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5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126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458e49c6b8_0_15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g458e49c6b8_0_15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458e49c6b8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458e49c6b8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458e49c6b8_0_1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458e49c6b8_0_1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47b71f9c2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47b71f9c2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47b71f9c2e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47b71f9c2e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458e49c6b8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458e49c6b8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458e49c6b8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458e49c6b8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458e49c6b8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458e49c6b8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458e49c6b8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458e49c6b8_0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458e49c6b8_0_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458e49c6b8_0_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458e49c6b8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458e49c6b8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458e49c6b8_0_5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458e49c6b8_0_5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458e49c6b8_0_6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458e49c6b8_0_6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4005dfb962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4005dfb962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458e49c6b8_0_7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458e49c6b8_0_7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458e49c6b8_0_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458e49c6b8_0_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458e49c6b8_0_7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458e49c6b8_0_7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4005dfb962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4005dfb962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458e49c6b8_0_8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458e49c6b8_0_8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47b71f9c2e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47b71f9c2e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47b71f9c2e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47b71f9c2e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45b10d741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45b10d741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47b71f9c2e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47b71f9c2e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458e49c6b8_0_9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458e49c6b8_0_9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458e49c6b8_0_10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458e49c6b8_0_10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458e49c6b8_0_1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458e49c6b8_0_1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458e49c6b8_0_10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458e49c6b8_0_10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458e49c6b8_0_1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458e49c6b8_0_1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458e49c6b8_0_1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458e49c6b8_0_1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458e49c6b8_0_1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458e49c6b8_0_1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458e49c6b8_0_1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458e49c6b8_0_1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458e49c6b8_0_1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458e49c6b8_0_13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458e49c6b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458e49c6b8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4005dfb962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4005dfb962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437d34d4bf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437d34d4bf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4576a8d741_0_4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4576a8d741_0_4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41e707b5e1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41e707b5e1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4005dfb962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4005dfb962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458e49c6b8_0_1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458e49c6b8_0_1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458e49c6b8_0_13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458e49c6b8_0_13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458e49c6b8_0_17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458e49c6b8_0_17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458e49c6b8_0_14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458e49c6b8_0_14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47b71f9c2e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47b71f9c2e_0_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458e49c6b8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458e49c6b8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45b10d7418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45b10d7418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47b71f9c2e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g47b71f9c2e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458e49c6b8_0_1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g458e49c6b8_0_1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45b10d741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45b10d741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4576a8d741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4576a8d741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fea62400b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fea62400b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458e49c6b8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458e49c6b8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>
  <p:cSld name="1_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2" descr="books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/>
          <p:nvPr/>
        </p:nvSpPr>
        <p:spPr>
          <a:xfrm>
            <a:off x="-108550" y="-114024"/>
            <a:ext cx="9357030" cy="6035920"/>
          </a:xfrm>
          <a:prstGeom prst="rect">
            <a:avLst/>
          </a:prstGeom>
          <a:solidFill>
            <a:srgbClr val="E16D2E"/>
          </a:solidFill>
          <a:ln w="25400" cap="flat" cmpd="sng">
            <a:solidFill>
              <a:schemeClr val="dk1">
                <a:alpha val="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7335378" y="-114024"/>
            <a:ext cx="1278566" cy="1218168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chemeClr val="dk1">
                <a:alpha val="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6;p2" descr="star.ep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61471" y="308625"/>
            <a:ext cx="439413" cy="43941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" name="Google Shape;17;p2"/>
          <p:cNvCxnSpPr/>
          <p:nvPr/>
        </p:nvCxnSpPr>
        <p:spPr>
          <a:xfrm>
            <a:off x="685800" y="4146341"/>
            <a:ext cx="7848600" cy="1588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685800" y="1146284"/>
            <a:ext cx="7848600" cy="192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Arial"/>
              <a:buNone/>
              <a:defRPr sz="5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685800" y="4367899"/>
            <a:ext cx="7848600" cy="408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None/>
              <a:defRPr sz="2000" b="0" i="0" u="none" strike="noStrike" cap="none">
                <a:solidFill>
                  <a:srgbClr val="8B8B8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Arial"/>
              <a:buNone/>
              <a:defRPr sz="1800" b="0" i="0" u="none" strike="noStrike" cap="none">
                <a:solidFill>
                  <a:srgbClr val="8B8B8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B8B8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B8B8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B8B8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B8B8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B8B8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B8B8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0" name="Google Shape;20;p2" descr="Logo-White-Landscape.ep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86118" y="6185993"/>
            <a:ext cx="2024396" cy="385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 txBox="1"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6" name="Google Shape;66;p11"/>
          <p:cNvSpPr>
            <a:spLocks noGrp="1"/>
          </p:cNvSpPr>
          <p:nvPr>
            <p:ph type="pic" idx="2"/>
          </p:nvPr>
        </p:nvSpPr>
        <p:spPr>
          <a:xfrm>
            <a:off x="2858610" y="838201"/>
            <a:ext cx="5904390" cy="5500456"/>
          </a:xfrm>
          <a:prstGeom prst="rect">
            <a:avLst/>
          </a:prstGeom>
          <a:solidFill>
            <a:schemeClr val="lt2"/>
          </a:solidFill>
          <a:ln w="762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12700" dir="5400000" algn="t" rotWithShape="0">
              <a:srgbClr val="000000">
                <a:alpha val="58823"/>
              </a:srgbClr>
            </a:outerShdw>
          </a:effectLst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272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38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body" idx="1"/>
          </p:nvPr>
        </p:nvSpPr>
        <p:spPr>
          <a:xfrm>
            <a:off x="457200" y="2133600"/>
            <a:ext cx="2139696" cy="424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19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02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sldNum" idx="12"/>
          </p:nvPr>
        </p:nvSpPr>
        <p:spPr>
          <a:xfrm>
            <a:off x="7836006" y="6393530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2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370" cy="455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body" idx="1"/>
          </p:nvPr>
        </p:nvSpPr>
        <p:spPr>
          <a:xfrm rot="5400000">
            <a:off x="2033640" y="-897990"/>
            <a:ext cx="5079773" cy="8658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814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1469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1150" algn="l" rtl="0"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1150" algn="l" rtl="0"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1150" algn="l" rtl="0"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1150" algn="l" rtl="0"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sldNum" idx="12"/>
          </p:nvPr>
        </p:nvSpPr>
        <p:spPr>
          <a:xfrm>
            <a:off x="7836006" y="6393530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3"/>
          <p:cNvSpPr txBox="1">
            <a:spLocks noGrp="1"/>
          </p:cNvSpPr>
          <p:nvPr>
            <p:ph type="title"/>
          </p:nvPr>
        </p:nvSpPr>
        <p:spPr>
          <a:xfrm rot="5400000">
            <a:off x="4887475" y="2677675"/>
            <a:ext cx="554125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body" idx="1"/>
          </p:nvPr>
        </p:nvSpPr>
        <p:spPr>
          <a:xfrm rot="5400000">
            <a:off x="696476" y="696475"/>
            <a:ext cx="5541249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814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1469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1150" algn="l" rtl="0"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1150" algn="l" rtl="0"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1150" algn="l" rtl="0"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1150" algn="l" rtl="0"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sldNum" idx="12"/>
          </p:nvPr>
        </p:nvSpPr>
        <p:spPr>
          <a:xfrm>
            <a:off x="7836006" y="6393530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370" cy="455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244247" y="891403"/>
            <a:ext cx="8658559" cy="5079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814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1469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1150" algn="l" rtl="0"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1150" algn="l" rtl="0"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1150" algn="l" rtl="0"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1150" algn="l" rtl="0"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7836006" y="6393530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Slide">
  <p:cSld name="2_Title Slid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4" descr="interior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38016" y="0"/>
            <a:ext cx="520598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4"/>
          <p:cNvSpPr/>
          <p:nvPr/>
        </p:nvSpPr>
        <p:spPr>
          <a:xfrm>
            <a:off x="244247" y="6520658"/>
            <a:ext cx="584345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lyrasis.org</a:t>
            </a:r>
            <a:endParaRPr sz="1000">
              <a:solidFill>
                <a:srgbClr val="A6A6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7836006" y="6393530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Title Slide">
  <p:cSld name="3_Title Slid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5" descr="books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5"/>
          <p:cNvSpPr/>
          <p:nvPr/>
        </p:nvSpPr>
        <p:spPr>
          <a:xfrm>
            <a:off x="0" y="0"/>
            <a:ext cx="9144000" cy="5921896"/>
          </a:xfrm>
          <a:prstGeom prst="rect">
            <a:avLst/>
          </a:prstGeom>
          <a:solidFill>
            <a:schemeClr val="lt1">
              <a:alpha val="94509"/>
            </a:schemeClr>
          </a:solidFill>
          <a:ln w="25400" cap="flat" cmpd="sng">
            <a:solidFill>
              <a:schemeClr val="dk1">
                <a:alpha val="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5"/>
          <p:cNvSpPr/>
          <p:nvPr/>
        </p:nvSpPr>
        <p:spPr>
          <a:xfrm>
            <a:off x="7335378" y="-114024"/>
            <a:ext cx="1278566" cy="1218168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chemeClr val="dk1">
                <a:alpha val="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5" descr="star.ep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61471" y="308625"/>
            <a:ext cx="439413" cy="43941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" name="Google Shape;34;p5"/>
          <p:cNvCxnSpPr/>
          <p:nvPr/>
        </p:nvCxnSpPr>
        <p:spPr>
          <a:xfrm>
            <a:off x="685800" y="4146341"/>
            <a:ext cx="7848600" cy="1588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" name="Google Shape;35;p5"/>
          <p:cNvSpPr txBox="1">
            <a:spLocks noGrp="1"/>
          </p:cNvSpPr>
          <p:nvPr>
            <p:ph type="ctrTitle"/>
          </p:nvPr>
        </p:nvSpPr>
        <p:spPr>
          <a:xfrm>
            <a:off x="685800" y="1146284"/>
            <a:ext cx="7848600" cy="959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E16D2E"/>
              </a:buClr>
              <a:buSzPts val="5400"/>
              <a:buFont typeface="Arial"/>
              <a:buNone/>
              <a:defRPr sz="5400" b="0" i="0" u="none" strike="noStrike" cap="none">
                <a:solidFill>
                  <a:srgbClr val="E16D2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1"/>
          </p:nvPr>
        </p:nvSpPr>
        <p:spPr>
          <a:xfrm>
            <a:off x="685800" y="4367899"/>
            <a:ext cx="7848600" cy="408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Arial"/>
              <a:buNone/>
              <a:defRPr sz="1800" b="0" i="0" u="none" strike="noStrike" cap="none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None/>
              <a:defRPr sz="2000" b="0" i="0" u="none" strike="noStrike" cap="none">
                <a:solidFill>
                  <a:srgbClr val="8B8B8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Arial"/>
              <a:buNone/>
              <a:defRPr sz="1800" b="0" i="0" u="none" strike="noStrike" cap="none">
                <a:solidFill>
                  <a:srgbClr val="8B8B8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B8B8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B8B8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B8B8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B8B8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B8B8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B8B8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7" name="Google Shape;37;p5" descr="Logo-White-Landscape.ep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86118" y="6185993"/>
            <a:ext cx="2024396" cy="385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370" cy="455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1"/>
          </p:nvPr>
        </p:nvSpPr>
        <p:spPr>
          <a:xfrm>
            <a:off x="457200" y="1673352"/>
            <a:ext cx="4038600" cy="4718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7973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38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814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2"/>
          </p:nvPr>
        </p:nvSpPr>
        <p:spPr>
          <a:xfrm>
            <a:off x="4648200" y="1673352"/>
            <a:ext cx="4038600" cy="4718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7973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38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814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sldNum" idx="12"/>
          </p:nvPr>
        </p:nvSpPr>
        <p:spPr>
          <a:xfrm>
            <a:off x="7836006" y="6393530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370" cy="455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ctr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None/>
              <a:defRPr sz="2000" b="0" i="0" u="none" strike="noStrike" cap="none">
                <a:solidFill>
                  <a:srgbClr val="E16D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2"/>
          </p:nvPr>
        </p:nvSpPr>
        <p:spPr>
          <a:xfrm>
            <a:off x="457200" y="2438400"/>
            <a:ext cx="3931920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814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1469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3"/>
          </p:nvPr>
        </p:nvSpPr>
        <p:spPr>
          <a:xfrm>
            <a:off x="4754880" y="1676400"/>
            <a:ext cx="3931920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ctr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None/>
              <a:defRPr sz="2000" b="0" i="0" u="none" strike="noStrike" cap="none">
                <a:solidFill>
                  <a:srgbClr val="E16D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4"/>
          </p:nvPr>
        </p:nvSpPr>
        <p:spPr>
          <a:xfrm>
            <a:off x="4754880" y="2438400"/>
            <a:ext cx="3931920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814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1469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7836006" y="6393530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0" name="Google Shape;50;p7"/>
          <p:cNvCxnSpPr/>
          <p:nvPr/>
        </p:nvCxnSpPr>
        <p:spPr>
          <a:xfrm rot="5400000">
            <a:off x="2217817" y="4045823"/>
            <a:ext cx="4709160" cy="794"/>
          </a:xfrm>
          <a:prstGeom prst="straightConnector1">
            <a:avLst/>
          </a:prstGeom>
          <a:noFill/>
          <a:ln w="19050" cap="flat" cmpd="sng">
            <a:solidFill>
              <a:srgbClr val="E7E7EC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370" cy="455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7836006" y="6393530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dt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ft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sldNum" idx="12"/>
          </p:nvPr>
        </p:nvSpPr>
        <p:spPr>
          <a:xfrm>
            <a:off x="7836006" y="6393530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body" idx="1"/>
          </p:nvPr>
        </p:nvSpPr>
        <p:spPr>
          <a:xfrm>
            <a:off x="2971800" y="792080"/>
            <a:ext cx="5715000" cy="5577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132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272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7973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38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576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body" idx="2"/>
          </p:nvPr>
        </p:nvSpPr>
        <p:spPr>
          <a:xfrm>
            <a:off x="457201" y="2130552"/>
            <a:ext cx="2139696" cy="4243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19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02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sldNum" idx="12"/>
          </p:nvPr>
        </p:nvSpPr>
        <p:spPr>
          <a:xfrm>
            <a:off x="7836006" y="6393530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3" name="Google Shape;63;p10"/>
          <p:cNvCxnSpPr/>
          <p:nvPr/>
        </p:nvCxnSpPr>
        <p:spPr>
          <a:xfrm rot="5400000">
            <a:off x="-13116" y="3580206"/>
            <a:ext cx="5577840" cy="1588"/>
          </a:xfrm>
          <a:prstGeom prst="straightConnector1">
            <a:avLst/>
          </a:prstGeom>
          <a:noFill/>
          <a:ln w="19050" cap="flat" cmpd="sng">
            <a:solidFill>
              <a:srgbClr val="E7E7EC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370" cy="455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44247" y="891403"/>
            <a:ext cx="8658559" cy="5079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814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1469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1150" algn="l" rtl="0"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1150" algn="l" rtl="0"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1150" algn="l" rtl="0"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1150" algn="l" rtl="0"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7836006" y="6393530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1" i="0" u="none" strike="noStrike" cap="none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1" i="0" u="none" strike="noStrike" cap="none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1" i="0" u="none" strike="noStrike" cap="none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1" i="0" u="none" strike="noStrike" cap="none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1" i="0" u="none" strike="noStrike" cap="none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1" i="0" u="none" strike="noStrike" cap="none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1" i="0" u="none" strike="noStrike" cap="none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1" i="0" u="none" strike="noStrike" cap="none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1" i="0" u="none" strike="noStrike" cap="none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" name="Google Shape;9;p1"/>
          <p:cNvCxnSpPr/>
          <p:nvPr/>
        </p:nvCxnSpPr>
        <p:spPr>
          <a:xfrm>
            <a:off x="244247" y="747822"/>
            <a:ext cx="8658559" cy="0"/>
          </a:xfrm>
          <a:prstGeom prst="straightConnector1">
            <a:avLst/>
          </a:prstGeom>
          <a:noFill/>
          <a:ln w="26425" cap="flat" cmpd="sng">
            <a:solidFill>
              <a:srgbClr val="E16D2E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0" name="Google Shape;10;p1" descr="lyrasis-landscape.eps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217162" y="240650"/>
            <a:ext cx="1685644" cy="32204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/>
          <p:nvPr/>
        </p:nvSpPr>
        <p:spPr>
          <a:xfrm>
            <a:off x="244247" y="6520658"/>
            <a:ext cx="584345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lyrasis.org</a:t>
            </a:r>
            <a:endParaRPr sz="1000" b="0" i="0" u="none" strike="noStrike" cap="none">
              <a:solidFill>
                <a:srgbClr val="A6A6A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orcid.org/0000-0002-1196-6279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hyperlink" Target="https://orcid.org/0000-0001-5136-4507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orcid.org/0000-0002-1196-6279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http://orcid.org/register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hyperlink" Target="http://members.orcid.org/api/orcid-enabled-systems" TargetMode="External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libguides.bc.edu/orcid/facultyreport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orcid.arizona.edu/" TargetMode="External"/><Relationship Id="rId4" Type="http://schemas.openxmlformats.org/officeDocument/2006/relationships/image" Target="../media/image4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mbbassdrlib/status/1047525597021274112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ublic.tableau.com/profile/melroy#!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ublic.tableau.com/profile/melroy#!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mag.org/news/2017/05/vast-set-public-cvs-reveals-world-s-most-migratory-scientists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rcid.org/content/best-practices-research-organizations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orcid.org/content/requiring-orcid-publication-workflows-open-letter" TargetMode="External"/><Relationship Id="rId4" Type="http://schemas.openxmlformats.org/officeDocument/2006/relationships/image" Target="../media/image4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rcid.org/about/community/working-group/funders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witter.com/jfwinters/status/1037974383090966528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libguides.bc.edu/orcid" TargetMode="External"/><Relationship Id="rId4" Type="http://schemas.openxmlformats.org/officeDocument/2006/relationships/image" Target="../media/image53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ibraries.ou.edu/impactchallenge" TargetMode="External"/><Relationship Id="rId5" Type="http://schemas.openxmlformats.org/officeDocument/2006/relationships/image" Target="../media/image55.jpg"/><Relationship Id="rId4" Type="http://schemas.openxmlformats.org/officeDocument/2006/relationships/hyperlink" Target="https://members.orcid.org/outreach-resources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jp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hyperlink" Target="https://members.orcid.org/api/workflow" TargetMode="External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2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embers.orcid.org/outreach-resources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hyperlink" Target="http://lyralists.lyrasis.org/mailman/listinfo/orcid-us" TargetMode="External"/><Relationship Id="rId4" Type="http://schemas.openxmlformats.org/officeDocument/2006/relationships/hyperlink" Target="https://orcid-us.org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orcid-us.or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lyrasis.org/Leadership/Pages/ORCID-US-Exemplars.aspx" TargetMode="Externa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 txBox="1">
            <a:spLocks noGrp="1"/>
          </p:cNvSpPr>
          <p:nvPr>
            <p:ph type="ctrTitle"/>
          </p:nvPr>
        </p:nvSpPr>
        <p:spPr>
          <a:xfrm>
            <a:off x="647700" y="520709"/>
            <a:ext cx="7848600" cy="19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Arial"/>
              <a:buNone/>
            </a:pPr>
            <a:r>
              <a:rPr lang="en-US">
                <a:solidFill>
                  <a:srgbClr val="000000"/>
                </a:solidFill>
              </a:rPr>
              <a:t>The New ORCID US Community Blooms:</a:t>
            </a:r>
            <a:r>
              <a:rPr lang="en-US"/>
              <a:t> Working Together for Positive Change</a:t>
            </a:r>
            <a:endParaRPr sz="5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4"/>
          <p:cNvSpPr txBox="1">
            <a:spLocks noGrp="1"/>
          </p:cNvSpPr>
          <p:nvPr>
            <p:ph type="subTitle" idx="1"/>
          </p:nvPr>
        </p:nvSpPr>
        <p:spPr>
          <a:xfrm>
            <a:off x="685800" y="4367901"/>
            <a:ext cx="7848600" cy="7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Arial"/>
              <a:buNone/>
            </a:pPr>
            <a:r>
              <a:rPr lang="en-US"/>
              <a:t>Sheila Rabun, ORCID US Community Specialist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Arial"/>
              <a:buNone/>
            </a:pPr>
            <a:r>
              <a:rPr lang="en-US"/>
              <a:t>    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https://orcid.org/0000-0002-1196-6279</a:t>
            </a:r>
            <a:r>
              <a:rPr lang="en-US"/>
              <a:t>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Arial"/>
              <a:buNone/>
            </a:pPr>
            <a:r>
              <a:rPr lang="en-US"/>
              <a:t>Jill Grogg, Licensing Program Strategist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Arial"/>
              <a:buNone/>
            </a:pPr>
            <a:r>
              <a:rPr lang="en-US"/>
              <a:t>    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https://orcid.org/0000-0001-5136-4507</a:t>
            </a:r>
            <a:r>
              <a:rPr lang="en-US">
                <a:solidFill>
                  <a:srgbClr val="494A4C"/>
                </a:solidFill>
                <a:highlight>
                  <a:srgbClr val="FFFFFF"/>
                </a:highlight>
              </a:rPr>
              <a:t> </a:t>
            </a:r>
            <a:endParaRPr/>
          </a:p>
        </p:txBody>
      </p:sp>
      <p:sp>
        <p:nvSpPr>
          <p:cNvPr id="83" name="Google Shape;83;p14"/>
          <p:cNvSpPr txBox="1"/>
          <p:nvPr/>
        </p:nvSpPr>
        <p:spPr>
          <a:xfrm>
            <a:off x="6625200" y="4193225"/>
            <a:ext cx="1909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</a:rPr>
              <a:t>November 7, 2018</a:t>
            </a:r>
            <a:endParaRPr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" name="Google Shape;8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8400" y="4669100"/>
            <a:ext cx="3048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8400" y="5232225"/>
            <a:ext cx="304800" cy="30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3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b="1"/>
              <a:t>ORCID US Community Resources</a:t>
            </a:r>
            <a:endParaRPr sz="2000" b="1" i="0" u="none" strike="noStrike" cap="none">
              <a:solidFill>
                <a:schemeClr val="dk1"/>
              </a:solidFill>
            </a:endParaRPr>
          </a:p>
        </p:txBody>
      </p:sp>
      <p:pic>
        <p:nvPicPr>
          <p:cNvPr id="155" name="Google Shape;155;p23"/>
          <p:cNvPicPr preferRelativeResize="0"/>
          <p:nvPr/>
        </p:nvPicPr>
        <p:blipFill rotWithShape="1">
          <a:blip r:embed="rId3">
            <a:alphaModFix/>
          </a:blip>
          <a:srcRect b="67926"/>
          <a:stretch/>
        </p:blipFill>
        <p:spPr>
          <a:xfrm>
            <a:off x="244250" y="1086607"/>
            <a:ext cx="4267150" cy="134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4504" y="2433925"/>
            <a:ext cx="2896446" cy="411927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3"/>
          <p:cNvSpPr txBox="1">
            <a:spLocks noGrp="1"/>
          </p:cNvSpPr>
          <p:nvPr>
            <p:ph type="body" idx="1"/>
          </p:nvPr>
        </p:nvSpPr>
        <p:spPr>
          <a:xfrm>
            <a:off x="4774350" y="1086600"/>
            <a:ext cx="4144800" cy="507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Coming Soon: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457200" lvl="0" indent="-358140" algn="l" rtl="0">
              <a:spcBef>
                <a:spcPts val="48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Quarterly Newsletter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457200" lvl="0" indent="-358140" algn="l" rtl="0">
              <a:spcBef>
                <a:spcPts val="48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Member Stories Blog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457200" lvl="0" indent="-358140" algn="l" rtl="0">
              <a:spcBef>
                <a:spcPts val="48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Software integration demos and documentation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457200" lvl="0" indent="-358140" algn="l" rtl="0">
              <a:spcBef>
                <a:spcPts val="48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Quarterly community calls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600" y="937150"/>
            <a:ext cx="8140801" cy="546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4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ORCID Ecosystem &amp; Interoperability</a:t>
            </a:r>
            <a:endParaRPr b="1"/>
          </a:p>
        </p:txBody>
      </p:sp>
      <p:sp>
        <p:nvSpPr>
          <p:cNvPr id="164" name="Google Shape;164;p24"/>
          <p:cNvSpPr txBox="1"/>
          <p:nvPr/>
        </p:nvSpPr>
        <p:spPr>
          <a:xfrm>
            <a:off x="304800" y="304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165" name="Google Shape;165;p24"/>
          <p:cNvSpPr txBox="1"/>
          <p:nvPr/>
        </p:nvSpPr>
        <p:spPr>
          <a:xfrm>
            <a:off x="6720600" y="2007750"/>
            <a:ext cx="1921800" cy="7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9900"/>
                </a:solidFill>
              </a:rPr>
              <a:t>Employment &amp; Education Affiliations</a:t>
            </a:r>
            <a:endParaRPr b="1">
              <a:solidFill>
                <a:srgbClr val="FF9900"/>
              </a:solidFill>
            </a:endParaRPr>
          </a:p>
        </p:txBody>
      </p:sp>
      <p:sp>
        <p:nvSpPr>
          <p:cNvPr id="166" name="Google Shape;166;p24"/>
          <p:cNvSpPr txBox="1"/>
          <p:nvPr/>
        </p:nvSpPr>
        <p:spPr>
          <a:xfrm>
            <a:off x="4961575" y="5645025"/>
            <a:ext cx="1469700" cy="7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9900"/>
                </a:solidFill>
              </a:rPr>
              <a:t>Grant Funding Received</a:t>
            </a:r>
            <a:endParaRPr b="1">
              <a:solidFill>
                <a:srgbClr val="FF9900"/>
              </a:solidFill>
            </a:endParaRPr>
          </a:p>
        </p:txBody>
      </p:sp>
      <p:sp>
        <p:nvSpPr>
          <p:cNvPr id="167" name="Google Shape;167;p24"/>
          <p:cNvSpPr txBox="1"/>
          <p:nvPr/>
        </p:nvSpPr>
        <p:spPr>
          <a:xfrm>
            <a:off x="1202200" y="3151550"/>
            <a:ext cx="1469700" cy="17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9900"/>
                </a:solidFill>
              </a:rPr>
              <a:t>Research Published, Presentations, etc.</a:t>
            </a:r>
            <a:endParaRPr b="1">
              <a:solidFill>
                <a:srgbClr val="FF99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400"/>
              <a:buChar char="+"/>
            </a:pPr>
            <a:r>
              <a:rPr lang="en-US" b="1">
                <a:solidFill>
                  <a:srgbClr val="FF9900"/>
                </a:solidFill>
              </a:rPr>
              <a:t>Peer Review Activity</a:t>
            </a:r>
            <a:endParaRPr b="1">
              <a:solidFill>
                <a:srgbClr val="FF9900"/>
              </a:solidFill>
            </a:endParaRPr>
          </a:p>
        </p:txBody>
      </p:sp>
      <p:sp>
        <p:nvSpPr>
          <p:cNvPr id="168" name="Google Shape;168;p24"/>
          <p:cNvSpPr txBox="1"/>
          <p:nvPr/>
        </p:nvSpPr>
        <p:spPr>
          <a:xfrm>
            <a:off x="3969400" y="2280075"/>
            <a:ext cx="1469700" cy="7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9900"/>
                </a:solidFill>
              </a:rPr>
              <a:t>Names(s) &amp; Biographical Information</a:t>
            </a:r>
            <a:endParaRPr b="1">
              <a:solidFill>
                <a:srgbClr val="FF9900"/>
              </a:solidFill>
            </a:endParaRPr>
          </a:p>
        </p:txBody>
      </p:sp>
      <p:sp>
        <p:nvSpPr>
          <p:cNvPr id="169" name="Google Shape;169;p24"/>
          <p:cNvSpPr txBox="1"/>
          <p:nvPr/>
        </p:nvSpPr>
        <p:spPr>
          <a:xfrm>
            <a:off x="6258575" y="2943725"/>
            <a:ext cx="1921800" cy="7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F9900"/>
              </a:solidFill>
            </a:endParaRPr>
          </a:p>
        </p:txBody>
      </p:sp>
      <p:sp>
        <p:nvSpPr>
          <p:cNvPr id="170" name="Google Shape;170;p24"/>
          <p:cNvSpPr txBox="1"/>
          <p:nvPr/>
        </p:nvSpPr>
        <p:spPr>
          <a:xfrm>
            <a:off x="6873600" y="6497100"/>
            <a:ext cx="2270400" cy="3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Image source: ORCID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5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ORCID Globally</a:t>
            </a:r>
            <a:endParaRPr sz="2400"/>
          </a:p>
        </p:txBody>
      </p:sp>
      <p:pic>
        <p:nvPicPr>
          <p:cNvPr id="176" name="Google Shape;17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400" y="834875"/>
            <a:ext cx="8161200" cy="549397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5"/>
          <p:cNvSpPr txBox="1"/>
          <p:nvPr/>
        </p:nvSpPr>
        <p:spPr>
          <a:xfrm>
            <a:off x="6873600" y="6497100"/>
            <a:ext cx="2270400" cy="3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Image source: ORCID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6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ORCID Americas Region</a:t>
            </a:r>
            <a:endParaRPr b="1"/>
          </a:p>
        </p:txBody>
      </p:sp>
      <p:pic>
        <p:nvPicPr>
          <p:cNvPr id="183" name="Google Shape;18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250" y="808175"/>
            <a:ext cx="8273500" cy="566082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6"/>
          <p:cNvSpPr txBox="1"/>
          <p:nvPr/>
        </p:nvSpPr>
        <p:spPr>
          <a:xfrm>
            <a:off x="6873600" y="6497100"/>
            <a:ext cx="2270400" cy="3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Image source: ORCID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7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ORCID US Community Map</a:t>
            </a:r>
            <a:endParaRPr b="1"/>
          </a:p>
        </p:txBody>
      </p:sp>
      <p:sp>
        <p:nvSpPr>
          <p:cNvPr id="190" name="Google Shape;190;p27"/>
          <p:cNvSpPr txBox="1">
            <a:spLocks noGrp="1"/>
          </p:cNvSpPr>
          <p:nvPr>
            <p:ph type="body" idx="1"/>
          </p:nvPr>
        </p:nvSpPr>
        <p:spPr>
          <a:xfrm>
            <a:off x="244250" y="891401"/>
            <a:ext cx="8658600" cy="29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58140" algn="l" rtl="0">
              <a:spcBef>
                <a:spcPts val="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107+ institutional members</a:t>
            </a:r>
            <a:endParaRPr/>
          </a:p>
          <a:p>
            <a:pPr marL="457200" marR="0" lvl="0" indent="-358140" algn="l" rtl="0">
              <a:spcBef>
                <a:spcPts val="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~300,000 ORCID iDs (public data, as of Oct. 1)</a:t>
            </a:r>
            <a:endParaRPr/>
          </a:p>
        </p:txBody>
      </p:sp>
      <p:pic>
        <p:nvPicPr>
          <p:cNvPr id="191" name="Google Shape;19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250" y="1821828"/>
            <a:ext cx="8658600" cy="46235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8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ORCID Benefits for Research Institutions</a:t>
            </a:r>
            <a:endParaRPr/>
          </a:p>
        </p:txBody>
      </p:sp>
      <p:cxnSp>
        <p:nvCxnSpPr>
          <p:cNvPr id="197" name="Google Shape;197;p28"/>
          <p:cNvCxnSpPr/>
          <p:nvPr/>
        </p:nvCxnSpPr>
        <p:spPr>
          <a:xfrm>
            <a:off x="4434500" y="919550"/>
            <a:ext cx="25800" cy="5646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8" name="Google Shape;198;p28"/>
          <p:cNvCxnSpPr/>
          <p:nvPr/>
        </p:nvCxnSpPr>
        <p:spPr>
          <a:xfrm>
            <a:off x="524250" y="3596450"/>
            <a:ext cx="8095500" cy="258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9" name="Google Shape;199;p28"/>
          <p:cNvSpPr txBox="1"/>
          <p:nvPr/>
        </p:nvSpPr>
        <p:spPr>
          <a:xfrm>
            <a:off x="468300" y="798013"/>
            <a:ext cx="4035000" cy="26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 b="1">
                <a:solidFill>
                  <a:srgbClr val="0070C0"/>
                </a:solidFill>
              </a:rPr>
              <a:t>Mitigate</a:t>
            </a:r>
            <a:r>
              <a:rPr lang="en-US" sz="2400">
                <a:solidFill>
                  <a:schemeClr val="dk1"/>
                </a:solidFill>
              </a:rPr>
              <a:t> confusion caused by name ambiguity</a:t>
            </a:r>
            <a:endParaRPr/>
          </a:p>
        </p:txBody>
      </p:sp>
      <p:sp>
        <p:nvSpPr>
          <p:cNvPr id="200" name="Google Shape;200;p28"/>
          <p:cNvSpPr txBox="1"/>
          <p:nvPr/>
        </p:nvSpPr>
        <p:spPr>
          <a:xfrm>
            <a:off x="4696650" y="919550"/>
            <a:ext cx="3923100" cy="26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 b="1">
                <a:solidFill>
                  <a:srgbClr val="A6CE39"/>
                </a:solidFill>
              </a:rPr>
              <a:t>Assess </a:t>
            </a:r>
            <a:r>
              <a:rPr lang="en-US" sz="2400">
                <a:solidFill>
                  <a:srgbClr val="434343"/>
                </a:solidFill>
              </a:rPr>
              <a:t>&amp; track </a:t>
            </a:r>
            <a:r>
              <a:rPr lang="en-US" sz="2400"/>
              <a:t>individual contributions &amp; measure </a:t>
            </a:r>
            <a:r>
              <a:rPr lang="en-US" sz="2400" b="1">
                <a:solidFill>
                  <a:srgbClr val="00B050"/>
                </a:solidFill>
              </a:rPr>
              <a:t>institutional impact</a:t>
            </a:r>
            <a:endParaRPr/>
          </a:p>
        </p:txBody>
      </p:sp>
      <p:sp>
        <p:nvSpPr>
          <p:cNvPr id="201" name="Google Shape;201;p28"/>
          <p:cNvSpPr txBox="1"/>
          <p:nvPr/>
        </p:nvSpPr>
        <p:spPr>
          <a:xfrm>
            <a:off x="524250" y="3622250"/>
            <a:ext cx="39231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 b="1">
                <a:solidFill>
                  <a:srgbClr val="FFC000"/>
                </a:solidFill>
              </a:rPr>
              <a:t>Assert </a:t>
            </a:r>
            <a:r>
              <a:rPr lang="en-US" sz="2400"/>
              <a:t>trustworthy &amp; accurate affiliations</a:t>
            </a:r>
            <a:endParaRPr/>
          </a:p>
        </p:txBody>
      </p:sp>
      <p:sp>
        <p:nvSpPr>
          <p:cNvPr id="202" name="Google Shape;202;p28"/>
          <p:cNvSpPr txBox="1"/>
          <p:nvPr/>
        </p:nvSpPr>
        <p:spPr>
          <a:xfrm>
            <a:off x="4696650" y="3622250"/>
            <a:ext cx="41853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 b="1">
                <a:solidFill>
                  <a:srgbClr val="E16D2E"/>
                </a:solidFill>
              </a:rPr>
              <a:t>Save</a:t>
            </a:r>
            <a:r>
              <a:rPr lang="en-US" sz="2400">
                <a:solidFill>
                  <a:srgbClr val="E16D2E"/>
                </a:solidFill>
              </a:rPr>
              <a:t> </a:t>
            </a:r>
            <a:r>
              <a:rPr lang="en-US" sz="2400">
                <a:solidFill>
                  <a:schemeClr val="dk1"/>
                </a:solidFill>
              </a:rPr>
              <a:t>time &amp; reduce administrative burden</a:t>
            </a:r>
            <a:endParaRPr/>
          </a:p>
        </p:txBody>
      </p:sp>
      <p:pic>
        <p:nvPicPr>
          <p:cNvPr id="203" name="Google Shape;20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3955" y="2975905"/>
            <a:ext cx="1266900" cy="126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9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ORCID Benefits for Research Institutions</a:t>
            </a:r>
            <a:endParaRPr b="1"/>
          </a:p>
        </p:txBody>
      </p:sp>
      <p:sp>
        <p:nvSpPr>
          <p:cNvPr id="209" name="Google Shape;209;p29"/>
          <p:cNvSpPr txBox="1">
            <a:spLocks noGrp="1"/>
          </p:cNvSpPr>
          <p:nvPr>
            <p:ph type="body" idx="1"/>
          </p:nvPr>
        </p:nvSpPr>
        <p:spPr>
          <a:xfrm>
            <a:off x="245250" y="2973300"/>
            <a:ext cx="86535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0070C0"/>
                </a:solidFill>
              </a:rPr>
              <a:t>Mitigate</a:t>
            </a:r>
            <a:r>
              <a:rPr lang="en-US" sz="3000"/>
              <a:t> confusion caused by name ambiguity</a:t>
            </a:r>
            <a:endParaRPr sz="30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pic>
        <p:nvPicPr>
          <p:cNvPr id="210" name="Google Shape;21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8555" y="1191443"/>
            <a:ext cx="1266900" cy="126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9"/>
          <p:cNvPicPr preferRelativeResize="0"/>
          <p:nvPr/>
        </p:nvPicPr>
        <p:blipFill rotWithShape="1">
          <a:blip r:embed="rId4">
            <a:alphaModFix/>
          </a:blip>
          <a:srcRect t="8967" b="29698"/>
          <a:stretch/>
        </p:blipFill>
        <p:spPr>
          <a:xfrm>
            <a:off x="0" y="3715400"/>
            <a:ext cx="9143999" cy="183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5546390"/>
            <a:ext cx="9144001" cy="10989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0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70C0"/>
                </a:solidFill>
              </a:rPr>
              <a:t>Mitigate</a:t>
            </a:r>
            <a:r>
              <a:rPr lang="en-US" sz="2400"/>
              <a:t> confusion caused by name ambiguity</a:t>
            </a:r>
            <a:endParaRPr/>
          </a:p>
        </p:txBody>
      </p:sp>
      <p:pic>
        <p:nvPicPr>
          <p:cNvPr id="218" name="Google Shape;21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500" y="801734"/>
            <a:ext cx="8079000" cy="574421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19" name="Google Shape;219;p30"/>
          <p:cNvSpPr/>
          <p:nvPr/>
        </p:nvSpPr>
        <p:spPr>
          <a:xfrm rot="10800000">
            <a:off x="3886200" y="2760438"/>
            <a:ext cx="685800" cy="321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30"/>
          <p:cNvSpPr txBox="1"/>
          <p:nvPr/>
        </p:nvSpPr>
        <p:spPr>
          <a:xfrm>
            <a:off x="4981200" y="6545950"/>
            <a:ext cx="4162800" cy="3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Image source: Simeon Warner, Cornell University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1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70C0"/>
                </a:solidFill>
              </a:rPr>
              <a:t>Mitigate</a:t>
            </a:r>
            <a:r>
              <a:rPr lang="en-US" sz="2400"/>
              <a:t> confusion caused by name ambiguity</a:t>
            </a:r>
            <a:endParaRPr/>
          </a:p>
        </p:txBody>
      </p:sp>
      <p:pic>
        <p:nvPicPr>
          <p:cNvPr id="226" name="Google Shape;22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253" y="828885"/>
            <a:ext cx="5523422" cy="550105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1"/>
          <p:cNvSpPr/>
          <p:nvPr/>
        </p:nvSpPr>
        <p:spPr>
          <a:xfrm rot="10800000">
            <a:off x="3368575" y="5725513"/>
            <a:ext cx="685800" cy="321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8" name="Google Shape;22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6675" y="828871"/>
            <a:ext cx="8610650" cy="59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1"/>
          <p:cNvPicPr preferRelativeResize="0"/>
          <p:nvPr/>
        </p:nvPicPr>
        <p:blipFill rotWithShape="1">
          <a:blip r:embed="rId4">
            <a:alphaModFix/>
          </a:blip>
          <a:srcRect r="51770" b="79182"/>
          <a:stretch/>
        </p:blipFill>
        <p:spPr>
          <a:xfrm>
            <a:off x="4751675" y="828875"/>
            <a:ext cx="4152925" cy="1235225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1"/>
          <p:cNvSpPr/>
          <p:nvPr/>
        </p:nvSpPr>
        <p:spPr>
          <a:xfrm rot="-5400000">
            <a:off x="4389750" y="4808863"/>
            <a:ext cx="685800" cy="321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1" name="Google Shape;231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879182"/>
            <a:ext cx="9144000" cy="5400437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1"/>
          <p:cNvSpPr txBox="1"/>
          <p:nvPr/>
        </p:nvSpPr>
        <p:spPr>
          <a:xfrm>
            <a:off x="6387600" y="6482325"/>
            <a:ext cx="2756400" cy="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Images: University of Minnesota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2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ORCID Benefits for Research Institutions</a:t>
            </a:r>
            <a:endParaRPr b="1"/>
          </a:p>
        </p:txBody>
      </p:sp>
      <p:sp>
        <p:nvSpPr>
          <p:cNvPr id="238" name="Google Shape;238;p32"/>
          <p:cNvSpPr txBox="1"/>
          <p:nvPr/>
        </p:nvSpPr>
        <p:spPr>
          <a:xfrm>
            <a:off x="135750" y="2703900"/>
            <a:ext cx="8872500" cy="14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A6CE39"/>
                </a:solidFill>
              </a:rPr>
              <a:t>Assess </a:t>
            </a:r>
            <a:r>
              <a:rPr lang="en-US" sz="3000">
                <a:solidFill>
                  <a:srgbClr val="434343"/>
                </a:solidFill>
              </a:rPr>
              <a:t>&amp; track </a:t>
            </a:r>
            <a:r>
              <a:rPr lang="en-US" sz="3000"/>
              <a:t>individual contributions &amp; measure </a:t>
            </a:r>
            <a:r>
              <a:rPr lang="en-US" sz="3000" b="1">
                <a:solidFill>
                  <a:srgbClr val="00B050"/>
                </a:solidFill>
              </a:rPr>
              <a:t>institutional impact</a:t>
            </a:r>
            <a:endParaRPr sz="3000"/>
          </a:p>
        </p:txBody>
      </p:sp>
      <p:pic>
        <p:nvPicPr>
          <p:cNvPr id="239" name="Google Shape;23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8555" y="1191443"/>
            <a:ext cx="1266900" cy="126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5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What is ORCID?</a:t>
            </a:r>
            <a:endParaRPr b="1"/>
          </a:p>
        </p:txBody>
      </p:sp>
      <p:sp>
        <p:nvSpPr>
          <p:cNvPr id="91" name="Google Shape;91;p15"/>
          <p:cNvSpPr txBox="1">
            <a:spLocks noGrp="1"/>
          </p:cNvSpPr>
          <p:nvPr>
            <p:ph type="body" idx="1"/>
          </p:nvPr>
        </p:nvSpPr>
        <p:spPr>
          <a:xfrm>
            <a:off x="244250" y="891403"/>
            <a:ext cx="8658600" cy="543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ORCID = </a:t>
            </a:r>
            <a:r>
              <a:rPr lang="en-US" b="1"/>
              <a:t>O</a:t>
            </a:r>
            <a:r>
              <a:rPr lang="en-US"/>
              <a:t>pen </a:t>
            </a:r>
            <a:r>
              <a:rPr lang="en-US" b="1"/>
              <a:t>R</a:t>
            </a:r>
            <a:r>
              <a:rPr lang="en-US"/>
              <a:t>esearcher &amp; </a:t>
            </a:r>
            <a:r>
              <a:rPr lang="en-US" b="1"/>
              <a:t>C</a:t>
            </a:r>
            <a:r>
              <a:rPr lang="en-US"/>
              <a:t>ontributor </a:t>
            </a:r>
            <a:r>
              <a:rPr lang="en-US" b="1"/>
              <a:t>Id</a:t>
            </a:r>
            <a:r>
              <a:rPr lang="en-US"/>
              <a:t>entifier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					    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body" idx="1"/>
          </p:nvPr>
        </p:nvSpPr>
        <p:spPr>
          <a:xfrm>
            <a:off x="242700" y="1267725"/>
            <a:ext cx="8658600" cy="543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8140" algn="l" rtl="0">
              <a:spcBef>
                <a:spcPts val="48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Name disambiguation: Unique identifier for individuals</a:t>
            </a:r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body" idx="1"/>
          </p:nvPr>
        </p:nvSpPr>
        <p:spPr>
          <a:xfrm>
            <a:off x="155475" y="891403"/>
            <a:ext cx="8658600" cy="15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B050"/>
                </a:solidFill>
              </a:rPr>
              <a:t> 					0000-0002-1196-6279</a:t>
            </a:r>
            <a:endParaRPr dirty="0">
              <a:solidFill>
                <a:srgbClr val="00B050"/>
              </a:solidFill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94;p15"/>
          <p:cNvSpPr txBox="1">
            <a:spLocks noGrp="1"/>
          </p:cNvSpPr>
          <p:nvPr>
            <p:ph type="body" idx="1"/>
          </p:nvPr>
        </p:nvSpPr>
        <p:spPr>
          <a:xfrm>
            <a:off x="242697" y="889053"/>
            <a:ext cx="8658600" cy="507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dirty="0"/>
              <a:t>			    </a:t>
            </a:r>
            <a:endParaRPr dirty="0"/>
          </a:p>
          <a:p>
            <a:pPr marL="457200" lvl="0" indent="45720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dirty="0"/>
              <a:t>	     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https://orcid.org/0000-0002-1196-6279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p15"/>
          <p:cNvSpPr txBox="1"/>
          <p:nvPr/>
        </p:nvSpPr>
        <p:spPr>
          <a:xfrm>
            <a:off x="834075" y="5249850"/>
            <a:ext cx="7301400" cy="7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FF9900"/>
                </a:solidFill>
              </a:rPr>
              <a:t>FREE</a:t>
            </a:r>
            <a:r>
              <a:rPr lang="en-US" sz="3000">
                <a:solidFill>
                  <a:srgbClr val="FF9900"/>
                </a:solidFill>
              </a:rPr>
              <a:t> to Register: </a:t>
            </a:r>
            <a:r>
              <a:rPr lang="en-US" sz="3000" u="sng">
                <a:solidFill>
                  <a:schemeClr val="hlink"/>
                </a:solidFill>
                <a:hlinkClick r:id="rId4"/>
              </a:rPr>
              <a:t>http://orcid.org/register</a:t>
            </a:r>
            <a:r>
              <a:rPr lang="en-US" sz="3000">
                <a:solidFill>
                  <a:srgbClr val="FF9900"/>
                </a:solidFill>
              </a:rPr>
              <a:t> </a:t>
            </a:r>
            <a:endParaRPr sz="3000">
              <a:solidFill>
                <a:srgbClr val="FF9900"/>
              </a:solidFill>
            </a:endParaRPr>
          </a:p>
        </p:txBody>
      </p:sp>
      <p:pic>
        <p:nvPicPr>
          <p:cNvPr id="96" name="Google Shape;9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95875" y="2985771"/>
            <a:ext cx="5755350" cy="205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3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A6CE39"/>
                </a:solidFill>
              </a:rPr>
              <a:t>Assess </a:t>
            </a:r>
            <a:r>
              <a:rPr lang="en-US" sz="2400">
                <a:solidFill>
                  <a:srgbClr val="000000"/>
                </a:solidFill>
              </a:rPr>
              <a:t>contributions &amp; measure </a:t>
            </a:r>
            <a:r>
              <a:rPr lang="en-US" sz="2400" b="1">
                <a:solidFill>
                  <a:srgbClr val="00B050"/>
                </a:solidFill>
              </a:rPr>
              <a:t>impact</a:t>
            </a:r>
            <a:endParaRPr b="1"/>
          </a:p>
        </p:txBody>
      </p:sp>
      <p:sp>
        <p:nvSpPr>
          <p:cNvPr id="245" name="Google Shape;245;p33"/>
          <p:cNvSpPr txBox="1">
            <a:spLocks noGrp="1"/>
          </p:cNvSpPr>
          <p:nvPr>
            <p:ph type="body" idx="1"/>
          </p:nvPr>
        </p:nvSpPr>
        <p:spPr>
          <a:xfrm>
            <a:off x="242700" y="4903250"/>
            <a:ext cx="8658600" cy="1348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And more...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More info: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http://members.orcid.org/api/orcid-enabled-systems</a:t>
            </a:r>
            <a:r>
              <a:rPr lang="en-US"/>
              <a:t> </a:t>
            </a:r>
            <a:endParaRPr/>
          </a:p>
        </p:txBody>
      </p:sp>
      <p:pic>
        <p:nvPicPr>
          <p:cNvPr id="246" name="Google Shape;246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29838" y="1042481"/>
            <a:ext cx="4666776" cy="124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90175" y="3884236"/>
            <a:ext cx="2343150" cy="132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01950" y="3038674"/>
            <a:ext cx="3314781" cy="1864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3"/>
          <p:cNvPicPr preferRelativeResize="0"/>
          <p:nvPr/>
        </p:nvPicPr>
        <p:blipFill rotWithShape="1">
          <a:blip r:embed="rId7">
            <a:alphaModFix/>
          </a:blip>
          <a:srcRect t="19627"/>
          <a:stretch/>
        </p:blipFill>
        <p:spPr>
          <a:xfrm>
            <a:off x="4783025" y="2385675"/>
            <a:ext cx="2796851" cy="149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43725" y="1562188"/>
            <a:ext cx="2857500" cy="981075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3"/>
          <p:cNvSpPr txBox="1">
            <a:spLocks noGrp="1"/>
          </p:cNvSpPr>
          <p:nvPr>
            <p:ph type="body" idx="1"/>
          </p:nvPr>
        </p:nvSpPr>
        <p:spPr>
          <a:xfrm>
            <a:off x="244247" y="891403"/>
            <a:ext cx="8658600" cy="507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70C0"/>
                </a:solidFill>
              </a:rPr>
              <a:t>ORCID + CRIS vendor integrations</a:t>
            </a:r>
            <a:endParaRPr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4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A6CE39"/>
                </a:solidFill>
              </a:rPr>
              <a:t>Assess </a:t>
            </a:r>
            <a:r>
              <a:rPr lang="en-US" sz="2400">
                <a:solidFill>
                  <a:srgbClr val="000000"/>
                </a:solidFill>
              </a:rPr>
              <a:t>contributions &amp; measure </a:t>
            </a:r>
            <a:r>
              <a:rPr lang="en-US" sz="2400" b="1">
                <a:solidFill>
                  <a:srgbClr val="00B050"/>
                </a:solidFill>
              </a:rPr>
              <a:t>impact</a:t>
            </a:r>
            <a:endParaRPr/>
          </a:p>
        </p:txBody>
      </p:sp>
      <p:pic>
        <p:nvPicPr>
          <p:cNvPr id="257" name="Google Shape;25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72268"/>
            <a:ext cx="9144001" cy="4313467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4"/>
          <p:cNvSpPr/>
          <p:nvPr/>
        </p:nvSpPr>
        <p:spPr>
          <a:xfrm rot="-5400000">
            <a:off x="6074550" y="5387288"/>
            <a:ext cx="685800" cy="321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34"/>
          <p:cNvSpPr txBox="1"/>
          <p:nvPr/>
        </p:nvSpPr>
        <p:spPr>
          <a:xfrm>
            <a:off x="5239200" y="6402300"/>
            <a:ext cx="3904800" cy="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Image source: John O’Connor, Boston College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5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Training for Faculty</a:t>
            </a:r>
            <a:endParaRPr b="1"/>
          </a:p>
        </p:txBody>
      </p:sp>
      <p:sp>
        <p:nvSpPr>
          <p:cNvPr id="265" name="Google Shape;265;p35"/>
          <p:cNvSpPr txBox="1"/>
          <p:nvPr/>
        </p:nvSpPr>
        <p:spPr>
          <a:xfrm>
            <a:off x="4507500" y="6394925"/>
            <a:ext cx="4636500" cy="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Image credit: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https://libguides.bc.edu/orcid/facultyreport</a:t>
            </a:r>
            <a:r>
              <a:rPr lang="en-US"/>
              <a:t> </a:t>
            </a:r>
            <a:endParaRPr/>
          </a:p>
        </p:txBody>
      </p:sp>
      <p:pic>
        <p:nvPicPr>
          <p:cNvPr id="266" name="Google Shape;26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600" y="828886"/>
            <a:ext cx="8494805" cy="54136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6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A6CE39"/>
                </a:solidFill>
              </a:rPr>
              <a:t>Assess </a:t>
            </a:r>
            <a:r>
              <a:rPr lang="en-US" sz="2400">
                <a:solidFill>
                  <a:srgbClr val="000000"/>
                </a:solidFill>
              </a:rPr>
              <a:t>contributions &amp; measure </a:t>
            </a:r>
            <a:r>
              <a:rPr lang="en-US" sz="2400" b="1">
                <a:solidFill>
                  <a:srgbClr val="00B050"/>
                </a:solidFill>
              </a:rPr>
              <a:t>impact</a:t>
            </a:r>
            <a:endParaRPr b="1"/>
          </a:p>
        </p:txBody>
      </p:sp>
      <p:sp>
        <p:nvSpPr>
          <p:cNvPr id="272" name="Google Shape;272;p36"/>
          <p:cNvSpPr/>
          <p:nvPr/>
        </p:nvSpPr>
        <p:spPr>
          <a:xfrm>
            <a:off x="903450" y="2970425"/>
            <a:ext cx="7342500" cy="615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36"/>
          <p:cNvSpPr txBox="1"/>
          <p:nvPr/>
        </p:nvSpPr>
        <p:spPr>
          <a:xfrm>
            <a:off x="903450" y="2729813"/>
            <a:ext cx="73425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/>
              <a:t>Click the button below to get an ORCID iD and Connect to </a:t>
            </a:r>
            <a:r>
              <a:rPr lang="en-US" sz="2200" b="1">
                <a:solidFill>
                  <a:srgbClr val="A6CE39"/>
                </a:solidFill>
              </a:rPr>
              <a:t>XYZ Institutional System.</a:t>
            </a:r>
            <a:endParaRPr sz="2200" b="1">
              <a:solidFill>
                <a:srgbClr val="A6CE39"/>
              </a:solidFill>
            </a:endParaRPr>
          </a:p>
        </p:txBody>
      </p:sp>
      <p:sp>
        <p:nvSpPr>
          <p:cNvPr id="274" name="Google Shape;274;p36"/>
          <p:cNvSpPr/>
          <p:nvPr/>
        </p:nvSpPr>
        <p:spPr>
          <a:xfrm>
            <a:off x="1375700" y="4140825"/>
            <a:ext cx="1108800" cy="455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36"/>
          <p:cNvSpPr/>
          <p:nvPr/>
        </p:nvSpPr>
        <p:spPr>
          <a:xfrm>
            <a:off x="774600" y="1769600"/>
            <a:ext cx="7471500" cy="85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36"/>
          <p:cNvSpPr txBox="1"/>
          <p:nvPr/>
        </p:nvSpPr>
        <p:spPr>
          <a:xfrm>
            <a:off x="574649" y="1646000"/>
            <a:ext cx="7772400" cy="8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/>
              <a:t>Get an ORCID iD!</a:t>
            </a:r>
            <a:endParaRPr sz="7200" b="1"/>
          </a:p>
        </p:txBody>
      </p:sp>
      <p:sp>
        <p:nvSpPr>
          <p:cNvPr id="277" name="Google Shape;277;p36"/>
          <p:cNvSpPr/>
          <p:nvPr/>
        </p:nvSpPr>
        <p:spPr>
          <a:xfrm>
            <a:off x="1114650" y="4886875"/>
            <a:ext cx="6692400" cy="455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6"/>
          <p:cNvSpPr txBox="1"/>
          <p:nvPr/>
        </p:nvSpPr>
        <p:spPr>
          <a:xfrm>
            <a:off x="1208250" y="4886875"/>
            <a:ext cx="6505200" cy="8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Already have an ORCID iD? </a:t>
            </a:r>
            <a:r>
              <a:rPr lang="en-US" sz="1800">
                <a:solidFill>
                  <a:srgbClr val="0070C0"/>
                </a:solidFill>
              </a:rPr>
              <a:t>Connect your existing ORCID iD</a:t>
            </a:r>
            <a:endParaRPr sz="1800">
              <a:solidFill>
                <a:srgbClr val="0070C0"/>
              </a:solidFill>
            </a:endParaRPr>
          </a:p>
        </p:txBody>
      </p:sp>
      <p:sp>
        <p:nvSpPr>
          <p:cNvPr id="279" name="Google Shape;279;p36"/>
          <p:cNvSpPr/>
          <p:nvPr/>
        </p:nvSpPr>
        <p:spPr>
          <a:xfrm>
            <a:off x="2754750" y="4053650"/>
            <a:ext cx="3608400" cy="7179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FFFF"/>
              </a:gs>
              <a:gs pos="97000">
                <a:srgbClr val="D9D9D9"/>
              </a:gs>
              <a:gs pos="98000">
                <a:srgbClr val="C6C6C6"/>
              </a:gs>
              <a:gs pos="100000">
                <a:srgbClr val="B3B3B3"/>
              </a:gs>
            </a:gsLst>
            <a:lin ang="5400012" scaled="0"/>
          </a:gra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0" name="Google Shape;28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5275" y="4184749"/>
            <a:ext cx="455700" cy="4557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6"/>
          <p:cNvSpPr txBox="1"/>
          <p:nvPr/>
        </p:nvSpPr>
        <p:spPr>
          <a:xfrm>
            <a:off x="3440975" y="4184750"/>
            <a:ext cx="2645100" cy="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Create a new ORCID iD</a:t>
            </a:r>
            <a:endParaRPr sz="1800"/>
          </a:p>
        </p:txBody>
      </p:sp>
      <p:sp>
        <p:nvSpPr>
          <p:cNvPr id="282" name="Google Shape;282;p36"/>
          <p:cNvSpPr/>
          <p:nvPr/>
        </p:nvSpPr>
        <p:spPr>
          <a:xfrm rot="-5400000">
            <a:off x="5303825" y="5669125"/>
            <a:ext cx="1108800" cy="455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7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A6CE39"/>
                </a:solidFill>
              </a:rPr>
              <a:t>Assess </a:t>
            </a:r>
            <a:r>
              <a:rPr lang="en-US" sz="2400">
                <a:solidFill>
                  <a:srgbClr val="000000"/>
                </a:solidFill>
              </a:rPr>
              <a:t>contributions &amp; measure </a:t>
            </a:r>
            <a:r>
              <a:rPr lang="en-US" sz="2400" b="1">
                <a:solidFill>
                  <a:srgbClr val="00B050"/>
                </a:solidFill>
              </a:rPr>
              <a:t>impact</a:t>
            </a:r>
            <a:endParaRPr b="1"/>
          </a:p>
        </p:txBody>
      </p:sp>
      <p:sp>
        <p:nvSpPr>
          <p:cNvPr id="288" name="Google Shape;288;p37"/>
          <p:cNvSpPr/>
          <p:nvPr/>
        </p:nvSpPr>
        <p:spPr>
          <a:xfrm>
            <a:off x="6200950" y="1040325"/>
            <a:ext cx="985500" cy="246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37"/>
          <p:cNvSpPr/>
          <p:nvPr/>
        </p:nvSpPr>
        <p:spPr>
          <a:xfrm>
            <a:off x="478200" y="3276725"/>
            <a:ext cx="1108800" cy="455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0" name="Google Shape;29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7000" y="831575"/>
            <a:ext cx="5970000" cy="5922375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7"/>
          <p:cNvSpPr/>
          <p:nvPr/>
        </p:nvSpPr>
        <p:spPr>
          <a:xfrm>
            <a:off x="478200" y="5642675"/>
            <a:ext cx="1108800" cy="455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37"/>
          <p:cNvSpPr/>
          <p:nvPr/>
        </p:nvSpPr>
        <p:spPr>
          <a:xfrm>
            <a:off x="4318950" y="1040325"/>
            <a:ext cx="3158700" cy="455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37"/>
          <p:cNvSpPr/>
          <p:nvPr/>
        </p:nvSpPr>
        <p:spPr>
          <a:xfrm>
            <a:off x="1701750" y="1935200"/>
            <a:ext cx="2360100" cy="32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37"/>
          <p:cNvSpPr txBox="1"/>
          <p:nvPr/>
        </p:nvSpPr>
        <p:spPr>
          <a:xfrm>
            <a:off x="1677275" y="1877450"/>
            <a:ext cx="2484600" cy="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A6CE39"/>
                </a:solidFill>
              </a:rPr>
              <a:t>XYZ Institution Name</a:t>
            </a:r>
            <a:endParaRPr sz="1800" b="1">
              <a:solidFill>
                <a:srgbClr val="A6CE39"/>
              </a:solidFill>
            </a:endParaRPr>
          </a:p>
        </p:txBody>
      </p:sp>
      <p:sp>
        <p:nvSpPr>
          <p:cNvPr id="295" name="Google Shape;295;p37"/>
          <p:cNvSpPr txBox="1"/>
          <p:nvPr/>
        </p:nvSpPr>
        <p:spPr>
          <a:xfrm>
            <a:off x="3840600" y="894013"/>
            <a:ext cx="3716400" cy="7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/>
              <a:t>Individual’s Name</a:t>
            </a:r>
            <a:endParaRPr sz="1800" b="1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http://orcid.org/0000-0000-0000-0000</a:t>
            </a:r>
            <a:endParaRPr/>
          </a:p>
        </p:txBody>
      </p:sp>
      <p:sp>
        <p:nvSpPr>
          <p:cNvPr id="296" name="Google Shape;296;p37"/>
          <p:cNvSpPr/>
          <p:nvPr/>
        </p:nvSpPr>
        <p:spPr>
          <a:xfrm>
            <a:off x="478200" y="3962500"/>
            <a:ext cx="1108800" cy="455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8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A6CE39"/>
                </a:solidFill>
              </a:rPr>
              <a:t>Assess </a:t>
            </a:r>
            <a:r>
              <a:rPr lang="en-US" sz="2400">
                <a:solidFill>
                  <a:srgbClr val="000000"/>
                </a:solidFill>
              </a:rPr>
              <a:t>contributions &amp; measure </a:t>
            </a:r>
            <a:r>
              <a:rPr lang="en-US" sz="2400" b="1">
                <a:solidFill>
                  <a:srgbClr val="00B050"/>
                </a:solidFill>
              </a:rPr>
              <a:t>impact</a:t>
            </a:r>
            <a:endParaRPr/>
          </a:p>
        </p:txBody>
      </p:sp>
      <p:pic>
        <p:nvPicPr>
          <p:cNvPr id="302" name="Google Shape;302;p38"/>
          <p:cNvPicPr preferRelativeResize="0"/>
          <p:nvPr/>
        </p:nvPicPr>
        <p:blipFill rotWithShape="1">
          <a:blip r:embed="rId3">
            <a:alphaModFix/>
          </a:blip>
          <a:srcRect l="9186" r="13682"/>
          <a:stretch/>
        </p:blipFill>
        <p:spPr>
          <a:xfrm>
            <a:off x="269737" y="1424238"/>
            <a:ext cx="8604525" cy="400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9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Create &amp; Connect </a:t>
            </a:r>
            <a:endParaRPr b="1"/>
          </a:p>
        </p:txBody>
      </p:sp>
      <p:pic>
        <p:nvPicPr>
          <p:cNvPr id="308" name="Google Shape;30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3650" y="776136"/>
            <a:ext cx="5256693" cy="5876713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39"/>
          <p:cNvSpPr/>
          <p:nvPr/>
        </p:nvSpPr>
        <p:spPr>
          <a:xfrm>
            <a:off x="1440550" y="2805300"/>
            <a:ext cx="1108800" cy="455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39"/>
          <p:cNvSpPr/>
          <p:nvPr/>
        </p:nvSpPr>
        <p:spPr>
          <a:xfrm>
            <a:off x="834850" y="4118300"/>
            <a:ext cx="1108800" cy="455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39"/>
          <p:cNvSpPr/>
          <p:nvPr/>
        </p:nvSpPr>
        <p:spPr>
          <a:xfrm rot="10800000">
            <a:off x="7296250" y="1293050"/>
            <a:ext cx="1108800" cy="455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2" name="Google Shape;312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00350" y="6128975"/>
            <a:ext cx="1781175" cy="523875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9"/>
          <p:cNvSpPr txBox="1"/>
          <p:nvPr/>
        </p:nvSpPr>
        <p:spPr>
          <a:xfrm>
            <a:off x="4991150" y="6197138"/>
            <a:ext cx="2209200" cy="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5"/>
              </a:rPr>
              <a:t>https://orcid.arizona.edu/</a:t>
            </a:r>
            <a:r>
              <a:rPr lang="en-US"/>
              <a:t> </a:t>
            </a:r>
            <a:endParaRPr/>
          </a:p>
        </p:txBody>
      </p:sp>
      <p:sp>
        <p:nvSpPr>
          <p:cNvPr id="314" name="Google Shape;314;p39"/>
          <p:cNvSpPr/>
          <p:nvPr/>
        </p:nvSpPr>
        <p:spPr>
          <a:xfrm>
            <a:off x="3306200" y="5888175"/>
            <a:ext cx="1190100" cy="764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0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A6CE39"/>
                </a:solidFill>
              </a:rPr>
              <a:t>Assess </a:t>
            </a:r>
            <a:r>
              <a:rPr lang="en-US" sz="2400">
                <a:solidFill>
                  <a:srgbClr val="000000"/>
                </a:solidFill>
              </a:rPr>
              <a:t>contributions &amp; measure </a:t>
            </a:r>
            <a:r>
              <a:rPr lang="en-US" sz="2400" b="1">
                <a:solidFill>
                  <a:srgbClr val="00B050"/>
                </a:solidFill>
              </a:rPr>
              <a:t>impact</a:t>
            </a:r>
            <a:endParaRPr/>
          </a:p>
        </p:txBody>
      </p:sp>
      <p:sp>
        <p:nvSpPr>
          <p:cNvPr id="320" name="Google Shape;320;p40"/>
          <p:cNvSpPr txBox="1"/>
          <p:nvPr/>
        </p:nvSpPr>
        <p:spPr>
          <a:xfrm>
            <a:off x="4012500" y="6186225"/>
            <a:ext cx="513150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https://twitter.com/mbbassdrlib/status/1047525597021274112</a:t>
            </a:r>
            <a:r>
              <a:rPr lang="en-US"/>
              <a:t> </a:t>
            </a:r>
            <a:endParaRPr/>
          </a:p>
        </p:txBody>
      </p:sp>
      <p:pic>
        <p:nvPicPr>
          <p:cNvPr id="321" name="Google Shape;321;p40"/>
          <p:cNvPicPr preferRelativeResize="0"/>
          <p:nvPr/>
        </p:nvPicPr>
        <p:blipFill rotWithShape="1">
          <a:blip r:embed="rId4">
            <a:alphaModFix/>
          </a:blip>
          <a:srcRect t="21148"/>
          <a:stretch/>
        </p:blipFill>
        <p:spPr>
          <a:xfrm>
            <a:off x="1010618" y="846900"/>
            <a:ext cx="7122757" cy="5168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1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A6CE39"/>
                </a:solidFill>
              </a:rPr>
              <a:t>Assess </a:t>
            </a:r>
            <a:r>
              <a:rPr lang="en-US" sz="2400">
                <a:solidFill>
                  <a:srgbClr val="000000"/>
                </a:solidFill>
              </a:rPr>
              <a:t>contributions &amp; measure </a:t>
            </a:r>
            <a:r>
              <a:rPr lang="en-US" sz="2400" b="1">
                <a:solidFill>
                  <a:srgbClr val="00B050"/>
                </a:solidFill>
              </a:rPr>
              <a:t>impact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7" name="Google Shape;327;p41"/>
          <p:cNvPicPr preferRelativeResize="0"/>
          <p:nvPr/>
        </p:nvPicPr>
        <p:blipFill rotWithShape="1">
          <a:blip r:embed="rId3">
            <a:alphaModFix/>
          </a:blip>
          <a:srcRect l="3726" t="61973" r="-1784" b="2361"/>
          <a:stretch/>
        </p:blipFill>
        <p:spPr>
          <a:xfrm>
            <a:off x="432430" y="876400"/>
            <a:ext cx="8279132" cy="535610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41"/>
          <p:cNvSpPr txBox="1"/>
          <p:nvPr/>
        </p:nvSpPr>
        <p:spPr>
          <a:xfrm>
            <a:off x="4038300" y="6232500"/>
            <a:ext cx="5105700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Image source: Melroy Almeida, Australian Access Federation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https://public.tableau.com/profile/melroy#!/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2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A6CE39"/>
                </a:solidFill>
              </a:rPr>
              <a:t>Assess </a:t>
            </a:r>
            <a:r>
              <a:rPr lang="en-US" sz="2400">
                <a:solidFill>
                  <a:srgbClr val="000000"/>
                </a:solidFill>
              </a:rPr>
              <a:t>contributions &amp; measure </a:t>
            </a:r>
            <a:r>
              <a:rPr lang="en-US" sz="2400" b="1">
                <a:solidFill>
                  <a:srgbClr val="00B050"/>
                </a:solidFill>
              </a:rPr>
              <a:t>impact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4" name="Google Shape;334;p42"/>
          <p:cNvPicPr preferRelativeResize="0"/>
          <p:nvPr/>
        </p:nvPicPr>
        <p:blipFill rotWithShape="1">
          <a:blip r:embed="rId3">
            <a:alphaModFix/>
          </a:blip>
          <a:srcRect t="14151" b="52744"/>
          <a:stretch/>
        </p:blipFill>
        <p:spPr>
          <a:xfrm>
            <a:off x="261738" y="986675"/>
            <a:ext cx="8620524" cy="5075873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42"/>
          <p:cNvSpPr txBox="1"/>
          <p:nvPr/>
        </p:nvSpPr>
        <p:spPr>
          <a:xfrm>
            <a:off x="4038300" y="6232500"/>
            <a:ext cx="5105700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Image source: Melroy Almeida, Australian Access Federation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https://public.tableau.com/profile/melroy#!/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LYRASIS &amp; ORCID</a:t>
            </a:r>
            <a:endParaRPr b="1"/>
          </a:p>
        </p:txBody>
      </p:sp>
      <p:pic>
        <p:nvPicPr>
          <p:cNvPr id="102" name="Google Shape;10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5799" y="1204906"/>
            <a:ext cx="6692400" cy="2184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8100" y="3917825"/>
            <a:ext cx="6907800" cy="2469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3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A6CE39"/>
                </a:solidFill>
              </a:rPr>
              <a:t>Assess </a:t>
            </a:r>
            <a:r>
              <a:rPr lang="en-US" sz="2400">
                <a:solidFill>
                  <a:srgbClr val="000000"/>
                </a:solidFill>
              </a:rPr>
              <a:t>contributions &amp; measure </a:t>
            </a:r>
            <a:r>
              <a:rPr lang="en-US" sz="2400" b="1">
                <a:solidFill>
                  <a:srgbClr val="00B050"/>
                </a:solidFill>
              </a:rPr>
              <a:t>impact</a:t>
            </a:r>
            <a:endParaRPr/>
          </a:p>
        </p:txBody>
      </p:sp>
      <p:sp>
        <p:nvSpPr>
          <p:cNvPr id="341" name="Google Shape;341;p43"/>
          <p:cNvSpPr txBox="1"/>
          <p:nvPr/>
        </p:nvSpPr>
        <p:spPr>
          <a:xfrm>
            <a:off x="302250" y="6181500"/>
            <a:ext cx="8539500" cy="6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https://www.sciencemag.org/news/2017/05/vast-set-public-cvs-reveals-world-s-most-migratory-scientists</a:t>
            </a:r>
            <a:r>
              <a:rPr lang="en-US"/>
              <a:t> </a:t>
            </a:r>
            <a:endParaRPr/>
          </a:p>
        </p:txBody>
      </p:sp>
      <p:pic>
        <p:nvPicPr>
          <p:cNvPr id="342" name="Google Shape;342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96826" y="809837"/>
            <a:ext cx="4950349" cy="5238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4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ORCID Benefits for Research Institutions</a:t>
            </a:r>
            <a:endParaRPr b="1"/>
          </a:p>
        </p:txBody>
      </p:sp>
      <p:sp>
        <p:nvSpPr>
          <p:cNvPr id="348" name="Google Shape;348;p44"/>
          <p:cNvSpPr txBox="1"/>
          <p:nvPr/>
        </p:nvSpPr>
        <p:spPr>
          <a:xfrm>
            <a:off x="922200" y="2793250"/>
            <a:ext cx="72996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FFC000"/>
                </a:solidFill>
              </a:rPr>
              <a:t>Assert </a:t>
            </a:r>
            <a:r>
              <a:rPr lang="en-US" sz="3000"/>
              <a:t>trustworthy &amp; accurate affiliations</a:t>
            </a:r>
            <a:endParaRPr sz="3000"/>
          </a:p>
        </p:txBody>
      </p:sp>
      <p:pic>
        <p:nvPicPr>
          <p:cNvPr id="349" name="Google Shape;34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8555" y="1191443"/>
            <a:ext cx="1266900" cy="126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5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C000"/>
                </a:solidFill>
              </a:rPr>
              <a:t>Assert </a:t>
            </a:r>
            <a:r>
              <a:rPr lang="en-US" sz="2400">
                <a:solidFill>
                  <a:srgbClr val="000000"/>
                </a:solidFill>
              </a:rPr>
              <a:t>trustworthy &amp; accurate affiliations</a:t>
            </a:r>
            <a:endParaRPr b="1"/>
          </a:p>
        </p:txBody>
      </p:sp>
      <p:pic>
        <p:nvPicPr>
          <p:cNvPr id="355" name="Google Shape;35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28886"/>
            <a:ext cx="8839199" cy="5460801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45"/>
          <p:cNvSpPr/>
          <p:nvPr/>
        </p:nvSpPr>
        <p:spPr>
          <a:xfrm>
            <a:off x="5896200" y="828875"/>
            <a:ext cx="3095400" cy="5529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6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C000"/>
                </a:solidFill>
              </a:rPr>
              <a:t>Assert </a:t>
            </a:r>
            <a:r>
              <a:rPr lang="en-US" sz="2400">
                <a:solidFill>
                  <a:srgbClr val="000000"/>
                </a:solidFill>
              </a:rPr>
              <a:t>trustworthy &amp; accurate affiliations</a:t>
            </a:r>
            <a:endParaRPr sz="2400" b="1"/>
          </a:p>
        </p:txBody>
      </p:sp>
      <p:sp>
        <p:nvSpPr>
          <p:cNvPr id="362" name="Google Shape;362;p46"/>
          <p:cNvSpPr txBox="1"/>
          <p:nvPr/>
        </p:nvSpPr>
        <p:spPr>
          <a:xfrm>
            <a:off x="4809500" y="6402300"/>
            <a:ext cx="4334400" cy="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Image credit: University of Virginia Libraries</a:t>
            </a:r>
            <a:endParaRPr/>
          </a:p>
        </p:txBody>
      </p:sp>
      <p:pic>
        <p:nvPicPr>
          <p:cNvPr id="363" name="Google Shape;36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525" y="1216075"/>
            <a:ext cx="8808925" cy="3872883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46"/>
          <p:cNvSpPr/>
          <p:nvPr/>
        </p:nvSpPr>
        <p:spPr>
          <a:xfrm rot="10800000">
            <a:off x="7187250" y="3829788"/>
            <a:ext cx="685800" cy="321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7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C000"/>
                </a:solidFill>
              </a:rPr>
              <a:t>Assert </a:t>
            </a:r>
            <a:r>
              <a:rPr lang="en-US" sz="2400">
                <a:solidFill>
                  <a:srgbClr val="000000"/>
                </a:solidFill>
              </a:rPr>
              <a:t>trustworthy &amp; accurate affiliations</a:t>
            </a:r>
            <a:endParaRPr b="1"/>
          </a:p>
        </p:txBody>
      </p:sp>
      <p:pic>
        <p:nvPicPr>
          <p:cNvPr id="370" name="Google Shape;370;p47"/>
          <p:cNvPicPr preferRelativeResize="0"/>
          <p:nvPr/>
        </p:nvPicPr>
        <p:blipFill rotWithShape="1">
          <a:blip r:embed="rId3">
            <a:alphaModFix/>
          </a:blip>
          <a:srcRect t="1845"/>
          <a:stretch/>
        </p:blipFill>
        <p:spPr>
          <a:xfrm>
            <a:off x="867675" y="805100"/>
            <a:ext cx="7408650" cy="5646250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47"/>
          <p:cNvSpPr/>
          <p:nvPr/>
        </p:nvSpPr>
        <p:spPr>
          <a:xfrm>
            <a:off x="899125" y="1651300"/>
            <a:ext cx="2045100" cy="3702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47"/>
          <p:cNvSpPr/>
          <p:nvPr/>
        </p:nvSpPr>
        <p:spPr>
          <a:xfrm>
            <a:off x="899125" y="4494775"/>
            <a:ext cx="2045100" cy="3702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47"/>
          <p:cNvSpPr/>
          <p:nvPr/>
        </p:nvSpPr>
        <p:spPr>
          <a:xfrm>
            <a:off x="899125" y="6051375"/>
            <a:ext cx="2045100" cy="3702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47"/>
          <p:cNvSpPr txBox="1"/>
          <p:nvPr/>
        </p:nvSpPr>
        <p:spPr>
          <a:xfrm>
            <a:off x="5136000" y="6402300"/>
            <a:ext cx="4008000" cy="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Image credit: Sherry Lake, University of Virginia</a:t>
            </a:r>
            <a:endParaRPr/>
          </a:p>
        </p:txBody>
      </p:sp>
      <p:sp>
        <p:nvSpPr>
          <p:cNvPr id="375" name="Google Shape;375;p47"/>
          <p:cNvSpPr/>
          <p:nvPr/>
        </p:nvSpPr>
        <p:spPr>
          <a:xfrm>
            <a:off x="244250" y="805088"/>
            <a:ext cx="685800" cy="321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8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ORCID Benefits for Research Institutions</a:t>
            </a:r>
            <a:endParaRPr b="1"/>
          </a:p>
        </p:txBody>
      </p:sp>
      <p:sp>
        <p:nvSpPr>
          <p:cNvPr id="381" name="Google Shape;381;p48"/>
          <p:cNvSpPr txBox="1"/>
          <p:nvPr/>
        </p:nvSpPr>
        <p:spPr>
          <a:xfrm>
            <a:off x="922200" y="2793250"/>
            <a:ext cx="72996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E16D2E"/>
                </a:solidFill>
              </a:rPr>
              <a:t>Save</a:t>
            </a:r>
            <a:r>
              <a:rPr lang="en-US" sz="3000">
                <a:solidFill>
                  <a:srgbClr val="E16D2E"/>
                </a:solidFill>
              </a:rPr>
              <a:t> </a:t>
            </a:r>
            <a:r>
              <a:rPr lang="en-US" sz="3000">
                <a:solidFill>
                  <a:schemeClr val="dk1"/>
                </a:solidFill>
              </a:rPr>
              <a:t>time &amp; reduce administrative burden</a:t>
            </a:r>
            <a:endParaRPr sz="3000"/>
          </a:p>
        </p:txBody>
      </p:sp>
      <p:pic>
        <p:nvPicPr>
          <p:cNvPr id="382" name="Google Shape;38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8555" y="1191443"/>
            <a:ext cx="1266900" cy="126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6563" y="835500"/>
            <a:ext cx="6830877" cy="5123151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49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E16D2E"/>
                </a:solidFill>
              </a:rPr>
              <a:t>Save</a:t>
            </a:r>
            <a:r>
              <a:rPr lang="en-US" sz="2400">
                <a:solidFill>
                  <a:srgbClr val="E16D2E"/>
                </a:solidFill>
              </a:rPr>
              <a:t> </a:t>
            </a:r>
            <a:r>
              <a:rPr lang="en-US" sz="2400"/>
              <a:t>time &amp; reduce administrative burden</a:t>
            </a:r>
            <a:endParaRPr b="1"/>
          </a:p>
        </p:txBody>
      </p:sp>
      <p:sp>
        <p:nvSpPr>
          <p:cNvPr id="389" name="Google Shape;389;p49"/>
          <p:cNvSpPr txBox="1">
            <a:spLocks noGrp="1"/>
          </p:cNvSpPr>
          <p:nvPr>
            <p:ph type="body" idx="1"/>
          </p:nvPr>
        </p:nvSpPr>
        <p:spPr>
          <a:xfrm>
            <a:off x="485400" y="6117678"/>
            <a:ext cx="8658600" cy="63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https://orcid.org/content/best-practices-research-organizations</a:t>
            </a:r>
            <a:r>
              <a:rPr lang="en-US"/>
              <a:t> </a:t>
            </a:r>
            <a:endParaRPr/>
          </a:p>
        </p:txBody>
      </p:sp>
      <p:sp>
        <p:nvSpPr>
          <p:cNvPr id="390" name="Google Shape;390;p49"/>
          <p:cNvSpPr txBox="1"/>
          <p:nvPr/>
        </p:nvSpPr>
        <p:spPr>
          <a:xfrm>
            <a:off x="1430700" y="3510625"/>
            <a:ext cx="457200" cy="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0000"/>
                </a:solidFill>
              </a:rPr>
              <a:t>1</a:t>
            </a:r>
            <a:endParaRPr sz="3600" b="1">
              <a:solidFill>
                <a:srgbClr val="FF0000"/>
              </a:solidFill>
            </a:endParaRPr>
          </a:p>
        </p:txBody>
      </p:sp>
      <p:sp>
        <p:nvSpPr>
          <p:cNvPr id="391" name="Google Shape;391;p49"/>
          <p:cNvSpPr txBox="1"/>
          <p:nvPr/>
        </p:nvSpPr>
        <p:spPr>
          <a:xfrm>
            <a:off x="2674875" y="1792575"/>
            <a:ext cx="457200" cy="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0000"/>
                </a:solidFill>
              </a:rPr>
              <a:t>2</a:t>
            </a:r>
            <a:endParaRPr sz="3600" b="1">
              <a:solidFill>
                <a:srgbClr val="FF0000"/>
              </a:solidFill>
            </a:endParaRPr>
          </a:p>
        </p:txBody>
      </p:sp>
      <p:sp>
        <p:nvSpPr>
          <p:cNvPr id="392" name="Google Shape;392;p49"/>
          <p:cNvSpPr txBox="1"/>
          <p:nvPr/>
        </p:nvSpPr>
        <p:spPr>
          <a:xfrm>
            <a:off x="6491750" y="1792575"/>
            <a:ext cx="914400" cy="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0000"/>
                </a:solidFill>
              </a:rPr>
              <a:t>3,4</a:t>
            </a:r>
            <a:endParaRPr sz="3600" b="1">
              <a:solidFill>
                <a:srgbClr val="FF0000"/>
              </a:solidFill>
            </a:endParaRPr>
          </a:p>
        </p:txBody>
      </p:sp>
      <p:sp>
        <p:nvSpPr>
          <p:cNvPr id="393" name="Google Shape;393;p49"/>
          <p:cNvSpPr txBox="1"/>
          <p:nvPr/>
        </p:nvSpPr>
        <p:spPr>
          <a:xfrm>
            <a:off x="7228950" y="3429000"/>
            <a:ext cx="457200" cy="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0000"/>
                </a:solidFill>
              </a:rPr>
              <a:t>5</a:t>
            </a:r>
            <a:endParaRPr sz="3600" b="1">
              <a:solidFill>
                <a:srgbClr val="FF0000"/>
              </a:solidFill>
            </a:endParaRPr>
          </a:p>
        </p:txBody>
      </p:sp>
      <p:sp>
        <p:nvSpPr>
          <p:cNvPr id="394" name="Google Shape;394;p49"/>
          <p:cNvSpPr txBox="1"/>
          <p:nvPr/>
        </p:nvSpPr>
        <p:spPr>
          <a:xfrm>
            <a:off x="6775500" y="4155675"/>
            <a:ext cx="2368500" cy="19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</a:rPr>
              <a:t>Automated Transfer of Data:</a:t>
            </a:r>
            <a:endParaRPr sz="2400" b="1">
              <a:solidFill>
                <a:srgbClr val="FF0000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</a:rPr>
              <a:t>Enter Once</a:t>
            </a:r>
            <a:endParaRPr sz="2400" b="1">
              <a:solidFill>
                <a:srgbClr val="FF0000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</a:rPr>
              <a:t>Re-use Often</a:t>
            </a:r>
            <a:endParaRPr sz="2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0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E16D2E"/>
                </a:solidFill>
              </a:rPr>
              <a:t>Save</a:t>
            </a:r>
            <a:r>
              <a:rPr lang="en-US" sz="2400">
                <a:solidFill>
                  <a:srgbClr val="E16D2E"/>
                </a:solidFill>
              </a:rPr>
              <a:t> </a:t>
            </a:r>
            <a:r>
              <a:rPr lang="en-US" sz="2400"/>
              <a:t>time &amp; reduce administrative burden</a:t>
            </a:r>
            <a:endParaRPr b="1"/>
          </a:p>
        </p:txBody>
      </p:sp>
      <p:sp>
        <p:nvSpPr>
          <p:cNvPr id="400" name="Google Shape;400;p50"/>
          <p:cNvSpPr/>
          <p:nvPr/>
        </p:nvSpPr>
        <p:spPr>
          <a:xfrm>
            <a:off x="3117250" y="1551200"/>
            <a:ext cx="912900" cy="579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50"/>
          <p:cNvSpPr/>
          <p:nvPr/>
        </p:nvSpPr>
        <p:spPr>
          <a:xfrm>
            <a:off x="3095000" y="1885200"/>
            <a:ext cx="912900" cy="4401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50"/>
          <p:cNvSpPr/>
          <p:nvPr/>
        </p:nvSpPr>
        <p:spPr>
          <a:xfrm>
            <a:off x="4807350" y="1199300"/>
            <a:ext cx="912900" cy="374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50"/>
          <p:cNvSpPr/>
          <p:nvPr/>
        </p:nvSpPr>
        <p:spPr>
          <a:xfrm>
            <a:off x="4891650" y="2329763"/>
            <a:ext cx="912900" cy="579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50"/>
          <p:cNvSpPr/>
          <p:nvPr/>
        </p:nvSpPr>
        <p:spPr>
          <a:xfrm>
            <a:off x="4891650" y="3642250"/>
            <a:ext cx="912900" cy="579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5" name="Google Shape;405;p50"/>
          <p:cNvPicPr preferRelativeResize="0"/>
          <p:nvPr/>
        </p:nvPicPr>
        <p:blipFill rotWithShape="1">
          <a:blip r:embed="rId3">
            <a:alphaModFix/>
          </a:blip>
          <a:srcRect b="12617"/>
          <a:stretch/>
        </p:blipFill>
        <p:spPr>
          <a:xfrm>
            <a:off x="647700" y="838950"/>
            <a:ext cx="7848600" cy="9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62726" y="1574000"/>
            <a:ext cx="5582898" cy="4972800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50"/>
          <p:cNvSpPr txBox="1"/>
          <p:nvPr/>
        </p:nvSpPr>
        <p:spPr>
          <a:xfrm>
            <a:off x="1558350" y="6289500"/>
            <a:ext cx="7579500" cy="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hlink"/>
                </a:solidFill>
                <a:hlinkClick r:id="rId5"/>
              </a:rPr>
              <a:t>https://orcid.org/content/requiring-orcid-publication-workflows-open-letter</a:t>
            </a:r>
            <a:r>
              <a:rPr lang="en-US" sz="2400">
                <a:solidFill>
                  <a:schemeClr val="dk1"/>
                </a:solidFill>
              </a:rPr>
              <a:t> 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1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E16D2E"/>
                </a:solidFill>
              </a:rPr>
              <a:t>Save</a:t>
            </a:r>
            <a:r>
              <a:rPr lang="en-US" sz="2400">
                <a:solidFill>
                  <a:srgbClr val="E16D2E"/>
                </a:solidFill>
              </a:rPr>
              <a:t> </a:t>
            </a:r>
            <a:r>
              <a:rPr lang="en-US" sz="2400"/>
              <a:t>time &amp; reduce administrative burden</a:t>
            </a:r>
            <a:endParaRPr b="1"/>
          </a:p>
        </p:txBody>
      </p:sp>
      <p:pic>
        <p:nvPicPr>
          <p:cNvPr id="413" name="Google Shape;413;p51"/>
          <p:cNvPicPr preferRelativeResize="0"/>
          <p:nvPr/>
        </p:nvPicPr>
        <p:blipFill rotWithShape="1">
          <a:blip r:embed="rId3">
            <a:alphaModFix/>
          </a:blip>
          <a:srcRect t="7028"/>
          <a:stretch/>
        </p:blipFill>
        <p:spPr>
          <a:xfrm>
            <a:off x="930625" y="1163175"/>
            <a:ext cx="7282725" cy="5018949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51"/>
          <p:cNvSpPr txBox="1"/>
          <p:nvPr/>
        </p:nvSpPr>
        <p:spPr>
          <a:xfrm>
            <a:off x="2808925" y="6289500"/>
            <a:ext cx="6106500" cy="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hlink"/>
                </a:solidFill>
                <a:hlinkClick r:id="rId4"/>
              </a:rPr>
              <a:t>https://orcid.org/about/community/working-group/funders</a:t>
            </a:r>
            <a:r>
              <a:rPr lang="en-US" sz="1800">
                <a:solidFill>
                  <a:schemeClr val="dk1"/>
                </a:solidFill>
              </a:rPr>
              <a:t> 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51"/>
          <p:cNvSpPr txBox="1"/>
          <p:nvPr/>
        </p:nvSpPr>
        <p:spPr>
          <a:xfrm>
            <a:off x="1048875" y="820275"/>
            <a:ext cx="4840800" cy="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A6CE39"/>
                </a:solidFill>
              </a:rPr>
              <a:t>ORCID Funder Working Group members:</a:t>
            </a:r>
            <a:endParaRPr sz="1800" b="1">
              <a:solidFill>
                <a:srgbClr val="A6CE39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52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ORCID Benefits for Individuals</a:t>
            </a:r>
            <a:endParaRPr b="1"/>
          </a:p>
        </p:txBody>
      </p:sp>
      <p:sp>
        <p:nvSpPr>
          <p:cNvPr id="421" name="Google Shape;421;p52"/>
          <p:cNvSpPr txBox="1">
            <a:spLocks noGrp="1"/>
          </p:cNvSpPr>
          <p:nvPr>
            <p:ph type="body" idx="1"/>
          </p:nvPr>
        </p:nvSpPr>
        <p:spPr>
          <a:xfrm>
            <a:off x="244247" y="891403"/>
            <a:ext cx="8658600" cy="507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does ORCID help individuals to do?</a:t>
            </a:r>
            <a:endParaRPr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b="1">
                <a:solidFill>
                  <a:srgbClr val="0070C0"/>
                </a:solidFill>
              </a:rPr>
              <a:t>Distinguish</a:t>
            </a:r>
            <a:r>
              <a:rPr lang="en-US"/>
              <a:t> themselves from others​</a:t>
            </a:r>
            <a:endParaRPr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b="1">
                <a:solidFill>
                  <a:srgbClr val="00B050"/>
                </a:solidFill>
              </a:rPr>
              <a:t>Ensure</a:t>
            </a:r>
            <a:r>
              <a:rPr lang="en-US">
                <a:solidFill>
                  <a:srgbClr val="0070C0"/>
                </a:solidFill>
              </a:rPr>
              <a:t> </a:t>
            </a:r>
            <a:r>
              <a:rPr lang="en-US"/>
              <a:t>trustworthy record of contributions &amp; affiliations</a:t>
            </a:r>
            <a:endParaRPr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b="1">
                <a:solidFill>
                  <a:srgbClr val="E16D2E"/>
                </a:solidFill>
              </a:rPr>
              <a:t>Save</a:t>
            </a:r>
            <a:r>
              <a:rPr lang="en-US"/>
              <a:t> time &amp; reduce administrative burden​</a:t>
            </a:r>
            <a:endParaRPr/>
          </a:p>
        </p:txBody>
      </p:sp>
      <p:pic>
        <p:nvPicPr>
          <p:cNvPr id="422" name="Google Shape;42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1925" y="2641475"/>
            <a:ext cx="5900149" cy="3870675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52"/>
          <p:cNvSpPr txBox="1"/>
          <p:nvPr/>
        </p:nvSpPr>
        <p:spPr>
          <a:xfrm>
            <a:off x="4242600" y="6186225"/>
            <a:ext cx="4901400" cy="5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rgbClr val="0000FF"/>
                </a:solidFill>
                <a:hlinkClick r:id="rId4"/>
              </a:rPr>
              <a:t>https://twitter.com/jfwinters/status/1037974383090966528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ORCID US Community</a:t>
            </a:r>
            <a:endParaRPr b="1"/>
          </a:p>
        </p:txBody>
      </p:sp>
      <p:pic>
        <p:nvPicPr>
          <p:cNvPr id="109" name="Google Shape;10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300" y="4113100"/>
            <a:ext cx="8171300" cy="104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7"/>
          <p:cNvPicPr preferRelativeResize="0"/>
          <p:nvPr/>
        </p:nvPicPr>
        <p:blipFill rotWithShape="1">
          <a:blip r:embed="rId4">
            <a:alphaModFix/>
          </a:blip>
          <a:srcRect b="19910"/>
          <a:stretch/>
        </p:blipFill>
        <p:spPr>
          <a:xfrm>
            <a:off x="4685194" y="2714698"/>
            <a:ext cx="4170954" cy="139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7"/>
          <p:cNvPicPr preferRelativeResize="0"/>
          <p:nvPr/>
        </p:nvPicPr>
        <p:blipFill rotWithShape="1">
          <a:blip r:embed="rId5">
            <a:alphaModFix/>
          </a:blip>
          <a:srcRect t="6743" r="50629" b="15568"/>
          <a:stretch/>
        </p:blipFill>
        <p:spPr>
          <a:xfrm>
            <a:off x="3020973" y="5022725"/>
            <a:ext cx="2911959" cy="139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7"/>
          <p:cNvPicPr preferRelativeResize="0"/>
          <p:nvPr/>
        </p:nvPicPr>
        <p:blipFill rotWithShape="1">
          <a:blip r:embed="rId6">
            <a:alphaModFix/>
          </a:blip>
          <a:srcRect l="2045" t="19071" r="1027" b="17440"/>
          <a:stretch/>
        </p:blipFill>
        <p:spPr>
          <a:xfrm>
            <a:off x="287850" y="934788"/>
            <a:ext cx="8568301" cy="104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7851" y="2093777"/>
            <a:ext cx="4284150" cy="13984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125" y="831919"/>
            <a:ext cx="8899749" cy="5870231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53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ORCID Documentation</a:t>
            </a:r>
            <a:endParaRPr b="1"/>
          </a:p>
        </p:txBody>
      </p:sp>
      <p:sp>
        <p:nvSpPr>
          <p:cNvPr id="430" name="Google Shape;430;p53"/>
          <p:cNvSpPr/>
          <p:nvPr/>
        </p:nvSpPr>
        <p:spPr>
          <a:xfrm rot="-5399070">
            <a:off x="331739" y="4072292"/>
            <a:ext cx="1108800" cy="455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53"/>
          <p:cNvSpPr/>
          <p:nvPr/>
        </p:nvSpPr>
        <p:spPr>
          <a:xfrm>
            <a:off x="1846375" y="1352850"/>
            <a:ext cx="967200" cy="10032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53"/>
          <p:cNvSpPr/>
          <p:nvPr/>
        </p:nvSpPr>
        <p:spPr>
          <a:xfrm>
            <a:off x="1775575" y="4410050"/>
            <a:ext cx="1776000" cy="2673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53"/>
          <p:cNvSpPr/>
          <p:nvPr/>
        </p:nvSpPr>
        <p:spPr>
          <a:xfrm rot="930">
            <a:off x="6262514" y="4565142"/>
            <a:ext cx="1108800" cy="455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53"/>
          <p:cNvSpPr/>
          <p:nvPr/>
        </p:nvSpPr>
        <p:spPr>
          <a:xfrm>
            <a:off x="1775575" y="2787475"/>
            <a:ext cx="1108800" cy="2673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5" name="Google Shape;435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393" y="5832218"/>
            <a:ext cx="1698750" cy="580375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53"/>
          <p:cNvSpPr txBox="1"/>
          <p:nvPr/>
        </p:nvSpPr>
        <p:spPr>
          <a:xfrm>
            <a:off x="3320250" y="6515125"/>
            <a:ext cx="2503500" cy="2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5"/>
              </a:rPr>
              <a:t>https://libguides.bc.edu/orcid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9050" y="896500"/>
            <a:ext cx="5029200" cy="3295650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54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Outreach &amp; Education</a:t>
            </a:r>
            <a:endParaRPr/>
          </a:p>
        </p:txBody>
      </p:sp>
      <p:sp>
        <p:nvSpPr>
          <p:cNvPr id="443" name="Google Shape;443;p54"/>
          <p:cNvSpPr txBox="1">
            <a:spLocks noGrp="1"/>
          </p:cNvSpPr>
          <p:nvPr>
            <p:ph type="body" idx="1"/>
          </p:nvPr>
        </p:nvSpPr>
        <p:spPr>
          <a:xfrm>
            <a:off x="284450" y="5375475"/>
            <a:ext cx="8618400" cy="108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https://members.orcid.org/outreach-resources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4" name="Google Shape;444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192152"/>
            <a:ext cx="9144001" cy="2305146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54"/>
          <p:cNvSpPr/>
          <p:nvPr/>
        </p:nvSpPr>
        <p:spPr>
          <a:xfrm rot="10800000">
            <a:off x="1948150" y="4619825"/>
            <a:ext cx="1108800" cy="455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54"/>
          <p:cNvSpPr txBox="1"/>
          <p:nvPr/>
        </p:nvSpPr>
        <p:spPr>
          <a:xfrm>
            <a:off x="5635800" y="6402300"/>
            <a:ext cx="3508200" cy="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6"/>
              </a:rPr>
              <a:t>https://libraries.ou.edu/impactchallenge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55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Outreach &amp; Education</a:t>
            </a:r>
            <a:endParaRPr b="1"/>
          </a:p>
        </p:txBody>
      </p:sp>
      <p:pic>
        <p:nvPicPr>
          <p:cNvPr id="452" name="Google Shape;452;p55"/>
          <p:cNvPicPr preferRelativeResize="0"/>
          <p:nvPr/>
        </p:nvPicPr>
        <p:blipFill rotWithShape="1">
          <a:blip r:embed="rId3">
            <a:alphaModFix/>
          </a:blip>
          <a:srcRect l="3063" t="9394" b="13788"/>
          <a:stretch/>
        </p:blipFill>
        <p:spPr>
          <a:xfrm>
            <a:off x="6074125" y="844925"/>
            <a:ext cx="3018051" cy="425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55"/>
          <p:cNvPicPr preferRelativeResize="0"/>
          <p:nvPr/>
        </p:nvPicPr>
        <p:blipFill rotWithShape="1">
          <a:blip r:embed="rId4">
            <a:alphaModFix/>
          </a:blip>
          <a:srcRect t="9777" b="31916"/>
          <a:stretch/>
        </p:blipFill>
        <p:spPr>
          <a:xfrm>
            <a:off x="3069875" y="919550"/>
            <a:ext cx="3004251" cy="3115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55"/>
          <p:cNvPicPr preferRelativeResize="0"/>
          <p:nvPr/>
        </p:nvPicPr>
        <p:blipFill rotWithShape="1">
          <a:blip r:embed="rId5">
            <a:alphaModFix/>
          </a:blip>
          <a:srcRect t="9271" r="5660" b="13911"/>
          <a:stretch/>
        </p:blipFill>
        <p:spPr>
          <a:xfrm>
            <a:off x="244250" y="919550"/>
            <a:ext cx="2834199" cy="4104775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55"/>
          <p:cNvSpPr txBox="1"/>
          <p:nvPr/>
        </p:nvSpPr>
        <p:spPr>
          <a:xfrm>
            <a:off x="890400" y="5024325"/>
            <a:ext cx="7363200" cy="17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B050"/>
                </a:solidFill>
              </a:rPr>
              <a:t>Open Access Week ORCID Events</a:t>
            </a:r>
            <a:r>
              <a:rPr lang="en-US" sz="2400"/>
              <a:t>: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University of Massachusetts Amherst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University of California San Diego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University of Missouri</a:t>
            </a:r>
            <a:endParaRPr sz="24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56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ORCID US Community Planning Guide</a:t>
            </a:r>
            <a:endParaRPr b="1"/>
          </a:p>
        </p:txBody>
      </p:sp>
      <p:pic>
        <p:nvPicPr>
          <p:cNvPr id="461" name="Google Shape;461;p56"/>
          <p:cNvPicPr preferRelativeResize="0"/>
          <p:nvPr/>
        </p:nvPicPr>
        <p:blipFill rotWithShape="1">
          <a:blip r:embed="rId3">
            <a:alphaModFix/>
          </a:blip>
          <a:srcRect b="6331"/>
          <a:stretch/>
        </p:blipFill>
        <p:spPr>
          <a:xfrm>
            <a:off x="152400" y="838788"/>
            <a:ext cx="8839201" cy="5180425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56"/>
          <p:cNvSpPr/>
          <p:nvPr/>
        </p:nvSpPr>
        <p:spPr>
          <a:xfrm>
            <a:off x="70350" y="3923375"/>
            <a:ext cx="1108800" cy="455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56"/>
          <p:cNvSpPr/>
          <p:nvPr/>
        </p:nvSpPr>
        <p:spPr>
          <a:xfrm>
            <a:off x="70350" y="4489275"/>
            <a:ext cx="1108800" cy="455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57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Stakeholder Support</a:t>
            </a:r>
            <a:endParaRPr b="1"/>
          </a:p>
        </p:txBody>
      </p:sp>
      <p:pic>
        <p:nvPicPr>
          <p:cNvPr id="469" name="Google Shape;469;p57"/>
          <p:cNvPicPr preferRelativeResize="0"/>
          <p:nvPr/>
        </p:nvPicPr>
        <p:blipFill>
          <a:blip r:embed="rId3">
            <a:alphaModFix amt="52999"/>
          </a:blip>
          <a:stretch>
            <a:fillRect/>
          </a:stretch>
        </p:blipFill>
        <p:spPr>
          <a:xfrm>
            <a:off x="693688" y="828875"/>
            <a:ext cx="7756624" cy="5689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83989" y="3945901"/>
            <a:ext cx="612920" cy="455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84000" y="2504554"/>
            <a:ext cx="662300" cy="518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03041" y="1810975"/>
            <a:ext cx="469300" cy="60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5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2000" y="3279303"/>
            <a:ext cx="612899" cy="666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5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82050" y="1056450"/>
            <a:ext cx="746225" cy="666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5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71087" y="1750038"/>
            <a:ext cx="889162" cy="45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5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67919" y="1419071"/>
            <a:ext cx="612899" cy="655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5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862664" y="3710117"/>
            <a:ext cx="746225" cy="691483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57"/>
          <p:cNvSpPr txBox="1"/>
          <p:nvPr/>
        </p:nvSpPr>
        <p:spPr>
          <a:xfrm>
            <a:off x="3896888" y="4067000"/>
            <a:ext cx="1734000" cy="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Library/Libraries</a:t>
            </a:r>
            <a:endParaRPr b="1"/>
          </a:p>
        </p:txBody>
      </p:sp>
      <p:sp>
        <p:nvSpPr>
          <p:cNvPr id="479" name="Google Shape;479;p57"/>
          <p:cNvSpPr txBox="1"/>
          <p:nvPr/>
        </p:nvSpPr>
        <p:spPr>
          <a:xfrm>
            <a:off x="3526250" y="2824200"/>
            <a:ext cx="1734000" cy="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Graduate School</a:t>
            </a:r>
            <a:endParaRPr b="1"/>
          </a:p>
        </p:txBody>
      </p:sp>
      <p:sp>
        <p:nvSpPr>
          <p:cNvPr id="480" name="Google Shape;480;p57"/>
          <p:cNvSpPr txBox="1"/>
          <p:nvPr/>
        </p:nvSpPr>
        <p:spPr>
          <a:xfrm>
            <a:off x="5184888" y="3445600"/>
            <a:ext cx="1734000" cy="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Provost</a:t>
            </a:r>
            <a:endParaRPr b="1"/>
          </a:p>
        </p:txBody>
      </p:sp>
      <p:sp>
        <p:nvSpPr>
          <p:cNvPr id="481" name="Google Shape;481;p57"/>
          <p:cNvSpPr txBox="1"/>
          <p:nvPr/>
        </p:nvSpPr>
        <p:spPr>
          <a:xfrm>
            <a:off x="6672338" y="1833188"/>
            <a:ext cx="1734000" cy="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Research Office</a:t>
            </a:r>
            <a:endParaRPr b="1"/>
          </a:p>
        </p:txBody>
      </p:sp>
      <p:sp>
        <p:nvSpPr>
          <p:cNvPr id="482" name="Google Shape;482;p57"/>
          <p:cNvSpPr txBox="1"/>
          <p:nvPr/>
        </p:nvSpPr>
        <p:spPr>
          <a:xfrm>
            <a:off x="3283988" y="1126300"/>
            <a:ext cx="1734000" cy="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Central IT</a:t>
            </a:r>
            <a:endParaRPr b="1"/>
          </a:p>
        </p:txBody>
      </p:sp>
      <p:sp>
        <p:nvSpPr>
          <p:cNvPr id="483" name="Google Shape;483;p57"/>
          <p:cNvSpPr txBox="1"/>
          <p:nvPr/>
        </p:nvSpPr>
        <p:spPr>
          <a:xfrm>
            <a:off x="1498225" y="4401600"/>
            <a:ext cx="1734000" cy="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Grants Office</a:t>
            </a:r>
            <a:endParaRPr b="1"/>
          </a:p>
        </p:txBody>
      </p:sp>
      <p:sp>
        <p:nvSpPr>
          <p:cNvPr id="484" name="Google Shape;484;p57"/>
          <p:cNvSpPr txBox="1"/>
          <p:nvPr/>
        </p:nvSpPr>
        <p:spPr>
          <a:xfrm>
            <a:off x="693701" y="2074775"/>
            <a:ext cx="1915200" cy="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Human Resources</a:t>
            </a:r>
            <a:endParaRPr b="1"/>
          </a:p>
        </p:txBody>
      </p:sp>
      <p:sp>
        <p:nvSpPr>
          <p:cNvPr id="485" name="Google Shape;485;p57"/>
          <p:cNvSpPr txBox="1"/>
          <p:nvPr/>
        </p:nvSpPr>
        <p:spPr>
          <a:xfrm>
            <a:off x="4207663" y="2202800"/>
            <a:ext cx="1734000" cy="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Academic Units</a:t>
            </a:r>
            <a:endParaRPr b="1"/>
          </a:p>
        </p:txBody>
      </p:sp>
      <p:sp>
        <p:nvSpPr>
          <p:cNvPr id="486" name="Google Shape;486;p57"/>
          <p:cNvSpPr/>
          <p:nvPr/>
        </p:nvSpPr>
        <p:spPr>
          <a:xfrm>
            <a:off x="1603650" y="5141150"/>
            <a:ext cx="5936700" cy="1085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29293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57"/>
          <p:cNvSpPr txBox="1"/>
          <p:nvPr/>
        </p:nvSpPr>
        <p:spPr>
          <a:xfrm>
            <a:off x="1603650" y="5141150"/>
            <a:ext cx="5936700" cy="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Form a </a:t>
            </a:r>
            <a:r>
              <a:rPr lang="en-US" sz="2400" b="1">
                <a:solidFill>
                  <a:srgbClr val="E16D2E"/>
                </a:solidFill>
              </a:rPr>
              <a:t>cross-institutional ORCID group</a:t>
            </a:r>
            <a:r>
              <a:rPr lang="en-US" sz="2400">
                <a:solidFill>
                  <a:srgbClr val="E16D2E"/>
                </a:solidFill>
              </a:rPr>
              <a:t> </a:t>
            </a:r>
            <a:r>
              <a:rPr lang="en-US" sz="2400">
                <a:solidFill>
                  <a:schemeClr val="dk1"/>
                </a:solidFill>
              </a:rPr>
              <a:t>to fully leverage ORCID benefits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58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Planning with Stakeholders</a:t>
            </a:r>
            <a:endParaRPr b="1"/>
          </a:p>
        </p:txBody>
      </p:sp>
      <p:sp>
        <p:nvSpPr>
          <p:cNvPr id="493" name="Google Shape;493;p58"/>
          <p:cNvSpPr txBox="1">
            <a:spLocks noGrp="1"/>
          </p:cNvSpPr>
          <p:nvPr>
            <p:ph type="body" idx="1"/>
          </p:nvPr>
        </p:nvSpPr>
        <p:spPr>
          <a:xfrm>
            <a:off x="244250" y="891401"/>
            <a:ext cx="8658600" cy="4202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B050"/>
                </a:solidFill>
              </a:rPr>
              <a:t>Example:</a:t>
            </a:r>
            <a:r>
              <a:rPr lang="en-US"/>
              <a:t> </a:t>
            </a:r>
            <a:r>
              <a:rPr lang="en-US">
                <a:solidFill>
                  <a:srgbClr val="000000"/>
                </a:solidFill>
              </a:rPr>
              <a:t>Florida State University ORCID Implementation Committee</a:t>
            </a:r>
            <a:endParaRPr>
              <a:solidFill>
                <a:srgbClr val="000000"/>
              </a:solidFill>
            </a:endParaRPr>
          </a:p>
          <a:p>
            <a:pPr marL="914400" lvl="1" indent="-336550" algn="l" rtl="0">
              <a:spcBef>
                <a:spcPts val="400"/>
              </a:spcBef>
              <a:spcAft>
                <a:spcPts val="0"/>
              </a:spcAft>
              <a:buSzPts val="1700"/>
              <a:buChar char="•"/>
            </a:pPr>
            <a:r>
              <a:rPr lang="en-US"/>
              <a:t>Office of Faculty Development &amp; Advancement</a:t>
            </a:r>
            <a:endParaRPr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/>
              <a:t>Office of Research</a:t>
            </a:r>
            <a:endParaRPr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/>
              <a:t>University Libraries</a:t>
            </a:r>
            <a:endParaRPr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/>
              <a:t>Office of Institutional Research</a:t>
            </a:r>
            <a:endParaRPr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/>
              <a:t>National Magnet Lab</a:t>
            </a:r>
            <a:endParaRPr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/>
              <a:t>Graduate School</a:t>
            </a:r>
            <a:endParaRPr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/>
              <a:t>College of Medicine</a:t>
            </a:r>
            <a:endParaRPr/>
          </a:p>
        </p:txBody>
      </p:sp>
      <p:sp>
        <p:nvSpPr>
          <p:cNvPr id="494" name="Google Shape;494;p58"/>
          <p:cNvSpPr txBox="1">
            <a:spLocks noGrp="1"/>
          </p:cNvSpPr>
          <p:nvPr>
            <p:ph type="body" idx="1"/>
          </p:nvPr>
        </p:nvSpPr>
        <p:spPr>
          <a:xfrm>
            <a:off x="154550" y="4565577"/>
            <a:ext cx="8658600" cy="128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9900"/>
                </a:solidFill>
              </a:rPr>
              <a:t>What do you want to do with ORCID?</a:t>
            </a:r>
            <a:endParaRPr>
              <a:solidFill>
                <a:srgbClr val="FF9900"/>
              </a:solidFill>
            </a:endParaRPr>
          </a:p>
          <a:p>
            <a:pPr marL="914400" lvl="1" indent="-336550" algn="l" rtl="0">
              <a:spcBef>
                <a:spcPts val="400"/>
              </a:spcBef>
              <a:spcAft>
                <a:spcPts val="0"/>
              </a:spcAft>
              <a:buSzPts val="1700"/>
              <a:buChar char="•"/>
            </a:pPr>
            <a:r>
              <a:rPr lang="en-US"/>
              <a:t>Read information from ORCID records?</a:t>
            </a:r>
            <a:endParaRPr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/>
              <a:t>Write information to ORCID records?</a:t>
            </a:r>
            <a:endParaRPr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/>
              <a:t>What kind of information are you interested in?</a:t>
            </a:r>
            <a:endParaRPr/>
          </a:p>
        </p:txBody>
      </p:sp>
      <p:pic>
        <p:nvPicPr>
          <p:cNvPr id="495" name="Google Shape;49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9054" y="3188950"/>
            <a:ext cx="3500173" cy="1283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59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Common Systems</a:t>
            </a:r>
            <a:endParaRPr b="1"/>
          </a:p>
        </p:txBody>
      </p:sp>
      <p:sp>
        <p:nvSpPr>
          <p:cNvPr id="501" name="Google Shape;501;p59"/>
          <p:cNvSpPr txBox="1">
            <a:spLocks noGrp="1"/>
          </p:cNvSpPr>
          <p:nvPr>
            <p:ph type="body" idx="1"/>
          </p:nvPr>
        </p:nvSpPr>
        <p:spPr>
          <a:xfrm>
            <a:off x="244247" y="891403"/>
            <a:ext cx="8658600" cy="507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8140" algn="l" rtl="0">
              <a:spcBef>
                <a:spcPts val="48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Institutional ID and Profile Systems</a:t>
            </a:r>
            <a:endParaRPr/>
          </a:p>
          <a:p>
            <a:pPr marL="457200" lvl="0" indent="-358140" algn="l" rtl="0">
              <a:spcBef>
                <a:spcPts val="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Current Research Information Systems (CRIS)</a:t>
            </a:r>
            <a:endParaRPr/>
          </a:p>
          <a:p>
            <a:pPr marL="457200" lvl="0" indent="-358140" algn="l" rtl="0">
              <a:spcBef>
                <a:spcPts val="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Grant Management </a:t>
            </a:r>
            <a:endParaRPr/>
          </a:p>
          <a:p>
            <a:pPr marL="457200" lvl="0" indent="-358140" algn="l" rtl="0">
              <a:spcBef>
                <a:spcPts val="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Human Resources</a:t>
            </a:r>
            <a:endParaRPr/>
          </a:p>
          <a:p>
            <a:pPr marL="457200" lvl="0" indent="-358140" algn="l" rtl="0">
              <a:spcBef>
                <a:spcPts val="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Institutional Repositories</a:t>
            </a:r>
            <a:endParaRPr/>
          </a:p>
          <a:p>
            <a:pPr marL="457200" lvl="0" indent="-358140" algn="l" rtl="0">
              <a:spcBef>
                <a:spcPts val="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Publishing Platforms</a:t>
            </a:r>
            <a:endParaRPr/>
          </a:p>
          <a:p>
            <a:pPr marL="457200" lvl="0" indent="-358140" algn="l" rtl="0">
              <a:spcBef>
                <a:spcPts val="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Peer Review</a:t>
            </a:r>
            <a:endParaRPr/>
          </a:p>
          <a:p>
            <a:pPr marL="457200" lvl="0" indent="-358140" algn="l" rtl="0">
              <a:spcBef>
                <a:spcPts val="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Data Management Platform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https://members.orcid.org/api/workflow</a:t>
            </a:r>
            <a:r>
              <a:rPr lang="en-US"/>
              <a:t> </a:t>
            </a:r>
            <a:endParaRPr/>
          </a:p>
        </p:txBody>
      </p:sp>
      <p:pic>
        <p:nvPicPr>
          <p:cNvPr id="502" name="Google Shape;502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375" y="4293963"/>
            <a:ext cx="1369858" cy="100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77988" y="4293975"/>
            <a:ext cx="1369858" cy="100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88625" y="4293975"/>
            <a:ext cx="1369858" cy="100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99250" y="4293975"/>
            <a:ext cx="1369858" cy="100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5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09875" y="4293975"/>
            <a:ext cx="1369858" cy="100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5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35578" y="4927628"/>
            <a:ext cx="633450" cy="63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5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49303" y="4927628"/>
            <a:ext cx="633450" cy="63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5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256828" y="4927628"/>
            <a:ext cx="633450" cy="63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5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867453" y="4927628"/>
            <a:ext cx="633450" cy="63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5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478078" y="4927628"/>
            <a:ext cx="633450" cy="63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60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ORCID Outreach Resources</a:t>
            </a:r>
            <a:endParaRPr b="1"/>
          </a:p>
        </p:txBody>
      </p:sp>
      <p:pic>
        <p:nvPicPr>
          <p:cNvPr id="517" name="Google Shape;517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28886"/>
            <a:ext cx="8839202" cy="3507447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60"/>
          <p:cNvSpPr txBox="1">
            <a:spLocks noGrp="1"/>
          </p:cNvSpPr>
          <p:nvPr>
            <p:ph type="body" idx="1"/>
          </p:nvPr>
        </p:nvSpPr>
        <p:spPr>
          <a:xfrm>
            <a:off x="242700" y="4488724"/>
            <a:ext cx="8658600" cy="221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https://members.orcid.org/outreach-resources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60"/>
          <p:cNvSpPr/>
          <p:nvPr/>
        </p:nvSpPr>
        <p:spPr>
          <a:xfrm>
            <a:off x="171450" y="2089150"/>
            <a:ext cx="2304900" cy="21144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60"/>
          <p:cNvSpPr/>
          <p:nvPr/>
        </p:nvSpPr>
        <p:spPr>
          <a:xfrm rot="10800000">
            <a:off x="5455700" y="1801525"/>
            <a:ext cx="1108800" cy="455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61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Become a Member</a:t>
            </a:r>
            <a:endParaRPr b="1"/>
          </a:p>
        </p:txBody>
      </p:sp>
      <p:pic>
        <p:nvPicPr>
          <p:cNvPr id="526" name="Google Shape;526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975" y="2107079"/>
            <a:ext cx="8274050" cy="237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62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Become a Member</a:t>
            </a:r>
            <a:endParaRPr b="1"/>
          </a:p>
        </p:txBody>
      </p:sp>
      <p:pic>
        <p:nvPicPr>
          <p:cNvPr id="532" name="Google Shape;532;p62"/>
          <p:cNvPicPr preferRelativeResize="0"/>
          <p:nvPr/>
        </p:nvPicPr>
        <p:blipFill rotWithShape="1">
          <a:blip r:embed="rId3">
            <a:alphaModFix/>
          </a:blip>
          <a:srcRect b="17287"/>
          <a:stretch/>
        </p:blipFill>
        <p:spPr>
          <a:xfrm>
            <a:off x="686002" y="803200"/>
            <a:ext cx="8257851" cy="5982550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62"/>
          <p:cNvSpPr/>
          <p:nvPr/>
        </p:nvSpPr>
        <p:spPr>
          <a:xfrm>
            <a:off x="7337825" y="1327825"/>
            <a:ext cx="1113300" cy="6234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8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ORCID US Community Map</a:t>
            </a:r>
            <a:endParaRPr b="1"/>
          </a:p>
        </p:txBody>
      </p:sp>
      <p:sp>
        <p:nvSpPr>
          <p:cNvPr id="119" name="Google Shape;119;p18"/>
          <p:cNvSpPr txBox="1">
            <a:spLocks noGrp="1"/>
          </p:cNvSpPr>
          <p:nvPr>
            <p:ph type="body" idx="1"/>
          </p:nvPr>
        </p:nvSpPr>
        <p:spPr>
          <a:xfrm>
            <a:off x="244250" y="891401"/>
            <a:ext cx="8658600" cy="29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58140" algn="l" rtl="0">
              <a:spcBef>
                <a:spcPts val="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107+ institutional members</a:t>
            </a:r>
            <a:endParaRPr/>
          </a:p>
          <a:p>
            <a:pPr marL="457200" marR="0" lvl="0" indent="-358140" algn="l" rtl="0">
              <a:spcBef>
                <a:spcPts val="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~300,000 ORCID iDs (public data, as of Oct. 1)</a:t>
            </a:r>
            <a:endParaRPr/>
          </a:p>
        </p:txBody>
      </p:sp>
      <p:pic>
        <p:nvPicPr>
          <p:cNvPr id="120" name="Google Shape;12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250" y="1821828"/>
            <a:ext cx="8658600" cy="46235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63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ORCID US Membership Benefits </a:t>
            </a:r>
            <a:endParaRPr b="1"/>
          </a:p>
        </p:txBody>
      </p:sp>
      <p:sp>
        <p:nvSpPr>
          <p:cNvPr id="539" name="Google Shape;539;p63"/>
          <p:cNvSpPr txBox="1">
            <a:spLocks noGrp="1"/>
          </p:cNvSpPr>
          <p:nvPr>
            <p:ph type="body" idx="1"/>
          </p:nvPr>
        </p:nvSpPr>
        <p:spPr>
          <a:xfrm>
            <a:off x="244250" y="891400"/>
            <a:ext cx="8658600" cy="5703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8140" algn="l" rtl="0">
              <a:spcBef>
                <a:spcPts val="48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Discounted membership fee for joining as part of a large group ($4,300/ calendar year)</a:t>
            </a:r>
            <a:endParaRPr/>
          </a:p>
          <a:p>
            <a:pPr marL="457200" lvl="0" indent="-358140" algn="l" rtl="0">
              <a:spcBef>
                <a:spcPts val="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Dedicated Technical &amp; Community Support</a:t>
            </a:r>
            <a:endParaRPr/>
          </a:p>
          <a:p>
            <a:pPr marL="457200" lvl="0" indent="-358140" algn="l" rtl="0">
              <a:spcBef>
                <a:spcPts val="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5 API credentials for ORCID integration with 5 systems</a:t>
            </a:r>
            <a:endParaRPr/>
          </a:p>
          <a:p>
            <a:pPr marL="457200" lvl="0" indent="-358140" algn="l" rtl="0">
              <a:spcBef>
                <a:spcPts val="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Monthly Member Newsletter</a:t>
            </a:r>
            <a:endParaRPr/>
          </a:p>
          <a:p>
            <a:pPr marL="457200" lvl="0" indent="-358140" algn="l" rtl="0">
              <a:spcBef>
                <a:spcPts val="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Monthly statistics report</a:t>
            </a:r>
            <a:endParaRPr/>
          </a:p>
        </p:txBody>
      </p:sp>
      <p:pic>
        <p:nvPicPr>
          <p:cNvPr id="540" name="Google Shape;540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500" y="5179075"/>
            <a:ext cx="5038275" cy="64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63"/>
          <p:cNvPicPr preferRelativeResize="0"/>
          <p:nvPr/>
        </p:nvPicPr>
        <p:blipFill rotWithShape="1">
          <a:blip r:embed="rId4">
            <a:alphaModFix/>
          </a:blip>
          <a:srcRect b="19910"/>
          <a:stretch/>
        </p:blipFill>
        <p:spPr>
          <a:xfrm>
            <a:off x="4714387" y="3712287"/>
            <a:ext cx="3518051" cy="117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63"/>
          <p:cNvPicPr preferRelativeResize="0"/>
          <p:nvPr/>
        </p:nvPicPr>
        <p:blipFill rotWithShape="1">
          <a:blip r:embed="rId5">
            <a:alphaModFix/>
          </a:blip>
          <a:srcRect t="6743" r="50629" b="15568"/>
          <a:stretch/>
        </p:blipFill>
        <p:spPr>
          <a:xfrm>
            <a:off x="5546774" y="5075000"/>
            <a:ext cx="2685650" cy="1289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4716" y="3692413"/>
            <a:ext cx="3735122" cy="121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64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b="1"/>
              <a:t>ORCID US Community Resources</a:t>
            </a:r>
            <a:endParaRPr sz="2000" b="1" i="0" u="none" strike="noStrike" cap="none">
              <a:solidFill>
                <a:schemeClr val="dk1"/>
              </a:solidFill>
            </a:endParaRPr>
          </a:p>
        </p:txBody>
      </p:sp>
      <p:pic>
        <p:nvPicPr>
          <p:cNvPr id="549" name="Google Shape;549;p64"/>
          <p:cNvPicPr preferRelativeResize="0"/>
          <p:nvPr/>
        </p:nvPicPr>
        <p:blipFill rotWithShape="1">
          <a:blip r:embed="rId3">
            <a:alphaModFix/>
          </a:blip>
          <a:srcRect b="67926"/>
          <a:stretch/>
        </p:blipFill>
        <p:spPr>
          <a:xfrm>
            <a:off x="244250" y="1086607"/>
            <a:ext cx="4267150" cy="1347325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64"/>
          <p:cNvSpPr txBox="1">
            <a:spLocks noGrp="1"/>
          </p:cNvSpPr>
          <p:nvPr>
            <p:ph type="body" idx="1"/>
          </p:nvPr>
        </p:nvSpPr>
        <p:spPr>
          <a:xfrm>
            <a:off x="4571999" y="1086600"/>
            <a:ext cx="4327800" cy="507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Communication Channels:</a:t>
            </a:r>
            <a:endParaRPr/>
          </a:p>
          <a:p>
            <a:pPr marL="457200" lvl="0" indent="-358140" algn="l" rtl="0">
              <a:spcBef>
                <a:spcPts val="480"/>
              </a:spcBef>
              <a:spcAft>
                <a:spcPts val="0"/>
              </a:spcAft>
              <a:buSzPts val="2040"/>
              <a:buChar char="•"/>
            </a:pPr>
            <a:r>
              <a:rPr lang="en-US" b="1"/>
              <a:t>Website</a:t>
            </a:r>
            <a:r>
              <a:rPr lang="en-US"/>
              <a:t>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https://orcid-us.org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457200" lvl="0" indent="-358140" algn="l" rtl="0">
              <a:spcBef>
                <a:spcPts val="480"/>
              </a:spcBef>
              <a:spcAft>
                <a:spcPts val="0"/>
              </a:spcAft>
              <a:buSzPts val="2040"/>
              <a:buChar char="•"/>
            </a:pPr>
            <a:r>
              <a:rPr lang="en-US" b="1"/>
              <a:t>Listserv</a:t>
            </a:r>
            <a:r>
              <a:rPr lang="en-US"/>
              <a:t> (open to all) </a:t>
            </a:r>
            <a:r>
              <a:rPr lang="en-US" u="sng">
                <a:solidFill>
                  <a:srgbClr val="0000FF"/>
                </a:solidFill>
                <a:highlight>
                  <a:srgbClr val="FFFFFF"/>
                </a:highlight>
                <a:hlinkClick r:id="rId5"/>
              </a:rPr>
              <a:t>http://lyralists.lyrasis.org/mailman/listinfo/orcid-us</a:t>
            </a:r>
            <a:r>
              <a:rPr lang="en-US"/>
              <a:t> </a:t>
            </a:r>
            <a:endParaRPr/>
          </a:p>
          <a:p>
            <a:pPr marL="45720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457200" lvl="0" indent="-358140" algn="l" rtl="0">
              <a:spcBef>
                <a:spcPts val="480"/>
              </a:spcBef>
              <a:spcAft>
                <a:spcPts val="0"/>
              </a:spcAft>
              <a:buSzPts val="2040"/>
              <a:buChar char="•"/>
            </a:pPr>
            <a:r>
              <a:rPr lang="en-US" b="1"/>
              <a:t>Twitter</a:t>
            </a:r>
            <a:r>
              <a:rPr lang="en-US"/>
              <a:t> </a:t>
            </a:r>
            <a:r>
              <a:rPr lang="en-US">
                <a:solidFill>
                  <a:srgbClr val="0000FF"/>
                </a:solidFill>
              </a:rPr>
              <a:t>@USconsortium</a:t>
            </a:r>
            <a:endParaRPr>
              <a:solidFill>
                <a:srgbClr val="0000FF"/>
              </a:solidFill>
            </a:endParaRPr>
          </a:p>
          <a:p>
            <a:pPr marL="45720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457200" lvl="0" indent="-358140" algn="l" rtl="0">
              <a:spcBef>
                <a:spcPts val="480"/>
              </a:spcBef>
              <a:spcAft>
                <a:spcPts val="0"/>
              </a:spcAft>
              <a:buSzPts val="2040"/>
              <a:buChar char="•"/>
            </a:pPr>
            <a:r>
              <a:rPr lang="en-US" b="1"/>
              <a:t>Members Discussion Forum </a:t>
            </a:r>
            <a:endParaRPr b="1"/>
          </a:p>
          <a:p>
            <a:pPr marL="45720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1" name="Google Shape;551;p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4504" y="2433925"/>
            <a:ext cx="2896446" cy="411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65"/>
          <p:cNvSpPr txBox="1">
            <a:spLocks noGrp="1"/>
          </p:cNvSpPr>
          <p:nvPr>
            <p:ph type="ctrTitle"/>
          </p:nvPr>
        </p:nvSpPr>
        <p:spPr>
          <a:xfrm>
            <a:off x="685800" y="1146284"/>
            <a:ext cx="7848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16D2E"/>
              </a:buClr>
              <a:buSzPts val="5400"/>
              <a:buFont typeface="Arial"/>
              <a:buNone/>
            </a:pPr>
            <a:r>
              <a:rPr lang="en-US"/>
              <a:t>Questions? Discuss...</a:t>
            </a:r>
            <a:endParaRPr sz="5400" b="0" i="0" u="none" strike="noStrike" cap="none">
              <a:solidFill>
                <a:srgbClr val="E16D2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65"/>
          <p:cNvSpPr txBox="1">
            <a:spLocks noGrp="1"/>
          </p:cNvSpPr>
          <p:nvPr>
            <p:ph type="subTitle" idx="1"/>
          </p:nvPr>
        </p:nvSpPr>
        <p:spPr>
          <a:xfrm>
            <a:off x="685800" y="4367899"/>
            <a:ext cx="7848600" cy="4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Arial"/>
              <a:buNone/>
            </a:pPr>
            <a:r>
              <a:rPr lang="en-US"/>
              <a:t>Thank you!</a:t>
            </a:r>
            <a:endParaRPr sz="1800" b="0" i="0" u="none" strike="noStrike" cap="none">
              <a:solidFill>
                <a:srgbClr val="29293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65"/>
          <p:cNvSpPr txBox="1"/>
          <p:nvPr/>
        </p:nvSpPr>
        <p:spPr>
          <a:xfrm>
            <a:off x="685800" y="1787249"/>
            <a:ext cx="6345900" cy="23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A1A1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Web	   </a:t>
            </a:r>
            <a:r>
              <a:rPr lang="en-US" sz="2800" b="1">
                <a:solidFill>
                  <a:srgbClr val="0563C1"/>
                </a:solidFill>
              </a:rPr>
              <a:t>orcid-us.org</a:t>
            </a:r>
            <a:endParaRPr>
              <a:solidFill>
                <a:srgbClr val="0563C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Email   </a:t>
            </a:r>
            <a:r>
              <a:rPr lang="en-US" sz="2800" b="1">
                <a:solidFill>
                  <a:schemeClr val="dk1"/>
                </a:solidFill>
              </a:rPr>
              <a:t>orcidus</a:t>
            </a: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@lyrasis.org</a:t>
            </a: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</a:rPr>
              <a:t>Follow on Twitter @USconsortium</a:t>
            </a:r>
            <a:endParaRPr sz="2800" b="1">
              <a:solidFill>
                <a:srgbClr val="00B05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ORCID US Community Goals</a:t>
            </a:r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body" idx="1"/>
          </p:nvPr>
        </p:nvSpPr>
        <p:spPr>
          <a:xfrm>
            <a:off x="244247" y="891403"/>
            <a:ext cx="8658600" cy="507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19100" algn="l" rtl="0">
              <a:spcBef>
                <a:spcPts val="480"/>
              </a:spcBef>
              <a:spcAft>
                <a:spcPts val="0"/>
              </a:spcAft>
              <a:buSzPts val="3000"/>
              <a:buChar char="•"/>
            </a:pPr>
            <a:r>
              <a:rPr lang="en-US" sz="3000" b="1">
                <a:solidFill>
                  <a:srgbClr val="0070C0"/>
                </a:solidFill>
              </a:rPr>
              <a:t>Build</a:t>
            </a:r>
            <a:r>
              <a:rPr lang="en-US" sz="3000"/>
              <a:t> a community of practice around ORCID in the US</a:t>
            </a:r>
            <a:endParaRPr sz="300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sz="3000"/>
          </a:p>
          <a:p>
            <a:pPr marL="457200" lvl="0" indent="-419100" algn="l" rtl="0">
              <a:spcBef>
                <a:spcPts val="480"/>
              </a:spcBef>
              <a:spcAft>
                <a:spcPts val="0"/>
              </a:spcAft>
              <a:buSzPts val="3000"/>
              <a:buChar char="•"/>
            </a:pPr>
            <a:r>
              <a:rPr lang="en-US" sz="3000" b="1">
                <a:solidFill>
                  <a:srgbClr val="00B050"/>
                </a:solidFill>
              </a:rPr>
              <a:t>Enable</a:t>
            </a:r>
            <a:r>
              <a:rPr lang="en-US" sz="3000"/>
              <a:t> institutions to work together, share best practices, advice, etc. for ORCID adoption</a:t>
            </a:r>
            <a:endParaRPr sz="300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sz="3000"/>
          </a:p>
          <a:p>
            <a:pPr marL="457200" lvl="0" indent="-419100" algn="l" rtl="0">
              <a:spcBef>
                <a:spcPts val="480"/>
              </a:spcBef>
              <a:spcAft>
                <a:spcPts val="0"/>
              </a:spcAft>
              <a:buSzPts val="3000"/>
              <a:buChar char="•"/>
            </a:pPr>
            <a:r>
              <a:rPr lang="en-US" sz="3000" b="1">
                <a:solidFill>
                  <a:srgbClr val="FFC000"/>
                </a:solidFill>
              </a:rPr>
              <a:t>Ease</a:t>
            </a:r>
            <a:r>
              <a:rPr lang="en-US" sz="3000"/>
              <a:t> the pathway to ORCID adoption</a:t>
            </a:r>
            <a:endParaRPr sz="300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sz="3000"/>
          </a:p>
          <a:p>
            <a:pPr marL="457200" lvl="0" indent="-419100" algn="l" rtl="0">
              <a:spcBef>
                <a:spcPts val="480"/>
              </a:spcBef>
              <a:spcAft>
                <a:spcPts val="0"/>
              </a:spcAft>
              <a:buSzPts val="3000"/>
              <a:buChar char="•"/>
            </a:pPr>
            <a:r>
              <a:rPr lang="en-US" sz="3000" b="1">
                <a:solidFill>
                  <a:srgbClr val="E16D2E"/>
                </a:solidFill>
              </a:rPr>
              <a:t>Ensure</a:t>
            </a:r>
            <a:r>
              <a:rPr lang="en-US" sz="3000"/>
              <a:t> that member institutions know how to get the most value from ORCID membership</a:t>
            </a:r>
            <a:endParaRPr sz="3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ORCID US Community Discussion Forum</a:t>
            </a:r>
            <a:endParaRPr/>
          </a:p>
        </p:txBody>
      </p:sp>
      <p:pic>
        <p:nvPicPr>
          <p:cNvPr id="132" name="Google Shape;13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0" y="2097162"/>
            <a:ext cx="9144000" cy="3874126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0"/>
          <p:cNvSpPr txBox="1">
            <a:spLocks noGrp="1"/>
          </p:cNvSpPr>
          <p:nvPr>
            <p:ph type="body" idx="1"/>
          </p:nvPr>
        </p:nvSpPr>
        <p:spPr>
          <a:xfrm>
            <a:off x="244247" y="889053"/>
            <a:ext cx="8658600" cy="507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8140" algn="l" rtl="0">
              <a:spcBef>
                <a:spcPts val="48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Members-Only Discussion Forum: Utilize the </a:t>
            </a:r>
            <a:r>
              <a:rPr lang="en-US" b="1">
                <a:solidFill>
                  <a:srgbClr val="A6CE39"/>
                </a:solidFill>
              </a:rPr>
              <a:t>collective wisdom</a:t>
            </a:r>
            <a:r>
              <a:rPr lang="en-US"/>
              <a:t> of the community 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1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ORCID US Community Website</a:t>
            </a:r>
            <a:endParaRPr b="1"/>
          </a:p>
        </p:txBody>
      </p:sp>
      <p:sp>
        <p:nvSpPr>
          <p:cNvPr id="139" name="Google Shape;139;p21"/>
          <p:cNvSpPr txBox="1">
            <a:spLocks noGrp="1"/>
          </p:cNvSpPr>
          <p:nvPr>
            <p:ph type="body" idx="1"/>
          </p:nvPr>
        </p:nvSpPr>
        <p:spPr>
          <a:xfrm>
            <a:off x="242700" y="5294300"/>
            <a:ext cx="8658600" cy="578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-US"/>
              <a:t>ORCID US website: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http://orcid-us.org</a:t>
            </a:r>
            <a:r>
              <a:rPr lang="en-US"/>
              <a:t> </a:t>
            </a:r>
            <a:endParaRPr/>
          </a:p>
        </p:txBody>
      </p:sp>
      <p:pic>
        <p:nvPicPr>
          <p:cNvPr id="140" name="Google Shape;140;p21"/>
          <p:cNvPicPr preferRelativeResize="0"/>
          <p:nvPr/>
        </p:nvPicPr>
        <p:blipFill rotWithShape="1">
          <a:blip r:embed="rId4">
            <a:alphaModFix/>
          </a:blip>
          <a:srcRect t="4168"/>
          <a:stretch/>
        </p:blipFill>
        <p:spPr>
          <a:xfrm>
            <a:off x="295750" y="1025800"/>
            <a:ext cx="8552502" cy="391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1"/>
          <p:cNvSpPr/>
          <p:nvPr/>
        </p:nvSpPr>
        <p:spPr>
          <a:xfrm>
            <a:off x="4687825" y="3516975"/>
            <a:ext cx="2097900" cy="14280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2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ORCID US Community Exemplars</a:t>
            </a:r>
            <a:endParaRPr b="1"/>
          </a:p>
        </p:txBody>
      </p:sp>
      <p:pic>
        <p:nvPicPr>
          <p:cNvPr id="147" name="Google Shape;14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725" y="846086"/>
            <a:ext cx="6982635" cy="587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2"/>
          <p:cNvPicPr preferRelativeResize="0"/>
          <p:nvPr/>
        </p:nvPicPr>
        <p:blipFill rotWithShape="1">
          <a:blip r:embed="rId4">
            <a:alphaModFix/>
          </a:blip>
          <a:srcRect l="32135" r="35512"/>
          <a:stretch/>
        </p:blipFill>
        <p:spPr>
          <a:xfrm>
            <a:off x="5535700" y="985750"/>
            <a:ext cx="2958349" cy="151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2"/>
          <p:cNvSpPr txBox="1"/>
          <p:nvPr/>
        </p:nvSpPr>
        <p:spPr>
          <a:xfrm>
            <a:off x="3434400" y="6546300"/>
            <a:ext cx="5709600" cy="3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5"/>
              </a:rPr>
              <a:t>https://www.lyrasis.org/Leadership/Pages/ORCID-US-Exemplars.aspx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1044</Words>
  <Application>Microsoft Office PowerPoint</Application>
  <PresentationFormat>On-screen Show (4:3)</PresentationFormat>
  <Paragraphs>216</Paragraphs>
  <Slides>52</Slides>
  <Notes>52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4" baseType="lpstr">
      <vt:lpstr>Arial</vt:lpstr>
      <vt:lpstr>Clarity</vt:lpstr>
      <vt:lpstr>The New ORCID US Community Blooms: Working Together for Positive Change</vt:lpstr>
      <vt:lpstr>What is ORCID?</vt:lpstr>
      <vt:lpstr>LYRASIS &amp; ORCID</vt:lpstr>
      <vt:lpstr>ORCID US Community</vt:lpstr>
      <vt:lpstr>ORCID US Community Map</vt:lpstr>
      <vt:lpstr>ORCID US Community Goals</vt:lpstr>
      <vt:lpstr>ORCID US Community Discussion Forum</vt:lpstr>
      <vt:lpstr>ORCID US Community Website</vt:lpstr>
      <vt:lpstr>ORCID US Community Exemplars</vt:lpstr>
      <vt:lpstr>ORCID US Community Resources</vt:lpstr>
      <vt:lpstr>ORCID Ecosystem &amp; Interoperability</vt:lpstr>
      <vt:lpstr>ORCID Globally</vt:lpstr>
      <vt:lpstr>ORCID Americas Region</vt:lpstr>
      <vt:lpstr>ORCID US Community Map</vt:lpstr>
      <vt:lpstr>ORCID Benefits for Research Institutions</vt:lpstr>
      <vt:lpstr>ORCID Benefits for Research Institutions</vt:lpstr>
      <vt:lpstr>Mitigate confusion caused by name ambiguity</vt:lpstr>
      <vt:lpstr>Mitigate confusion caused by name ambiguity</vt:lpstr>
      <vt:lpstr>ORCID Benefits for Research Institutions</vt:lpstr>
      <vt:lpstr>Assess contributions &amp; measure impact</vt:lpstr>
      <vt:lpstr>Assess contributions &amp; measure impact</vt:lpstr>
      <vt:lpstr>Training for Faculty</vt:lpstr>
      <vt:lpstr>Assess contributions &amp; measure impact</vt:lpstr>
      <vt:lpstr>Assess contributions &amp; measure impact</vt:lpstr>
      <vt:lpstr>Assess contributions &amp; measure impact</vt:lpstr>
      <vt:lpstr>Create &amp; Connect </vt:lpstr>
      <vt:lpstr>Assess contributions &amp; measure impact</vt:lpstr>
      <vt:lpstr>Assess contributions &amp; measure impact </vt:lpstr>
      <vt:lpstr>Assess contributions &amp; measure impact </vt:lpstr>
      <vt:lpstr>Assess contributions &amp; measure impact</vt:lpstr>
      <vt:lpstr>ORCID Benefits for Research Institutions</vt:lpstr>
      <vt:lpstr>Assert trustworthy &amp; accurate affiliations</vt:lpstr>
      <vt:lpstr>Assert trustworthy &amp; accurate affiliations</vt:lpstr>
      <vt:lpstr>Assert trustworthy &amp; accurate affiliations</vt:lpstr>
      <vt:lpstr>ORCID Benefits for Research Institutions</vt:lpstr>
      <vt:lpstr>Save time &amp; reduce administrative burden</vt:lpstr>
      <vt:lpstr>Save time &amp; reduce administrative burden</vt:lpstr>
      <vt:lpstr>Save time &amp; reduce administrative burden</vt:lpstr>
      <vt:lpstr>ORCID Benefits for Individuals</vt:lpstr>
      <vt:lpstr>ORCID Documentation</vt:lpstr>
      <vt:lpstr>Outreach &amp; Education</vt:lpstr>
      <vt:lpstr>Outreach &amp; Education</vt:lpstr>
      <vt:lpstr>ORCID US Community Planning Guide</vt:lpstr>
      <vt:lpstr>Stakeholder Support</vt:lpstr>
      <vt:lpstr>Planning with Stakeholders</vt:lpstr>
      <vt:lpstr>Common Systems</vt:lpstr>
      <vt:lpstr>ORCID Outreach Resources</vt:lpstr>
      <vt:lpstr>Become a Member</vt:lpstr>
      <vt:lpstr>Become a Member</vt:lpstr>
      <vt:lpstr>ORCID US Membership Benefits </vt:lpstr>
      <vt:lpstr>ORCID US Community Resources</vt:lpstr>
      <vt:lpstr>Questions? Discuss...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New ORCID US Community Blooms: Working Together for Positive Change</dc:title>
  <cp:lastModifiedBy>Sheila Rabun</cp:lastModifiedBy>
  <cp:revision>2</cp:revision>
  <dcterms:modified xsi:type="dcterms:W3CDTF">2018-11-13T22:51:44Z</dcterms:modified>
</cp:coreProperties>
</file>