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6"/>
  </p:notesMasterIdLst>
  <p:sldIdLst>
    <p:sldId id="306" r:id="rId2"/>
    <p:sldId id="283" r:id="rId3"/>
    <p:sldId id="284" r:id="rId4"/>
    <p:sldId id="285" r:id="rId5"/>
    <p:sldId id="286" r:id="rId6"/>
    <p:sldId id="287" r:id="rId7"/>
    <p:sldId id="304" r:id="rId8"/>
    <p:sldId id="305" r:id="rId9"/>
    <p:sldId id="289" r:id="rId10"/>
    <p:sldId id="268" r:id="rId11"/>
    <p:sldId id="303" r:id="rId12"/>
    <p:sldId id="297" r:id="rId13"/>
    <p:sldId id="298" r:id="rId14"/>
    <p:sldId id="299" r:id="rId15"/>
    <p:sldId id="300" r:id="rId16"/>
    <p:sldId id="301" r:id="rId17"/>
    <p:sldId id="307" r:id="rId18"/>
    <p:sldId id="292" r:id="rId19"/>
    <p:sldId id="293" r:id="rId20"/>
    <p:sldId id="273" r:id="rId21"/>
    <p:sldId id="276" r:id="rId22"/>
    <p:sldId id="274" r:id="rId23"/>
    <p:sldId id="275" r:id="rId24"/>
    <p:sldId id="296" r:id="rId25"/>
  </p:sldIdLst>
  <p:sldSz cx="9144000" cy="5143500" type="screen16x9"/>
  <p:notesSz cx="6858000" cy="9144000"/>
  <p:embeddedFontLst>
    <p:embeddedFont>
      <p:font typeface="Muli Light" panose="02000503000000000000" pitchFamily="2" charset="77"/>
      <p:regular r:id="rId27"/>
      <p:bold r:id="rId28"/>
      <p:italic r:id="rId29"/>
      <p:boldItalic r:id="rId30"/>
    </p:embeddedFont>
    <p:embeddedFont>
      <p:font typeface="Muli" panose="02000503000000000000" pitchFamily="2" charset="77"/>
      <p:regular r:id="rId31"/>
      <p:bold r:id="rId32"/>
      <p:italic r:id="rId33"/>
      <p:boldItalic r:id="rId34"/>
    </p:embeddedFont>
    <p:embeddedFont>
      <p:font typeface="Muli SemiBold" panose="02000503000000000000" pitchFamily="2" charset="77"/>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86"/>
  </p:normalViewPr>
  <p:slideViewPr>
    <p:cSldViewPr snapToGrid="0" snapToObjects="1">
      <p:cViewPr varScale="1">
        <p:scale>
          <a:sx n="136" d="100"/>
          <a:sy n="136" d="100"/>
        </p:scale>
        <p:origin x="4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document/d/1IqAEJ4ehHIpxS7B2b2FmY9rZ9drMvihg-ejY622TVkM/edit?usp=sharin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5704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Show publication details page on Q3</a:t>
            </a:r>
          </a:p>
        </p:txBody>
      </p:sp>
    </p:spTree>
    <p:extLst>
      <p:ext uri="{BB962C8B-B14F-4D97-AF65-F5344CB8AC3E}">
        <p14:creationId xmlns:p14="http://schemas.microsoft.com/office/powerpoint/2010/main" val="446044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6875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8495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649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3" name="Shape 7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34467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3" name="Shape 7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4698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6" name="Shape 6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0" name="Shape 7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4" name="Shape 6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2" name="Shape 7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Dimensions comes with an add-on option for instant single-click access to article full-text: </a:t>
            </a:r>
            <a:endParaRPr/>
          </a:p>
          <a:p>
            <a:pPr marL="0" lvl="0" indent="0">
              <a:spcBef>
                <a:spcPts val="0"/>
              </a:spcBef>
              <a:spcAft>
                <a:spcPts val="0"/>
              </a:spcAft>
              <a:buNone/>
            </a:pPr>
            <a:endParaRPr/>
          </a:p>
          <a:p>
            <a:pPr marL="457200" lvl="0" indent="-298450" rtl="0">
              <a:spcBef>
                <a:spcPts val="0"/>
              </a:spcBef>
              <a:spcAft>
                <a:spcPts val="0"/>
              </a:spcAft>
              <a:buSzPts val="1100"/>
              <a:buChar char="-"/>
            </a:pPr>
            <a:r>
              <a:rPr lang="en"/>
              <a:t>Open Access articles</a:t>
            </a:r>
            <a:endParaRPr/>
          </a:p>
          <a:p>
            <a:pPr marL="457200" lvl="0" indent="-298450" rtl="0">
              <a:spcBef>
                <a:spcPts val="0"/>
              </a:spcBef>
              <a:spcAft>
                <a:spcPts val="0"/>
              </a:spcAft>
              <a:buSzPts val="1100"/>
              <a:buChar char="-"/>
            </a:pPr>
            <a:r>
              <a:rPr lang="en"/>
              <a:t>articles subscribed to by the organisation </a:t>
            </a:r>
            <a:endParaRPr/>
          </a:p>
          <a:p>
            <a:pPr marL="0" lvl="0" indent="0">
              <a:spcBef>
                <a:spcPts val="0"/>
              </a:spcBef>
              <a:spcAft>
                <a:spcPts val="0"/>
              </a:spcAft>
              <a:buNone/>
            </a:pPr>
            <a:endParaRPr/>
          </a:p>
          <a:p>
            <a:pPr marL="0" lvl="0" indent="0">
              <a:spcBef>
                <a:spcPts val="0"/>
              </a:spcBef>
              <a:spcAft>
                <a:spcPts val="0"/>
              </a:spcAft>
              <a:buNone/>
            </a:pPr>
            <a:r>
              <a:rPr lang="en"/>
              <a:t>It is helpful for researchers that want to discover relevant research articles</a:t>
            </a:r>
            <a:endParaRPr/>
          </a:p>
          <a:p>
            <a:pPr marL="0" lvl="0" indent="0">
              <a:spcBef>
                <a:spcPts val="0"/>
              </a:spcBef>
              <a:spcAft>
                <a:spcPts val="0"/>
              </a:spcAft>
              <a:buNone/>
            </a:pPr>
            <a:r>
              <a:rPr lang="en"/>
              <a:t>It is helpful for libraries that want to assess collections and subscriptions</a:t>
            </a:r>
            <a:endParaRPr/>
          </a:p>
          <a:p>
            <a:pPr marL="0" lvl="0" indent="0">
              <a:spcBef>
                <a:spcPts val="0"/>
              </a:spcBef>
              <a:spcAft>
                <a:spcPts val="0"/>
              </a:spcAft>
              <a:buNone/>
            </a:pPr>
            <a:endParaRPr/>
          </a:p>
          <a:p>
            <a:pPr marL="0" lvl="0" indent="0">
              <a:spcBef>
                <a:spcPts val="0"/>
              </a:spcBef>
              <a:spcAft>
                <a:spcPts val="0"/>
              </a:spcAft>
              <a:buNone/>
            </a:pPr>
            <a:r>
              <a:rPr lang="en"/>
              <a:t>It works with the organization’s subscription holdings via EZProxy integration and SSO authentication.  </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None/>
            </a:pPr>
            <a:r>
              <a:rPr lang="en"/>
              <a:t>Note that it is yet only in beta; it still only works with full collections, for example, and it does not work with aggregators. </a:t>
            </a:r>
            <a:endParaRPr/>
          </a:p>
          <a:p>
            <a:pPr marL="0" lvl="0" indent="0">
              <a:spcBef>
                <a:spcPts val="0"/>
              </a:spcBef>
              <a:spcAft>
                <a:spcPts val="0"/>
              </a:spcAft>
              <a:buNone/>
            </a:pPr>
            <a:endParaRPr/>
          </a:p>
          <a:p>
            <a:pPr marL="0" lvl="0" indent="0">
              <a:spcBef>
                <a:spcPts val="0"/>
              </a:spcBef>
              <a:spcAft>
                <a:spcPts val="0"/>
              </a:spcAft>
              <a:buNone/>
            </a:pPr>
            <a:r>
              <a:rPr lang="en"/>
              <a:t>We are happy to provide more information about release plans, limitations, and implementation requirements, if relevant. Please let us know. </a:t>
            </a:r>
            <a:endParaRPr/>
          </a:p>
          <a:p>
            <a:pPr marL="0" lvl="0" indent="0">
              <a:spcBef>
                <a:spcPts val="0"/>
              </a:spcBef>
              <a:spcAft>
                <a:spcPts val="0"/>
              </a:spcAft>
              <a:buNone/>
            </a:pPr>
            <a:endParaRPr/>
          </a:p>
          <a:p>
            <a:pPr marL="0" lvl="0" indent="0">
              <a:spcBef>
                <a:spcPts val="0"/>
              </a:spcBef>
              <a:spcAft>
                <a:spcPts val="0"/>
              </a:spcAft>
              <a:buNone/>
            </a:pPr>
            <a:r>
              <a:rPr lang="en"/>
              <a:t>- - - - - - - - </a:t>
            </a:r>
            <a:endParaRPr/>
          </a:p>
          <a:p>
            <a:pPr marL="0" lvl="0" indent="0">
              <a:spcBef>
                <a:spcPts val="0"/>
              </a:spcBef>
              <a:spcAft>
                <a:spcPts val="0"/>
              </a:spcAft>
              <a:buNone/>
            </a:pPr>
            <a:endParaRPr/>
          </a:p>
          <a:p>
            <a:pPr marL="0" lvl="0" indent="0" rtl="0">
              <a:spcBef>
                <a:spcPts val="0"/>
              </a:spcBef>
              <a:spcAft>
                <a:spcPts val="0"/>
              </a:spcAft>
              <a:buNone/>
            </a:pPr>
            <a:r>
              <a:rPr lang="en"/>
              <a:t>LIMITATIONS AND TECH INFO IF NEEDED: </a:t>
            </a:r>
            <a:endParaRPr/>
          </a:p>
          <a:p>
            <a:pPr marL="0" lvl="0" indent="0" rtl="0">
              <a:spcBef>
                <a:spcPts val="0"/>
              </a:spcBef>
              <a:spcAft>
                <a:spcPts val="0"/>
              </a:spcAft>
              <a:buNone/>
            </a:pPr>
            <a:endParaRPr/>
          </a:p>
          <a:p>
            <a:pPr marL="457200" lvl="0" indent="-298450" rtl="0">
              <a:spcBef>
                <a:spcPts val="0"/>
              </a:spcBef>
              <a:spcAft>
                <a:spcPts val="0"/>
              </a:spcAft>
              <a:buSzPts val="1100"/>
              <a:buChar char="-"/>
            </a:pPr>
            <a:r>
              <a:rPr lang="en"/>
              <a:t>Subscription holdings must be exported in a specific format </a:t>
            </a:r>
            <a:endParaRPr/>
          </a:p>
          <a:p>
            <a:pPr marL="457200" lvl="0" indent="-298450" rtl="0">
              <a:spcBef>
                <a:spcPts val="0"/>
              </a:spcBef>
              <a:spcAft>
                <a:spcPts val="0"/>
              </a:spcAft>
              <a:buSzPts val="1100"/>
              <a:buChar char="-"/>
            </a:pPr>
            <a:r>
              <a:rPr lang="en"/>
              <a:t>Only direct publisher subscription holdings are supported</a:t>
            </a:r>
            <a:endParaRPr/>
          </a:p>
          <a:p>
            <a:pPr marL="457200" lvl="0" indent="-298450" rtl="0">
              <a:spcBef>
                <a:spcPts val="0"/>
              </a:spcBef>
              <a:spcAft>
                <a:spcPts val="0"/>
              </a:spcAft>
              <a:buSzPts val="1100"/>
              <a:buChar char="-"/>
            </a:pPr>
            <a:r>
              <a:rPr lang="en"/>
              <a:t>Physical holdings or holdings via aggregators may not be in exports</a:t>
            </a:r>
            <a:endParaRPr/>
          </a:p>
          <a:p>
            <a:pPr marL="457200" lvl="0" indent="-298450" rtl="0">
              <a:spcBef>
                <a:spcPts val="0"/>
              </a:spcBef>
              <a:spcAft>
                <a:spcPts val="0"/>
              </a:spcAft>
              <a:buSzPts val="1100"/>
              <a:buChar char="-"/>
            </a:pPr>
            <a:r>
              <a:rPr lang="en"/>
              <a:t>The library is responsible for updating holdings in the Anywhere Access dashboard</a:t>
            </a:r>
            <a:endParaRPr/>
          </a:p>
          <a:p>
            <a:pPr marL="457200" lvl="0" indent="-298450" rtl="0">
              <a:spcBef>
                <a:spcPts val="0"/>
              </a:spcBef>
              <a:spcAft>
                <a:spcPts val="0"/>
              </a:spcAft>
              <a:buSzPts val="1100"/>
              <a:buChar char="-"/>
            </a:pPr>
            <a:r>
              <a:rPr lang="en"/>
              <a:t>EZProxy integration is required for Anywhere Access</a:t>
            </a:r>
            <a:endParaRPr/>
          </a:p>
          <a:p>
            <a:pPr marL="457200" lvl="0" indent="-298450" rtl="0">
              <a:spcBef>
                <a:spcPts val="0"/>
              </a:spcBef>
              <a:spcAft>
                <a:spcPts val="0"/>
              </a:spcAft>
              <a:buSzPts val="1100"/>
              <a:buChar char="-"/>
            </a:pPr>
            <a:r>
              <a:rPr lang="en"/>
              <a:t>OCLC EZProxy v6.3.5 or higher is required and a 1-line addition to the EZproxy configuration file</a:t>
            </a:r>
            <a:endParaRPr/>
          </a:p>
          <a:p>
            <a:pPr marL="457200" lvl="0" indent="-298450" rtl="0">
              <a:spcBef>
                <a:spcPts val="0"/>
              </a:spcBef>
              <a:spcAft>
                <a:spcPts val="0"/>
              </a:spcAft>
              <a:buSzPts val="1100"/>
              <a:buChar char="-"/>
            </a:pPr>
            <a:r>
              <a:rPr lang="en"/>
              <a:t>Additional access solutions will be available in v1.1 for libraries not running EZProxy</a:t>
            </a:r>
            <a:endParaRPr/>
          </a:p>
          <a:p>
            <a:pPr marL="457200" lvl="0" indent="-298450" rtl="0">
              <a:spcBef>
                <a:spcPts val="0"/>
              </a:spcBef>
              <a:spcAft>
                <a:spcPts val="0"/>
              </a:spcAft>
              <a:buSzPts val="1100"/>
              <a:buChar char="-"/>
            </a:pPr>
            <a:r>
              <a:rPr lang="en"/>
              <a:t>Single Sign-on (SSO) is required - one of these: Shibboleth, SAML, CAS, OAuth, or LDAP</a:t>
            </a:r>
            <a:endParaRPr/>
          </a:p>
          <a:p>
            <a:pPr marL="0" lvl="0" indent="0" rtl="0">
              <a:spcBef>
                <a:spcPts val="0"/>
              </a:spcBef>
              <a:spcAft>
                <a:spcPts val="0"/>
              </a:spcAft>
              <a:buNone/>
            </a:pPr>
            <a:endParaRPr/>
          </a:p>
          <a:p>
            <a:pPr marL="0" lvl="0" indent="0" rtl="0">
              <a:spcBef>
                <a:spcPts val="0"/>
              </a:spcBef>
              <a:spcAft>
                <a:spcPts val="0"/>
              </a:spcAft>
              <a:buNone/>
            </a:pPr>
            <a:r>
              <a:rPr lang="en"/>
              <a:t>Also see this internal document: </a:t>
            </a:r>
            <a:r>
              <a:rPr lang="en" u="sng">
                <a:solidFill>
                  <a:schemeClr val="hlink"/>
                </a:solidFill>
                <a:hlinkClick r:id="rId3"/>
              </a:rPr>
              <a:t>https://docs.google.com/document/d/1IqAEJ4ehHIpxS7B2b2FmY9rZ9drMvihg-ejY622TVkM/edit?usp=sharing</a:t>
            </a:r>
            <a:r>
              <a:rPr lang="en"/>
              <a:t> </a:t>
            </a:r>
            <a:endParaRPr/>
          </a:p>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667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Shape 9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0" name="Shape 9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7677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Shape 10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1" name="Shape 10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574357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Shape 10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3" name="Shape 10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9366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Shape 1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3" name="Shape 1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20580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Shape 1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3" name="Shape 1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4336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Shape 1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3" name="Shape 1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6835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9" name="Shape 5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Links between traditional A&amp;I content types are quickly overviewed: </a:t>
            </a:r>
            <a:endParaRPr/>
          </a:p>
          <a:p>
            <a:pPr marL="0" lvl="0" indent="0">
              <a:spcBef>
                <a:spcPts val="0"/>
              </a:spcBef>
              <a:spcAft>
                <a:spcPts val="0"/>
              </a:spcAft>
              <a:buClr>
                <a:schemeClr val="dk1"/>
              </a:buClr>
              <a:buSzPts val="1100"/>
              <a:buFont typeface="Arial"/>
              <a:buNone/>
            </a:pPr>
            <a:r>
              <a:rPr lang="en"/>
              <a:t>→ it is only the link between publications and citations. </a:t>
            </a:r>
            <a:endParaRPr/>
          </a:p>
          <a:p>
            <a:pPr marL="0" lvl="0" indent="0">
              <a:spcBef>
                <a:spcPts val="0"/>
              </a:spcBef>
              <a:spcAft>
                <a:spcPts val="0"/>
              </a:spcAft>
              <a:buNone/>
            </a:pPr>
            <a:endParaRPr/>
          </a:p>
          <a:p>
            <a:pPr marL="0" lvl="0" indent="0">
              <a:spcBef>
                <a:spcPts val="0"/>
              </a:spcBef>
              <a:spcAft>
                <a:spcPts val="0"/>
              </a:spcAft>
              <a:buClr>
                <a:schemeClr val="dk1"/>
              </a:buClr>
              <a:buSzPts val="1100"/>
              <a:buFont typeface="Arial"/>
              <a:buNone/>
            </a:pPr>
            <a:r>
              <a:rPr lang="en"/>
              <a:t>The set of linkages in new Dimensions is </a:t>
            </a:r>
            <a:r>
              <a:rPr lang="en" b="1" u="sng"/>
              <a:t>much richer</a:t>
            </a:r>
            <a:r>
              <a:rPr lang="en"/>
              <a:t>: </a:t>
            </a:r>
            <a:endParaRPr/>
          </a:p>
          <a:p>
            <a:pPr marL="0" lvl="0" indent="0">
              <a:spcBef>
                <a:spcPts val="0"/>
              </a:spcBef>
              <a:spcAft>
                <a:spcPts val="0"/>
              </a:spcAft>
              <a:buClr>
                <a:schemeClr val="dk1"/>
              </a:buClr>
              <a:buSzPts val="1100"/>
              <a:buFont typeface="Arial"/>
              <a:buNone/>
            </a:pPr>
            <a:r>
              <a:rPr lang="en"/>
              <a:t>→ These many links between content types are useful in two ways: </a:t>
            </a:r>
            <a:endParaRPr/>
          </a:p>
          <a:p>
            <a:pPr marL="0" lvl="0" indent="0">
              <a:spcBef>
                <a:spcPts val="0"/>
              </a:spcBef>
              <a:spcAft>
                <a:spcPts val="0"/>
              </a:spcAft>
              <a:buClr>
                <a:schemeClr val="dk1"/>
              </a:buClr>
              <a:buSzPts val="1100"/>
              <a:buFont typeface="Arial"/>
              <a:buNone/>
            </a:pPr>
            <a:r>
              <a:rPr lang="en"/>
              <a:t>- They allow discovery across content </a:t>
            </a:r>
            <a:endParaRPr/>
          </a:p>
          <a:p>
            <a:pPr marL="0" lvl="0" indent="0">
              <a:spcBef>
                <a:spcPts val="0"/>
              </a:spcBef>
              <a:spcAft>
                <a:spcPts val="0"/>
              </a:spcAft>
              <a:buClr>
                <a:schemeClr val="dk1"/>
              </a:buClr>
              <a:buSzPts val="1100"/>
              <a:buFont typeface="Arial"/>
              <a:buNone/>
            </a:pPr>
            <a:r>
              <a:rPr lang="en"/>
              <a:t>     - (you can for example go from a found grant to the publication that came from the project) </a:t>
            </a:r>
            <a:endParaRPr/>
          </a:p>
          <a:p>
            <a:pPr marL="0" lvl="0" indent="0">
              <a:spcBef>
                <a:spcPts val="0"/>
              </a:spcBef>
              <a:spcAft>
                <a:spcPts val="0"/>
              </a:spcAft>
              <a:buClr>
                <a:schemeClr val="dk1"/>
              </a:buClr>
              <a:buSzPts val="1100"/>
              <a:buFont typeface="Arial"/>
              <a:buNone/>
            </a:pPr>
            <a:r>
              <a:rPr lang="en"/>
              <a:t>- They provide an interesting base for deeper-going analyses </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The most often repeated request from new users is for more linkages, and that is of course something we work toward continuously. </a:t>
            </a:r>
            <a:endParaRPr/>
          </a:p>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Separator">
  <p:cSld name="TITLE_1">
    <p:bg>
      <p:bgPr>
        <a:solidFill>
          <a:srgbClr val="000000"/>
        </a:solidFill>
        <a:effectLst/>
      </p:bgPr>
    </p:bg>
    <p:spTree>
      <p:nvGrpSpPr>
        <p:cNvPr id="1" name="Shape 30"/>
        <p:cNvGrpSpPr/>
        <p:nvPr/>
      </p:nvGrpSpPr>
      <p:grpSpPr>
        <a:xfrm>
          <a:off x="0" y="0"/>
          <a:ext cx="0" cy="0"/>
          <a:chOff x="0" y="0"/>
          <a:chExt cx="0" cy="0"/>
        </a:xfrm>
      </p:grpSpPr>
      <p:sp>
        <p:nvSpPr>
          <p:cNvPr id="31" name="Shape 31"/>
          <p:cNvSpPr txBox="1"/>
          <p:nvPr/>
        </p:nvSpPr>
        <p:spPr>
          <a:xfrm>
            <a:off x="1846575" y="2349475"/>
            <a:ext cx="7047600" cy="792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sz="2400" b="0" i="0" u="none" strike="noStrike" cap="none">
              <a:solidFill>
                <a:srgbClr val="888888"/>
              </a:solidFill>
              <a:latin typeface="Verdana"/>
              <a:ea typeface="Verdana"/>
              <a:cs typeface="Verdana"/>
              <a:sym typeface="Verdana"/>
            </a:endParaRPr>
          </a:p>
        </p:txBody>
      </p:sp>
      <p:pic>
        <p:nvPicPr>
          <p:cNvPr id="32" name="Shape 32"/>
          <p:cNvPicPr preferRelativeResize="0"/>
          <p:nvPr/>
        </p:nvPicPr>
        <p:blipFill>
          <a:blip r:embed="rId2">
            <a:alphaModFix/>
          </a:blip>
          <a:stretch>
            <a:fillRect/>
          </a:stretch>
        </p:blipFill>
        <p:spPr>
          <a:xfrm>
            <a:off x="1500335" y="0"/>
            <a:ext cx="7019629" cy="5143499"/>
          </a:xfrm>
          <a:prstGeom prst="rect">
            <a:avLst/>
          </a:prstGeom>
          <a:noFill/>
          <a:ln>
            <a:noFill/>
          </a:ln>
        </p:spPr>
      </p:pic>
      <p:sp>
        <p:nvSpPr>
          <p:cNvPr id="33" name="Shape 33"/>
          <p:cNvSpPr/>
          <p:nvPr/>
        </p:nvSpPr>
        <p:spPr>
          <a:xfrm>
            <a:off x="0" y="4692650"/>
            <a:ext cx="9144000" cy="456600"/>
          </a:xfrm>
          <a:prstGeom prst="rect">
            <a:avLst/>
          </a:prstGeom>
          <a:solidFill>
            <a:srgbClr val="000000">
              <a:alpha val="6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4" name="Shape 34"/>
          <p:cNvPicPr preferRelativeResize="0"/>
          <p:nvPr/>
        </p:nvPicPr>
        <p:blipFill rotWithShape="1">
          <a:blip r:embed="rId3">
            <a:alphaModFix/>
          </a:blip>
          <a:srcRect/>
          <a:stretch/>
        </p:blipFill>
        <p:spPr>
          <a:xfrm>
            <a:off x="8031975" y="4819850"/>
            <a:ext cx="772200" cy="212400"/>
          </a:xfrm>
          <a:prstGeom prst="rect">
            <a:avLst/>
          </a:prstGeom>
          <a:noFill/>
          <a:ln>
            <a:noFill/>
          </a:ln>
        </p:spPr>
      </p:pic>
      <p:grpSp>
        <p:nvGrpSpPr>
          <p:cNvPr id="35" name="Shape 35"/>
          <p:cNvGrpSpPr/>
          <p:nvPr/>
        </p:nvGrpSpPr>
        <p:grpSpPr>
          <a:xfrm>
            <a:off x="-839875" y="3110388"/>
            <a:ext cx="9515675" cy="1288287"/>
            <a:chOff x="-542925" y="3236088"/>
            <a:chExt cx="9515675" cy="1288287"/>
          </a:xfrm>
        </p:grpSpPr>
        <p:pic>
          <p:nvPicPr>
            <p:cNvPr id="36" name="Shape 36"/>
            <p:cNvPicPr preferRelativeResize="0"/>
            <p:nvPr/>
          </p:nvPicPr>
          <p:blipFill>
            <a:blip r:embed="rId4">
              <a:alphaModFix/>
            </a:blip>
            <a:stretch>
              <a:fillRect/>
            </a:stretch>
          </p:blipFill>
          <p:spPr>
            <a:xfrm flipH="1">
              <a:off x="-542925" y="3286125"/>
              <a:ext cx="8639175" cy="1238250"/>
            </a:xfrm>
            <a:prstGeom prst="rect">
              <a:avLst/>
            </a:prstGeom>
            <a:noFill/>
            <a:ln>
              <a:noFill/>
            </a:ln>
          </p:spPr>
        </p:pic>
        <p:sp>
          <p:nvSpPr>
            <p:cNvPr id="37" name="Shape 37"/>
            <p:cNvSpPr/>
            <p:nvPr/>
          </p:nvSpPr>
          <p:spPr>
            <a:xfrm>
              <a:off x="7734300" y="3486150"/>
              <a:ext cx="888000" cy="769500"/>
            </a:xfrm>
            <a:prstGeom prst="hexagon">
              <a:avLst>
                <a:gd name="adj" fmla="val 25000"/>
                <a:gd name="vf" fmla="val 115470"/>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8" name="Shape 38"/>
            <p:cNvPicPr preferRelativeResize="0"/>
            <p:nvPr/>
          </p:nvPicPr>
          <p:blipFill>
            <a:blip r:embed="rId5">
              <a:alphaModFix/>
            </a:blip>
            <a:stretch>
              <a:fillRect/>
            </a:stretch>
          </p:blipFill>
          <p:spPr>
            <a:xfrm>
              <a:off x="7651325" y="3236088"/>
              <a:ext cx="1321426" cy="1269626"/>
            </a:xfrm>
            <a:prstGeom prst="rect">
              <a:avLst/>
            </a:prstGeom>
            <a:noFill/>
            <a:ln>
              <a:noFill/>
            </a:ln>
          </p:spPr>
        </p:pic>
      </p:grpSp>
      <p:sp>
        <p:nvSpPr>
          <p:cNvPr id="39" name="Shape 39"/>
          <p:cNvSpPr txBox="1">
            <a:spLocks noGrp="1"/>
          </p:cNvSpPr>
          <p:nvPr>
            <p:ph type="title"/>
          </p:nvPr>
        </p:nvSpPr>
        <p:spPr>
          <a:xfrm>
            <a:off x="756900" y="1808925"/>
            <a:ext cx="4761000" cy="1113300"/>
          </a:xfrm>
          <a:prstGeom prst="rect">
            <a:avLst/>
          </a:prstGeom>
          <a:noFill/>
          <a:ln>
            <a:noFill/>
          </a:ln>
          <a:effectLst>
            <a:outerShdw blurRad="342900" dist="9525" algn="bl" rotWithShape="0">
              <a:srgbClr val="000000"/>
            </a:outerShdw>
          </a:effectLst>
        </p:spPr>
        <p:txBody>
          <a:bodyPr spcFirstLastPara="1" wrap="square" lIns="91425" tIns="91425" rIns="91425" bIns="91425" anchor="t" anchorCtr="0"/>
          <a:lstStyle>
            <a:lvl1pPr lvl="0" rtl="0">
              <a:spcBef>
                <a:spcPts val="0"/>
              </a:spcBef>
              <a:spcAft>
                <a:spcPts val="0"/>
              </a:spcAft>
              <a:buNone/>
              <a:defRPr sz="3000">
                <a:solidFill>
                  <a:srgbClr val="FFFFFF"/>
                </a:solidFill>
                <a:latin typeface="Muli Light"/>
                <a:ea typeface="Muli Light"/>
                <a:cs typeface="Muli Light"/>
                <a:sym typeface="Muli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40" name="Shape 40" descr="Dimensions_new_colour(white)-01 (1).png"/>
          <p:cNvPicPr preferRelativeResize="0"/>
          <p:nvPr/>
        </p:nvPicPr>
        <p:blipFill>
          <a:blip r:embed="rId6">
            <a:alphaModFix/>
          </a:blip>
          <a:stretch>
            <a:fillRect/>
          </a:stretch>
        </p:blipFill>
        <p:spPr>
          <a:xfrm>
            <a:off x="310325" y="4819848"/>
            <a:ext cx="1197938" cy="212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2 Text + 1/2 Text 1">
  <p:cSld name="Title and body 1_2">
    <p:bg>
      <p:bgPr>
        <a:solidFill>
          <a:srgbClr val="000000"/>
        </a:solidFill>
        <a:effectLst/>
      </p:bgPr>
    </p:bg>
    <p:spTree>
      <p:nvGrpSpPr>
        <p:cNvPr id="1" name="Shape 194"/>
        <p:cNvGrpSpPr/>
        <p:nvPr/>
      </p:nvGrpSpPr>
      <p:grpSpPr>
        <a:xfrm>
          <a:off x="0" y="0"/>
          <a:ext cx="0" cy="0"/>
          <a:chOff x="0" y="0"/>
          <a:chExt cx="0" cy="0"/>
        </a:xfrm>
      </p:grpSpPr>
      <p:pic>
        <p:nvPicPr>
          <p:cNvPr id="195" name="Shape 195"/>
          <p:cNvPicPr preferRelativeResize="0"/>
          <p:nvPr/>
        </p:nvPicPr>
        <p:blipFill rotWithShape="1">
          <a:blip r:embed="rId2">
            <a:alphaModFix/>
          </a:blip>
          <a:srcRect t="6634" b="6642"/>
          <a:stretch/>
        </p:blipFill>
        <p:spPr>
          <a:xfrm>
            <a:off x="1372550" y="0"/>
            <a:ext cx="7771451" cy="5143500"/>
          </a:xfrm>
          <a:prstGeom prst="rect">
            <a:avLst/>
          </a:prstGeom>
          <a:noFill/>
          <a:ln>
            <a:noFill/>
          </a:ln>
        </p:spPr>
      </p:pic>
      <p:sp>
        <p:nvSpPr>
          <p:cNvPr id="196" name="Shape 196"/>
          <p:cNvSpPr/>
          <p:nvPr/>
        </p:nvSpPr>
        <p:spPr>
          <a:xfrm>
            <a:off x="0" y="0"/>
            <a:ext cx="9144000" cy="5143500"/>
          </a:xfrm>
          <a:prstGeom prst="rect">
            <a:avLst/>
          </a:prstGeom>
          <a:solidFill>
            <a:srgbClr val="000000">
              <a:alpha val="6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97" name="Shape 197"/>
          <p:cNvPicPr preferRelativeResize="0"/>
          <p:nvPr/>
        </p:nvPicPr>
        <p:blipFill>
          <a:blip r:embed="rId3">
            <a:alphaModFix/>
          </a:blip>
          <a:stretch>
            <a:fillRect/>
          </a:stretch>
        </p:blipFill>
        <p:spPr>
          <a:xfrm>
            <a:off x="-729900" y="1046950"/>
            <a:ext cx="3632450" cy="2661400"/>
          </a:xfrm>
          <a:prstGeom prst="rect">
            <a:avLst/>
          </a:prstGeom>
          <a:noFill/>
          <a:ln>
            <a:noFill/>
          </a:ln>
        </p:spPr>
      </p:pic>
      <p:sp>
        <p:nvSpPr>
          <p:cNvPr id="198" name="Shape 198"/>
          <p:cNvSpPr txBox="1">
            <a:spLocks noGrp="1"/>
          </p:cNvSpPr>
          <p:nvPr>
            <p:ph type="title"/>
          </p:nvPr>
        </p:nvSpPr>
        <p:spPr>
          <a:xfrm>
            <a:off x="756900" y="1617950"/>
            <a:ext cx="7449300" cy="1938000"/>
          </a:xfrm>
          <a:prstGeom prst="rect">
            <a:avLst/>
          </a:prstGeom>
          <a:noFill/>
          <a:ln>
            <a:noFill/>
          </a:ln>
          <a:effectLst>
            <a:outerShdw blurRad="342900" dist="9525" algn="bl" rotWithShape="0">
              <a:srgbClr val="000000"/>
            </a:outerShdw>
          </a:effectLst>
        </p:spPr>
        <p:txBody>
          <a:bodyPr spcFirstLastPara="1" wrap="square" lIns="91425" tIns="91425" rIns="91425" bIns="91425" anchor="ctr" anchorCtr="0"/>
          <a:lstStyle>
            <a:lvl1pPr lvl="0" algn="ctr" rtl="0">
              <a:spcBef>
                <a:spcPts val="0"/>
              </a:spcBef>
              <a:spcAft>
                <a:spcPts val="0"/>
              </a:spcAft>
              <a:buNone/>
              <a:defRPr sz="3000">
                <a:solidFill>
                  <a:srgbClr val="FFFFFF"/>
                </a:solidFill>
                <a:latin typeface="Muli Light"/>
                <a:ea typeface="Muli Light"/>
                <a:cs typeface="Muli Light"/>
                <a:sym typeface="Muli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9" name="Shape 199"/>
          <p:cNvSpPr/>
          <p:nvPr/>
        </p:nvSpPr>
        <p:spPr>
          <a:xfrm>
            <a:off x="0" y="4692650"/>
            <a:ext cx="9144000" cy="456600"/>
          </a:xfrm>
          <a:prstGeom prst="rect">
            <a:avLst/>
          </a:prstGeom>
          <a:solidFill>
            <a:srgbClr val="000000">
              <a:alpha val="6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00" name="Shape 200"/>
          <p:cNvPicPr preferRelativeResize="0"/>
          <p:nvPr/>
        </p:nvPicPr>
        <p:blipFill rotWithShape="1">
          <a:blip r:embed="rId4">
            <a:alphaModFix/>
          </a:blip>
          <a:srcRect/>
          <a:stretch/>
        </p:blipFill>
        <p:spPr>
          <a:xfrm>
            <a:off x="8031975" y="4819850"/>
            <a:ext cx="772200" cy="212400"/>
          </a:xfrm>
          <a:prstGeom prst="rect">
            <a:avLst/>
          </a:prstGeom>
          <a:noFill/>
          <a:ln>
            <a:noFill/>
          </a:ln>
        </p:spPr>
      </p:pic>
      <p:pic>
        <p:nvPicPr>
          <p:cNvPr id="201" name="Shape 201" descr="Dimensions_new_colour(white)-01 (1).png"/>
          <p:cNvPicPr preferRelativeResize="0"/>
          <p:nvPr/>
        </p:nvPicPr>
        <p:blipFill>
          <a:blip r:embed="rId5">
            <a:alphaModFix/>
          </a:blip>
          <a:stretch>
            <a:fillRect/>
          </a:stretch>
        </p:blipFill>
        <p:spPr>
          <a:xfrm>
            <a:off x="310325" y="4819848"/>
            <a:ext cx="1197938" cy="212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4">
  <p:cSld name="CUSTOM_3">
    <p:bg>
      <p:bgPr>
        <a:solidFill>
          <a:srgbClr val="000000"/>
        </a:solidFill>
        <a:effectLst/>
      </p:bgPr>
    </p:bg>
    <p:spTree>
      <p:nvGrpSpPr>
        <p:cNvPr id="1" name="Shape 202"/>
        <p:cNvGrpSpPr/>
        <p:nvPr/>
      </p:nvGrpSpPr>
      <p:grpSpPr>
        <a:xfrm>
          <a:off x="0" y="0"/>
          <a:ext cx="0" cy="0"/>
          <a:chOff x="0" y="0"/>
          <a:chExt cx="0" cy="0"/>
        </a:xfrm>
      </p:grpSpPr>
      <p:pic>
        <p:nvPicPr>
          <p:cNvPr id="203" name="Shape 203"/>
          <p:cNvPicPr preferRelativeResize="0"/>
          <p:nvPr/>
        </p:nvPicPr>
        <p:blipFill>
          <a:blip r:embed="rId2">
            <a:alphaModFix/>
          </a:blip>
          <a:stretch>
            <a:fillRect/>
          </a:stretch>
        </p:blipFill>
        <p:spPr>
          <a:xfrm rot="10800000">
            <a:off x="-328746" y="1110849"/>
            <a:ext cx="5261121" cy="3854974"/>
          </a:xfrm>
          <a:prstGeom prst="rect">
            <a:avLst/>
          </a:prstGeom>
          <a:noFill/>
          <a:ln>
            <a:noFill/>
          </a:ln>
        </p:spPr>
      </p:pic>
      <p:sp>
        <p:nvSpPr>
          <p:cNvPr id="204" name="Shape 204"/>
          <p:cNvSpPr/>
          <p:nvPr/>
        </p:nvSpPr>
        <p:spPr>
          <a:xfrm>
            <a:off x="0" y="4692650"/>
            <a:ext cx="9144000" cy="456600"/>
          </a:xfrm>
          <a:prstGeom prst="rect">
            <a:avLst/>
          </a:prstGeom>
          <a:solidFill>
            <a:srgbClr val="000000">
              <a:alpha val="6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05" name="Shape 205"/>
          <p:cNvPicPr preferRelativeResize="0"/>
          <p:nvPr/>
        </p:nvPicPr>
        <p:blipFill rotWithShape="1">
          <a:blip r:embed="rId3">
            <a:alphaModFix/>
          </a:blip>
          <a:srcRect/>
          <a:stretch/>
        </p:blipFill>
        <p:spPr>
          <a:xfrm>
            <a:off x="8031975" y="4819850"/>
            <a:ext cx="772200" cy="212400"/>
          </a:xfrm>
          <a:prstGeom prst="rect">
            <a:avLst/>
          </a:prstGeom>
          <a:noFill/>
          <a:ln>
            <a:noFill/>
          </a:ln>
        </p:spPr>
      </p:pic>
      <p:pic>
        <p:nvPicPr>
          <p:cNvPr id="206" name="Shape 206"/>
          <p:cNvPicPr preferRelativeResize="0"/>
          <p:nvPr/>
        </p:nvPicPr>
        <p:blipFill>
          <a:blip r:embed="rId2">
            <a:alphaModFix/>
          </a:blip>
          <a:stretch>
            <a:fillRect/>
          </a:stretch>
        </p:blipFill>
        <p:spPr>
          <a:xfrm>
            <a:off x="6816231" y="-267916"/>
            <a:ext cx="2929096" cy="2146227"/>
          </a:xfrm>
          <a:prstGeom prst="rect">
            <a:avLst/>
          </a:prstGeom>
          <a:noFill/>
          <a:ln>
            <a:noFill/>
          </a:ln>
        </p:spPr>
      </p:pic>
      <p:pic>
        <p:nvPicPr>
          <p:cNvPr id="207" name="Shape 207"/>
          <p:cNvPicPr preferRelativeResize="0"/>
          <p:nvPr/>
        </p:nvPicPr>
        <p:blipFill>
          <a:blip r:embed="rId4">
            <a:alphaModFix/>
          </a:blip>
          <a:stretch>
            <a:fillRect/>
          </a:stretch>
        </p:blipFill>
        <p:spPr>
          <a:xfrm>
            <a:off x="466850" y="1110850"/>
            <a:ext cx="1868924" cy="1617282"/>
          </a:xfrm>
          <a:prstGeom prst="rect">
            <a:avLst/>
          </a:prstGeom>
          <a:noFill/>
          <a:ln>
            <a:noFill/>
          </a:ln>
        </p:spPr>
      </p:pic>
      <p:pic>
        <p:nvPicPr>
          <p:cNvPr id="208" name="Shape 208"/>
          <p:cNvPicPr preferRelativeResize="0"/>
          <p:nvPr/>
        </p:nvPicPr>
        <p:blipFill>
          <a:blip r:embed="rId4">
            <a:alphaModFix/>
          </a:blip>
          <a:stretch>
            <a:fillRect/>
          </a:stretch>
        </p:blipFill>
        <p:spPr>
          <a:xfrm>
            <a:off x="1953175" y="1948763"/>
            <a:ext cx="1868924" cy="1617282"/>
          </a:xfrm>
          <a:prstGeom prst="rect">
            <a:avLst/>
          </a:prstGeom>
          <a:noFill/>
          <a:ln>
            <a:noFill/>
          </a:ln>
        </p:spPr>
      </p:pic>
      <p:pic>
        <p:nvPicPr>
          <p:cNvPr id="209" name="Shape 209"/>
          <p:cNvPicPr preferRelativeResize="0"/>
          <p:nvPr/>
        </p:nvPicPr>
        <p:blipFill>
          <a:blip r:embed="rId4">
            <a:alphaModFix/>
          </a:blip>
          <a:stretch>
            <a:fillRect/>
          </a:stretch>
        </p:blipFill>
        <p:spPr>
          <a:xfrm>
            <a:off x="3419042" y="1088175"/>
            <a:ext cx="1868924" cy="1617282"/>
          </a:xfrm>
          <a:prstGeom prst="rect">
            <a:avLst/>
          </a:prstGeom>
          <a:noFill/>
          <a:ln>
            <a:noFill/>
          </a:ln>
        </p:spPr>
      </p:pic>
      <p:pic>
        <p:nvPicPr>
          <p:cNvPr id="210" name="Shape 210"/>
          <p:cNvPicPr preferRelativeResize="0"/>
          <p:nvPr/>
        </p:nvPicPr>
        <p:blipFill>
          <a:blip r:embed="rId4">
            <a:alphaModFix/>
          </a:blip>
          <a:stretch>
            <a:fillRect/>
          </a:stretch>
        </p:blipFill>
        <p:spPr>
          <a:xfrm>
            <a:off x="3417875" y="2802413"/>
            <a:ext cx="1868924" cy="1617282"/>
          </a:xfrm>
          <a:prstGeom prst="rect">
            <a:avLst/>
          </a:prstGeom>
          <a:noFill/>
          <a:ln>
            <a:noFill/>
          </a:ln>
        </p:spPr>
      </p:pic>
      <p:pic>
        <p:nvPicPr>
          <p:cNvPr id="211" name="Shape 211"/>
          <p:cNvPicPr preferRelativeResize="0"/>
          <p:nvPr/>
        </p:nvPicPr>
        <p:blipFill>
          <a:blip r:embed="rId4">
            <a:alphaModFix/>
          </a:blip>
          <a:stretch>
            <a:fillRect/>
          </a:stretch>
        </p:blipFill>
        <p:spPr>
          <a:xfrm>
            <a:off x="4888350" y="1948763"/>
            <a:ext cx="1868924" cy="1617282"/>
          </a:xfrm>
          <a:prstGeom prst="rect">
            <a:avLst/>
          </a:prstGeom>
          <a:noFill/>
          <a:ln>
            <a:noFill/>
          </a:ln>
        </p:spPr>
      </p:pic>
      <p:pic>
        <p:nvPicPr>
          <p:cNvPr id="212" name="Shape 212"/>
          <p:cNvPicPr preferRelativeResize="0"/>
          <p:nvPr/>
        </p:nvPicPr>
        <p:blipFill>
          <a:blip r:embed="rId4">
            <a:alphaModFix/>
          </a:blip>
          <a:stretch>
            <a:fillRect/>
          </a:stretch>
        </p:blipFill>
        <p:spPr>
          <a:xfrm>
            <a:off x="6353816" y="1088163"/>
            <a:ext cx="1868924" cy="1617282"/>
          </a:xfrm>
          <a:prstGeom prst="rect">
            <a:avLst/>
          </a:prstGeom>
          <a:noFill/>
          <a:ln>
            <a:noFill/>
          </a:ln>
        </p:spPr>
      </p:pic>
      <p:pic>
        <p:nvPicPr>
          <p:cNvPr id="213" name="Shape 213"/>
          <p:cNvPicPr preferRelativeResize="0"/>
          <p:nvPr/>
        </p:nvPicPr>
        <p:blipFill>
          <a:blip r:embed="rId4">
            <a:alphaModFix/>
          </a:blip>
          <a:stretch>
            <a:fillRect/>
          </a:stretch>
        </p:blipFill>
        <p:spPr>
          <a:xfrm>
            <a:off x="6362924" y="2802400"/>
            <a:ext cx="1868924" cy="1617282"/>
          </a:xfrm>
          <a:prstGeom prst="rect">
            <a:avLst/>
          </a:prstGeom>
          <a:noFill/>
          <a:ln>
            <a:noFill/>
          </a:ln>
        </p:spPr>
      </p:pic>
      <p:sp>
        <p:nvSpPr>
          <p:cNvPr id="214" name="Shape 214"/>
          <p:cNvSpPr txBox="1">
            <a:spLocks noGrp="1"/>
          </p:cNvSpPr>
          <p:nvPr>
            <p:ph type="title"/>
          </p:nvPr>
        </p:nvSpPr>
        <p:spPr>
          <a:xfrm>
            <a:off x="310325" y="237589"/>
            <a:ext cx="7938900" cy="7074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sz="2400">
                <a:solidFill>
                  <a:srgbClr val="FFFFFF"/>
                </a:solidFill>
                <a:latin typeface="Muli Light"/>
                <a:ea typeface="Muli Light"/>
                <a:cs typeface="Muli Light"/>
                <a:sym typeface="Muli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15" name="Shape 215"/>
          <p:cNvSpPr txBox="1">
            <a:spLocks noGrp="1"/>
          </p:cNvSpPr>
          <p:nvPr>
            <p:ph type="subTitle" idx="1"/>
          </p:nvPr>
        </p:nvSpPr>
        <p:spPr>
          <a:xfrm>
            <a:off x="693225" y="1296225"/>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16" name="Shape 216"/>
          <p:cNvSpPr txBox="1">
            <a:spLocks noGrp="1"/>
          </p:cNvSpPr>
          <p:nvPr>
            <p:ph type="subTitle" idx="2"/>
          </p:nvPr>
        </p:nvSpPr>
        <p:spPr>
          <a:xfrm>
            <a:off x="2177988" y="2124713"/>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17" name="Shape 217"/>
          <p:cNvSpPr txBox="1">
            <a:spLocks noGrp="1"/>
          </p:cNvSpPr>
          <p:nvPr>
            <p:ph type="subTitle" idx="3"/>
          </p:nvPr>
        </p:nvSpPr>
        <p:spPr>
          <a:xfrm>
            <a:off x="3639088" y="1296213"/>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18" name="Shape 218"/>
          <p:cNvSpPr txBox="1">
            <a:spLocks noGrp="1"/>
          </p:cNvSpPr>
          <p:nvPr>
            <p:ph type="subTitle" idx="4"/>
          </p:nvPr>
        </p:nvSpPr>
        <p:spPr>
          <a:xfrm>
            <a:off x="3639088" y="2994425"/>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19" name="Shape 219"/>
          <p:cNvSpPr txBox="1">
            <a:spLocks noGrp="1"/>
          </p:cNvSpPr>
          <p:nvPr>
            <p:ph type="subTitle" idx="5"/>
          </p:nvPr>
        </p:nvSpPr>
        <p:spPr>
          <a:xfrm>
            <a:off x="5113150" y="2124700"/>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20" name="Shape 220"/>
          <p:cNvSpPr txBox="1">
            <a:spLocks noGrp="1"/>
          </p:cNvSpPr>
          <p:nvPr>
            <p:ph type="subTitle" idx="6"/>
          </p:nvPr>
        </p:nvSpPr>
        <p:spPr>
          <a:xfrm>
            <a:off x="6587200" y="1283625"/>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21" name="Shape 221"/>
          <p:cNvSpPr txBox="1">
            <a:spLocks noGrp="1"/>
          </p:cNvSpPr>
          <p:nvPr>
            <p:ph type="subTitle" idx="7"/>
          </p:nvPr>
        </p:nvSpPr>
        <p:spPr>
          <a:xfrm>
            <a:off x="6612675" y="2988138"/>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22" name="Shape 222" descr="Dimensions_new_colour(white)-01 (1).png"/>
          <p:cNvPicPr preferRelativeResize="0"/>
          <p:nvPr/>
        </p:nvPicPr>
        <p:blipFill>
          <a:blip r:embed="rId5">
            <a:alphaModFix/>
          </a:blip>
          <a:stretch>
            <a:fillRect/>
          </a:stretch>
        </p:blipFill>
        <p:spPr>
          <a:xfrm>
            <a:off x="310325" y="4819848"/>
            <a:ext cx="1197938" cy="212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3">
  <p:cSld name="CUSTOM_2">
    <p:bg>
      <p:bgPr>
        <a:solidFill>
          <a:srgbClr val="000000"/>
        </a:solidFill>
        <a:effectLst/>
      </p:bgPr>
    </p:bg>
    <p:spTree>
      <p:nvGrpSpPr>
        <p:cNvPr id="1" name="Shape 223"/>
        <p:cNvGrpSpPr/>
        <p:nvPr/>
      </p:nvGrpSpPr>
      <p:grpSpPr>
        <a:xfrm>
          <a:off x="0" y="0"/>
          <a:ext cx="0" cy="0"/>
          <a:chOff x="0" y="0"/>
          <a:chExt cx="0" cy="0"/>
        </a:xfrm>
      </p:grpSpPr>
      <p:pic>
        <p:nvPicPr>
          <p:cNvPr id="224" name="Shape 224"/>
          <p:cNvPicPr preferRelativeResize="0"/>
          <p:nvPr/>
        </p:nvPicPr>
        <p:blipFill>
          <a:blip r:embed="rId2">
            <a:alphaModFix/>
          </a:blip>
          <a:stretch>
            <a:fillRect/>
          </a:stretch>
        </p:blipFill>
        <p:spPr>
          <a:xfrm>
            <a:off x="-584527" y="694787"/>
            <a:ext cx="6447626" cy="4125324"/>
          </a:xfrm>
          <a:prstGeom prst="rect">
            <a:avLst/>
          </a:prstGeom>
          <a:noFill/>
          <a:ln>
            <a:noFill/>
          </a:ln>
        </p:spPr>
      </p:pic>
      <p:sp>
        <p:nvSpPr>
          <p:cNvPr id="225" name="Shape 225"/>
          <p:cNvSpPr/>
          <p:nvPr/>
        </p:nvSpPr>
        <p:spPr>
          <a:xfrm>
            <a:off x="0" y="4692650"/>
            <a:ext cx="9144000" cy="456600"/>
          </a:xfrm>
          <a:prstGeom prst="rect">
            <a:avLst/>
          </a:prstGeom>
          <a:solidFill>
            <a:srgbClr val="000000">
              <a:alpha val="6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26" name="Shape 226"/>
          <p:cNvPicPr preferRelativeResize="0"/>
          <p:nvPr/>
        </p:nvPicPr>
        <p:blipFill rotWithShape="1">
          <a:blip r:embed="rId3">
            <a:alphaModFix/>
          </a:blip>
          <a:srcRect/>
          <a:stretch/>
        </p:blipFill>
        <p:spPr>
          <a:xfrm>
            <a:off x="8031975" y="4819850"/>
            <a:ext cx="772200" cy="212400"/>
          </a:xfrm>
          <a:prstGeom prst="rect">
            <a:avLst/>
          </a:prstGeom>
          <a:noFill/>
          <a:ln>
            <a:noFill/>
          </a:ln>
        </p:spPr>
      </p:pic>
      <p:pic>
        <p:nvPicPr>
          <p:cNvPr id="227" name="Shape 227"/>
          <p:cNvPicPr preferRelativeResize="0"/>
          <p:nvPr/>
        </p:nvPicPr>
        <p:blipFill>
          <a:blip r:embed="rId2">
            <a:alphaModFix/>
          </a:blip>
          <a:stretch>
            <a:fillRect/>
          </a:stretch>
        </p:blipFill>
        <p:spPr>
          <a:xfrm rot="10800000">
            <a:off x="6989435" y="-103712"/>
            <a:ext cx="2581825" cy="1651900"/>
          </a:xfrm>
          <a:prstGeom prst="rect">
            <a:avLst/>
          </a:prstGeom>
          <a:noFill/>
          <a:ln>
            <a:noFill/>
          </a:ln>
        </p:spPr>
      </p:pic>
      <p:pic>
        <p:nvPicPr>
          <p:cNvPr id="228" name="Shape 228"/>
          <p:cNvPicPr preferRelativeResize="0"/>
          <p:nvPr/>
        </p:nvPicPr>
        <p:blipFill>
          <a:blip r:embed="rId4">
            <a:alphaModFix/>
          </a:blip>
          <a:stretch>
            <a:fillRect/>
          </a:stretch>
        </p:blipFill>
        <p:spPr>
          <a:xfrm>
            <a:off x="466842" y="1110850"/>
            <a:ext cx="1868924" cy="1617276"/>
          </a:xfrm>
          <a:prstGeom prst="rect">
            <a:avLst/>
          </a:prstGeom>
          <a:noFill/>
          <a:ln>
            <a:noFill/>
          </a:ln>
        </p:spPr>
      </p:pic>
      <p:pic>
        <p:nvPicPr>
          <p:cNvPr id="229" name="Shape 229"/>
          <p:cNvPicPr preferRelativeResize="0"/>
          <p:nvPr/>
        </p:nvPicPr>
        <p:blipFill>
          <a:blip r:embed="rId4">
            <a:alphaModFix/>
          </a:blip>
          <a:stretch>
            <a:fillRect/>
          </a:stretch>
        </p:blipFill>
        <p:spPr>
          <a:xfrm>
            <a:off x="3417875" y="1088187"/>
            <a:ext cx="1868924" cy="1617276"/>
          </a:xfrm>
          <a:prstGeom prst="rect">
            <a:avLst/>
          </a:prstGeom>
          <a:noFill/>
          <a:ln>
            <a:noFill/>
          </a:ln>
        </p:spPr>
      </p:pic>
      <p:pic>
        <p:nvPicPr>
          <p:cNvPr id="230" name="Shape 230"/>
          <p:cNvPicPr preferRelativeResize="0"/>
          <p:nvPr/>
        </p:nvPicPr>
        <p:blipFill>
          <a:blip r:embed="rId4">
            <a:alphaModFix/>
          </a:blip>
          <a:stretch>
            <a:fillRect/>
          </a:stretch>
        </p:blipFill>
        <p:spPr>
          <a:xfrm>
            <a:off x="1953175" y="1948762"/>
            <a:ext cx="1868924" cy="1617276"/>
          </a:xfrm>
          <a:prstGeom prst="rect">
            <a:avLst/>
          </a:prstGeom>
          <a:noFill/>
          <a:ln>
            <a:noFill/>
          </a:ln>
        </p:spPr>
      </p:pic>
      <p:pic>
        <p:nvPicPr>
          <p:cNvPr id="231" name="Shape 231"/>
          <p:cNvPicPr preferRelativeResize="0"/>
          <p:nvPr/>
        </p:nvPicPr>
        <p:blipFill>
          <a:blip r:embed="rId4">
            <a:alphaModFix/>
          </a:blip>
          <a:stretch>
            <a:fillRect/>
          </a:stretch>
        </p:blipFill>
        <p:spPr>
          <a:xfrm rot="-5">
            <a:off x="4888350" y="1948761"/>
            <a:ext cx="1868924" cy="1617276"/>
          </a:xfrm>
          <a:prstGeom prst="rect">
            <a:avLst/>
          </a:prstGeom>
          <a:noFill/>
          <a:ln>
            <a:noFill/>
          </a:ln>
        </p:spPr>
      </p:pic>
      <p:pic>
        <p:nvPicPr>
          <p:cNvPr id="232" name="Shape 232"/>
          <p:cNvPicPr preferRelativeResize="0"/>
          <p:nvPr/>
        </p:nvPicPr>
        <p:blipFill>
          <a:blip r:embed="rId4">
            <a:alphaModFix/>
          </a:blip>
          <a:stretch>
            <a:fillRect/>
          </a:stretch>
        </p:blipFill>
        <p:spPr>
          <a:xfrm rot="-5">
            <a:off x="6356150" y="1088186"/>
            <a:ext cx="1868924" cy="1617276"/>
          </a:xfrm>
          <a:prstGeom prst="rect">
            <a:avLst/>
          </a:prstGeom>
          <a:noFill/>
          <a:ln>
            <a:noFill/>
          </a:ln>
        </p:spPr>
      </p:pic>
      <p:pic>
        <p:nvPicPr>
          <p:cNvPr id="233" name="Shape 233"/>
          <p:cNvPicPr preferRelativeResize="0"/>
          <p:nvPr/>
        </p:nvPicPr>
        <p:blipFill>
          <a:blip r:embed="rId4">
            <a:alphaModFix/>
          </a:blip>
          <a:stretch>
            <a:fillRect/>
          </a:stretch>
        </p:blipFill>
        <p:spPr>
          <a:xfrm rot="-5">
            <a:off x="6361537" y="2802411"/>
            <a:ext cx="1868924" cy="1617276"/>
          </a:xfrm>
          <a:prstGeom prst="rect">
            <a:avLst/>
          </a:prstGeom>
          <a:noFill/>
          <a:ln>
            <a:noFill/>
          </a:ln>
        </p:spPr>
      </p:pic>
      <p:pic>
        <p:nvPicPr>
          <p:cNvPr id="234" name="Shape 234"/>
          <p:cNvPicPr preferRelativeResize="0"/>
          <p:nvPr/>
        </p:nvPicPr>
        <p:blipFill>
          <a:blip r:embed="rId4">
            <a:alphaModFix/>
          </a:blip>
          <a:stretch>
            <a:fillRect/>
          </a:stretch>
        </p:blipFill>
        <p:spPr>
          <a:xfrm rot="-5">
            <a:off x="3417887" y="2802411"/>
            <a:ext cx="1868924" cy="1617276"/>
          </a:xfrm>
          <a:prstGeom prst="rect">
            <a:avLst/>
          </a:prstGeom>
          <a:noFill/>
          <a:ln>
            <a:noFill/>
          </a:ln>
        </p:spPr>
      </p:pic>
      <p:sp>
        <p:nvSpPr>
          <p:cNvPr id="235" name="Shape 235"/>
          <p:cNvSpPr txBox="1">
            <a:spLocks noGrp="1"/>
          </p:cNvSpPr>
          <p:nvPr>
            <p:ph type="subTitle" idx="1"/>
          </p:nvPr>
        </p:nvSpPr>
        <p:spPr>
          <a:xfrm>
            <a:off x="693225" y="1296225"/>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6" name="Shape 236"/>
          <p:cNvSpPr txBox="1">
            <a:spLocks noGrp="1"/>
          </p:cNvSpPr>
          <p:nvPr>
            <p:ph type="subTitle" idx="2"/>
          </p:nvPr>
        </p:nvSpPr>
        <p:spPr>
          <a:xfrm>
            <a:off x="2177988" y="2124713"/>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7" name="Shape 237"/>
          <p:cNvSpPr txBox="1">
            <a:spLocks noGrp="1"/>
          </p:cNvSpPr>
          <p:nvPr>
            <p:ph type="subTitle" idx="3"/>
          </p:nvPr>
        </p:nvSpPr>
        <p:spPr>
          <a:xfrm>
            <a:off x="3639088" y="1296213"/>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8" name="Shape 238"/>
          <p:cNvSpPr txBox="1">
            <a:spLocks noGrp="1"/>
          </p:cNvSpPr>
          <p:nvPr>
            <p:ph type="subTitle" idx="4"/>
          </p:nvPr>
        </p:nvSpPr>
        <p:spPr>
          <a:xfrm>
            <a:off x="3639088" y="2994425"/>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9" name="Shape 239"/>
          <p:cNvSpPr txBox="1">
            <a:spLocks noGrp="1"/>
          </p:cNvSpPr>
          <p:nvPr>
            <p:ph type="subTitle" idx="5"/>
          </p:nvPr>
        </p:nvSpPr>
        <p:spPr>
          <a:xfrm>
            <a:off x="5113150" y="2124700"/>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0" name="Shape 240"/>
          <p:cNvSpPr txBox="1">
            <a:spLocks noGrp="1"/>
          </p:cNvSpPr>
          <p:nvPr>
            <p:ph type="subTitle" idx="6"/>
          </p:nvPr>
        </p:nvSpPr>
        <p:spPr>
          <a:xfrm>
            <a:off x="6587200" y="1283625"/>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1" name="Shape 241"/>
          <p:cNvSpPr txBox="1">
            <a:spLocks noGrp="1"/>
          </p:cNvSpPr>
          <p:nvPr>
            <p:ph type="subTitle" idx="7"/>
          </p:nvPr>
        </p:nvSpPr>
        <p:spPr>
          <a:xfrm>
            <a:off x="6612675" y="2988138"/>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2" name="Shape 242"/>
          <p:cNvSpPr txBox="1">
            <a:spLocks noGrp="1"/>
          </p:cNvSpPr>
          <p:nvPr>
            <p:ph type="title"/>
          </p:nvPr>
        </p:nvSpPr>
        <p:spPr>
          <a:xfrm>
            <a:off x="310325" y="237589"/>
            <a:ext cx="7938900" cy="7074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sz="2400">
                <a:solidFill>
                  <a:srgbClr val="FFFFFF"/>
                </a:solidFill>
                <a:latin typeface="Muli Light"/>
                <a:ea typeface="Muli Light"/>
                <a:cs typeface="Muli Light"/>
                <a:sym typeface="Muli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43" name="Shape 243" descr="Dimensions_new_colour(white)-01 (1).png"/>
          <p:cNvPicPr preferRelativeResize="0"/>
          <p:nvPr/>
        </p:nvPicPr>
        <p:blipFill>
          <a:blip r:embed="rId5">
            <a:alphaModFix/>
          </a:blip>
          <a:stretch>
            <a:fillRect/>
          </a:stretch>
        </p:blipFill>
        <p:spPr>
          <a:xfrm>
            <a:off x="310325" y="4819848"/>
            <a:ext cx="1197938" cy="212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
    <p:bg>
      <p:bgPr>
        <a:solidFill>
          <a:srgbClr val="000000"/>
        </a:solidFill>
        <a:effectLst/>
      </p:bgPr>
    </p:bg>
    <p:spTree>
      <p:nvGrpSpPr>
        <p:cNvPr id="1" name="Shape 244"/>
        <p:cNvGrpSpPr/>
        <p:nvPr/>
      </p:nvGrpSpPr>
      <p:grpSpPr>
        <a:xfrm>
          <a:off x="0" y="0"/>
          <a:ext cx="0" cy="0"/>
          <a:chOff x="0" y="0"/>
          <a:chExt cx="0" cy="0"/>
        </a:xfrm>
      </p:grpSpPr>
      <p:pic>
        <p:nvPicPr>
          <p:cNvPr id="245" name="Shape 245"/>
          <p:cNvPicPr preferRelativeResize="0"/>
          <p:nvPr/>
        </p:nvPicPr>
        <p:blipFill>
          <a:blip r:embed="rId2">
            <a:alphaModFix/>
          </a:blip>
          <a:stretch>
            <a:fillRect/>
          </a:stretch>
        </p:blipFill>
        <p:spPr>
          <a:xfrm rot="10800000">
            <a:off x="-261826" y="-247650"/>
            <a:ext cx="9534301" cy="5638800"/>
          </a:xfrm>
          <a:prstGeom prst="rect">
            <a:avLst/>
          </a:prstGeom>
          <a:noFill/>
          <a:ln>
            <a:noFill/>
          </a:ln>
        </p:spPr>
      </p:pic>
      <p:sp>
        <p:nvSpPr>
          <p:cNvPr id="246" name="Shape 246"/>
          <p:cNvSpPr/>
          <p:nvPr/>
        </p:nvSpPr>
        <p:spPr>
          <a:xfrm>
            <a:off x="0" y="4692650"/>
            <a:ext cx="9144000" cy="456600"/>
          </a:xfrm>
          <a:prstGeom prst="rect">
            <a:avLst/>
          </a:prstGeom>
          <a:solidFill>
            <a:srgbClr val="000000">
              <a:alpha val="6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47" name="Shape 247"/>
          <p:cNvPicPr preferRelativeResize="0"/>
          <p:nvPr/>
        </p:nvPicPr>
        <p:blipFill rotWithShape="1">
          <a:blip r:embed="rId3">
            <a:alphaModFix/>
          </a:blip>
          <a:srcRect/>
          <a:stretch/>
        </p:blipFill>
        <p:spPr>
          <a:xfrm>
            <a:off x="8031975" y="4819850"/>
            <a:ext cx="772200" cy="212400"/>
          </a:xfrm>
          <a:prstGeom prst="rect">
            <a:avLst/>
          </a:prstGeom>
          <a:noFill/>
          <a:ln>
            <a:noFill/>
          </a:ln>
        </p:spPr>
      </p:pic>
      <p:pic>
        <p:nvPicPr>
          <p:cNvPr id="248" name="Shape 248"/>
          <p:cNvPicPr preferRelativeResize="0"/>
          <p:nvPr/>
        </p:nvPicPr>
        <p:blipFill>
          <a:blip r:embed="rId4">
            <a:alphaModFix/>
          </a:blip>
          <a:stretch>
            <a:fillRect/>
          </a:stretch>
        </p:blipFill>
        <p:spPr>
          <a:xfrm>
            <a:off x="466850" y="1110850"/>
            <a:ext cx="1868924" cy="1617278"/>
          </a:xfrm>
          <a:prstGeom prst="rect">
            <a:avLst/>
          </a:prstGeom>
          <a:noFill/>
          <a:ln>
            <a:noFill/>
          </a:ln>
        </p:spPr>
      </p:pic>
      <p:pic>
        <p:nvPicPr>
          <p:cNvPr id="249" name="Shape 249"/>
          <p:cNvPicPr preferRelativeResize="0"/>
          <p:nvPr/>
        </p:nvPicPr>
        <p:blipFill>
          <a:blip r:embed="rId4">
            <a:alphaModFix/>
          </a:blip>
          <a:stretch>
            <a:fillRect/>
          </a:stretch>
        </p:blipFill>
        <p:spPr>
          <a:xfrm>
            <a:off x="1953175" y="1948775"/>
            <a:ext cx="1868924" cy="1617278"/>
          </a:xfrm>
          <a:prstGeom prst="rect">
            <a:avLst/>
          </a:prstGeom>
          <a:noFill/>
          <a:ln>
            <a:noFill/>
          </a:ln>
        </p:spPr>
      </p:pic>
      <p:pic>
        <p:nvPicPr>
          <p:cNvPr id="250" name="Shape 250"/>
          <p:cNvPicPr preferRelativeResize="0"/>
          <p:nvPr/>
        </p:nvPicPr>
        <p:blipFill>
          <a:blip r:embed="rId4">
            <a:alphaModFix/>
          </a:blip>
          <a:stretch>
            <a:fillRect/>
          </a:stretch>
        </p:blipFill>
        <p:spPr>
          <a:xfrm>
            <a:off x="3419862" y="1088175"/>
            <a:ext cx="1868924" cy="1617278"/>
          </a:xfrm>
          <a:prstGeom prst="rect">
            <a:avLst/>
          </a:prstGeom>
          <a:noFill/>
          <a:ln>
            <a:noFill/>
          </a:ln>
        </p:spPr>
      </p:pic>
      <p:pic>
        <p:nvPicPr>
          <p:cNvPr id="251" name="Shape 251"/>
          <p:cNvPicPr preferRelativeResize="0"/>
          <p:nvPr/>
        </p:nvPicPr>
        <p:blipFill>
          <a:blip r:embed="rId4">
            <a:alphaModFix/>
          </a:blip>
          <a:stretch>
            <a:fillRect/>
          </a:stretch>
        </p:blipFill>
        <p:spPr>
          <a:xfrm>
            <a:off x="3419062" y="2802400"/>
            <a:ext cx="1868924" cy="1617278"/>
          </a:xfrm>
          <a:prstGeom prst="rect">
            <a:avLst/>
          </a:prstGeom>
          <a:noFill/>
          <a:ln>
            <a:noFill/>
          </a:ln>
        </p:spPr>
      </p:pic>
      <p:pic>
        <p:nvPicPr>
          <p:cNvPr id="252" name="Shape 252"/>
          <p:cNvPicPr preferRelativeResize="0"/>
          <p:nvPr/>
        </p:nvPicPr>
        <p:blipFill>
          <a:blip r:embed="rId4">
            <a:alphaModFix/>
          </a:blip>
          <a:stretch>
            <a:fillRect/>
          </a:stretch>
        </p:blipFill>
        <p:spPr>
          <a:xfrm>
            <a:off x="4888362" y="1948775"/>
            <a:ext cx="1868924" cy="1617278"/>
          </a:xfrm>
          <a:prstGeom prst="rect">
            <a:avLst/>
          </a:prstGeom>
          <a:noFill/>
          <a:ln>
            <a:noFill/>
          </a:ln>
        </p:spPr>
      </p:pic>
      <p:pic>
        <p:nvPicPr>
          <p:cNvPr id="253" name="Shape 253"/>
          <p:cNvPicPr preferRelativeResize="0"/>
          <p:nvPr/>
        </p:nvPicPr>
        <p:blipFill>
          <a:blip r:embed="rId4">
            <a:alphaModFix/>
          </a:blip>
          <a:stretch>
            <a:fillRect/>
          </a:stretch>
        </p:blipFill>
        <p:spPr>
          <a:xfrm>
            <a:off x="6361737" y="1088175"/>
            <a:ext cx="1868924" cy="1617278"/>
          </a:xfrm>
          <a:prstGeom prst="rect">
            <a:avLst/>
          </a:prstGeom>
          <a:noFill/>
          <a:ln>
            <a:noFill/>
          </a:ln>
        </p:spPr>
      </p:pic>
      <p:pic>
        <p:nvPicPr>
          <p:cNvPr id="254" name="Shape 254"/>
          <p:cNvPicPr preferRelativeResize="0"/>
          <p:nvPr/>
        </p:nvPicPr>
        <p:blipFill>
          <a:blip r:embed="rId4">
            <a:alphaModFix/>
          </a:blip>
          <a:stretch>
            <a:fillRect/>
          </a:stretch>
        </p:blipFill>
        <p:spPr>
          <a:xfrm>
            <a:off x="6371262" y="2812200"/>
            <a:ext cx="1868924" cy="1617278"/>
          </a:xfrm>
          <a:prstGeom prst="rect">
            <a:avLst/>
          </a:prstGeom>
          <a:noFill/>
          <a:ln>
            <a:noFill/>
          </a:ln>
        </p:spPr>
      </p:pic>
      <p:sp>
        <p:nvSpPr>
          <p:cNvPr id="255" name="Shape 255"/>
          <p:cNvSpPr txBox="1">
            <a:spLocks noGrp="1"/>
          </p:cNvSpPr>
          <p:nvPr>
            <p:ph type="title"/>
          </p:nvPr>
        </p:nvSpPr>
        <p:spPr>
          <a:xfrm>
            <a:off x="310325" y="237589"/>
            <a:ext cx="7938900" cy="7074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sz="2400">
                <a:solidFill>
                  <a:srgbClr val="FFFFFF"/>
                </a:solidFill>
                <a:latin typeface="Muli Light"/>
                <a:ea typeface="Muli Light"/>
                <a:cs typeface="Muli Light"/>
                <a:sym typeface="Muli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6" name="Shape 256"/>
          <p:cNvSpPr txBox="1">
            <a:spLocks noGrp="1"/>
          </p:cNvSpPr>
          <p:nvPr>
            <p:ph type="subTitle" idx="1"/>
          </p:nvPr>
        </p:nvSpPr>
        <p:spPr>
          <a:xfrm>
            <a:off x="693225" y="1296225"/>
            <a:ext cx="1419300" cy="1265400"/>
          </a:xfrm>
          <a:prstGeom prst="rect">
            <a:avLst/>
          </a:prstGeom>
          <a:noFill/>
          <a:ln>
            <a:noFill/>
          </a:ln>
        </p:spPr>
        <p:txBody>
          <a:bodyPr spcFirstLastPara="1" wrap="square" lIns="91425" tIns="91425" rIns="91425" bIns="91425" anchor="ctr" anchorCtr="0"/>
          <a:lstStyle>
            <a:lvl1pPr lvl="0" algn="ctr">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57" name="Shape 257"/>
          <p:cNvSpPr txBox="1">
            <a:spLocks noGrp="1"/>
          </p:cNvSpPr>
          <p:nvPr>
            <p:ph type="subTitle" idx="2"/>
          </p:nvPr>
        </p:nvSpPr>
        <p:spPr>
          <a:xfrm>
            <a:off x="2177988" y="2124713"/>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8" name="Shape 258"/>
          <p:cNvSpPr txBox="1">
            <a:spLocks noGrp="1"/>
          </p:cNvSpPr>
          <p:nvPr>
            <p:ph type="subTitle" idx="3"/>
          </p:nvPr>
        </p:nvSpPr>
        <p:spPr>
          <a:xfrm>
            <a:off x="3639088" y="1296213"/>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9" name="Shape 259"/>
          <p:cNvSpPr txBox="1">
            <a:spLocks noGrp="1"/>
          </p:cNvSpPr>
          <p:nvPr>
            <p:ph type="subTitle" idx="4"/>
          </p:nvPr>
        </p:nvSpPr>
        <p:spPr>
          <a:xfrm>
            <a:off x="3639088" y="2994425"/>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60" name="Shape 260"/>
          <p:cNvSpPr txBox="1">
            <a:spLocks noGrp="1"/>
          </p:cNvSpPr>
          <p:nvPr>
            <p:ph type="subTitle" idx="5"/>
          </p:nvPr>
        </p:nvSpPr>
        <p:spPr>
          <a:xfrm>
            <a:off x="5113150" y="2124700"/>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61" name="Shape 261"/>
          <p:cNvSpPr txBox="1">
            <a:spLocks noGrp="1"/>
          </p:cNvSpPr>
          <p:nvPr>
            <p:ph type="subTitle" idx="6"/>
          </p:nvPr>
        </p:nvSpPr>
        <p:spPr>
          <a:xfrm>
            <a:off x="6587200" y="1283625"/>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62" name="Shape 262"/>
          <p:cNvSpPr txBox="1">
            <a:spLocks noGrp="1"/>
          </p:cNvSpPr>
          <p:nvPr>
            <p:ph type="subTitle" idx="7"/>
          </p:nvPr>
        </p:nvSpPr>
        <p:spPr>
          <a:xfrm>
            <a:off x="6612675" y="2988138"/>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63" name="Shape 263" descr="Dimensions_new_colour(white)-01 (1).png"/>
          <p:cNvPicPr preferRelativeResize="0"/>
          <p:nvPr/>
        </p:nvPicPr>
        <p:blipFill>
          <a:blip r:embed="rId5">
            <a:alphaModFix/>
          </a:blip>
          <a:stretch>
            <a:fillRect/>
          </a:stretch>
        </p:blipFill>
        <p:spPr>
          <a:xfrm>
            <a:off x="310325" y="4819848"/>
            <a:ext cx="1197938" cy="212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5">
  <p:cSld name="CUSTOM_4">
    <p:bg>
      <p:bgPr>
        <a:solidFill>
          <a:srgbClr val="000000"/>
        </a:solidFill>
        <a:effectLst/>
      </p:bgPr>
    </p:bg>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0325" y="237589"/>
            <a:ext cx="7938900" cy="7074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sz="2400">
                <a:solidFill>
                  <a:srgbClr val="FFFFFF"/>
                </a:solidFill>
                <a:latin typeface="Muli Light"/>
                <a:ea typeface="Muli Light"/>
                <a:cs typeface="Muli Light"/>
                <a:sym typeface="Muli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88" name="Shape 288"/>
          <p:cNvPicPr preferRelativeResize="0"/>
          <p:nvPr/>
        </p:nvPicPr>
        <p:blipFill>
          <a:blip r:embed="rId2">
            <a:alphaModFix amt="90000"/>
          </a:blip>
          <a:stretch>
            <a:fillRect/>
          </a:stretch>
        </p:blipFill>
        <p:spPr>
          <a:xfrm>
            <a:off x="-897275" y="1438275"/>
            <a:ext cx="6790475" cy="4975324"/>
          </a:xfrm>
          <a:prstGeom prst="rect">
            <a:avLst/>
          </a:prstGeom>
          <a:noFill/>
          <a:ln>
            <a:noFill/>
          </a:ln>
        </p:spPr>
      </p:pic>
      <p:sp>
        <p:nvSpPr>
          <p:cNvPr id="289" name="Shape 289"/>
          <p:cNvSpPr/>
          <p:nvPr/>
        </p:nvSpPr>
        <p:spPr>
          <a:xfrm>
            <a:off x="0" y="4692650"/>
            <a:ext cx="9144000" cy="456600"/>
          </a:xfrm>
          <a:prstGeom prst="rect">
            <a:avLst/>
          </a:prstGeom>
          <a:solidFill>
            <a:srgbClr val="000000">
              <a:alpha val="6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90" name="Shape 290"/>
          <p:cNvPicPr preferRelativeResize="0"/>
          <p:nvPr/>
        </p:nvPicPr>
        <p:blipFill rotWithShape="1">
          <a:blip r:embed="rId3">
            <a:alphaModFix/>
          </a:blip>
          <a:srcRect/>
          <a:stretch/>
        </p:blipFill>
        <p:spPr>
          <a:xfrm>
            <a:off x="8031975" y="4819850"/>
            <a:ext cx="772200" cy="212400"/>
          </a:xfrm>
          <a:prstGeom prst="rect">
            <a:avLst/>
          </a:prstGeom>
          <a:noFill/>
          <a:ln>
            <a:noFill/>
          </a:ln>
        </p:spPr>
      </p:pic>
      <p:pic>
        <p:nvPicPr>
          <p:cNvPr id="291" name="Shape 291"/>
          <p:cNvPicPr preferRelativeResize="0"/>
          <p:nvPr/>
        </p:nvPicPr>
        <p:blipFill>
          <a:blip r:embed="rId2">
            <a:alphaModFix amt="90000"/>
          </a:blip>
          <a:stretch>
            <a:fillRect/>
          </a:stretch>
        </p:blipFill>
        <p:spPr>
          <a:xfrm flipH="1">
            <a:off x="7181584" y="-513450"/>
            <a:ext cx="3423238" cy="2508176"/>
          </a:xfrm>
          <a:prstGeom prst="rect">
            <a:avLst/>
          </a:prstGeom>
          <a:noFill/>
          <a:ln>
            <a:noFill/>
          </a:ln>
        </p:spPr>
      </p:pic>
      <p:sp>
        <p:nvSpPr>
          <p:cNvPr id="292" name="Shape 292"/>
          <p:cNvSpPr txBox="1">
            <a:spLocks noGrp="1"/>
          </p:cNvSpPr>
          <p:nvPr>
            <p:ph type="title" idx="2"/>
          </p:nvPr>
        </p:nvSpPr>
        <p:spPr>
          <a:xfrm>
            <a:off x="310325" y="237589"/>
            <a:ext cx="7938900" cy="7074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sz="2400">
                <a:solidFill>
                  <a:srgbClr val="FFFFFF"/>
                </a:solidFill>
                <a:latin typeface="Muli Light"/>
                <a:ea typeface="Muli Light"/>
                <a:cs typeface="Muli Light"/>
                <a:sym typeface="Muli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93" name="Shape 293"/>
          <p:cNvPicPr preferRelativeResize="0"/>
          <p:nvPr/>
        </p:nvPicPr>
        <p:blipFill>
          <a:blip r:embed="rId4">
            <a:alphaModFix/>
          </a:blip>
          <a:stretch>
            <a:fillRect/>
          </a:stretch>
        </p:blipFill>
        <p:spPr>
          <a:xfrm>
            <a:off x="3376597" y="2779740"/>
            <a:ext cx="1953388" cy="1662604"/>
          </a:xfrm>
          <a:prstGeom prst="rect">
            <a:avLst/>
          </a:prstGeom>
          <a:noFill/>
          <a:ln>
            <a:noFill/>
          </a:ln>
        </p:spPr>
      </p:pic>
      <p:pic>
        <p:nvPicPr>
          <p:cNvPr id="294" name="Shape 294"/>
          <p:cNvPicPr preferRelativeResize="0"/>
          <p:nvPr/>
        </p:nvPicPr>
        <p:blipFill>
          <a:blip r:embed="rId4">
            <a:alphaModFix/>
          </a:blip>
          <a:stretch>
            <a:fillRect/>
          </a:stretch>
        </p:blipFill>
        <p:spPr>
          <a:xfrm>
            <a:off x="1906815" y="1926151"/>
            <a:ext cx="1953388" cy="1662604"/>
          </a:xfrm>
          <a:prstGeom prst="rect">
            <a:avLst/>
          </a:prstGeom>
          <a:noFill/>
          <a:ln>
            <a:noFill/>
          </a:ln>
        </p:spPr>
      </p:pic>
      <p:pic>
        <p:nvPicPr>
          <p:cNvPr id="295" name="Shape 295"/>
          <p:cNvPicPr preferRelativeResize="0"/>
          <p:nvPr/>
        </p:nvPicPr>
        <p:blipFill>
          <a:blip r:embed="rId4">
            <a:alphaModFix/>
          </a:blip>
          <a:stretch>
            <a:fillRect/>
          </a:stretch>
        </p:blipFill>
        <p:spPr>
          <a:xfrm>
            <a:off x="435050" y="1091586"/>
            <a:ext cx="1953388" cy="1662604"/>
          </a:xfrm>
          <a:prstGeom prst="rect">
            <a:avLst/>
          </a:prstGeom>
          <a:noFill/>
          <a:ln>
            <a:noFill/>
          </a:ln>
        </p:spPr>
      </p:pic>
      <p:pic>
        <p:nvPicPr>
          <p:cNvPr id="296" name="Shape 296"/>
          <p:cNvPicPr preferRelativeResize="0"/>
          <p:nvPr/>
        </p:nvPicPr>
        <p:blipFill>
          <a:blip r:embed="rId4">
            <a:alphaModFix/>
          </a:blip>
          <a:stretch>
            <a:fillRect/>
          </a:stretch>
        </p:blipFill>
        <p:spPr>
          <a:xfrm>
            <a:off x="3376597" y="1065524"/>
            <a:ext cx="1953388" cy="1662604"/>
          </a:xfrm>
          <a:prstGeom prst="rect">
            <a:avLst/>
          </a:prstGeom>
          <a:noFill/>
          <a:ln>
            <a:noFill/>
          </a:ln>
        </p:spPr>
      </p:pic>
      <p:pic>
        <p:nvPicPr>
          <p:cNvPr id="297" name="Shape 297"/>
          <p:cNvPicPr preferRelativeResize="0"/>
          <p:nvPr/>
        </p:nvPicPr>
        <p:blipFill>
          <a:blip r:embed="rId4">
            <a:alphaModFix/>
          </a:blip>
          <a:stretch>
            <a:fillRect/>
          </a:stretch>
        </p:blipFill>
        <p:spPr>
          <a:xfrm>
            <a:off x="6319308" y="1072461"/>
            <a:ext cx="1953388" cy="1662604"/>
          </a:xfrm>
          <a:prstGeom prst="rect">
            <a:avLst/>
          </a:prstGeom>
          <a:noFill/>
          <a:ln>
            <a:noFill/>
          </a:ln>
        </p:spPr>
      </p:pic>
      <p:pic>
        <p:nvPicPr>
          <p:cNvPr id="298" name="Shape 298"/>
          <p:cNvPicPr preferRelativeResize="0"/>
          <p:nvPr/>
        </p:nvPicPr>
        <p:blipFill>
          <a:blip r:embed="rId4">
            <a:alphaModFix/>
          </a:blip>
          <a:stretch>
            <a:fillRect/>
          </a:stretch>
        </p:blipFill>
        <p:spPr>
          <a:xfrm>
            <a:off x="4851505" y="1926098"/>
            <a:ext cx="1953388" cy="1662604"/>
          </a:xfrm>
          <a:prstGeom prst="rect">
            <a:avLst/>
          </a:prstGeom>
          <a:noFill/>
          <a:ln>
            <a:noFill/>
          </a:ln>
        </p:spPr>
      </p:pic>
      <p:pic>
        <p:nvPicPr>
          <p:cNvPr id="299" name="Shape 299"/>
          <p:cNvPicPr preferRelativeResize="0"/>
          <p:nvPr/>
        </p:nvPicPr>
        <p:blipFill>
          <a:blip r:embed="rId4">
            <a:alphaModFix/>
          </a:blip>
          <a:stretch>
            <a:fillRect/>
          </a:stretch>
        </p:blipFill>
        <p:spPr>
          <a:xfrm>
            <a:off x="6319308" y="2779745"/>
            <a:ext cx="1953388" cy="1662604"/>
          </a:xfrm>
          <a:prstGeom prst="rect">
            <a:avLst/>
          </a:prstGeom>
          <a:noFill/>
          <a:ln>
            <a:noFill/>
          </a:ln>
        </p:spPr>
      </p:pic>
      <p:sp>
        <p:nvSpPr>
          <p:cNvPr id="300" name="Shape 300"/>
          <p:cNvSpPr txBox="1">
            <a:spLocks noGrp="1"/>
          </p:cNvSpPr>
          <p:nvPr>
            <p:ph type="subTitle" idx="1"/>
          </p:nvPr>
        </p:nvSpPr>
        <p:spPr>
          <a:xfrm>
            <a:off x="693225" y="1296225"/>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1" name="Shape 301"/>
          <p:cNvSpPr txBox="1">
            <a:spLocks noGrp="1"/>
          </p:cNvSpPr>
          <p:nvPr>
            <p:ph type="subTitle" idx="3"/>
          </p:nvPr>
        </p:nvSpPr>
        <p:spPr>
          <a:xfrm>
            <a:off x="2177988" y="2124713"/>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2" name="Shape 302"/>
          <p:cNvSpPr txBox="1">
            <a:spLocks noGrp="1"/>
          </p:cNvSpPr>
          <p:nvPr>
            <p:ph type="subTitle" idx="4"/>
          </p:nvPr>
        </p:nvSpPr>
        <p:spPr>
          <a:xfrm>
            <a:off x="3639088" y="1296213"/>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3" name="Shape 303"/>
          <p:cNvSpPr txBox="1">
            <a:spLocks noGrp="1"/>
          </p:cNvSpPr>
          <p:nvPr>
            <p:ph type="subTitle" idx="5"/>
          </p:nvPr>
        </p:nvSpPr>
        <p:spPr>
          <a:xfrm>
            <a:off x="3639088" y="2994425"/>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4" name="Shape 304"/>
          <p:cNvSpPr txBox="1">
            <a:spLocks noGrp="1"/>
          </p:cNvSpPr>
          <p:nvPr>
            <p:ph type="subTitle" idx="6"/>
          </p:nvPr>
        </p:nvSpPr>
        <p:spPr>
          <a:xfrm>
            <a:off x="5113150" y="2124700"/>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5" name="Shape 305"/>
          <p:cNvSpPr txBox="1">
            <a:spLocks noGrp="1"/>
          </p:cNvSpPr>
          <p:nvPr>
            <p:ph type="subTitle" idx="7"/>
          </p:nvPr>
        </p:nvSpPr>
        <p:spPr>
          <a:xfrm>
            <a:off x="6587200" y="1283625"/>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6" name="Shape 306"/>
          <p:cNvSpPr txBox="1">
            <a:spLocks noGrp="1"/>
          </p:cNvSpPr>
          <p:nvPr>
            <p:ph type="subTitle" idx="8"/>
          </p:nvPr>
        </p:nvSpPr>
        <p:spPr>
          <a:xfrm>
            <a:off x="6612675" y="2988138"/>
            <a:ext cx="1419300" cy="1265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07" name="Shape 307" descr="Dimensions_new_colour(white)-01 (1).png"/>
          <p:cNvPicPr preferRelativeResize="0"/>
          <p:nvPr/>
        </p:nvPicPr>
        <p:blipFill>
          <a:blip r:embed="rId5">
            <a:alphaModFix/>
          </a:blip>
          <a:stretch>
            <a:fillRect/>
          </a:stretch>
        </p:blipFill>
        <p:spPr>
          <a:xfrm>
            <a:off x="310325" y="4819848"/>
            <a:ext cx="1197938" cy="212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308"/>
        <p:cNvGrpSpPr/>
        <p:nvPr/>
      </p:nvGrpSpPr>
      <p:grpSpPr>
        <a:xfrm>
          <a:off x="0" y="0"/>
          <a:ext cx="0" cy="0"/>
          <a:chOff x="0" y="0"/>
          <a:chExt cx="0" cy="0"/>
        </a:xfrm>
      </p:grpSpPr>
      <p:pic>
        <p:nvPicPr>
          <p:cNvPr id="309" name="Shape 309"/>
          <p:cNvPicPr preferRelativeResize="0"/>
          <p:nvPr/>
        </p:nvPicPr>
        <p:blipFill rotWithShape="1">
          <a:blip r:embed="rId2">
            <a:alphaModFix/>
          </a:blip>
          <a:srcRect t="6634" b="6642"/>
          <a:stretch/>
        </p:blipFill>
        <p:spPr>
          <a:xfrm>
            <a:off x="0" y="0"/>
            <a:ext cx="9143996" cy="5143500"/>
          </a:xfrm>
          <a:prstGeom prst="rect">
            <a:avLst/>
          </a:prstGeom>
          <a:noFill/>
          <a:ln>
            <a:noFill/>
          </a:ln>
        </p:spPr>
      </p:pic>
      <p:sp>
        <p:nvSpPr>
          <p:cNvPr id="310" name="Shape 310"/>
          <p:cNvSpPr/>
          <p:nvPr/>
        </p:nvSpPr>
        <p:spPr>
          <a:xfrm>
            <a:off x="0" y="0"/>
            <a:ext cx="9144000" cy="5143500"/>
          </a:xfrm>
          <a:prstGeom prst="rect">
            <a:avLst/>
          </a:prstGeom>
          <a:solidFill>
            <a:srgbClr val="000000">
              <a:alpha val="6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txBox="1">
            <a:spLocks noGrp="1"/>
          </p:cNvSpPr>
          <p:nvPr>
            <p:ph type="title"/>
          </p:nvPr>
        </p:nvSpPr>
        <p:spPr>
          <a:xfrm>
            <a:off x="512425" y="1602750"/>
            <a:ext cx="5215800" cy="1938000"/>
          </a:xfrm>
          <a:prstGeom prst="rect">
            <a:avLst/>
          </a:prstGeom>
          <a:noFill/>
          <a:ln>
            <a:noFill/>
          </a:ln>
          <a:effectLst>
            <a:outerShdw blurRad="342900" dist="9525" algn="bl" rotWithShape="0">
              <a:srgbClr val="000000"/>
            </a:outerShdw>
          </a:effectLst>
        </p:spPr>
        <p:txBody>
          <a:bodyPr spcFirstLastPara="1" wrap="square" lIns="91425" tIns="91425" rIns="91425" bIns="91425" anchor="ctr" anchorCtr="0"/>
          <a:lstStyle>
            <a:lvl1pPr lvl="0" algn="ctr" rtl="0">
              <a:spcBef>
                <a:spcPts val="0"/>
              </a:spcBef>
              <a:spcAft>
                <a:spcPts val="0"/>
              </a:spcAft>
              <a:buNone/>
              <a:defRPr sz="3000">
                <a:solidFill>
                  <a:srgbClr val="FFFFFF"/>
                </a:solidFill>
                <a:latin typeface="Muli Light"/>
                <a:ea typeface="Muli Light"/>
                <a:cs typeface="Muli Light"/>
                <a:sym typeface="Muli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2" name="Shape 312"/>
          <p:cNvSpPr/>
          <p:nvPr/>
        </p:nvSpPr>
        <p:spPr>
          <a:xfrm>
            <a:off x="0" y="4692650"/>
            <a:ext cx="9144000" cy="456600"/>
          </a:xfrm>
          <a:prstGeom prst="rect">
            <a:avLst/>
          </a:prstGeom>
          <a:solidFill>
            <a:srgbClr val="000000">
              <a:alpha val="6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13" name="Shape 313"/>
          <p:cNvPicPr preferRelativeResize="0"/>
          <p:nvPr/>
        </p:nvPicPr>
        <p:blipFill rotWithShape="1">
          <a:blip r:embed="rId3">
            <a:alphaModFix/>
          </a:blip>
          <a:srcRect/>
          <a:stretch/>
        </p:blipFill>
        <p:spPr>
          <a:xfrm>
            <a:off x="8031975" y="4819850"/>
            <a:ext cx="772200" cy="212400"/>
          </a:xfrm>
          <a:prstGeom prst="rect">
            <a:avLst/>
          </a:prstGeom>
          <a:noFill/>
          <a:ln>
            <a:noFill/>
          </a:ln>
        </p:spPr>
      </p:pic>
      <p:grpSp>
        <p:nvGrpSpPr>
          <p:cNvPr id="314" name="Shape 314"/>
          <p:cNvGrpSpPr/>
          <p:nvPr/>
        </p:nvGrpSpPr>
        <p:grpSpPr>
          <a:xfrm>
            <a:off x="-839875" y="3110388"/>
            <a:ext cx="9515675" cy="1288287"/>
            <a:chOff x="-542925" y="3236088"/>
            <a:chExt cx="9515675" cy="1288287"/>
          </a:xfrm>
        </p:grpSpPr>
        <p:pic>
          <p:nvPicPr>
            <p:cNvPr id="315" name="Shape 315"/>
            <p:cNvPicPr preferRelativeResize="0"/>
            <p:nvPr/>
          </p:nvPicPr>
          <p:blipFill>
            <a:blip r:embed="rId4">
              <a:alphaModFix/>
            </a:blip>
            <a:stretch>
              <a:fillRect/>
            </a:stretch>
          </p:blipFill>
          <p:spPr>
            <a:xfrm flipH="1">
              <a:off x="-542925" y="3286125"/>
              <a:ext cx="8639175" cy="1238250"/>
            </a:xfrm>
            <a:prstGeom prst="rect">
              <a:avLst/>
            </a:prstGeom>
            <a:noFill/>
            <a:ln>
              <a:noFill/>
            </a:ln>
          </p:spPr>
        </p:pic>
        <p:sp>
          <p:nvSpPr>
            <p:cNvPr id="316" name="Shape 316"/>
            <p:cNvSpPr/>
            <p:nvPr/>
          </p:nvSpPr>
          <p:spPr>
            <a:xfrm>
              <a:off x="7734300" y="3486150"/>
              <a:ext cx="888000" cy="769500"/>
            </a:xfrm>
            <a:prstGeom prst="hexagon">
              <a:avLst>
                <a:gd name="adj" fmla="val 25000"/>
                <a:gd name="vf" fmla="val 115470"/>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17" name="Shape 317"/>
            <p:cNvPicPr preferRelativeResize="0"/>
            <p:nvPr/>
          </p:nvPicPr>
          <p:blipFill>
            <a:blip r:embed="rId5">
              <a:alphaModFix/>
            </a:blip>
            <a:stretch>
              <a:fillRect/>
            </a:stretch>
          </p:blipFill>
          <p:spPr>
            <a:xfrm>
              <a:off x="7651325" y="3236088"/>
              <a:ext cx="1321426" cy="1269626"/>
            </a:xfrm>
            <a:prstGeom prst="rect">
              <a:avLst/>
            </a:prstGeom>
            <a:noFill/>
            <a:ln>
              <a:noFill/>
            </a:ln>
          </p:spPr>
        </p:pic>
      </p:grpSp>
      <p:pic>
        <p:nvPicPr>
          <p:cNvPr id="318" name="Shape 318" descr="Dimensions_new_colour(white)-01 (1).png"/>
          <p:cNvPicPr preferRelativeResize="0"/>
          <p:nvPr/>
        </p:nvPicPr>
        <p:blipFill>
          <a:blip r:embed="rId6">
            <a:alphaModFix/>
          </a:blip>
          <a:stretch>
            <a:fillRect/>
          </a:stretch>
        </p:blipFill>
        <p:spPr>
          <a:xfrm>
            <a:off x="310325" y="4819848"/>
            <a:ext cx="1197938" cy="212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eparator 1">
  <p:cSld name="TITLE_1_1">
    <p:bg>
      <p:bgPr>
        <a:solidFill>
          <a:srgbClr val="000000"/>
        </a:solidFill>
        <a:effectLst/>
      </p:bgPr>
    </p:bg>
    <p:spTree>
      <p:nvGrpSpPr>
        <p:cNvPr id="1" name="Shape 41"/>
        <p:cNvGrpSpPr/>
        <p:nvPr/>
      </p:nvGrpSpPr>
      <p:grpSpPr>
        <a:xfrm>
          <a:off x="0" y="0"/>
          <a:ext cx="0" cy="0"/>
          <a:chOff x="0" y="0"/>
          <a:chExt cx="0" cy="0"/>
        </a:xfrm>
      </p:grpSpPr>
      <p:sp>
        <p:nvSpPr>
          <p:cNvPr id="42" name="Shape 42"/>
          <p:cNvSpPr txBox="1"/>
          <p:nvPr/>
        </p:nvSpPr>
        <p:spPr>
          <a:xfrm>
            <a:off x="1846575" y="2349475"/>
            <a:ext cx="7047600" cy="792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sz="2400" b="0" i="0" u="none" strike="noStrike" cap="none">
              <a:solidFill>
                <a:srgbClr val="888888"/>
              </a:solidFill>
              <a:latin typeface="Verdana"/>
              <a:ea typeface="Verdana"/>
              <a:cs typeface="Verdana"/>
              <a:sym typeface="Verdana"/>
            </a:endParaRPr>
          </a:p>
        </p:txBody>
      </p:sp>
      <p:pic>
        <p:nvPicPr>
          <p:cNvPr id="43" name="Shape 43"/>
          <p:cNvPicPr preferRelativeResize="0"/>
          <p:nvPr/>
        </p:nvPicPr>
        <p:blipFill>
          <a:blip r:embed="rId2">
            <a:alphaModFix/>
          </a:blip>
          <a:stretch>
            <a:fillRect/>
          </a:stretch>
        </p:blipFill>
        <p:spPr>
          <a:xfrm>
            <a:off x="1500335" y="0"/>
            <a:ext cx="7019629" cy="5143499"/>
          </a:xfrm>
          <a:prstGeom prst="rect">
            <a:avLst/>
          </a:prstGeom>
          <a:noFill/>
          <a:ln>
            <a:noFill/>
          </a:ln>
        </p:spPr>
      </p:pic>
      <p:sp>
        <p:nvSpPr>
          <p:cNvPr id="44" name="Shape 44"/>
          <p:cNvSpPr/>
          <p:nvPr/>
        </p:nvSpPr>
        <p:spPr>
          <a:xfrm>
            <a:off x="0" y="4692650"/>
            <a:ext cx="9144000" cy="456600"/>
          </a:xfrm>
          <a:prstGeom prst="rect">
            <a:avLst/>
          </a:prstGeom>
          <a:solidFill>
            <a:srgbClr val="000000">
              <a:alpha val="6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45" name="Shape 45"/>
          <p:cNvPicPr preferRelativeResize="0"/>
          <p:nvPr/>
        </p:nvPicPr>
        <p:blipFill rotWithShape="1">
          <a:blip r:embed="rId3">
            <a:alphaModFix/>
          </a:blip>
          <a:srcRect/>
          <a:stretch/>
        </p:blipFill>
        <p:spPr>
          <a:xfrm>
            <a:off x="8031975" y="4819850"/>
            <a:ext cx="772200" cy="212400"/>
          </a:xfrm>
          <a:prstGeom prst="rect">
            <a:avLst/>
          </a:prstGeom>
          <a:noFill/>
          <a:ln>
            <a:noFill/>
          </a:ln>
        </p:spPr>
      </p:pic>
      <p:sp>
        <p:nvSpPr>
          <p:cNvPr id="46" name="Shape 46"/>
          <p:cNvSpPr txBox="1">
            <a:spLocks noGrp="1"/>
          </p:cNvSpPr>
          <p:nvPr>
            <p:ph type="body" idx="1"/>
          </p:nvPr>
        </p:nvSpPr>
        <p:spPr>
          <a:xfrm>
            <a:off x="353625" y="1161925"/>
            <a:ext cx="8365800" cy="3153900"/>
          </a:xfrm>
          <a:prstGeom prst="rect">
            <a:avLst/>
          </a:prstGeom>
          <a:noFill/>
          <a:ln>
            <a:noFill/>
          </a:ln>
        </p:spPr>
        <p:txBody>
          <a:bodyPr spcFirstLastPara="1" wrap="square" lIns="91425" tIns="91425" rIns="91425" bIns="91425" anchor="t" anchorCtr="0"/>
          <a:lstStyle>
            <a:lvl1pPr marL="457200" lvl="0"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1pPr>
            <a:lvl2pPr marL="914400" lvl="1"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2pPr>
            <a:lvl3pPr marL="1371600" lvl="2"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3pPr>
            <a:lvl4pPr marL="1828800" lvl="3"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4pPr>
            <a:lvl5pPr marL="2286000" lvl="4"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5pPr>
            <a:lvl6pPr marL="2743200" lvl="5"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6pPr>
            <a:lvl7pPr marL="3200400" lvl="6"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7pPr>
            <a:lvl8pPr marL="3657600" lvl="7"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8pPr>
            <a:lvl9pPr marL="4114800" lvl="8"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9pPr>
          </a:lstStyle>
          <a:p>
            <a:endParaRPr/>
          </a:p>
        </p:txBody>
      </p:sp>
      <p:sp>
        <p:nvSpPr>
          <p:cNvPr id="47" name="Shape 47"/>
          <p:cNvSpPr txBox="1">
            <a:spLocks noGrp="1"/>
          </p:cNvSpPr>
          <p:nvPr>
            <p:ph type="title"/>
          </p:nvPr>
        </p:nvSpPr>
        <p:spPr>
          <a:xfrm>
            <a:off x="310325" y="237589"/>
            <a:ext cx="7938900" cy="7074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sz="2400">
                <a:solidFill>
                  <a:srgbClr val="FFFFFF"/>
                </a:solidFill>
                <a:latin typeface="Muli Light"/>
                <a:ea typeface="Muli Light"/>
                <a:cs typeface="Muli Light"/>
                <a:sym typeface="Muli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48" name="Shape 48" descr="Dimensions_new_colour(white)-01 (1).png"/>
          <p:cNvPicPr preferRelativeResize="0"/>
          <p:nvPr/>
        </p:nvPicPr>
        <p:blipFill>
          <a:blip r:embed="rId4">
            <a:alphaModFix/>
          </a:blip>
          <a:stretch>
            <a:fillRect/>
          </a:stretch>
        </p:blipFill>
        <p:spPr>
          <a:xfrm>
            <a:off x="310325" y="4819848"/>
            <a:ext cx="1197938" cy="212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1 Graphic/Picture Orange" type="tx">
  <p:cSld name="TITLE_AND_BODY">
    <p:bg>
      <p:bgPr>
        <a:solidFill>
          <a:srgbClr val="000000"/>
        </a:solidFill>
        <a:effectLst/>
      </p:bgPr>
    </p:bg>
    <p:spTree>
      <p:nvGrpSpPr>
        <p:cNvPr id="1" name="Shape 49"/>
        <p:cNvGrpSpPr/>
        <p:nvPr/>
      </p:nvGrpSpPr>
      <p:grpSpPr>
        <a:xfrm>
          <a:off x="0" y="0"/>
          <a:ext cx="0" cy="0"/>
          <a:chOff x="0" y="0"/>
          <a:chExt cx="0" cy="0"/>
        </a:xfrm>
      </p:grpSpPr>
      <p:pic>
        <p:nvPicPr>
          <p:cNvPr id="50" name="Shape 50"/>
          <p:cNvPicPr preferRelativeResize="0"/>
          <p:nvPr/>
        </p:nvPicPr>
        <p:blipFill>
          <a:blip r:embed="rId2">
            <a:alphaModFix amt="90000"/>
          </a:blip>
          <a:stretch>
            <a:fillRect/>
          </a:stretch>
        </p:blipFill>
        <p:spPr>
          <a:xfrm>
            <a:off x="-897275" y="1438275"/>
            <a:ext cx="6790475" cy="4975324"/>
          </a:xfrm>
          <a:prstGeom prst="rect">
            <a:avLst/>
          </a:prstGeom>
          <a:noFill/>
          <a:ln>
            <a:noFill/>
          </a:ln>
        </p:spPr>
      </p:pic>
      <p:sp>
        <p:nvSpPr>
          <p:cNvPr id="51" name="Shape 51"/>
          <p:cNvSpPr/>
          <p:nvPr/>
        </p:nvSpPr>
        <p:spPr>
          <a:xfrm>
            <a:off x="0" y="4692650"/>
            <a:ext cx="9144000" cy="456600"/>
          </a:xfrm>
          <a:prstGeom prst="rect">
            <a:avLst/>
          </a:prstGeom>
          <a:solidFill>
            <a:srgbClr val="000000">
              <a:alpha val="6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52" name="Shape 52"/>
          <p:cNvPicPr preferRelativeResize="0"/>
          <p:nvPr/>
        </p:nvPicPr>
        <p:blipFill rotWithShape="1">
          <a:blip r:embed="rId3">
            <a:alphaModFix/>
          </a:blip>
          <a:srcRect/>
          <a:stretch/>
        </p:blipFill>
        <p:spPr>
          <a:xfrm>
            <a:off x="8031975" y="4819850"/>
            <a:ext cx="772200" cy="212400"/>
          </a:xfrm>
          <a:prstGeom prst="rect">
            <a:avLst/>
          </a:prstGeom>
          <a:noFill/>
          <a:ln>
            <a:noFill/>
          </a:ln>
        </p:spPr>
      </p:pic>
      <p:pic>
        <p:nvPicPr>
          <p:cNvPr id="53" name="Shape 53"/>
          <p:cNvPicPr preferRelativeResize="0"/>
          <p:nvPr/>
        </p:nvPicPr>
        <p:blipFill>
          <a:blip r:embed="rId2">
            <a:alphaModFix amt="90000"/>
          </a:blip>
          <a:stretch>
            <a:fillRect/>
          </a:stretch>
        </p:blipFill>
        <p:spPr>
          <a:xfrm flipH="1">
            <a:off x="7181584" y="-513450"/>
            <a:ext cx="3423238" cy="2508176"/>
          </a:xfrm>
          <a:prstGeom prst="rect">
            <a:avLst/>
          </a:prstGeom>
          <a:noFill/>
          <a:ln>
            <a:noFill/>
          </a:ln>
        </p:spPr>
      </p:pic>
      <p:grpSp>
        <p:nvGrpSpPr>
          <p:cNvPr id="54" name="Shape 54"/>
          <p:cNvGrpSpPr/>
          <p:nvPr/>
        </p:nvGrpSpPr>
        <p:grpSpPr>
          <a:xfrm>
            <a:off x="-839875" y="3110388"/>
            <a:ext cx="9515675" cy="1288287"/>
            <a:chOff x="-542925" y="3236088"/>
            <a:chExt cx="9515675" cy="1288287"/>
          </a:xfrm>
        </p:grpSpPr>
        <p:pic>
          <p:nvPicPr>
            <p:cNvPr id="55" name="Shape 55"/>
            <p:cNvPicPr preferRelativeResize="0"/>
            <p:nvPr/>
          </p:nvPicPr>
          <p:blipFill>
            <a:blip r:embed="rId4">
              <a:alphaModFix/>
            </a:blip>
            <a:stretch>
              <a:fillRect/>
            </a:stretch>
          </p:blipFill>
          <p:spPr>
            <a:xfrm flipH="1">
              <a:off x="-542925" y="3286125"/>
              <a:ext cx="8639175" cy="1238250"/>
            </a:xfrm>
            <a:prstGeom prst="rect">
              <a:avLst/>
            </a:prstGeom>
            <a:noFill/>
            <a:ln>
              <a:noFill/>
            </a:ln>
          </p:spPr>
        </p:pic>
        <p:sp>
          <p:nvSpPr>
            <p:cNvPr id="56" name="Shape 56"/>
            <p:cNvSpPr/>
            <p:nvPr/>
          </p:nvSpPr>
          <p:spPr>
            <a:xfrm>
              <a:off x="7734300" y="3486150"/>
              <a:ext cx="888000" cy="769500"/>
            </a:xfrm>
            <a:prstGeom prst="hexagon">
              <a:avLst>
                <a:gd name="adj" fmla="val 25000"/>
                <a:gd name="vf" fmla="val 115470"/>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57" name="Shape 57"/>
            <p:cNvPicPr preferRelativeResize="0"/>
            <p:nvPr/>
          </p:nvPicPr>
          <p:blipFill>
            <a:blip r:embed="rId5">
              <a:alphaModFix/>
            </a:blip>
            <a:stretch>
              <a:fillRect/>
            </a:stretch>
          </p:blipFill>
          <p:spPr>
            <a:xfrm>
              <a:off x="7651325" y="3236088"/>
              <a:ext cx="1321426" cy="1269626"/>
            </a:xfrm>
            <a:prstGeom prst="rect">
              <a:avLst/>
            </a:prstGeom>
            <a:noFill/>
            <a:ln>
              <a:noFill/>
            </a:ln>
          </p:spPr>
        </p:pic>
      </p:grpSp>
      <p:sp>
        <p:nvSpPr>
          <p:cNvPr id="58" name="Shape 58"/>
          <p:cNvSpPr txBox="1">
            <a:spLocks noGrp="1"/>
          </p:cNvSpPr>
          <p:nvPr>
            <p:ph type="title"/>
          </p:nvPr>
        </p:nvSpPr>
        <p:spPr>
          <a:xfrm>
            <a:off x="756900" y="1808925"/>
            <a:ext cx="4761000" cy="1113300"/>
          </a:xfrm>
          <a:prstGeom prst="rect">
            <a:avLst/>
          </a:prstGeom>
          <a:noFill/>
          <a:ln>
            <a:noFill/>
          </a:ln>
          <a:effectLst>
            <a:outerShdw blurRad="342900" dist="9525" algn="bl" rotWithShape="0">
              <a:srgbClr val="000000"/>
            </a:outerShdw>
          </a:effectLst>
        </p:spPr>
        <p:txBody>
          <a:bodyPr spcFirstLastPara="1" wrap="square" lIns="91425" tIns="91425" rIns="91425" bIns="91425" anchor="t" anchorCtr="0"/>
          <a:lstStyle>
            <a:lvl1pPr lvl="0" rtl="0">
              <a:spcBef>
                <a:spcPts val="0"/>
              </a:spcBef>
              <a:spcAft>
                <a:spcPts val="0"/>
              </a:spcAft>
              <a:buNone/>
              <a:defRPr sz="3000">
                <a:solidFill>
                  <a:srgbClr val="FFFFFF"/>
                </a:solidFill>
                <a:latin typeface="Muli Light"/>
                <a:ea typeface="Muli Light"/>
                <a:cs typeface="Muli Light"/>
                <a:sym typeface="Muli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59" name="Shape 59" descr="Dimensions_new_colour(white)-01 (1).png"/>
          <p:cNvPicPr preferRelativeResize="0"/>
          <p:nvPr/>
        </p:nvPicPr>
        <p:blipFill>
          <a:blip r:embed="rId6">
            <a:alphaModFix/>
          </a:blip>
          <a:stretch>
            <a:fillRect/>
          </a:stretch>
        </p:blipFill>
        <p:spPr>
          <a:xfrm>
            <a:off x="310325" y="4819848"/>
            <a:ext cx="1197938" cy="212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1 Graphic/Picture Orange 1 1">
  <p:cSld name="TITLE_AND_BODY_1_1">
    <p:bg>
      <p:bgPr>
        <a:solidFill>
          <a:srgbClr val="000000"/>
        </a:solidFill>
        <a:effectLst/>
      </p:bgPr>
    </p:bg>
    <p:spTree>
      <p:nvGrpSpPr>
        <p:cNvPr id="1" name="Shape 67"/>
        <p:cNvGrpSpPr/>
        <p:nvPr/>
      </p:nvGrpSpPr>
      <p:grpSpPr>
        <a:xfrm>
          <a:off x="0" y="0"/>
          <a:ext cx="0" cy="0"/>
          <a:chOff x="0" y="0"/>
          <a:chExt cx="0" cy="0"/>
        </a:xfrm>
      </p:grpSpPr>
      <p:pic>
        <p:nvPicPr>
          <p:cNvPr id="68" name="Shape 68"/>
          <p:cNvPicPr preferRelativeResize="0"/>
          <p:nvPr/>
        </p:nvPicPr>
        <p:blipFill>
          <a:blip r:embed="rId2">
            <a:alphaModFix amt="90000"/>
          </a:blip>
          <a:stretch>
            <a:fillRect/>
          </a:stretch>
        </p:blipFill>
        <p:spPr>
          <a:xfrm>
            <a:off x="-897275" y="1438275"/>
            <a:ext cx="6790475" cy="4975324"/>
          </a:xfrm>
          <a:prstGeom prst="rect">
            <a:avLst/>
          </a:prstGeom>
          <a:noFill/>
          <a:ln>
            <a:noFill/>
          </a:ln>
        </p:spPr>
      </p:pic>
      <p:sp>
        <p:nvSpPr>
          <p:cNvPr id="69" name="Shape 69"/>
          <p:cNvSpPr/>
          <p:nvPr/>
        </p:nvSpPr>
        <p:spPr>
          <a:xfrm>
            <a:off x="0" y="4692650"/>
            <a:ext cx="9144000" cy="456600"/>
          </a:xfrm>
          <a:prstGeom prst="rect">
            <a:avLst/>
          </a:prstGeom>
          <a:solidFill>
            <a:srgbClr val="000000">
              <a:alpha val="6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0" name="Shape 70"/>
          <p:cNvPicPr preferRelativeResize="0"/>
          <p:nvPr/>
        </p:nvPicPr>
        <p:blipFill rotWithShape="1">
          <a:blip r:embed="rId3">
            <a:alphaModFix/>
          </a:blip>
          <a:srcRect/>
          <a:stretch/>
        </p:blipFill>
        <p:spPr>
          <a:xfrm>
            <a:off x="8031975" y="4819850"/>
            <a:ext cx="772200" cy="212400"/>
          </a:xfrm>
          <a:prstGeom prst="rect">
            <a:avLst/>
          </a:prstGeom>
          <a:noFill/>
          <a:ln>
            <a:noFill/>
          </a:ln>
        </p:spPr>
      </p:pic>
      <p:pic>
        <p:nvPicPr>
          <p:cNvPr id="71" name="Shape 71"/>
          <p:cNvPicPr preferRelativeResize="0"/>
          <p:nvPr/>
        </p:nvPicPr>
        <p:blipFill>
          <a:blip r:embed="rId2">
            <a:alphaModFix amt="90000"/>
          </a:blip>
          <a:stretch>
            <a:fillRect/>
          </a:stretch>
        </p:blipFill>
        <p:spPr>
          <a:xfrm flipH="1">
            <a:off x="7181584" y="-513450"/>
            <a:ext cx="3423238" cy="2508176"/>
          </a:xfrm>
          <a:prstGeom prst="rect">
            <a:avLst/>
          </a:prstGeom>
          <a:noFill/>
          <a:ln>
            <a:noFill/>
          </a:ln>
        </p:spPr>
      </p:pic>
      <p:sp>
        <p:nvSpPr>
          <p:cNvPr id="72" name="Shape 72"/>
          <p:cNvSpPr txBox="1">
            <a:spLocks noGrp="1"/>
          </p:cNvSpPr>
          <p:nvPr>
            <p:ph type="title"/>
          </p:nvPr>
        </p:nvSpPr>
        <p:spPr>
          <a:xfrm>
            <a:off x="310325" y="237589"/>
            <a:ext cx="7938900" cy="7074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sz="2400">
                <a:solidFill>
                  <a:srgbClr val="FFFFFF"/>
                </a:solidFill>
                <a:latin typeface="Muli Light"/>
                <a:ea typeface="Muli Light"/>
                <a:cs typeface="Muli Light"/>
                <a:sym typeface="Muli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3" name="Shape 73"/>
          <p:cNvSpPr txBox="1">
            <a:spLocks noGrp="1"/>
          </p:cNvSpPr>
          <p:nvPr>
            <p:ph type="body" idx="1"/>
          </p:nvPr>
        </p:nvSpPr>
        <p:spPr>
          <a:xfrm>
            <a:off x="353625" y="1161925"/>
            <a:ext cx="8365800" cy="3153900"/>
          </a:xfrm>
          <a:prstGeom prst="rect">
            <a:avLst/>
          </a:prstGeom>
          <a:noFill/>
          <a:ln>
            <a:noFill/>
          </a:ln>
        </p:spPr>
        <p:txBody>
          <a:bodyPr spcFirstLastPara="1" wrap="square" lIns="91425" tIns="91425" rIns="91425" bIns="91425" anchor="t" anchorCtr="0"/>
          <a:lstStyle>
            <a:lvl1pPr marL="457200" lvl="0"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1pPr>
            <a:lvl2pPr marL="914400" lvl="1"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2pPr>
            <a:lvl3pPr marL="1371600" lvl="2"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3pPr>
            <a:lvl4pPr marL="1828800" lvl="3"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4pPr>
            <a:lvl5pPr marL="2286000" lvl="4"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5pPr>
            <a:lvl6pPr marL="2743200" lvl="5"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6pPr>
            <a:lvl7pPr marL="3200400" lvl="6"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7pPr>
            <a:lvl8pPr marL="3657600" lvl="7"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8pPr>
            <a:lvl9pPr marL="4114800" lvl="8"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9pPr>
          </a:lstStyle>
          <a:p>
            <a:endParaRPr/>
          </a:p>
        </p:txBody>
      </p:sp>
      <p:pic>
        <p:nvPicPr>
          <p:cNvPr id="74" name="Shape 74" descr="Dimensions_new_colour(white)-01 (1).png"/>
          <p:cNvPicPr preferRelativeResize="0"/>
          <p:nvPr/>
        </p:nvPicPr>
        <p:blipFill>
          <a:blip r:embed="rId4">
            <a:alphaModFix/>
          </a:blip>
          <a:stretch>
            <a:fillRect/>
          </a:stretch>
        </p:blipFill>
        <p:spPr>
          <a:xfrm>
            <a:off x="310325" y="4819848"/>
            <a:ext cx="1197938" cy="212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1 Graphic/Picture Blue">
  <p:cSld name="Title and body 1_1">
    <p:bg>
      <p:bgPr>
        <a:solidFill>
          <a:srgbClr val="000000"/>
        </a:solidFill>
        <a:effectLst/>
      </p:bgPr>
    </p:bg>
    <p:spTree>
      <p:nvGrpSpPr>
        <p:cNvPr id="1" name="Shape 75"/>
        <p:cNvGrpSpPr/>
        <p:nvPr/>
      </p:nvGrpSpPr>
      <p:grpSpPr>
        <a:xfrm>
          <a:off x="0" y="0"/>
          <a:ext cx="0" cy="0"/>
          <a:chOff x="0" y="0"/>
          <a:chExt cx="0" cy="0"/>
        </a:xfrm>
      </p:grpSpPr>
      <p:pic>
        <p:nvPicPr>
          <p:cNvPr id="76" name="Shape 76"/>
          <p:cNvPicPr preferRelativeResize="0"/>
          <p:nvPr/>
        </p:nvPicPr>
        <p:blipFill>
          <a:blip r:embed="rId2">
            <a:alphaModFix/>
          </a:blip>
          <a:stretch>
            <a:fillRect/>
          </a:stretch>
        </p:blipFill>
        <p:spPr>
          <a:xfrm>
            <a:off x="4913400" y="-207725"/>
            <a:ext cx="7129748" cy="4561750"/>
          </a:xfrm>
          <a:prstGeom prst="rect">
            <a:avLst/>
          </a:prstGeom>
          <a:noFill/>
          <a:ln>
            <a:noFill/>
          </a:ln>
        </p:spPr>
      </p:pic>
      <p:pic>
        <p:nvPicPr>
          <p:cNvPr id="77" name="Shape 77"/>
          <p:cNvPicPr preferRelativeResize="0"/>
          <p:nvPr/>
        </p:nvPicPr>
        <p:blipFill rotWithShape="1">
          <a:blip r:embed="rId2">
            <a:alphaModFix/>
          </a:blip>
          <a:srcRect l="-1612" r="-5857"/>
          <a:stretch/>
        </p:blipFill>
        <p:spPr>
          <a:xfrm rot="10800000" flipH="1">
            <a:off x="-1507973" y="2368551"/>
            <a:ext cx="3810002" cy="2400299"/>
          </a:xfrm>
          <a:prstGeom prst="rect">
            <a:avLst/>
          </a:prstGeom>
          <a:noFill/>
          <a:ln>
            <a:noFill/>
          </a:ln>
        </p:spPr>
      </p:pic>
      <p:sp>
        <p:nvSpPr>
          <p:cNvPr id="78" name="Shape 78"/>
          <p:cNvSpPr/>
          <p:nvPr/>
        </p:nvSpPr>
        <p:spPr>
          <a:xfrm>
            <a:off x="0" y="4692650"/>
            <a:ext cx="9144000" cy="456600"/>
          </a:xfrm>
          <a:prstGeom prst="rect">
            <a:avLst/>
          </a:prstGeom>
          <a:solidFill>
            <a:srgbClr val="000000">
              <a:alpha val="6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txBox="1"/>
          <p:nvPr/>
        </p:nvSpPr>
        <p:spPr>
          <a:xfrm>
            <a:off x="6846700" y="3583800"/>
            <a:ext cx="2028900" cy="1620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500"/>
              </a:spcBef>
              <a:spcAft>
                <a:spcPts val="0"/>
              </a:spcAft>
              <a:buNone/>
            </a:pPr>
            <a:endParaRPr sz="1300">
              <a:solidFill>
                <a:schemeClr val="lt1"/>
              </a:solidFill>
              <a:latin typeface="Muli Light"/>
              <a:ea typeface="Muli Light"/>
              <a:cs typeface="Muli Light"/>
              <a:sym typeface="Muli Light"/>
            </a:endParaRPr>
          </a:p>
        </p:txBody>
      </p:sp>
      <p:sp>
        <p:nvSpPr>
          <p:cNvPr id="80" name="Shape 80"/>
          <p:cNvSpPr txBox="1">
            <a:spLocks noGrp="1"/>
          </p:cNvSpPr>
          <p:nvPr>
            <p:ph type="title"/>
          </p:nvPr>
        </p:nvSpPr>
        <p:spPr>
          <a:xfrm>
            <a:off x="310325" y="237589"/>
            <a:ext cx="7938900" cy="7074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sz="2400">
                <a:solidFill>
                  <a:srgbClr val="FFFFFF"/>
                </a:solidFill>
                <a:latin typeface="Muli Light"/>
                <a:ea typeface="Muli Light"/>
                <a:cs typeface="Muli Light"/>
                <a:sym typeface="Muli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81" name="Shape 81"/>
          <p:cNvPicPr preferRelativeResize="0"/>
          <p:nvPr/>
        </p:nvPicPr>
        <p:blipFill rotWithShape="1">
          <a:blip r:embed="rId3">
            <a:alphaModFix/>
          </a:blip>
          <a:srcRect/>
          <a:stretch/>
        </p:blipFill>
        <p:spPr>
          <a:xfrm>
            <a:off x="8031975" y="4819850"/>
            <a:ext cx="772200" cy="212400"/>
          </a:xfrm>
          <a:prstGeom prst="rect">
            <a:avLst/>
          </a:prstGeom>
          <a:noFill/>
          <a:ln>
            <a:noFill/>
          </a:ln>
        </p:spPr>
      </p:pic>
      <p:pic>
        <p:nvPicPr>
          <p:cNvPr id="82" name="Shape 82" descr="Dimensions_new_colour(white)-01 (1).png"/>
          <p:cNvPicPr preferRelativeResize="0"/>
          <p:nvPr/>
        </p:nvPicPr>
        <p:blipFill>
          <a:blip r:embed="rId4">
            <a:alphaModFix/>
          </a:blip>
          <a:stretch>
            <a:fillRect/>
          </a:stretch>
        </p:blipFill>
        <p:spPr>
          <a:xfrm>
            <a:off x="310325" y="4819848"/>
            <a:ext cx="1197938" cy="212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1 Graphic/Picture Blue 1">
  <p:cSld name="Title and body 1_1_1">
    <p:bg>
      <p:bgPr>
        <a:solidFill>
          <a:srgbClr val="000000"/>
        </a:solidFill>
        <a:effectLst/>
      </p:bgPr>
    </p:bg>
    <p:spTree>
      <p:nvGrpSpPr>
        <p:cNvPr id="1" name="Shape 83"/>
        <p:cNvGrpSpPr/>
        <p:nvPr/>
      </p:nvGrpSpPr>
      <p:grpSpPr>
        <a:xfrm>
          <a:off x="0" y="0"/>
          <a:ext cx="0" cy="0"/>
          <a:chOff x="0" y="0"/>
          <a:chExt cx="0" cy="0"/>
        </a:xfrm>
      </p:grpSpPr>
      <p:pic>
        <p:nvPicPr>
          <p:cNvPr id="84" name="Shape 84"/>
          <p:cNvPicPr preferRelativeResize="0"/>
          <p:nvPr/>
        </p:nvPicPr>
        <p:blipFill>
          <a:blip r:embed="rId2">
            <a:alphaModFix/>
          </a:blip>
          <a:stretch>
            <a:fillRect/>
          </a:stretch>
        </p:blipFill>
        <p:spPr>
          <a:xfrm>
            <a:off x="4913400" y="-207725"/>
            <a:ext cx="7129748" cy="4561750"/>
          </a:xfrm>
          <a:prstGeom prst="rect">
            <a:avLst/>
          </a:prstGeom>
          <a:noFill/>
          <a:ln>
            <a:noFill/>
          </a:ln>
        </p:spPr>
      </p:pic>
      <p:pic>
        <p:nvPicPr>
          <p:cNvPr id="85" name="Shape 85"/>
          <p:cNvPicPr preferRelativeResize="0"/>
          <p:nvPr/>
        </p:nvPicPr>
        <p:blipFill rotWithShape="1">
          <a:blip r:embed="rId2">
            <a:alphaModFix/>
          </a:blip>
          <a:srcRect l="-1612" r="-5857"/>
          <a:stretch/>
        </p:blipFill>
        <p:spPr>
          <a:xfrm rot="10800000" flipH="1">
            <a:off x="-1507973" y="2368551"/>
            <a:ext cx="3810002" cy="2400299"/>
          </a:xfrm>
          <a:prstGeom prst="rect">
            <a:avLst/>
          </a:prstGeom>
          <a:noFill/>
          <a:ln>
            <a:noFill/>
          </a:ln>
        </p:spPr>
      </p:pic>
      <p:sp>
        <p:nvSpPr>
          <p:cNvPr id="86" name="Shape 86"/>
          <p:cNvSpPr/>
          <p:nvPr/>
        </p:nvSpPr>
        <p:spPr>
          <a:xfrm>
            <a:off x="0" y="4692650"/>
            <a:ext cx="9144000" cy="456600"/>
          </a:xfrm>
          <a:prstGeom prst="rect">
            <a:avLst/>
          </a:prstGeom>
          <a:solidFill>
            <a:srgbClr val="000000">
              <a:alpha val="6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txBox="1"/>
          <p:nvPr/>
        </p:nvSpPr>
        <p:spPr>
          <a:xfrm>
            <a:off x="6846700" y="3583800"/>
            <a:ext cx="2028900" cy="1620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500"/>
              </a:spcBef>
              <a:spcAft>
                <a:spcPts val="0"/>
              </a:spcAft>
              <a:buNone/>
            </a:pPr>
            <a:endParaRPr sz="1300">
              <a:solidFill>
                <a:schemeClr val="lt1"/>
              </a:solidFill>
              <a:latin typeface="Muli Light"/>
              <a:ea typeface="Muli Light"/>
              <a:cs typeface="Muli Light"/>
              <a:sym typeface="Muli Light"/>
            </a:endParaRPr>
          </a:p>
        </p:txBody>
      </p:sp>
      <p:pic>
        <p:nvPicPr>
          <p:cNvPr id="88" name="Shape 88"/>
          <p:cNvPicPr preferRelativeResize="0"/>
          <p:nvPr/>
        </p:nvPicPr>
        <p:blipFill rotWithShape="1">
          <a:blip r:embed="rId3">
            <a:alphaModFix/>
          </a:blip>
          <a:srcRect/>
          <a:stretch/>
        </p:blipFill>
        <p:spPr>
          <a:xfrm>
            <a:off x="8031975" y="4819850"/>
            <a:ext cx="772200" cy="212400"/>
          </a:xfrm>
          <a:prstGeom prst="rect">
            <a:avLst/>
          </a:prstGeom>
          <a:noFill/>
          <a:ln>
            <a:noFill/>
          </a:ln>
        </p:spPr>
      </p:pic>
      <p:grpSp>
        <p:nvGrpSpPr>
          <p:cNvPr id="89" name="Shape 89"/>
          <p:cNvGrpSpPr/>
          <p:nvPr/>
        </p:nvGrpSpPr>
        <p:grpSpPr>
          <a:xfrm>
            <a:off x="-839875" y="3110388"/>
            <a:ext cx="9515675" cy="1288287"/>
            <a:chOff x="-542925" y="3236088"/>
            <a:chExt cx="9515675" cy="1288287"/>
          </a:xfrm>
        </p:grpSpPr>
        <p:pic>
          <p:nvPicPr>
            <p:cNvPr id="90" name="Shape 90"/>
            <p:cNvPicPr preferRelativeResize="0"/>
            <p:nvPr/>
          </p:nvPicPr>
          <p:blipFill>
            <a:blip r:embed="rId4">
              <a:alphaModFix/>
            </a:blip>
            <a:stretch>
              <a:fillRect/>
            </a:stretch>
          </p:blipFill>
          <p:spPr>
            <a:xfrm flipH="1">
              <a:off x="-542925" y="3286125"/>
              <a:ext cx="8639175" cy="1238250"/>
            </a:xfrm>
            <a:prstGeom prst="rect">
              <a:avLst/>
            </a:prstGeom>
            <a:noFill/>
            <a:ln>
              <a:noFill/>
            </a:ln>
          </p:spPr>
        </p:pic>
        <p:sp>
          <p:nvSpPr>
            <p:cNvPr id="91" name="Shape 91"/>
            <p:cNvSpPr/>
            <p:nvPr/>
          </p:nvSpPr>
          <p:spPr>
            <a:xfrm>
              <a:off x="7734300" y="3486150"/>
              <a:ext cx="888000" cy="769500"/>
            </a:xfrm>
            <a:prstGeom prst="hexagon">
              <a:avLst>
                <a:gd name="adj" fmla="val 25000"/>
                <a:gd name="vf" fmla="val 115470"/>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2" name="Shape 92"/>
            <p:cNvPicPr preferRelativeResize="0"/>
            <p:nvPr/>
          </p:nvPicPr>
          <p:blipFill>
            <a:blip r:embed="rId5">
              <a:alphaModFix/>
            </a:blip>
            <a:stretch>
              <a:fillRect/>
            </a:stretch>
          </p:blipFill>
          <p:spPr>
            <a:xfrm>
              <a:off x="7651325" y="3236088"/>
              <a:ext cx="1321426" cy="1269626"/>
            </a:xfrm>
            <a:prstGeom prst="rect">
              <a:avLst/>
            </a:prstGeom>
            <a:noFill/>
            <a:ln>
              <a:noFill/>
            </a:ln>
          </p:spPr>
        </p:pic>
      </p:grpSp>
      <p:sp>
        <p:nvSpPr>
          <p:cNvPr id="93" name="Shape 93"/>
          <p:cNvSpPr txBox="1">
            <a:spLocks noGrp="1"/>
          </p:cNvSpPr>
          <p:nvPr>
            <p:ph type="title"/>
          </p:nvPr>
        </p:nvSpPr>
        <p:spPr>
          <a:xfrm>
            <a:off x="756900" y="1808925"/>
            <a:ext cx="4761000" cy="1113300"/>
          </a:xfrm>
          <a:prstGeom prst="rect">
            <a:avLst/>
          </a:prstGeom>
          <a:noFill/>
          <a:ln>
            <a:noFill/>
          </a:ln>
          <a:effectLst>
            <a:outerShdw blurRad="342900" dist="9525" algn="bl" rotWithShape="0">
              <a:srgbClr val="000000"/>
            </a:outerShdw>
          </a:effectLst>
        </p:spPr>
        <p:txBody>
          <a:bodyPr spcFirstLastPara="1" wrap="square" lIns="91425" tIns="91425" rIns="91425" bIns="91425" anchor="t" anchorCtr="0"/>
          <a:lstStyle>
            <a:lvl1pPr lvl="0" rtl="0">
              <a:spcBef>
                <a:spcPts val="0"/>
              </a:spcBef>
              <a:spcAft>
                <a:spcPts val="0"/>
              </a:spcAft>
              <a:buNone/>
              <a:defRPr sz="3000">
                <a:solidFill>
                  <a:srgbClr val="FFFFFF"/>
                </a:solidFill>
                <a:latin typeface="Muli Light"/>
                <a:ea typeface="Muli Light"/>
                <a:cs typeface="Muli Light"/>
                <a:sym typeface="Muli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94" name="Shape 94" descr="Dimensions_new_colour(white)-01 (1).png"/>
          <p:cNvPicPr preferRelativeResize="0"/>
          <p:nvPr/>
        </p:nvPicPr>
        <p:blipFill>
          <a:blip r:embed="rId6">
            <a:alphaModFix/>
          </a:blip>
          <a:stretch>
            <a:fillRect/>
          </a:stretch>
        </p:blipFill>
        <p:spPr>
          <a:xfrm>
            <a:off x="310325" y="4819848"/>
            <a:ext cx="1197938" cy="212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3 Text + 1/3 Hexagon Blau 1">
  <p:cSld name="SECTION_HEADER_4_1_2">
    <p:bg>
      <p:bgPr>
        <a:solidFill>
          <a:srgbClr val="000000"/>
        </a:solidFill>
        <a:effectLst/>
      </p:bgPr>
    </p:bg>
    <p:spTree>
      <p:nvGrpSpPr>
        <p:cNvPr id="1" name="Shape 122"/>
        <p:cNvGrpSpPr/>
        <p:nvPr/>
      </p:nvGrpSpPr>
      <p:grpSpPr>
        <a:xfrm>
          <a:off x="0" y="0"/>
          <a:ext cx="0" cy="0"/>
          <a:chOff x="0" y="0"/>
          <a:chExt cx="0" cy="0"/>
        </a:xfrm>
      </p:grpSpPr>
      <p:pic>
        <p:nvPicPr>
          <p:cNvPr id="123" name="Shape 123"/>
          <p:cNvPicPr preferRelativeResize="0"/>
          <p:nvPr/>
        </p:nvPicPr>
        <p:blipFill>
          <a:blip r:embed="rId2">
            <a:alphaModFix amt="40000"/>
          </a:blip>
          <a:stretch>
            <a:fillRect/>
          </a:stretch>
        </p:blipFill>
        <p:spPr>
          <a:xfrm>
            <a:off x="5101000" y="-216425"/>
            <a:ext cx="4905649" cy="5355508"/>
          </a:xfrm>
          <a:prstGeom prst="rect">
            <a:avLst/>
          </a:prstGeom>
          <a:noFill/>
          <a:ln>
            <a:noFill/>
          </a:ln>
        </p:spPr>
      </p:pic>
      <p:pic>
        <p:nvPicPr>
          <p:cNvPr id="124" name="Shape 124"/>
          <p:cNvPicPr preferRelativeResize="0"/>
          <p:nvPr/>
        </p:nvPicPr>
        <p:blipFill>
          <a:blip r:embed="rId3">
            <a:alphaModFix/>
          </a:blip>
          <a:stretch>
            <a:fillRect/>
          </a:stretch>
        </p:blipFill>
        <p:spPr>
          <a:xfrm>
            <a:off x="-234575" y="835875"/>
            <a:ext cx="6152026" cy="4074976"/>
          </a:xfrm>
          <a:prstGeom prst="rect">
            <a:avLst/>
          </a:prstGeom>
          <a:noFill/>
          <a:ln>
            <a:noFill/>
          </a:ln>
        </p:spPr>
      </p:pic>
      <p:sp>
        <p:nvSpPr>
          <p:cNvPr id="125" name="Shape 125"/>
          <p:cNvSpPr/>
          <p:nvPr/>
        </p:nvSpPr>
        <p:spPr>
          <a:xfrm>
            <a:off x="0" y="4692650"/>
            <a:ext cx="9144000" cy="456600"/>
          </a:xfrm>
          <a:prstGeom prst="rect">
            <a:avLst/>
          </a:prstGeom>
          <a:solidFill>
            <a:srgbClr val="000000">
              <a:alpha val="6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26" name="Shape 126"/>
          <p:cNvPicPr preferRelativeResize="0"/>
          <p:nvPr/>
        </p:nvPicPr>
        <p:blipFill rotWithShape="1">
          <a:blip r:embed="rId4">
            <a:alphaModFix/>
          </a:blip>
          <a:srcRect/>
          <a:stretch/>
        </p:blipFill>
        <p:spPr>
          <a:xfrm>
            <a:off x="8031975" y="4819850"/>
            <a:ext cx="772200" cy="212400"/>
          </a:xfrm>
          <a:prstGeom prst="rect">
            <a:avLst/>
          </a:prstGeom>
          <a:noFill/>
          <a:ln>
            <a:noFill/>
          </a:ln>
        </p:spPr>
      </p:pic>
      <p:sp>
        <p:nvSpPr>
          <p:cNvPr id="127" name="Shape 127"/>
          <p:cNvSpPr txBox="1">
            <a:spLocks noGrp="1"/>
          </p:cNvSpPr>
          <p:nvPr>
            <p:ph type="body" idx="1"/>
          </p:nvPr>
        </p:nvSpPr>
        <p:spPr>
          <a:xfrm>
            <a:off x="353625" y="1161925"/>
            <a:ext cx="4428900" cy="3153900"/>
          </a:xfrm>
          <a:prstGeom prst="rect">
            <a:avLst/>
          </a:prstGeom>
          <a:noFill/>
          <a:ln>
            <a:noFill/>
          </a:ln>
        </p:spPr>
        <p:txBody>
          <a:bodyPr spcFirstLastPara="1" wrap="square" lIns="91425" tIns="91425" rIns="91425" bIns="91425" anchor="t" anchorCtr="0"/>
          <a:lstStyle>
            <a:lvl1pPr marL="457200" lvl="0"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1pPr>
            <a:lvl2pPr marL="914400" lvl="1"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2pPr>
            <a:lvl3pPr marL="1371600" lvl="2"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3pPr>
            <a:lvl4pPr marL="1828800" lvl="3"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4pPr>
            <a:lvl5pPr marL="2286000" lvl="4"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5pPr>
            <a:lvl6pPr marL="2743200" lvl="5"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6pPr>
            <a:lvl7pPr marL="3200400" lvl="6"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7pPr>
            <a:lvl8pPr marL="3657600" lvl="7"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8pPr>
            <a:lvl9pPr marL="4114800" lvl="8"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9pPr>
          </a:lstStyle>
          <a:p>
            <a:endParaRPr/>
          </a:p>
        </p:txBody>
      </p:sp>
      <p:sp>
        <p:nvSpPr>
          <p:cNvPr id="128" name="Shape 128"/>
          <p:cNvSpPr txBox="1">
            <a:spLocks noGrp="1"/>
          </p:cNvSpPr>
          <p:nvPr>
            <p:ph type="title"/>
          </p:nvPr>
        </p:nvSpPr>
        <p:spPr>
          <a:xfrm>
            <a:off x="310325" y="237589"/>
            <a:ext cx="7938900" cy="7074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sz="2400">
                <a:solidFill>
                  <a:srgbClr val="FFFFFF"/>
                </a:solidFill>
                <a:latin typeface="Muli Light"/>
                <a:ea typeface="Muli Light"/>
                <a:cs typeface="Muli Light"/>
                <a:sym typeface="Muli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29" name="Shape 129"/>
          <p:cNvPicPr preferRelativeResize="0"/>
          <p:nvPr/>
        </p:nvPicPr>
        <p:blipFill rotWithShape="1">
          <a:blip r:embed="rId5">
            <a:alphaModFix/>
          </a:blip>
          <a:srcRect r="38537" b="8592"/>
          <a:stretch/>
        </p:blipFill>
        <p:spPr>
          <a:xfrm>
            <a:off x="4232350" y="465850"/>
            <a:ext cx="5064051" cy="4184700"/>
          </a:xfrm>
          <a:prstGeom prst="rect">
            <a:avLst/>
          </a:prstGeom>
          <a:noFill/>
          <a:ln>
            <a:noFill/>
          </a:ln>
          <a:effectLst>
            <a:reflection stA="24000" endPos="30000" dist="38100" dir="5400000" fadeDir="5400012" sy="-100000" algn="bl" rotWithShape="0"/>
          </a:effectLst>
        </p:spPr>
      </p:pic>
      <p:pic>
        <p:nvPicPr>
          <p:cNvPr id="130" name="Shape 130" descr="Dimensions_new_colour(white)-01 (1).png"/>
          <p:cNvPicPr preferRelativeResize="0"/>
          <p:nvPr/>
        </p:nvPicPr>
        <p:blipFill>
          <a:blip r:embed="rId6">
            <a:alphaModFix/>
          </a:blip>
          <a:stretch>
            <a:fillRect/>
          </a:stretch>
        </p:blipFill>
        <p:spPr>
          <a:xfrm>
            <a:off x="310325" y="4819848"/>
            <a:ext cx="1197938" cy="212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1 Text only blue">
  <p:cSld name="SECTION_HEADER_5">
    <p:bg>
      <p:bgPr>
        <a:solidFill>
          <a:srgbClr val="000000"/>
        </a:solidFill>
        <a:effectLst/>
      </p:bgPr>
    </p:bg>
    <p:spTree>
      <p:nvGrpSpPr>
        <p:cNvPr id="1" name="Shape 161"/>
        <p:cNvGrpSpPr/>
        <p:nvPr/>
      </p:nvGrpSpPr>
      <p:grpSpPr>
        <a:xfrm>
          <a:off x="0" y="0"/>
          <a:ext cx="0" cy="0"/>
          <a:chOff x="0" y="0"/>
          <a:chExt cx="0" cy="0"/>
        </a:xfrm>
      </p:grpSpPr>
      <p:pic>
        <p:nvPicPr>
          <p:cNvPr id="162" name="Shape 162"/>
          <p:cNvPicPr preferRelativeResize="0"/>
          <p:nvPr/>
        </p:nvPicPr>
        <p:blipFill>
          <a:blip r:embed="rId2">
            <a:alphaModFix/>
          </a:blip>
          <a:stretch>
            <a:fillRect/>
          </a:stretch>
        </p:blipFill>
        <p:spPr>
          <a:xfrm rot="10800000">
            <a:off x="3525675" y="-36475"/>
            <a:ext cx="6745426" cy="4468050"/>
          </a:xfrm>
          <a:prstGeom prst="rect">
            <a:avLst/>
          </a:prstGeom>
          <a:noFill/>
          <a:ln>
            <a:noFill/>
          </a:ln>
        </p:spPr>
      </p:pic>
      <p:sp>
        <p:nvSpPr>
          <p:cNvPr id="163" name="Shape 163"/>
          <p:cNvSpPr txBox="1">
            <a:spLocks noGrp="1"/>
          </p:cNvSpPr>
          <p:nvPr>
            <p:ph type="title"/>
          </p:nvPr>
        </p:nvSpPr>
        <p:spPr>
          <a:xfrm>
            <a:off x="310325" y="230100"/>
            <a:ext cx="7938900" cy="7074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sz="2400" b="1">
                <a:latin typeface="Avenir"/>
                <a:ea typeface="Avenir"/>
                <a:cs typeface="Avenir"/>
                <a:sym typeface="Aveni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4" name="Shape 164"/>
          <p:cNvSpPr/>
          <p:nvPr/>
        </p:nvSpPr>
        <p:spPr>
          <a:xfrm>
            <a:off x="0" y="4692650"/>
            <a:ext cx="9144000" cy="456600"/>
          </a:xfrm>
          <a:prstGeom prst="rect">
            <a:avLst/>
          </a:prstGeom>
          <a:solidFill>
            <a:srgbClr val="000000">
              <a:alpha val="6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65" name="Shape 165"/>
          <p:cNvPicPr preferRelativeResize="0"/>
          <p:nvPr/>
        </p:nvPicPr>
        <p:blipFill rotWithShape="1">
          <a:blip r:embed="rId3">
            <a:alphaModFix/>
          </a:blip>
          <a:srcRect/>
          <a:stretch/>
        </p:blipFill>
        <p:spPr>
          <a:xfrm>
            <a:off x="8031975" y="4819850"/>
            <a:ext cx="772200" cy="212400"/>
          </a:xfrm>
          <a:prstGeom prst="rect">
            <a:avLst/>
          </a:prstGeom>
          <a:noFill/>
          <a:ln>
            <a:noFill/>
          </a:ln>
        </p:spPr>
      </p:pic>
      <p:pic>
        <p:nvPicPr>
          <p:cNvPr id="166" name="Shape 166" descr="Dimensions_new_colour(white)-01 (1).png"/>
          <p:cNvPicPr preferRelativeResize="0"/>
          <p:nvPr/>
        </p:nvPicPr>
        <p:blipFill>
          <a:blip r:embed="rId4">
            <a:alphaModFix/>
          </a:blip>
          <a:stretch>
            <a:fillRect/>
          </a:stretch>
        </p:blipFill>
        <p:spPr>
          <a:xfrm>
            <a:off x="310325" y="4819848"/>
            <a:ext cx="1197938" cy="212400"/>
          </a:xfrm>
          <a:prstGeom prst="rect">
            <a:avLst/>
          </a:prstGeom>
          <a:noFill/>
          <a:ln>
            <a:noFill/>
          </a:ln>
        </p:spPr>
      </p:pic>
      <p:sp>
        <p:nvSpPr>
          <p:cNvPr id="167" name="Shape 167"/>
          <p:cNvSpPr txBox="1">
            <a:spLocks noGrp="1"/>
          </p:cNvSpPr>
          <p:nvPr>
            <p:ph type="body" idx="1"/>
          </p:nvPr>
        </p:nvSpPr>
        <p:spPr>
          <a:xfrm>
            <a:off x="353625" y="1161925"/>
            <a:ext cx="8365800" cy="3153900"/>
          </a:xfrm>
          <a:prstGeom prst="rect">
            <a:avLst/>
          </a:prstGeom>
          <a:noFill/>
          <a:ln>
            <a:noFill/>
          </a:ln>
        </p:spPr>
        <p:txBody>
          <a:bodyPr spcFirstLastPara="1" wrap="square" lIns="91425" tIns="91425" rIns="91425" bIns="91425" anchor="t" anchorCtr="0"/>
          <a:lstStyle>
            <a:lvl1pPr marL="457200" lvl="0"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1pPr>
            <a:lvl2pPr marL="914400" lvl="1"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2pPr>
            <a:lvl3pPr marL="1371600" lvl="2"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3pPr>
            <a:lvl4pPr marL="1828800" lvl="3"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4pPr>
            <a:lvl5pPr marL="2286000" lvl="4"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5pPr>
            <a:lvl6pPr marL="2743200" lvl="5"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6pPr>
            <a:lvl7pPr marL="3200400" lvl="6"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7pPr>
            <a:lvl8pPr marL="3657600" lvl="7"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8pPr>
            <a:lvl9pPr marL="4114800" lvl="8"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9pPr>
          </a:lstStyle>
          <a:p>
            <a:endParaRPr/>
          </a:p>
        </p:txBody>
      </p:sp>
      <p:sp>
        <p:nvSpPr>
          <p:cNvPr id="168" name="Shape 168"/>
          <p:cNvSpPr txBox="1">
            <a:spLocks noGrp="1"/>
          </p:cNvSpPr>
          <p:nvPr>
            <p:ph type="title" idx="2"/>
          </p:nvPr>
        </p:nvSpPr>
        <p:spPr>
          <a:xfrm>
            <a:off x="310325" y="237589"/>
            <a:ext cx="7938900" cy="7074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sz="2400">
                <a:solidFill>
                  <a:srgbClr val="FFFFFF"/>
                </a:solidFill>
                <a:latin typeface="Muli Light"/>
                <a:ea typeface="Muli Light"/>
                <a:cs typeface="Muli Light"/>
                <a:sym typeface="Muli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2 Text + 1/2 Grafik/Picture">
  <p:cSld name="SECTION_HEADER_4">
    <p:bg>
      <p:bgPr>
        <a:solidFill>
          <a:srgbClr val="000000"/>
        </a:solidFill>
        <a:effectLst/>
      </p:bgPr>
    </p:bg>
    <p:spTree>
      <p:nvGrpSpPr>
        <p:cNvPr id="1" name="Shape 177"/>
        <p:cNvGrpSpPr/>
        <p:nvPr/>
      </p:nvGrpSpPr>
      <p:grpSpPr>
        <a:xfrm>
          <a:off x="0" y="0"/>
          <a:ext cx="0" cy="0"/>
          <a:chOff x="0" y="0"/>
          <a:chExt cx="0" cy="0"/>
        </a:xfrm>
      </p:grpSpPr>
      <p:pic>
        <p:nvPicPr>
          <p:cNvPr id="178" name="Shape 178"/>
          <p:cNvPicPr preferRelativeResize="0"/>
          <p:nvPr/>
        </p:nvPicPr>
        <p:blipFill>
          <a:blip r:embed="rId2">
            <a:alphaModFix/>
          </a:blip>
          <a:stretch>
            <a:fillRect/>
          </a:stretch>
        </p:blipFill>
        <p:spPr>
          <a:xfrm>
            <a:off x="-234575" y="835875"/>
            <a:ext cx="6152026" cy="4074976"/>
          </a:xfrm>
          <a:prstGeom prst="rect">
            <a:avLst/>
          </a:prstGeom>
          <a:noFill/>
          <a:ln>
            <a:noFill/>
          </a:ln>
        </p:spPr>
      </p:pic>
      <p:sp>
        <p:nvSpPr>
          <p:cNvPr id="179" name="Shape 179"/>
          <p:cNvSpPr txBox="1">
            <a:spLocks noGrp="1"/>
          </p:cNvSpPr>
          <p:nvPr>
            <p:ph type="title"/>
          </p:nvPr>
        </p:nvSpPr>
        <p:spPr>
          <a:xfrm>
            <a:off x="310325" y="230100"/>
            <a:ext cx="7938900" cy="7074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sz="2400" b="1">
                <a:latin typeface="Avenir"/>
                <a:ea typeface="Avenir"/>
                <a:cs typeface="Avenir"/>
                <a:sym typeface="Aveni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0" name="Shape 180"/>
          <p:cNvSpPr/>
          <p:nvPr/>
        </p:nvSpPr>
        <p:spPr>
          <a:xfrm>
            <a:off x="0" y="4692650"/>
            <a:ext cx="9144000" cy="456600"/>
          </a:xfrm>
          <a:prstGeom prst="rect">
            <a:avLst/>
          </a:prstGeom>
          <a:solidFill>
            <a:srgbClr val="000000">
              <a:alpha val="6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81" name="Shape 181"/>
          <p:cNvPicPr preferRelativeResize="0"/>
          <p:nvPr/>
        </p:nvPicPr>
        <p:blipFill rotWithShape="1">
          <a:blip r:embed="rId3">
            <a:alphaModFix/>
          </a:blip>
          <a:srcRect/>
          <a:stretch/>
        </p:blipFill>
        <p:spPr>
          <a:xfrm>
            <a:off x="8031975" y="4819850"/>
            <a:ext cx="772200" cy="212400"/>
          </a:xfrm>
          <a:prstGeom prst="rect">
            <a:avLst/>
          </a:prstGeom>
          <a:noFill/>
          <a:ln>
            <a:noFill/>
          </a:ln>
        </p:spPr>
      </p:pic>
      <p:sp>
        <p:nvSpPr>
          <p:cNvPr id="182" name="Shape 182"/>
          <p:cNvSpPr txBox="1">
            <a:spLocks noGrp="1"/>
          </p:cNvSpPr>
          <p:nvPr>
            <p:ph type="body" idx="1"/>
          </p:nvPr>
        </p:nvSpPr>
        <p:spPr>
          <a:xfrm>
            <a:off x="353625" y="1161925"/>
            <a:ext cx="3948600" cy="3153900"/>
          </a:xfrm>
          <a:prstGeom prst="rect">
            <a:avLst/>
          </a:prstGeom>
          <a:noFill/>
          <a:ln>
            <a:noFill/>
          </a:ln>
        </p:spPr>
        <p:txBody>
          <a:bodyPr spcFirstLastPara="1" wrap="square" lIns="91425" tIns="91425" rIns="91425" bIns="91425" anchor="t" anchorCtr="0"/>
          <a:lstStyle>
            <a:lvl1pPr marL="457200" lvl="0"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1pPr>
            <a:lvl2pPr marL="914400" lvl="1"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2pPr>
            <a:lvl3pPr marL="1371600" lvl="2"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3pPr>
            <a:lvl4pPr marL="1828800" lvl="3"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4pPr>
            <a:lvl5pPr marL="2286000" lvl="4"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5pPr>
            <a:lvl6pPr marL="2743200" lvl="5"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6pPr>
            <a:lvl7pPr marL="3200400" lvl="6"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7pPr>
            <a:lvl8pPr marL="3657600" lvl="7"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8pPr>
            <a:lvl9pPr marL="4114800" lvl="8" indent="-317500" rtl="0">
              <a:spcBef>
                <a:spcPts val="0"/>
              </a:spcBef>
              <a:spcAft>
                <a:spcPts val="0"/>
              </a:spcAft>
              <a:buClr>
                <a:srgbClr val="FFFFFF"/>
              </a:buClr>
              <a:buSzPts val="1400"/>
              <a:buFont typeface="Muli Light"/>
              <a:buChar char="■"/>
              <a:defRPr>
                <a:solidFill>
                  <a:srgbClr val="FFFFFF"/>
                </a:solidFill>
                <a:latin typeface="Muli Light"/>
                <a:ea typeface="Muli Light"/>
                <a:cs typeface="Muli Light"/>
                <a:sym typeface="Muli Light"/>
              </a:defRPr>
            </a:lvl9pPr>
          </a:lstStyle>
          <a:p>
            <a:endParaRPr/>
          </a:p>
        </p:txBody>
      </p:sp>
      <p:sp>
        <p:nvSpPr>
          <p:cNvPr id="183" name="Shape 183"/>
          <p:cNvSpPr txBox="1">
            <a:spLocks noGrp="1"/>
          </p:cNvSpPr>
          <p:nvPr>
            <p:ph type="title" idx="2"/>
          </p:nvPr>
        </p:nvSpPr>
        <p:spPr>
          <a:xfrm>
            <a:off x="310325" y="237589"/>
            <a:ext cx="7938900" cy="7074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sz="2400">
                <a:solidFill>
                  <a:srgbClr val="FFFFFF"/>
                </a:solidFill>
                <a:latin typeface="Muli Light"/>
                <a:ea typeface="Muli Light"/>
                <a:cs typeface="Muli Light"/>
                <a:sym typeface="Muli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84" name="Shape 184" descr="Dimensions_new_colour(white)-01 (1).png"/>
          <p:cNvPicPr preferRelativeResize="0"/>
          <p:nvPr/>
        </p:nvPicPr>
        <p:blipFill>
          <a:blip r:embed="rId4">
            <a:alphaModFix/>
          </a:blip>
          <a:stretch>
            <a:fillRect/>
          </a:stretch>
        </p:blipFill>
        <p:spPr>
          <a:xfrm>
            <a:off x="310325" y="4819848"/>
            <a:ext cx="1197938" cy="212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 id="2147483657" r:id="rId6"/>
    <p:sldLayoutId id="2147483661" r:id="rId7"/>
    <p:sldLayoutId id="2147483665" r:id="rId8"/>
    <p:sldLayoutId id="2147483667" r:id="rId9"/>
    <p:sldLayoutId id="2147483669" r:id="rId10"/>
    <p:sldLayoutId id="2147483670" r:id="rId11"/>
    <p:sldLayoutId id="2147483671" r:id="rId12"/>
    <p:sldLayoutId id="2147483672" r:id="rId13"/>
    <p:sldLayoutId id="2147483674" r:id="rId14"/>
    <p:sldLayoutId id="214748367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1.png"/><Relationship Id="rId18" Type="http://schemas.openxmlformats.org/officeDocument/2006/relationships/image" Target="../media/image53.png"/><Relationship Id="rId3" Type="http://schemas.openxmlformats.org/officeDocument/2006/relationships/image" Target="../media/image40.png"/><Relationship Id="rId21" Type="http://schemas.openxmlformats.org/officeDocument/2006/relationships/image" Target="../media/image56.png"/><Relationship Id="rId7" Type="http://schemas.openxmlformats.org/officeDocument/2006/relationships/image" Target="../media/image44.png"/><Relationship Id="rId12" Type="http://schemas.openxmlformats.org/officeDocument/2006/relationships/image" Target="../media/image32.png"/><Relationship Id="rId17" Type="http://schemas.openxmlformats.org/officeDocument/2006/relationships/image" Target="../media/image52.png"/><Relationship Id="rId2" Type="http://schemas.openxmlformats.org/officeDocument/2006/relationships/notesSlide" Target="../notesSlides/notesSlide9.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8.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0.png"/><Relationship Id="rId10" Type="http://schemas.openxmlformats.org/officeDocument/2006/relationships/image" Target="../media/image47.png"/><Relationship Id="rId19" Type="http://schemas.openxmlformats.org/officeDocument/2006/relationships/image" Target="../media/image54.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49.png"/><Relationship Id="rId22" Type="http://schemas.openxmlformats.org/officeDocument/2006/relationships/image" Target="../media/image5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support-plus.dimensions.ai/support/hom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badges.dimensions.ai" TargetMode="Externa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60.jp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476D-154A-9F43-A050-4723F85278B5}"/>
              </a:ext>
            </a:extLst>
          </p:cNvPr>
          <p:cNvSpPr>
            <a:spLocks noGrp="1"/>
          </p:cNvSpPr>
          <p:nvPr>
            <p:ph type="title"/>
          </p:nvPr>
        </p:nvSpPr>
        <p:spPr>
          <a:xfrm>
            <a:off x="643779" y="894525"/>
            <a:ext cx="4761000" cy="1113300"/>
          </a:xfrm>
        </p:spPr>
        <p:txBody>
          <a:bodyPr/>
          <a:lstStyle/>
          <a:p>
            <a:r>
              <a:rPr lang="en-US" sz="2800" dirty="0">
                <a:latin typeface="Muli Light" panose="02000503000000000000" pitchFamily="2" charset="77"/>
              </a:rPr>
              <a:t>DIMENSIONS TRAINING</a:t>
            </a:r>
            <a:br>
              <a:rPr lang="en-US" sz="2000" dirty="0">
                <a:latin typeface="Muli Light" panose="02000503000000000000" pitchFamily="2" charset="77"/>
              </a:rPr>
            </a:br>
            <a:br>
              <a:rPr lang="en-US" sz="2000" dirty="0">
                <a:latin typeface="Muli Light" panose="02000503000000000000" pitchFamily="2" charset="77"/>
              </a:rPr>
            </a:br>
            <a:r>
              <a:rPr lang="en-US" sz="2000" dirty="0">
                <a:latin typeface="Muli Light" panose="02000503000000000000" pitchFamily="2" charset="77"/>
              </a:rPr>
              <a:t>University of Tennessee at Knoxville</a:t>
            </a:r>
            <a:br>
              <a:rPr lang="en-US" sz="2000" dirty="0">
                <a:latin typeface="Muli Light" panose="02000503000000000000" pitchFamily="2" charset="77"/>
              </a:rPr>
            </a:br>
            <a:r>
              <a:rPr lang="en-US" sz="2000">
                <a:latin typeface="Muli Light" panose="02000503000000000000" pitchFamily="2" charset="77"/>
              </a:rPr>
              <a:t>October 30, </a:t>
            </a:r>
            <a:r>
              <a:rPr lang="en-US" sz="2000" dirty="0">
                <a:latin typeface="Muli Light" panose="02000503000000000000" pitchFamily="2" charset="77"/>
              </a:rPr>
              <a:t>2018</a:t>
            </a:r>
          </a:p>
        </p:txBody>
      </p:sp>
    </p:spTree>
    <p:extLst>
      <p:ext uri="{BB962C8B-B14F-4D97-AF65-F5344CB8AC3E}">
        <p14:creationId xmlns:p14="http://schemas.microsoft.com/office/powerpoint/2010/main" val="296790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Shape 541"/>
          <p:cNvPicPr preferRelativeResize="0"/>
          <p:nvPr/>
        </p:nvPicPr>
        <p:blipFill>
          <a:blip r:embed="rId3">
            <a:alphaModFix/>
          </a:blip>
          <a:stretch>
            <a:fillRect/>
          </a:stretch>
        </p:blipFill>
        <p:spPr>
          <a:xfrm>
            <a:off x="872500" y="1080500"/>
            <a:ext cx="6443023" cy="1192550"/>
          </a:xfrm>
          <a:prstGeom prst="rect">
            <a:avLst/>
          </a:prstGeom>
          <a:noFill/>
          <a:ln>
            <a:noFill/>
          </a:ln>
        </p:spPr>
      </p:pic>
      <p:sp>
        <p:nvSpPr>
          <p:cNvPr id="542" name="Shape 542"/>
          <p:cNvSpPr/>
          <p:nvPr/>
        </p:nvSpPr>
        <p:spPr>
          <a:xfrm>
            <a:off x="514440" y="3892675"/>
            <a:ext cx="3810000" cy="352200"/>
          </a:xfrm>
          <a:prstGeom prst="homePlate">
            <a:avLst>
              <a:gd name="adj" fmla="val 50000"/>
            </a:avLst>
          </a:prstGeom>
          <a:solidFill>
            <a:srgbClr val="3D85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Muli"/>
                <a:ea typeface="Muli"/>
                <a:cs typeface="Muli"/>
                <a:sym typeface="Muli"/>
              </a:rPr>
              <a:t>1-5 years from grant to publication</a:t>
            </a:r>
            <a:endParaRPr sz="1200">
              <a:solidFill>
                <a:srgbClr val="FFFFFF"/>
              </a:solidFill>
              <a:latin typeface="Muli"/>
              <a:ea typeface="Muli"/>
              <a:cs typeface="Muli"/>
              <a:sym typeface="Muli"/>
            </a:endParaRPr>
          </a:p>
        </p:txBody>
      </p:sp>
      <p:sp>
        <p:nvSpPr>
          <p:cNvPr id="543" name="Shape 543"/>
          <p:cNvSpPr/>
          <p:nvPr/>
        </p:nvSpPr>
        <p:spPr>
          <a:xfrm>
            <a:off x="4200525" y="3892675"/>
            <a:ext cx="1056300" cy="352200"/>
          </a:xfrm>
          <a:prstGeom prst="chevron">
            <a:avLst>
              <a:gd name="adj" fmla="val 50000"/>
            </a:avLst>
          </a:prstGeom>
          <a:solidFill>
            <a:srgbClr val="1C4587"/>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800">
                <a:solidFill>
                  <a:srgbClr val="FFFFFF"/>
                </a:solidFill>
                <a:latin typeface="Muli"/>
                <a:ea typeface="Muli"/>
                <a:cs typeface="Muli"/>
                <a:sym typeface="Muli"/>
              </a:rPr>
              <a:t>immediate</a:t>
            </a:r>
            <a:endParaRPr sz="800">
              <a:solidFill>
                <a:srgbClr val="FFFFFF"/>
              </a:solidFill>
              <a:latin typeface="Muli"/>
              <a:ea typeface="Muli"/>
              <a:cs typeface="Muli"/>
              <a:sym typeface="Muli"/>
            </a:endParaRPr>
          </a:p>
        </p:txBody>
      </p:sp>
      <p:sp>
        <p:nvSpPr>
          <p:cNvPr id="544" name="Shape 544"/>
          <p:cNvSpPr/>
          <p:nvPr/>
        </p:nvSpPr>
        <p:spPr>
          <a:xfrm>
            <a:off x="5119691" y="3892675"/>
            <a:ext cx="999600" cy="352200"/>
          </a:xfrm>
          <a:prstGeom prst="chevron">
            <a:avLst>
              <a:gd name="adj" fmla="val 50000"/>
            </a:avLst>
          </a:prstGeom>
          <a:solidFill>
            <a:srgbClr val="1C45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FFFFFF"/>
                </a:solidFill>
                <a:latin typeface="Muli"/>
                <a:ea typeface="Muli"/>
                <a:cs typeface="Muli"/>
                <a:sym typeface="Muli"/>
              </a:rPr>
              <a:t>2-3 years</a:t>
            </a:r>
            <a:endParaRPr sz="800">
              <a:solidFill>
                <a:srgbClr val="FFFFFF"/>
              </a:solidFill>
              <a:latin typeface="Muli"/>
              <a:ea typeface="Muli"/>
              <a:cs typeface="Muli"/>
              <a:sym typeface="Muli"/>
            </a:endParaRPr>
          </a:p>
        </p:txBody>
      </p:sp>
      <p:sp>
        <p:nvSpPr>
          <p:cNvPr id="545" name="Shape 545"/>
          <p:cNvSpPr/>
          <p:nvPr/>
        </p:nvSpPr>
        <p:spPr>
          <a:xfrm>
            <a:off x="5982016" y="3892675"/>
            <a:ext cx="999600" cy="352200"/>
          </a:xfrm>
          <a:prstGeom prst="chevron">
            <a:avLst>
              <a:gd name="adj" fmla="val 50000"/>
            </a:avLst>
          </a:prstGeom>
          <a:solidFill>
            <a:srgbClr val="1C458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800">
                <a:solidFill>
                  <a:srgbClr val="FFFFFF"/>
                </a:solidFill>
                <a:latin typeface="Muli"/>
                <a:ea typeface="Muli"/>
                <a:cs typeface="Muli"/>
                <a:sym typeface="Muli"/>
              </a:rPr>
              <a:t>years</a:t>
            </a:r>
            <a:endParaRPr sz="800">
              <a:solidFill>
                <a:srgbClr val="FFFFFF"/>
              </a:solidFill>
              <a:latin typeface="Muli"/>
              <a:ea typeface="Muli"/>
              <a:cs typeface="Muli"/>
              <a:sym typeface="Muli"/>
            </a:endParaRPr>
          </a:p>
        </p:txBody>
      </p:sp>
      <p:sp>
        <p:nvSpPr>
          <p:cNvPr id="546" name="Shape 546"/>
          <p:cNvSpPr/>
          <p:nvPr/>
        </p:nvSpPr>
        <p:spPr>
          <a:xfrm>
            <a:off x="6844341" y="3892675"/>
            <a:ext cx="999600" cy="352200"/>
          </a:xfrm>
          <a:prstGeom prst="chevron">
            <a:avLst>
              <a:gd name="adj" fmla="val 50000"/>
            </a:avLst>
          </a:prstGeom>
          <a:solidFill>
            <a:srgbClr val="1C458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800">
                <a:solidFill>
                  <a:srgbClr val="FFFFFF"/>
                </a:solidFill>
                <a:latin typeface="Muli"/>
                <a:ea typeface="Muli"/>
                <a:cs typeface="Muli"/>
                <a:sym typeface="Muli"/>
              </a:rPr>
              <a:t>years</a:t>
            </a:r>
            <a:endParaRPr sz="800">
              <a:solidFill>
                <a:srgbClr val="FFFFFF"/>
              </a:solidFill>
              <a:latin typeface="Muli"/>
              <a:ea typeface="Muli"/>
              <a:cs typeface="Muli"/>
              <a:sym typeface="Muli"/>
            </a:endParaRPr>
          </a:p>
        </p:txBody>
      </p:sp>
      <p:sp>
        <p:nvSpPr>
          <p:cNvPr id="547" name="Shape 547"/>
          <p:cNvSpPr/>
          <p:nvPr/>
        </p:nvSpPr>
        <p:spPr>
          <a:xfrm>
            <a:off x="7706666" y="3892675"/>
            <a:ext cx="1056300" cy="352200"/>
          </a:xfrm>
          <a:prstGeom prst="chevron">
            <a:avLst>
              <a:gd name="adj" fmla="val 50000"/>
            </a:avLst>
          </a:prstGeom>
          <a:solidFill>
            <a:srgbClr val="1C458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800">
                <a:solidFill>
                  <a:srgbClr val="FFFFFF"/>
                </a:solidFill>
                <a:latin typeface="Muli"/>
                <a:ea typeface="Muli"/>
                <a:cs typeface="Muli"/>
                <a:sym typeface="Muli"/>
              </a:rPr>
              <a:t>decades</a:t>
            </a:r>
            <a:endParaRPr sz="800">
              <a:solidFill>
                <a:srgbClr val="FFFFFF"/>
              </a:solidFill>
              <a:latin typeface="Muli"/>
              <a:ea typeface="Muli"/>
              <a:cs typeface="Muli"/>
              <a:sym typeface="Muli"/>
            </a:endParaRPr>
          </a:p>
        </p:txBody>
      </p:sp>
      <p:sp>
        <p:nvSpPr>
          <p:cNvPr id="548" name="Shape 548"/>
          <p:cNvSpPr/>
          <p:nvPr/>
        </p:nvSpPr>
        <p:spPr>
          <a:xfrm>
            <a:off x="514350" y="3505100"/>
            <a:ext cx="3810000" cy="352200"/>
          </a:xfrm>
          <a:prstGeom prst="homePlate">
            <a:avLst>
              <a:gd name="adj" fmla="val 5000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Muli"/>
                <a:ea typeface="Muli"/>
                <a:cs typeface="Muli"/>
                <a:sym typeface="Muli"/>
              </a:rPr>
              <a:t>Pre-publication</a:t>
            </a:r>
            <a:endParaRPr sz="1200">
              <a:solidFill>
                <a:srgbClr val="FFFFFF"/>
              </a:solidFill>
              <a:latin typeface="Muli"/>
              <a:ea typeface="Muli"/>
              <a:cs typeface="Muli"/>
              <a:sym typeface="Muli"/>
            </a:endParaRPr>
          </a:p>
        </p:txBody>
      </p:sp>
      <p:sp>
        <p:nvSpPr>
          <p:cNvPr id="549" name="Shape 549"/>
          <p:cNvSpPr/>
          <p:nvPr/>
        </p:nvSpPr>
        <p:spPr>
          <a:xfrm>
            <a:off x="4200525" y="3505100"/>
            <a:ext cx="4562400" cy="352200"/>
          </a:xfrm>
          <a:prstGeom prst="chevron">
            <a:avLst>
              <a:gd name="adj" fmla="val 5000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a:solidFill>
                  <a:srgbClr val="FFFFFF"/>
                </a:solidFill>
                <a:latin typeface="Muli"/>
                <a:ea typeface="Muli"/>
                <a:cs typeface="Muli"/>
                <a:sym typeface="Muli"/>
              </a:rPr>
              <a:t>Post publication</a:t>
            </a:r>
            <a:endParaRPr sz="1200">
              <a:solidFill>
                <a:srgbClr val="FFFFFF"/>
              </a:solidFill>
              <a:latin typeface="Muli"/>
              <a:ea typeface="Muli"/>
              <a:cs typeface="Muli"/>
              <a:sym typeface="Muli"/>
            </a:endParaRPr>
          </a:p>
        </p:txBody>
      </p:sp>
      <p:sp>
        <p:nvSpPr>
          <p:cNvPr id="550" name="Shape 550"/>
          <p:cNvSpPr txBox="1">
            <a:spLocks noGrp="1"/>
          </p:cNvSpPr>
          <p:nvPr>
            <p:ph type="title" idx="2"/>
          </p:nvPr>
        </p:nvSpPr>
        <p:spPr>
          <a:xfrm>
            <a:off x="674418" y="187539"/>
            <a:ext cx="7938900" cy="70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solidFill>
                  <a:srgbClr val="FFFFFF"/>
                </a:solidFill>
              </a:rPr>
              <a:t>How do we capture a broader picture of research?</a:t>
            </a:r>
            <a:endParaRPr dirty="0">
              <a:solidFill>
                <a:srgbClr val="FFFFFF"/>
              </a:solidFill>
            </a:endParaRPr>
          </a:p>
        </p:txBody>
      </p:sp>
      <p:grpSp>
        <p:nvGrpSpPr>
          <p:cNvPr id="551" name="Shape 551"/>
          <p:cNvGrpSpPr/>
          <p:nvPr/>
        </p:nvGrpSpPr>
        <p:grpSpPr>
          <a:xfrm>
            <a:off x="421408" y="1899362"/>
            <a:ext cx="8301170" cy="1420780"/>
            <a:chOff x="127550" y="1136000"/>
            <a:chExt cx="8749125" cy="1497450"/>
          </a:xfrm>
        </p:grpSpPr>
        <p:pic>
          <p:nvPicPr>
            <p:cNvPr id="552" name="Shape 552"/>
            <p:cNvPicPr preferRelativeResize="0"/>
            <p:nvPr/>
          </p:nvPicPr>
          <p:blipFill>
            <a:blip r:embed="rId4">
              <a:alphaModFix/>
            </a:blip>
            <a:stretch>
              <a:fillRect/>
            </a:stretch>
          </p:blipFill>
          <p:spPr>
            <a:xfrm>
              <a:off x="127550" y="1136000"/>
              <a:ext cx="8749125" cy="1497450"/>
            </a:xfrm>
            <a:prstGeom prst="rect">
              <a:avLst/>
            </a:prstGeom>
            <a:noFill/>
            <a:ln>
              <a:noFill/>
            </a:ln>
          </p:spPr>
        </p:pic>
        <p:pic>
          <p:nvPicPr>
            <p:cNvPr id="553" name="Shape 553"/>
            <p:cNvPicPr preferRelativeResize="0"/>
            <p:nvPr/>
          </p:nvPicPr>
          <p:blipFill>
            <a:blip r:embed="rId5">
              <a:alphaModFix/>
            </a:blip>
            <a:stretch>
              <a:fillRect/>
            </a:stretch>
          </p:blipFill>
          <p:spPr>
            <a:xfrm>
              <a:off x="2137603" y="1723294"/>
              <a:ext cx="326675" cy="319950"/>
            </a:xfrm>
            <a:prstGeom prst="rect">
              <a:avLst/>
            </a:prstGeom>
            <a:noFill/>
            <a:ln>
              <a:noFill/>
            </a:ln>
          </p:spPr>
        </p:pic>
        <p:pic>
          <p:nvPicPr>
            <p:cNvPr id="554" name="Shape 554"/>
            <p:cNvPicPr preferRelativeResize="0"/>
            <p:nvPr/>
          </p:nvPicPr>
          <p:blipFill rotWithShape="1">
            <a:blip r:embed="rId6">
              <a:alphaModFix/>
            </a:blip>
            <a:srcRect t="9" r="75259"/>
            <a:stretch/>
          </p:blipFill>
          <p:spPr>
            <a:xfrm>
              <a:off x="424624" y="1776151"/>
              <a:ext cx="452074" cy="281100"/>
            </a:xfrm>
            <a:prstGeom prst="rect">
              <a:avLst/>
            </a:prstGeom>
            <a:noFill/>
            <a:ln>
              <a:noFill/>
            </a:ln>
          </p:spPr>
        </p:pic>
        <p:sp>
          <p:nvSpPr>
            <p:cNvPr id="555" name="Shape 555"/>
            <p:cNvSpPr txBox="1"/>
            <p:nvPr/>
          </p:nvSpPr>
          <p:spPr>
            <a:xfrm>
              <a:off x="165925" y="2003600"/>
              <a:ext cx="960000" cy="41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Muli SemiBold"/>
                  <a:ea typeface="Muli SemiBold"/>
                  <a:cs typeface="Muli SemiBold"/>
                  <a:sym typeface="Muli SemiBold"/>
                </a:rPr>
                <a:t>Grants</a:t>
              </a:r>
              <a:endParaRPr sz="1000">
                <a:solidFill>
                  <a:srgbClr val="FFFFFF"/>
                </a:solidFill>
                <a:latin typeface="Muli SemiBold"/>
                <a:ea typeface="Muli SemiBold"/>
                <a:cs typeface="Muli SemiBold"/>
                <a:sym typeface="Muli SemiBold"/>
              </a:endParaRPr>
            </a:p>
          </p:txBody>
        </p:sp>
        <p:sp>
          <p:nvSpPr>
            <p:cNvPr id="556" name="Shape 556"/>
            <p:cNvSpPr txBox="1"/>
            <p:nvPr/>
          </p:nvSpPr>
          <p:spPr>
            <a:xfrm>
              <a:off x="981583" y="1548300"/>
              <a:ext cx="960000" cy="41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Muli SemiBold"/>
                  <a:ea typeface="Muli SemiBold"/>
                  <a:cs typeface="Muli SemiBold"/>
                  <a:sym typeface="Muli SemiBold"/>
                </a:rPr>
                <a:t>Research</a:t>
              </a:r>
              <a:endParaRPr sz="1000">
                <a:solidFill>
                  <a:srgbClr val="FFFFFF"/>
                </a:solidFill>
                <a:latin typeface="Muli SemiBold"/>
                <a:ea typeface="Muli SemiBold"/>
                <a:cs typeface="Muli SemiBold"/>
                <a:sym typeface="Muli SemiBold"/>
              </a:endParaRPr>
            </a:p>
          </p:txBody>
        </p:sp>
        <p:sp>
          <p:nvSpPr>
            <p:cNvPr id="557" name="Shape 557"/>
            <p:cNvSpPr txBox="1"/>
            <p:nvPr/>
          </p:nvSpPr>
          <p:spPr>
            <a:xfrm>
              <a:off x="1773542" y="1939450"/>
              <a:ext cx="1053600" cy="41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Muli SemiBold"/>
                  <a:ea typeface="Muli SemiBold"/>
                  <a:cs typeface="Muli SemiBold"/>
                  <a:sym typeface="Muli SemiBold"/>
                </a:rPr>
                <a:t>Conferences</a:t>
              </a:r>
              <a:endParaRPr sz="1000">
                <a:solidFill>
                  <a:srgbClr val="FFFFFF"/>
                </a:solidFill>
                <a:latin typeface="Muli SemiBold"/>
                <a:ea typeface="Muli SemiBold"/>
                <a:cs typeface="Muli SemiBold"/>
                <a:sym typeface="Muli SemiBold"/>
              </a:endParaRPr>
            </a:p>
          </p:txBody>
        </p:sp>
        <p:sp>
          <p:nvSpPr>
            <p:cNvPr id="558" name="Shape 558"/>
            <p:cNvSpPr txBox="1"/>
            <p:nvPr/>
          </p:nvSpPr>
          <p:spPr>
            <a:xfrm>
              <a:off x="2643309" y="1513429"/>
              <a:ext cx="960000" cy="41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Muli SemiBold"/>
                  <a:ea typeface="Muli SemiBold"/>
                  <a:cs typeface="Muli SemiBold"/>
                  <a:sym typeface="Muli SemiBold"/>
                </a:rPr>
                <a:t>Data sets</a:t>
              </a:r>
              <a:endParaRPr sz="1000">
                <a:solidFill>
                  <a:srgbClr val="FFFFFF"/>
                </a:solidFill>
                <a:latin typeface="Muli SemiBold"/>
                <a:ea typeface="Muli SemiBold"/>
                <a:cs typeface="Muli SemiBold"/>
                <a:sym typeface="Muli SemiBold"/>
              </a:endParaRPr>
            </a:p>
          </p:txBody>
        </p:sp>
        <p:sp>
          <p:nvSpPr>
            <p:cNvPr id="559" name="Shape 559"/>
            <p:cNvSpPr txBox="1"/>
            <p:nvPr/>
          </p:nvSpPr>
          <p:spPr>
            <a:xfrm>
              <a:off x="3474750" y="1943600"/>
              <a:ext cx="960000" cy="41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FFFFFF"/>
                  </a:solidFill>
                  <a:latin typeface="Muli SemiBold"/>
                  <a:ea typeface="Muli SemiBold"/>
                  <a:cs typeface="Muli SemiBold"/>
                  <a:sym typeface="Muli SemiBold"/>
                </a:rPr>
                <a:t>Publications</a:t>
              </a:r>
              <a:endParaRPr sz="900">
                <a:solidFill>
                  <a:srgbClr val="FFFFFF"/>
                </a:solidFill>
                <a:latin typeface="Muli SemiBold"/>
                <a:ea typeface="Muli SemiBold"/>
                <a:cs typeface="Muli SemiBold"/>
                <a:sym typeface="Muli SemiBold"/>
              </a:endParaRPr>
            </a:p>
          </p:txBody>
        </p:sp>
        <p:sp>
          <p:nvSpPr>
            <p:cNvPr id="560" name="Shape 560"/>
            <p:cNvSpPr txBox="1"/>
            <p:nvPr/>
          </p:nvSpPr>
          <p:spPr>
            <a:xfrm>
              <a:off x="4321000" y="1592438"/>
              <a:ext cx="960000" cy="41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Muli SemiBold"/>
                  <a:ea typeface="Muli SemiBold"/>
                  <a:cs typeface="Muli SemiBold"/>
                  <a:sym typeface="Muli SemiBold"/>
                </a:rPr>
                <a:t>Tweets</a:t>
              </a:r>
              <a:br>
                <a:rPr lang="en" sz="1000">
                  <a:solidFill>
                    <a:srgbClr val="FFFFFF"/>
                  </a:solidFill>
                  <a:latin typeface="Muli SemiBold"/>
                  <a:ea typeface="Muli SemiBold"/>
                  <a:cs typeface="Muli SemiBold"/>
                  <a:sym typeface="Muli SemiBold"/>
                </a:rPr>
              </a:br>
              <a:r>
                <a:rPr lang="en" sz="1000">
                  <a:solidFill>
                    <a:srgbClr val="FFFFFF"/>
                  </a:solidFill>
                  <a:latin typeface="Muli SemiBold"/>
                  <a:ea typeface="Muli SemiBold"/>
                  <a:cs typeface="Muli SemiBold"/>
                  <a:sym typeface="Muli SemiBold"/>
                </a:rPr>
                <a:t>Blogs</a:t>
              </a:r>
              <a:endParaRPr sz="1000">
                <a:solidFill>
                  <a:srgbClr val="FFFFFF"/>
                </a:solidFill>
                <a:latin typeface="Muli SemiBold"/>
                <a:ea typeface="Muli SemiBold"/>
                <a:cs typeface="Muli SemiBold"/>
                <a:sym typeface="Muli SemiBold"/>
              </a:endParaRPr>
            </a:p>
          </p:txBody>
        </p:sp>
        <p:sp>
          <p:nvSpPr>
            <p:cNvPr id="561" name="Shape 561"/>
            <p:cNvSpPr txBox="1"/>
            <p:nvPr/>
          </p:nvSpPr>
          <p:spPr>
            <a:xfrm>
              <a:off x="5174775" y="2089513"/>
              <a:ext cx="960000" cy="41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Muli SemiBold"/>
                  <a:ea typeface="Muli SemiBold"/>
                  <a:cs typeface="Muli SemiBold"/>
                  <a:sym typeface="Muli SemiBold"/>
                </a:rPr>
                <a:t>Citations</a:t>
              </a:r>
              <a:endParaRPr sz="1000">
                <a:solidFill>
                  <a:srgbClr val="FFFFFF"/>
                </a:solidFill>
                <a:latin typeface="Muli SemiBold"/>
                <a:ea typeface="Muli SemiBold"/>
                <a:cs typeface="Muli SemiBold"/>
                <a:sym typeface="Muli SemiBold"/>
              </a:endParaRPr>
            </a:p>
          </p:txBody>
        </p:sp>
        <p:sp>
          <p:nvSpPr>
            <p:cNvPr id="562" name="Shape 562"/>
            <p:cNvSpPr txBox="1"/>
            <p:nvPr/>
          </p:nvSpPr>
          <p:spPr>
            <a:xfrm>
              <a:off x="6052600" y="1616288"/>
              <a:ext cx="960000" cy="41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Muli SemiBold"/>
                  <a:ea typeface="Muli SemiBold"/>
                  <a:cs typeface="Muli SemiBold"/>
                  <a:sym typeface="Muli SemiBold"/>
                </a:rPr>
                <a:t>Clinical</a:t>
              </a:r>
              <a:br>
                <a:rPr lang="en" sz="1000">
                  <a:solidFill>
                    <a:srgbClr val="FFFFFF"/>
                  </a:solidFill>
                  <a:latin typeface="Muli SemiBold"/>
                  <a:ea typeface="Muli SemiBold"/>
                  <a:cs typeface="Muli SemiBold"/>
                  <a:sym typeface="Muli SemiBold"/>
                </a:rPr>
              </a:br>
              <a:r>
                <a:rPr lang="en" sz="1000">
                  <a:solidFill>
                    <a:srgbClr val="FFFFFF"/>
                  </a:solidFill>
                  <a:latin typeface="Muli SemiBold"/>
                  <a:ea typeface="Muli SemiBold"/>
                  <a:cs typeface="Muli SemiBold"/>
                  <a:sym typeface="Muli SemiBold"/>
                </a:rPr>
                <a:t>Trials</a:t>
              </a:r>
              <a:endParaRPr sz="1000">
                <a:solidFill>
                  <a:srgbClr val="FFFFFF"/>
                </a:solidFill>
                <a:latin typeface="Muli SemiBold"/>
                <a:ea typeface="Muli SemiBold"/>
                <a:cs typeface="Muli SemiBold"/>
                <a:sym typeface="Muli SemiBold"/>
              </a:endParaRPr>
            </a:p>
          </p:txBody>
        </p:sp>
        <p:sp>
          <p:nvSpPr>
            <p:cNvPr id="563" name="Shape 563"/>
            <p:cNvSpPr txBox="1"/>
            <p:nvPr/>
          </p:nvSpPr>
          <p:spPr>
            <a:xfrm>
              <a:off x="6955000" y="2146875"/>
              <a:ext cx="960000" cy="41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Muli SemiBold"/>
                  <a:ea typeface="Muli SemiBold"/>
                  <a:cs typeface="Muli SemiBold"/>
                  <a:sym typeface="Muli SemiBold"/>
                </a:rPr>
                <a:t>Patents</a:t>
              </a:r>
              <a:endParaRPr sz="1000">
                <a:solidFill>
                  <a:srgbClr val="FFFFFF"/>
                </a:solidFill>
                <a:latin typeface="Muli SemiBold"/>
                <a:ea typeface="Muli SemiBold"/>
                <a:cs typeface="Muli SemiBold"/>
                <a:sym typeface="Muli SemiBold"/>
              </a:endParaRPr>
            </a:p>
          </p:txBody>
        </p:sp>
        <p:sp>
          <p:nvSpPr>
            <p:cNvPr id="564" name="Shape 564"/>
            <p:cNvSpPr txBox="1"/>
            <p:nvPr/>
          </p:nvSpPr>
          <p:spPr>
            <a:xfrm>
              <a:off x="7831675" y="1639000"/>
              <a:ext cx="960000" cy="41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Muli SemiBold"/>
                  <a:ea typeface="Muli SemiBold"/>
                  <a:cs typeface="Muli SemiBold"/>
                  <a:sym typeface="Muli SemiBold"/>
                </a:rPr>
                <a:t>Policy</a:t>
              </a:r>
              <a:br>
                <a:rPr lang="en" sz="1000">
                  <a:solidFill>
                    <a:srgbClr val="FFFFFF"/>
                  </a:solidFill>
                  <a:latin typeface="Muli SemiBold"/>
                  <a:ea typeface="Muli SemiBold"/>
                  <a:cs typeface="Muli SemiBold"/>
                  <a:sym typeface="Muli SemiBold"/>
                </a:rPr>
              </a:br>
              <a:r>
                <a:rPr lang="en" sz="1000">
                  <a:solidFill>
                    <a:srgbClr val="FFFFFF"/>
                  </a:solidFill>
                  <a:latin typeface="Muli SemiBold"/>
                  <a:ea typeface="Muli SemiBold"/>
                  <a:cs typeface="Muli SemiBold"/>
                  <a:sym typeface="Muli SemiBold"/>
                </a:rPr>
                <a:t>docs</a:t>
              </a:r>
              <a:endParaRPr sz="1000">
                <a:solidFill>
                  <a:srgbClr val="FFFFFF"/>
                </a:solidFill>
                <a:latin typeface="Muli SemiBold"/>
                <a:ea typeface="Muli SemiBold"/>
                <a:cs typeface="Muli SemiBold"/>
                <a:sym typeface="Muli SemiBold"/>
              </a:endParaRPr>
            </a:p>
          </p:txBody>
        </p:sp>
        <p:pic>
          <p:nvPicPr>
            <p:cNvPr id="565" name="Shape 565"/>
            <p:cNvPicPr preferRelativeResize="0"/>
            <p:nvPr/>
          </p:nvPicPr>
          <p:blipFill>
            <a:blip r:embed="rId7">
              <a:alphaModFix/>
            </a:blip>
            <a:stretch>
              <a:fillRect/>
            </a:stretch>
          </p:blipFill>
          <p:spPr>
            <a:xfrm>
              <a:off x="1291397" y="1338525"/>
              <a:ext cx="340350" cy="300475"/>
            </a:xfrm>
            <a:prstGeom prst="rect">
              <a:avLst/>
            </a:prstGeom>
            <a:noFill/>
            <a:ln>
              <a:noFill/>
            </a:ln>
          </p:spPr>
        </p:pic>
        <p:pic>
          <p:nvPicPr>
            <p:cNvPr id="566" name="Shape 566"/>
            <p:cNvPicPr preferRelativeResize="0"/>
            <p:nvPr/>
          </p:nvPicPr>
          <p:blipFill>
            <a:blip r:embed="rId8">
              <a:alphaModFix/>
            </a:blip>
            <a:stretch>
              <a:fillRect/>
            </a:stretch>
          </p:blipFill>
          <p:spPr>
            <a:xfrm>
              <a:off x="2911562" y="1304996"/>
              <a:ext cx="394200" cy="352450"/>
            </a:xfrm>
            <a:prstGeom prst="rect">
              <a:avLst/>
            </a:prstGeom>
            <a:noFill/>
            <a:ln>
              <a:noFill/>
            </a:ln>
          </p:spPr>
        </p:pic>
        <p:pic>
          <p:nvPicPr>
            <p:cNvPr id="567" name="Shape 567"/>
            <p:cNvPicPr preferRelativeResize="0"/>
            <p:nvPr/>
          </p:nvPicPr>
          <p:blipFill>
            <a:blip r:embed="rId9">
              <a:alphaModFix/>
            </a:blip>
            <a:stretch>
              <a:fillRect/>
            </a:stretch>
          </p:blipFill>
          <p:spPr>
            <a:xfrm>
              <a:off x="3782341" y="1732217"/>
              <a:ext cx="340350" cy="333335"/>
            </a:xfrm>
            <a:prstGeom prst="rect">
              <a:avLst/>
            </a:prstGeom>
            <a:noFill/>
            <a:ln>
              <a:noFill/>
            </a:ln>
          </p:spPr>
        </p:pic>
        <p:pic>
          <p:nvPicPr>
            <p:cNvPr id="568" name="Shape 568"/>
            <p:cNvPicPr preferRelativeResize="0"/>
            <p:nvPr/>
          </p:nvPicPr>
          <p:blipFill>
            <a:blip r:embed="rId10">
              <a:alphaModFix/>
            </a:blip>
            <a:stretch>
              <a:fillRect/>
            </a:stretch>
          </p:blipFill>
          <p:spPr>
            <a:xfrm>
              <a:off x="4577866" y="1220675"/>
              <a:ext cx="422350" cy="422350"/>
            </a:xfrm>
            <a:prstGeom prst="rect">
              <a:avLst/>
            </a:prstGeom>
            <a:noFill/>
            <a:ln>
              <a:noFill/>
            </a:ln>
          </p:spPr>
        </p:pic>
        <p:pic>
          <p:nvPicPr>
            <p:cNvPr id="569" name="Shape 569"/>
            <p:cNvPicPr preferRelativeResize="0"/>
            <p:nvPr/>
          </p:nvPicPr>
          <p:blipFill>
            <a:blip r:embed="rId11">
              <a:alphaModFix/>
            </a:blip>
            <a:stretch>
              <a:fillRect/>
            </a:stretch>
          </p:blipFill>
          <p:spPr>
            <a:xfrm>
              <a:off x="5268575" y="1627700"/>
              <a:ext cx="772399" cy="668600"/>
            </a:xfrm>
            <a:prstGeom prst="rect">
              <a:avLst/>
            </a:prstGeom>
            <a:noFill/>
            <a:ln>
              <a:noFill/>
            </a:ln>
          </p:spPr>
        </p:pic>
        <p:pic>
          <p:nvPicPr>
            <p:cNvPr id="570" name="Shape 570"/>
            <p:cNvPicPr preferRelativeResize="0"/>
            <p:nvPr/>
          </p:nvPicPr>
          <p:blipFill>
            <a:blip r:embed="rId12">
              <a:alphaModFix/>
            </a:blip>
            <a:stretch>
              <a:fillRect/>
            </a:stretch>
          </p:blipFill>
          <p:spPr>
            <a:xfrm>
              <a:off x="6339026" y="1273777"/>
              <a:ext cx="366100" cy="358550"/>
            </a:xfrm>
            <a:prstGeom prst="rect">
              <a:avLst/>
            </a:prstGeom>
            <a:noFill/>
            <a:ln>
              <a:noFill/>
            </a:ln>
          </p:spPr>
        </p:pic>
        <p:pic>
          <p:nvPicPr>
            <p:cNvPr id="571" name="Shape 571"/>
            <p:cNvPicPr preferRelativeResize="0"/>
            <p:nvPr/>
          </p:nvPicPr>
          <p:blipFill>
            <a:blip r:embed="rId13">
              <a:alphaModFix/>
            </a:blip>
            <a:stretch>
              <a:fillRect/>
            </a:stretch>
          </p:blipFill>
          <p:spPr>
            <a:xfrm>
              <a:off x="7211984" y="1802541"/>
              <a:ext cx="450475" cy="441150"/>
            </a:xfrm>
            <a:prstGeom prst="rect">
              <a:avLst/>
            </a:prstGeom>
            <a:noFill/>
            <a:ln>
              <a:noFill/>
            </a:ln>
          </p:spPr>
        </p:pic>
        <p:pic>
          <p:nvPicPr>
            <p:cNvPr id="572" name="Shape 572"/>
            <p:cNvPicPr preferRelativeResize="0"/>
            <p:nvPr/>
          </p:nvPicPr>
          <p:blipFill>
            <a:blip r:embed="rId14">
              <a:alphaModFix/>
            </a:blip>
            <a:stretch>
              <a:fillRect/>
            </a:stretch>
          </p:blipFill>
          <p:spPr>
            <a:xfrm>
              <a:off x="8018942" y="1209900"/>
              <a:ext cx="644350" cy="557725"/>
            </a:xfrm>
            <a:prstGeom prst="rect">
              <a:avLst/>
            </a:prstGeom>
            <a:noFill/>
            <a:ln>
              <a:noFill/>
            </a:ln>
          </p:spPr>
        </p:pic>
      </p:grpSp>
      <p:pic>
        <p:nvPicPr>
          <p:cNvPr id="573" name="Shape 573"/>
          <p:cNvPicPr preferRelativeResize="0"/>
          <p:nvPr/>
        </p:nvPicPr>
        <p:blipFill>
          <a:blip r:embed="rId15">
            <a:alphaModFix/>
          </a:blip>
          <a:stretch>
            <a:fillRect/>
          </a:stretch>
        </p:blipFill>
        <p:spPr>
          <a:xfrm>
            <a:off x="872500" y="1080500"/>
            <a:ext cx="3177449" cy="1192550"/>
          </a:xfrm>
          <a:prstGeom prst="rect">
            <a:avLst/>
          </a:prstGeom>
          <a:noFill/>
          <a:ln>
            <a:noFill/>
          </a:ln>
        </p:spPr>
      </p:pic>
      <p:pic>
        <p:nvPicPr>
          <p:cNvPr id="574" name="Shape 574"/>
          <p:cNvPicPr preferRelativeResize="0"/>
          <p:nvPr/>
        </p:nvPicPr>
        <p:blipFill>
          <a:blip r:embed="rId16">
            <a:alphaModFix/>
          </a:blip>
          <a:stretch>
            <a:fillRect/>
          </a:stretch>
        </p:blipFill>
        <p:spPr>
          <a:xfrm>
            <a:off x="872500" y="1283675"/>
            <a:ext cx="2356649" cy="963550"/>
          </a:xfrm>
          <a:prstGeom prst="rect">
            <a:avLst/>
          </a:prstGeom>
          <a:noFill/>
          <a:ln>
            <a:noFill/>
          </a:ln>
        </p:spPr>
      </p:pic>
      <p:pic>
        <p:nvPicPr>
          <p:cNvPr id="575" name="Shape 575"/>
          <p:cNvPicPr preferRelativeResize="0"/>
          <p:nvPr/>
        </p:nvPicPr>
        <p:blipFill>
          <a:blip r:embed="rId17">
            <a:alphaModFix/>
          </a:blip>
          <a:stretch>
            <a:fillRect/>
          </a:stretch>
        </p:blipFill>
        <p:spPr>
          <a:xfrm>
            <a:off x="3214075" y="1554900"/>
            <a:ext cx="835875" cy="707400"/>
          </a:xfrm>
          <a:prstGeom prst="rect">
            <a:avLst/>
          </a:prstGeom>
          <a:noFill/>
          <a:ln>
            <a:noFill/>
          </a:ln>
        </p:spPr>
      </p:pic>
      <p:pic>
        <p:nvPicPr>
          <p:cNvPr id="576" name="Shape 576"/>
          <p:cNvPicPr preferRelativeResize="0"/>
          <p:nvPr/>
        </p:nvPicPr>
        <p:blipFill>
          <a:blip r:embed="rId18">
            <a:alphaModFix/>
          </a:blip>
          <a:stretch>
            <a:fillRect/>
          </a:stretch>
        </p:blipFill>
        <p:spPr>
          <a:xfrm>
            <a:off x="4034858" y="1558671"/>
            <a:ext cx="835875" cy="707400"/>
          </a:xfrm>
          <a:prstGeom prst="rect">
            <a:avLst/>
          </a:prstGeom>
          <a:noFill/>
          <a:ln>
            <a:noFill/>
          </a:ln>
        </p:spPr>
      </p:pic>
      <p:pic>
        <p:nvPicPr>
          <p:cNvPr id="577" name="Shape 577"/>
          <p:cNvPicPr preferRelativeResize="0"/>
          <p:nvPr/>
        </p:nvPicPr>
        <p:blipFill>
          <a:blip r:embed="rId19">
            <a:alphaModFix/>
          </a:blip>
          <a:stretch>
            <a:fillRect/>
          </a:stretch>
        </p:blipFill>
        <p:spPr>
          <a:xfrm>
            <a:off x="4034850" y="1365444"/>
            <a:ext cx="2356650" cy="900631"/>
          </a:xfrm>
          <a:prstGeom prst="rect">
            <a:avLst/>
          </a:prstGeom>
          <a:noFill/>
          <a:ln>
            <a:noFill/>
          </a:ln>
        </p:spPr>
      </p:pic>
      <p:pic>
        <p:nvPicPr>
          <p:cNvPr id="578" name="Shape 578"/>
          <p:cNvPicPr preferRelativeResize="0"/>
          <p:nvPr/>
        </p:nvPicPr>
        <p:blipFill>
          <a:blip r:embed="rId20">
            <a:alphaModFix/>
          </a:blip>
          <a:stretch>
            <a:fillRect/>
          </a:stretch>
        </p:blipFill>
        <p:spPr>
          <a:xfrm>
            <a:off x="4034850" y="1105762"/>
            <a:ext cx="3275001" cy="1141463"/>
          </a:xfrm>
          <a:prstGeom prst="rect">
            <a:avLst/>
          </a:prstGeom>
          <a:noFill/>
          <a:ln>
            <a:noFill/>
          </a:ln>
        </p:spPr>
      </p:pic>
      <p:pic>
        <p:nvPicPr>
          <p:cNvPr id="579" name="Shape 579"/>
          <p:cNvPicPr preferRelativeResize="0"/>
          <p:nvPr/>
        </p:nvPicPr>
        <p:blipFill>
          <a:blip r:embed="rId21">
            <a:alphaModFix/>
          </a:blip>
          <a:stretch>
            <a:fillRect/>
          </a:stretch>
        </p:blipFill>
        <p:spPr>
          <a:xfrm>
            <a:off x="4034850" y="1127025"/>
            <a:ext cx="4128698" cy="1141475"/>
          </a:xfrm>
          <a:prstGeom prst="rect">
            <a:avLst/>
          </a:prstGeom>
          <a:noFill/>
          <a:ln>
            <a:noFill/>
          </a:ln>
        </p:spPr>
      </p:pic>
      <p:pic>
        <p:nvPicPr>
          <p:cNvPr id="580" name="Shape 580"/>
          <p:cNvPicPr preferRelativeResize="0"/>
          <p:nvPr/>
        </p:nvPicPr>
        <p:blipFill>
          <a:blip r:embed="rId22">
            <a:alphaModFix/>
          </a:blip>
          <a:stretch>
            <a:fillRect/>
          </a:stretch>
        </p:blipFill>
        <p:spPr>
          <a:xfrm>
            <a:off x="4034850" y="1654800"/>
            <a:ext cx="1575375" cy="649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A6CEEA-901F-F845-A4D9-5A0676C39113}"/>
              </a:ext>
            </a:extLst>
          </p:cNvPr>
          <p:cNvSpPr>
            <a:spLocks noGrp="1"/>
          </p:cNvSpPr>
          <p:nvPr>
            <p:ph type="title" idx="2"/>
          </p:nvPr>
        </p:nvSpPr>
        <p:spPr>
          <a:xfrm>
            <a:off x="519908" y="1162840"/>
            <a:ext cx="8181031" cy="2909540"/>
          </a:xfrm>
        </p:spPr>
        <p:txBody>
          <a:bodyPr/>
          <a:lstStyle/>
          <a:p>
            <a:pPr algn="ctr"/>
            <a:r>
              <a:rPr lang="en-US" dirty="0">
                <a:latin typeface="Muli Light" panose="02000503000000000000" pitchFamily="2" charset="77"/>
              </a:rPr>
              <a:t>O R I E N T A T I O N</a:t>
            </a:r>
            <a:br>
              <a:rPr lang="en-US" dirty="0"/>
            </a:br>
            <a:br>
              <a:rPr lang="en-US" dirty="0"/>
            </a:br>
            <a:r>
              <a:rPr lang="en-US" sz="1800" dirty="0">
                <a:solidFill>
                  <a:schemeClr val="bg1"/>
                </a:solidFill>
                <a:latin typeface="Muli" panose="02000503000000000000" pitchFamily="2" charset="77"/>
              </a:rPr>
              <a:t>Create an account</a:t>
            </a:r>
            <a:br>
              <a:rPr lang="en-US" sz="1800" dirty="0">
                <a:solidFill>
                  <a:schemeClr val="bg1"/>
                </a:solidFill>
                <a:latin typeface="Muli Light" panose="02000503000000000000" pitchFamily="2" charset="77"/>
              </a:rPr>
            </a:br>
            <a:r>
              <a:rPr lang="en-US" sz="1800" dirty="0">
                <a:solidFill>
                  <a:schemeClr val="bg1"/>
                </a:solidFill>
                <a:latin typeface="Muli Light" panose="02000503000000000000" pitchFamily="2" charset="77"/>
              </a:rPr>
              <a:t>Save searches and favorites, link to ORCID</a:t>
            </a:r>
            <a:br>
              <a:rPr lang="en-US" sz="1800" dirty="0">
                <a:solidFill>
                  <a:schemeClr val="bg1"/>
                </a:solidFill>
                <a:latin typeface="Muli Light" panose="02000503000000000000" pitchFamily="2" charset="77"/>
              </a:rPr>
            </a:br>
            <a:br>
              <a:rPr lang="en-US" sz="1800" dirty="0">
                <a:solidFill>
                  <a:schemeClr val="bg1"/>
                </a:solidFill>
                <a:latin typeface="Muli Light" panose="02000503000000000000" pitchFamily="2" charset="77"/>
              </a:rPr>
            </a:br>
            <a:r>
              <a:rPr lang="en-US" sz="1800" dirty="0">
                <a:solidFill>
                  <a:schemeClr val="bg1"/>
                </a:solidFill>
                <a:latin typeface="Muli" panose="02000503000000000000" pitchFamily="2" charset="77"/>
              </a:rPr>
              <a:t>Filters</a:t>
            </a:r>
            <a:br>
              <a:rPr lang="en-US" sz="1800" dirty="0">
                <a:solidFill>
                  <a:schemeClr val="bg1"/>
                </a:solidFill>
                <a:latin typeface="Muli Light" panose="02000503000000000000" pitchFamily="2" charset="77"/>
              </a:rPr>
            </a:br>
            <a:r>
              <a:rPr lang="en-US" sz="1800" dirty="0">
                <a:solidFill>
                  <a:schemeClr val="bg1"/>
                </a:solidFill>
                <a:latin typeface="Muli Light" panose="02000503000000000000" pitchFamily="2" charset="77"/>
              </a:rPr>
              <a:t>Function similar to fields in an advanced search, applicable to content type</a:t>
            </a:r>
            <a:br>
              <a:rPr lang="en-US" sz="1800" dirty="0">
                <a:solidFill>
                  <a:schemeClr val="bg1"/>
                </a:solidFill>
                <a:latin typeface="Muli Light" panose="02000503000000000000" pitchFamily="2" charset="77"/>
              </a:rPr>
            </a:br>
            <a:br>
              <a:rPr lang="en-US" sz="1800" dirty="0">
                <a:solidFill>
                  <a:schemeClr val="bg1"/>
                </a:solidFill>
                <a:latin typeface="Muli Light" panose="02000503000000000000" pitchFamily="2" charset="77"/>
              </a:rPr>
            </a:br>
            <a:r>
              <a:rPr lang="en-US" sz="1800" dirty="0">
                <a:solidFill>
                  <a:schemeClr val="bg1"/>
                </a:solidFill>
                <a:latin typeface="Muli" panose="02000503000000000000" pitchFamily="2" charset="77"/>
              </a:rPr>
              <a:t>Three ways to search</a:t>
            </a:r>
            <a:br>
              <a:rPr lang="en-US" sz="1800" dirty="0">
                <a:solidFill>
                  <a:schemeClr val="bg1"/>
                </a:solidFill>
                <a:latin typeface="Muli Light" panose="02000503000000000000" pitchFamily="2" charset="77"/>
              </a:rPr>
            </a:br>
            <a:r>
              <a:rPr lang="en-US" sz="1800" dirty="0">
                <a:solidFill>
                  <a:schemeClr val="bg1"/>
                </a:solidFill>
                <a:latin typeface="Muli Light" panose="02000503000000000000" pitchFamily="2" charset="77"/>
              </a:rPr>
              <a:t>Full data, title and abstract, and abstract search</a:t>
            </a:r>
            <a:br>
              <a:rPr lang="en-US" sz="1800" dirty="0">
                <a:solidFill>
                  <a:schemeClr val="bg1"/>
                </a:solidFill>
                <a:latin typeface="Muli Light" panose="02000503000000000000" pitchFamily="2" charset="77"/>
              </a:rPr>
            </a:br>
            <a:br>
              <a:rPr lang="en-US" sz="1800" dirty="0">
                <a:solidFill>
                  <a:schemeClr val="bg1"/>
                </a:solidFill>
                <a:latin typeface="Muli Light" panose="02000503000000000000" pitchFamily="2" charset="77"/>
              </a:rPr>
            </a:br>
            <a:r>
              <a:rPr lang="en-US" sz="1800" dirty="0">
                <a:solidFill>
                  <a:schemeClr val="bg1"/>
                </a:solidFill>
                <a:latin typeface="Muli" panose="02000503000000000000" pitchFamily="2" charset="77"/>
              </a:rPr>
              <a:t>Compare feature</a:t>
            </a:r>
            <a:br>
              <a:rPr lang="en-US" sz="1800" dirty="0">
                <a:solidFill>
                  <a:schemeClr val="bg1"/>
                </a:solidFill>
                <a:latin typeface="Muli Light" panose="02000503000000000000" pitchFamily="2" charset="77"/>
              </a:rPr>
            </a:br>
            <a:r>
              <a:rPr lang="en-US" sz="1800" dirty="0">
                <a:solidFill>
                  <a:schemeClr val="bg1"/>
                </a:solidFill>
                <a:latin typeface="Muli Light" panose="02000503000000000000" pitchFamily="2" charset="77"/>
              </a:rPr>
              <a:t>Remove any organizational or funder filters from your search bar before proceeding</a:t>
            </a:r>
            <a:br>
              <a:rPr lang="en-US" dirty="0">
                <a:solidFill>
                  <a:schemeClr val="bg1"/>
                </a:solidFill>
                <a:latin typeface="Muli Light" panose="02000503000000000000" pitchFamily="2" charset="77"/>
              </a:rPr>
            </a:br>
            <a:endParaRPr lang="en-US" dirty="0"/>
          </a:p>
        </p:txBody>
      </p:sp>
    </p:spTree>
    <p:extLst>
      <p:ext uri="{BB962C8B-B14F-4D97-AF65-F5344CB8AC3E}">
        <p14:creationId xmlns:p14="http://schemas.microsoft.com/office/powerpoint/2010/main" val="124691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3075-1080-1B41-A718-B76B6AD5A2DB}"/>
              </a:ext>
            </a:extLst>
          </p:cNvPr>
          <p:cNvSpPr>
            <a:spLocks noGrp="1"/>
          </p:cNvSpPr>
          <p:nvPr>
            <p:ph type="title"/>
          </p:nvPr>
        </p:nvSpPr>
        <p:spPr>
          <a:xfrm>
            <a:off x="461154" y="1745877"/>
            <a:ext cx="7938900" cy="707400"/>
          </a:xfrm>
        </p:spPr>
        <p:txBody>
          <a:bodyPr/>
          <a:lstStyle/>
          <a:p>
            <a:r>
              <a:rPr lang="en-US" dirty="0">
                <a:latin typeface="Muli Light" panose="02000503000000000000" pitchFamily="2" charset="77"/>
              </a:rPr>
              <a:t>COMMON QUERIES</a:t>
            </a:r>
          </a:p>
        </p:txBody>
      </p:sp>
    </p:spTree>
    <p:extLst>
      <p:ext uri="{BB962C8B-B14F-4D97-AF65-F5344CB8AC3E}">
        <p14:creationId xmlns:p14="http://schemas.microsoft.com/office/powerpoint/2010/main" val="3226227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CE259F-93D7-F94A-AA65-15DEFC9DB159}"/>
              </a:ext>
            </a:extLst>
          </p:cNvPr>
          <p:cNvSpPr txBox="1">
            <a:spLocks/>
          </p:cNvSpPr>
          <p:nvPr/>
        </p:nvSpPr>
        <p:spPr>
          <a:xfrm>
            <a:off x="442300" y="1702729"/>
            <a:ext cx="7938900" cy="707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2400" b="0" i="0" u="none" strike="noStrike" cap="none">
                <a:solidFill>
                  <a:srgbClr val="FFFFFF"/>
                </a:solidFill>
                <a:latin typeface="Muli Light"/>
                <a:ea typeface="Muli Light"/>
                <a:cs typeface="Muli Light"/>
                <a:sym typeface="Muli Light"/>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US" sz="1800" dirty="0"/>
              <a:t>Who is the most prolific researcher at </a:t>
            </a:r>
            <a:r>
              <a:rPr lang="en-US" sz="1800" dirty="0">
                <a:solidFill>
                  <a:srgbClr val="FFFF00"/>
                </a:solidFill>
              </a:rPr>
              <a:t>University of Tennessee at Knoxville</a:t>
            </a:r>
            <a:r>
              <a:rPr lang="en-US" sz="1800" dirty="0"/>
              <a:t> in </a:t>
            </a:r>
            <a:r>
              <a:rPr lang="en-US" sz="1800" dirty="0">
                <a:solidFill>
                  <a:srgbClr val="FFFF00"/>
                </a:solidFill>
              </a:rPr>
              <a:t>Materials Engineering</a:t>
            </a:r>
            <a:r>
              <a:rPr lang="en-US" sz="1800" dirty="0"/>
              <a:t> in the </a:t>
            </a:r>
            <a:r>
              <a:rPr lang="en-US" sz="1800" dirty="0">
                <a:solidFill>
                  <a:srgbClr val="FFFF00"/>
                </a:solidFill>
              </a:rPr>
              <a:t>past 5 years</a:t>
            </a:r>
            <a:r>
              <a:rPr lang="en-US" sz="1800" dirty="0"/>
              <a:t>?</a:t>
            </a:r>
          </a:p>
        </p:txBody>
      </p:sp>
      <p:sp>
        <p:nvSpPr>
          <p:cNvPr id="5" name="Title 2">
            <a:extLst>
              <a:ext uri="{FF2B5EF4-FFF2-40B4-BE49-F238E27FC236}">
                <a16:creationId xmlns:a16="http://schemas.microsoft.com/office/drawing/2014/main" id="{E6B33733-FD81-6F41-9F13-7C7A53B1158E}"/>
              </a:ext>
            </a:extLst>
          </p:cNvPr>
          <p:cNvSpPr txBox="1">
            <a:spLocks/>
          </p:cNvSpPr>
          <p:nvPr/>
        </p:nvSpPr>
        <p:spPr>
          <a:xfrm>
            <a:off x="442300" y="840458"/>
            <a:ext cx="7938900" cy="707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2400" b="0" i="0" u="none" strike="noStrike" cap="none">
                <a:solidFill>
                  <a:srgbClr val="FFFFFF"/>
                </a:solidFill>
                <a:latin typeface="Muli Light"/>
                <a:ea typeface="Muli Light"/>
                <a:cs typeface="Muli Light"/>
                <a:sym typeface="Muli Light"/>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US" sz="1800" dirty="0"/>
              <a:t>Who is the most prolific researcher in </a:t>
            </a:r>
            <a:r>
              <a:rPr lang="en-US" sz="1800" dirty="0">
                <a:solidFill>
                  <a:srgbClr val="FFFF00"/>
                </a:solidFill>
              </a:rPr>
              <a:t>Materials Engineering</a:t>
            </a:r>
            <a:r>
              <a:rPr lang="en-US" sz="1800" dirty="0"/>
              <a:t> in the </a:t>
            </a:r>
            <a:r>
              <a:rPr lang="en-US" sz="1800" dirty="0">
                <a:solidFill>
                  <a:srgbClr val="FFFF00"/>
                </a:solidFill>
              </a:rPr>
              <a:t>past 5 years</a:t>
            </a:r>
            <a:r>
              <a:rPr lang="en-US" sz="1800" dirty="0"/>
              <a:t>? </a:t>
            </a:r>
          </a:p>
        </p:txBody>
      </p:sp>
      <p:sp>
        <p:nvSpPr>
          <p:cNvPr id="6" name="Title 2">
            <a:extLst>
              <a:ext uri="{FF2B5EF4-FFF2-40B4-BE49-F238E27FC236}">
                <a16:creationId xmlns:a16="http://schemas.microsoft.com/office/drawing/2014/main" id="{D087B0DE-84C6-9B43-A1C9-F732FE3B77AE}"/>
              </a:ext>
            </a:extLst>
          </p:cNvPr>
          <p:cNvSpPr txBox="1">
            <a:spLocks/>
          </p:cNvSpPr>
          <p:nvPr/>
        </p:nvSpPr>
        <p:spPr>
          <a:xfrm>
            <a:off x="442299" y="3796804"/>
            <a:ext cx="8070104" cy="707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2400" b="0" i="0" u="none" strike="noStrike" cap="none">
                <a:solidFill>
                  <a:srgbClr val="FFFFFF"/>
                </a:solidFill>
                <a:latin typeface="Muli Light"/>
                <a:ea typeface="Muli Light"/>
                <a:cs typeface="Muli Light"/>
                <a:sym typeface="Muli Light"/>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US" sz="1800" dirty="0"/>
              <a:t>Who is the top funder of publications published in the </a:t>
            </a:r>
            <a:r>
              <a:rPr lang="en-US" sz="1800" dirty="0">
                <a:solidFill>
                  <a:srgbClr val="FFFF00"/>
                </a:solidFill>
              </a:rPr>
              <a:t>past 5 years </a:t>
            </a:r>
            <a:r>
              <a:rPr lang="en-US" sz="1800" dirty="0"/>
              <a:t>in </a:t>
            </a:r>
            <a:r>
              <a:rPr lang="en-US" sz="1800" dirty="0">
                <a:solidFill>
                  <a:srgbClr val="FFFF00"/>
                </a:solidFill>
              </a:rPr>
              <a:t>Materials Engineering</a:t>
            </a:r>
            <a:r>
              <a:rPr lang="en-US" sz="1800" dirty="0"/>
              <a:t> at </a:t>
            </a:r>
            <a:r>
              <a:rPr lang="en-US" sz="1800" dirty="0">
                <a:solidFill>
                  <a:srgbClr val="FFFF00"/>
                </a:solidFill>
              </a:rPr>
              <a:t>University of Tennessee at Knoxville</a:t>
            </a:r>
            <a:r>
              <a:rPr lang="en-US" sz="1800" dirty="0"/>
              <a:t>?</a:t>
            </a:r>
          </a:p>
        </p:txBody>
      </p:sp>
      <p:sp>
        <p:nvSpPr>
          <p:cNvPr id="7" name="TextBox 6">
            <a:extLst>
              <a:ext uri="{FF2B5EF4-FFF2-40B4-BE49-F238E27FC236}">
                <a16:creationId xmlns:a16="http://schemas.microsoft.com/office/drawing/2014/main" id="{7990EEC2-2175-6948-ACFC-D2F796E46565}"/>
              </a:ext>
            </a:extLst>
          </p:cNvPr>
          <p:cNvSpPr txBox="1"/>
          <p:nvPr/>
        </p:nvSpPr>
        <p:spPr>
          <a:xfrm>
            <a:off x="1385359" y="223922"/>
            <a:ext cx="6183985" cy="461665"/>
          </a:xfrm>
          <a:prstGeom prst="rect">
            <a:avLst/>
          </a:prstGeom>
          <a:noFill/>
        </p:spPr>
        <p:txBody>
          <a:bodyPr wrap="square" rtlCol="0">
            <a:spAutoFit/>
          </a:bodyPr>
          <a:lstStyle/>
          <a:p>
            <a:pPr algn="ctr"/>
            <a:r>
              <a:rPr lang="en-US" sz="2400" dirty="0">
                <a:solidFill>
                  <a:schemeClr val="bg1"/>
                </a:solidFill>
                <a:latin typeface="Muli Light" panose="02000503000000000000" pitchFamily="2" charset="77"/>
              </a:rPr>
              <a:t>P U B L I C A T I O N S</a:t>
            </a:r>
          </a:p>
        </p:txBody>
      </p:sp>
      <p:sp>
        <p:nvSpPr>
          <p:cNvPr id="8" name="Title 1">
            <a:extLst>
              <a:ext uri="{FF2B5EF4-FFF2-40B4-BE49-F238E27FC236}">
                <a16:creationId xmlns:a16="http://schemas.microsoft.com/office/drawing/2014/main" id="{8D825098-AC2E-EF4A-8C18-9D7482F77F6C}"/>
              </a:ext>
            </a:extLst>
          </p:cNvPr>
          <p:cNvSpPr txBox="1">
            <a:spLocks/>
          </p:cNvSpPr>
          <p:nvPr/>
        </p:nvSpPr>
        <p:spPr>
          <a:xfrm>
            <a:off x="442300" y="2693702"/>
            <a:ext cx="7938900" cy="707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2400" b="0" i="0" u="none" strike="noStrike" cap="none">
                <a:solidFill>
                  <a:srgbClr val="FFFFFF"/>
                </a:solidFill>
                <a:latin typeface="Muli Light"/>
                <a:ea typeface="Muli Light"/>
                <a:cs typeface="Muli Light"/>
                <a:sym typeface="Muli Light"/>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US" sz="1800" dirty="0"/>
              <a:t>What was the most cited paper by a researcher at </a:t>
            </a:r>
            <a:r>
              <a:rPr lang="en-US" sz="1800" dirty="0">
                <a:solidFill>
                  <a:srgbClr val="FFFF00"/>
                </a:solidFill>
              </a:rPr>
              <a:t>University of Tennessee at Knoxville</a:t>
            </a:r>
            <a:r>
              <a:rPr lang="en-US" sz="1800" dirty="0"/>
              <a:t> in </a:t>
            </a:r>
            <a:r>
              <a:rPr lang="en-US" sz="1800" dirty="0">
                <a:solidFill>
                  <a:srgbClr val="FFFF00"/>
                </a:solidFill>
              </a:rPr>
              <a:t>Materials Engineering</a:t>
            </a:r>
            <a:r>
              <a:rPr lang="en-US" sz="1800" dirty="0"/>
              <a:t> in the </a:t>
            </a:r>
            <a:r>
              <a:rPr lang="en-US" sz="1800" dirty="0">
                <a:solidFill>
                  <a:srgbClr val="FFFF00"/>
                </a:solidFill>
              </a:rPr>
              <a:t>past 5 years</a:t>
            </a:r>
            <a:r>
              <a:rPr lang="en-US" sz="1800" dirty="0"/>
              <a:t>? Which had the top </a:t>
            </a:r>
            <a:r>
              <a:rPr lang="en-US" sz="1800" dirty="0" err="1"/>
              <a:t>Altmetric</a:t>
            </a:r>
            <a:r>
              <a:rPr lang="en-US" sz="1800" dirty="0"/>
              <a:t> score?</a:t>
            </a:r>
          </a:p>
        </p:txBody>
      </p:sp>
    </p:spTree>
    <p:extLst>
      <p:ext uri="{BB962C8B-B14F-4D97-AF65-F5344CB8AC3E}">
        <p14:creationId xmlns:p14="http://schemas.microsoft.com/office/powerpoint/2010/main" val="342602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AA41A5-235B-D940-9927-6D8A2B5205EC}"/>
              </a:ext>
            </a:extLst>
          </p:cNvPr>
          <p:cNvSpPr>
            <a:spLocks noGrp="1"/>
          </p:cNvSpPr>
          <p:nvPr>
            <p:ph type="title"/>
          </p:nvPr>
        </p:nvSpPr>
        <p:spPr>
          <a:xfrm>
            <a:off x="327369" y="847273"/>
            <a:ext cx="8544928" cy="499270"/>
          </a:xfrm>
        </p:spPr>
        <p:txBody>
          <a:bodyPr/>
          <a:lstStyle/>
          <a:p>
            <a:r>
              <a:rPr lang="en-US" sz="1800" dirty="0">
                <a:latin typeface="Muli Light" panose="02000503000000000000" pitchFamily="2" charset="77"/>
              </a:rPr>
              <a:t>Which researcher has received the most funding in </a:t>
            </a:r>
            <a:r>
              <a:rPr lang="en-US" sz="1800" dirty="0">
                <a:solidFill>
                  <a:srgbClr val="FFFF00"/>
                </a:solidFill>
                <a:latin typeface="Muli Light" panose="02000503000000000000" pitchFamily="2" charset="77"/>
              </a:rPr>
              <a:t>Materials Engineering</a:t>
            </a:r>
            <a:r>
              <a:rPr lang="en-US" sz="1800" dirty="0">
                <a:latin typeface="Muli Light" panose="02000503000000000000" pitchFamily="2" charset="77"/>
              </a:rPr>
              <a:t>?</a:t>
            </a:r>
          </a:p>
        </p:txBody>
      </p:sp>
      <p:sp>
        <p:nvSpPr>
          <p:cNvPr id="4" name="Title 2">
            <a:extLst>
              <a:ext uri="{FF2B5EF4-FFF2-40B4-BE49-F238E27FC236}">
                <a16:creationId xmlns:a16="http://schemas.microsoft.com/office/drawing/2014/main" id="{C53F9B64-5805-2545-9495-BC2C5848A8EA}"/>
              </a:ext>
            </a:extLst>
          </p:cNvPr>
          <p:cNvSpPr txBox="1">
            <a:spLocks/>
          </p:cNvSpPr>
          <p:nvPr/>
        </p:nvSpPr>
        <p:spPr>
          <a:xfrm>
            <a:off x="327366" y="2126810"/>
            <a:ext cx="8816631" cy="707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2400" b="0" i="0" u="none" strike="noStrike" cap="none">
                <a:solidFill>
                  <a:srgbClr val="FFFFFF"/>
                </a:solidFill>
                <a:latin typeface="Muli Light"/>
                <a:ea typeface="Muli Light"/>
                <a:cs typeface="Muli Light"/>
                <a:sym typeface="Muli Light"/>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US" sz="1800" dirty="0"/>
              <a:t>Which funder has awarded the most funding in </a:t>
            </a:r>
            <a:r>
              <a:rPr lang="en-US" sz="1800" dirty="0">
                <a:solidFill>
                  <a:srgbClr val="FFFF00"/>
                </a:solidFill>
              </a:rPr>
              <a:t>Materials Engineering</a:t>
            </a:r>
            <a:r>
              <a:rPr lang="en-US" sz="1800" dirty="0"/>
              <a:t> to </a:t>
            </a:r>
            <a:r>
              <a:rPr lang="en-US" sz="1800" dirty="0">
                <a:solidFill>
                  <a:srgbClr val="FFFF00"/>
                </a:solidFill>
              </a:rPr>
              <a:t>University of Tennessee at Knoxville</a:t>
            </a:r>
            <a:r>
              <a:rPr lang="en-US" sz="1800" dirty="0"/>
              <a:t>?</a:t>
            </a:r>
          </a:p>
        </p:txBody>
      </p:sp>
      <p:sp>
        <p:nvSpPr>
          <p:cNvPr id="5" name="Title 2">
            <a:extLst>
              <a:ext uri="{FF2B5EF4-FFF2-40B4-BE49-F238E27FC236}">
                <a16:creationId xmlns:a16="http://schemas.microsoft.com/office/drawing/2014/main" id="{C212DE22-3A7B-E647-8F34-4468358D0E15}"/>
              </a:ext>
            </a:extLst>
          </p:cNvPr>
          <p:cNvSpPr txBox="1">
            <a:spLocks/>
          </p:cNvSpPr>
          <p:nvPr/>
        </p:nvSpPr>
        <p:spPr>
          <a:xfrm>
            <a:off x="327368" y="1529299"/>
            <a:ext cx="8544930" cy="538416"/>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2400" b="0" i="0" u="none" strike="noStrike" cap="none">
                <a:solidFill>
                  <a:srgbClr val="FFFFFF"/>
                </a:solidFill>
                <a:latin typeface="Muli Light"/>
                <a:ea typeface="Muli Light"/>
                <a:cs typeface="Muli Light"/>
                <a:sym typeface="Muli Light"/>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US" sz="1800" dirty="0"/>
              <a:t>Which funder has awarded the most total funding in </a:t>
            </a:r>
            <a:r>
              <a:rPr lang="en-US" sz="1800" dirty="0">
                <a:solidFill>
                  <a:srgbClr val="FFFF00"/>
                </a:solidFill>
              </a:rPr>
              <a:t>Materials Engineering</a:t>
            </a:r>
            <a:r>
              <a:rPr lang="en-US" sz="1800" dirty="0"/>
              <a:t>?</a:t>
            </a:r>
          </a:p>
        </p:txBody>
      </p:sp>
      <p:sp>
        <p:nvSpPr>
          <p:cNvPr id="6" name="Title 2">
            <a:extLst>
              <a:ext uri="{FF2B5EF4-FFF2-40B4-BE49-F238E27FC236}">
                <a16:creationId xmlns:a16="http://schemas.microsoft.com/office/drawing/2014/main" id="{AFD8E7C6-7FB0-844D-A472-42FDB2639105}"/>
              </a:ext>
            </a:extLst>
          </p:cNvPr>
          <p:cNvSpPr txBox="1">
            <a:spLocks/>
          </p:cNvSpPr>
          <p:nvPr/>
        </p:nvSpPr>
        <p:spPr>
          <a:xfrm>
            <a:off x="327366" y="3738496"/>
            <a:ext cx="8544931" cy="944897"/>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2400" b="0" i="0" u="none" strike="noStrike" cap="none">
                <a:solidFill>
                  <a:srgbClr val="FFFFFF"/>
                </a:solidFill>
                <a:latin typeface="Muli Light"/>
                <a:ea typeface="Muli Light"/>
                <a:cs typeface="Muli Light"/>
                <a:sym typeface="Muli Light"/>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US" sz="1800" dirty="0"/>
              <a:t>How many grants in </a:t>
            </a:r>
            <a:r>
              <a:rPr lang="en-US" sz="1800" dirty="0">
                <a:solidFill>
                  <a:srgbClr val="FFFF00"/>
                </a:solidFill>
              </a:rPr>
              <a:t>Materials Engineering</a:t>
            </a:r>
            <a:r>
              <a:rPr lang="en-US" sz="1800" dirty="0"/>
              <a:t> were awarded to </a:t>
            </a:r>
            <a:r>
              <a:rPr lang="en-US" sz="1800" dirty="0">
                <a:solidFill>
                  <a:srgbClr val="FFFF00"/>
                </a:solidFill>
              </a:rPr>
              <a:t>University of Tennessee at Knoxville </a:t>
            </a:r>
            <a:r>
              <a:rPr lang="en-US" sz="1800" dirty="0"/>
              <a:t>that are </a:t>
            </a:r>
            <a:r>
              <a:rPr lang="en-US" sz="1800" dirty="0">
                <a:solidFill>
                  <a:srgbClr val="FFFF00"/>
                </a:solidFill>
              </a:rPr>
              <a:t>active in 2019</a:t>
            </a:r>
            <a:r>
              <a:rPr lang="en-US" sz="1800" dirty="0"/>
              <a:t>?</a:t>
            </a:r>
          </a:p>
        </p:txBody>
      </p:sp>
      <p:sp>
        <p:nvSpPr>
          <p:cNvPr id="7" name="TextBox 6">
            <a:extLst>
              <a:ext uri="{FF2B5EF4-FFF2-40B4-BE49-F238E27FC236}">
                <a16:creationId xmlns:a16="http://schemas.microsoft.com/office/drawing/2014/main" id="{3F1187AD-0355-7245-AE78-7FAB91AB64CA}"/>
              </a:ext>
            </a:extLst>
          </p:cNvPr>
          <p:cNvSpPr txBox="1"/>
          <p:nvPr/>
        </p:nvSpPr>
        <p:spPr>
          <a:xfrm>
            <a:off x="1376317" y="195356"/>
            <a:ext cx="6183985" cy="461665"/>
          </a:xfrm>
          <a:prstGeom prst="rect">
            <a:avLst/>
          </a:prstGeom>
          <a:noFill/>
        </p:spPr>
        <p:txBody>
          <a:bodyPr wrap="square" rtlCol="0">
            <a:spAutoFit/>
          </a:bodyPr>
          <a:lstStyle/>
          <a:p>
            <a:pPr algn="ctr"/>
            <a:r>
              <a:rPr lang="en-US" sz="2400" dirty="0">
                <a:solidFill>
                  <a:schemeClr val="bg1"/>
                </a:solidFill>
                <a:latin typeface="Muli Light" panose="02000503000000000000" pitchFamily="2" charset="77"/>
              </a:rPr>
              <a:t>G R A N T S</a:t>
            </a:r>
          </a:p>
        </p:txBody>
      </p:sp>
      <p:sp>
        <p:nvSpPr>
          <p:cNvPr id="8" name="Title 2">
            <a:extLst>
              <a:ext uri="{FF2B5EF4-FFF2-40B4-BE49-F238E27FC236}">
                <a16:creationId xmlns:a16="http://schemas.microsoft.com/office/drawing/2014/main" id="{1A653C30-7876-D245-B25C-913CA3BF6575}"/>
              </a:ext>
            </a:extLst>
          </p:cNvPr>
          <p:cNvSpPr txBox="1">
            <a:spLocks/>
          </p:cNvSpPr>
          <p:nvPr/>
        </p:nvSpPr>
        <p:spPr>
          <a:xfrm>
            <a:off x="327366" y="2972001"/>
            <a:ext cx="8544931" cy="707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2400" b="0" i="0" u="none" strike="noStrike" cap="none">
                <a:solidFill>
                  <a:srgbClr val="FFFFFF"/>
                </a:solidFill>
                <a:latin typeface="Muli Light"/>
                <a:ea typeface="Muli Light"/>
                <a:cs typeface="Muli Light"/>
                <a:sym typeface="Muli Light"/>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US" sz="1800" dirty="0"/>
              <a:t>How do </a:t>
            </a:r>
            <a:r>
              <a:rPr lang="en-US" sz="1800" dirty="0">
                <a:solidFill>
                  <a:srgbClr val="FFFF00"/>
                </a:solidFill>
              </a:rPr>
              <a:t>University of Tennessee at Knoxville</a:t>
            </a:r>
            <a:r>
              <a:rPr lang="en-US" sz="1800" dirty="0"/>
              <a:t> and </a:t>
            </a:r>
            <a:r>
              <a:rPr lang="en-US" sz="1800" dirty="0">
                <a:solidFill>
                  <a:srgbClr val="FFFF00"/>
                </a:solidFill>
              </a:rPr>
              <a:t>University of Oslo </a:t>
            </a:r>
            <a:r>
              <a:rPr lang="en-US" sz="1800" dirty="0"/>
              <a:t>compare with respect to grants active in the </a:t>
            </a:r>
            <a:r>
              <a:rPr lang="en-US" sz="1800" dirty="0">
                <a:solidFill>
                  <a:srgbClr val="FFFF00"/>
                </a:solidFill>
              </a:rPr>
              <a:t>next 5 years </a:t>
            </a:r>
            <a:r>
              <a:rPr lang="en-US" sz="1800" dirty="0"/>
              <a:t>in </a:t>
            </a:r>
            <a:r>
              <a:rPr lang="en-US" sz="1800" dirty="0">
                <a:solidFill>
                  <a:srgbClr val="FFFF00"/>
                </a:solidFill>
              </a:rPr>
              <a:t>Materials Engineering</a:t>
            </a:r>
            <a:r>
              <a:rPr lang="en-US" sz="1800" dirty="0"/>
              <a:t>?</a:t>
            </a:r>
          </a:p>
        </p:txBody>
      </p:sp>
    </p:spTree>
    <p:extLst>
      <p:ext uri="{BB962C8B-B14F-4D97-AF65-F5344CB8AC3E}">
        <p14:creationId xmlns:p14="http://schemas.microsoft.com/office/powerpoint/2010/main" val="317112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AE31-53D1-D745-A10D-FF960CD95DDF}"/>
              </a:ext>
            </a:extLst>
          </p:cNvPr>
          <p:cNvSpPr>
            <a:spLocks noGrp="1"/>
          </p:cNvSpPr>
          <p:nvPr>
            <p:ph type="title"/>
          </p:nvPr>
        </p:nvSpPr>
        <p:spPr>
          <a:xfrm>
            <a:off x="448111" y="174959"/>
            <a:ext cx="7938900" cy="707400"/>
          </a:xfrm>
        </p:spPr>
        <p:txBody>
          <a:bodyPr/>
          <a:lstStyle/>
          <a:p>
            <a:pPr algn="ctr"/>
            <a:r>
              <a:rPr lang="en-US" dirty="0">
                <a:latin typeface="Muli Light" panose="02000503000000000000" pitchFamily="2" charset="77"/>
              </a:rPr>
              <a:t>P A T E N T S</a:t>
            </a:r>
          </a:p>
        </p:txBody>
      </p:sp>
      <p:sp>
        <p:nvSpPr>
          <p:cNvPr id="3" name="Title 2">
            <a:extLst>
              <a:ext uri="{FF2B5EF4-FFF2-40B4-BE49-F238E27FC236}">
                <a16:creationId xmlns:a16="http://schemas.microsoft.com/office/drawing/2014/main" id="{CC66E717-08C2-5249-8AB5-56C3544FE7FD}"/>
              </a:ext>
            </a:extLst>
          </p:cNvPr>
          <p:cNvSpPr txBox="1">
            <a:spLocks/>
          </p:cNvSpPr>
          <p:nvPr/>
        </p:nvSpPr>
        <p:spPr>
          <a:xfrm>
            <a:off x="329176" y="968902"/>
            <a:ext cx="8319461" cy="52906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2400" b="0" i="0" u="none" strike="noStrike" cap="none">
                <a:solidFill>
                  <a:srgbClr val="FFFFFF"/>
                </a:solidFill>
                <a:latin typeface="Muli Light"/>
                <a:ea typeface="Muli Light"/>
                <a:cs typeface="Muli Light"/>
                <a:sym typeface="Muli Light"/>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US" sz="1800" dirty="0"/>
              <a:t>Which funders have supported the most patents in </a:t>
            </a:r>
            <a:r>
              <a:rPr lang="en-US" sz="1800" dirty="0">
                <a:solidFill>
                  <a:srgbClr val="FFFF00"/>
                </a:solidFill>
              </a:rPr>
              <a:t>Oncology and Carcinogenesis</a:t>
            </a:r>
            <a:r>
              <a:rPr lang="en-US" sz="1800" dirty="0"/>
              <a:t>?</a:t>
            </a:r>
          </a:p>
        </p:txBody>
      </p:sp>
      <p:sp>
        <p:nvSpPr>
          <p:cNvPr id="5" name="Title 2">
            <a:extLst>
              <a:ext uri="{FF2B5EF4-FFF2-40B4-BE49-F238E27FC236}">
                <a16:creationId xmlns:a16="http://schemas.microsoft.com/office/drawing/2014/main" id="{3616D6B2-E7FE-D440-9AA2-7A6892FAB0B6}"/>
              </a:ext>
            </a:extLst>
          </p:cNvPr>
          <p:cNvSpPr txBox="1">
            <a:spLocks/>
          </p:cNvSpPr>
          <p:nvPr/>
        </p:nvSpPr>
        <p:spPr>
          <a:xfrm>
            <a:off x="282686" y="2442886"/>
            <a:ext cx="8625644" cy="707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2400" b="0" i="0" u="none" strike="noStrike" cap="none">
                <a:solidFill>
                  <a:srgbClr val="FFFFFF"/>
                </a:solidFill>
                <a:latin typeface="Muli Light"/>
                <a:ea typeface="Muli Light"/>
                <a:cs typeface="Muli Light"/>
                <a:sym typeface="Muli Light"/>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US" sz="1800" dirty="0"/>
              <a:t>How many </a:t>
            </a:r>
            <a:r>
              <a:rPr lang="en-US" sz="1800" dirty="0">
                <a:solidFill>
                  <a:srgbClr val="FFFF00"/>
                </a:solidFill>
              </a:rPr>
              <a:t>active</a:t>
            </a:r>
            <a:r>
              <a:rPr lang="en-US" sz="1800" dirty="0"/>
              <a:t> patents have been awarded to </a:t>
            </a:r>
            <a:r>
              <a:rPr lang="en-US" sz="1800" dirty="0">
                <a:solidFill>
                  <a:srgbClr val="FFFF00"/>
                </a:solidFill>
              </a:rPr>
              <a:t>University of Tennessee at Knoxville</a:t>
            </a:r>
            <a:r>
              <a:rPr lang="en-US" sz="1800" dirty="0"/>
              <a:t> in </a:t>
            </a:r>
            <a:r>
              <a:rPr lang="en-US" sz="1800" dirty="0">
                <a:solidFill>
                  <a:srgbClr val="FFFF00"/>
                </a:solidFill>
              </a:rPr>
              <a:t>Oncology and Carcinogenesis</a:t>
            </a:r>
            <a:r>
              <a:rPr lang="en-US" sz="1800" dirty="0"/>
              <a:t>?</a:t>
            </a:r>
          </a:p>
        </p:txBody>
      </p:sp>
      <p:sp>
        <p:nvSpPr>
          <p:cNvPr id="6" name="Title 2">
            <a:extLst>
              <a:ext uri="{FF2B5EF4-FFF2-40B4-BE49-F238E27FC236}">
                <a16:creationId xmlns:a16="http://schemas.microsoft.com/office/drawing/2014/main" id="{78A0DCDD-8DD0-E94D-890D-5A4896256BE5}"/>
              </a:ext>
            </a:extLst>
          </p:cNvPr>
          <p:cNvSpPr txBox="1">
            <a:spLocks/>
          </p:cNvSpPr>
          <p:nvPr/>
        </p:nvSpPr>
        <p:spPr>
          <a:xfrm>
            <a:off x="329176" y="1801840"/>
            <a:ext cx="8319461" cy="444867"/>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2400" b="0" i="0" u="none" strike="noStrike" cap="none">
                <a:solidFill>
                  <a:srgbClr val="FFFFFF"/>
                </a:solidFill>
                <a:latin typeface="Muli Light"/>
                <a:ea typeface="Muli Light"/>
                <a:cs typeface="Muli Light"/>
                <a:sym typeface="Muli Light"/>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US" sz="1800" dirty="0"/>
              <a:t>Which organization owns the most </a:t>
            </a:r>
            <a:r>
              <a:rPr lang="en-US" sz="1800" dirty="0">
                <a:solidFill>
                  <a:srgbClr val="FFFF00"/>
                </a:solidFill>
              </a:rPr>
              <a:t>active</a:t>
            </a:r>
            <a:r>
              <a:rPr lang="en-US" sz="1800" dirty="0"/>
              <a:t> patents in </a:t>
            </a:r>
            <a:r>
              <a:rPr lang="en-US" sz="1800" dirty="0">
                <a:solidFill>
                  <a:srgbClr val="FFFF00"/>
                </a:solidFill>
              </a:rPr>
              <a:t>Oncology and Carcinogenesis</a:t>
            </a:r>
            <a:r>
              <a:rPr lang="en-US" sz="1800" dirty="0"/>
              <a:t>?</a:t>
            </a:r>
          </a:p>
        </p:txBody>
      </p:sp>
      <p:sp>
        <p:nvSpPr>
          <p:cNvPr id="8" name="Title 2">
            <a:extLst>
              <a:ext uri="{FF2B5EF4-FFF2-40B4-BE49-F238E27FC236}">
                <a16:creationId xmlns:a16="http://schemas.microsoft.com/office/drawing/2014/main" id="{200FCD63-B670-7841-82D4-0DEF6307A5D1}"/>
              </a:ext>
            </a:extLst>
          </p:cNvPr>
          <p:cNvSpPr txBox="1">
            <a:spLocks/>
          </p:cNvSpPr>
          <p:nvPr/>
        </p:nvSpPr>
        <p:spPr>
          <a:xfrm>
            <a:off x="282686" y="3457802"/>
            <a:ext cx="8509742" cy="707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2400" b="0" i="0" u="none" strike="noStrike" cap="none">
                <a:solidFill>
                  <a:srgbClr val="FFFFFF"/>
                </a:solidFill>
                <a:latin typeface="Muli Light"/>
                <a:ea typeface="Muli Light"/>
                <a:cs typeface="Muli Light"/>
                <a:sym typeface="Muli Light"/>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US" sz="1800" dirty="0"/>
              <a:t>How many </a:t>
            </a:r>
            <a:r>
              <a:rPr lang="en-US" sz="1800" dirty="0">
                <a:solidFill>
                  <a:srgbClr val="FFFF00"/>
                </a:solidFill>
              </a:rPr>
              <a:t>active</a:t>
            </a:r>
            <a:r>
              <a:rPr lang="en-US" sz="1800" dirty="0"/>
              <a:t> patents in </a:t>
            </a:r>
            <a:r>
              <a:rPr lang="en-US" sz="1800" dirty="0">
                <a:solidFill>
                  <a:srgbClr val="FFFF00"/>
                </a:solidFill>
              </a:rPr>
              <a:t>Immunology </a:t>
            </a:r>
            <a:r>
              <a:rPr lang="en-US" sz="1800" dirty="0"/>
              <a:t>were awarded to organizations in </a:t>
            </a:r>
            <a:r>
              <a:rPr lang="en-US" sz="1800" dirty="0">
                <a:solidFill>
                  <a:srgbClr val="FFFF00"/>
                </a:solidFill>
              </a:rPr>
              <a:t>Japan</a:t>
            </a:r>
            <a:r>
              <a:rPr lang="en-US" sz="1800" dirty="0"/>
              <a:t>?  Who are the top funders of these patents?</a:t>
            </a:r>
          </a:p>
        </p:txBody>
      </p:sp>
    </p:spTree>
    <p:extLst>
      <p:ext uri="{BB962C8B-B14F-4D97-AF65-F5344CB8AC3E}">
        <p14:creationId xmlns:p14="http://schemas.microsoft.com/office/powerpoint/2010/main" val="115843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AE31-53D1-D745-A10D-FF960CD95DDF}"/>
              </a:ext>
            </a:extLst>
          </p:cNvPr>
          <p:cNvSpPr>
            <a:spLocks noGrp="1"/>
          </p:cNvSpPr>
          <p:nvPr>
            <p:ph type="title"/>
          </p:nvPr>
        </p:nvSpPr>
        <p:spPr>
          <a:xfrm>
            <a:off x="448111" y="174959"/>
            <a:ext cx="7938900" cy="360520"/>
          </a:xfrm>
        </p:spPr>
        <p:txBody>
          <a:bodyPr/>
          <a:lstStyle/>
          <a:p>
            <a:pPr algn="ctr"/>
            <a:r>
              <a:rPr lang="en-US" dirty="0">
                <a:latin typeface="Muli Light" panose="02000503000000000000" pitchFamily="2" charset="77"/>
              </a:rPr>
              <a:t>C L I N I C A L   T R I A L S</a:t>
            </a:r>
          </a:p>
        </p:txBody>
      </p:sp>
      <p:sp>
        <p:nvSpPr>
          <p:cNvPr id="3" name="Title 2">
            <a:extLst>
              <a:ext uri="{FF2B5EF4-FFF2-40B4-BE49-F238E27FC236}">
                <a16:creationId xmlns:a16="http://schemas.microsoft.com/office/drawing/2014/main" id="{CC66E717-08C2-5249-8AB5-56C3544FE7FD}"/>
              </a:ext>
            </a:extLst>
          </p:cNvPr>
          <p:cNvSpPr txBox="1">
            <a:spLocks/>
          </p:cNvSpPr>
          <p:nvPr/>
        </p:nvSpPr>
        <p:spPr>
          <a:xfrm>
            <a:off x="448111" y="1075986"/>
            <a:ext cx="8319461" cy="52906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2400" b="0" i="0" u="none" strike="noStrike" cap="none">
                <a:solidFill>
                  <a:srgbClr val="FFFFFF"/>
                </a:solidFill>
                <a:latin typeface="Muli Light"/>
                <a:ea typeface="Muli Light"/>
                <a:cs typeface="Muli Light"/>
                <a:sym typeface="Muli Light"/>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US" sz="1800" dirty="0"/>
              <a:t>How many clinical trials will be </a:t>
            </a:r>
            <a:r>
              <a:rPr lang="en-US" sz="1800" dirty="0">
                <a:solidFill>
                  <a:srgbClr val="FFFF00"/>
                </a:solidFill>
              </a:rPr>
              <a:t>active over the next five years </a:t>
            </a:r>
            <a:r>
              <a:rPr lang="en-US" sz="1800" dirty="0"/>
              <a:t>that are sponsored/co-sponsored by </a:t>
            </a:r>
            <a:r>
              <a:rPr lang="en-US" sz="1800" dirty="0">
                <a:solidFill>
                  <a:srgbClr val="FFFF00"/>
                </a:solidFill>
              </a:rPr>
              <a:t>University of Tennessee at Knoxville</a:t>
            </a:r>
            <a:r>
              <a:rPr lang="en-US" sz="1800" dirty="0"/>
              <a:t>?</a:t>
            </a:r>
            <a:endParaRPr lang="en-US" sz="1800" dirty="0">
              <a:solidFill>
                <a:schemeClr val="bg1"/>
              </a:solidFill>
            </a:endParaRPr>
          </a:p>
        </p:txBody>
      </p:sp>
      <p:sp>
        <p:nvSpPr>
          <p:cNvPr id="6" name="Title 2">
            <a:extLst>
              <a:ext uri="{FF2B5EF4-FFF2-40B4-BE49-F238E27FC236}">
                <a16:creationId xmlns:a16="http://schemas.microsoft.com/office/drawing/2014/main" id="{78A0DCDD-8DD0-E94D-890D-5A4896256BE5}"/>
              </a:ext>
            </a:extLst>
          </p:cNvPr>
          <p:cNvSpPr txBox="1">
            <a:spLocks/>
          </p:cNvSpPr>
          <p:nvPr/>
        </p:nvSpPr>
        <p:spPr>
          <a:xfrm>
            <a:off x="498857" y="2103638"/>
            <a:ext cx="8319461" cy="444867"/>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2400" b="0" i="0" u="none" strike="noStrike" cap="none">
                <a:solidFill>
                  <a:srgbClr val="FFFFFF"/>
                </a:solidFill>
                <a:latin typeface="Muli Light"/>
                <a:ea typeface="Muli Light"/>
                <a:cs typeface="Muli Light"/>
                <a:sym typeface="Muli Light"/>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US" sz="1800" dirty="0"/>
              <a:t>How many of these trials are related to the </a:t>
            </a:r>
            <a:r>
              <a:rPr lang="en-US" sz="1800" dirty="0">
                <a:solidFill>
                  <a:srgbClr val="FFFF00"/>
                </a:solidFill>
              </a:rPr>
              <a:t>condition of obesity</a:t>
            </a:r>
            <a:r>
              <a:rPr lang="en-US" sz="1800" dirty="0"/>
              <a:t>?</a:t>
            </a:r>
          </a:p>
        </p:txBody>
      </p:sp>
      <p:sp>
        <p:nvSpPr>
          <p:cNvPr id="8" name="Title 2">
            <a:extLst>
              <a:ext uri="{FF2B5EF4-FFF2-40B4-BE49-F238E27FC236}">
                <a16:creationId xmlns:a16="http://schemas.microsoft.com/office/drawing/2014/main" id="{200FCD63-B670-7841-82D4-0DEF6307A5D1}"/>
              </a:ext>
            </a:extLst>
          </p:cNvPr>
          <p:cNvSpPr txBox="1">
            <a:spLocks/>
          </p:cNvSpPr>
          <p:nvPr/>
        </p:nvSpPr>
        <p:spPr>
          <a:xfrm>
            <a:off x="498857" y="3016615"/>
            <a:ext cx="8319461" cy="939643"/>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2400" b="0" i="0" u="none" strike="noStrike" cap="none">
                <a:solidFill>
                  <a:srgbClr val="FFFFFF"/>
                </a:solidFill>
                <a:latin typeface="Muli Light"/>
                <a:ea typeface="Muli Light"/>
                <a:cs typeface="Muli Light"/>
                <a:sym typeface="Muli Light"/>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US" sz="1800" dirty="0"/>
              <a:t>How many </a:t>
            </a:r>
            <a:r>
              <a:rPr lang="en-US" sz="1800" i="1" dirty="0">
                <a:solidFill>
                  <a:srgbClr val="FFFF00"/>
                </a:solidFill>
              </a:rPr>
              <a:t>Phase 4</a:t>
            </a:r>
            <a:r>
              <a:rPr lang="en-US" sz="1800" dirty="0"/>
              <a:t> clinical trials concerning </a:t>
            </a:r>
            <a:r>
              <a:rPr lang="en-US" sz="1800" dirty="0">
                <a:solidFill>
                  <a:srgbClr val="FFFF00"/>
                </a:solidFill>
              </a:rPr>
              <a:t>hypertension </a:t>
            </a:r>
            <a:r>
              <a:rPr lang="en-US" sz="1800" dirty="0"/>
              <a:t>will be </a:t>
            </a:r>
            <a:r>
              <a:rPr lang="en-US" sz="1800" i="1" dirty="0">
                <a:solidFill>
                  <a:srgbClr val="FFFF00"/>
                </a:solidFill>
              </a:rPr>
              <a:t>active</a:t>
            </a:r>
            <a:r>
              <a:rPr lang="en-US" sz="1800" dirty="0"/>
              <a:t> in </a:t>
            </a:r>
            <a:r>
              <a:rPr lang="en-US" sz="1800" i="1" dirty="0">
                <a:solidFill>
                  <a:srgbClr val="FFFF00"/>
                </a:solidFill>
              </a:rPr>
              <a:t>2019?</a:t>
            </a:r>
            <a:br>
              <a:rPr lang="en-US" sz="2000" i="1" dirty="0">
                <a:solidFill>
                  <a:srgbClr val="FFFF00"/>
                </a:solidFill>
              </a:rPr>
            </a:br>
            <a:endParaRPr lang="en-US" sz="2000" dirty="0"/>
          </a:p>
        </p:txBody>
      </p:sp>
    </p:spTree>
    <p:extLst>
      <p:ext uri="{BB962C8B-B14F-4D97-AF65-F5344CB8AC3E}">
        <p14:creationId xmlns:p14="http://schemas.microsoft.com/office/powerpoint/2010/main" val="143712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AE31-53D1-D745-A10D-FF960CD95DDF}"/>
              </a:ext>
            </a:extLst>
          </p:cNvPr>
          <p:cNvSpPr>
            <a:spLocks noGrp="1"/>
          </p:cNvSpPr>
          <p:nvPr>
            <p:ph type="title"/>
          </p:nvPr>
        </p:nvSpPr>
        <p:spPr>
          <a:xfrm>
            <a:off x="448111" y="174959"/>
            <a:ext cx="7938900" cy="360520"/>
          </a:xfrm>
        </p:spPr>
        <p:txBody>
          <a:bodyPr/>
          <a:lstStyle/>
          <a:p>
            <a:pPr algn="ctr"/>
            <a:r>
              <a:rPr lang="en-US" dirty="0">
                <a:latin typeface="Muli Light" panose="02000503000000000000" pitchFamily="2" charset="77"/>
              </a:rPr>
              <a:t>T E C H N I C A L   S U P P O R T</a:t>
            </a:r>
          </a:p>
        </p:txBody>
      </p:sp>
      <p:sp>
        <p:nvSpPr>
          <p:cNvPr id="4" name="TextBox 3">
            <a:extLst>
              <a:ext uri="{FF2B5EF4-FFF2-40B4-BE49-F238E27FC236}">
                <a16:creationId xmlns:a16="http://schemas.microsoft.com/office/drawing/2014/main" id="{B01686D9-27B3-9747-AAD2-24A3977D2B13}"/>
              </a:ext>
            </a:extLst>
          </p:cNvPr>
          <p:cNvSpPr txBox="1"/>
          <p:nvPr/>
        </p:nvSpPr>
        <p:spPr>
          <a:xfrm>
            <a:off x="829559" y="2950590"/>
            <a:ext cx="7645138" cy="2031325"/>
          </a:xfrm>
          <a:prstGeom prst="rect">
            <a:avLst/>
          </a:prstGeom>
          <a:noFill/>
        </p:spPr>
        <p:txBody>
          <a:bodyPr wrap="square" rtlCol="0">
            <a:spAutoFit/>
          </a:bodyPr>
          <a:lstStyle/>
          <a:p>
            <a:endParaRPr lang="en-US" sz="1800" dirty="0">
              <a:solidFill>
                <a:schemeClr val="bg1"/>
              </a:solidFill>
              <a:latin typeface="Muli Light" panose="02000503000000000000" pitchFamily="2" charset="77"/>
            </a:endParaRPr>
          </a:p>
          <a:p>
            <a:r>
              <a:rPr lang="en-US" sz="1800" dirty="0">
                <a:solidFill>
                  <a:schemeClr val="bg1"/>
                </a:solidFill>
                <a:latin typeface="Muli Light" panose="02000503000000000000" pitchFamily="2" charset="77"/>
              </a:rPr>
              <a:t>Search for answers in our </a:t>
            </a:r>
            <a:r>
              <a:rPr lang="en-US" sz="1800" dirty="0">
                <a:solidFill>
                  <a:schemeClr val="bg1"/>
                </a:solidFill>
                <a:latin typeface="Muli Light" panose="02000503000000000000" pitchFamily="2" charset="77"/>
                <a:hlinkClick r:id="rId3"/>
              </a:rPr>
              <a:t>Support Library</a:t>
            </a:r>
            <a:endParaRPr lang="en-US" sz="1800" dirty="0">
              <a:solidFill>
                <a:schemeClr val="bg1"/>
              </a:solidFill>
              <a:latin typeface="Muli Light" panose="02000503000000000000" pitchFamily="2" charset="77"/>
            </a:endParaRPr>
          </a:p>
          <a:p>
            <a:endParaRPr lang="en-US" sz="1800" dirty="0">
              <a:solidFill>
                <a:schemeClr val="bg1"/>
              </a:solidFill>
              <a:latin typeface="Muli Light" panose="02000503000000000000" pitchFamily="2" charset="77"/>
            </a:endParaRPr>
          </a:p>
          <a:p>
            <a:r>
              <a:rPr lang="en-US" sz="1800" dirty="0">
                <a:solidFill>
                  <a:schemeClr val="bg1"/>
                </a:solidFill>
                <a:latin typeface="Muli Light" panose="02000503000000000000" pitchFamily="2" charset="77"/>
              </a:rPr>
              <a:t>If you can’t find an answer to your question, please submit a support ticket. We try our best to respond within 24 hours.</a:t>
            </a:r>
          </a:p>
          <a:p>
            <a:endParaRPr lang="en-US" sz="1800" dirty="0">
              <a:solidFill>
                <a:schemeClr val="bg1"/>
              </a:solidFill>
              <a:latin typeface="Muli Light" panose="02000503000000000000" pitchFamily="2" charset="77"/>
            </a:endParaRPr>
          </a:p>
          <a:p>
            <a:endParaRPr lang="en-US" sz="1800" dirty="0">
              <a:solidFill>
                <a:schemeClr val="bg1"/>
              </a:solidFill>
              <a:latin typeface="Muli Light" panose="02000503000000000000" pitchFamily="2" charset="77"/>
            </a:endParaRPr>
          </a:p>
        </p:txBody>
      </p:sp>
      <p:pic>
        <p:nvPicPr>
          <p:cNvPr id="9" name="Picture 8">
            <a:extLst>
              <a:ext uri="{FF2B5EF4-FFF2-40B4-BE49-F238E27FC236}">
                <a16:creationId xmlns:a16="http://schemas.microsoft.com/office/drawing/2014/main" id="{B82E3831-77DE-2E4C-9E93-4958866003BB}"/>
              </a:ext>
            </a:extLst>
          </p:cNvPr>
          <p:cNvPicPr>
            <a:picLocks noChangeAspect="1"/>
          </p:cNvPicPr>
          <p:nvPr/>
        </p:nvPicPr>
        <p:blipFill rotWithShape="1">
          <a:blip r:embed="rId4"/>
          <a:srcRect r="598" b="5222"/>
          <a:stretch/>
        </p:blipFill>
        <p:spPr>
          <a:xfrm>
            <a:off x="1283148" y="952956"/>
            <a:ext cx="6268825" cy="1875085"/>
          </a:xfrm>
          <a:prstGeom prst="rect">
            <a:avLst/>
          </a:prstGeom>
        </p:spPr>
      </p:pic>
    </p:spTree>
    <p:extLst>
      <p:ext uri="{BB962C8B-B14F-4D97-AF65-F5344CB8AC3E}">
        <p14:creationId xmlns:p14="http://schemas.microsoft.com/office/powerpoint/2010/main" val="154135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title"/>
          </p:nvPr>
        </p:nvSpPr>
        <p:spPr>
          <a:xfrm>
            <a:off x="516876" y="744718"/>
            <a:ext cx="7750432" cy="3054284"/>
          </a:xfrm>
          <a:prstGeom prst="rect">
            <a:avLst/>
          </a:prstGeom>
        </p:spPr>
        <p:txBody>
          <a:bodyPr spcFirstLastPara="1" wrap="square" lIns="91425" tIns="91425" rIns="91425" bIns="91425" anchor="ctr" anchorCtr="0">
            <a:noAutofit/>
          </a:bodyPr>
          <a:lstStyle/>
          <a:p>
            <a:pPr lvl="0"/>
            <a:r>
              <a:rPr lang="en-US" dirty="0"/>
              <a:t>THANK YOU</a:t>
            </a:r>
            <a:br>
              <a:rPr lang="en-US" dirty="0"/>
            </a:br>
            <a:br>
              <a:rPr lang="en-US" dirty="0"/>
            </a:br>
            <a:br>
              <a:rPr lang="en-US" dirty="0"/>
            </a:br>
            <a:r>
              <a:rPr lang="en-US" dirty="0">
                <a:latin typeface="Muli Light" panose="02000503000000000000" pitchFamily="2" charset="77"/>
              </a:rPr>
              <a:t>Heidi Becker</a:t>
            </a:r>
            <a:r>
              <a:rPr lang="en-US" b="1" dirty="0"/>
              <a:t>		</a:t>
            </a:r>
            <a:r>
              <a:rPr lang="en-US" sz="1600" b="1" dirty="0"/>
              <a:t>Email</a:t>
            </a:r>
            <a:r>
              <a:rPr lang="en-US" b="1" dirty="0"/>
              <a:t> </a:t>
            </a:r>
            <a:r>
              <a:rPr lang="en-US" sz="1600" dirty="0">
                <a:solidFill>
                  <a:schemeClr val="bg1"/>
                </a:solidFill>
              </a:rPr>
              <a:t>h.becker@digital-science.com</a:t>
            </a:r>
            <a:br>
              <a:rPr lang="en-US" sz="1600" dirty="0">
                <a:solidFill>
                  <a:schemeClr val="bg1"/>
                </a:solidFill>
              </a:rPr>
            </a:br>
            <a:br>
              <a:rPr lang="en-US" sz="1600" dirty="0">
                <a:solidFill>
                  <a:schemeClr val="bg1"/>
                </a:solidFill>
              </a:rPr>
            </a:br>
            <a:r>
              <a:rPr lang="en-US" sz="1600" dirty="0">
                <a:solidFill>
                  <a:schemeClr val="bg1"/>
                </a:solidFill>
              </a:rPr>
              <a:t>		             </a:t>
            </a:r>
            <a:r>
              <a:rPr lang="en-US" sz="1600" b="1" dirty="0">
                <a:solidFill>
                  <a:schemeClr val="bg1"/>
                </a:solidFill>
              </a:rPr>
              <a:t>Twitter</a:t>
            </a:r>
            <a:r>
              <a:rPr lang="en-US" sz="1600" dirty="0">
                <a:solidFill>
                  <a:schemeClr val="bg1"/>
                </a:solidFill>
              </a:rPr>
              <a:t> @</a:t>
            </a:r>
            <a:r>
              <a:rPr lang="en-US" sz="1600" dirty="0" err="1">
                <a:solidFill>
                  <a:schemeClr val="bg1"/>
                </a:solidFill>
              </a:rPr>
              <a:t>heidibeckerdata</a:t>
            </a:r>
            <a:br>
              <a:rPr lang="en-US" sz="1600" dirty="0">
                <a:solidFill>
                  <a:schemeClr val="bg1"/>
                </a:solidFill>
              </a:rPr>
            </a:br>
            <a:r>
              <a:rPr lang="en-US" sz="1600" dirty="0">
                <a:solidFill>
                  <a:schemeClr val="bg1"/>
                </a:solidFill>
              </a:rPr>
              <a:t>			        @</a:t>
            </a:r>
            <a:r>
              <a:rPr lang="en-US" sz="1600" dirty="0" err="1">
                <a:solidFill>
                  <a:schemeClr val="bg1"/>
                </a:solidFill>
              </a:rPr>
              <a:t>DSDimensions</a:t>
            </a:r>
            <a:br>
              <a:rPr lang="en-US" sz="1600" dirty="0">
                <a:solidFill>
                  <a:schemeClr val="bg1"/>
                </a:solidFill>
              </a:rPr>
            </a:br>
            <a:br>
              <a:rPr lang="en-US" sz="1600" dirty="0"/>
            </a:br>
            <a:br>
              <a:rPr lang="en-US" sz="1600" dirty="0"/>
            </a:br>
            <a:br>
              <a:rPr lang="en-US" dirty="0"/>
            </a:br>
            <a:endParaRPr b="1" dirty="0"/>
          </a:p>
        </p:txBody>
      </p:sp>
    </p:spTree>
    <p:extLst>
      <p:ext uri="{BB962C8B-B14F-4D97-AF65-F5344CB8AC3E}">
        <p14:creationId xmlns:p14="http://schemas.microsoft.com/office/powerpoint/2010/main" val="2917961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title"/>
          </p:nvPr>
        </p:nvSpPr>
        <p:spPr>
          <a:xfrm>
            <a:off x="2175993" y="851879"/>
            <a:ext cx="4463700" cy="2117563"/>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ADDITIONAL INFO</a:t>
            </a:r>
            <a:endParaRPr b="1" dirty="0"/>
          </a:p>
        </p:txBody>
      </p:sp>
    </p:spTree>
    <p:extLst>
      <p:ext uri="{BB962C8B-B14F-4D97-AF65-F5344CB8AC3E}">
        <p14:creationId xmlns:p14="http://schemas.microsoft.com/office/powerpoint/2010/main" val="2913617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41B1-BBB5-C546-B0DE-F60E5E809CD1}"/>
              </a:ext>
            </a:extLst>
          </p:cNvPr>
          <p:cNvSpPr>
            <a:spLocks noGrp="1"/>
          </p:cNvSpPr>
          <p:nvPr>
            <p:ph type="title"/>
          </p:nvPr>
        </p:nvSpPr>
        <p:spPr/>
        <p:txBody>
          <a:bodyPr/>
          <a:lstStyle/>
          <a:p>
            <a:r>
              <a:rPr lang="en-US" dirty="0"/>
              <a:t>Agenda</a:t>
            </a:r>
          </a:p>
        </p:txBody>
      </p:sp>
      <p:sp>
        <p:nvSpPr>
          <p:cNvPr id="3" name="TextBox 2">
            <a:extLst>
              <a:ext uri="{FF2B5EF4-FFF2-40B4-BE49-F238E27FC236}">
                <a16:creationId xmlns:a16="http://schemas.microsoft.com/office/drawing/2014/main" id="{D36AD2FC-8CA4-854D-8B6A-267DCC063BE1}"/>
              </a:ext>
            </a:extLst>
          </p:cNvPr>
          <p:cNvSpPr txBox="1"/>
          <p:nvPr/>
        </p:nvSpPr>
        <p:spPr>
          <a:xfrm>
            <a:off x="1173329" y="1034495"/>
            <a:ext cx="6878193" cy="3416320"/>
          </a:xfrm>
          <a:prstGeom prst="rect">
            <a:avLst/>
          </a:prstGeom>
          <a:noFill/>
        </p:spPr>
        <p:txBody>
          <a:bodyPr wrap="square" rtlCol="0">
            <a:spAutoFit/>
          </a:bodyPr>
          <a:lstStyle/>
          <a:p>
            <a:r>
              <a:rPr lang="en-US" sz="1800" b="1" dirty="0">
                <a:solidFill>
                  <a:schemeClr val="bg1"/>
                </a:solidFill>
                <a:latin typeface="Muli" panose="02000503000000000000" pitchFamily="2" charset="77"/>
              </a:rPr>
              <a:t>What is Dimensions? </a:t>
            </a:r>
            <a:br>
              <a:rPr lang="en-US" sz="1800" dirty="0">
                <a:solidFill>
                  <a:schemeClr val="bg1"/>
                </a:solidFill>
                <a:latin typeface="Muli" panose="02000503000000000000" pitchFamily="2" charset="77"/>
              </a:rPr>
            </a:br>
            <a:r>
              <a:rPr lang="en-US" sz="1800" dirty="0">
                <a:solidFill>
                  <a:schemeClr val="bg1"/>
                </a:solidFill>
                <a:latin typeface="Muli Light" panose="02000503000000000000" pitchFamily="2" charset="77"/>
              </a:rPr>
              <a:t>Brief overview of contents</a:t>
            </a:r>
            <a:br>
              <a:rPr lang="en-US" sz="1800" b="1" dirty="0">
                <a:solidFill>
                  <a:schemeClr val="bg1"/>
                </a:solidFill>
                <a:latin typeface="Muli" panose="02000503000000000000" pitchFamily="2" charset="77"/>
              </a:rPr>
            </a:br>
            <a:br>
              <a:rPr lang="en-US" sz="1800" b="1" dirty="0">
                <a:solidFill>
                  <a:schemeClr val="bg1"/>
                </a:solidFill>
                <a:latin typeface="Muli" panose="02000503000000000000" pitchFamily="2" charset="77"/>
              </a:rPr>
            </a:br>
            <a:r>
              <a:rPr lang="en-US" sz="1800" b="1" dirty="0">
                <a:solidFill>
                  <a:schemeClr val="bg1"/>
                </a:solidFill>
                <a:latin typeface="Muli" panose="02000503000000000000" pitchFamily="2" charset="77"/>
              </a:rPr>
              <a:t>Orientation to Dimensions</a:t>
            </a:r>
            <a:br>
              <a:rPr lang="en-US" sz="1800" b="1" dirty="0">
                <a:solidFill>
                  <a:schemeClr val="bg1"/>
                </a:solidFill>
                <a:latin typeface="Muli" panose="02000503000000000000" pitchFamily="2" charset="77"/>
              </a:rPr>
            </a:br>
            <a:r>
              <a:rPr lang="en-US" sz="1800" dirty="0">
                <a:solidFill>
                  <a:schemeClr val="bg1"/>
                </a:solidFill>
                <a:latin typeface="Muli Light" panose="02000503000000000000" pitchFamily="2" charset="77"/>
              </a:rPr>
              <a:t>Filters are your friends</a:t>
            </a:r>
          </a:p>
          <a:p>
            <a:r>
              <a:rPr lang="en-US" sz="1800" dirty="0">
                <a:solidFill>
                  <a:schemeClr val="bg1"/>
                </a:solidFill>
                <a:latin typeface="Muli Light" panose="02000503000000000000" pitchFamily="2" charset="77"/>
              </a:rPr>
              <a:t>Search types:  full data, title &amp; abstract, abstract search</a:t>
            </a:r>
            <a:br>
              <a:rPr lang="en-US" sz="1800" dirty="0">
                <a:solidFill>
                  <a:schemeClr val="bg1"/>
                </a:solidFill>
                <a:latin typeface="Muli Light" panose="02000503000000000000" pitchFamily="2" charset="77"/>
              </a:rPr>
            </a:br>
            <a:r>
              <a:rPr lang="en-US" sz="1800" dirty="0">
                <a:solidFill>
                  <a:schemeClr val="bg1"/>
                </a:solidFill>
                <a:latin typeface="Muli Light" panose="02000503000000000000" pitchFamily="2" charset="77"/>
              </a:rPr>
              <a:t>Exports and favorites</a:t>
            </a:r>
          </a:p>
          <a:p>
            <a:endParaRPr lang="en-US" sz="1800" dirty="0">
              <a:solidFill>
                <a:schemeClr val="bg1"/>
              </a:solidFill>
              <a:latin typeface="Muli" panose="02000503000000000000" pitchFamily="2" charset="77"/>
            </a:endParaRPr>
          </a:p>
          <a:p>
            <a:r>
              <a:rPr lang="en-US" sz="1800" b="1" dirty="0">
                <a:solidFill>
                  <a:schemeClr val="bg1"/>
                </a:solidFill>
                <a:latin typeface="Muli" panose="02000503000000000000" pitchFamily="2" charset="77"/>
              </a:rPr>
              <a:t>Walk-through of some common queries with small exercises</a:t>
            </a:r>
            <a:endParaRPr lang="en-US" sz="1800" dirty="0">
              <a:solidFill>
                <a:schemeClr val="bg1"/>
              </a:solidFill>
              <a:latin typeface="Muli" panose="02000503000000000000" pitchFamily="2" charset="77"/>
            </a:endParaRPr>
          </a:p>
          <a:p>
            <a:r>
              <a:rPr lang="en-US" sz="1800" dirty="0">
                <a:solidFill>
                  <a:schemeClr val="bg1"/>
                </a:solidFill>
                <a:latin typeface="Muli Light" panose="02000503000000000000" pitchFamily="2" charset="77"/>
              </a:rPr>
              <a:t>Please log in and follow along! </a:t>
            </a:r>
            <a:r>
              <a:rPr lang="en-US" sz="1800" dirty="0" err="1">
                <a:solidFill>
                  <a:schemeClr val="bg1"/>
                </a:solidFill>
                <a:latin typeface="Muli Light" panose="02000503000000000000" pitchFamily="2" charset="77"/>
              </a:rPr>
              <a:t>app.dimensions.ai</a:t>
            </a:r>
            <a:br>
              <a:rPr lang="en-US" sz="1800" dirty="0">
                <a:solidFill>
                  <a:schemeClr val="bg1"/>
                </a:solidFill>
                <a:latin typeface="Muli" panose="02000503000000000000" pitchFamily="2" charset="77"/>
              </a:rPr>
            </a:br>
            <a:endParaRPr lang="en-US" sz="1800" dirty="0">
              <a:solidFill>
                <a:schemeClr val="bg1"/>
              </a:solidFill>
              <a:latin typeface="Muli" panose="02000503000000000000" pitchFamily="2" charset="77"/>
            </a:endParaRPr>
          </a:p>
          <a:p>
            <a:r>
              <a:rPr lang="en-US" sz="1800" b="1" dirty="0">
                <a:solidFill>
                  <a:schemeClr val="bg1"/>
                </a:solidFill>
                <a:latin typeface="Muli" panose="02000503000000000000" pitchFamily="2" charset="77"/>
              </a:rPr>
              <a:t>Q&amp;A</a:t>
            </a:r>
            <a:endParaRPr lang="en-US" b="1" dirty="0">
              <a:solidFill>
                <a:schemeClr val="bg1"/>
              </a:solidFill>
              <a:latin typeface="Muli" panose="02000503000000000000" pitchFamily="2" charset="77"/>
            </a:endParaRPr>
          </a:p>
        </p:txBody>
      </p:sp>
    </p:spTree>
    <p:extLst>
      <p:ext uri="{BB962C8B-B14F-4D97-AF65-F5344CB8AC3E}">
        <p14:creationId xmlns:p14="http://schemas.microsoft.com/office/powerpoint/2010/main" val="154945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688" name="Shape 688"/>
          <p:cNvPicPr preferRelativeResize="0"/>
          <p:nvPr/>
        </p:nvPicPr>
        <p:blipFill rotWithShape="1">
          <a:blip r:embed="rId3">
            <a:alphaModFix/>
          </a:blip>
          <a:srcRect r="38537" b="8592"/>
          <a:stretch/>
        </p:blipFill>
        <p:spPr>
          <a:xfrm>
            <a:off x="4232350" y="465850"/>
            <a:ext cx="5064051" cy="4184700"/>
          </a:xfrm>
          <a:prstGeom prst="rect">
            <a:avLst/>
          </a:prstGeom>
          <a:noFill/>
          <a:ln>
            <a:noFill/>
          </a:ln>
          <a:effectLst>
            <a:reflection stA="24000" endPos="30000" dist="38100" dir="5400000" fadeDir="5400012" sy="-100000" algn="bl" rotWithShape="0"/>
          </a:effectLst>
        </p:spPr>
      </p:pic>
      <p:pic>
        <p:nvPicPr>
          <p:cNvPr id="689" name="Shape 689"/>
          <p:cNvPicPr preferRelativeResize="0"/>
          <p:nvPr/>
        </p:nvPicPr>
        <p:blipFill>
          <a:blip r:embed="rId4">
            <a:alphaModFix/>
          </a:blip>
          <a:stretch>
            <a:fillRect/>
          </a:stretch>
        </p:blipFill>
        <p:spPr>
          <a:xfrm>
            <a:off x="5570000" y="902900"/>
            <a:ext cx="5117101" cy="3077750"/>
          </a:xfrm>
          <a:prstGeom prst="rect">
            <a:avLst/>
          </a:prstGeom>
          <a:noFill/>
          <a:ln>
            <a:noFill/>
          </a:ln>
        </p:spPr>
      </p:pic>
      <p:sp>
        <p:nvSpPr>
          <p:cNvPr id="690" name="Shape 690"/>
          <p:cNvSpPr txBox="1">
            <a:spLocks noGrp="1"/>
          </p:cNvSpPr>
          <p:nvPr>
            <p:ph type="title"/>
          </p:nvPr>
        </p:nvSpPr>
        <p:spPr>
          <a:xfrm>
            <a:off x="299899" y="70777"/>
            <a:ext cx="4632900" cy="1113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2400">
                <a:solidFill>
                  <a:srgbClr val="FFFFFF"/>
                </a:solidFill>
                <a:latin typeface="Muli Light"/>
                <a:ea typeface="Muli Light"/>
                <a:cs typeface="Muli Light"/>
                <a:sym typeface="Muli Light"/>
              </a:rPr>
              <a:t>Dimensions Badges and </a:t>
            </a:r>
            <a:br>
              <a:rPr lang="en" sz="2400">
                <a:solidFill>
                  <a:srgbClr val="FFFFFF"/>
                </a:solidFill>
                <a:latin typeface="Muli Light"/>
                <a:ea typeface="Muli Light"/>
                <a:cs typeface="Muli Light"/>
                <a:sym typeface="Muli Light"/>
              </a:rPr>
            </a:br>
            <a:r>
              <a:rPr lang="en" sz="2400">
                <a:solidFill>
                  <a:srgbClr val="FFFFFF"/>
                </a:solidFill>
                <a:latin typeface="Muli Light"/>
                <a:ea typeface="Muli Light"/>
                <a:cs typeface="Muli Light"/>
                <a:sym typeface="Muli Light"/>
              </a:rPr>
              <a:t>open Metrics API</a:t>
            </a:r>
            <a:endParaRPr sz="2400">
              <a:solidFill>
                <a:srgbClr val="FFFFFF"/>
              </a:solidFill>
              <a:latin typeface="Muli Light"/>
              <a:ea typeface="Muli Light"/>
              <a:cs typeface="Muli Light"/>
              <a:sym typeface="Muli Light"/>
            </a:endParaRPr>
          </a:p>
        </p:txBody>
      </p:sp>
      <p:sp>
        <p:nvSpPr>
          <p:cNvPr id="691" name="Shape 691"/>
          <p:cNvSpPr txBox="1">
            <a:spLocks noGrp="1"/>
          </p:cNvSpPr>
          <p:nvPr>
            <p:ph type="body" idx="1"/>
          </p:nvPr>
        </p:nvSpPr>
        <p:spPr>
          <a:xfrm>
            <a:off x="307051" y="1185212"/>
            <a:ext cx="4182000" cy="315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latin typeface="Muli"/>
                <a:ea typeface="Muli"/>
                <a:cs typeface="Muli"/>
                <a:sym typeface="Muli"/>
              </a:rPr>
              <a:t>Dimensions is making publication and citation data available - also via badges and as an open metrics API</a:t>
            </a:r>
            <a:endParaRPr>
              <a:solidFill>
                <a:srgbClr val="FFFFFF"/>
              </a:solidFill>
              <a:latin typeface="Muli"/>
              <a:ea typeface="Muli"/>
              <a:cs typeface="Muli"/>
              <a:sym typeface="Muli"/>
            </a:endParaRPr>
          </a:p>
          <a:p>
            <a:pPr marL="0" lvl="0" indent="0" rtl="0">
              <a:spcBef>
                <a:spcPts val="0"/>
              </a:spcBef>
              <a:spcAft>
                <a:spcPts val="0"/>
              </a:spcAft>
              <a:buNone/>
            </a:pPr>
            <a:endParaRPr>
              <a:solidFill>
                <a:srgbClr val="FFFFFF"/>
              </a:solidFill>
              <a:latin typeface="Muli"/>
              <a:ea typeface="Muli"/>
              <a:cs typeface="Muli"/>
              <a:sym typeface="Muli"/>
            </a:endParaRPr>
          </a:p>
          <a:p>
            <a:pPr marL="0" lvl="0" indent="0" rtl="0">
              <a:spcBef>
                <a:spcPts val="0"/>
              </a:spcBef>
              <a:spcAft>
                <a:spcPts val="0"/>
              </a:spcAft>
              <a:buNone/>
            </a:pPr>
            <a:r>
              <a:rPr lang="en">
                <a:solidFill>
                  <a:srgbClr val="FFFFFF"/>
                </a:solidFill>
                <a:latin typeface="Muli"/>
                <a:ea typeface="Muli"/>
                <a:cs typeface="Muli"/>
                <a:sym typeface="Muli"/>
              </a:rPr>
              <a:t>Start using it today at </a:t>
            </a:r>
            <a:r>
              <a:rPr lang="en" u="sng">
                <a:solidFill>
                  <a:srgbClr val="FFFFFF"/>
                </a:solidFill>
                <a:latin typeface="Muli"/>
                <a:ea typeface="Muli"/>
                <a:cs typeface="Muli"/>
                <a:sym typeface="Muli"/>
                <a:hlinkClick r:id="rId5"/>
              </a:rPr>
              <a:t>badges.dimensions.ai</a:t>
            </a:r>
            <a:endParaRPr>
              <a:solidFill>
                <a:srgbClr val="FFFFFF"/>
              </a:solidFill>
              <a:latin typeface="Muli"/>
              <a:ea typeface="Muli"/>
              <a:cs typeface="Muli"/>
              <a:sym typeface="Mul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pic>
        <p:nvPicPr>
          <p:cNvPr id="712" name="Shape 712"/>
          <p:cNvPicPr preferRelativeResize="0"/>
          <p:nvPr/>
        </p:nvPicPr>
        <p:blipFill rotWithShape="1">
          <a:blip r:embed="rId3">
            <a:alphaModFix/>
          </a:blip>
          <a:srcRect r="38537" b="8592"/>
          <a:stretch/>
        </p:blipFill>
        <p:spPr>
          <a:xfrm>
            <a:off x="4232350" y="465850"/>
            <a:ext cx="5064051" cy="4184700"/>
          </a:xfrm>
          <a:prstGeom prst="rect">
            <a:avLst/>
          </a:prstGeom>
          <a:noFill/>
          <a:ln>
            <a:noFill/>
          </a:ln>
          <a:effectLst>
            <a:reflection stA="24000" endPos="30000" dist="38100" dir="5400000" fadeDir="5400012" sy="-100000" algn="bl" rotWithShape="0"/>
          </a:effectLst>
        </p:spPr>
      </p:pic>
      <p:sp>
        <p:nvSpPr>
          <p:cNvPr id="713" name="Shape 713"/>
          <p:cNvSpPr txBox="1">
            <a:spLocks noGrp="1"/>
          </p:cNvSpPr>
          <p:nvPr>
            <p:ph type="body" idx="1"/>
          </p:nvPr>
        </p:nvSpPr>
        <p:spPr>
          <a:xfrm>
            <a:off x="353625" y="1161925"/>
            <a:ext cx="3948600" cy="3153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Researchers can connect their ORCID record to Dimensions to help claim and showcase their published research with a simple, efficient process.</a:t>
            </a:r>
            <a:endParaRPr/>
          </a:p>
          <a:p>
            <a:pPr marL="457200" lvl="0" indent="-317500" rtl="0">
              <a:spcBef>
                <a:spcPts val="1000"/>
              </a:spcBef>
              <a:spcAft>
                <a:spcPts val="0"/>
              </a:spcAft>
              <a:buSzPts val="1400"/>
              <a:buChar char="●"/>
            </a:pPr>
            <a:r>
              <a:rPr lang="en"/>
              <a:t>Add publication information to your ORCID profile directly from Dimensions with a single click </a:t>
            </a:r>
            <a:br>
              <a:rPr lang="en"/>
            </a:br>
            <a:endParaRPr/>
          </a:p>
          <a:p>
            <a:pPr marL="457200" lvl="0" indent="-317500" rtl="0">
              <a:spcBef>
                <a:spcPts val="0"/>
              </a:spcBef>
              <a:spcAft>
                <a:spcPts val="0"/>
              </a:spcAft>
              <a:buSzPts val="1400"/>
              <a:buChar char="●"/>
            </a:pPr>
            <a:r>
              <a:rPr lang="en"/>
              <a:t>When available, publically available information is used to enrich research profiles</a:t>
            </a:r>
            <a:br>
              <a:rPr lang="en"/>
            </a:br>
            <a:endParaRPr/>
          </a:p>
          <a:p>
            <a:pPr marL="457200" lvl="0" indent="-317500" rtl="0">
              <a:spcBef>
                <a:spcPts val="0"/>
              </a:spcBef>
              <a:spcAft>
                <a:spcPts val="0"/>
              </a:spcAft>
              <a:buSzPts val="1400"/>
              <a:buChar char="●"/>
            </a:pPr>
            <a:r>
              <a:rPr lang="en"/>
              <a:t>ORCID records are also used to improve author disambiguation</a:t>
            </a:r>
            <a:endParaRPr/>
          </a:p>
          <a:p>
            <a:pPr marL="0" lvl="0" indent="0" rtl="0">
              <a:spcBef>
                <a:spcPts val="1000"/>
              </a:spcBef>
              <a:spcAft>
                <a:spcPts val="0"/>
              </a:spcAft>
              <a:buNone/>
            </a:pPr>
            <a:endParaRPr/>
          </a:p>
        </p:txBody>
      </p:sp>
      <p:sp>
        <p:nvSpPr>
          <p:cNvPr id="714" name="Shape 714"/>
          <p:cNvSpPr txBox="1">
            <a:spLocks noGrp="1"/>
          </p:cNvSpPr>
          <p:nvPr>
            <p:ph type="title" idx="2"/>
          </p:nvPr>
        </p:nvSpPr>
        <p:spPr>
          <a:xfrm>
            <a:off x="310325" y="237589"/>
            <a:ext cx="7938900" cy="70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Dimensions &amp; ORCID</a:t>
            </a:r>
            <a:endParaRPr/>
          </a:p>
        </p:txBody>
      </p:sp>
      <p:pic>
        <p:nvPicPr>
          <p:cNvPr id="715" name="Shape 715"/>
          <p:cNvPicPr preferRelativeResize="0"/>
          <p:nvPr/>
        </p:nvPicPr>
        <p:blipFill>
          <a:blip r:embed="rId4">
            <a:alphaModFix/>
          </a:blip>
          <a:stretch>
            <a:fillRect/>
          </a:stretch>
        </p:blipFill>
        <p:spPr>
          <a:xfrm>
            <a:off x="5351750" y="731425"/>
            <a:ext cx="5814300" cy="3444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pic>
        <p:nvPicPr>
          <p:cNvPr id="696" name="Shape 696"/>
          <p:cNvPicPr preferRelativeResize="0"/>
          <p:nvPr/>
        </p:nvPicPr>
        <p:blipFill rotWithShape="1">
          <a:blip r:embed="rId3">
            <a:alphaModFix/>
          </a:blip>
          <a:srcRect r="38537" b="8592"/>
          <a:stretch/>
        </p:blipFill>
        <p:spPr>
          <a:xfrm>
            <a:off x="4232350" y="465850"/>
            <a:ext cx="5064051" cy="4184700"/>
          </a:xfrm>
          <a:prstGeom prst="rect">
            <a:avLst/>
          </a:prstGeom>
          <a:noFill/>
          <a:ln>
            <a:noFill/>
          </a:ln>
          <a:effectLst>
            <a:reflection stA="24000" endPos="30000" dist="38100" dir="5400000" fadeDir="5400012" sy="-100000" algn="bl" rotWithShape="0"/>
          </a:effectLst>
        </p:spPr>
      </p:pic>
      <p:sp>
        <p:nvSpPr>
          <p:cNvPr id="697" name="Shape 697"/>
          <p:cNvSpPr txBox="1">
            <a:spLocks noGrp="1"/>
          </p:cNvSpPr>
          <p:nvPr>
            <p:ph type="body" idx="1"/>
          </p:nvPr>
        </p:nvSpPr>
        <p:spPr>
          <a:xfrm>
            <a:off x="353625" y="1161925"/>
            <a:ext cx="3948600" cy="3153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Powerful API - designed to allow flexible use of the enriched data</a:t>
            </a:r>
            <a:endParaRPr/>
          </a:p>
          <a:p>
            <a:pPr marL="0" lvl="0" indent="0" rtl="0">
              <a:spcBef>
                <a:spcPts val="1000"/>
              </a:spcBef>
              <a:spcAft>
                <a:spcPts val="0"/>
              </a:spcAft>
              <a:buNone/>
            </a:pPr>
            <a:endParaRPr/>
          </a:p>
          <a:p>
            <a:pPr marL="457200" lvl="0" indent="-317500" rtl="0">
              <a:spcBef>
                <a:spcPts val="1000"/>
              </a:spcBef>
              <a:spcAft>
                <a:spcPts val="0"/>
              </a:spcAft>
              <a:buSzPts val="1400"/>
              <a:buChar char="●"/>
            </a:pPr>
            <a:r>
              <a:rPr lang="en"/>
              <a:t>Use without constraints for internal purposes</a:t>
            </a:r>
            <a:br>
              <a:rPr lang="en"/>
            </a:br>
            <a:endParaRPr/>
          </a:p>
          <a:p>
            <a:pPr marL="457200" lvl="0" indent="-317500" rtl="0">
              <a:spcBef>
                <a:spcPts val="0"/>
              </a:spcBef>
              <a:spcAft>
                <a:spcPts val="0"/>
              </a:spcAft>
              <a:buSzPts val="1400"/>
              <a:buChar char="●"/>
            </a:pPr>
            <a:r>
              <a:rPr lang="en"/>
              <a:t>Use data outside of the</a:t>
            </a:r>
            <a:br>
              <a:rPr lang="en"/>
            </a:br>
            <a:r>
              <a:rPr lang="en"/>
              <a:t>web-app; e.g. in admin </a:t>
            </a:r>
            <a:br>
              <a:rPr lang="en"/>
            </a:br>
            <a:r>
              <a:rPr lang="en"/>
              <a:t>systems or analytical software</a:t>
            </a:r>
            <a:br>
              <a:rPr lang="en"/>
            </a:br>
            <a:endParaRPr/>
          </a:p>
          <a:p>
            <a:pPr marL="457200" lvl="0" indent="-317500" rtl="0">
              <a:spcBef>
                <a:spcPts val="0"/>
              </a:spcBef>
              <a:spcAft>
                <a:spcPts val="0"/>
              </a:spcAft>
              <a:buSzPts val="1400"/>
              <a:buChar char="●"/>
            </a:pPr>
            <a:r>
              <a:rPr lang="en"/>
              <a:t>Querying language made and </a:t>
            </a:r>
            <a:br>
              <a:rPr lang="en"/>
            </a:br>
            <a:r>
              <a:rPr lang="en"/>
              <a:t>documented specifically </a:t>
            </a:r>
            <a:br>
              <a:rPr lang="en"/>
            </a:br>
            <a:r>
              <a:rPr lang="en"/>
              <a:t>for new Dimensions</a:t>
            </a:r>
            <a:endParaRPr/>
          </a:p>
          <a:p>
            <a:pPr marL="0" lvl="0" indent="0" rtl="0">
              <a:spcBef>
                <a:spcPts val="1000"/>
              </a:spcBef>
              <a:spcAft>
                <a:spcPts val="0"/>
              </a:spcAft>
              <a:buNone/>
            </a:pPr>
            <a:endParaRPr/>
          </a:p>
        </p:txBody>
      </p:sp>
      <p:sp>
        <p:nvSpPr>
          <p:cNvPr id="698" name="Shape 698"/>
          <p:cNvSpPr txBox="1">
            <a:spLocks noGrp="1"/>
          </p:cNvSpPr>
          <p:nvPr>
            <p:ph type="title" idx="2"/>
          </p:nvPr>
        </p:nvSpPr>
        <p:spPr>
          <a:xfrm>
            <a:off x="310325" y="237589"/>
            <a:ext cx="7938900" cy="70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The Dimensions API </a:t>
            </a:r>
            <a:endParaRPr/>
          </a:p>
        </p:txBody>
      </p:sp>
      <p:pic>
        <p:nvPicPr>
          <p:cNvPr id="699" name="Shape 699"/>
          <p:cNvPicPr preferRelativeResize="0"/>
          <p:nvPr/>
        </p:nvPicPr>
        <p:blipFill rotWithShape="1">
          <a:blip r:embed="rId4">
            <a:alphaModFix/>
          </a:blip>
          <a:srcRect b="64963"/>
          <a:stretch/>
        </p:blipFill>
        <p:spPr>
          <a:xfrm>
            <a:off x="5500475" y="763075"/>
            <a:ext cx="3795925" cy="3384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310325" y="237589"/>
            <a:ext cx="7938900" cy="70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Anywhere Access</a:t>
            </a:r>
            <a:endParaRPr/>
          </a:p>
        </p:txBody>
      </p:sp>
      <p:sp>
        <p:nvSpPr>
          <p:cNvPr id="705" name="Shape 705"/>
          <p:cNvSpPr txBox="1">
            <a:spLocks noGrp="1"/>
          </p:cNvSpPr>
          <p:nvPr>
            <p:ph type="body" idx="1"/>
          </p:nvPr>
        </p:nvSpPr>
        <p:spPr>
          <a:xfrm>
            <a:off x="353625" y="1161925"/>
            <a:ext cx="4428900" cy="3153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An add-on module to Dimensions, the Anywhere Access module offers instant single-click access to:  </a:t>
            </a:r>
            <a:endParaRPr dirty="0"/>
          </a:p>
          <a:p>
            <a:pPr marL="0" lvl="0" indent="0">
              <a:spcBef>
                <a:spcPts val="0"/>
              </a:spcBef>
              <a:spcAft>
                <a:spcPts val="0"/>
              </a:spcAft>
              <a:buNone/>
            </a:pPr>
            <a:endParaRPr dirty="0"/>
          </a:p>
          <a:p>
            <a:pPr marL="457200" lvl="0" indent="-317500" rtl="0">
              <a:spcBef>
                <a:spcPts val="0"/>
              </a:spcBef>
              <a:spcAft>
                <a:spcPts val="0"/>
              </a:spcAft>
              <a:buSzPts val="1400"/>
              <a:buAutoNum type="arabicPeriod"/>
            </a:pPr>
            <a:r>
              <a:rPr lang="en" dirty="0"/>
              <a:t>Open Access articles </a:t>
            </a:r>
            <a:endParaRPr dirty="0"/>
          </a:p>
          <a:p>
            <a:pPr marL="457200" lvl="0" indent="-317500" rtl="0">
              <a:spcBef>
                <a:spcPts val="0"/>
              </a:spcBef>
              <a:spcAft>
                <a:spcPts val="0"/>
              </a:spcAft>
              <a:buSzPts val="1400"/>
              <a:buAutoNum type="arabicPeriod"/>
            </a:pPr>
            <a:r>
              <a:rPr lang="en" dirty="0"/>
              <a:t>Articles subscribed to with publishers </a:t>
            </a:r>
            <a:endParaRPr dirty="0"/>
          </a:p>
          <a:p>
            <a:pPr marL="0" lvl="0" indent="0" rtl="0">
              <a:spcBef>
                <a:spcPts val="0"/>
              </a:spcBef>
              <a:spcAft>
                <a:spcPts val="0"/>
              </a:spcAft>
              <a:buNone/>
            </a:pPr>
            <a:endParaRPr dirty="0"/>
          </a:p>
          <a:p>
            <a:pPr marL="0" lvl="0" indent="0" rtl="0">
              <a:spcBef>
                <a:spcPts val="0"/>
              </a:spcBef>
              <a:spcAft>
                <a:spcPts val="0"/>
              </a:spcAft>
              <a:buNone/>
            </a:pPr>
            <a:r>
              <a:rPr lang="en" dirty="0"/>
              <a:t>Anywhere Access works with the organization’s own subscription holdings via </a:t>
            </a:r>
            <a:r>
              <a:rPr lang="en" dirty="0" err="1"/>
              <a:t>EZProxy</a:t>
            </a:r>
            <a:r>
              <a:rPr lang="en" dirty="0"/>
              <a:t> integration and SSO authentication.  </a:t>
            </a:r>
            <a:endParaRPr dirty="0"/>
          </a:p>
        </p:txBody>
      </p:sp>
      <p:pic>
        <p:nvPicPr>
          <p:cNvPr id="706" name="Shape 706"/>
          <p:cNvPicPr preferRelativeResize="0"/>
          <p:nvPr/>
        </p:nvPicPr>
        <p:blipFill>
          <a:blip r:embed="rId3">
            <a:alphaModFix/>
          </a:blip>
          <a:stretch>
            <a:fillRect/>
          </a:stretch>
        </p:blipFill>
        <p:spPr>
          <a:xfrm>
            <a:off x="5433775" y="766475"/>
            <a:ext cx="4734198" cy="3399975"/>
          </a:xfrm>
          <a:prstGeom prst="rect">
            <a:avLst/>
          </a:prstGeom>
          <a:noFill/>
          <a:ln>
            <a:noFill/>
          </a:ln>
        </p:spPr>
      </p:pic>
      <p:sp>
        <p:nvSpPr>
          <p:cNvPr id="707" name="Shape 707"/>
          <p:cNvSpPr/>
          <p:nvPr/>
        </p:nvSpPr>
        <p:spPr>
          <a:xfrm>
            <a:off x="8092600" y="3434800"/>
            <a:ext cx="383100" cy="1452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5B0E-208E-CB4B-BFE9-1F5BF4DBBB39}"/>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Anywhere Access as a Library Solution</a:t>
            </a:r>
          </a:p>
        </p:txBody>
      </p:sp>
      <p:pic>
        <p:nvPicPr>
          <p:cNvPr id="3" name="Shape 249">
            <a:extLst>
              <a:ext uri="{FF2B5EF4-FFF2-40B4-BE49-F238E27FC236}">
                <a16:creationId xmlns:a16="http://schemas.microsoft.com/office/drawing/2014/main" id="{A5177C37-460C-2341-BE8B-CB4CE349DD11}"/>
              </a:ext>
            </a:extLst>
          </p:cNvPr>
          <p:cNvPicPr preferRelativeResize="0"/>
          <p:nvPr/>
        </p:nvPicPr>
        <p:blipFill rotWithShape="1">
          <a:blip r:embed="rId2">
            <a:alphaModFix/>
          </a:blip>
          <a:srcRect l="1123" r="25931" b="1215"/>
          <a:stretch/>
        </p:blipFill>
        <p:spPr>
          <a:xfrm>
            <a:off x="6549900" y="2033244"/>
            <a:ext cx="2333102" cy="2663048"/>
          </a:xfrm>
          <a:prstGeom prst="rect">
            <a:avLst/>
          </a:prstGeom>
          <a:noFill/>
          <a:ln w="9525" cap="flat" cmpd="sng">
            <a:solidFill>
              <a:schemeClr val="dk2"/>
            </a:solidFill>
            <a:prstDash val="solid"/>
            <a:round/>
            <a:headEnd type="none" w="sm" len="sm"/>
            <a:tailEnd type="none" w="sm" len="sm"/>
          </a:ln>
        </p:spPr>
      </p:pic>
      <p:sp>
        <p:nvSpPr>
          <p:cNvPr id="4" name="Shape 252">
            <a:extLst>
              <a:ext uri="{FF2B5EF4-FFF2-40B4-BE49-F238E27FC236}">
                <a16:creationId xmlns:a16="http://schemas.microsoft.com/office/drawing/2014/main" id="{89EB8A7F-AE41-8647-9E3D-265E18FA1D83}"/>
              </a:ext>
            </a:extLst>
          </p:cNvPr>
          <p:cNvSpPr txBox="1">
            <a:spLocks/>
          </p:cNvSpPr>
          <p:nvPr/>
        </p:nvSpPr>
        <p:spPr>
          <a:xfrm>
            <a:off x="234038" y="895092"/>
            <a:ext cx="8793000" cy="3416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0650">
              <a:lnSpc>
                <a:spcPct val="115000"/>
              </a:lnSpc>
              <a:buClr>
                <a:schemeClr val="bg1"/>
              </a:buClr>
              <a:buSzPts val="1700"/>
            </a:pPr>
            <a:endParaRPr lang="en-US" sz="1700" dirty="0">
              <a:solidFill>
                <a:schemeClr val="bg1"/>
              </a:solidFill>
              <a:latin typeface="Open Sans Light"/>
              <a:ea typeface="Open Sans Light"/>
              <a:cs typeface="Open Sans Light"/>
              <a:sym typeface="Open Sans Light"/>
            </a:endParaRPr>
          </a:p>
          <a:p>
            <a:pPr indent="-336550">
              <a:buClr>
                <a:schemeClr val="bg1"/>
              </a:buClr>
              <a:buSzPts val="1700"/>
              <a:buFont typeface="Arial" panose="020B0604020202020204" pitchFamily="34" charset="0"/>
              <a:buChar char="•"/>
            </a:pPr>
            <a:r>
              <a:rPr lang="en-US" sz="1700" dirty="0">
                <a:solidFill>
                  <a:schemeClr val="bg1"/>
                </a:solidFill>
                <a:latin typeface="Open Sans Light"/>
                <a:ea typeface="Open Sans Light"/>
                <a:cs typeface="Open Sans Light"/>
                <a:sym typeface="Open Sans Light"/>
              </a:rPr>
              <a:t>Library software that connects patrons to subscribed content efficiently</a:t>
            </a:r>
          </a:p>
          <a:p>
            <a:pPr indent="-336550">
              <a:buClr>
                <a:schemeClr val="bg1"/>
              </a:buClr>
              <a:buSzPts val="1700"/>
              <a:buFont typeface="Arial" panose="020B0604020202020204" pitchFamily="34" charset="0"/>
              <a:buChar char="•"/>
            </a:pPr>
            <a:r>
              <a:rPr lang="en-US" sz="1700" dirty="0">
                <a:solidFill>
                  <a:schemeClr val="bg1"/>
                </a:solidFill>
                <a:latin typeface="Open Sans Light"/>
                <a:ea typeface="Open Sans Light"/>
                <a:cs typeface="Open Sans Light"/>
                <a:sym typeface="Open Sans Light"/>
              </a:rPr>
              <a:t>1-click access to full text - simplest way to access subscribed content </a:t>
            </a:r>
          </a:p>
          <a:p>
            <a:pPr indent="-336550">
              <a:buClr>
                <a:schemeClr val="bg1"/>
              </a:buClr>
              <a:buSzPts val="1700"/>
              <a:buFont typeface="Arial" panose="020B0604020202020204" pitchFamily="34" charset="0"/>
              <a:buChar char="•"/>
            </a:pPr>
            <a:r>
              <a:rPr lang="en-US" sz="1700" dirty="0">
                <a:solidFill>
                  <a:schemeClr val="bg1"/>
                </a:solidFill>
                <a:latin typeface="Open Sans Light"/>
                <a:ea typeface="Open Sans Light"/>
                <a:cs typeface="Open Sans Light"/>
                <a:sym typeface="Open Sans Light"/>
              </a:rPr>
              <a:t>Integrated with library holdings, link resolvers, ILL</a:t>
            </a:r>
          </a:p>
          <a:p>
            <a:pPr indent="-336550">
              <a:buClr>
                <a:schemeClr val="bg1"/>
              </a:buClr>
              <a:buSzPts val="1700"/>
              <a:buFont typeface="Arial" panose="020B0604020202020204" pitchFamily="34" charset="0"/>
              <a:buChar char="•"/>
            </a:pPr>
            <a:r>
              <a:rPr lang="en-US" sz="1700" dirty="0">
                <a:solidFill>
                  <a:schemeClr val="bg1"/>
                </a:solidFill>
                <a:latin typeface="Open Sans Light"/>
                <a:ea typeface="Open Sans Light"/>
                <a:cs typeface="Open Sans Light"/>
                <a:sym typeface="Open Sans Light"/>
              </a:rPr>
              <a:t>COUNTER compliant - downloads from publisher platform.</a:t>
            </a:r>
          </a:p>
          <a:p>
            <a:pPr indent="-336550">
              <a:buClr>
                <a:schemeClr val="bg1"/>
              </a:buClr>
              <a:buSzPts val="1700"/>
              <a:buFont typeface="Arial" panose="020B0604020202020204" pitchFamily="34" charset="0"/>
              <a:buChar char="•"/>
            </a:pPr>
            <a:r>
              <a:rPr lang="en-US" sz="1700" dirty="0">
                <a:solidFill>
                  <a:schemeClr val="bg1"/>
                </a:solidFill>
                <a:latin typeface="Open Sans Light"/>
                <a:ea typeface="Open Sans Light"/>
                <a:cs typeface="Open Sans Light"/>
                <a:sym typeface="Open Sans Light"/>
              </a:rPr>
              <a:t>Clear indication of access; Ensure no dead ends</a:t>
            </a:r>
          </a:p>
          <a:p>
            <a:pPr indent="-336550">
              <a:buClr>
                <a:schemeClr val="bg1"/>
              </a:buClr>
              <a:buSzPts val="1700"/>
              <a:buFont typeface="Arial" panose="020B0604020202020204" pitchFamily="34" charset="0"/>
              <a:buChar char="•"/>
            </a:pPr>
            <a:r>
              <a:rPr lang="en-US" sz="1700" dirty="0">
                <a:solidFill>
                  <a:schemeClr val="bg1"/>
                </a:solidFill>
                <a:latin typeface="Open Sans Light"/>
                <a:ea typeface="Open Sans Light"/>
                <a:cs typeface="Open Sans Light"/>
                <a:sym typeface="Open Sans Light"/>
              </a:rPr>
              <a:t>On/off campus - authenticated with SSO</a:t>
            </a:r>
          </a:p>
          <a:p>
            <a:pPr indent="-336550">
              <a:buClr>
                <a:schemeClr val="bg1"/>
              </a:buClr>
              <a:buSzPts val="1700"/>
              <a:buFont typeface="Arial" panose="020B0604020202020204" pitchFamily="34" charset="0"/>
              <a:buChar char="•"/>
            </a:pPr>
            <a:r>
              <a:rPr lang="en-US" sz="1700" dirty="0">
                <a:solidFill>
                  <a:schemeClr val="bg1"/>
                </a:solidFill>
                <a:latin typeface="Open Sans Light"/>
                <a:ea typeface="Open Sans Light"/>
                <a:cs typeface="Open Sans Light"/>
                <a:sym typeface="Open Sans Light"/>
              </a:rPr>
              <a:t>Integrated document delivery option (instant)</a:t>
            </a:r>
          </a:p>
          <a:p>
            <a:pPr indent="-336550">
              <a:buClr>
                <a:schemeClr val="bg1"/>
              </a:buClr>
              <a:buSzPts val="1700"/>
              <a:buFont typeface="Arial" panose="020B0604020202020204" pitchFamily="34" charset="0"/>
              <a:buChar char="•"/>
            </a:pPr>
            <a:r>
              <a:rPr lang="en-US" sz="1700" dirty="0">
                <a:solidFill>
                  <a:schemeClr val="bg1"/>
                </a:solidFill>
                <a:latin typeface="Open Sans Light"/>
                <a:ea typeface="Open Sans Light"/>
                <a:cs typeface="Open Sans Light"/>
                <a:sym typeface="Open Sans Light"/>
              </a:rPr>
              <a:t>Cloud solution with two deployment options:</a:t>
            </a:r>
          </a:p>
          <a:p>
            <a:pPr lvl="1">
              <a:buClr>
                <a:schemeClr val="bg1"/>
              </a:buClr>
              <a:buSzPts val="1700"/>
            </a:pPr>
            <a:r>
              <a:rPr lang="en-US" sz="1700" dirty="0">
                <a:solidFill>
                  <a:schemeClr val="bg1"/>
                </a:solidFill>
                <a:latin typeface="Open Sans Light"/>
                <a:ea typeface="Open Sans Light"/>
                <a:cs typeface="Open Sans Light"/>
                <a:sym typeface="Open Sans Light"/>
              </a:rPr>
              <a:t>             Platform add-in (e.g. </a:t>
            </a:r>
            <a:r>
              <a:rPr lang="en-US" sz="1700" b="1" dirty="0">
                <a:solidFill>
                  <a:schemeClr val="bg1"/>
                </a:solidFill>
                <a:latin typeface="Open Sans Light"/>
                <a:ea typeface="Open Sans Light"/>
                <a:cs typeface="Open Sans Light"/>
                <a:sym typeface="Open Sans Light"/>
              </a:rPr>
              <a:t>Dimensions</a:t>
            </a:r>
            <a:r>
              <a:rPr lang="en-US" sz="1700" dirty="0">
                <a:solidFill>
                  <a:schemeClr val="bg1"/>
                </a:solidFill>
                <a:latin typeface="Open Sans Light"/>
                <a:ea typeface="Open Sans Light"/>
                <a:cs typeface="Open Sans Light"/>
                <a:sym typeface="Open Sans Light"/>
              </a:rPr>
              <a:t>, Primo) </a:t>
            </a:r>
          </a:p>
          <a:p>
            <a:pPr lvl="5">
              <a:buClr>
                <a:schemeClr val="bg1"/>
              </a:buClr>
              <a:buSzPts val="1700"/>
            </a:pPr>
            <a:r>
              <a:rPr lang="en-US" sz="1700" dirty="0">
                <a:solidFill>
                  <a:schemeClr val="bg1"/>
                </a:solidFill>
                <a:latin typeface="Open Sans Light"/>
                <a:ea typeface="Open Sans Light"/>
                <a:cs typeface="Open Sans Light"/>
                <a:sym typeface="Open Sans Light"/>
              </a:rPr>
              <a:t>             Browser Extension (works across web)</a:t>
            </a:r>
          </a:p>
        </p:txBody>
      </p:sp>
      <p:pic>
        <p:nvPicPr>
          <p:cNvPr id="5" name="Shape 255">
            <a:extLst>
              <a:ext uri="{FF2B5EF4-FFF2-40B4-BE49-F238E27FC236}">
                <a16:creationId xmlns:a16="http://schemas.microsoft.com/office/drawing/2014/main" id="{080B9D84-F9B8-754B-8E12-AE854410DF7C}"/>
              </a:ext>
            </a:extLst>
          </p:cNvPr>
          <p:cNvPicPr preferRelativeResize="0"/>
          <p:nvPr/>
        </p:nvPicPr>
        <p:blipFill>
          <a:blip r:embed="rId3">
            <a:alphaModFix/>
          </a:blip>
          <a:stretch>
            <a:fillRect/>
          </a:stretch>
        </p:blipFill>
        <p:spPr>
          <a:xfrm>
            <a:off x="6656255" y="2375956"/>
            <a:ext cx="1363798" cy="1363806"/>
          </a:xfrm>
          <a:prstGeom prst="rect">
            <a:avLst/>
          </a:prstGeom>
          <a:noFill/>
          <a:ln>
            <a:noFill/>
          </a:ln>
          <a:effectLst>
            <a:outerShdw blurRad="157163" dist="19050" dir="5400000" algn="bl" rotWithShape="0">
              <a:srgbClr val="000000">
                <a:alpha val="50000"/>
              </a:srgbClr>
            </a:outerShdw>
          </a:effectLst>
        </p:spPr>
      </p:pic>
      <p:sp>
        <p:nvSpPr>
          <p:cNvPr id="6" name="Shape 256">
            <a:extLst>
              <a:ext uri="{FF2B5EF4-FFF2-40B4-BE49-F238E27FC236}">
                <a16:creationId xmlns:a16="http://schemas.microsoft.com/office/drawing/2014/main" id="{728C02E3-1EEE-3949-B67B-F856B5F12305}"/>
              </a:ext>
            </a:extLst>
          </p:cNvPr>
          <p:cNvSpPr/>
          <p:nvPr/>
        </p:nvSpPr>
        <p:spPr>
          <a:xfrm>
            <a:off x="8214670" y="3000349"/>
            <a:ext cx="299100" cy="115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3075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259D-FBCF-AF48-810B-0592BD79BFCB}"/>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DC615A60-3947-874F-890E-123F01D5EA79}"/>
              </a:ext>
            </a:extLst>
          </p:cNvPr>
          <p:cNvSpPr>
            <a:spLocks noGrp="1"/>
          </p:cNvSpPr>
          <p:nvPr>
            <p:ph type="body" idx="1"/>
          </p:nvPr>
        </p:nvSpPr>
        <p:spPr>
          <a:xfrm>
            <a:off x="136809" y="1171352"/>
            <a:ext cx="3948600" cy="3153900"/>
          </a:xfrm>
        </p:spPr>
        <p:txBody>
          <a:bodyPr/>
          <a:lstStyle/>
          <a:p>
            <a:pPr marL="139700" indent="0">
              <a:buNone/>
            </a:pPr>
            <a:r>
              <a:rPr lang="en-US" dirty="0"/>
              <a:t>A linked, categorized and disambiguated database of:</a:t>
            </a:r>
          </a:p>
          <a:p>
            <a:pPr marL="139700" indent="0">
              <a:buNone/>
            </a:pPr>
            <a:endParaRPr lang="en-US" dirty="0"/>
          </a:p>
          <a:p>
            <a:r>
              <a:rPr lang="en-US" dirty="0"/>
              <a:t>Publications</a:t>
            </a:r>
          </a:p>
          <a:p>
            <a:r>
              <a:rPr lang="en-US" dirty="0"/>
              <a:t>Awarded Grants</a:t>
            </a:r>
          </a:p>
          <a:p>
            <a:r>
              <a:rPr lang="en-US" dirty="0"/>
              <a:t>Patents</a:t>
            </a:r>
          </a:p>
          <a:p>
            <a:r>
              <a:rPr lang="en-US" dirty="0"/>
              <a:t>Clinical Trials</a:t>
            </a:r>
          </a:p>
          <a:p>
            <a:r>
              <a:rPr lang="en-US" dirty="0"/>
              <a:t>Policy Documents</a:t>
            </a:r>
          </a:p>
          <a:p>
            <a:pPr marL="139700" indent="0">
              <a:buNone/>
            </a:pPr>
            <a:endParaRPr lang="en-US" dirty="0"/>
          </a:p>
          <a:p>
            <a:pPr marL="139700" indent="0">
              <a:buNone/>
            </a:pPr>
            <a:endParaRPr lang="en-US" dirty="0"/>
          </a:p>
          <a:p>
            <a:pPr marL="139700" indent="0">
              <a:buNone/>
            </a:pPr>
            <a:endParaRPr lang="en-US" dirty="0"/>
          </a:p>
        </p:txBody>
      </p:sp>
      <p:sp>
        <p:nvSpPr>
          <p:cNvPr id="4" name="Title 3">
            <a:extLst>
              <a:ext uri="{FF2B5EF4-FFF2-40B4-BE49-F238E27FC236}">
                <a16:creationId xmlns:a16="http://schemas.microsoft.com/office/drawing/2014/main" id="{AA4130D8-65CC-CE49-8446-F77AAB131857}"/>
              </a:ext>
            </a:extLst>
          </p:cNvPr>
          <p:cNvSpPr>
            <a:spLocks noGrp="1"/>
          </p:cNvSpPr>
          <p:nvPr>
            <p:ph type="title" idx="2"/>
          </p:nvPr>
        </p:nvSpPr>
        <p:spPr/>
        <p:txBody>
          <a:bodyPr/>
          <a:lstStyle/>
          <a:p>
            <a:r>
              <a:rPr lang="en-US" dirty="0">
                <a:latin typeface="Muli Light" panose="02000503000000000000" pitchFamily="2" charset="77"/>
              </a:rPr>
              <a:t>WHAT IS DIMENSIONS?</a:t>
            </a:r>
          </a:p>
        </p:txBody>
      </p:sp>
      <p:pic>
        <p:nvPicPr>
          <p:cNvPr id="6" name="Picture 5">
            <a:extLst>
              <a:ext uri="{FF2B5EF4-FFF2-40B4-BE49-F238E27FC236}">
                <a16:creationId xmlns:a16="http://schemas.microsoft.com/office/drawing/2014/main" id="{2CB53EE2-C4EC-284F-B9A7-5A0BA2BC1817}"/>
              </a:ext>
            </a:extLst>
          </p:cNvPr>
          <p:cNvPicPr>
            <a:picLocks noChangeAspect="1"/>
          </p:cNvPicPr>
          <p:nvPr/>
        </p:nvPicPr>
        <p:blipFill>
          <a:blip r:embed="rId3"/>
          <a:stretch>
            <a:fillRect/>
          </a:stretch>
        </p:blipFill>
        <p:spPr>
          <a:xfrm>
            <a:off x="2262433" y="1782276"/>
            <a:ext cx="6759020" cy="2426116"/>
          </a:xfrm>
          <a:prstGeom prst="rect">
            <a:avLst/>
          </a:prstGeom>
        </p:spPr>
      </p:pic>
    </p:spTree>
    <p:extLst>
      <p:ext uri="{BB962C8B-B14F-4D97-AF65-F5344CB8AC3E}">
        <p14:creationId xmlns:p14="http://schemas.microsoft.com/office/powerpoint/2010/main" val="3408078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Shape 982"/>
          <p:cNvSpPr txBox="1">
            <a:spLocks noGrp="1"/>
          </p:cNvSpPr>
          <p:nvPr>
            <p:ph type="title"/>
          </p:nvPr>
        </p:nvSpPr>
        <p:spPr>
          <a:xfrm>
            <a:off x="310325" y="237589"/>
            <a:ext cx="7938900" cy="70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PUBLICATION DATA currently</a:t>
            </a:r>
            <a:endParaRPr dirty="0"/>
          </a:p>
        </p:txBody>
      </p:sp>
      <p:sp>
        <p:nvSpPr>
          <p:cNvPr id="983" name="Shape 983"/>
          <p:cNvSpPr txBox="1"/>
          <p:nvPr/>
        </p:nvSpPr>
        <p:spPr>
          <a:xfrm>
            <a:off x="473375" y="1789350"/>
            <a:ext cx="2733300" cy="25236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FFFFFF"/>
              </a:buClr>
              <a:buSzPts val="1400"/>
              <a:buFont typeface="Arial"/>
              <a:buChar char="•"/>
            </a:pPr>
            <a:r>
              <a:rPr lang="en" sz="1200" b="0" i="0" u="none" strike="noStrike" cap="none" dirty="0">
                <a:solidFill>
                  <a:srgbClr val="FFFFFF"/>
                </a:solidFill>
                <a:latin typeface="Muli Light"/>
                <a:ea typeface="Muli Light"/>
                <a:cs typeface="Muli Light"/>
                <a:sym typeface="Muli Light"/>
              </a:rPr>
              <a:t>Journal articles, pre-prints, </a:t>
            </a:r>
            <a:r>
              <a:rPr lang="en-US" sz="1200" b="0" i="0" u="none" strike="noStrike" cap="none" dirty="0">
                <a:solidFill>
                  <a:srgbClr val="FFFFFF"/>
                </a:solidFill>
                <a:latin typeface="Muli Light"/>
                <a:ea typeface="Muli Light"/>
                <a:cs typeface="Muli Light"/>
                <a:sym typeface="Muli Light"/>
              </a:rPr>
              <a:t>conference proceedings</a:t>
            </a:r>
            <a:r>
              <a:rPr lang="en" sz="1200" b="0" i="0" u="none" strike="noStrike" cap="none" dirty="0">
                <a:solidFill>
                  <a:srgbClr val="FFFFFF"/>
                </a:solidFill>
                <a:latin typeface="Muli Light"/>
                <a:ea typeface="Muli Light"/>
                <a:cs typeface="Muli Light"/>
                <a:sym typeface="Muli Light"/>
              </a:rPr>
              <a:t> and books/book chapters</a:t>
            </a:r>
            <a:endParaRPr dirty="0"/>
          </a:p>
          <a:p>
            <a:pPr marL="171450" marR="0" lvl="0" indent="-171450" algn="l" rtl="0">
              <a:lnSpc>
                <a:spcPct val="100000"/>
              </a:lnSpc>
              <a:spcBef>
                <a:spcPts val="600"/>
              </a:spcBef>
              <a:spcAft>
                <a:spcPts val="0"/>
              </a:spcAft>
              <a:buClr>
                <a:srgbClr val="FFFFFF"/>
              </a:buClr>
              <a:buSzPts val="1400"/>
              <a:buFont typeface="Arial"/>
              <a:buChar char="•"/>
            </a:pPr>
            <a:r>
              <a:rPr lang="en-US" sz="1200" b="0" i="0" u="none" strike="noStrike" cap="none" dirty="0">
                <a:solidFill>
                  <a:srgbClr val="FFFFFF"/>
                </a:solidFill>
                <a:latin typeface="Muli Light"/>
                <a:ea typeface="Muli Light"/>
                <a:cs typeface="Muli Light"/>
                <a:sym typeface="Muli Light"/>
              </a:rPr>
              <a:t>Over 97</a:t>
            </a:r>
            <a:r>
              <a:rPr lang="en" sz="1200" b="0" i="0" u="none" strike="noStrike" cap="none" dirty="0">
                <a:solidFill>
                  <a:srgbClr val="FFFFFF"/>
                </a:solidFill>
                <a:latin typeface="Muli Light"/>
                <a:ea typeface="Muli Light"/>
                <a:cs typeface="Muli Light"/>
                <a:sym typeface="Muli Light"/>
              </a:rPr>
              <a:t> million records based on metadata</a:t>
            </a:r>
            <a:endParaRPr dirty="0"/>
          </a:p>
          <a:p>
            <a:pPr marL="171450" marR="0" lvl="0" indent="-171450" algn="l" rtl="0">
              <a:lnSpc>
                <a:spcPct val="100000"/>
              </a:lnSpc>
              <a:spcBef>
                <a:spcPts val="600"/>
              </a:spcBef>
              <a:spcAft>
                <a:spcPts val="0"/>
              </a:spcAft>
              <a:buClr>
                <a:srgbClr val="FFFFFF"/>
              </a:buClr>
              <a:buSzPts val="1400"/>
              <a:buFont typeface="Arial"/>
              <a:buChar char="•"/>
            </a:pPr>
            <a:r>
              <a:rPr lang="en" sz="1200" b="0" i="0" u="none" strike="noStrike" cap="none" dirty="0">
                <a:solidFill>
                  <a:srgbClr val="FFFFFF"/>
                </a:solidFill>
                <a:latin typeface="Muli Light"/>
                <a:ea typeface="Muli Light"/>
                <a:cs typeface="Muli Light"/>
                <a:sym typeface="Muli Light"/>
              </a:rPr>
              <a:t>Metadata and citations derived from multiple available databases </a:t>
            </a:r>
            <a:endParaRPr dirty="0"/>
          </a:p>
          <a:p>
            <a:pPr marL="171450" marR="0" lvl="0" indent="-171450" algn="l" rtl="0">
              <a:lnSpc>
                <a:spcPct val="100000"/>
              </a:lnSpc>
              <a:spcBef>
                <a:spcPts val="600"/>
              </a:spcBef>
              <a:spcAft>
                <a:spcPts val="0"/>
              </a:spcAft>
              <a:buClr>
                <a:srgbClr val="FFFFFF"/>
              </a:buClr>
              <a:buSzPts val="1400"/>
              <a:buFont typeface="Arial"/>
              <a:buChar char="•"/>
            </a:pPr>
            <a:r>
              <a:rPr lang="en" sz="1200" b="0" i="0" u="none" strike="noStrike" cap="none" dirty="0">
                <a:solidFill>
                  <a:srgbClr val="FFFFFF"/>
                </a:solidFill>
                <a:latin typeface="Muli Light"/>
                <a:ea typeface="Muli Light"/>
                <a:cs typeface="Muli Light"/>
                <a:sym typeface="Muli Light"/>
              </a:rPr>
              <a:t>OA tagging </a:t>
            </a:r>
            <a:br>
              <a:rPr lang="en" sz="1200" dirty="0">
                <a:solidFill>
                  <a:srgbClr val="FFFFFF"/>
                </a:solidFill>
                <a:latin typeface="Muli Light"/>
                <a:ea typeface="Muli Light"/>
                <a:cs typeface="Muli Light"/>
                <a:sym typeface="Muli Light"/>
              </a:rPr>
            </a:br>
            <a:endParaRPr lang="en" sz="1200" b="0" i="0" u="none" strike="noStrike" cap="none" dirty="0">
              <a:solidFill>
                <a:srgbClr val="FFFFFF"/>
              </a:solidFill>
              <a:latin typeface="Muli Light"/>
              <a:ea typeface="Muli Light"/>
              <a:cs typeface="Muli Light"/>
              <a:sym typeface="Muli Light"/>
            </a:endParaRPr>
          </a:p>
          <a:p>
            <a:pPr marL="171450" marR="0" lvl="0" indent="-171450" algn="l" rtl="0">
              <a:lnSpc>
                <a:spcPct val="100000"/>
              </a:lnSpc>
              <a:spcBef>
                <a:spcPts val="600"/>
              </a:spcBef>
              <a:spcAft>
                <a:spcPts val="0"/>
              </a:spcAft>
              <a:buClr>
                <a:srgbClr val="FFFFFF"/>
              </a:buClr>
              <a:buSzPts val="1400"/>
              <a:buFont typeface="Arial"/>
              <a:buChar char="•"/>
            </a:pPr>
            <a:r>
              <a:rPr lang="en" sz="1200" dirty="0">
                <a:solidFill>
                  <a:srgbClr val="FFFFFF"/>
                </a:solidFill>
                <a:latin typeface="Muli Light"/>
                <a:ea typeface="Muli Light"/>
                <a:cs typeface="Muli Light"/>
                <a:sym typeface="Muli Light"/>
              </a:rPr>
              <a:t>Most recent addition:  SSRN</a:t>
            </a:r>
            <a:endParaRPr lang="en" sz="1200" b="0" i="0" u="none" strike="noStrike" cap="none" dirty="0">
              <a:solidFill>
                <a:srgbClr val="FFFFFF"/>
              </a:solidFill>
              <a:latin typeface="Muli Light"/>
              <a:ea typeface="Muli Light"/>
              <a:cs typeface="Muli Light"/>
              <a:sym typeface="Muli Light"/>
            </a:endParaRPr>
          </a:p>
          <a:p>
            <a:pPr marL="171450" marR="0" lvl="0" indent="-171450" algn="l" rtl="0">
              <a:lnSpc>
                <a:spcPct val="100000"/>
              </a:lnSpc>
              <a:spcBef>
                <a:spcPts val="600"/>
              </a:spcBef>
              <a:spcAft>
                <a:spcPts val="0"/>
              </a:spcAft>
              <a:buClr>
                <a:srgbClr val="FFFFFF"/>
              </a:buClr>
              <a:buSzPts val="1400"/>
              <a:buFont typeface="Arial"/>
              <a:buChar char="•"/>
            </a:pPr>
            <a:endParaRPr sz="1200" b="0" i="0" u="none" strike="noStrike" cap="none" dirty="0">
              <a:solidFill>
                <a:srgbClr val="FFFFFF"/>
              </a:solidFill>
              <a:latin typeface="Muli Light"/>
              <a:ea typeface="Muli Light"/>
              <a:cs typeface="Muli Light"/>
              <a:sym typeface="Muli Light"/>
            </a:endParaRPr>
          </a:p>
          <a:p>
            <a:pPr marL="457200" marR="0" lvl="0" indent="0" algn="l" rtl="0">
              <a:lnSpc>
                <a:spcPct val="100000"/>
              </a:lnSpc>
              <a:spcBef>
                <a:spcPts val="600"/>
              </a:spcBef>
              <a:spcAft>
                <a:spcPts val="0"/>
              </a:spcAft>
              <a:buNone/>
            </a:pPr>
            <a:endParaRPr sz="1200" dirty="0">
              <a:solidFill>
                <a:srgbClr val="FFFFFF"/>
              </a:solidFill>
              <a:latin typeface="Muli Light"/>
              <a:ea typeface="Muli Light"/>
              <a:cs typeface="Muli Light"/>
              <a:sym typeface="Muli Light"/>
            </a:endParaRPr>
          </a:p>
        </p:txBody>
      </p:sp>
      <p:grpSp>
        <p:nvGrpSpPr>
          <p:cNvPr id="984" name="Shape 984"/>
          <p:cNvGrpSpPr/>
          <p:nvPr/>
        </p:nvGrpSpPr>
        <p:grpSpPr>
          <a:xfrm>
            <a:off x="473315" y="1133967"/>
            <a:ext cx="2940764" cy="489890"/>
            <a:chOff x="2819177" y="-1053001"/>
            <a:chExt cx="4736292" cy="789000"/>
          </a:xfrm>
        </p:grpSpPr>
        <p:sp>
          <p:nvSpPr>
            <p:cNvPr id="985" name="Shape 985"/>
            <p:cNvSpPr/>
            <p:nvPr/>
          </p:nvSpPr>
          <p:spPr>
            <a:xfrm rot="-5400000">
              <a:off x="4741473" y="-2817541"/>
              <a:ext cx="641400" cy="4318200"/>
            </a:xfrm>
            <a:prstGeom prst="upDownArrow">
              <a:avLst>
                <a:gd name="adj1" fmla="val 100000"/>
                <a:gd name="adj2" fmla="val 30000"/>
              </a:avLst>
            </a:prstGeom>
            <a:gradFill>
              <a:gsLst>
                <a:gs pos="0">
                  <a:srgbClr val="FFFFFF">
                    <a:alpha val="26666"/>
                  </a:srgbClr>
                </a:gs>
                <a:gs pos="100000">
                  <a:srgbClr val="FFFFFF">
                    <a:alpha val="5882"/>
                  </a:srgbClr>
                </a:gs>
              </a:gsLst>
              <a:lin ang="1890004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86" name="Shape 986"/>
            <p:cNvSpPr/>
            <p:nvPr/>
          </p:nvSpPr>
          <p:spPr>
            <a:xfrm>
              <a:off x="3803369" y="-881532"/>
              <a:ext cx="3752100" cy="446100"/>
            </a:xfrm>
            <a:prstGeom prst="rect">
              <a:avLst/>
            </a:prstGeom>
            <a:noFill/>
            <a:ln>
              <a:noFill/>
            </a:ln>
          </p:spPr>
          <p:txBody>
            <a:bodyPr spcFirstLastPara="1" wrap="square" lIns="0" tIns="45700" rIns="91425" bIns="45700" anchor="t" anchorCtr="0">
              <a:noAutofit/>
            </a:bodyPr>
            <a:lstStyle/>
            <a:p>
              <a:pPr marL="101600" marR="0" lvl="0" indent="0" algn="l" rtl="0">
                <a:lnSpc>
                  <a:spcPct val="100000"/>
                </a:lnSpc>
                <a:spcBef>
                  <a:spcPts val="0"/>
                </a:spcBef>
                <a:spcAft>
                  <a:spcPts val="0"/>
                </a:spcAft>
                <a:buClr>
                  <a:srgbClr val="FFFFFF"/>
                </a:buClr>
                <a:buSzPts val="2000"/>
                <a:buFont typeface="Muli Light"/>
                <a:buNone/>
              </a:pPr>
              <a:r>
                <a:rPr lang="en" sz="1200" b="0" i="0" u="none" strike="noStrike" cap="none">
                  <a:solidFill>
                    <a:srgbClr val="FFFFFF"/>
                  </a:solidFill>
                  <a:latin typeface="Muli Light"/>
                  <a:ea typeface="Muli Light"/>
                  <a:cs typeface="Muli Light"/>
                  <a:sym typeface="Muli Light"/>
                </a:rPr>
                <a:t>PUBLICATIONS</a:t>
              </a:r>
              <a:endParaRPr sz="1200" b="0" i="0" u="none" strike="noStrike" cap="none">
                <a:solidFill>
                  <a:srgbClr val="FFFFFF"/>
                </a:solidFill>
                <a:latin typeface="Muli Light"/>
                <a:ea typeface="Muli Light"/>
                <a:cs typeface="Muli Light"/>
                <a:sym typeface="Muli Light"/>
              </a:endParaRPr>
            </a:p>
          </p:txBody>
        </p:sp>
        <p:sp>
          <p:nvSpPr>
            <p:cNvPr id="987" name="Shape 987"/>
            <p:cNvSpPr/>
            <p:nvPr/>
          </p:nvSpPr>
          <p:spPr>
            <a:xfrm>
              <a:off x="2819177" y="-1053001"/>
              <a:ext cx="900300" cy="789000"/>
            </a:xfrm>
            <a:prstGeom prst="hexagon">
              <a:avLst>
                <a:gd name="adj" fmla="val 28279"/>
                <a:gd name="vf" fmla="val 115470"/>
              </a:avLst>
            </a:prstGeom>
            <a:noFill/>
            <a:ln w="19050" cap="rnd" cmpd="sng">
              <a:solidFill>
                <a:srgbClr val="2392D2"/>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Muli Light"/>
                <a:ea typeface="Muli Light"/>
                <a:cs typeface="Muli Light"/>
                <a:sym typeface="Muli Light"/>
              </a:endParaRPr>
            </a:p>
          </p:txBody>
        </p:sp>
      </p:grpSp>
      <p:cxnSp>
        <p:nvCxnSpPr>
          <p:cNvPr id="988" name="Shape 988"/>
          <p:cNvCxnSpPr/>
          <p:nvPr/>
        </p:nvCxnSpPr>
        <p:spPr>
          <a:xfrm>
            <a:off x="473375" y="4631101"/>
            <a:ext cx="2733300" cy="0"/>
          </a:xfrm>
          <a:prstGeom prst="straightConnector1">
            <a:avLst/>
          </a:prstGeom>
          <a:noFill/>
          <a:ln w="9525" cap="flat" cmpd="sng">
            <a:solidFill>
              <a:srgbClr val="2392D2"/>
            </a:solidFill>
            <a:prstDash val="solid"/>
            <a:round/>
            <a:headEnd type="none" w="sm" len="sm"/>
            <a:tailEnd type="none" w="sm" len="sm"/>
          </a:ln>
        </p:spPr>
      </p:cxnSp>
      <p:pic>
        <p:nvPicPr>
          <p:cNvPr id="989" name="Shape 989"/>
          <p:cNvPicPr preferRelativeResize="0"/>
          <p:nvPr/>
        </p:nvPicPr>
        <p:blipFill rotWithShape="1">
          <a:blip r:embed="rId3">
            <a:alphaModFix/>
          </a:blip>
          <a:srcRect/>
          <a:stretch/>
        </p:blipFill>
        <p:spPr>
          <a:xfrm>
            <a:off x="7460380" y="1866750"/>
            <a:ext cx="718420" cy="270340"/>
          </a:xfrm>
          <a:prstGeom prst="rect">
            <a:avLst/>
          </a:prstGeom>
          <a:noFill/>
          <a:ln>
            <a:noFill/>
          </a:ln>
        </p:spPr>
      </p:pic>
      <p:pic>
        <p:nvPicPr>
          <p:cNvPr id="990" name="Shape 990"/>
          <p:cNvPicPr preferRelativeResize="0"/>
          <p:nvPr/>
        </p:nvPicPr>
        <p:blipFill rotWithShape="1">
          <a:blip r:embed="rId4">
            <a:alphaModFix/>
          </a:blip>
          <a:srcRect/>
          <a:stretch/>
        </p:blipFill>
        <p:spPr>
          <a:xfrm>
            <a:off x="5739286" y="1868433"/>
            <a:ext cx="768760" cy="266975"/>
          </a:xfrm>
          <a:prstGeom prst="rect">
            <a:avLst/>
          </a:prstGeom>
          <a:noFill/>
          <a:ln>
            <a:noFill/>
          </a:ln>
        </p:spPr>
      </p:pic>
      <p:grpSp>
        <p:nvGrpSpPr>
          <p:cNvPr id="991" name="Shape 991"/>
          <p:cNvGrpSpPr/>
          <p:nvPr/>
        </p:nvGrpSpPr>
        <p:grpSpPr>
          <a:xfrm>
            <a:off x="640916" y="1266992"/>
            <a:ext cx="223710" cy="223772"/>
            <a:chOff x="4113213" y="1997076"/>
            <a:chExt cx="360300" cy="360400"/>
          </a:xfrm>
        </p:grpSpPr>
        <p:sp>
          <p:nvSpPr>
            <p:cNvPr id="992" name="Shape 992"/>
            <p:cNvSpPr/>
            <p:nvPr/>
          </p:nvSpPr>
          <p:spPr>
            <a:xfrm>
              <a:off x="4113213" y="1997076"/>
              <a:ext cx="360300" cy="74700"/>
            </a:xfrm>
            <a:custGeom>
              <a:avLst/>
              <a:gdLst/>
              <a:ahLst/>
              <a:cxnLst/>
              <a:rect l="0" t="0" r="0" b="0"/>
              <a:pathLst>
                <a:path w="120000" h="120000" extrusionOk="0">
                  <a:moveTo>
                    <a:pt x="120000" y="120000"/>
                  </a:moveTo>
                  <a:cubicBezTo>
                    <a:pt x="120000" y="60000"/>
                    <a:pt x="120000" y="60000"/>
                    <a:pt x="120000" y="60000"/>
                  </a:cubicBezTo>
                  <a:cubicBezTo>
                    <a:pt x="120000" y="24000"/>
                    <a:pt x="115000" y="0"/>
                    <a:pt x="107500" y="0"/>
                  </a:cubicBezTo>
                  <a:cubicBezTo>
                    <a:pt x="12500" y="0"/>
                    <a:pt x="12500" y="0"/>
                    <a:pt x="12500" y="0"/>
                  </a:cubicBezTo>
                  <a:cubicBezTo>
                    <a:pt x="5000" y="0"/>
                    <a:pt x="0" y="24000"/>
                    <a:pt x="0" y="60000"/>
                  </a:cubicBezTo>
                  <a:cubicBezTo>
                    <a:pt x="0" y="120000"/>
                    <a:pt x="0" y="120000"/>
                    <a:pt x="0" y="120000"/>
                  </a:cubicBezTo>
                  <a:lnTo>
                    <a:pt x="120000" y="120000"/>
                  </a:lnTo>
                  <a:close/>
                  <a:moveTo>
                    <a:pt x="50000" y="48000"/>
                  </a:moveTo>
                  <a:cubicBezTo>
                    <a:pt x="52500" y="48000"/>
                    <a:pt x="55000" y="60000"/>
                    <a:pt x="55000" y="72000"/>
                  </a:cubicBezTo>
                  <a:cubicBezTo>
                    <a:pt x="55000" y="84000"/>
                    <a:pt x="52500" y="96000"/>
                    <a:pt x="50000" y="96000"/>
                  </a:cubicBezTo>
                  <a:cubicBezTo>
                    <a:pt x="47500" y="96000"/>
                    <a:pt x="45000" y="84000"/>
                    <a:pt x="45000" y="72000"/>
                  </a:cubicBezTo>
                  <a:cubicBezTo>
                    <a:pt x="45000" y="60000"/>
                    <a:pt x="47500" y="48000"/>
                    <a:pt x="50000" y="48000"/>
                  </a:cubicBezTo>
                  <a:close/>
                  <a:moveTo>
                    <a:pt x="35000" y="48000"/>
                  </a:moveTo>
                  <a:cubicBezTo>
                    <a:pt x="37500" y="48000"/>
                    <a:pt x="40000" y="60000"/>
                    <a:pt x="40000" y="72000"/>
                  </a:cubicBezTo>
                  <a:cubicBezTo>
                    <a:pt x="40000" y="84000"/>
                    <a:pt x="37500" y="96000"/>
                    <a:pt x="35000" y="96000"/>
                  </a:cubicBezTo>
                  <a:cubicBezTo>
                    <a:pt x="32500" y="96000"/>
                    <a:pt x="30000" y="84000"/>
                    <a:pt x="30000" y="72000"/>
                  </a:cubicBezTo>
                  <a:cubicBezTo>
                    <a:pt x="30000" y="60000"/>
                    <a:pt x="32500" y="48000"/>
                    <a:pt x="35000" y="48000"/>
                  </a:cubicBezTo>
                  <a:close/>
                  <a:moveTo>
                    <a:pt x="20000" y="48000"/>
                  </a:moveTo>
                  <a:cubicBezTo>
                    <a:pt x="22500" y="48000"/>
                    <a:pt x="25000" y="60000"/>
                    <a:pt x="25000" y="72000"/>
                  </a:cubicBezTo>
                  <a:cubicBezTo>
                    <a:pt x="25000" y="84000"/>
                    <a:pt x="22500" y="96000"/>
                    <a:pt x="20000" y="96000"/>
                  </a:cubicBezTo>
                  <a:cubicBezTo>
                    <a:pt x="17500" y="96000"/>
                    <a:pt x="15000" y="84000"/>
                    <a:pt x="15000" y="72000"/>
                  </a:cubicBezTo>
                  <a:cubicBezTo>
                    <a:pt x="15000" y="60000"/>
                    <a:pt x="17500" y="48000"/>
                    <a:pt x="20000" y="48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Shape 993"/>
            <p:cNvSpPr/>
            <p:nvPr/>
          </p:nvSpPr>
          <p:spPr>
            <a:xfrm>
              <a:off x="4113213" y="2085976"/>
              <a:ext cx="360300" cy="271500"/>
            </a:xfrm>
            <a:custGeom>
              <a:avLst/>
              <a:gdLst/>
              <a:ahLst/>
              <a:cxnLst/>
              <a:rect l="0" t="0" r="0" b="0"/>
              <a:pathLst>
                <a:path w="120000" h="120000" extrusionOk="0">
                  <a:moveTo>
                    <a:pt x="0" y="0"/>
                  </a:moveTo>
                  <a:cubicBezTo>
                    <a:pt x="0" y="103333"/>
                    <a:pt x="0" y="103333"/>
                    <a:pt x="0" y="103333"/>
                  </a:cubicBezTo>
                  <a:cubicBezTo>
                    <a:pt x="0" y="113333"/>
                    <a:pt x="5000" y="120000"/>
                    <a:pt x="12500" y="120000"/>
                  </a:cubicBezTo>
                  <a:cubicBezTo>
                    <a:pt x="107500" y="120000"/>
                    <a:pt x="107500" y="120000"/>
                    <a:pt x="107500" y="120000"/>
                  </a:cubicBezTo>
                  <a:cubicBezTo>
                    <a:pt x="115000" y="120000"/>
                    <a:pt x="120000" y="113333"/>
                    <a:pt x="120000" y="103333"/>
                  </a:cubicBezTo>
                  <a:cubicBezTo>
                    <a:pt x="120000" y="0"/>
                    <a:pt x="120000" y="0"/>
                    <a:pt x="120000" y="0"/>
                  </a:cubicBezTo>
                  <a:lnTo>
                    <a:pt x="0" y="0"/>
                  </a:lnTo>
                  <a:close/>
                  <a:moveTo>
                    <a:pt x="35000" y="103333"/>
                  </a:moveTo>
                  <a:cubicBezTo>
                    <a:pt x="35000" y="105000"/>
                    <a:pt x="33750" y="106666"/>
                    <a:pt x="32500" y="106666"/>
                  </a:cubicBezTo>
                  <a:cubicBezTo>
                    <a:pt x="17500" y="106666"/>
                    <a:pt x="17500" y="106666"/>
                    <a:pt x="17500" y="106666"/>
                  </a:cubicBezTo>
                  <a:cubicBezTo>
                    <a:pt x="16250" y="106666"/>
                    <a:pt x="15000" y="105000"/>
                    <a:pt x="15000" y="103333"/>
                  </a:cubicBezTo>
                  <a:cubicBezTo>
                    <a:pt x="15000" y="50000"/>
                    <a:pt x="15000" y="50000"/>
                    <a:pt x="15000" y="50000"/>
                  </a:cubicBezTo>
                  <a:cubicBezTo>
                    <a:pt x="15000" y="48333"/>
                    <a:pt x="16250" y="46666"/>
                    <a:pt x="17500" y="46666"/>
                  </a:cubicBezTo>
                  <a:cubicBezTo>
                    <a:pt x="32500" y="46666"/>
                    <a:pt x="32500" y="46666"/>
                    <a:pt x="32500" y="46666"/>
                  </a:cubicBezTo>
                  <a:cubicBezTo>
                    <a:pt x="33750" y="46666"/>
                    <a:pt x="35000" y="48333"/>
                    <a:pt x="35000" y="50000"/>
                  </a:cubicBezTo>
                  <a:lnTo>
                    <a:pt x="35000" y="103333"/>
                  </a:lnTo>
                  <a:close/>
                  <a:moveTo>
                    <a:pt x="105000" y="103333"/>
                  </a:moveTo>
                  <a:cubicBezTo>
                    <a:pt x="105000" y="105000"/>
                    <a:pt x="103750" y="106666"/>
                    <a:pt x="102500" y="106666"/>
                  </a:cubicBezTo>
                  <a:cubicBezTo>
                    <a:pt x="47500" y="106666"/>
                    <a:pt x="47500" y="106666"/>
                    <a:pt x="47500" y="106666"/>
                  </a:cubicBezTo>
                  <a:cubicBezTo>
                    <a:pt x="46250" y="106666"/>
                    <a:pt x="45000" y="105000"/>
                    <a:pt x="45000" y="103333"/>
                  </a:cubicBezTo>
                  <a:cubicBezTo>
                    <a:pt x="45000" y="83333"/>
                    <a:pt x="45000" y="83333"/>
                    <a:pt x="45000" y="83333"/>
                  </a:cubicBezTo>
                  <a:cubicBezTo>
                    <a:pt x="45000" y="81666"/>
                    <a:pt x="46250" y="80000"/>
                    <a:pt x="47500" y="80000"/>
                  </a:cubicBezTo>
                  <a:cubicBezTo>
                    <a:pt x="102500" y="80000"/>
                    <a:pt x="102500" y="80000"/>
                    <a:pt x="102500" y="80000"/>
                  </a:cubicBezTo>
                  <a:cubicBezTo>
                    <a:pt x="103750" y="80000"/>
                    <a:pt x="105000" y="81666"/>
                    <a:pt x="105000" y="83333"/>
                  </a:cubicBezTo>
                  <a:lnTo>
                    <a:pt x="105000" y="103333"/>
                  </a:lnTo>
                  <a:close/>
                  <a:moveTo>
                    <a:pt x="105000" y="70000"/>
                  </a:moveTo>
                  <a:cubicBezTo>
                    <a:pt x="105000" y="71666"/>
                    <a:pt x="103750" y="73333"/>
                    <a:pt x="102500" y="73333"/>
                  </a:cubicBezTo>
                  <a:cubicBezTo>
                    <a:pt x="47500" y="73333"/>
                    <a:pt x="47500" y="73333"/>
                    <a:pt x="47500" y="73333"/>
                  </a:cubicBezTo>
                  <a:cubicBezTo>
                    <a:pt x="46250" y="73333"/>
                    <a:pt x="45000" y="71666"/>
                    <a:pt x="45000" y="70000"/>
                  </a:cubicBezTo>
                  <a:cubicBezTo>
                    <a:pt x="45000" y="50000"/>
                    <a:pt x="45000" y="50000"/>
                    <a:pt x="45000" y="50000"/>
                  </a:cubicBezTo>
                  <a:cubicBezTo>
                    <a:pt x="45000" y="48333"/>
                    <a:pt x="46250" y="46666"/>
                    <a:pt x="47500" y="46666"/>
                  </a:cubicBezTo>
                  <a:cubicBezTo>
                    <a:pt x="102500" y="46666"/>
                    <a:pt x="102500" y="46666"/>
                    <a:pt x="102500" y="46666"/>
                  </a:cubicBezTo>
                  <a:cubicBezTo>
                    <a:pt x="103750" y="46666"/>
                    <a:pt x="105000" y="48333"/>
                    <a:pt x="105000" y="50000"/>
                  </a:cubicBezTo>
                  <a:lnTo>
                    <a:pt x="105000" y="70000"/>
                  </a:lnTo>
                  <a:close/>
                  <a:moveTo>
                    <a:pt x="105000" y="36666"/>
                  </a:moveTo>
                  <a:cubicBezTo>
                    <a:pt x="105000" y="38333"/>
                    <a:pt x="103750" y="40000"/>
                    <a:pt x="102500" y="40000"/>
                  </a:cubicBezTo>
                  <a:cubicBezTo>
                    <a:pt x="17500" y="40000"/>
                    <a:pt x="17500" y="40000"/>
                    <a:pt x="17500" y="40000"/>
                  </a:cubicBezTo>
                  <a:cubicBezTo>
                    <a:pt x="16250" y="40000"/>
                    <a:pt x="15000" y="38333"/>
                    <a:pt x="15000" y="36666"/>
                  </a:cubicBezTo>
                  <a:cubicBezTo>
                    <a:pt x="15000" y="16666"/>
                    <a:pt x="15000" y="16666"/>
                    <a:pt x="15000" y="16666"/>
                  </a:cubicBezTo>
                  <a:cubicBezTo>
                    <a:pt x="15000" y="15000"/>
                    <a:pt x="16250" y="13333"/>
                    <a:pt x="17500" y="13333"/>
                  </a:cubicBezTo>
                  <a:cubicBezTo>
                    <a:pt x="102500" y="13333"/>
                    <a:pt x="102500" y="13333"/>
                    <a:pt x="102500" y="13333"/>
                  </a:cubicBezTo>
                  <a:cubicBezTo>
                    <a:pt x="103750" y="13333"/>
                    <a:pt x="105000" y="15000"/>
                    <a:pt x="105000" y="16666"/>
                  </a:cubicBezTo>
                  <a:lnTo>
                    <a:pt x="105000" y="3666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94" name="Shape 994"/>
          <p:cNvSpPr/>
          <p:nvPr/>
        </p:nvSpPr>
        <p:spPr>
          <a:xfrm rot="-5400000">
            <a:off x="4260875" y="753341"/>
            <a:ext cx="332400" cy="1602000"/>
          </a:xfrm>
          <a:prstGeom prst="upDownArrow">
            <a:avLst>
              <a:gd name="adj1" fmla="val 100000"/>
              <a:gd name="adj2" fmla="val 30000"/>
            </a:avLst>
          </a:prstGeom>
          <a:solidFill>
            <a:srgbClr val="2392D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5" name="Shape 995"/>
          <p:cNvSpPr txBox="1"/>
          <p:nvPr/>
        </p:nvSpPr>
        <p:spPr>
          <a:xfrm>
            <a:off x="3725798" y="1388067"/>
            <a:ext cx="1402500" cy="332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Muli Light"/>
              <a:buNone/>
            </a:pPr>
            <a:r>
              <a:rPr lang="en" sz="1000" b="0" i="0" u="none" strike="noStrike" cap="none">
                <a:solidFill>
                  <a:srgbClr val="FFFFFF"/>
                </a:solidFill>
                <a:latin typeface="Muli Light"/>
                <a:ea typeface="Muli Light"/>
                <a:cs typeface="Muli Light"/>
                <a:sym typeface="Muli Light"/>
              </a:rPr>
              <a:t>JOURNALS / BOOKS</a:t>
            </a:r>
            <a:endParaRPr/>
          </a:p>
        </p:txBody>
      </p:sp>
      <p:grpSp>
        <p:nvGrpSpPr>
          <p:cNvPr id="996" name="Shape 996"/>
          <p:cNvGrpSpPr/>
          <p:nvPr/>
        </p:nvGrpSpPr>
        <p:grpSpPr>
          <a:xfrm>
            <a:off x="3691683" y="2282976"/>
            <a:ext cx="1470869" cy="1128163"/>
            <a:chOff x="3580376" y="2282976"/>
            <a:chExt cx="1692600" cy="1128163"/>
          </a:xfrm>
        </p:grpSpPr>
        <p:cxnSp>
          <p:nvCxnSpPr>
            <p:cNvPr id="997" name="Shape 997"/>
            <p:cNvCxnSpPr/>
            <p:nvPr/>
          </p:nvCxnSpPr>
          <p:spPr>
            <a:xfrm>
              <a:off x="3580376" y="2282976"/>
              <a:ext cx="1692600" cy="0"/>
            </a:xfrm>
            <a:prstGeom prst="straightConnector1">
              <a:avLst/>
            </a:prstGeom>
            <a:noFill/>
            <a:ln w="9525" cap="flat" cmpd="sng">
              <a:solidFill>
                <a:srgbClr val="D8D8D8"/>
              </a:solidFill>
              <a:prstDash val="solid"/>
              <a:round/>
              <a:headEnd type="none" w="sm" len="sm"/>
              <a:tailEnd type="none" w="sm" len="sm"/>
            </a:ln>
          </p:spPr>
        </p:cxnSp>
        <p:cxnSp>
          <p:nvCxnSpPr>
            <p:cNvPr id="998" name="Shape 998"/>
            <p:cNvCxnSpPr/>
            <p:nvPr/>
          </p:nvCxnSpPr>
          <p:spPr>
            <a:xfrm>
              <a:off x="3580376" y="2847057"/>
              <a:ext cx="1692600" cy="0"/>
            </a:xfrm>
            <a:prstGeom prst="straightConnector1">
              <a:avLst/>
            </a:prstGeom>
            <a:noFill/>
            <a:ln w="9525" cap="flat" cmpd="sng">
              <a:solidFill>
                <a:srgbClr val="D8D8D8"/>
              </a:solidFill>
              <a:prstDash val="solid"/>
              <a:round/>
              <a:headEnd type="none" w="sm" len="sm"/>
              <a:tailEnd type="none" w="sm" len="sm"/>
            </a:ln>
          </p:spPr>
        </p:cxnSp>
        <p:cxnSp>
          <p:nvCxnSpPr>
            <p:cNvPr id="999" name="Shape 999"/>
            <p:cNvCxnSpPr/>
            <p:nvPr/>
          </p:nvCxnSpPr>
          <p:spPr>
            <a:xfrm>
              <a:off x="3580376" y="3411139"/>
              <a:ext cx="1692600" cy="0"/>
            </a:xfrm>
            <a:prstGeom prst="straightConnector1">
              <a:avLst/>
            </a:prstGeom>
            <a:noFill/>
            <a:ln w="9525" cap="flat" cmpd="sng">
              <a:solidFill>
                <a:srgbClr val="D8D8D8"/>
              </a:solidFill>
              <a:prstDash val="solid"/>
              <a:round/>
              <a:headEnd type="none" w="sm" len="sm"/>
              <a:tailEnd type="none" w="sm" len="sm"/>
            </a:ln>
          </p:spPr>
        </p:cxnSp>
      </p:grpSp>
      <p:sp>
        <p:nvSpPr>
          <p:cNvPr id="1000" name="Shape 1000"/>
          <p:cNvSpPr/>
          <p:nvPr/>
        </p:nvSpPr>
        <p:spPr>
          <a:xfrm rot="-5400000">
            <a:off x="5957466" y="753341"/>
            <a:ext cx="332400" cy="1602000"/>
          </a:xfrm>
          <a:prstGeom prst="upDownArrow">
            <a:avLst>
              <a:gd name="adj1" fmla="val 100000"/>
              <a:gd name="adj2" fmla="val 30000"/>
            </a:avLst>
          </a:prstGeom>
          <a:solidFill>
            <a:srgbClr val="2392D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1" name="Shape 1001"/>
          <p:cNvSpPr txBox="1"/>
          <p:nvPr/>
        </p:nvSpPr>
        <p:spPr>
          <a:xfrm>
            <a:off x="5422398" y="1388067"/>
            <a:ext cx="1402500" cy="332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Muli Light"/>
              <a:buNone/>
            </a:pPr>
            <a:r>
              <a:rPr lang="en" sz="1000" b="0" i="0" u="none" strike="noStrike" cap="none">
                <a:solidFill>
                  <a:srgbClr val="FFFFFF"/>
                </a:solidFill>
                <a:latin typeface="Muli Light"/>
                <a:ea typeface="Muli Light"/>
                <a:cs typeface="Muli Light"/>
                <a:sym typeface="Muli Light"/>
              </a:rPr>
              <a:t>PRE-PRINT / OA</a:t>
            </a:r>
            <a:endParaRPr/>
          </a:p>
        </p:txBody>
      </p:sp>
      <p:sp>
        <p:nvSpPr>
          <p:cNvPr id="1002" name="Shape 1002"/>
          <p:cNvSpPr/>
          <p:nvPr/>
        </p:nvSpPr>
        <p:spPr>
          <a:xfrm rot="-5400000">
            <a:off x="7653391" y="753341"/>
            <a:ext cx="332400" cy="1602000"/>
          </a:xfrm>
          <a:prstGeom prst="upDownArrow">
            <a:avLst>
              <a:gd name="adj1" fmla="val 100000"/>
              <a:gd name="adj2" fmla="val 30000"/>
            </a:avLst>
          </a:prstGeom>
          <a:solidFill>
            <a:srgbClr val="2392D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3" name="Shape 1003"/>
          <p:cNvSpPr txBox="1"/>
          <p:nvPr/>
        </p:nvSpPr>
        <p:spPr>
          <a:xfrm>
            <a:off x="7118323" y="1388067"/>
            <a:ext cx="1402500" cy="332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Muli Light"/>
              <a:buNone/>
            </a:pPr>
            <a:r>
              <a:rPr lang="en" sz="1000" b="0" i="0" u="none" strike="noStrike" cap="none">
                <a:solidFill>
                  <a:srgbClr val="FFFFFF"/>
                </a:solidFill>
                <a:latin typeface="Muli Light"/>
                <a:ea typeface="Muli Light"/>
                <a:cs typeface="Muli Light"/>
                <a:sym typeface="Muli Light"/>
              </a:rPr>
              <a:t>Pipeline 2018/19</a:t>
            </a:r>
            <a:endParaRPr/>
          </a:p>
        </p:txBody>
      </p:sp>
      <p:grpSp>
        <p:nvGrpSpPr>
          <p:cNvPr id="1004" name="Shape 1004"/>
          <p:cNvGrpSpPr/>
          <p:nvPr/>
        </p:nvGrpSpPr>
        <p:grpSpPr>
          <a:xfrm>
            <a:off x="7084198" y="2282976"/>
            <a:ext cx="1470869" cy="1128163"/>
            <a:chOff x="3580376" y="2282976"/>
            <a:chExt cx="1692600" cy="1128163"/>
          </a:xfrm>
        </p:grpSpPr>
        <p:cxnSp>
          <p:nvCxnSpPr>
            <p:cNvPr id="1005" name="Shape 1005"/>
            <p:cNvCxnSpPr/>
            <p:nvPr/>
          </p:nvCxnSpPr>
          <p:spPr>
            <a:xfrm>
              <a:off x="3580376" y="2282976"/>
              <a:ext cx="1692600" cy="0"/>
            </a:xfrm>
            <a:prstGeom prst="straightConnector1">
              <a:avLst/>
            </a:prstGeom>
            <a:noFill/>
            <a:ln w="9525" cap="flat" cmpd="sng">
              <a:solidFill>
                <a:srgbClr val="D8D8D8"/>
              </a:solidFill>
              <a:prstDash val="solid"/>
              <a:round/>
              <a:headEnd type="none" w="sm" len="sm"/>
              <a:tailEnd type="none" w="sm" len="sm"/>
            </a:ln>
          </p:spPr>
        </p:cxnSp>
        <p:cxnSp>
          <p:nvCxnSpPr>
            <p:cNvPr id="1006" name="Shape 1006"/>
            <p:cNvCxnSpPr/>
            <p:nvPr/>
          </p:nvCxnSpPr>
          <p:spPr>
            <a:xfrm>
              <a:off x="3580376" y="2847057"/>
              <a:ext cx="1692600" cy="0"/>
            </a:xfrm>
            <a:prstGeom prst="straightConnector1">
              <a:avLst/>
            </a:prstGeom>
            <a:noFill/>
            <a:ln w="9525" cap="flat" cmpd="sng">
              <a:solidFill>
                <a:srgbClr val="D8D8D8"/>
              </a:solidFill>
              <a:prstDash val="solid"/>
              <a:round/>
              <a:headEnd type="none" w="sm" len="sm"/>
              <a:tailEnd type="none" w="sm" len="sm"/>
            </a:ln>
          </p:spPr>
        </p:cxnSp>
        <p:cxnSp>
          <p:nvCxnSpPr>
            <p:cNvPr id="1007" name="Shape 1007"/>
            <p:cNvCxnSpPr/>
            <p:nvPr/>
          </p:nvCxnSpPr>
          <p:spPr>
            <a:xfrm>
              <a:off x="3580376" y="3411139"/>
              <a:ext cx="1692600" cy="0"/>
            </a:xfrm>
            <a:prstGeom prst="straightConnector1">
              <a:avLst/>
            </a:prstGeom>
            <a:noFill/>
            <a:ln w="9525" cap="flat" cmpd="sng">
              <a:solidFill>
                <a:srgbClr val="D8D8D8"/>
              </a:solidFill>
              <a:prstDash val="solid"/>
              <a:round/>
              <a:headEnd type="none" w="sm" len="sm"/>
              <a:tailEnd type="none" w="sm" len="sm"/>
            </a:ln>
          </p:spPr>
        </p:cxnSp>
      </p:grpSp>
      <p:cxnSp>
        <p:nvCxnSpPr>
          <p:cNvPr id="1008" name="Shape 1008"/>
          <p:cNvCxnSpPr/>
          <p:nvPr/>
        </p:nvCxnSpPr>
        <p:spPr>
          <a:xfrm>
            <a:off x="5388202" y="2282976"/>
            <a:ext cx="1470900" cy="0"/>
          </a:xfrm>
          <a:prstGeom prst="straightConnector1">
            <a:avLst/>
          </a:prstGeom>
          <a:noFill/>
          <a:ln w="9525" cap="flat" cmpd="sng">
            <a:solidFill>
              <a:srgbClr val="D8D8D8"/>
            </a:solidFill>
            <a:prstDash val="solid"/>
            <a:round/>
            <a:headEnd type="none" w="sm" len="sm"/>
            <a:tailEnd type="none" w="sm" len="sm"/>
          </a:ln>
        </p:spPr>
      </p:cxnSp>
      <p:pic>
        <p:nvPicPr>
          <p:cNvPr id="1009" name="Shape 1009"/>
          <p:cNvPicPr preferRelativeResize="0"/>
          <p:nvPr/>
        </p:nvPicPr>
        <p:blipFill>
          <a:blip r:embed="rId5">
            <a:alphaModFix/>
          </a:blip>
          <a:stretch>
            <a:fillRect/>
          </a:stretch>
        </p:blipFill>
        <p:spPr>
          <a:xfrm>
            <a:off x="7205900" y="2475293"/>
            <a:ext cx="1238800" cy="194675"/>
          </a:xfrm>
          <a:prstGeom prst="rect">
            <a:avLst/>
          </a:prstGeom>
          <a:noFill/>
          <a:ln>
            <a:noFill/>
          </a:ln>
        </p:spPr>
      </p:pic>
      <p:pic>
        <p:nvPicPr>
          <p:cNvPr id="1010" name="Shape 1010"/>
          <p:cNvPicPr preferRelativeResize="0"/>
          <p:nvPr/>
        </p:nvPicPr>
        <p:blipFill>
          <a:blip r:embed="rId6">
            <a:alphaModFix/>
          </a:blip>
          <a:stretch>
            <a:fillRect/>
          </a:stretch>
        </p:blipFill>
        <p:spPr>
          <a:xfrm>
            <a:off x="7282026" y="2987823"/>
            <a:ext cx="1164537" cy="266975"/>
          </a:xfrm>
          <a:prstGeom prst="rect">
            <a:avLst/>
          </a:prstGeom>
          <a:noFill/>
          <a:ln>
            <a:noFill/>
          </a:ln>
        </p:spPr>
      </p:pic>
      <p:pic>
        <p:nvPicPr>
          <p:cNvPr id="1011" name="Shape 1011"/>
          <p:cNvPicPr preferRelativeResize="0"/>
          <p:nvPr/>
        </p:nvPicPr>
        <p:blipFill>
          <a:blip r:embed="rId7">
            <a:alphaModFix/>
          </a:blip>
          <a:stretch>
            <a:fillRect/>
          </a:stretch>
        </p:blipFill>
        <p:spPr>
          <a:xfrm>
            <a:off x="4088599" y="1775154"/>
            <a:ext cx="668812" cy="436193"/>
          </a:xfrm>
          <a:prstGeom prst="rect">
            <a:avLst/>
          </a:prstGeom>
          <a:noFill/>
          <a:ln>
            <a:noFill/>
          </a:ln>
        </p:spPr>
      </p:pic>
      <p:pic>
        <p:nvPicPr>
          <p:cNvPr id="1012" name="Shape 1012"/>
          <p:cNvPicPr preferRelativeResize="0"/>
          <p:nvPr/>
        </p:nvPicPr>
        <p:blipFill>
          <a:blip r:embed="rId8">
            <a:alphaModFix/>
          </a:blip>
          <a:stretch>
            <a:fillRect/>
          </a:stretch>
        </p:blipFill>
        <p:spPr>
          <a:xfrm>
            <a:off x="3955926" y="2435474"/>
            <a:ext cx="934158" cy="332400"/>
          </a:xfrm>
          <a:prstGeom prst="rect">
            <a:avLst/>
          </a:prstGeom>
          <a:noFill/>
          <a:ln>
            <a:noFill/>
          </a:ln>
        </p:spPr>
      </p:pic>
      <p:pic>
        <p:nvPicPr>
          <p:cNvPr id="1013" name="Shape 1013"/>
          <p:cNvPicPr preferRelativeResize="0"/>
          <p:nvPr/>
        </p:nvPicPr>
        <p:blipFill>
          <a:blip r:embed="rId9">
            <a:alphaModFix/>
          </a:blip>
          <a:stretch>
            <a:fillRect/>
          </a:stretch>
        </p:blipFill>
        <p:spPr>
          <a:xfrm>
            <a:off x="3803605" y="3002250"/>
            <a:ext cx="1238799" cy="287642"/>
          </a:xfrm>
          <a:prstGeom prst="rect">
            <a:avLst/>
          </a:prstGeom>
          <a:noFill/>
          <a:ln>
            <a:noFill/>
          </a:ln>
        </p:spPr>
      </p:pic>
      <p:pic>
        <p:nvPicPr>
          <p:cNvPr id="1014" name="Shape 1014"/>
          <p:cNvPicPr preferRelativeResize="0"/>
          <p:nvPr/>
        </p:nvPicPr>
        <p:blipFill>
          <a:blip r:embed="rId10">
            <a:alphaModFix/>
          </a:blip>
          <a:stretch>
            <a:fillRect/>
          </a:stretch>
        </p:blipFill>
        <p:spPr>
          <a:xfrm>
            <a:off x="4153475" y="4157000"/>
            <a:ext cx="4210050" cy="438150"/>
          </a:xfrm>
          <a:prstGeom prst="rect">
            <a:avLst/>
          </a:prstGeom>
          <a:noFill/>
          <a:ln>
            <a:noFill/>
          </a:ln>
        </p:spPr>
      </p:pic>
      <p:pic>
        <p:nvPicPr>
          <p:cNvPr id="1015" name="Shape 1015"/>
          <p:cNvPicPr preferRelativeResize="0"/>
          <p:nvPr/>
        </p:nvPicPr>
        <p:blipFill>
          <a:blip r:embed="rId11">
            <a:alphaModFix/>
          </a:blip>
          <a:stretch>
            <a:fillRect/>
          </a:stretch>
        </p:blipFill>
        <p:spPr>
          <a:xfrm>
            <a:off x="5828400" y="3773650"/>
            <a:ext cx="590550" cy="361950"/>
          </a:xfrm>
          <a:prstGeom prst="rect">
            <a:avLst/>
          </a:prstGeom>
          <a:noFill/>
          <a:ln>
            <a:noFill/>
          </a:ln>
        </p:spPr>
      </p:pic>
    </p:spTree>
    <p:extLst>
      <p:ext uri="{BB962C8B-B14F-4D97-AF65-F5344CB8AC3E}">
        <p14:creationId xmlns:p14="http://schemas.microsoft.com/office/powerpoint/2010/main" val="71038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Shape 1083"/>
          <p:cNvSpPr txBox="1">
            <a:spLocks noGrp="1"/>
          </p:cNvSpPr>
          <p:nvPr>
            <p:ph type="title"/>
          </p:nvPr>
        </p:nvSpPr>
        <p:spPr>
          <a:xfrm>
            <a:off x="310325" y="237589"/>
            <a:ext cx="7938900" cy="70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latin typeface="Muli Light" panose="02000503000000000000" pitchFamily="2" charset="77"/>
              </a:rPr>
              <a:t>GRANTS DATA </a:t>
            </a:r>
            <a:r>
              <a:rPr lang="en" dirty="0">
                <a:latin typeface="Muli Light" panose="02000503000000000000" pitchFamily="2" charset="77"/>
                <a:ea typeface="Muli"/>
                <a:cs typeface="Muli"/>
                <a:sym typeface="Muli"/>
              </a:rPr>
              <a:t>currently</a:t>
            </a:r>
            <a:endParaRPr dirty="0">
              <a:latin typeface="Muli Light" panose="02000503000000000000" pitchFamily="2" charset="77"/>
              <a:ea typeface="Muli"/>
              <a:cs typeface="Muli"/>
              <a:sym typeface="Muli"/>
            </a:endParaRPr>
          </a:p>
        </p:txBody>
      </p:sp>
      <p:sp>
        <p:nvSpPr>
          <p:cNvPr id="1084" name="Shape 1084"/>
          <p:cNvSpPr txBox="1"/>
          <p:nvPr/>
        </p:nvSpPr>
        <p:spPr>
          <a:xfrm>
            <a:off x="473375" y="1789350"/>
            <a:ext cx="2733300" cy="22467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FFFFFF"/>
              </a:buClr>
              <a:buSzPts val="1400"/>
              <a:buFont typeface="Arial"/>
              <a:buChar char="•"/>
            </a:pPr>
            <a:r>
              <a:rPr lang="en" sz="1200" b="0" i="0" u="none" strike="noStrike" cap="none" dirty="0">
                <a:solidFill>
                  <a:srgbClr val="FFFFFF"/>
                </a:solidFill>
                <a:latin typeface="Muli Light"/>
                <a:ea typeface="Muli Light"/>
                <a:cs typeface="Muli Light"/>
                <a:sym typeface="Muli Light"/>
              </a:rPr>
              <a:t>Project funding </a:t>
            </a:r>
            <a:endParaRPr dirty="0"/>
          </a:p>
          <a:p>
            <a:pPr marL="171450" marR="0" lvl="0" indent="-171450" algn="l" rtl="0">
              <a:lnSpc>
                <a:spcPct val="100000"/>
              </a:lnSpc>
              <a:spcBef>
                <a:spcPts val="600"/>
              </a:spcBef>
              <a:spcAft>
                <a:spcPts val="0"/>
              </a:spcAft>
              <a:buClr>
                <a:srgbClr val="FFFFFF"/>
              </a:buClr>
              <a:buSzPts val="1400"/>
              <a:buFont typeface="Arial"/>
              <a:buChar char="•"/>
            </a:pPr>
            <a:r>
              <a:rPr lang="en" sz="1200" b="0" i="0" u="none" strike="noStrike" cap="none" dirty="0">
                <a:solidFill>
                  <a:srgbClr val="FFFFFF"/>
                </a:solidFill>
                <a:latin typeface="Muli Light"/>
                <a:ea typeface="Muli Light"/>
                <a:cs typeface="Muli Light"/>
                <a:sym typeface="Muli Light"/>
              </a:rPr>
              <a:t>4.1M grants, from</a:t>
            </a:r>
            <a:r>
              <a:rPr lang="en-US" sz="1200" dirty="0">
                <a:solidFill>
                  <a:srgbClr val="FFFFFF"/>
                </a:solidFill>
                <a:latin typeface="Muli Light"/>
                <a:ea typeface="Muli Light"/>
                <a:cs typeface="Muli Light"/>
                <a:sym typeface="Muli Light"/>
              </a:rPr>
              <a:t> ~250 </a:t>
            </a:r>
            <a:r>
              <a:rPr lang="en" sz="1200" b="0" i="0" u="none" strike="noStrike" cap="none" dirty="0">
                <a:solidFill>
                  <a:srgbClr val="FFFFFF"/>
                </a:solidFill>
                <a:latin typeface="Muli Light"/>
                <a:ea typeface="Muli Light"/>
                <a:cs typeface="Muli Light"/>
                <a:sym typeface="Muli Light"/>
              </a:rPr>
              <a:t>funders globally</a:t>
            </a:r>
            <a:endParaRPr dirty="0"/>
          </a:p>
          <a:p>
            <a:pPr marL="171450" marR="0" lvl="0" indent="-171450" algn="l" rtl="0">
              <a:lnSpc>
                <a:spcPct val="100000"/>
              </a:lnSpc>
              <a:spcBef>
                <a:spcPts val="600"/>
              </a:spcBef>
              <a:spcAft>
                <a:spcPts val="0"/>
              </a:spcAft>
              <a:buClr>
                <a:srgbClr val="FFFFFF"/>
              </a:buClr>
              <a:buSzPts val="1400"/>
              <a:buFont typeface="Arial"/>
              <a:buChar char="•"/>
            </a:pPr>
            <a:r>
              <a:rPr lang="en" sz="1200" b="0" i="0" u="none" strike="noStrike" cap="none" dirty="0">
                <a:solidFill>
                  <a:srgbClr val="FFFFFF"/>
                </a:solidFill>
                <a:latin typeface="Muli Light"/>
                <a:ea typeface="Muli Light"/>
                <a:cs typeface="Muli Light"/>
                <a:sym typeface="Muli Light"/>
              </a:rPr>
              <a:t>$1.3 trillion of funding</a:t>
            </a:r>
            <a:endParaRPr dirty="0"/>
          </a:p>
          <a:p>
            <a:pPr marL="171450" marR="0" lvl="0" indent="-171450" algn="l" rtl="0">
              <a:lnSpc>
                <a:spcPct val="100000"/>
              </a:lnSpc>
              <a:spcBef>
                <a:spcPts val="600"/>
              </a:spcBef>
              <a:spcAft>
                <a:spcPts val="0"/>
              </a:spcAft>
              <a:buClr>
                <a:srgbClr val="FFFFFF"/>
              </a:buClr>
              <a:buSzPts val="1400"/>
              <a:buFont typeface="Arial"/>
              <a:buChar char="•"/>
            </a:pPr>
            <a:r>
              <a:rPr lang="en" sz="1200" b="1" i="0" u="none" strike="noStrike" cap="none" dirty="0">
                <a:solidFill>
                  <a:srgbClr val="FFFFFF"/>
                </a:solidFill>
                <a:latin typeface="Muli Light"/>
                <a:ea typeface="Muli Light"/>
                <a:cs typeface="Muli Light"/>
                <a:sym typeface="Muli Light"/>
              </a:rPr>
              <a:t>Sourcing</a:t>
            </a:r>
            <a:endParaRPr dirty="0"/>
          </a:p>
          <a:p>
            <a:pPr marL="358775" marR="0" lvl="1" indent="-171450" algn="l" rtl="0">
              <a:lnSpc>
                <a:spcPct val="100000"/>
              </a:lnSpc>
              <a:spcBef>
                <a:spcPts val="600"/>
              </a:spcBef>
              <a:spcAft>
                <a:spcPts val="0"/>
              </a:spcAft>
              <a:buClr>
                <a:srgbClr val="FFFFFF"/>
              </a:buClr>
              <a:buSzPts val="1400"/>
              <a:buFont typeface="Arial"/>
              <a:buChar char="•"/>
            </a:pPr>
            <a:r>
              <a:rPr lang="en" sz="1100" b="0" i="0" u="none" strike="noStrike" cap="none" dirty="0">
                <a:solidFill>
                  <a:srgbClr val="FFFFFF"/>
                </a:solidFill>
                <a:latin typeface="Muli Light"/>
                <a:ea typeface="Muli Light"/>
                <a:cs typeface="Muli Light"/>
                <a:sym typeface="Muli Light"/>
              </a:rPr>
              <a:t>Direct relationships with funders</a:t>
            </a:r>
            <a:endParaRPr dirty="0"/>
          </a:p>
          <a:p>
            <a:pPr marL="358775" marR="0" lvl="1" indent="-171450" algn="l" rtl="0">
              <a:lnSpc>
                <a:spcPct val="100000"/>
              </a:lnSpc>
              <a:spcBef>
                <a:spcPts val="600"/>
              </a:spcBef>
              <a:spcAft>
                <a:spcPts val="0"/>
              </a:spcAft>
              <a:buClr>
                <a:srgbClr val="FFFFFF"/>
              </a:buClr>
              <a:buSzPts val="1400"/>
              <a:buFont typeface="Arial"/>
              <a:buChar char="•"/>
            </a:pPr>
            <a:r>
              <a:rPr lang="en" sz="1100" b="0" i="0" u="none" strike="noStrike" cap="none" dirty="0">
                <a:solidFill>
                  <a:srgbClr val="FFFFFF"/>
                </a:solidFill>
                <a:latin typeface="Muli Light"/>
                <a:ea typeface="Muli Light"/>
                <a:cs typeface="Muli Light"/>
                <a:sym typeface="Muli Light"/>
              </a:rPr>
              <a:t>Data available via APIs</a:t>
            </a:r>
            <a:endParaRPr dirty="0"/>
          </a:p>
          <a:p>
            <a:pPr marL="358775" marR="0" lvl="1" indent="-171450" algn="l" rtl="0">
              <a:lnSpc>
                <a:spcPct val="100000"/>
              </a:lnSpc>
              <a:spcBef>
                <a:spcPts val="600"/>
              </a:spcBef>
              <a:spcAft>
                <a:spcPts val="0"/>
              </a:spcAft>
              <a:buClr>
                <a:srgbClr val="FFFFFF"/>
              </a:buClr>
              <a:buSzPts val="1400"/>
              <a:buFont typeface="Arial"/>
              <a:buChar char="•"/>
            </a:pPr>
            <a:r>
              <a:rPr lang="en" sz="1100" b="0" i="0" u="none" strike="noStrike" cap="none" dirty="0">
                <a:solidFill>
                  <a:srgbClr val="FFFFFF"/>
                </a:solidFill>
                <a:latin typeface="Muli Light"/>
                <a:ea typeface="Muli Light"/>
                <a:cs typeface="Muli Light"/>
                <a:sym typeface="Muli Light"/>
              </a:rPr>
              <a:t>Data available via websites which we crawl</a:t>
            </a:r>
            <a:endParaRPr dirty="0"/>
          </a:p>
        </p:txBody>
      </p:sp>
      <p:pic>
        <p:nvPicPr>
          <p:cNvPr id="1085" name="Shape 1085"/>
          <p:cNvPicPr preferRelativeResize="0"/>
          <p:nvPr/>
        </p:nvPicPr>
        <p:blipFill rotWithShape="1">
          <a:blip r:embed="rId3">
            <a:alphaModFix/>
          </a:blip>
          <a:srcRect b="30786"/>
          <a:stretch/>
        </p:blipFill>
        <p:spPr>
          <a:xfrm>
            <a:off x="3351550" y="1133945"/>
            <a:ext cx="5503151" cy="3497155"/>
          </a:xfrm>
          <a:prstGeom prst="rect">
            <a:avLst/>
          </a:prstGeom>
          <a:noFill/>
          <a:ln>
            <a:noFill/>
          </a:ln>
        </p:spPr>
      </p:pic>
      <p:grpSp>
        <p:nvGrpSpPr>
          <p:cNvPr id="1086" name="Shape 1086"/>
          <p:cNvGrpSpPr/>
          <p:nvPr/>
        </p:nvGrpSpPr>
        <p:grpSpPr>
          <a:xfrm>
            <a:off x="473315" y="1133967"/>
            <a:ext cx="2940764" cy="489890"/>
            <a:chOff x="2819177" y="-1053001"/>
            <a:chExt cx="4736292" cy="789000"/>
          </a:xfrm>
        </p:grpSpPr>
        <p:sp>
          <p:nvSpPr>
            <p:cNvPr id="1087" name="Shape 1087"/>
            <p:cNvSpPr/>
            <p:nvPr/>
          </p:nvSpPr>
          <p:spPr>
            <a:xfrm rot="-5400000">
              <a:off x="4741473" y="-2817541"/>
              <a:ext cx="641400" cy="4318200"/>
            </a:xfrm>
            <a:prstGeom prst="upDownArrow">
              <a:avLst>
                <a:gd name="adj1" fmla="val 100000"/>
                <a:gd name="adj2" fmla="val 30000"/>
              </a:avLst>
            </a:prstGeom>
            <a:gradFill>
              <a:gsLst>
                <a:gs pos="0">
                  <a:srgbClr val="FFFFFF">
                    <a:alpha val="26666"/>
                  </a:srgbClr>
                </a:gs>
                <a:gs pos="100000">
                  <a:srgbClr val="FFFFFF">
                    <a:alpha val="5882"/>
                  </a:srgbClr>
                </a:gs>
              </a:gsLst>
              <a:lin ang="1890004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88" name="Shape 1088"/>
            <p:cNvSpPr/>
            <p:nvPr/>
          </p:nvSpPr>
          <p:spPr>
            <a:xfrm>
              <a:off x="3803369" y="-881532"/>
              <a:ext cx="3752100" cy="446100"/>
            </a:xfrm>
            <a:prstGeom prst="rect">
              <a:avLst/>
            </a:prstGeom>
            <a:noFill/>
            <a:ln>
              <a:noFill/>
            </a:ln>
          </p:spPr>
          <p:txBody>
            <a:bodyPr spcFirstLastPara="1" wrap="square" lIns="0" tIns="45700" rIns="91425" bIns="45700" anchor="t" anchorCtr="0">
              <a:noAutofit/>
            </a:bodyPr>
            <a:lstStyle/>
            <a:p>
              <a:pPr marL="101600" marR="0" lvl="0" indent="0" algn="l" rtl="0">
                <a:lnSpc>
                  <a:spcPct val="100000"/>
                </a:lnSpc>
                <a:spcBef>
                  <a:spcPts val="0"/>
                </a:spcBef>
                <a:spcAft>
                  <a:spcPts val="0"/>
                </a:spcAft>
                <a:buClr>
                  <a:srgbClr val="FFFFFF"/>
                </a:buClr>
                <a:buSzPts val="2000"/>
                <a:buFont typeface="Muli Light"/>
                <a:buNone/>
              </a:pPr>
              <a:r>
                <a:rPr lang="en" sz="1200" b="0" i="0" u="none" strike="noStrike" cap="none">
                  <a:solidFill>
                    <a:srgbClr val="FFFFFF"/>
                  </a:solidFill>
                  <a:latin typeface="Muli Light"/>
                  <a:ea typeface="Muli Light"/>
                  <a:cs typeface="Muli Light"/>
                  <a:sym typeface="Muli Light"/>
                </a:rPr>
                <a:t>GRANTS</a:t>
              </a:r>
              <a:endParaRPr sz="1200" b="0" i="0" u="none" strike="noStrike" cap="none">
                <a:solidFill>
                  <a:srgbClr val="FFFFFF"/>
                </a:solidFill>
                <a:latin typeface="Muli Light"/>
                <a:ea typeface="Muli Light"/>
                <a:cs typeface="Muli Light"/>
                <a:sym typeface="Muli Light"/>
              </a:endParaRPr>
            </a:p>
          </p:txBody>
        </p:sp>
        <p:sp>
          <p:nvSpPr>
            <p:cNvPr id="1089" name="Shape 1089"/>
            <p:cNvSpPr/>
            <p:nvPr/>
          </p:nvSpPr>
          <p:spPr>
            <a:xfrm>
              <a:off x="2819177" y="-1053001"/>
              <a:ext cx="900300" cy="789000"/>
            </a:xfrm>
            <a:prstGeom prst="hexagon">
              <a:avLst>
                <a:gd name="adj" fmla="val 28279"/>
                <a:gd name="vf" fmla="val 115470"/>
              </a:avLst>
            </a:prstGeom>
            <a:noFill/>
            <a:ln w="19050" cap="rnd" cmpd="sng">
              <a:solidFill>
                <a:srgbClr val="2392D2"/>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Muli Light"/>
                <a:ea typeface="Muli Light"/>
                <a:cs typeface="Muli Light"/>
                <a:sym typeface="Muli Light"/>
              </a:endParaRPr>
            </a:p>
          </p:txBody>
        </p:sp>
      </p:grpSp>
      <p:sp>
        <p:nvSpPr>
          <p:cNvPr id="2" name="TextBox 1">
            <a:extLst>
              <a:ext uri="{FF2B5EF4-FFF2-40B4-BE49-F238E27FC236}">
                <a16:creationId xmlns:a16="http://schemas.microsoft.com/office/drawing/2014/main" id="{B3C4F8A5-8693-AF48-89D8-49243029E268}"/>
              </a:ext>
            </a:extLst>
          </p:cNvPr>
          <p:cNvSpPr txBox="1"/>
          <p:nvPr/>
        </p:nvSpPr>
        <p:spPr>
          <a:xfrm>
            <a:off x="525405" y="1225023"/>
            <a:ext cx="414022" cy="307777"/>
          </a:xfrm>
          <a:prstGeom prst="rect">
            <a:avLst/>
          </a:prstGeom>
          <a:noFill/>
        </p:spPr>
        <p:txBody>
          <a:bodyPr wrap="square" rtlCol="0">
            <a:spAutoFit/>
          </a:bodyPr>
          <a:lstStyle/>
          <a:p>
            <a:r>
              <a:rPr lang="en-US" dirty="0"/>
              <a:t> </a:t>
            </a:r>
            <a:r>
              <a:rPr lang="en-US" dirty="0">
                <a:solidFill>
                  <a:schemeClr val="bg1"/>
                </a:solidFill>
              </a:rPr>
              <a:t>🏆</a:t>
            </a:r>
          </a:p>
        </p:txBody>
      </p:sp>
    </p:spTree>
    <p:extLst>
      <p:ext uri="{BB962C8B-B14F-4D97-AF65-F5344CB8AC3E}">
        <p14:creationId xmlns:p14="http://schemas.microsoft.com/office/powerpoint/2010/main" val="2173202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Shape 1095"/>
          <p:cNvSpPr txBox="1">
            <a:spLocks noGrp="1"/>
          </p:cNvSpPr>
          <p:nvPr>
            <p:ph type="title"/>
          </p:nvPr>
        </p:nvSpPr>
        <p:spPr>
          <a:xfrm>
            <a:off x="310325" y="237589"/>
            <a:ext cx="7938900" cy="70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solidFill>
                  <a:schemeClr val="lt1"/>
                </a:solidFill>
                <a:latin typeface="Muli Light" panose="02000503000000000000" pitchFamily="2" charset="77"/>
                <a:ea typeface="Muli"/>
                <a:cs typeface="Muli"/>
                <a:sym typeface="Muli"/>
              </a:rPr>
              <a:t>PATENT DATA </a:t>
            </a:r>
            <a:r>
              <a:rPr lang="en" dirty="0">
                <a:solidFill>
                  <a:schemeClr val="lt1"/>
                </a:solidFill>
                <a:latin typeface="Muli Light" panose="02000503000000000000" pitchFamily="2" charset="77"/>
                <a:ea typeface="Muli"/>
                <a:cs typeface="Muli"/>
                <a:sym typeface="Muli"/>
              </a:rPr>
              <a:t>currently</a:t>
            </a:r>
            <a:endParaRPr dirty="0">
              <a:latin typeface="Muli Light" panose="02000503000000000000" pitchFamily="2" charset="77"/>
            </a:endParaRPr>
          </a:p>
        </p:txBody>
      </p:sp>
      <p:sp>
        <p:nvSpPr>
          <p:cNvPr id="1096" name="Shape 1096"/>
          <p:cNvSpPr txBox="1"/>
          <p:nvPr/>
        </p:nvSpPr>
        <p:spPr>
          <a:xfrm>
            <a:off x="482802" y="1789350"/>
            <a:ext cx="2733300" cy="254698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FFFFFF"/>
              </a:buClr>
              <a:buSzPts val="1400"/>
              <a:buFont typeface="Arial"/>
              <a:buChar char="•"/>
            </a:pPr>
            <a:r>
              <a:rPr lang="en" sz="1200" dirty="0">
                <a:solidFill>
                  <a:srgbClr val="FFFFFF"/>
                </a:solidFill>
                <a:latin typeface="Muli Light"/>
                <a:ea typeface="Muli Light"/>
                <a:cs typeface="Muli Light"/>
                <a:sym typeface="Muli Light"/>
              </a:rPr>
              <a:t>US</a:t>
            </a:r>
            <a:endParaRPr sz="1200" dirty="0">
              <a:solidFill>
                <a:srgbClr val="FFFFFF"/>
              </a:solidFill>
              <a:latin typeface="Muli Light"/>
              <a:ea typeface="Muli Light"/>
              <a:cs typeface="Muli Light"/>
              <a:sym typeface="Muli Light"/>
            </a:endParaRPr>
          </a:p>
          <a:p>
            <a:pPr marL="171450" marR="0" lvl="0" indent="-171450" algn="l" rtl="0">
              <a:lnSpc>
                <a:spcPct val="100000"/>
              </a:lnSpc>
              <a:spcBef>
                <a:spcPts val="0"/>
              </a:spcBef>
              <a:spcAft>
                <a:spcPts val="0"/>
              </a:spcAft>
              <a:buClr>
                <a:srgbClr val="FFFFFF"/>
              </a:buClr>
              <a:buSzPts val="1400"/>
              <a:buFont typeface="Arial"/>
              <a:buChar char="•"/>
            </a:pPr>
            <a:r>
              <a:rPr lang="en" sz="1200" dirty="0">
                <a:solidFill>
                  <a:srgbClr val="FFFFFF"/>
                </a:solidFill>
                <a:latin typeface="Muli Light"/>
                <a:ea typeface="Muli Light"/>
                <a:cs typeface="Muli Light"/>
                <a:sym typeface="Muli Light"/>
              </a:rPr>
              <a:t>EP</a:t>
            </a:r>
            <a:endParaRPr sz="1200" dirty="0">
              <a:solidFill>
                <a:srgbClr val="FFFFFF"/>
              </a:solidFill>
              <a:latin typeface="Muli Light"/>
              <a:ea typeface="Muli Light"/>
              <a:cs typeface="Muli Light"/>
              <a:sym typeface="Muli Light"/>
            </a:endParaRPr>
          </a:p>
          <a:p>
            <a:pPr marL="171450" marR="0" lvl="0" indent="-171450" algn="l" rtl="0">
              <a:lnSpc>
                <a:spcPct val="100000"/>
              </a:lnSpc>
              <a:spcBef>
                <a:spcPts val="0"/>
              </a:spcBef>
              <a:spcAft>
                <a:spcPts val="0"/>
              </a:spcAft>
              <a:buClr>
                <a:srgbClr val="FFFFFF"/>
              </a:buClr>
              <a:buSzPts val="1400"/>
              <a:buFont typeface="Arial"/>
              <a:buChar char="•"/>
            </a:pPr>
            <a:r>
              <a:rPr lang="en" sz="1200" dirty="0">
                <a:solidFill>
                  <a:srgbClr val="FFFFFF"/>
                </a:solidFill>
                <a:latin typeface="Muli Light"/>
                <a:ea typeface="Muli Light"/>
                <a:cs typeface="Muli Light"/>
                <a:sym typeface="Muli Light"/>
              </a:rPr>
              <a:t>WIPO</a:t>
            </a:r>
            <a:endParaRPr sz="1200" dirty="0">
              <a:solidFill>
                <a:srgbClr val="FFFFFF"/>
              </a:solidFill>
              <a:latin typeface="Muli Light"/>
              <a:ea typeface="Muli Light"/>
              <a:cs typeface="Muli Light"/>
              <a:sym typeface="Muli Light"/>
            </a:endParaRPr>
          </a:p>
          <a:p>
            <a:pPr marL="171450" marR="0" lvl="0" indent="-171450" algn="l" rtl="0">
              <a:lnSpc>
                <a:spcPct val="100000"/>
              </a:lnSpc>
              <a:spcBef>
                <a:spcPts val="0"/>
              </a:spcBef>
              <a:spcAft>
                <a:spcPts val="0"/>
              </a:spcAft>
              <a:buClr>
                <a:srgbClr val="FFFFFF"/>
              </a:buClr>
              <a:buSzPts val="1400"/>
              <a:buFont typeface="Arial"/>
              <a:buChar char="•"/>
            </a:pPr>
            <a:r>
              <a:rPr lang="en" sz="1200" dirty="0">
                <a:solidFill>
                  <a:srgbClr val="FFFFFF"/>
                </a:solidFill>
                <a:latin typeface="Muli Light"/>
                <a:ea typeface="Muli Light"/>
                <a:cs typeface="Muli Light"/>
                <a:sym typeface="Muli Light"/>
              </a:rPr>
              <a:t>DE</a:t>
            </a:r>
            <a:endParaRPr sz="1200" dirty="0">
              <a:solidFill>
                <a:srgbClr val="FFFFFF"/>
              </a:solidFill>
              <a:latin typeface="Muli Light"/>
              <a:ea typeface="Muli Light"/>
              <a:cs typeface="Muli Light"/>
              <a:sym typeface="Muli Light"/>
            </a:endParaRPr>
          </a:p>
          <a:p>
            <a:pPr marL="171450" marR="0" lvl="0" indent="-171450" algn="l" rtl="0">
              <a:lnSpc>
                <a:spcPct val="100000"/>
              </a:lnSpc>
              <a:spcBef>
                <a:spcPts val="0"/>
              </a:spcBef>
              <a:spcAft>
                <a:spcPts val="0"/>
              </a:spcAft>
              <a:buClr>
                <a:srgbClr val="FFFFFF"/>
              </a:buClr>
              <a:buSzPts val="1400"/>
              <a:buFont typeface="Arial"/>
              <a:buChar char="•"/>
            </a:pPr>
            <a:r>
              <a:rPr lang="en" sz="1200" dirty="0">
                <a:solidFill>
                  <a:srgbClr val="FFFFFF"/>
                </a:solidFill>
                <a:latin typeface="Muli Light"/>
                <a:ea typeface="Muli Light"/>
                <a:cs typeface="Muli Light"/>
                <a:sym typeface="Muli Light"/>
              </a:rPr>
              <a:t>CA</a:t>
            </a:r>
            <a:endParaRPr sz="1200" dirty="0">
              <a:solidFill>
                <a:srgbClr val="FFFFFF"/>
              </a:solidFill>
              <a:latin typeface="Muli Light"/>
              <a:ea typeface="Muli Light"/>
              <a:cs typeface="Muli Light"/>
              <a:sym typeface="Muli Light"/>
            </a:endParaRPr>
          </a:p>
          <a:p>
            <a:pPr marL="171450" marR="0" lvl="0" indent="-171450" algn="l" rtl="0">
              <a:lnSpc>
                <a:spcPct val="100000"/>
              </a:lnSpc>
              <a:spcBef>
                <a:spcPts val="0"/>
              </a:spcBef>
              <a:spcAft>
                <a:spcPts val="0"/>
              </a:spcAft>
              <a:buClr>
                <a:srgbClr val="FFFFFF"/>
              </a:buClr>
              <a:buSzPts val="1400"/>
              <a:buFont typeface="Arial"/>
              <a:buChar char="•"/>
            </a:pPr>
            <a:r>
              <a:rPr lang="en" sz="1200" dirty="0">
                <a:solidFill>
                  <a:srgbClr val="FFFFFF"/>
                </a:solidFill>
                <a:latin typeface="Muli Light"/>
                <a:ea typeface="Muli Light"/>
                <a:cs typeface="Muli Light"/>
                <a:sym typeface="Muli Light"/>
              </a:rPr>
              <a:t>IN</a:t>
            </a:r>
            <a:endParaRPr sz="1200" dirty="0">
              <a:solidFill>
                <a:srgbClr val="FFFFFF"/>
              </a:solidFill>
              <a:latin typeface="Muli Light"/>
              <a:ea typeface="Muli Light"/>
              <a:cs typeface="Muli Light"/>
              <a:sym typeface="Muli Light"/>
            </a:endParaRPr>
          </a:p>
          <a:p>
            <a:pPr marL="171450" marR="0" lvl="0" indent="-171450" algn="l" rtl="0">
              <a:lnSpc>
                <a:spcPct val="100000"/>
              </a:lnSpc>
              <a:spcBef>
                <a:spcPts val="0"/>
              </a:spcBef>
              <a:spcAft>
                <a:spcPts val="0"/>
              </a:spcAft>
              <a:buClr>
                <a:srgbClr val="FFFFFF"/>
              </a:buClr>
              <a:buSzPts val="1400"/>
              <a:buFont typeface="Arial"/>
              <a:buChar char="•"/>
            </a:pPr>
            <a:r>
              <a:rPr lang="en" sz="1200" dirty="0">
                <a:solidFill>
                  <a:srgbClr val="FFFFFF"/>
                </a:solidFill>
                <a:latin typeface="Muli Light"/>
                <a:ea typeface="Muli Light"/>
                <a:cs typeface="Muli Light"/>
                <a:sym typeface="Muli Light"/>
              </a:rPr>
              <a:t>AU</a:t>
            </a:r>
            <a:endParaRPr sz="1200" dirty="0">
              <a:solidFill>
                <a:srgbClr val="FFFFFF"/>
              </a:solidFill>
              <a:latin typeface="Muli Light"/>
              <a:ea typeface="Muli Light"/>
              <a:cs typeface="Muli Light"/>
              <a:sym typeface="Muli Light"/>
            </a:endParaRPr>
          </a:p>
          <a:p>
            <a:pPr marL="171450" marR="0" lvl="0" indent="-171450" algn="l" rtl="0">
              <a:lnSpc>
                <a:spcPct val="100000"/>
              </a:lnSpc>
              <a:spcBef>
                <a:spcPts val="0"/>
              </a:spcBef>
              <a:spcAft>
                <a:spcPts val="0"/>
              </a:spcAft>
              <a:buClr>
                <a:srgbClr val="FFFFFF"/>
              </a:buClr>
              <a:buSzPts val="1400"/>
              <a:buFont typeface="Arial"/>
              <a:buChar char="•"/>
            </a:pPr>
            <a:r>
              <a:rPr lang="en" sz="1200" dirty="0">
                <a:solidFill>
                  <a:srgbClr val="FFFFFF"/>
                </a:solidFill>
                <a:latin typeface="Muli Light"/>
                <a:ea typeface="Muli Light"/>
                <a:cs typeface="Muli Light"/>
                <a:sym typeface="Muli Light"/>
              </a:rPr>
              <a:t>GB</a:t>
            </a:r>
            <a:endParaRPr sz="1200" dirty="0">
              <a:solidFill>
                <a:srgbClr val="FFFFFF"/>
              </a:solidFill>
              <a:latin typeface="Muli Light"/>
              <a:ea typeface="Muli Light"/>
              <a:cs typeface="Muli Light"/>
              <a:sym typeface="Muli Light"/>
            </a:endParaRPr>
          </a:p>
          <a:p>
            <a:pPr marL="171450" marR="0" lvl="0" indent="-171450" algn="l" rtl="0">
              <a:lnSpc>
                <a:spcPct val="100000"/>
              </a:lnSpc>
              <a:spcBef>
                <a:spcPts val="0"/>
              </a:spcBef>
              <a:spcAft>
                <a:spcPts val="0"/>
              </a:spcAft>
              <a:buClr>
                <a:srgbClr val="FFFFFF"/>
              </a:buClr>
              <a:buSzPts val="1400"/>
              <a:buFont typeface="Arial"/>
              <a:buChar char="•"/>
            </a:pPr>
            <a:r>
              <a:rPr lang="en" sz="1200" dirty="0">
                <a:solidFill>
                  <a:srgbClr val="FFFFFF"/>
                </a:solidFill>
                <a:latin typeface="Muli Light"/>
                <a:ea typeface="Muli Light"/>
                <a:cs typeface="Muli Light"/>
                <a:sym typeface="Muli Light"/>
              </a:rPr>
              <a:t>FR</a:t>
            </a:r>
            <a:endParaRPr sz="1200" dirty="0">
              <a:solidFill>
                <a:srgbClr val="FFFFFF"/>
              </a:solidFill>
              <a:latin typeface="Muli Light"/>
              <a:ea typeface="Muli Light"/>
              <a:cs typeface="Muli Light"/>
              <a:sym typeface="Muli Light"/>
            </a:endParaRPr>
          </a:p>
          <a:p>
            <a:pPr marL="171450" marR="0" lvl="0" indent="-171450" algn="l" rtl="0">
              <a:lnSpc>
                <a:spcPct val="100000"/>
              </a:lnSpc>
              <a:spcBef>
                <a:spcPts val="0"/>
              </a:spcBef>
              <a:spcAft>
                <a:spcPts val="0"/>
              </a:spcAft>
              <a:buClr>
                <a:srgbClr val="FFFFFF"/>
              </a:buClr>
              <a:buSzPts val="1400"/>
              <a:buFont typeface="Arial"/>
              <a:buChar char="•"/>
            </a:pPr>
            <a:r>
              <a:rPr lang="en" sz="1200" dirty="0">
                <a:solidFill>
                  <a:srgbClr val="FFFFFF"/>
                </a:solidFill>
                <a:latin typeface="Muli Light"/>
                <a:ea typeface="Muli Light"/>
                <a:cs typeface="Muli Light"/>
                <a:sym typeface="Muli Light"/>
              </a:rPr>
              <a:t>Hong Kong</a:t>
            </a:r>
          </a:p>
          <a:p>
            <a:pPr marL="171450" marR="0" lvl="0" indent="-171450" algn="l" rtl="0">
              <a:lnSpc>
                <a:spcPct val="100000"/>
              </a:lnSpc>
              <a:spcBef>
                <a:spcPts val="0"/>
              </a:spcBef>
              <a:spcAft>
                <a:spcPts val="0"/>
              </a:spcAft>
              <a:buClr>
                <a:srgbClr val="FFFFFF"/>
              </a:buClr>
              <a:buSzPts val="1400"/>
              <a:buFont typeface="Arial"/>
              <a:buChar char="•"/>
            </a:pPr>
            <a:r>
              <a:rPr lang="en" sz="1200" dirty="0">
                <a:solidFill>
                  <a:srgbClr val="FFFFFF"/>
                </a:solidFill>
                <a:latin typeface="Muli Light"/>
                <a:ea typeface="Muli Light"/>
                <a:cs typeface="Muli Light"/>
                <a:sym typeface="Muli Light"/>
              </a:rPr>
              <a:t>Russia</a:t>
            </a:r>
            <a:endParaRPr sz="1200" dirty="0">
              <a:solidFill>
                <a:srgbClr val="FFFFFF"/>
              </a:solidFill>
              <a:latin typeface="Muli Light"/>
              <a:ea typeface="Muli Light"/>
              <a:cs typeface="Muli Light"/>
              <a:sym typeface="Muli Light"/>
            </a:endParaRPr>
          </a:p>
          <a:p>
            <a:pPr marL="171450" marR="0" lvl="0" indent="-171450" algn="l" rtl="0">
              <a:lnSpc>
                <a:spcPct val="100000"/>
              </a:lnSpc>
              <a:spcBef>
                <a:spcPts val="0"/>
              </a:spcBef>
              <a:spcAft>
                <a:spcPts val="0"/>
              </a:spcAft>
              <a:buClr>
                <a:srgbClr val="FFFFFF"/>
              </a:buClr>
              <a:buSzPts val="1400"/>
              <a:buFont typeface="Arial"/>
              <a:buChar char="•"/>
            </a:pPr>
            <a:r>
              <a:rPr lang="en-US" sz="1200" dirty="0">
                <a:solidFill>
                  <a:srgbClr val="FFFFFF"/>
                </a:solidFill>
                <a:latin typeface="Muli Light"/>
                <a:ea typeface="Muli Light"/>
                <a:cs typeface="Muli Light"/>
                <a:sym typeface="Muli Light"/>
              </a:rPr>
              <a:t>China will be the next to be added.</a:t>
            </a:r>
            <a:endParaRPr sz="1200" dirty="0">
              <a:solidFill>
                <a:srgbClr val="FFFFFF"/>
              </a:solidFill>
              <a:latin typeface="Muli Light"/>
              <a:ea typeface="Muli Light"/>
              <a:cs typeface="Muli Light"/>
              <a:sym typeface="Muli Light"/>
            </a:endParaRPr>
          </a:p>
        </p:txBody>
      </p:sp>
      <p:grpSp>
        <p:nvGrpSpPr>
          <p:cNvPr id="1097" name="Shape 1097"/>
          <p:cNvGrpSpPr/>
          <p:nvPr/>
        </p:nvGrpSpPr>
        <p:grpSpPr>
          <a:xfrm>
            <a:off x="473315" y="1133967"/>
            <a:ext cx="2940764" cy="489890"/>
            <a:chOff x="2819177" y="-1053001"/>
            <a:chExt cx="4736292" cy="789000"/>
          </a:xfrm>
        </p:grpSpPr>
        <p:sp>
          <p:nvSpPr>
            <p:cNvPr id="1098" name="Shape 1098"/>
            <p:cNvSpPr/>
            <p:nvPr/>
          </p:nvSpPr>
          <p:spPr>
            <a:xfrm rot="-5400000">
              <a:off x="4741473" y="-2817541"/>
              <a:ext cx="641400" cy="4318200"/>
            </a:xfrm>
            <a:prstGeom prst="upDownArrow">
              <a:avLst>
                <a:gd name="adj1" fmla="val 100000"/>
                <a:gd name="adj2" fmla="val 30000"/>
              </a:avLst>
            </a:prstGeom>
            <a:gradFill>
              <a:gsLst>
                <a:gs pos="0">
                  <a:srgbClr val="FFFFFF">
                    <a:alpha val="26666"/>
                  </a:srgbClr>
                </a:gs>
                <a:gs pos="100000">
                  <a:srgbClr val="FFFFFF">
                    <a:alpha val="5882"/>
                  </a:srgbClr>
                </a:gs>
              </a:gsLst>
              <a:lin ang="1890004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99" name="Shape 1099"/>
            <p:cNvSpPr/>
            <p:nvPr/>
          </p:nvSpPr>
          <p:spPr>
            <a:xfrm>
              <a:off x="3803369" y="-881532"/>
              <a:ext cx="3752100" cy="446100"/>
            </a:xfrm>
            <a:prstGeom prst="rect">
              <a:avLst/>
            </a:prstGeom>
            <a:noFill/>
            <a:ln>
              <a:noFill/>
            </a:ln>
          </p:spPr>
          <p:txBody>
            <a:bodyPr spcFirstLastPara="1" wrap="square" lIns="0" tIns="45700" rIns="91425" bIns="45700" anchor="t" anchorCtr="0">
              <a:noAutofit/>
            </a:bodyPr>
            <a:lstStyle/>
            <a:p>
              <a:pPr marL="101600" marR="0" lvl="0" indent="0" algn="l" rtl="0">
                <a:lnSpc>
                  <a:spcPct val="100000"/>
                </a:lnSpc>
                <a:spcBef>
                  <a:spcPts val="0"/>
                </a:spcBef>
                <a:spcAft>
                  <a:spcPts val="0"/>
                </a:spcAft>
                <a:buClr>
                  <a:srgbClr val="FFFFFF"/>
                </a:buClr>
                <a:buSzPts val="2000"/>
                <a:buFont typeface="Muli Light"/>
                <a:buNone/>
              </a:pPr>
              <a:r>
                <a:rPr lang="en" sz="1200">
                  <a:solidFill>
                    <a:srgbClr val="FFFFFF"/>
                  </a:solidFill>
                  <a:latin typeface="Muli Light"/>
                  <a:ea typeface="Muli Light"/>
                  <a:cs typeface="Muli Light"/>
                  <a:sym typeface="Muli Light"/>
                </a:rPr>
                <a:t>PATENTS</a:t>
              </a:r>
              <a:endParaRPr sz="1200" b="0" i="0" u="none" strike="noStrike" cap="none">
                <a:solidFill>
                  <a:srgbClr val="FFFFFF"/>
                </a:solidFill>
                <a:latin typeface="Muli Light"/>
                <a:ea typeface="Muli Light"/>
                <a:cs typeface="Muli Light"/>
                <a:sym typeface="Muli Light"/>
              </a:endParaRPr>
            </a:p>
          </p:txBody>
        </p:sp>
        <p:sp>
          <p:nvSpPr>
            <p:cNvPr id="1100" name="Shape 1100"/>
            <p:cNvSpPr/>
            <p:nvPr/>
          </p:nvSpPr>
          <p:spPr>
            <a:xfrm>
              <a:off x="2819177" y="-1053001"/>
              <a:ext cx="900300" cy="789000"/>
            </a:xfrm>
            <a:prstGeom prst="hexagon">
              <a:avLst>
                <a:gd name="adj" fmla="val 28279"/>
                <a:gd name="vf" fmla="val 115470"/>
              </a:avLst>
            </a:prstGeom>
            <a:noFill/>
            <a:ln w="19050" cap="rnd" cmpd="sng">
              <a:solidFill>
                <a:srgbClr val="2392D2"/>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Muli Light"/>
                <a:ea typeface="Muli Light"/>
                <a:cs typeface="Muli Light"/>
                <a:sym typeface="Muli Light"/>
              </a:endParaRPr>
            </a:p>
          </p:txBody>
        </p:sp>
      </p:grpSp>
      <p:pic>
        <p:nvPicPr>
          <p:cNvPr id="1101" name="Shape 1101"/>
          <p:cNvPicPr preferRelativeResize="0"/>
          <p:nvPr/>
        </p:nvPicPr>
        <p:blipFill>
          <a:blip r:embed="rId3">
            <a:alphaModFix/>
          </a:blip>
          <a:stretch>
            <a:fillRect/>
          </a:stretch>
        </p:blipFill>
        <p:spPr>
          <a:xfrm>
            <a:off x="2551025" y="1446000"/>
            <a:ext cx="6516775" cy="3261626"/>
          </a:xfrm>
          <a:prstGeom prst="rect">
            <a:avLst/>
          </a:prstGeom>
          <a:noFill/>
          <a:ln>
            <a:noFill/>
          </a:ln>
        </p:spPr>
      </p:pic>
      <p:sp>
        <p:nvSpPr>
          <p:cNvPr id="1102" name="Shape 1102"/>
          <p:cNvSpPr/>
          <p:nvPr/>
        </p:nvSpPr>
        <p:spPr>
          <a:xfrm>
            <a:off x="3874700" y="2398950"/>
            <a:ext cx="228600" cy="228900"/>
          </a:xfrm>
          <a:prstGeom prst="ellipse">
            <a:avLst/>
          </a:prstGeom>
          <a:solidFill>
            <a:srgbClr val="3E95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3" name="Shape 1103"/>
          <p:cNvSpPr/>
          <p:nvPr/>
        </p:nvSpPr>
        <p:spPr>
          <a:xfrm>
            <a:off x="7018625" y="2746975"/>
            <a:ext cx="228600" cy="228900"/>
          </a:xfrm>
          <a:prstGeom prst="ellipse">
            <a:avLst/>
          </a:prstGeom>
          <a:solidFill>
            <a:srgbClr val="3E95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4" name="Shape 1104"/>
          <p:cNvSpPr/>
          <p:nvPr/>
        </p:nvSpPr>
        <p:spPr>
          <a:xfrm>
            <a:off x="5695113" y="2206500"/>
            <a:ext cx="228600" cy="228900"/>
          </a:xfrm>
          <a:prstGeom prst="ellipse">
            <a:avLst/>
          </a:prstGeom>
          <a:solidFill>
            <a:srgbClr val="3E95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5" name="Shape 1105"/>
          <p:cNvSpPr/>
          <p:nvPr/>
        </p:nvSpPr>
        <p:spPr>
          <a:xfrm>
            <a:off x="5545913" y="2293700"/>
            <a:ext cx="228600" cy="228900"/>
          </a:xfrm>
          <a:prstGeom prst="ellipse">
            <a:avLst/>
          </a:prstGeom>
          <a:solidFill>
            <a:srgbClr val="3E95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6" name="Shape 1106"/>
          <p:cNvSpPr/>
          <p:nvPr/>
        </p:nvSpPr>
        <p:spPr>
          <a:xfrm>
            <a:off x="8020613" y="3676950"/>
            <a:ext cx="228600" cy="228900"/>
          </a:xfrm>
          <a:prstGeom prst="ellipse">
            <a:avLst/>
          </a:prstGeom>
          <a:solidFill>
            <a:srgbClr val="3E95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7" name="Shape 1107"/>
          <p:cNvSpPr/>
          <p:nvPr/>
        </p:nvSpPr>
        <p:spPr>
          <a:xfrm>
            <a:off x="5499363" y="2017650"/>
            <a:ext cx="228600" cy="228900"/>
          </a:xfrm>
          <a:prstGeom prst="ellipse">
            <a:avLst/>
          </a:prstGeom>
          <a:solidFill>
            <a:srgbClr val="3E95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8" name="Shape 1108"/>
          <p:cNvSpPr/>
          <p:nvPr/>
        </p:nvSpPr>
        <p:spPr>
          <a:xfrm>
            <a:off x="7917838" y="2293700"/>
            <a:ext cx="228600" cy="228900"/>
          </a:xfrm>
          <a:prstGeom prst="ellipse">
            <a:avLst/>
          </a:prstGeom>
          <a:solidFill>
            <a:srgbClr val="3E95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9" name="Shape 1109"/>
          <p:cNvSpPr/>
          <p:nvPr/>
        </p:nvSpPr>
        <p:spPr>
          <a:xfrm>
            <a:off x="4043488" y="2017650"/>
            <a:ext cx="228600" cy="228900"/>
          </a:xfrm>
          <a:prstGeom prst="ellipse">
            <a:avLst/>
          </a:prstGeom>
          <a:solidFill>
            <a:srgbClr val="3E95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10" name="Shape 1110"/>
          <p:cNvPicPr preferRelativeResize="0"/>
          <p:nvPr/>
        </p:nvPicPr>
        <p:blipFill>
          <a:blip r:embed="rId4">
            <a:alphaModFix/>
          </a:blip>
          <a:stretch>
            <a:fillRect/>
          </a:stretch>
        </p:blipFill>
        <p:spPr>
          <a:xfrm>
            <a:off x="597846" y="1206402"/>
            <a:ext cx="361665" cy="354150"/>
          </a:xfrm>
          <a:prstGeom prst="rect">
            <a:avLst/>
          </a:prstGeom>
          <a:noFill/>
          <a:ln>
            <a:noFill/>
          </a:ln>
        </p:spPr>
      </p:pic>
    </p:spTree>
    <p:extLst>
      <p:ext uri="{BB962C8B-B14F-4D97-AF65-F5344CB8AC3E}">
        <p14:creationId xmlns:p14="http://schemas.microsoft.com/office/powerpoint/2010/main" val="28532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Shape 1115"/>
          <p:cNvSpPr txBox="1">
            <a:spLocks noGrp="1"/>
          </p:cNvSpPr>
          <p:nvPr>
            <p:ph type="title"/>
          </p:nvPr>
        </p:nvSpPr>
        <p:spPr>
          <a:xfrm>
            <a:off x="310325" y="237589"/>
            <a:ext cx="7938900" cy="70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latin typeface="Muli Light" panose="02000503000000000000" pitchFamily="2" charset="77"/>
              </a:rPr>
              <a:t>CLINICAL TRIAL DATA</a:t>
            </a:r>
            <a:r>
              <a:rPr lang="en" dirty="0">
                <a:latin typeface="Muli Light" panose="02000503000000000000" pitchFamily="2" charset="77"/>
              </a:rPr>
              <a:t> </a:t>
            </a:r>
            <a:r>
              <a:rPr lang="en" dirty="0">
                <a:solidFill>
                  <a:schemeClr val="lt1"/>
                </a:solidFill>
                <a:latin typeface="Muli Light" panose="02000503000000000000" pitchFamily="2" charset="77"/>
                <a:ea typeface="Muli"/>
                <a:cs typeface="Muli"/>
                <a:sym typeface="Muli"/>
              </a:rPr>
              <a:t>currently</a:t>
            </a:r>
            <a:endParaRPr dirty="0">
              <a:latin typeface="Muli Light" panose="02000503000000000000" pitchFamily="2" charset="77"/>
            </a:endParaRPr>
          </a:p>
        </p:txBody>
      </p:sp>
      <p:grpSp>
        <p:nvGrpSpPr>
          <p:cNvPr id="1117" name="Shape 1117"/>
          <p:cNvGrpSpPr/>
          <p:nvPr/>
        </p:nvGrpSpPr>
        <p:grpSpPr>
          <a:xfrm>
            <a:off x="473315" y="1133967"/>
            <a:ext cx="2940764" cy="489890"/>
            <a:chOff x="2819177" y="-1053001"/>
            <a:chExt cx="4736292" cy="789000"/>
          </a:xfrm>
        </p:grpSpPr>
        <p:sp>
          <p:nvSpPr>
            <p:cNvPr id="1118" name="Shape 1118"/>
            <p:cNvSpPr/>
            <p:nvPr/>
          </p:nvSpPr>
          <p:spPr>
            <a:xfrm rot="-5400000">
              <a:off x="4741473" y="-2817541"/>
              <a:ext cx="641400" cy="4318200"/>
            </a:xfrm>
            <a:prstGeom prst="upDownArrow">
              <a:avLst>
                <a:gd name="adj1" fmla="val 100000"/>
                <a:gd name="adj2" fmla="val 30000"/>
              </a:avLst>
            </a:prstGeom>
            <a:gradFill>
              <a:gsLst>
                <a:gs pos="0">
                  <a:srgbClr val="FFFFFF">
                    <a:alpha val="26666"/>
                  </a:srgbClr>
                </a:gs>
                <a:gs pos="100000">
                  <a:srgbClr val="FFFFFF">
                    <a:alpha val="5882"/>
                  </a:srgbClr>
                </a:gs>
              </a:gsLst>
              <a:lin ang="1890004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119" name="Shape 1119"/>
            <p:cNvSpPr/>
            <p:nvPr/>
          </p:nvSpPr>
          <p:spPr>
            <a:xfrm>
              <a:off x="3803369" y="-881532"/>
              <a:ext cx="3752100" cy="446100"/>
            </a:xfrm>
            <a:prstGeom prst="rect">
              <a:avLst/>
            </a:prstGeom>
            <a:noFill/>
            <a:ln>
              <a:noFill/>
            </a:ln>
          </p:spPr>
          <p:txBody>
            <a:bodyPr spcFirstLastPara="1" wrap="square" lIns="0" tIns="45700" rIns="91425" bIns="45700" anchor="t" anchorCtr="0">
              <a:noAutofit/>
            </a:bodyPr>
            <a:lstStyle/>
            <a:p>
              <a:pPr marL="101600" marR="0" lvl="0" indent="0" algn="l" rtl="0">
                <a:lnSpc>
                  <a:spcPct val="100000"/>
                </a:lnSpc>
                <a:spcBef>
                  <a:spcPts val="0"/>
                </a:spcBef>
                <a:spcAft>
                  <a:spcPts val="0"/>
                </a:spcAft>
                <a:buClr>
                  <a:srgbClr val="FFFFFF"/>
                </a:buClr>
                <a:buSzPts val="2000"/>
                <a:buFont typeface="Muli Light"/>
                <a:buNone/>
              </a:pPr>
              <a:r>
                <a:rPr lang="en" sz="1200">
                  <a:solidFill>
                    <a:srgbClr val="FFFFFF"/>
                  </a:solidFill>
                  <a:latin typeface="Muli Light"/>
                  <a:ea typeface="Muli Light"/>
                  <a:cs typeface="Muli Light"/>
                  <a:sym typeface="Muli Light"/>
                </a:rPr>
                <a:t>CLINICAL TRIALS</a:t>
              </a:r>
              <a:endParaRPr sz="1200" b="0" i="0" u="none" strike="noStrike" cap="none">
                <a:solidFill>
                  <a:srgbClr val="FFFFFF"/>
                </a:solidFill>
                <a:latin typeface="Muli Light"/>
                <a:ea typeface="Muli Light"/>
                <a:cs typeface="Muli Light"/>
                <a:sym typeface="Muli Light"/>
              </a:endParaRPr>
            </a:p>
          </p:txBody>
        </p:sp>
        <p:sp>
          <p:nvSpPr>
            <p:cNvPr id="1120" name="Shape 1120"/>
            <p:cNvSpPr/>
            <p:nvPr/>
          </p:nvSpPr>
          <p:spPr>
            <a:xfrm>
              <a:off x="2819177" y="-1053001"/>
              <a:ext cx="900300" cy="789000"/>
            </a:xfrm>
            <a:prstGeom prst="hexagon">
              <a:avLst>
                <a:gd name="adj" fmla="val 28279"/>
                <a:gd name="vf" fmla="val 115470"/>
              </a:avLst>
            </a:prstGeom>
            <a:noFill/>
            <a:ln w="19050" cap="rnd" cmpd="sng">
              <a:solidFill>
                <a:srgbClr val="2392D2"/>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Muli Light"/>
                <a:ea typeface="Muli Light"/>
                <a:cs typeface="Muli Light"/>
                <a:sym typeface="Muli Light"/>
              </a:endParaRPr>
            </a:p>
          </p:txBody>
        </p:sp>
      </p:grpSp>
      <p:pic>
        <p:nvPicPr>
          <p:cNvPr id="1130" name="Shape 1130"/>
          <p:cNvPicPr preferRelativeResize="0"/>
          <p:nvPr/>
        </p:nvPicPr>
        <p:blipFill>
          <a:blip r:embed="rId3">
            <a:alphaModFix/>
          </a:blip>
          <a:stretch>
            <a:fillRect/>
          </a:stretch>
        </p:blipFill>
        <p:spPr>
          <a:xfrm>
            <a:off x="567251" y="1200036"/>
            <a:ext cx="347356" cy="340192"/>
          </a:xfrm>
          <a:prstGeom prst="rect">
            <a:avLst/>
          </a:prstGeom>
          <a:noFill/>
          <a:ln>
            <a:noFill/>
          </a:ln>
        </p:spPr>
      </p:pic>
      <p:pic>
        <p:nvPicPr>
          <p:cNvPr id="3" name="Picture 2">
            <a:extLst>
              <a:ext uri="{FF2B5EF4-FFF2-40B4-BE49-F238E27FC236}">
                <a16:creationId xmlns:a16="http://schemas.microsoft.com/office/drawing/2014/main" id="{A76C6101-6628-C34E-83B3-2948F0745B37}"/>
              </a:ext>
            </a:extLst>
          </p:cNvPr>
          <p:cNvPicPr>
            <a:picLocks noChangeAspect="1"/>
          </p:cNvPicPr>
          <p:nvPr/>
        </p:nvPicPr>
        <p:blipFill>
          <a:blip r:embed="rId4"/>
          <a:stretch>
            <a:fillRect/>
          </a:stretch>
        </p:blipFill>
        <p:spPr>
          <a:xfrm>
            <a:off x="3258667" y="1540228"/>
            <a:ext cx="5716447" cy="2988362"/>
          </a:xfrm>
          <a:prstGeom prst="rect">
            <a:avLst/>
          </a:prstGeom>
        </p:spPr>
      </p:pic>
      <p:sp>
        <p:nvSpPr>
          <p:cNvPr id="4" name="Rectangle 3">
            <a:extLst>
              <a:ext uri="{FF2B5EF4-FFF2-40B4-BE49-F238E27FC236}">
                <a16:creationId xmlns:a16="http://schemas.microsoft.com/office/drawing/2014/main" id="{C0B82D37-B500-714E-B0F1-535A4F224952}"/>
              </a:ext>
            </a:extLst>
          </p:cNvPr>
          <p:cNvSpPr/>
          <p:nvPr/>
        </p:nvSpPr>
        <p:spPr>
          <a:xfrm>
            <a:off x="400639" y="1812835"/>
            <a:ext cx="2634792" cy="2739211"/>
          </a:xfrm>
          <a:prstGeom prst="rect">
            <a:avLst/>
          </a:prstGeom>
        </p:spPr>
        <p:txBody>
          <a:bodyPr wrap="square">
            <a:spAutoFit/>
          </a:bodyPr>
          <a:lstStyle/>
          <a:p>
            <a:pPr fontAlgn="base">
              <a:buFont typeface="Arial" panose="020B0604020202020204" pitchFamily="34" charset="0"/>
              <a:buChar char="•"/>
            </a:pPr>
            <a:r>
              <a:rPr lang="en-US" sz="1200" dirty="0" err="1">
                <a:solidFill>
                  <a:schemeClr val="tx2"/>
                </a:solidFill>
                <a:latin typeface="Muli" panose="02000503000000000000" pitchFamily="2" charset="77"/>
              </a:rPr>
              <a:t>ClinicalTrials.gov</a:t>
            </a:r>
            <a:endParaRPr lang="en-US" sz="1200" dirty="0">
              <a:solidFill>
                <a:schemeClr val="tx2"/>
              </a:solidFill>
              <a:latin typeface="Arial" panose="020B0604020202020204" pitchFamily="34" charset="0"/>
            </a:endParaRPr>
          </a:p>
          <a:p>
            <a:pPr fontAlgn="base">
              <a:buFont typeface="Arial" panose="020B0604020202020204" pitchFamily="34" charset="0"/>
              <a:buChar char="•"/>
            </a:pPr>
            <a:r>
              <a:rPr lang="en-US" sz="1200" dirty="0">
                <a:solidFill>
                  <a:schemeClr val="tx2"/>
                </a:solidFill>
                <a:latin typeface="Muli" panose="02000503000000000000" pitchFamily="2" charset="77"/>
              </a:rPr>
              <a:t>EU-CTR</a:t>
            </a:r>
            <a:endParaRPr lang="en-US" sz="1200" dirty="0">
              <a:solidFill>
                <a:schemeClr val="tx2"/>
              </a:solidFill>
              <a:latin typeface="Arial" panose="020B0604020202020204" pitchFamily="34" charset="0"/>
            </a:endParaRPr>
          </a:p>
          <a:p>
            <a:pPr fontAlgn="base">
              <a:buFont typeface="Arial" panose="020B0604020202020204" pitchFamily="34" charset="0"/>
              <a:buChar char="•"/>
            </a:pPr>
            <a:r>
              <a:rPr lang="en-US" sz="1200" dirty="0">
                <a:solidFill>
                  <a:schemeClr val="tx2"/>
                </a:solidFill>
                <a:latin typeface="Muli" panose="02000503000000000000" pitchFamily="2" charset="77"/>
              </a:rPr>
              <a:t>UMIN-CTR</a:t>
            </a:r>
            <a:endParaRPr lang="en-US" sz="1200" dirty="0">
              <a:solidFill>
                <a:schemeClr val="tx2"/>
              </a:solidFill>
              <a:latin typeface="Arial" panose="020B0604020202020204" pitchFamily="34" charset="0"/>
            </a:endParaRPr>
          </a:p>
          <a:p>
            <a:pPr fontAlgn="base">
              <a:buFont typeface="Arial" panose="020B0604020202020204" pitchFamily="34" charset="0"/>
              <a:buChar char="•"/>
            </a:pPr>
            <a:r>
              <a:rPr lang="en-US" sz="1200" dirty="0">
                <a:solidFill>
                  <a:schemeClr val="tx2"/>
                </a:solidFill>
                <a:latin typeface="Muli" panose="02000503000000000000" pitchFamily="2" charset="77"/>
              </a:rPr>
              <a:t>ISRCTN</a:t>
            </a:r>
            <a:endParaRPr lang="en-US" sz="1200" dirty="0">
              <a:solidFill>
                <a:schemeClr val="tx2"/>
              </a:solidFill>
              <a:latin typeface="Arial" panose="020B0604020202020204" pitchFamily="34" charset="0"/>
            </a:endParaRPr>
          </a:p>
          <a:p>
            <a:pPr fontAlgn="base">
              <a:buFont typeface="Arial" panose="020B0604020202020204" pitchFamily="34" charset="0"/>
              <a:buChar char="•"/>
            </a:pPr>
            <a:r>
              <a:rPr lang="en-US" sz="1200" dirty="0">
                <a:solidFill>
                  <a:schemeClr val="tx2"/>
                </a:solidFill>
                <a:latin typeface="Muli" panose="02000503000000000000" pitchFamily="2" charset="77"/>
              </a:rPr>
              <a:t>ANZCTR</a:t>
            </a:r>
            <a:endParaRPr lang="en-US" sz="1200" dirty="0">
              <a:solidFill>
                <a:schemeClr val="tx2"/>
              </a:solidFill>
              <a:latin typeface="Arial" panose="020B0604020202020204" pitchFamily="34" charset="0"/>
            </a:endParaRPr>
          </a:p>
          <a:p>
            <a:pPr fontAlgn="base">
              <a:buFont typeface="Arial" panose="020B0604020202020204" pitchFamily="34" charset="0"/>
              <a:buChar char="•"/>
            </a:pPr>
            <a:r>
              <a:rPr lang="en-US" sz="1200" dirty="0">
                <a:solidFill>
                  <a:schemeClr val="tx2"/>
                </a:solidFill>
                <a:latin typeface="Muli" panose="02000503000000000000" pitchFamily="2" charset="77"/>
              </a:rPr>
              <a:t>CHICTR</a:t>
            </a:r>
            <a:endParaRPr lang="en-US" sz="1200" dirty="0">
              <a:solidFill>
                <a:schemeClr val="tx2"/>
              </a:solidFill>
              <a:latin typeface="Arial" panose="020B0604020202020204" pitchFamily="34" charset="0"/>
            </a:endParaRPr>
          </a:p>
          <a:p>
            <a:pPr fontAlgn="base">
              <a:buFont typeface="Arial" panose="020B0604020202020204" pitchFamily="34" charset="0"/>
              <a:buChar char="•"/>
            </a:pPr>
            <a:r>
              <a:rPr lang="en-US" sz="1200" dirty="0">
                <a:solidFill>
                  <a:schemeClr val="tx2"/>
                </a:solidFill>
                <a:latin typeface="Muli" panose="02000503000000000000" pitchFamily="2" charset="77"/>
              </a:rPr>
              <a:t>NTR</a:t>
            </a:r>
            <a:endParaRPr lang="en-US" sz="1200" dirty="0">
              <a:solidFill>
                <a:schemeClr val="tx2"/>
              </a:solidFill>
              <a:latin typeface="Arial" panose="020B0604020202020204" pitchFamily="34" charset="0"/>
            </a:endParaRPr>
          </a:p>
          <a:p>
            <a:pPr fontAlgn="base">
              <a:buFont typeface="Arial" panose="020B0604020202020204" pitchFamily="34" charset="0"/>
              <a:buChar char="•"/>
            </a:pPr>
            <a:r>
              <a:rPr lang="en-US" sz="1200" dirty="0">
                <a:solidFill>
                  <a:schemeClr val="tx2"/>
                </a:solidFill>
                <a:latin typeface="Muli" panose="02000503000000000000" pitchFamily="2" charset="77"/>
              </a:rPr>
              <a:t>GCTR</a:t>
            </a:r>
            <a:endParaRPr lang="en-US" sz="1200" dirty="0">
              <a:solidFill>
                <a:schemeClr val="tx2"/>
              </a:solidFill>
              <a:latin typeface="Arial" panose="020B0604020202020204" pitchFamily="34" charset="0"/>
            </a:endParaRPr>
          </a:p>
          <a:p>
            <a:pPr fontAlgn="base">
              <a:buFont typeface="Arial" panose="020B0604020202020204" pitchFamily="34" charset="0"/>
              <a:buChar char="•"/>
            </a:pPr>
            <a:r>
              <a:rPr lang="en-US" sz="1200" dirty="0">
                <a:solidFill>
                  <a:schemeClr val="tx2"/>
                </a:solidFill>
                <a:latin typeface="Muli" panose="02000503000000000000" pitchFamily="2" charset="77"/>
              </a:rPr>
              <a:t>CTRI</a:t>
            </a:r>
          </a:p>
          <a:p>
            <a:pPr fontAlgn="base">
              <a:buFont typeface="Arial" panose="020B0604020202020204" pitchFamily="34" charset="0"/>
              <a:buChar char="•"/>
            </a:pPr>
            <a:r>
              <a:rPr lang="en-US" sz="1200" dirty="0">
                <a:solidFill>
                  <a:schemeClr val="tx2"/>
                </a:solidFill>
                <a:latin typeface="Muli" panose="02000503000000000000" pitchFamily="2" charset="77"/>
              </a:rPr>
              <a:t>CRIS</a:t>
            </a:r>
          </a:p>
          <a:p>
            <a:pPr fontAlgn="base">
              <a:buFont typeface="Arial" panose="020B0604020202020204" pitchFamily="34" charset="0"/>
              <a:buChar char="•"/>
            </a:pPr>
            <a:br>
              <a:rPr lang="en-US" sz="1200" dirty="0">
                <a:solidFill>
                  <a:schemeClr val="tx2"/>
                </a:solidFill>
              </a:rPr>
            </a:br>
            <a:r>
              <a:rPr lang="en-US" sz="1200" dirty="0">
                <a:solidFill>
                  <a:schemeClr val="tx2"/>
                </a:solidFill>
                <a:latin typeface="Muli" panose="02000503000000000000" pitchFamily="2" charset="77"/>
              </a:rPr>
              <a:t>… and more are coming</a:t>
            </a:r>
            <a:endParaRPr lang="en-US" sz="1200" dirty="0">
              <a:solidFill>
                <a:schemeClr val="tx2"/>
              </a:solidFill>
              <a:latin typeface="Arial" panose="020B0604020202020204" pitchFamily="34" charset="0"/>
            </a:endParaRPr>
          </a:p>
          <a:p>
            <a:br>
              <a:rPr lang="en-US" dirty="0"/>
            </a:br>
            <a:endParaRPr lang="en-US" dirty="0"/>
          </a:p>
        </p:txBody>
      </p:sp>
    </p:spTree>
    <p:extLst>
      <p:ext uri="{BB962C8B-B14F-4D97-AF65-F5344CB8AC3E}">
        <p14:creationId xmlns:p14="http://schemas.microsoft.com/office/powerpoint/2010/main" val="3742575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Shape 1115"/>
          <p:cNvSpPr txBox="1">
            <a:spLocks noGrp="1"/>
          </p:cNvSpPr>
          <p:nvPr>
            <p:ph type="title"/>
          </p:nvPr>
        </p:nvSpPr>
        <p:spPr>
          <a:xfrm>
            <a:off x="310325" y="237589"/>
            <a:ext cx="7938900" cy="70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latin typeface="Muli Light" panose="02000503000000000000" pitchFamily="2" charset="77"/>
              </a:rPr>
              <a:t>POLICY DOCUMENTS </a:t>
            </a:r>
            <a:r>
              <a:rPr lang="en" dirty="0">
                <a:solidFill>
                  <a:schemeClr val="lt1"/>
                </a:solidFill>
                <a:latin typeface="Muli Light" panose="02000503000000000000" pitchFamily="2" charset="77"/>
                <a:ea typeface="Muli"/>
                <a:cs typeface="Muli"/>
                <a:sym typeface="Muli"/>
              </a:rPr>
              <a:t>currently</a:t>
            </a:r>
            <a:endParaRPr dirty="0">
              <a:latin typeface="Muli Light" panose="02000503000000000000" pitchFamily="2" charset="77"/>
            </a:endParaRPr>
          </a:p>
        </p:txBody>
      </p:sp>
      <p:sp>
        <p:nvSpPr>
          <p:cNvPr id="1116" name="Shape 1116"/>
          <p:cNvSpPr txBox="1"/>
          <p:nvPr/>
        </p:nvSpPr>
        <p:spPr>
          <a:xfrm>
            <a:off x="292996" y="1758283"/>
            <a:ext cx="3430591" cy="2596902"/>
          </a:xfrm>
          <a:prstGeom prst="rect">
            <a:avLst/>
          </a:prstGeom>
          <a:noFill/>
          <a:ln>
            <a:noFill/>
          </a:ln>
        </p:spPr>
        <p:txBody>
          <a:bodyPr spcFirstLastPara="1" wrap="square" lIns="91425" tIns="91425" rIns="91425" bIns="91425" anchor="t" anchorCtr="0">
            <a:noAutofit/>
          </a:bodyPr>
          <a:lstStyle/>
          <a:p>
            <a:pPr marR="0" lvl="0" algn="l" rtl="0">
              <a:lnSpc>
                <a:spcPct val="100000"/>
              </a:lnSpc>
              <a:spcBef>
                <a:spcPts val="0"/>
              </a:spcBef>
              <a:spcAft>
                <a:spcPts val="0"/>
              </a:spcAft>
              <a:buClr>
                <a:srgbClr val="FFFFFF"/>
              </a:buClr>
              <a:buSzPts val="1400"/>
            </a:pPr>
            <a:r>
              <a:rPr lang="en-US" sz="1200" dirty="0">
                <a:solidFill>
                  <a:srgbClr val="FFFFFF"/>
                </a:solidFill>
                <a:latin typeface="Muli Light"/>
                <a:ea typeface="Muli Light"/>
                <a:cs typeface="Muli Light"/>
                <a:sym typeface="Muli Light"/>
              </a:rPr>
              <a:t>Over 360,000 policy document records, linked to publication records</a:t>
            </a:r>
            <a:br>
              <a:rPr lang="en-US" sz="1200" dirty="0">
                <a:solidFill>
                  <a:srgbClr val="FFFFFF"/>
                </a:solidFill>
                <a:latin typeface="Muli Light"/>
                <a:ea typeface="Muli Light"/>
                <a:cs typeface="Muli Light"/>
                <a:sym typeface="Muli Light"/>
              </a:rPr>
            </a:br>
            <a:br>
              <a:rPr lang="en-US" sz="1200" dirty="0">
                <a:solidFill>
                  <a:srgbClr val="FFFFFF"/>
                </a:solidFill>
                <a:latin typeface="Muli Light"/>
                <a:ea typeface="Muli Light"/>
                <a:cs typeface="Muli Light"/>
                <a:sym typeface="Muli Light"/>
              </a:rPr>
            </a:br>
            <a:r>
              <a:rPr lang="en-US" sz="1200" dirty="0">
                <a:solidFill>
                  <a:srgbClr val="FFFFFF"/>
                </a:solidFill>
                <a:latin typeface="Muli Light"/>
                <a:ea typeface="Muli Light"/>
                <a:cs typeface="Muli Light"/>
                <a:sym typeface="Muli Light"/>
              </a:rPr>
              <a:t>Including but not limited to:</a:t>
            </a:r>
          </a:p>
          <a:p>
            <a:pPr marL="171450" marR="0" lvl="0" indent="-171450" algn="l" rtl="0">
              <a:lnSpc>
                <a:spcPct val="100000"/>
              </a:lnSpc>
              <a:spcBef>
                <a:spcPts val="0"/>
              </a:spcBef>
              <a:spcAft>
                <a:spcPts val="0"/>
              </a:spcAft>
              <a:buClr>
                <a:srgbClr val="FFFFFF"/>
              </a:buClr>
              <a:buSzPts val="1400"/>
              <a:buFont typeface="Arial" panose="020B0604020202020204" pitchFamily="34" charset="0"/>
              <a:buChar char="•"/>
            </a:pPr>
            <a:r>
              <a:rPr lang="en-US" sz="1200" dirty="0">
                <a:solidFill>
                  <a:srgbClr val="FFFFFF"/>
                </a:solidFill>
                <a:latin typeface="Muli Light"/>
                <a:ea typeface="Muli Light"/>
                <a:cs typeface="Muli Light"/>
                <a:sym typeface="Muli Light"/>
              </a:rPr>
              <a:t>World Health Organization</a:t>
            </a:r>
            <a:endParaRPr sz="1200" dirty="0">
              <a:solidFill>
                <a:srgbClr val="FFFFFF"/>
              </a:solidFill>
              <a:latin typeface="Muli Light"/>
              <a:ea typeface="Muli Light"/>
              <a:cs typeface="Muli Light"/>
              <a:sym typeface="Muli Light"/>
            </a:endParaRPr>
          </a:p>
          <a:p>
            <a:pPr marL="171450" marR="0" lvl="0" indent="-171450" algn="l" rtl="0">
              <a:lnSpc>
                <a:spcPct val="100000"/>
              </a:lnSpc>
              <a:spcBef>
                <a:spcPts val="0"/>
              </a:spcBef>
              <a:spcAft>
                <a:spcPts val="0"/>
              </a:spcAft>
              <a:buClr>
                <a:srgbClr val="FFFFFF"/>
              </a:buClr>
              <a:buSzPts val="1400"/>
              <a:buFont typeface="Arial"/>
              <a:buChar char="•"/>
            </a:pPr>
            <a:r>
              <a:rPr lang="en" sz="1200" dirty="0">
                <a:solidFill>
                  <a:srgbClr val="FFFFFF"/>
                </a:solidFill>
                <a:latin typeface="Muli Light"/>
                <a:ea typeface="Muli Light"/>
                <a:cs typeface="Muli Light"/>
                <a:sym typeface="Muli Light"/>
              </a:rPr>
              <a:t>World Bank</a:t>
            </a:r>
            <a:endParaRPr sz="1200" dirty="0">
              <a:solidFill>
                <a:srgbClr val="FFFFFF"/>
              </a:solidFill>
              <a:latin typeface="Muli Light"/>
              <a:ea typeface="Muli Light"/>
              <a:cs typeface="Muli Light"/>
              <a:sym typeface="Muli Light"/>
            </a:endParaRPr>
          </a:p>
          <a:p>
            <a:pPr marL="171450" marR="0" lvl="0" indent="-171450" algn="l" rtl="0">
              <a:lnSpc>
                <a:spcPct val="100000"/>
              </a:lnSpc>
              <a:spcBef>
                <a:spcPts val="0"/>
              </a:spcBef>
              <a:spcAft>
                <a:spcPts val="0"/>
              </a:spcAft>
              <a:buClr>
                <a:srgbClr val="FFFFFF"/>
              </a:buClr>
              <a:buSzPts val="1400"/>
              <a:buFont typeface="Arial"/>
              <a:buChar char="•"/>
            </a:pPr>
            <a:r>
              <a:rPr lang="en-US" sz="1200" dirty="0">
                <a:solidFill>
                  <a:srgbClr val="FFFFFF"/>
                </a:solidFill>
                <a:latin typeface="Muli Light"/>
                <a:ea typeface="Muli Light"/>
                <a:cs typeface="Muli Light"/>
                <a:sym typeface="Muli Light"/>
              </a:rPr>
              <a:t>Food &amp; Agriculture Organization of the UN</a:t>
            </a:r>
          </a:p>
          <a:p>
            <a:pPr marL="171450" marR="0" lvl="0" indent="-171450" algn="l" rtl="0">
              <a:lnSpc>
                <a:spcPct val="100000"/>
              </a:lnSpc>
              <a:spcBef>
                <a:spcPts val="0"/>
              </a:spcBef>
              <a:spcAft>
                <a:spcPts val="0"/>
              </a:spcAft>
              <a:buClr>
                <a:srgbClr val="FFFFFF"/>
              </a:buClr>
              <a:buSzPts val="1400"/>
              <a:buFont typeface="Arial"/>
              <a:buChar char="•"/>
            </a:pPr>
            <a:r>
              <a:rPr lang="en-US" sz="1200" dirty="0">
                <a:solidFill>
                  <a:srgbClr val="FFFFFF"/>
                </a:solidFill>
                <a:latin typeface="Muli Light"/>
                <a:ea typeface="Muli Light"/>
                <a:cs typeface="Muli Light"/>
                <a:sym typeface="Muli Light"/>
              </a:rPr>
              <a:t>National Academies Press</a:t>
            </a:r>
          </a:p>
          <a:p>
            <a:pPr marL="171450" marR="0" lvl="0" indent="-171450" algn="l" rtl="0">
              <a:lnSpc>
                <a:spcPct val="100000"/>
              </a:lnSpc>
              <a:spcBef>
                <a:spcPts val="0"/>
              </a:spcBef>
              <a:spcAft>
                <a:spcPts val="0"/>
              </a:spcAft>
              <a:buClr>
                <a:srgbClr val="FFFFFF"/>
              </a:buClr>
              <a:buSzPts val="1400"/>
              <a:buFont typeface="Arial"/>
              <a:buChar char="•"/>
            </a:pPr>
            <a:r>
              <a:rPr lang="en-US" sz="1200" dirty="0">
                <a:solidFill>
                  <a:srgbClr val="FFFFFF"/>
                </a:solidFill>
                <a:latin typeface="Muli Light"/>
                <a:ea typeface="Muli Light"/>
                <a:cs typeface="Muli Light"/>
                <a:sym typeface="Muli Light"/>
              </a:rPr>
              <a:t>Centers for Disease Control &amp; Prevention</a:t>
            </a:r>
          </a:p>
          <a:p>
            <a:pPr marL="171450" marR="0" lvl="0" indent="-171450" algn="l" rtl="0">
              <a:lnSpc>
                <a:spcPct val="100000"/>
              </a:lnSpc>
              <a:spcBef>
                <a:spcPts val="0"/>
              </a:spcBef>
              <a:spcAft>
                <a:spcPts val="0"/>
              </a:spcAft>
              <a:buClr>
                <a:srgbClr val="FFFFFF"/>
              </a:buClr>
              <a:buSzPts val="1400"/>
              <a:buFont typeface="Arial"/>
              <a:buChar char="•"/>
            </a:pPr>
            <a:r>
              <a:rPr lang="en-US" sz="1200" dirty="0">
                <a:solidFill>
                  <a:srgbClr val="FFFFFF"/>
                </a:solidFill>
                <a:latin typeface="Muli Light"/>
                <a:ea typeface="Muli Light"/>
                <a:cs typeface="Muli Light"/>
                <a:sym typeface="Muli Light"/>
              </a:rPr>
              <a:t>Publications Office of the European Union</a:t>
            </a:r>
          </a:p>
          <a:p>
            <a:pPr marL="171450" marR="0" lvl="0" indent="-171450" algn="l" rtl="0">
              <a:lnSpc>
                <a:spcPct val="100000"/>
              </a:lnSpc>
              <a:spcBef>
                <a:spcPts val="0"/>
              </a:spcBef>
              <a:spcAft>
                <a:spcPts val="0"/>
              </a:spcAft>
              <a:buClr>
                <a:srgbClr val="FFFFFF"/>
              </a:buClr>
              <a:buSzPts val="1400"/>
              <a:buFont typeface="Arial"/>
              <a:buChar char="•"/>
            </a:pPr>
            <a:r>
              <a:rPr lang="en-US" sz="1200" dirty="0">
                <a:solidFill>
                  <a:srgbClr val="FFFFFF"/>
                </a:solidFill>
                <a:latin typeface="Muli Light"/>
                <a:ea typeface="Muli Light"/>
                <a:cs typeface="Muli Light"/>
                <a:sym typeface="Muli Light"/>
              </a:rPr>
              <a:t>Government of the United Kingdom</a:t>
            </a:r>
          </a:p>
          <a:p>
            <a:pPr marL="171450" marR="0" lvl="0" indent="-171450" algn="l" rtl="0">
              <a:lnSpc>
                <a:spcPct val="100000"/>
              </a:lnSpc>
              <a:spcBef>
                <a:spcPts val="0"/>
              </a:spcBef>
              <a:spcAft>
                <a:spcPts val="0"/>
              </a:spcAft>
              <a:buClr>
                <a:srgbClr val="FFFFFF"/>
              </a:buClr>
              <a:buSzPts val="1400"/>
              <a:buFont typeface="Arial"/>
              <a:buChar char="•"/>
            </a:pPr>
            <a:r>
              <a:rPr lang="en-US" sz="1200" dirty="0">
                <a:solidFill>
                  <a:srgbClr val="FFFFFF"/>
                </a:solidFill>
                <a:latin typeface="Muli Light"/>
                <a:ea typeface="Muli Light"/>
                <a:cs typeface="Muli Light"/>
                <a:sym typeface="Muli Light"/>
              </a:rPr>
              <a:t>National Bureau of Economic Research</a:t>
            </a:r>
          </a:p>
          <a:p>
            <a:pPr marL="171450" marR="0" lvl="0" indent="-171450" algn="l" rtl="0">
              <a:lnSpc>
                <a:spcPct val="100000"/>
              </a:lnSpc>
              <a:spcBef>
                <a:spcPts val="0"/>
              </a:spcBef>
              <a:spcAft>
                <a:spcPts val="0"/>
              </a:spcAft>
              <a:buClr>
                <a:srgbClr val="FFFFFF"/>
              </a:buClr>
              <a:buSzPts val="1400"/>
              <a:buFont typeface="Arial"/>
              <a:buChar char="•"/>
            </a:pPr>
            <a:r>
              <a:rPr lang="en-US" sz="1200" dirty="0">
                <a:solidFill>
                  <a:srgbClr val="FFFFFF"/>
                </a:solidFill>
                <a:latin typeface="Muli Light"/>
                <a:ea typeface="Muli Light"/>
                <a:cs typeface="Muli Light"/>
                <a:sym typeface="Muli Light"/>
              </a:rPr>
              <a:t>Economic Policy Institute</a:t>
            </a:r>
          </a:p>
          <a:p>
            <a:pPr marL="171450" marR="0" lvl="0" indent="-171450" algn="l" rtl="0">
              <a:lnSpc>
                <a:spcPct val="100000"/>
              </a:lnSpc>
              <a:spcBef>
                <a:spcPts val="0"/>
              </a:spcBef>
              <a:spcAft>
                <a:spcPts val="0"/>
              </a:spcAft>
              <a:buClr>
                <a:srgbClr val="FFFFFF"/>
              </a:buClr>
              <a:buSzPts val="1400"/>
              <a:buFont typeface="Arial"/>
              <a:buChar char="•"/>
            </a:pPr>
            <a:endParaRPr sz="1200" dirty="0">
              <a:solidFill>
                <a:srgbClr val="FFFFFF"/>
              </a:solidFill>
              <a:latin typeface="Muli Light"/>
              <a:ea typeface="Muli Light"/>
              <a:cs typeface="Muli Light"/>
              <a:sym typeface="Muli Light"/>
            </a:endParaRPr>
          </a:p>
          <a:p>
            <a:pPr marL="0" marR="0" lvl="0" indent="0" algn="l" rtl="0">
              <a:lnSpc>
                <a:spcPct val="100000"/>
              </a:lnSpc>
              <a:spcBef>
                <a:spcPts val="0"/>
              </a:spcBef>
              <a:spcAft>
                <a:spcPts val="0"/>
              </a:spcAft>
              <a:buNone/>
            </a:pPr>
            <a:endParaRPr sz="1200" dirty="0">
              <a:solidFill>
                <a:srgbClr val="FFFFFF"/>
              </a:solidFill>
              <a:latin typeface="Muli Light"/>
              <a:ea typeface="Muli Light"/>
              <a:cs typeface="Muli Light"/>
              <a:sym typeface="Muli Light"/>
            </a:endParaRPr>
          </a:p>
        </p:txBody>
      </p:sp>
      <p:grpSp>
        <p:nvGrpSpPr>
          <p:cNvPr id="1117" name="Shape 1117"/>
          <p:cNvGrpSpPr/>
          <p:nvPr/>
        </p:nvGrpSpPr>
        <p:grpSpPr>
          <a:xfrm>
            <a:off x="473315" y="1133967"/>
            <a:ext cx="2940764" cy="489890"/>
            <a:chOff x="2819177" y="-1053001"/>
            <a:chExt cx="4736292" cy="789000"/>
          </a:xfrm>
        </p:grpSpPr>
        <p:sp>
          <p:nvSpPr>
            <p:cNvPr id="1118" name="Shape 1118"/>
            <p:cNvSpPr/>
            <p:nvPr/>
          </p:nvSpPr>
          <p:spPr>
            <a:xfrm rot="-5400000">
              <a:off x="4741473" y="-2817541"/>
              <a:ext cx="641400" cy="4318200"/>
            </a:xfrm>
            <a:prstGeom prst="upDownArrow">
              <a:avLst>
                <a:gd name="adj1" fmla="val 100000"/>
                <a:gd name="adj2" fmla="val 30000"/>
              </a:avLst>
            </a:prstGeom>
            <a:gradFill>
              <a:gsLst>
                <a:gs pos="0">
                  <a:srgbClr val="FFFFFF">
                    <a:alpha val="26666"/>
                  </a:srgbClr>
                </a:gs>
                <a:gs pos="100000">
                  <a:srgbClr val="FFFFFF">
                    <a:alpha val="5882"/>
                  </a:srgbClr>
                </a:gs>
              </a:gsLst>
              <a:lin ang="1890004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119" name="Shape 1119"/>
            <p:cNvSpPr/>
            <p:nvPr/>
          </p:nvSpPr>
          <p:spPr>
            <a:xfrm>
              <a:off x="3803369" y="-881532"/>
              <a:ext cx="3752100" cy="446100"/>
            </a:xfrm>
            <a:prstGeom prst="rect">
              <a:avLst/>
            </a:prstGeom>
            <a:noFill/>
            <a:ln>
              <a:noFill/>
            </a:ln>
          </p:spPr>
          <p:txBody>
            <a:bodyPr spcFirstLastPara="1" wrap="square" lIns="0" tIns="45700" rIns="91425" bIns="45700" anchor="t" anchorCtr="0">
              <a:noAutofit/>
            </a:bodyPr>
            <a:lstStyle/>
            <a:p>
              <a:pPr marL="101600" marR="0" lvl="0" indent="0" algn="l" rtl="0">
                <a:lnSpc>
                  <a:spcPct val="100000"/>
                </a:lnSpc>
                <a:spcBef>
                  <a:spcPts val="0"/>
                </a:spcBef>
                <a:spcAft>
                  <a:spcPts val="0"/>
                </a:spcAft>
                <a:buClr>
                  <a:srgbClr val="FFFFFF"/>
                </a:buClr>
                <a:buSzPts val="2000"/>
                <a:buFont typeface="Muli Light"/>
                <a:buNone/>
              </a:pPr>
              <a:r>
                <a:rPr lang="en-US" sz="1200" dirty="0">
                  <a:solidFill>
                    <a:srgbClr val="FFFFFF"/>
                  </a:solidFill>
                  <a:latin typeface="Muli Light"/>
                  <a:ea typeface="Muli Light"/>
                  <a:cs typeface="Muli Light"/>
                  <a:sym typeface="Muli Light"/>
                </a:rPr>
                <a:t>POLICY DOCUMENTS</a:t>
              </a:r>
              <a:endParaRPr sz="1200" b="0" i="0" u="none" strike="noStrike" cap="none" dirty="0">
                <a:solidFill>
                  <a:srgbClr val="FFFFFF"/>
                </a:solidFill>
                <a:latin typeface="Muli Light"/>
                <a:ea typeface="Muli Light"/>
                <a:cs typeface="Muli Light"/>
                <a:sym typeface="Muli Light"/>
              </a:endParaRPr>
            </a:p>
          </p:txBody>
        </p:sp>
        <p:sp>
          <p:nvSpPr>
            <p:cNvPr id="1120" name="Shape 1120"/>
            <p:cNvSpPr/>
            <p:nvPr/>
          </p:nvSpPr>
          <p:spPr>
            <a:xfrm>
              <a:off x="2819177" y="-1053001"/>
              <a:ext cx="900300" cy="789000"/>
            </a:xfrm>
            <a:prstGeom prst="hexagon">
              <a:avLst>
                <a:gd name="adj" fmla="val 28279"/>
                <a:gd name="vf" fmla="val 115470"/>
              </a:avLst>
            </a:prstGeom>
            <a:noFill/>
            <a:ln w="19050" cap="rnd" cmpd="sng">
              <a:solidFill>
                <a:srgbClr val="2392D2"/>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Muli Light"/>
                <a:ea typeface="Muli Light"/>
                <a:cs typeface="Muli Light"/>
                <a:sym typeface="Muli Light"/>
              </a:endParaRPr>
            </a:p>
          </p:txBody>
        </p:sp>
      </p:grpSp>
      <p:sp>
        <p:nvSpPr>
          <p:cNvPr id="2" name="TextBox 1">
            <a:extLst>
              <a:ext uri="{FF2B5EF4-FFF2-40B4-BE49-F238E27FC236}">
                <a16:creationId xmlns:a16="http://schemas.microsoft.com/office/drawing/2014/main" id="{3A604512-320A-D64E-875B-254EDEBF648D}"/>
              </a:ext>
            </a:extLst>
          </p:cNvPr>
          <p:cNvSpPr txBox="1"/>
          <p:nvPr/>
        </p:nvSpPr>
        <p:spPr>
          <a:xfrm>
            <a:off x="586252" y="1244938"/>
            <a:ext cx="333122" cy="307777"/>
          </a:xfrm>
          <a:prstGeom prst="rect">
            <a:avLst/>
          </a:prstGeom>
          <a:noFill/>
        </p:spPr>
        <p:txBody>
          <a:bodyPr wrap="square" rtlCol="0">
            <a:spAutoFit/>
          </a:bodyPr>
          <a:lstStyle/>
          <a:p>
            <a:r>
              <a:rPr lang="en-US" b="1" dirty="0">
                <a:solidFill>
                  <a:schemeClr val="bg1"/>
                </a:solidFill>
                <a:latin typeface="Muli" panose="02000503000000000000" pitchFamily="2" charset="77"/>
              </a:rPr>
              <a:t>📂</a:t>
            </a:r>
          </a:p>
        </p:txBody>
      </p:sp>
      <p:pic>
        <p:nvPicPr>
          <p:cNvPr id="4" name="Picture 3">
            <a:extLst>
              <a:ext uri="{FF2B5EF4-FFF2-40B4-BE49-F238E27FC236}">
                <a16:creationId xmlns:a16="http://schemas.microsoft.com/office/drawing/2014/main" id="{1CE6EA4E-22BB-A94F-AD6D-EAC62B5FAF7D}"/>
              </a:ext>
            </a:extLst>
          </p:cNvPr>
          <p:cNvPicPr>
            <a:picLocks noChangeAspect="1"/>
          </p:cNvPicPr>
          <p:nvPr/>
        </p:nvPicPr>
        <p:blipFill>
          <a:blip r:embed="rId3"/>
          <a:stretch>
            <a:fillRect/>
          </a:stretch>
        </p:blipFill>
        <p:spPr>
          <a:xfrm>
            <a:off x="4030983" y="1043465"/>
            <a:ext cx="4390397" cy="3532581"/>
          </a:xfrm>
          <a:prstGeom prst="rect">
            <a:avLst/>
          </a:prstGeom>
        </p:spPr>
      </p:pic>
    </p:spTree>
    <p:extLst>
      <p:ext uri="{BB962C8B-B14F-4D97-AF65-F5344CB8AC3E}">
        <p14:creationId xmlns:p14="http://schemas.microsoft.com/office/powerpoint/2010/main" val="402578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Shape 1135"/>
          <p:cNvSpPr txBox="1">
            <a:spLocks noGrp="1"/>
          </p:cNvSpPr>
          <p:nvPr>
            <p:ph type="title"/>
          </p:nvPr>
        </p:nvSpPr>
        <p:spPr>
          <a:xfrm>
            <a:off x="310325" y="237589"/>
            <a:ext cx="7938900" cy="70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Links between the different content sources </a:t>
            </a:r>
            <a:endParaRPr/>
          </a:p>
        </p:txBody>
      </p:sp>
      <p:pic>
        <p:nvPicPr>
          <p:cNvPr id="1136" name="Shape 1136"/>
          <p:cNvPicPr preferRelativeResize="0"/>
          <p:nvPr/>
        </p:nvPicPr>
        <p:blipFill rotWithShape="1">
          <a:blip r:embed="rId3">
            <a:alphaModFix/>
          </a:blip>
          <a:srcRect/>
          <a:stretch/>
        </p:blipFill>
        <p:spPr>
          <a:xfrm>
            <a:off x="151037" y="1188829"/>
            <a:ext cx="2333760" cy="1409591"/>
          </a:xfrm>
          <a:prstGeom prst="rect">
            <a:avLst/>
          </a:prstGeom>
          <a:noFill/>
          <a:ln>
            <a:noFill/>
          </a:ln>
        </p:spPr>
      </p:pic>
      <p:sp>
        <p:nvSpPr>
          <p:cNvPr id="1137" name="Shape 1137"/>
          <p:cNvSpPr/>
          <p:nvPr/>
        </p:nvSpPr>
        <p:spPr>
          <a:xfrm rot="-5400000">
            <a:off x="2362784" y="23574"/>
            <a:ext cx="305100" cy="2686200"/>
          </a:xfrm>
          <a:prstGeom prst="upDownArrow">
            <a:avLst>
              <a:gd name="adj1" fmla="val 100000"/>
              <a:gd name="adj2" fmla="val 30000"/>
            </a:avLst>
          </a:prstGeom>
          <a:gradFill>
            <a:gsLst>
              <a:gs pos="0">
                <a:srgbClr val="FFFFFF">
                  <a:alpha val="26666"/>
                </a:srgbClr>
              </a:gs>
              <a:gs pos="100000">
                <a:srgbClr val="FFFFFF">
                  <a:alpha val="5882"/>
                </a:srgbClr>
              </a:gs>
            </a:gsLst>
            <a:lin ang="1890004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138" name="Shape 1138"/>
          <p:cNvPicPr preferRelativeResize="0"/>
          <p:nvPr/>
        </p:nvPicPr>
        <p:blipFill rotWithShape="1">
          <a:blip r:embed="rId4">
            <a:alphaModFix/>
          </a:blip>
          <a:srcRect l="3032" t="2106" r="3070" b="5905"/>
          <a:stretch/>
        </p:blipFill>
        <p:spPr>
          <a:xfrm>
            <a:off x="551625" y="1261093"/>
            <a:ext cx="1532582" cy="1113711"/>
          </a:xfrm>
          <a:prstGeom prst="rect">
            <a:avLst/>
          </a:prstGeom>
          <a:noFill/>
          <a:ln>
            <a:noFill/>
          </a:ln>
        </p:spPr>
      </p:pic>
      <p:sp>
        <p:nvSpPr>
          <p:cNvPr id="1139" name="Shape 1139"/>
          <p:cNvSpPr/>
          <p:nvPr/>
        </p:nvSpPr>
        <p:spPr>
          <a:xfrm>
            <a:off x="2360509" y="1274290"/>
            <a:ext cx="1303500" cy="184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1200"/>
              <a:buFont typeface="Muli Light"/>
              <a:buNone/>
            </a:pPr>
            <a:r>
              <a:rPr lang="en" sz="1200" b="1" i="0" u="none" strike="noStrike" cap="none">
                <a:solidFill>
                  <a:srgbClr val="FFFFFF"/>
                </a:solidFill>
                <a:latin typeface="Muli Light"/>
                <a:ea typeface="Muli Light"/>
                <a:cs typeface="Muli Light"/>
                <a:sym typeface="Muli Light"/>
              </a:rPr>
              <a:t>Publication</a:t>
            </a:r>
            <a:endParaRPr/>
          </a:p>
        </p:txBody>
      </p:sp>
      <p:sp>
        <p:nvSpPr>
          <p:cNvPr id="1140" name="Shape 1140"/>
          <p:cNvSpPr/>
          <p:nvPr/>
        </p:nvSpPr>
        <p:spPr>
          <a:xfrm>
            <a:off x="3623981" y="1318370"/>
            <a:ext cx="96600" cy="96600"/>
          </a:xfrm>
          <a:prstGeom prst="ellipse">
            <a:avLst/>
          </a:prstGeom>
          <a:noFill/>
          <a:ln w="19050" cap="rnd" cmpd="sng">
            <a:solidFill>
              <a:srgbClr val="2392D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Muli Light"/>
              <a:ea typeface="Muli Light"/>
              <a:cs typeface="Muli Light"/>
              <a:sym typeface="Muli Light"/>
            </a:endParaRPr>
          </a:p>
        </p:txBody>
      </p:sp>
      <p:sp>
        <p:nvSpPr>
          <p:cNvPr id="1141" name="Shape 1141"/>
          <p:cNvSpPr/>
          <p:nvPr/>
        </p:nvSpPr>
        <p:spPr>
          <a:xfrm>
            <a:off x="2512909" y="1758811"/>
            <a:ext cx="2031600" cy="615600"/>
          </a:xfrm>
          <a:prstGeom prst="rect">
            <a:avLst/>
          </a:prstGeom>
          <a:noFill/>
          <a:ln>
            <a:noFill/>
          </a:ln>
        </p:spPr>
        <p:txBody>
          <a:bodyPr spcFirstLastPara="1" wrap="square" lIns="0" tIns="0" rIns="0" bIns="0" anchor="ctr" anchorCtr="0">
            <a:noAutofit/>
          </a:bodyPr>
          <a:lstStyle/>
          <a:p>
            <a:pPr marL="171450" marR="0" lvl="0" indent="-184150" algn="l" rtl="0">
              <a:lnSpc>
                <a:spcPct val="100000"/>
              </a:lnSpc>
              <a:spcBef>
                <a:spcPts val="0"/>
              </a:spcBef>
              <a:spcAft>
                <a:spcPts val="0"/>
              </a:spcAft>
              <a:buClr>
                <a:srgbClr val="FFFFFF"/>
              </a:buClr>
              <a:buSzPts val="1000"/>
              <a:buFont typeface="Muli"/>
              <a:buChar char="•"/>
            </a:pPr>
            <a:r>
              <a:rPr lang="en" sz="1000" i="0" u="none" strike="noStrike" cap="none" dirty="0">
                <a:solidFill>
                  <a:srgbClr val="FFFFFF"/>
                </a:solidFill>
                <a:latin typeface="Muli Light"/>
                <a:ea typeface="Muli Light"/>
                <a:cs typeface="Muli Light"/>
                <a:sym typeface="Muli Light"/>
              </a:rPr>
              <a:t>Publication </a:t>
            </a:r>
            <a:r>
              <a:rPr lang="en" sz="1000" dirty="0">
                <a:solidFill>
                  <a:srgbClr val="FFFFFF"/>
                </a:solidFill>
                <a:latin typeface="Muli Light"/>
                <a:ea typeface="Muli Light"/>
                <a:cs typeface="Muli Light"/>
                <a:sym typeface="Muli Light"/>
              </a:rPr>
              <a:t>r</a:t>
            </a:r>
            <a:r>
              <a:rPr lang="en" sz="1000" i="0" u="none" strike="noStrike" cap="none" dirty="0">
                <a:solidFill>
                  <a:srgbClr val="FFFFFF"/>
                </a:solidFill>
                <a:latin typeface="Muli Light"/>
                <a:ea typeface="Muli Light"/>
                <a:cs typeface="Muli Light"/>
                <a:sym typeface="Muli Light"/>
              </a:rPr>
              <a:t>eferences</a:t>
            </a:r>
            <a:endParaRPr sz="1000" dirty="0">
              <a:latin typeface="Muli"/>
              <a:ea typeface="Muli"/>
              <a:cs typeface="Muli"/>
              <a:sym typeface="Muli"/>
            </a:endParaRPr>
          </a:p>
          <a:p>
            <a:pPr marL="171450" marR="0" lvl="0" indent="-184150" algn="l" rtl="0">
              <a:lnSpc>
                <a:spcPct val="100000"/>
              </a:lnSpc>
              <a:spcBef>
                <a:spcPts val="0"/>
              </a:spcBef>
              <a:spcAft>
                <a:spcPts val="0"/>
              </a:spcAft>
              <a:buClr>
                <a:srgbClr val="FFFFFF"/>
              </a:buClr>
              <a:buSzPts val="1000"/>
              <a:buFont typeface="Muli"/>
              <a:buChar char="•"/>
            </a:pPr>
            <a:r>
              <a:rPr lang="en" sz="1000" i="0" u="none" strike="noStrike" cap="none" dirty="0">
                <a:solidFill>
                  <a:srgbClr val="FFFFFF"/>
                </a:solidFill>
                <a:latin typeface="Muli Light"/>
                <a:ea typeface="Muli Light"/>
                <a:cs typeface="Muli Light"/>
                <a:sym typeface="Muli Light"/>
              </a:rPr>
              <a:t>Publication </a:t>
            </a:r>
            <a:r>
              <a:rPr lang="en" sz="1000" dirty="0">
                <a:solidFill>
                  <a:srgbClr val="FFFFFF"/>
                </a:solidFill>
                <a:latin typeface="Muli Light"/>
                <a:ea typeface="Muli Light"/>
                <a:cs typeface="Muli Light"/>
                <a:sym typeface="Muli Light"/>
              </a:rPr>
              <a:t>c</a:t>
            </a:r>
            <a:r>
              <a:rPr lang="en" sz="1000" i="0" u="none" strike="noStrike" cap="none" dirty="0">
                <a:solidFill>
                  <a:srgbClr val="FFFFFF"/>
                </a:solidFill>
                <a:latin typeface="Muli Light"/>
                <a:ea typeface="Muli Light"/>
                <a:cs typeface="Muli Light"/>
                <a:sym typeface="Muli Light"/>
              </a:rPr>
              <a:t>itations</a:t>
            </a:r>
            <a:endParaRPr sz="1000" dirty="0">
              <a:latin typeface="Muli"/>
              <a:ea typeface="Muli"/>
              <a:cs typeface="Muli"/>
              <a:sym typeface="Muli"/>
            </a:endParaRPr>
          </a:p>
          <a:p>
            <a:pPr marL="171450" marR="0" lvl="0" indent="-184150" algn="l" rtl="0">
              <a:lnSpc>
                <a:spcPct val="100000"/>
              </a:lnSpc>
              <a:spcBef>
                <a:spcPts val="0"/>
              </a:spcBef>
              <a:spcAft>
                <a:spcPts val="0"/>
              </a:spcAft>
              <a:buClr>
                <a:srgbClr val="FFFFFF"/>
              </a:buClr>
              <a:buSzPts val="1000"/>
              <a:buFont typeface="Muli"/>
              <a:buChar char="•"/>
            </a:pPr>
            <a:r>
              <a:rPr lang="en" sz="1000" i="0" u="none" strike="noStrike" cap="none" dirty="0">
                <a:solidFill>
                  <a:srgbClr val="FFFFFF"/>
                </a:solidFill>
                <a:latin typeface="Muli Light"/>
                <a:ea typeface="Muli Light"/>
                <a:cs typeface="Muli Light"/>
                <a:sym typeface="Muli Light"/>
              </a:rPr>
              <a:t>Supporting grants </a:t>
            </a:r>
            <a:endParaRPr sz="1000" i="0" u="none" strike="noStrike" cap="none" dirty="0">
              <a:solidFill>
                <a:srgbClr val="FFFFFF"/>
              </a:solidFill>
              <a:latin typeface="Muli Light"/>
              <a:ea typeface="Muli Light"/>
              <a:cs typeface="Muli Light"/>
              <a:sym typeface="Muli Light"/>
            </a:endParaRPr>
          </a:p>
          <a:p>
            <a:pPr marL="171450" marR="0" lvl="0" indent="-184150" algn="l" rtl="0">
              <a:lnSpc>
                <a:spcPct val="100000"/>
              </a:lnSpc>
              <a:spcBef>
                <a:spcPts val="0"/>
              </a:spcBef>
              <a:spcAft>
                <a:spcPts val="0"/>
              </a:spcAft>
              <a:buClr>
                <a:srgbClr val="FFFFFF"/>
              </a:buClr>
              <a:buSzPts val="1000"/>
              <a:buFont typeface="Muli"/>
              <a:buChar char="•"/>
            </a:pPr>
            <a:r>
              <a:rPr lang="en" sz="1000" i="0" u="none" strike="noStrike" cap="none" dirty="0">
                <a:solidFill>
                  <a:srgbClr val="FFFFFF"/>
                </a:solidFill>
                <a:latin typeface="Muli Light"/>
                <a:ea typeface="Muli Light"/>
                <a:cs typeface="Muli Light"/>
                <a:sym typeface="Muli Light"/>
              </a:rPr>
              <a:t>Patent </a:t>
            </a:r>
            <a:r>
              <a:rPr lang="en" sz="1000" dirty="0">
                <a:solidFill>
                  <a:srgbClr val="FFFFFF"/>
                </a:solidFill>
                <a:latin typeface="Muli Light"/>
                <a:ea typeface="Muli Light"/>
                <a:cs typeface="Muli Light"/>
                <a:sym typeface="Muli Light"/>
              </a:rPr>
              <a:t>c</a:t>
            </a:r>
            <a:r>
              <a:rPr lang="en" sz="1000" i="0" u="none" strike="noStrike" cap="none" dirty="0">
                <a:solidFill>
                  <a:srgbClr val="FFFFFF"/>
                </a:solidFill>
                <a:latin typeface="Muli Light"/>
                <a:ea typeface="Muli Light"/>
                <a:cs typeface="Muli Light"/>
                <a:sym typeface="Muli Light"/>
              </a:rPr>
              <a:t>itations</a:t>
            </a:r>
            <a:endParaRPr sz="1000" dirty="0">
              <a:latin typeface="Muli"/>
              <a:ea typeface="Muli"/>
              <a:cs typeface="Muli"/>
              <a:sym typeface="Muli"/>
            </a:endParaRPr>
          </a:p>
          <a:p>
            <a:pPr marL="171450" marR="0" lvl="0" indent="-184150" algn="l" rtl="0">
              <a:lnSpc>
                <a:spcPct val="100000"/>
              </a:lnSpc>
              <a:spcBef>
                <a:spcPts val="0"/>
              </a:spcBef>
              <a:spcAft>
                <a:spcPts val="0"/>
              </a:spcAft>
              <a:buClr>
                <a:srgbClr val="FFFFFF"/>
              </a:buClr>
              <a:buSzPts val="1000"/>
              <a:buFont typeface="Muli"/>
              <a:buChar char="•"/>
            </a:pPr>
            <a:r>
              <a:rPr lang="en" sz="1000" i="0" u="none" strike="noStrike" cap="none" dirty="0">
                <a:solidFill>
                  <a:srgbClr val="FFFFFF"/>
                </a:solidFill>
                <a:latin typeface="Muli Light"/>
                <a:ea typeface="Muli Light"/>
                <a:cs typeface="Muli Light"/>
                <a:sym typeface="Muli Light"/>
              </a:rPr>
              <a:t>Linked </a:t>
            </a:r>
            <a:r>
              <a:rPr lang="en" sz="1000" dirty="0">
                <a:solidFill>
                  <a:srgbClr val="FFFFFF"/>
                </a:solidFill>
                <a:latin typeface="Muli Light"/>
                <a:ea typeface="Muli Light"/>
                <a:cs typeface="Muli Light"/>
                <a:sym typeface="Muli Light"/>
              </a:rPr>
              <a:t>c</a:t>
            </a:r>
            <a:r>
              <a:rPr lang="en" sz="1000" i="0" u="none" strike="noStrike" cap="none" dirty="0">
                <a:solidFill>
                  <a:srgbClr val="FFFFFF"/>
                </a:solidFill>
                <a:latin typeface="Muli Light"/>
                <a:ea typeface="Muli Light"/>
                <a:cs typeface="Muli Light"/>
                <a:sym typeface="Muli Light"/>
              </a:rPr>
              <a:t>linical </a:t>
            </a:r>
            <a:r>
              <a:rPr lang="en" sz="1000" dirty="0">
                <a:solidFill>
                  <a:srgbClr val="FFFFFF"/>
                </a:solidFill>
                <a:latin typeface="Muli Light"/>
                <a:ea typeface="Muli Light"/>
                <a:cs typeface="Muli Light"/>
                <a:sym typeface="Muli Light"/>
              </a:rPr>
              <a:t>t</a:t>
            </a:r>
            <a:r>
              <a:rPr lang="en" sz="1000" i="0" u="none" strike="noStrike" cap="none" dirty="0">
                <a:solidFill>
                  <a:srgbClr val="FFFFFF"/>
                </a:solidFill>
                <a:latin typeface="Muli Light"/>
                <a:ea typeface="Muli Light"/>
                <a:cs typeface="Muli Light"/>
                <a:sym typeface="Muli Light"/>
              </a:rPr>
              <a:t>rials</a:t>
            </a:r>
          </a:p>
          <a:p>
            <a:pPr marL="171450" marR="0" lvl="0" indent="-184150" algn="l" rtl="0">
              <a:lnSpc>
                <a:spcPct val="100000"/>
              </a:lnSpc>
              <a:spcBef>
                <a:spcPts val="0"/>
              </a:spcBef>
              <a:spcAft>
                <a:spcPts val="0"/>
              </a:spcAft>
              <a:buClr>
                <a:srgbClr val="FFFFFF"/>
              </a:buClr>
              <a:buSzPts val="1000"/>
              <a:buFont typeface="Muli"/>
              <a:buChar char="•"/>
            </a:pPr>
            <a:r>
              <a:rPr lang="en" sz="1000" dirty="0">
                <a:solidFill>
                  <a:srgbClr val="FFFFFF"/>
                </a:solidFill>
                <a:latin typeface="Muli Light"/>
                <a:ea typeface="Muli"/>
                <a:cs typeface="Muli"/>
                <a:sym typeface="Muli Light"/>
              </a:rPr>
              <a:t>Po</a:t>
            </a:r>
            <a:r>
              <a:rPr lang="en-US" sz="1000" dirty="0" err="1">
                <a:solidFill>
                  <a:srgbClr val="FFFFFF"/>
                </a:solidFill>
                <a:latin typeface="Muli Light"/>
                <a:ea typeface="Muli"/>
                <a:cs typeface="Muli"/>
                <a:sym typeface="Muli Light"/>
              </a:rPr>
              <a:t>licy</a:t>
            </a:r>
            <a:r>
              <a:rPr lang="en-US" sz="1000" dirty="0">
                <a:solidFill>
                  <a:srgbClr val="FFFFFF"/>
                </a:solidFill>
                <a:latin typeface="Muli Light"/>
                <a:ea typeface="Muli"/>
                <a:cs typeface="Muli"/>
                <a:sym typeface="Muli Light"/>
              </a:rPr>
              <a:t> Documents</a:t>
            </a:r>
            <a:endParaRPr sz="1000" dirty="0">
              <a:latin typeface="Muli"/>
              <a:ea typeface="Muli"/>
              <a:cs typeface="Muli"/>
              <a:sym typeface="Muli"/>
            </a:endParaRPr>
          </a:p>
        </p:txBody>
      </p:sp>
      <p:sp>
        <p:nvSpPr>
          <p:cNvPr id="1142" name="Shape 1142"/>
          <p:cNvSpPr/>
          <p:nvPr/>
        </p:nvSpPr>
        <p:spPr>
          <a:xfrm>
            <a:off x="3623981" y="3103533"/>
            <a:ext cx="96600" cy="96600"/>
          </a:xfrm>
          <a:prstGeom prst="ellipse">
            <a:avLst/>
          </a:prstGeom>
          <a:noFill/>
          <a:ln w="19050" cap="rnd" cmpd="sng">
            <a:solidFill>
              <a:srgbClr val="2392D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Muli Light"/>
              <a:ea typeface="Muli Light"/>
              <a:cs typeface="Muli Light"/>
              <a:sym typeface="Muli Light"/>
            </a:endParaRPr>
          </a:p>
        </p:txBody>
      </p:sp>
      <p:sp>
        <p:nvSpPr>
          <p:cNvPr id="1143" name="Shape 1143"/>
          <p:cNvSpPr/>
          <p:nvPr/>
        </p:nvSpPr>
        <p:spPr>
          <a:xfrm>
            <a:off x="8044944" y="1318370"/>
            <a:ext cx="96600" cy="96600"/>
          </a:xfrm>
          <a:prstGeom prst="ellipse">
            <a:avLst/>
          </a:prstGeom>
          <a:noFill/>
          <a:ln w="19050" cap="rnd" cmpd="sng">
            <a:solidFill>
              <a:srgbClr val="2392D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Muli Light"/>
              <a:ea typeface="Muli Light"/>
              <a:cs typeface="Muli Light"/>
              <a:sym typeface="Muli Light"/>
            </a:endParaRPr>
          </a:p>
        </p:txBody>
      </p:sp>
      <p:sp>
        <p:nvSpPr>
          <p:cNvPr id="1144" name="Shape 1144"/>
          <p:cNvSpPr/>
          <p:nvPr/>
        </p:nvSpPr>
        <p:spPr>
          <a:xfrm>
            <a:off x="8044944" y="3103533"/>
            <a:ext cx="96600" cy="96600"/>
          </a:xfrm>
          <a:prstGeom prst="ellipse">
            <a:avLst/>
          </a:prstGeom>
          <a:noFill/>
          <a:ln w="19050" cap="rnd" cmpd="sng">
            <a:solidFill>
              <a:srgbClr val="2392D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Muli Light"/>
              <a:ea typeface="Muli Light"/>
              <a:cs typeface="Muli Light"/>
              <a:sym typeface="Muli Light"/>
            </a:endParaRPr>
          </a:p>
        </p:txBody>
      </p:sp>
      <p:grpSp>
        <p:nvGrpSpPr>
          <p:cNvPr id="1145" name="Shape 1145"/>
          <p:cNvGrpSpPr/>
          <p:nvPr/>
        </p:nvGrpSpPr>
        <p:grpSpPr>
          <a:xfrm>
            <a:off x="4572000" y="1188829"/>
            <a:ext cx="4393472" cy="1409591"/>
            <a:chOff x="4572000" y="1188829"/>
            <a:chExt cx="4393472" cy="1409591"/>
          </a:xfrm>
        </p:grpSpPr>
        <p:pic>
          <p:nvPicPr>
            <p:cNvPr id="1146" name="Shape 1146"/>
            <p:cNvPicPr preferRelativeResize="0"/>
            <p:nvPr/>
          </p:nvPicPr>
          <p:blipFill rotWithShape="1">
            <a:blip r:embed="rId3">
              <a:alphaModFix/>
            </a:blip>
            <a:srcRect/>
            <a:stretch/>
          </p:blipFill>
          <p:spPr>
            <a:xfrm>
              <a:off x="4572000" y="1188829"/>
              <a:ext cx="2333760" cy="1409591"/>
            </a:xfrm>
            <a:prstGeom prst="rect">
              <a:avLst/>
            </a:prstGeom>
            <a:noFill/>
            <a:ln>
              <a:noFill/>
            </a:ln>
          </p:spPr>
        </p:pic>
        <p:sp>
          <p:nvSpPr>
            <p:cNvPr id="1147" name="Shape 1147"/>
            <p:cNvSpPr/>
            <p:nvPr/>
          </p:nvSpPr>
          <p:spPr>
            <a:xfrm rot="-5400000">
              <a:off x="6783747" y="23574"/>
              <a:ext cx="305100" cy="2686200"/>
            </a:xfrm>
            <a:prstGeom prst="upDownArrow">
              <a:avLst>
                <a:gd name="adj1" fmla="val 100000"/>
                <a:gd name="adj2" fmla="val 30000"/>
              </a:avLst>
            </a:prstGeom>
            <a:gradFill>
              <a:gsLst>
                <a:gs pos="0">
                  <a:srgbClr val="FFFFFF">
                    <a:alpha val="26666"/>
                  </a:srgbClr>
                </a:gs>
                <a:gs pos="100000">
                  <a:srgbClr val="FFFFFF">
                    <a:alpha val="5882"/>
                  </a:srgbClr>
                </a:gs>
              </a:gsLst>
              <a:lin ang="1890004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148" name="Shape 1148"/>
            <p:cNvSpPr/>
            <p:nvPr/>
          </p:nvSpPr>
          <p:spPr>
            <a:xfrm>
              <a:off x="6781472" y="1274290"/>
              <a:ext cx="1303500" cy="184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1200"/>
                <a:buFont typeface="Muli Light"/>
                <a:buNone/>
              </a:pPr>
              <a:r>
                <a:rPr lang="en" sz="1200" b="1" i="0" u="none" strike="noStrike" cap="none">
                  <a:solidFill>
                    <a:srgbClr val="FFFFFF"/>
                  </a:solidFill>
                  <a:latin typeface="Muli Light"/>
                  <a:ea typeface="Muli Light"/>
                  <a:cs typeface="Muli Light"/>
                  <a:sym typeface="Muli Light"/>
                </a:rPr>
                <a:t>Grant</a:t>
              </a:r>
              <a:endParaRPr/>
            </a:p>
          </p:txBody>
        </p:sp>
        <p:sp>
          <p:nvSpPr>
            <p:cNvPr id="1149" name="Shape 1149"/>
            <p:cNvSpPr/>
            <p:nvPr/>
          </p:nvSpPr>
          <p:spPr>
            <a:xfrm>
              <a:off x="6933872" y="1606411"/>
              <a:ext cx="2031600" cy="369300"/>
            </a:xfrm>
            <a:prstGeom prst="rect">
              <a:avLst/>
            </a:prstGeom>
            <a:noFill/>
            <a:ln>
              <a:noFill/>
            </a:ln>
          </p:spPr>
          <p:txBody>
            <a:bodyPr spcFirstLastPara="1" wrap="square" lIns="0" tIns="0" rIns="0" bIns="0" anchor="t" anchorCtr="0">
              <a:noAutofit/>
            </a:bodyPr>
            <a:lstStyle/>
            <a:p>
              <a:pPr marL="171450" marR="0" lvl="0" indent="-184150" algn="l" rtl="0">
                <a:lnSpc>
                  <a:spcPct val="100000"/>
                </a:lnSpc>
                <a:spcBef>
                  <a:spcPts val="0"/>
                </a:spcBef>
                <a:spcAft>
                  <a:spcPts val="0"/>
                </a:spcAft>
                <a:buClr>
                  <a:srgbClr val="FFFFFF"/>
                </a:buClr>
                <a:buSzPts val="1000"/>
                <a:buFont typeface="Muli"/>
                <a:buChar char="•"/>
              </a:pPr>
              <a:r>
                <a:rPr lang="en" sz="1000" i="0" u="none" strike="noStrike" cap="none">
                  <a:solidFill>
                    <a:srgbClr val="FFFFFF"/>
                  </a:solidFill>
                  <a:latin typeface="Muli Light"/>
                  <a:ea typeface="Muli Light"/>
                  <a:cs typeface="Muli Light"/>
                  <a:sym typeface="Muli Light"/>
                </a:rPr>
                <a:t>Resulting publications</a:t>
              </a:r>
              <a:endParaRPr sz="1000">
                <a:latin typeface="Muli"/>
                <a:ea typeface="Muli"/>
                <a:cs typeface="Muli"/>
                <a:sym typeface="Muli"/>
              </a:endParaRPr>
            </a:p>
            <a:p>
              <a:pPr marL="171450" marR="0" lvl="0" indent="-184150" algn="l" rtl="0">
                <a:lnSpc>
                  <a:spcPct val="100000"/>
                </a:lnSpc>
                <a:spcBef>
                  <a:spcPts val="0"/>
                </a:spcBef>
                <a:spcAft>
                  <a:spcPts val="0"/>
                </a:spcAft>
                <a:buClr>
                  <a:srgbClr val="FFFFFF"/>
                </a:buClr>
                <a:buSzPts val="1000"/>
                <a:buFont typeface="Muli"/>
                <a:buChar char="•"/>
              </a:pPr>
              <a:r>
                <a:rPr lang="en" sz="1000" i="0" u="none" strike="noStrike" cap="none">
                  <a:solidFill>
                    <a:srgbClr val="FFFFFF"/>
                  </a:solidFill>
                  <a:latin typeface="Muli Light"/>
                  <a:ea typeface="Muli Light"/>
                  <a:cs typeface="Muli Light"/>
                  <a:sym typeface="Muli Light"/>
                </a:rPr>
                <a:t>Resulting patents</a:t>
              </a:r>
              <a:endParaRPr sz="1000">
                <a:latin typeface="Muli"/>
                <a:ea typeface="Muli"/>
                <a:cs typeface="Muli"/>
                <a:sym typeface="Muli"/>
              </a:endParaRPr>
            </a:p>
            <a:p>
              <a:pPr marL="171450" marR="0" lvl="0" indent="-184150" algn="l" rtl="0">
                <a:lnSpc>
                  <a:spcPct val="100000"/>
                </a:lnSpc>
                <a:spcBef>
                  <a:spcPts val="0"/>
                </a:spcBef>
                <a:spcAft>
                  <a:spcPts val="0"/>
                </a:spcAft>
                <a:buClr>
                  <a:srgbClr val="FFFFFF"/>
                </a:buClr>
                <a:buSzPts val="1000"/>
                <a:buFont typeface="Muli"/>
                <a:buChar char="•"/>
              </a:pPr>
              <a:r>
                <a:rPr lang="en" sz="1000" i="0" u="none" strike="noStrike" cap="none">
                  <a:solidFill>
                    <a:srgbClr val="FFFFFF"/>
                  </a:solidFill>
                  <a:latin typeface="Muli Light"/>
                  <a:ea typeface="Muli Light"/>
                  <a:cs typeface="Muli Light"/>
                  <a:sym typeface="Muli Light"/>
                </a:rPr>
                <a:t>Resulting clinical trials</a:t>
              </a:r>
              <a:endParaRPr sz="1000">
                <a:latin typeface="Muli"/>
                <a:ea typeface="Muli"/>
                <a:cs typeface="Muli"/>
                <a:sym typeface="Muli"/>
              </a:endParaRPr>
            </a:p>
          </p:txBody>
        </p:sp>
        <p:pic>
          <p:nvPicPr>
            <p:cNvPr id="1150" name="Shape 1150"/>
            <p:cNvPicPr preferRelativeResize="0"/>
            <p:nvPr/>
          </p:nvPicPr>
          <p:blipFill rotWithShape="1">
            <a:blip r:embed="rId5">
              <a:alphaModFix/>
            </a:blip>
            <a:srcRect l="3270" t="2200" r="3280" b="6115"/>
            <a:stretch/>
          </p:blipFill>
          <p:spPr>
            <a:xfrm>
              <a:off x="4974703" y="1261093"/>
              <a:ext cx="1528354" cy="1112399"/>
            </a:xfrm>
            <a:prstGeom prst="rect">
              <a:avLst/>
            </a:prstGeom>
            <a:noFill/>
            <a:ln>
              <a:noFill/>
            </a:ln>
          </p:spPr>
        </p:pic>
      </p:grpSp>
      <p:grpSp>
        <p:nvGrpSpPr>
          <p:cNvPr id="1151" name="Shape 1151"/>
          <p:cNvGrpSpPr/>
          <p:nvPr/>
        </p:nvGrpSpPr>
        <p:grpSpPr>
          <a:xfrm>
            <a:off x="151037" y="2973992"/>
            <a:ext cx="4393472" cy="1409591"/>
            <a:chOff x="151037" y="2973992"/>
            <a:chExt cx="4393472" cy="1409591"/>
          </a:xfrm>
        </p:grpSpPr>
        <p:pic>
          <p:nvPicPr>
            <p:cNvPr id="1152" name="Shape 1152"/>
            <p:cNvPicPr preferRelativeResize="0"/>
            <p:nvPr/>
          </p:nvPicPr>
          <p:blipFill rotWithShape="1">
            <a:blip r:embed="rId3">
              <a:alphaModFix/>
            </a:blip>
            <a:srcRect/>
            <a:stretch/>
          </p:blipFill>
          <p:spPr>
            <a:xfrm>
              <a:off x="151037" y="2973992"/>
              <a:ext cx="2333760" cy="1409591"/>
            </a:xfrm>
            <a:prstGeom prst="rect">
              <a:avLst/>
            </a:prstGeom>
            <a:noFill/>
            <a:ln>
              <a:noFill/>
            </a:ln>
          </p:spPr>
        </p:pic>
        <p:sp>
          <p:nvSpPr>
            <p:cNvPr id="1153" name="Shape 1153"/>
            <p:cNvSpPr/>
            <p:nvPr/>
          </p:nvSpPr>
          <p:spPr>
            <a:xfrm rot="-5400000">
              <a:off x="2362784" y="1808737"/>
              <a:ext cx="305100" cy="2686200"/>
            </a:xfrm>
            <a:prstGeom prst="upDownArrow">
              <a:avLst>
                <a:gd name="adj1" fmla="val 100000"/>
                <a:gd name="adj2" fmla="val 30000"/>
              </a:avLst>
            </a:prstGeom>
            <a:gradFill>
              <a:gsLst>
                <a:gs pos="0">
                  <a:srgbClr val="FFFFFF">
                    <a:alpha val="26666"/>
                  </a:srgbClr>
                </a:gs>
                <a:gs pos="100000">
                  <a:srgbClr val="FFFFFF">
                    <a:alpha val="5882"/>
                  </a:srgbClr>
                </a:gs>
              </a:gsLst>
              <a:lin ang="1890004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154" name="Shape 1154"/>
            <p:cNvSpPr/>
            <p:nvPr/>
          </p:nvSpPr>
          <p:spPr>
            <a:xfrm>
              <a:off x="2360509" y="3059453"/>
              <a:ext cx="13035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200"/>
                <a:buFont typeface="Muli Light"/>
                <a:buNone/>
              </a:pPr>
              <a:r>
                <a:rPr lang="en" sz="1200" b="1" i="0" u="none" strike="noStrike" cap="none">
                  <a:solidFill>
                    <a:srgbClr val="FFFFFF"/>
                  </a:solidFill>
                  <a:latin typeface="Muli Light"/>
                  <a:ea typeface="Muli Light"/>
                  <a:cs typeface="Muli Light"/>
                  <a:sym typeface="Muli Light"/>
                </a:rPr>
                <a:t>Patent</a:t>
              </a:r>
              <a:endParaRPr/>
            </a:p>
          </p:txBody>
        </p:sp>
        <p:sp>
          <p:nvSpPr>
            <p:cNvPr id="1155" name="Shape 1155"/>
            <p:cNvSpPr/>
            <p:nvPr/>
          </p:nvSpPr>
          <p:spPr>
            <a:xfrm>
              <a:off x="2512909" y="3391574"/>
              <a:ext cx="2031600" cy="492300"/>
            </a:xfrm>
            <a:prstGeom prst="rect">
              <a:avLst/>
            </a:prstGeom>
            <a:noFill/>
            <a:ln>
              <a:noFill/>
            </a:ln>
          </p:spPr>
          <p:txBody>
            <a:bodyPr spcFirstLastPara="1" wrap="square" lIns="0" tIns="0" rIns="0" bIns="0" anchor="t" anchorCtr="0">
              <a:noAutofit/>
            </a:bodyPr>
            <a:lstStyle/>
            <a:p>
              <a:pPr marL="171450" marR="0" lvl="0" indent="-184150" algn="l" rtl="0">
                <a:lnSpc>
                  <a:spcPct val="100000"/>
                </a:lnSpc>
                <a:spcBef>
                  <a:spcPts val="0"/>
                </a:spcBef>
                <a:spcAft>
                  <a:spcPts val="0"/>
                </a:spcAft>
                <a:buClr>
                  <a:srgbClr val="FFFFFF"/>
                </a:buClr>
                <a:buSzPts val="1000"/>
                <a:buFont typeface="Muli"/>
                <a:buChar char="•"/>
              </a:pPr>
              <a:r>
                <a:rPr lang="en" sz="1000" i="0" u="none" strike="noStrike" cap="none">
                  <a:solidFill>
                    <a:srgbClr val="FFFFFF"/>
                  </a:solidFill>
                  <a:latin typeface="Muli Light"/>
                  <a:ea typeface="Muli Light"/>
                  <a:cs typeface="Muli Light"/>
                  <a:sym typeface="Muli Light"/>
                </a:rPr>
                <a:t>Patent references</a:t>
              </a:r>
              <a:endParaRPr sz="1000">
                <a:latin typeface="Muli"/>
                <a:ea typeface="Muli"/>
                <a:cs typeface="Muli"/>
                <a:sym typeface="Muli"/>
              </a:endParaRPr>
            </a:p>
            <a:p>
              <a:pPr marL="171450" marR="0" lvl="0" indent="-184150" algn="l" rtl="0">
                <a:lnSpc>
                  <a:spcPct val="100000"/>
                </a:lnSpc>
                <a:spcBef>
                  <a:spcPts val="0"/>
                </a:spcBef>
                <a:spcAft>
                  <a:spcPts val="0"/>
                </a:spcAft>
                <a:buClr>
                  <a:srgbClr val="FFFFFF"/>
                </a:buClr>
                <a:buSzPts val="1000"/>
                <a:buFont typeface="Muli"/>
                <a:buChar char="•"/>
              </a:pPr>
              <a:r>
                <a:rPr lang="en" sz="1000" i="0" u="none" strike="noStrike" cap="none">
                  <a:solidFill>
                    <a:srgbClr val="FFFFFF"/>
                  </a:solidFill>
                  <a:latin typeface="Muli Light"/>
                  <a:ea typeface="Muli Light"/>
                  <a:cs typeface="Muli Light"/>
                  <a:sym typeface="Muli Light"/>
                </a:rPr>
                <a:t>Publication references</a:t>
              </a:r>
              <a:endParaRPr sz="1000">
                <a:latin typeface="Muli"/>
                <a:ea typeface="Muli"/>
                <a:cs typeface="Muli"/>
                <a:sym typeface="Muli"/>
              </a:endParaRPr>
            </a:p>
            <a:p>
              <a:pPr marL="171450" marR="0" lvl="0" indent="-184150" algn="l" rtl="0">
                <a:lnSpc>
                  <a:spcPct val="100000"/>
                </a:lnSpc>
                <a:spcBef>
                  <a:spcPts val="0"/>
                </a:spcBef>
                <a:spcAft>
                  <a:spcPts val="0"/>
                </a:spcAft>
                <a:buClr>
                  <a:srgbClr val="FFFFFF"/>
                </a:buClr>
                <a:buSzPts val="1000"/>
                <a:buFont typeface="Muli"/>
                <a:buChar char="•"/>
              </a:pPr>
              <a:r>
                <a:rPr lang="en" sz="1000" i="0" u="none" strike="noStrike" cap="none">
                  <a:solidFill>
                    <a:srgbClr val="FFFFFF"/>
                  </a:solidFill>
                  <a:latin typeface="Muli Light"/>
                  <a:ea typeface="Muli Light"/>
                  <a:cs typeface="Muli Light"/>
                  <a:sym typeface="Muli Light"/>
                </a:rPr>
                <a:t>Supporting grants</a:t>
              </a:r>
              <a:endParaRPr sz="1000">
                <a:latin typeface="Muli"/>
                <a:ea typeface="Muli"/>
                <a:cs typeface="Muli"/>
                <a:sym typeface="Muli"/>
              </a:endParaRPr>
            </a:p>
            <a:p>
              <a:pPr marL="171450" marR="0" lvl="0" indent="-184150" algn="l" rtl="0">
                <a:lnSpc>
                  <a:spcPct val="100000"/>
                </a:lnSpc>
                <a:spcBef>
                  <a:spcPts val="0"/>
                </a:spcBef>
                <a:spcAft>
                  <a:spcPts val="0"/>
                </a:spcAft>
                <a:buClr>
                  <a:srgbClr val="FFFFFF"/>
                </a:buClr>
                <a:buSzPts val="1000"/>
                <a:buFont typeface="Muli"/>
                <a:buChar char="•"/>
              </a:pPr>
              <a:r>
                <a:rPr lang="en" sz="1000" i="0" u="none" strike="noStrike" cap="none">
                  <a:solidFill>
                    <a:srgbClr val="FFFFFF"/>
                  </a:solidFill>
                  <a:latin typeface="Muli Light"/>
                  <a:ea typeface="Muli Light"/>
                  <a:cs typeface="Muli Light"/>
                  <a:sym typeface="Muli Light"/>
                </a:rPr>
                <a:t>Patent citations</a:t>
              </a:r>
              <a:endParaRPr sz="1000">
                <a:latin typeface="Muli"/>
                <a:ea typeface="Muli"/>
                <a:cs typeface="Muli"/>
                <a:sym typeface="Muli"/>
              </a:endParaRPr>
            </a:p>
          </p:txBody>
        </p:sp>
        <p:pic>
          <p:nvPicPr>
            <p:cNvPr id="1156" name="Shape 1156"/>
            <p:cNvPicPr preferRelativeResize="0"/>
            <p:nvPr/>
          </p:nvPicPr>
          <p:blipFill rotWithShape="1">
            <a:blip r:embed="rId6">
              <a:alphaModFix/>
            </a:blip>
            <a:srcRect l="3229" t="2217" r="3434" b="6131"/>
            <a:stretch/>
          </p:blipFill>
          <p:spPr>
            <a:xfrm>
              <a:off x="551625" y="3046256"/>
              <a:ext cx="1527160" cy="1112399"/>
            </a:xfrm>
            <a:prstGeom prst="rect">
              <a:avLst/>
            </a:prstGeom>
            <a:noFill/>
            <a:ln>
              <a:noFill/>
            </a:ln>
          </p:spPr>
        </p:pic>
      </p:grpSp>
      <p:grpSp>
        <p:nvGrpSpPr>
          <p:cNvPr id="1157" name="Shape 1157"/>
          <p:cNvGrpSpPr/>
          <p:nvPr/>
        </p:nvGrpSpPr>
        <p:grpSpPr>
          <a:xfrm>
            <a:off x="4572000" y="2973992"/>
            <a:ext cx="4393472" cy="1409591"/>
            <a:chOff x="4572000" y="2973992"/>
            <a:chExt cx="4393472" cy="1409591"/>
          </a:xfrm>
        </p:grpSpPr>
        <p:pic>
          <p:nvPicPr>
            <p:cNvPr id="1158" name="Shape 1158"/>
            <p:cNvPicPr preferRelativeResize="0"/>
            <p:nvPr/>
          </p:nvPicPr>
          <p:blipFill rotWithShape="1">
            <a:blip r:embed="rId3">
              <a:alphaModFix/>
            </a:blip>
            <a:srcRect/>
            <a:stretch/>
          </p:blipFill>
          <p:spPr>
            <a:xfrm>
              <a:off x="4572000" y="2973992"/>
              <a:ext cx="2333760" cy="1409591"/>
            </a:xfrm>
            <a:prstGeom prst="rect">
              <a:avLst/>
            </a:prstGeom>
            <a:noFill/>
            <a:ln>
              <a:noFill/>
            </a:ln>
          </p:spPr>
        </p:pic>
        <p:sp>
          <p:nvSpPr>
            <p:cNvPr id="1159" name="Shape 1159"/>
            <p:cNvSpPr/>
            <p:nvPr/>
          </p:nvSpPr>
          <p:spPr>
            <a:xfrm rot="-5400000">
              <a:off x="6783747" y="1808737"/>
              <a:ext cx="305100" cy="2686200"/>
            </a:xfrm>
            <a:prstGeom prst="upDownArrow">
              <a:avLst>
                <a:gd name="adj1" fmla="val 100000"/>
                <a:gd name="adj2" fmla="val 30000"/>
              </a:avLst>
            </a:prstGeom>
            <a:gradFill>
              <a:gsLst>
                <a:gs pos="0">
                  <a:srgbClr val="FFFFFF">
                    <a:alpha val="26666"/>
                  </a:srgbClr>
                </a:gs>
                <a:gs pos="100000">
                  <a:srgbClr val="FFFFFF">
                    <a:alpha val="5882"/>
                  </a:srgbClr>
                </a:gs>
              </a:gsLst>
              <a:lin ang="1890004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160" name="Shape 1160"/>
            <p:cNvSpPr/>
            <p:nvPr/>
          </p:nvSpPr>
          <p:spPr>
            <a:xfrm>
              <a:off x="6781472" y="3059453"/>
              <a:ext cx="13035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200"/>
                <a:buFont typeface="Muli Light"/>
                <a:buNone/>
              </a:pPr>
              <a:r>
                <a:rPr lang="en" sz="1200" b="1" i="0" u="none" strike="noStrike" cap="none">
                  <a:solidFill>
                    <a:srgbClr val="FFFFFF"/>
                  </a:solidFill>
                  <a:latin typeface="Muli Light"/>
                  <a:ea typeface="Muli Light"/>
                  <a:cs typeface="Muli Light"/>
                  <a:sym typeface="Muli Light"/>
                </a:rPr>
                <a:t>Clinical trial</a:t>
              </a:r>
              <a:endParaRPr/>
            </a:p>
          </p:txBody>
        </p:sp>
        <p:sp>
          <p:nvSpPr>
            <p:cNvPr id="1161" name="Shape 1161"/>
            <p:cNvSpPr/>
            <p:nvPr/>
          </p:nvSpPr>
          <p:spPr>
            <a:xfrm>
              <a:off x="6933872" y="3391574"/>
              <a:ext cx="2031600" cy="246300"/>
            </a:xfrm>
            <a:prstGeom prst="rect">
              <a:avLst/>
            </a:prstGeom>
            <a:noFill/>
            <a:ln>
              <a:noFill/>
            </a:ln>
          </p:spPr>
          <p:txBody>
            <a:bodyPr spcFirstLastPara="1" wrap="square" lIns="0" tIns="0" rIns="0" bIns="0" anchor="t" anchorCtr="0">
              <a:noAutofit/>
            </a:bodyPr>
            <a:lstStyle/>
            <a:p>
              <a:pPr marL="171450" marR="0" lvl="0" indent="-184150" algn="l" rtl="0">
                <a:lnSpc>
                  <a:spcPct val="100000"/>
                </a:lnSpc>
                <a:spcBef>
                  <a:spcPts val="0"/>
                </a:spcBef>
                <a:spcAft>
                  <a:spcPts val="0"/>
                </a:spcAft>
                <a:buClr>
                  <a:srgbClr val="FFFFFF"/>
                </a:buClr>
                <a:buSzPts val="1000"/>
                <a:buFont typeface="Muli"/>
                <a:buChar char="•"/>
              </a:pPr>
              <a:r>
                <a:rPr lang="en" sz="1000" i="0" u="none" strike="noStrike" cap="none">
                  <a:solidFill>
                    <a:srgbClr val="FFFFFF"/>
                  </a:solidFill>
                  <a:latin typeface="Muli Light"/>
                  <a:ea typeface="Muli Light"/>
                  <a:cs typeface="Muli Light"/>
                  <a:sym typeface="Muli Light"/>
                </a:rPr>
                <a:t>Linked publications</a:t>
              </a:r>
              <a:endParaRPr sz="1000">
                <a:latin typeface="Muli"/>
                <a:ea typeface="Muli"/>
                <a:cs typeface="Muli"/>
                <a:sym typeface="Muli"/>
              </a:endParaRPr>
            </a:p>
            <a:p>
              <a:pPr marL="171450" marR="0" lvl="0" indent="-184150" algn="l" rtl="0">
                <a:lnSpc>
                  <a:spcPct val="100000"/>
                </a:lnSpc>
                <a:spcBef>
                  <a:spcPts val="0"/>
                </a:spcBef>
                <a:spcAft>
                  <a:spcPts val="0"/>
                </a:spcAft>
                <a:buClr>
                  <a:srgbClr val="FFFFFF"/>
                </a:buClr>
                <a:buSzPts val="1000"/>
                <a:buFont typeface="Muli"/>
                <a:buChar char="•"/>
              </a:pPr>
              <a:r>
                <a:rPr lang="en" sz="1000" i="0" u="none" strike="noStrike" cap="none">
                  <a:solidFill>
                    <a:srgbClr val="FFFFFF"/>
                  </a:solidFill>
                  <a:latin typeface="Muli Light"/>
                  <a:ea typeface="Muli Light"/>
                  <a:cs typeface="Muli Light"/>
                  <a:sym typeface="Muli Light"/>
                </a:rPr>
                <a:t>Supporting grants</a:t>
              </a:r>
              <a:endParaRPr sz="1000">
                <a:latin typeface="Muli"/>
                <a:ea typeface="Muli"/>
                <a:cs typeface="Muli"/>
                <a:sym typeface="Muli"/>
              </a:endParaRPr>
            </a:p>
          </p:txBody>
        </p:sp>
        <p:pic>
          <p:nvPicPr>
            <p:cNvPr id="1162" name="Shape 1162"/>
            <p:cNvPicPr preferRelativeResize="0"/>
            <p:nvPr/>
          </p:nvPicPr>
          <p:blipFill rotWithShape="1">
            <a:blip r:embed="rId7">
              <a:alphaModFix/>
            </a:blip>
            <a:srcRect l="3185" t="2739" r="3120" b="6235"/>
            <a:stretch/>
          </p:blipFill>
          <p:spPr>
            <a:xfrm>
              <a:off x="4972588" y="3046256"/>
              <a:ext cx="1543505" cy="1112399"/>
            </a:xfrm>
            <a:prstGeom prst="rect">
              <a:avLst/>
            </a:prstGeom>
            <a:noFill/>
            <a:ln>
              <a:noFill/>
            </a:ln>
          </p:spPr>
        </p:pic>
      </p:grpSp>
    </p:spTree>
    <p:extLst>
      <p:ext uri="{BB962C8B-B14F-4D97-AF65-F5344CB8AC3E}">
        <p14:creationId xmlns:p14="http://schemas.microsoft.com/office/powerpoint/2010/main" val="3772613973"/>
      </p:ext>
    </p:extLst>
  </p:cSld>
  <p:clrMapOvr>
    <a:masterClrMapping/>
  </p:clrMapOvr>
</p:sld>
</file>

<file path=ppt/theme/theme1.xml><?xml version="1.0" encoding="utf-8"?>
<a:theme xmlns:a="http://schemas.openxmlformats.org/drawingml/2006/main" name="Dimension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1747</TotalTime>
  <Words>1234</Words>
  <Application>Microsoft Macintosh PowerPoint</Application>
  <PresentationFormat>On-screen Show (16:9)</PresentationFormat>
  <Paragraphs>219</Paragraphs>
  <Slides>24</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Muli Light</vt:lpstr>
      <vt:lpstr>Muli</vt:lpstr>
      <vt:lpstr>Muli SemiBold</vt:lpstr>
      <vt:lpstr>Dimensions</vt:lpstr>
      <vt:lpstr>DIMENSIONS TRAINING  University of Tennessee at Knoxville October 30, 2018</vt:lpstr>
      <vt:lpstr>Agenda</vt:lpstr>
      <vt:lpstr>PowerPoint Presentation</vt:lpstr>
      <vt:lpstr>PUBLICATION DATA currently</vt:lpstr>
      <vt:lpstr>GRANTS DATA currently</vt:lpstr>
      <vt:lpstr>PATENT DATA currently</vt:lpstr>
      <vt:lpstr>CLINICAL TRIAL DATA currently</vt:lpstr>
      <vt:lpstr>POLICY DOCUMENTS currently</vt:lpstr>
      <vt:lpstr>Links between the different content sources </vt:lpstr>
      <vt:lpstr>How do we capture a broader picture of research?</vt:lpstr>
      <vt:lpstr>O R I E N T A T I O N  Create an account Save searches and favorites, link to ORCID  Filters Function similar to fields in an advanced search, applicable to content type  Three ways to search Full data, title and abstract, and abstract search  Compare feature Remove any organizational or funder filters from your search bar before proceeding </vt:lpstr>
      <vt:lpstr>COMMON QUERIES</vt:lpstr>
      <vt:lpstr>PowerPoint Presentation</vt:lpstr>
      <vt:lpstr>Which researcher has received the most funding in Materials Engineering?</vt:lpstr>
      <vt:lpstr>P A T E N T S</vt:lpstr>
      <vt:lpstr>C L I N I C A L   T R I A L S</vt:lpstr>
      <vt:lpstr>T E C H N I C A L   S U P P O R T</vt:lpstr>
      <vt:lpstr>THANK YOU   Heidi Becker  Email h.becker@digital-science.com                 Twitter @heidibeckerdata            @DSDimensions    </vt:lpstr>
      <vt:lpstr>ADDITIONAL INFO</vt:lpstr>
      <vt:lpstr>Dimensions Badges and  open Metrics API</vt:lpstr>
      <vt:lpstr>Dimensions &amp; ORCID</vt:lpstr>
      <vt:lpstr>The Dimensions API </vt:lpstr>
      <vt:lpstr>Anywhere Access</vt:lpstr>
      <vt:lpstr>Anywhere Access as a Library Solution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Dimensions</dc:title>
  <cp:lastModifiedBy>Heidi Becker</cp:lastModifiedBy>
  <cp:revision>54</cp:revision>
  <cp:lastPrinted>2018-09-20T16:19:47Z</cp:lastPrinted>
  <dcterms:modified xsi:type="dcterms:W3CDTF">2018-11-12T19:08:22Z</dcterms:modified>
</cp:coreProperties>
</file>