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3" r:id="rId5"/>
    <p:sldMasterId id="2147483672" r:id="rId6"/>
    <p:sldMasterId id="2147483696" r:id="rId7"/>
  </p:sldMasterIdLst>
  <p:notesMasterIdLst>
    <p:notesMasterId r:id="rId30"/>
  </p:notesMasterIdLst>
  <p:handoutMasterIdLst>
    <p:handoutMasterId r:id="rId31"/>
  </p:handoutMasterIdLst>
  <p:sldIdLst>
    <p:sldId id="290" r:id="rId8"/>
    <p:sldId id="366" r:id="rId9"/>
    <p:sldId id="483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47" r:id="rId22"/>
    <p:sldId id="408" r:id="rId23"/>
    <p:sldId id="498" r:id="rId24"/>
    <p:sldId id="499" r:id="rId25"/>
    <p:sldId id="506" r:id="rId26"/>
    <p:sldId id="507" r:id="rId27"/>
    <p:sldId id="509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83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orient="horz" pos="1528">
          <p15:clr>
            <a:srgbClr val="A4A3A4"/>
          </p15:clr>
        </p15:guide>
        <p15:guide id="15" pos="2733">
          <p15:clr>
            <a:srgbClr val="A4A3A4"/>
          </p15:clr>
        </p15:guide>
        <p15:guide id="16" pos="3437">
          <p15:clr>
            <a:srgbClr val="A4A3A4"/>
          </p15:clr>
        </p15:guide>
        <p15:guide id="17" pos="235">
          <p15:clr>
            <a:srgbClr val="A4A3A4"/>
          </p15:clr>
        </p15:guide>
        <p15:guide id="18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1" autoAdjust="0"/>
    <p:restoredTop sz="86421" autoAdjust="0"/>
  </p:normalViewPr>
  <p:slideViewPr>
    <p:cSldViewPr snapToGrid="0" snapToObjects="1" showGuides="1">
      <p:cViewPr varScale="1">
        <p:scale>
          <a:sx n="73" d="100"/>
          <a:sy n="73" d="100"/>
        </p:scale>
        <p:origin x="834" y="66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226"/>
        <p:guide pos="2880"/>
        <p:guide orient="horz" pos="1904"/>
        <p:guide orient="horz" pos="700"/>
        <p:guide orient="horz" pos="1583"/>
        <p:guide orient="horz" pos="233"/>
        <p:guide orient="horz" pos="1715"/>
        <p:guide orient="horz" pos="203"/>
        <p:guide orient="horz" pos="1528"/>
        <p:guide pos="2733"/>
        <p:guide pos="3437"/>
        <p:guide pos="235"/>
        <p:guide pos="283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8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Researching on the internet wisely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7E01D55-BA57-4695-9AAA-ED175ACC04B9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175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latin typeface="Arial Narrow"/>
                <a:cs typeface="Arial Narrow"/>
              </a:defRPr>
            </a:lvl1pPr>
          </a:lstStyle>
          <a:p>
            <a:r>
              <a:rPr lang="en-AU" dirty="0"/>
              <a:t>TITLE PAGE (30pt Arial Narrow)</a:t>
            </a:r>
            <a:br>
              <a:rPr lang="en-AU" dirty="0"/>
            </a:br>
            <a:r>
              <a:rPr lang="en-AU" dirty="0"/>
              <a:t>(Student Recruitment)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634" y="2377212"/>
            <a:ext cx="5326327" cy="196318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AU" dirty="0"/>
              <a:t>SECTION BREAK 1 </a:t>
            </a:r>
            <a:br>
              <a:rPr lang="en-AU" dirty="0"/>
            </a:br>
            <a:r>
              <a:rPr lang="en-AU" dirty="0"/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29670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3494" y="2139210"/>
            <a:ext cx="5494159" cy="147002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Arial Narrow"/>
                <a:cs typeface="Arial Narrow"/>
              </a:defRPr>
            </a:lvl1pPr>
          </a:lstStyle>
          <a:p>
            <a:r>
              <a:rPr lang="en-US" sz="3000" dirty="0">
                <a:solidFill>
                  <a:srgbClr val="000000"/>
                </a:solidFill>
                <a:latin typeface="Arial Narrow"/>
                <a:cs typeface="Arial Narrow"/>
              </a:rPr>
              <a:t>SECTION BREAK 2 </a:t>
            </a:r>
            <a:br>
              <a:rPr lang="en-US" sz="3000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000" dirty="0">
                <a:solidFill>
                  <a:srgbClr val="000000"/>
                </a:solidFill>
                <a:latin typeface="Arial Narrow"/>
                <a:cs typeface="Arial Narrow"/>
              </a:rPr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6654" y="197924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6654" y="197924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76654" y="111125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54" y="111125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654" y="111125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6654" y="197924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117291" y="1111250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88213" y="1111250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6654" y="197924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81817" y="1111250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654" y="197924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44563"/>
            <a:ext cx="8101012" cy="61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63700"/>
            <a:ext cx="8389937" cy="4610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28th 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2AFFB8-FAC9-48C7-9A2A-E413EFB3AB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45363" y="6542088"/>
            <a:ext cx="1196975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28th 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42088"/>
            <a:ext cx="4537075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5688" y="6542088"/>
            <a:ext cx="144462" cy="122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C54965-7397-46FA-84E7-E2DCC5D9E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ash-Malaysia-Powerpoint-July-1-cover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707447" y="347736"/>
            <a:ext cx="832528" cy="19043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350" dirty="0">
                <a:solidFill>
                  <a:schemeClr val="tx2"/>
                </a:solidFill>
                <a:latin typeface="Arial Narrow"/>
                <a:cs typeface="Arial Narrow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22862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sh Malaysia Powerpoint-July-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707447" y="347736"/>
            <a:ext cx="832528" cy="19043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350" dirty="0">
                <a:solidFill>
                  <a:schemeClr val="tx1"/>
                </a:solidFill>
                <a:latin typeface="Arial Narrow"/>
                <a:cs typeface="Arial Narrow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ash Malaysia Powerpoint-July-5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676" r:id="rId3"/>
    <p:sldLayoutId id="2147483720" r:id="rId4"/>
    <p:sldLayoutId id="2147483681" r:id="rId5"/>
    <p:sldLayoutId id="2147483729" r:id="rId6"/>
    <p:sldLayoutId id="2147483735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ash Malaysia Powerpoint-July-6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707447" y="347736"/>
            <a:ext cx="832528" cy="19043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350" dirty="0">
                <a:solidFill>
                  <a:schemeClr val="bg1"/>
                </a:solidFill>
                <a:latin typeface="Arial Narrow"/>
                <a:cs typeface="Arial Narrow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40736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url?q=http://www.lib.ncsu.edu/tutorials/scholarly-articles/&amp;sa=D&amp;source=hangouts&amp;ust=1521275532066000&amp;usg=AFQjCNHEH4-hHIVrImSLS3eM4u6RwBPLh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s.childrenshospital.org/social-media-adolescent-body-image/" TargetMode="External"/><Relationship Id="rId2" Type="http://schemas.openxmlformats.org/officeDocument/2006/relationships/hyperlink" Target="https://www.economist.com/news/leaders/21734463-better-give-them-more-homework-and-let-them-hang-out-more-friends-unsupervised-cutting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ciencedirect.com/science/article/pii/S0747563216302059" TargetMode="External"/><Relationship Id="rId4" Type="http://schemas.openxmlformats.org/officeDocument/2006/relationships/hyperlink" Target="https://medicalxpress.com/news/2017-06-messages-impact-social-media-adolescent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0465" y="2215315"/>
            <a:ext cx="5352240" cy="1738682"/>
          </a:xfrm>
        </p:spPr>
        <p:txBody>
          <a:bodyPr/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    Information Resources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2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5880" y="978602"/>
            <a:ext cx="1778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073" name="Picture 15" descr="Local Government &amp; Environmental Reports Australia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80" y="771526"/>
            <a:ext cx="3549084" cy="51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6655" y="2301868"/>
            <a:ext cx="49049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are produced by </a:t>
            </a:r>
            <a:r>
              <a:rPr lang="en-US" altLang="en-US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</a:t>
            </a:r>
            <a:r>
              <a:rPr lang="en-US" alt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departments, research </a:t>
            </a:r>
            <a:r>
              <a:rPr lang="en-US" altLang="en-US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entities, </a:t>
            </a:r>
            <a:r>
              <a:rPr lang="en-US" alt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charitable foundations </a:t>
            </a:r>
            <a:r>
              <a:rPr lang="en-US" altLang="en-US" sz="28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specific topics or issues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4480" y="1011447"/>
            <a:ext cx="382572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online resources </a:t>
            </a: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654" y="62526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23899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449" y="699054"/>
            <a:ext cx="2124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Theses 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512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79" y="2014746"/>
            <a:ext cx="5347136" cy="36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14746"/>
            <a:ext cx="37433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Theses are major sources of primary research output. Some of the most current and original research every year is produced by postgraduate researchers at universities.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654" y="1165753"/>
            <a:ext cx="800270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online resources, University Repositories, On shelves  </a:t>
            </a:r>
            <a:endParaRPr lang="en-US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654" y="71325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33542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800" y="1177252"/>
            <a:ext cx="167558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endParaRPr lang="en-US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800" y="1853268"/>
            <a:ext cx="418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2020"/>
                </a:solidFill>
                <a:latin typeface="Arial Narrow" panose="020B0606020202030204" pitchFamily="34" charset="0"/>
              </a:rPr>
              <a:t>A </a:t>
            </a:r>
            <a:r>
              <a:rPr lang="en-US" sz="2400" dirty="0">
                <a:solidFill>
                  <a:srgbClr val="202020"/>
                </a:solidFill>
                <a:latin typeface="Arial Narrow" panose="020B0606020202030204" pitchFamily="34" charset="0"/>
              </a:rPr>
              <a:t>standard is an agreed way of doing something. It could be about making a product, managing a process, delivering a service or supplying </a:t>
            </a:r>
            <a:r>
              <a:rPr lang="en-US" sz="2400" dirty="0" smtClean="0">
                <a:solidFill>
                  <a:srgbClr val="202020"/>
                </a:solidFill>
                <a:latin typeface="Arial Narrow" panose="020B0606020202030204" pitchFamily="34" charset="0"/>
              </a:rPr>
              <a:t>materials.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828675"/>
            <a:ext cx="3753279" cy="505452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6654" y="197924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35481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796" y="933374"/>
            <a:ext cx="1398140" cy="518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Patents:</a:t>
            </a:r>
            <a:endParaRPr lang="en-US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54" y="1994634"/>
            <a:ext cx="384767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</a:t>
            </a:r>
            <a:r>
              <a:rPr lang="en-MY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</a:t>
            </a:r>
            <a:r>
              <a:rPr lang="en-MY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owner </a:t>
            </a:r>
            <a:r>
              <a:rPr lang="en-MY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exclusive rights to profit from an invention, protecting it from exploitation by </a:t>
            </a:r>
            <a:r>
              <a:rPr lang="en-MY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others. </a:t>
            </a:r>
            <a:endParaRPr lang="en-US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842234"/>
            <a:ext cx="4604385" cy="384429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72152" y="940715"/>
            <a:ext cx="60821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online resources, Patent websites </a:t>
            </a: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654" y="26423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10838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130"/>
          <a:stretch/>
        </p:blipFill>
        <p:spPr>
          <a:xfrm>
            <a:off x="554898" y="1124954"/>
            <a:ext cx="7855839" cy="41916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Credible Web Resources 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3914" y="2727906"/>
            <a:ext cx="6329886" cy="5108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Primary and Secondary Sources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of Information </a:t>
            </a: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23" y="98743"/>
            <a:ext cx="8101012" cy="611187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Primary and Secondary Sources of Information </a:t>
            </a:r>
            <a:r>
              <a:rPr lang="en-US" sz="32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en-U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44302"/>
              </p:ext>
            </p:extLst>
          </p:nvPr>
        </p:nvGraphicFramePr>
        <p:xfrm>
          <a:off x="438411" y="731487"/>
          <a:ext cx="8293736" cy="5144680"/>
        </p:xfrm>
        <a:graphic>
          <a:graphicData uri="http://schemas.openxmlformats.org/drawingml/2006/table">
            <a:tbl>
              <a:tblPr firstRow="1" firstCol="1" bandRow="1"/>
              <a:tblGrid>
                <a:gridCol w="4146868"/>
                <a:gridCol w="4146868"/>
              </a:tblGrid>
              <a:tr h="340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Sources </a:t>
                      </a:r>
                      <a:endParaRPr lang="en-US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Sources </a:t>
                      </a:r>
                      <a:endParaRPr lang="en-US" sz="2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2000" b="1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Original </a:t>
                      </a:r>
                      <a:r>
                        <a:rPr lang="en-MY" sz="20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 / sources. Written or produced by people who have direct connection with the output. </a:t>
                      </a:r>
                      <a:r>
                        <a:rPr lang="en-MY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sources that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synthesise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summarise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interpret primary sources.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Generally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they are written after the event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5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Original research </a:t>
                      </a:r>
                      <a:r>
                        <a:rPr lang="en-US" sz="2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Newspaper </a:t>
                      </a:r>
                      <a:r>
                        <a:rPr lang="en-US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reports, by reporters who witnessed an event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Interviews 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</a:t>
                      </a:r>
                      <a:r>
                        <a:rPr lang="en-US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Photographs, video, or audio of </a:t>
                      </a:r>
                      <a:r>
                        <a:rPr lang="en-US" sz="2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</a:t>
                      </a:r>
                      <a:r>
                        <a:rPr lang="en-MY" sz="2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articles (summaries of research articles)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Textbooks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Magazine articles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Biographies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Histories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Encyclopaedias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MY" sz="2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Documentaries </a:t>
                      </a:r>
                      <a:endParaRPr lang="en-US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7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05354" y="2727906"/>
            <a:ext cx="6329886" cy="510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581" y="2962563"/>
            <a:ext cx="526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Evaluating Information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37863"/>
            <a:ext cx="9144000" cy="53789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Peer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Reviewed</a:t>
            </a:r>
            <a:r>
              <a:rPr lang="en-US" sz="2000" dirty="0" smtClean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</a:rPr>
              <a:t>Is the information source reviewed by other experts in the author’s field of study.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Expert Author</a:t>
            </a:r>
            <a:r>
              <a:rPr lang="en-US" sz="2000" dirty="0" smtClean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</a:rPr>
              <a:t>Is the author an expert on the subject matter with author’s academic degree and </a:t>
            </a:r>
            <a:r>
              <a:rPr lang="en-US" sz="2000" dirty="0" smtClean="0">
                <a:latin typeface="Arial Narrow" panose="020B0606020202030204" pitchFamily="34" charset="0"/>
              </a:rPr>
              <a:t>affiliate </a:t>
            </a:r>
            <a:r>
              <a:rPr lang="en-US" sz="2000" dirty="0">
                <a:latin typeface="Arial Narrow" panose="020B0606020202030204" pitchFamily="34" charset="0"/>
              </a:rPr>
              <a:t>institution listed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Reputable publishers</a:t>
            </a:r>
            <a:r>
              <a:rPr lang="en-US" sz="2000" dirty="0" smtClean="0">
                <a:latin typeface="Arial Narrow" panose="020B0606020202030204" pitchFamily="34" charset="0"/>
              </a:rPr>
              <a:t>: Does the information come from a </a:t>
            </a:r>
            <a:r>
              <a:rPr lang="en-US" sz="2000" dirty="0">
                <a:latin typeface="Arial Narrow" panose="020B0606020202030204" pitchFamily="34" charset="0"/>
              </a:rPr>
              <a:t>university press, an academic press, or a peer-reviewed press</a:t>
            </a:r>
            <a:r>
              <a:rPr lang="en-US" sz="2000" dirty="0" smtClean="0">
                <a:latin typeface="Arial Narrow" panose="020B0606020202030204" pitchFamily="34" charset="0"/>
              </a:rPr>
              <a:t>. ( Journals, Conference papers)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Robust 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Bibliography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</a:rPr>
              <a:t>Does it contain </a:t>
            </a:r>
            <a:r>
              <a:rPr lang="en-US" sz="2000" dirty="0">
                <a:latin typeface="Arial Narrow" panose="020B0606020202030204" pitchFamily="34" charset="0"/>
              </a:rPr>
              <a:t>a bibliography or references </a:t>
            </a:r>
            <a:r>
              <a:rPr lang="en-US" sz="2000" dirty="0" smtClean="0">
                <a:latin typeface="Arial Narrow" panose="020B0606020202030204" pitchFamily="34" charset="0"/>
              </a:rPr>
              <a:t>list of many sources.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High-Quality 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Content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</a:rPr>
              <a:t>Is the material clearly organized, relevant, well </a:t>
            </a:r>
            <a:r>
              <a:rPr lang="en-US" sz="2000" dirty="0">
                <a:latin typeface="Arial Narrow" panose="020B0606020202030204" pitchFamily="34" charset="0"/>
              </a:rPr>
              <a:t>written and free of grammatical and spelling </a:t>
            </a:r>
            <a:r>
              <a:rPr lang="en-US" sz="2000" dirty="0" smtClean="0">
                <a:latin typeface="Arial Narrow" panose="020B0606020202030204" pitchFamily="34" charset="0"/>
              </a:rPr>
              <a:t>errors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Domain (for freely accessed websites)</a:t>
            </a:r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what is the nature of the </a:t>
            </a:r>
            <a:r>
              <a:rPr lang="en-US" sz="20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organisation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: .</a:t>
            </a:r>
            <a:r>
              <a:rPr lang="en-US" sz="20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gov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, .</a:t>
            </a:r>
            <a:r>
              <a:rPr lang="en-US" sz="20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edu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, .org, .mil </a:t>
            </a:r>
            <a:endParaRPr lang="en-US" sz="2000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.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com = commercial ( need to evaluate carefully)</a:t>
            </a:r>
          </a:p>
          <a:p>
            <a:endParaRPr lang="en-US" dirty="0"/>
          </a:p>
        </p:txBody>
      </p:sp>
      <p:sp>
        <p:nvSpPr>
          <p:cNvPr id="4" name="Text Placeholder 1"/>
          <p:cNvSpPr txBox="1">
            <a:spLocks noGrp="1"/>
          </p:cNvSpPr>
          <p:nvPr>
            <p:ph type="title"/>
          </p:nvPr>
        </p:nvSpPr>
        <p:spPr>
          <a:xfrm>
            <a:off x="276654" y="16949"/>
            <a:ext cx="8753046" cy="510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Evaluating Scholarly / Academic Information sources </a:t>
            </a:r>
            <a:endParaRPr lang="en-A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libapps/accounts/43304/images/anatomyscholarlyartic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"/>
          <a:stretch/>
        </p:blipFill>
        <p:spPr bwMode="auto">
          <a:xfrm>
            <a:off x="1339895" y="664255"/>
            <a:ext cx="6464207" cy="58868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40" y="1262747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-1" y="16949"/>
            <a:ext cx="9144001" cy="510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Sample article : Scholarly / Academic Information source </a:t>
            </a:r>
            <a:endParaRPr lang="en-A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452" y="6596390"/>
            <a:ext cx="79293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Orphanides</a:t>
            </a:r>
            <a:r>
              <a:rPr lang="en-US" sz="1100" dirty="0" smtClean="0"/>
              <a:t>, 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A. (2009, July 7).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11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Anatomy of a Scholarly Article 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Retrieved from http://www.lib.ncsu.edu/tutorials/scholarly-articles/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51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165616" y="1654241"/>
            <a:ext cx="83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5616" y="393243"/>
            <a:ext cx="8049192" cy="5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0963">
              <a:spcAft>
                <a:spcPts val="1800"/>
              </a:spcAft>
            </a:pP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  <a:ea typeface="Verdana" pitchFamily="34" charset="0"/>
                <a:cs typeface="Arial" panose="020B0604020202020204" pitchFamily="34" charset="0"/>
              </a:rPr>
              <a:t>Learning Topics</a:t>
            </a:r>
          </a:p>
          <a:p>
            <a:pPr marL="80963"/>
            <a:endParaRPr lang="en-US" sz="2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952" y="1894639"/>
            <a:ext cx="804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Google/Internet source vs Library Search/Databases 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Scholarly/Academic sources of information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Evaluating </a:t>
            </a:r>
            <a:r>
              <a:rPr lang="en-US" sz="2800" dirty="0">
                <a:latin typeface="Arial Narrow" panose="020B0606020202030204" pitchFamily="34" charset="0"/>
              </a:rPr>
              <a:t>Scholarly/Academic Information sources 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rial Narrow" panose="020B0606020202030204" pitchFamily="34" charset="0"/>
              </a:rPr>
              <a:t>Primary and Secondary Source of Information 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376" r="1880"/>
          <a:stretch/>
        </p:blipFill>
        <p:spPr>
          <a:xfrm>
            <a:off x="99567" y="809897"/>
            <a:ext cx="8879863" cy="5303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 Placeholder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Sample article : Scholarly / Academic Information source </a:t>
            </a:r>
            <a:endParaRPr lang="en-A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00338" y="6369097"/>
            <a:ext cx="1884725" cy="3984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094" y="1060127"/>
            <a:ext cx="8138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of the following websites is the most scholarly?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6654" y="160349"/>
            <a:ext cx="8229600" cy="510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 Narrow" panose="020B0606020202030204" pitchFamily="34" charset="0"/>
              </a:rPr>
              <a:t>Task 1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284" y="3698385"/>
            <a:ext cx="7498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1212"/>
                </a:solidFill>
                <a:latin typeface="MiloSerifPro"/>
                <a:hlinkClick r:id="rId2"/>
              </a:rPr>
              <a:t>Cutting adolescents’ use of social media will not solve their problems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7284" y="2984668"/>
            <a:ext cx="647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7396"/>
                </a:solidFill>
                <a:latin typeface="MuseoSans500Regular"/>
                <a:hlinkClick r:id="rId3"/>
              </a:rPr>
              <a:t>Social media and adolescent body image: What to know</a:t>
            </a:r>
            <a:endParaRPr lang="en-US" b="0" i="0" dirty="0">
              <a:solidFill>
                <a:srgbClr val="007396"/>
              </a:solidFill>
              <a:effectLst/>
              <a:latin typeface="MuseoSans500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284" y="2031493"/>
            <a:ext cx="873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Research offers mixed messages on the impact of social media on adolescent emotional health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84" y="4425314"/>
            <a:ext cx="6201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MiloSerifPro"/>
                <a:hlinkClick r:id="rId5"/>
              </a:rPr>
              <a:t>The Social Media Disorder Scale</a:t>
            </a:r>
            <a:endParaRPr lang="en-US" dirty="0">
              <a:latin typeface="MiloSerifPro"/>
            </a:endParaRPr>
          </a:p>
        </p:txBody>
      </p:sp>
    </p:spTree>
    <p:extLst>
      <p:ext uri="{BB962C8B-B14F-4D97-AF65-F5344CB8AC3E}">
        <p14:creationId xmlns:p14="http://schemas.microsoft.com/office/powerpoint/2010/main" val="16416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4" y="0"/>
            <a:ext cx="8229600" cy="510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The internet vs the Library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823866"/>
            <a:ext cx="9058275" cy="52764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The Internet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is an easy and quick source of in formation.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Unregulated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No </a:t>
            </a:r>
            <a:r>
              <a:rPr lang="en-US" sz="2800" dirty="0">
                <a:latin typeface="Arial Narrow" panose="020B0606020202030204" pitchFamily="34" charset="0"/>
              </a:rPr>
              <a:t>filtering  process 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Full </a:t>
            </a:r>
            <a:r>
              <a:rPr lang="en-US" sz="2800" dirty="0">
                <a:latin typeface="Arial Narrow" panose="020B0606020202030204" pitchFamily="34" charset="0"/>
              </a:rPr>
              <a:t>of questionable </a:t>
            </a:r>
            <a:r>
              <a:rPr lang="en-US" sz="2800" dirty="0" smtClean="0">
                <a:latin typeface="Arial Narrow" panose="020B0606020202030204" pitchFamily="34" charset="0"/>
              </a:rPr>
              <a:t>content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Free content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Requires careful evaluation 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Academic 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scholarly resources from the library  </a:t>
            </a:r>
            <a:endParaRPr lang="en-US" sz="2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High-quality paid content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From established publishers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Regulated and quality controlled materials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938" y="2885533"/>
            <a:ext cx="8055316" cy="5108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Scholarly/Academic Sources of Information </a:t>
            </a:r>
            <a:b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54" y="966523"/>
            <a:ext cx="5075852" cy="702828"/>
          </a:xfrm>
        </p:spPr>
        <p:txBody>
          <a:bodyPr/>
          <a:lstStyle/>
          <a:p>
            <a:pPr marL="0" indent="0">
              <a:buNone/>
            </a:pPr>
            <a:r>
              <a:rPr lang="en-MY" sz="2000" b="1" dirty="0" smtClean="0"/>
              <a:t> </a:t>
            </a:r>
            <a:r>
              <a:rPr lang="en-MY" sz="2800" b="1" dirty="0" smtClean="0"/>
              <a:t>Text and Reference </a:t>
            </a:r>
            <a:r>
              <a:rPr lang="en-MY" sz="2800" b="1" dirty="0" smtClean="0">
                <a:latin typeface="Arial Narrow" panose="020B0606020202030204" pitchFamily="34" charset="0"/>
              </a:rPr>
              <a:t>Books :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91647" y="2597445"/>
            <a:ext cx="3990103" cy="3222330"/>
            <a:chOff x="-2577677" y="14679"/>
            <a:chExt cx="8101013" cy="5400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77677" y="14679"/>
              <a:ext cx="8101013" cy="5400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68588">
              <a:off x="187309" y="1262024"/>
              <a:ext cx="2339651" cy="207626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62355" y="1636843"/>
            <a:ext cx="899707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</a:t>
            </a:r>
            <a:r>
              <a:rPr lang="en-MY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catalogue and locate books on library shelves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654" y="197924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200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4" y="102671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381" t="18565" r="16076" b="16367"/>
          <a:stretch/>
        </p:blipFill>
        <p:spPr bwMode="auto">
          <a:xfrm>
            <a:off x="276654" y="2329942"/>
            <a:ext cx="7848171" cy="446138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450" y="905930"/>
            <a:ext cx="8595360" cy="170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</a:t>
            </a:r>
            <a:r>
              <a:rPr lang="en-MY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: Library Online resources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MY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 providing students with quick background information. </a:t>
            </a:r>
            <a:endParaRPr lang="en-MY" sz="24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MY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Dictionaries, Encyclopaedias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770" t="12231" r="3396" b="4709"/>
          <a:stretch/>
        </p:blipFill>
        <p:spPr bwMode="auto">
          <a:xfrm>
            <a:off x="95249" y="1571352"/>
            <a:ext cx="8982075" cy="5286648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1386" y="925408"/>
            <a:ext cx="152663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E-Books:</a:t>
            </a:r>
            <a:r>
              <a:rPr lang="en-MY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8022" y="925407"/>
            <a:ext cx="369524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online resources </a:t>
            </a: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654" y="67417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26899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3" y="2096151"/>
            <a:ext cx="3841433" cy="4619619"/>
          </a:xfrm>
          <a:prstGeom prst="rect">
            <a:avLst/>
          </a:prstGeom>
          <a:noFill/>
          <a:ln w="6350">
            <a:solidFill>
              <a:sysClr val="windowText" lastClr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1507" y="727186"/>
            <a:ext cx="261962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</a:t>
            </a: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articles :</a:t>
            </a:r>
            <a:endParaRPr lang="en-US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MR Cover Sma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3" y="2400300"/>
            <a:ext cx="3409521" cy="43154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607933" y="724851"/>
            <a:ext cx="382572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online resources </a:t>
            </a: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506" y="1280543"/>
            <a:ext cx="9022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rial Narrow" panose="020B0606020202030204" pitchFamily="34" charset="0"/>
              </a:rPr>
              <a:t>Journal articles are </a:t>
            </a:r>
            <a:r>
              <a:rPr lang="en-US" sz="2000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short </a:t>
            </a:r>
            <a:r>
              <a:rPr lang="en-US" sz="2000" dirty="0">
                <a:solidFill>
                  <a:srgbClr val="222222"/>
                </a:solidFill>
                <a:latin typeface="Arial Narrow" panose="020B0606020202030204" pitchFamily="34" charset="0"/>
              </a:rPr>
              <a:t>papers on specific topics. They are published </a:t>
            </a:r>
            <a:r>
              <a:rPr lang="en-US" sz="2000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in</a:t>
            </a:r>
            <a:r>
              <a:rPr lang="en-US" sz="2000" dirty="0">
                <a:solidFill>
                  <a:srgbClr val="222222"/>
                </a:solidFill>
                <a:latin typeface="Arial Narrow" panose="020B0606020202030204" pitchFamily="34" charset="0"/>
              </a:rPr>
              <a:t> journals (also called periodicals) which appear regularly. </a:t>
            </a:r>
            <a:r>
              <a:rPr lang="en-US" sz="2000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Most commonly used source to find </a:t>
            </a:r>
            <a:r>
              <a:rPr lang="en-US" sz="2000" dirty="0">
                <a:solidFill>
                  <a:srgbClr val="222222"/>
                </a:solidFill>
                <a:latin typeface="Arial Narrow" panose="020B0606020202030204" pitchFamily="34" charset="0"/>
              </a:rPr>
              <a:t>up-to-date research in your subject</a:t>
            </a:r>
            <a:r>
              <a:rPr lang="en-US" sz="2000" dirty="0" smtClean="0">
                <a:solidFill>
                  <a:srgbClr val="222222"/>
                </a:solidFill>
                <a:latin typeface="Arial Narrow" panose="020B0606020202030204" pitchFamily="34" charset="0"/>
              </a:rPr>
              <a:t>.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654" y="74099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33268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8975" t="-875" r="12086" b="875"/>
          <a:stretch/>
        </p:blipFill>
        <p:spPr bwMode="auto">
          <a:xfrm>
            <a:off x="3617258" y="1289047"/>
            <a:ext cx="5050492" cy="484505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250" y="711372"/>
            <a:ext cx="394633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</a:t>
            </a: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 :</a:t>
            </a:r>
            <a:endParaRPr lang="en-US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975" y="1491387"/>
            <a:ext cx="323850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of papers based on presentations delivered during a conference. Often looks like a journal article </a:t>
            </a:r>
            <a:endParaRPr lang="en-US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5792" y="723531"/>
            <a:ext cx="382572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online resources </a:t>
            </a:r>
            <a:endParaRPr lang="en-US" sz="2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975" y="99377"/>
            <a:ext cx="8229600" cy="510825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Scholarly Sources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26308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_1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break 2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bre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C6485-4BED-4E30-9127-4285E46E7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30D125-E2DB-430E-A83D-2F5767F56FC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EE61E3-BF12-4CBF-A3F5-C78599F3A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6169</TotalTime>
  <Words>620</Words>
  <Application>Microsoft Office PowerPoint</Application>
  <PresentationFormat>On-screen Show (4:3)</PresentationFormat>
  <Paragraphs>104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MiloSerifPro</vt:lpstr>
      <vt:lpstr>MuseoSans500Regular</vt:lpstr>
      <vt:lpstr>Times New Roman</vt:lpstr>
      <vt:lpstr>Verdana</vt:lpstr>
      <vt:lpstr>Wingdings</vt:lpstr>
      <vt:lpstr>Title slide_1</vt:lpstr>
      <vt:lpstr>Section break 2</vt:lpstr>
      <vt:lpstr>1_Standard slide</vt:lpstr>
      <vt:lpstr>Section break 1</vt:lpstr>
      <vt:lpstr>     Information Resources </vt:lpstr>
      <vt:lpstr>PowerPoint Presentation</vt:lpstr>
      <vt:lpstr>The internet vs the Library </vt:lpstr>
      <vt:lpstr>PowerPoint Presentation</vt:lpstr>
      <vt:lpstr>Scholarly Sources of Information </vt:lpstr>
      <vt:lpstr>Scholarly Sources of Information </vt:lpstr>
      <vt:lpstr>Scholarly Sources of Information </vt:lpstr>
      <vt:lpstr>Scholarly Sources of Information </vt:lpstr>
      <vt:lpstr>Scholarly Sources of Information </vt:lpstr>
      <vt:lpstr>Scholarly Sources of Information </vt:lpstr>
      <vt:lpstr>Scholarly Sources of Information </vt:lpstr>
      <vt:lpstr>Scholarly Sources of Information </vt:lpstr>
      <vt:lpstr>Scholarly Sources of Information </vt:lpstr>
      <vt:lpstr>Credible Web Resources </vt:lpstr>
      <vt:lpstr>PowerPoint Presentation</vt:lpstr>
      <vt:lpstr>Primary and Secondary Sources of Information  </vt:lpstr>
      <vt:lpstr>PowerPoint Presentation</vt:lpstr>
      <vt:lpstr>Evaluating Scholarly / Academic Information sources </vt:lpstr>
      <vt:lpstr>PowerPoint Presentation</vt:lpstr>
      <vt:lpstr>Sample article : Scholarly / Academic Information source 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(30pt Arial Narrow)</dc:title>
  <dc:creator>Microsoft Office User</dc:creator>
  <cp:lastModifiedBy>Namita Santra</cp:lastModifiedBy>
  <cp:revision>328</cp:revision>
  <cp:lastPrinted>2016-03-02T22:29:47Z</cp:lastPrinted>
  <dcterms:created xsi:type="dcterms:W3CDTF">2015-12-11T00:28:24Z</dcterms:created>
  <dcterms:modified xsi:type="dcterms:W3CDTF">2018-11-09T03:59:07Z</dcterms:modified>
</cp:coreProperties>
</file>