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3" r:id="rId1"/>
  </p:sldMasterIdLst>
  <p:notesMasterIdLst>
    <p:notesMasterId r:id="rId34"/>
  </p:notesMasterIdLst>
  <p:sldIdLst>
    <p:sldId id="424" r:id="rId2"/>
    <p:sldId id="297" r:id="rId3"/>
    <p:sldId id="283" r:id="rId4"/>
    <p:sldId id="387" r:id="rId5"/>
    <p:sldId id="392" r:id="rId6"/>
    <p:sldId id="421" r:id="rId7"/>
    <p:sldId id="422" r:id="rId8"/>
    <p:sldId id="388" r:id="rId9"/>
    <p:sldId id="393" r:id="rId10"/>
    <p:sldId id="385" r:id="rId11"/>
    <p:sldId id="395" r:id="rId12"/>
    <p:sldId id="389" r:id="rId13"/>
    <p:sldId id="396" r:id="rId14"/>
    <p:sldId id="398" r:id="rId15"/>
    <p:sldId id="285" r:id="rId16"/>
    <p:sldId id="370" r:id="rId17"/>
    <p:sldId id="399" r:id="rId18"/>
    <p:sldId id="416" r:id="rId19"/>
    <p:sldId id="276" r:id="rId20"/>
    <p:sldId id="420" r:id="rId21"/>
    <p:sldId id="401" r:id="rId22"/>
    <p:sldId id="419" r:id="rId23"/>
    <p:sldId id="403" r:id="rId24"/>
    <p:sldId id="423" r:id="rId25"/>
    <p:sldId id="409" r:id="rId26"/>
    <p:sldId id="411" r:id="rId27"/>
    <p:sldId id="412" r:id="rId28"/>
    <p:sldId id="413" r:id="rId29"/>
    <p:sldId id="414" r:id="rId30"/>
    <p:sldId id="417" r:id="rId31"/>
    <p:sldId id="418" r:id="rId32"/>
    <p:sldId id="39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adme" id="{D4E4108F-8D52-C24F-BD48-C5B3E3415B20}">
          <p14:sldIdLst/>
        </p14:section>
        <p14:section name="Presentation" id="{F50E7A29-14EC-A74C-8115-EFF96D771BD2}">
          <p14:sldIdLst>
            <p14:sldId id="424"/>
            <p14:sldId id="297"/>
            <p14:sldId id="283"/>
            <p14:sldId id="387"/>
            <p14:sldId id="392"/>
            <p14:sldId id="421"/>
            <p14:sldId id="422"/>
            <p14:sldId id="388"/>
            <p14:sldId id="393"/>
            <p14:sldId id="385"/>
            <p14:sldId id="395"/>
            <p14:sldId id="389"/>
            <p14:sldId id="396"/>
            <p14:sldId id="398"/>
            <p14:sldId id="285"/>
            <p14:sldId id="370"/>
            <p14:sldId id="399"/>
            <p14:sldId id="416"/>
            <p14:sldId id="276"/>
            <p14:sldId id="420"/>
            <p14:sldId id="401"/>
            <p14:sldId id="419"/>
            <p14:sldId id="403"/>
            <p14:sldId id="423"/>
            <p14:sldId id="409"/>
            <p14:sldId id="411"/>
            <p14:sldId id="412"/>
            <p14:sldId id="413"/>
            <p14:sldId id="414"/>
            <p14:sldId id="417"/>
            <p14:sldId id="418"/>
            <p14:sldId id="391"/>
          </p14:sldIdLst>
        </p14:section>
        <p14:section name="Icons, Devices" id="{2BB70305-F892-6C40-B512-C4829BF1FD4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D33"/>
    <a:srgbClr val="212F30"/>
    <a:srgbClr val="202D32"/>
    <a:srgbClr val="202020"/>
    <a:srgbClr val="333333"/>
    <a:srgbClr val="252525"/>
    <a:srgbClr val="EF842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873"/>
  </p:normalViewPr>
  <p:slideViewPr>
    <p:cSldViewPr snapToGrid="0" snapToObjects="1" showGuides="1">
      <p:cViewPr varScale="1">
        <p:scale>
          <a:sx n="63" d="100"/>
          <a:sy n="63" d="100"/>
        </p:scale>
        <p:origin x="76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Titillium"/>
              </a:rPr>
              <a:t>Profit Margins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2700000" scaled="0"/>
            </a:gra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BMW</c:v>
                </c:pt>
                <c:pt idx="1">
                  <c:v>Google</c:v>
                </c:pt>
                <c:pt idx="2">
                  <c:v>Apple</c:v>
                </c:pt>
                <c:pt idx="3">
                  <c:v>Springer</c:v>
                </c:pt>
                <c:pt idx="4">
                  <c:v>Elsevier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29</c:v>
                </c:pt>
                <c:pt idx="3">
                  <c:v>35</c:v>
                </c:pt>
                <c:pt idx="4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6A-4D43-B551-D2928ECA6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118031"/>
        <c:axId val="1894619935"/>
      </c:barChart>
      <c:catAx>
        <c:axId val="149118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  <a:ea typeface="+mn-ea"/>
                <a:cs typeface="+mn-cs"/>
              </a:defRPr>
            </a:pPr>
            <a:endParaRPr lang="de-DE"/>
          </a:p>
        </c:txPr>
        <c:crossAx val="1894619935"/>
        <c:crosses val="autoZero"/>
        <c:auto val="1"/>
        <c:lblAlgn val="ctr"/>
        <c:lblOffset val="100"/>
        <c:noMultiLvlLbl val="0"/>
      </c:catAx>
      <c:valAx>
        <c:axId val="1894619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tillium"/>
                <a:ea typeface="+mn-ea"/>
                <a:cs typeface="+mn-cs"/>
              </a:defRPr>
            </a:pPr>
            <a:endParaRPr lang="de-DE"/>
          </a:p>
        </c:txPr>
        <c:crossAx val="149118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45-4F51-9433-052C6E2FB3E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45-4F51-9433-052C6E2FB3E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45-4F51-9433-052C6E2FB3E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Studies that found citation advantage</c:v>
                </c:pt>
                <c:pt idx="1">
                  <c:v>Studies that were inconclusive, found non-significant advantage etc. </c:v>
                </c:pt>
                <c:pt idx="2">
                  <c:v>Studies that found no citation advantage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46</c:v>
                </c:pt>
                <c:pt idx="1">
                  <c:v>7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45-4F51-9433-052C6E2FB3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t>11/6/2018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09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8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92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9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88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492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181668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198979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4616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95019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032686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972180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815528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63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438179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493764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057877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190869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340294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3765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10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24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7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09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0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4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32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B0D811-8FDB-4557-9921-AD806E13F3F7}"/>
              </a:ext>
            </a:extLst>
          </p:cNvPr>
          <p:cNvSpPr txBox="1"/>
          <p:nvPr userDrawn="1"/>
        </p:nvSpPr>
        <p:spPr>
          <a:xfrm>
            <a:off x="594015" y="5991924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260E2A6B-A809-4840-BF14-8648BC0BDF87}" type="slidenum">
              <a:rPr lang="id-ID" sz="1200" b="1" i="0">
                <a:solidFill>
                  <a:srgbClr val="000000"/>
                </a:solidFill>
                <a:latin typeface="Titillium" charset="0"/>
                <a:ea typeface="Titillium" charset="0"/>
                <a:cs typeface="Titillium" charset="0"/>
              </a:rPr>
              <a:pPr algn="l"/>
              <a:t>‹#›</a:t>
            </a:fld>
            <a:endParaRPr lang="en-MY" sz="1200" b="1" i="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16E4F-82CE-47E3-89D1-6602EE4D5BE9}"/>
              </a:ext>
            </a:extLst>
          </p:cNvPr>
          <p:cNvSpPr txBox="1"/>
          <p:nvPr userDrawn="1"/>
        </p:nvSpPr>
        <p:spPr>
          <a:xfrm>
            <a:off x="685800" y="603324"/>
            <a:ext cx="703719" cy="276999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200" b="1" i="0" spc="30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Titillium Bd" charset="0"/>
                <a:ea typeface="Titillium Bd" charset="0"/>
                <a:cs typeface="Titillium Bd" charset="0"/>
              </a:rPr>
              <a:t>POWER</a:t>
            </a:r>
          </a:p>
        </p:txBody>
      </p:sp>
    </p:spTree>
    <p:extLst>
      <p:ext uri="{BB962C8B-B14F-4D97-AF65-F5344CB8AC3E}">
        <p14:creationId xmlns:p14="http://schemas.microsoft.com/office/powerpoint/2010/main" val="259351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9" r:id="rId15"/>
    <p:sldLayoutId id="2147483961" r:id="rId16"/>
    <p:sldLayoutId id="2147483968" r:id="rId17"/>
    <p:sldLayoutId id="2147483969" r:id="rId18"/>
    <p:sldLayoutId id="2147483970" r:id="rId19"/>
    <p:sldLayoutId id="2147483974" r:id="rId20"/>
    <p:sldLayoutId id="2147483983" r:id="rId21"/>
    <p:sldLayoutId id="2147483994" r:id="rId22"/>
    <p:sldLayoutId id="2147484002" r:id="rId23"/>
    <p:sldLayoutId id="2147483690" r:id="rId24"/>
    <p:sldLayoutId id="2147483713" r:id="rId25"/>
    <p:sldLayoutId id="214748371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openreflections.wordpress.com/2017/05/09/academia-edu-and-self-branding/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688/f1000research.8460.3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688/f1000research.12037.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717/peerj.4375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altmetric.com/details/33152539" TargetMode="External"/><Relationship Id="rId4" Type="http://schemas.openxmlformats.org/officeDocument/2006/relationships/hyperlink" Target="https://www.altmetric.com/details/2335858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eomagazine.com/2018/10/02/academic-grievance-studies-and-the-corruption-of-scholarship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nceton.edu/~amoravcs/library/transparency.pdf" TargetMode="External"/><Relationship Id="rId2" Type="http://schemas.openxmlformats.org/officeDocument/2006/relationships/hyperlink" Target="https://doi.org/10.1177/0002764218784991" TargetMode="Externa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oi.org/10.7910/DVN/VY4TJE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717/peerj.437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doi.org/10.7287.peerj.4375v0.1/reviews/1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publications.parliament.uk/pa/cm201314/cmselect/cmbis/99/9905.htm" TargetMode="Externa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lexholcombe.files.wordpress.com/2015/05/publisherprofitsincludingplos2015edition1.png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twitter.com/pedromics/status/94034824726415360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arminmortazavi.com/" TargetMode="Externa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9A6420-EA7A-4670-A9CE-33528181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7756" y="1343301"/>
            <a:ext cx="677648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Light" charset="0"/>
                <a:ea typeface="Titillium Light" charset="0"/>
                <a:cs typeface="Titillium Light" charset="0"/>
              </a:rPr>
              <a:t>DIGITAL FUTURE.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A74A71-863C-4D91-B765-AEC2221C5ACB}"/>
              </a:ext>
            </a:extLst>
          </p:cNvPr>
          <p:cNvSpPr txBox="1"/>
          <p:nvPr/>
        </p:nvSpPr>
        <p:spPr>
          <a:xfrm>
            <a:off x="3545438" y="6627384"/>
            <a:ext cx="5101124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200" b="1" spc="200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LISA MATTHIAS – FREIE UNIVERSITÄT BERLIN – @</a:t>
            </a:r>
            <a:r>
              <a:rPr lang="en-US" sz="1200" b="1" spc="200" dirty="0" err="1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l_matthia</a:t>
            </a:r>
            <a:r>
              <a:rPr lang="en-US" sz="1200" b="1" spc="200" dirty="0">
                <a:solidFill>
                  <a:schemeClr val="bg1"/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502974-44EF-4565-8B8A-1D10461D93D4}"/>
              </a:ext>
            </a:extLst>
          </p:cNvPr>
          <p:cNvSpPr txBox="1"/>
          <p:nvPr/>
        </p:nvSpPr>
        <p:spPr>
          <a:xfrm>
            <a:off x="1167216" y="5349318"/>
            <a:ext cx="98575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spc="-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Light" charset="0"/>
                <a:ea typeface="Titillium Light" charset="0"/>
                <a:cs typeface="Titillium Light" charset="0"/>
              </a:rPr>
              <a:t>WE ARE ALREADY THERE, BUT KEEP LIVING IN THE PAST.</a:t>
            </a:r>
          </a:p>
        </p:txBody>
      </p:sp>
    </p:spTree>
    <p:extLst>
      <p:ext uri="{BB962C8B-B14F-4D97-AF65-F5344CB8AC3E}">
        <p14:creationId xmlns:p14="http://schemas.microsoft.com/office/powerpoint/2010/main" val="397481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auto">
          <a:xfrm>
            <a:off x="9345386" y="-23404"/>
            <a:ext cx="6904810" cy="6904808"/>
          </a:xfrm>
          <a:prstGeom prst="ellipse">
            <a:avLst/>
          </a:prstGeom>
          <a:noFill/>
          <a:ln w="6350">
            <a:solidFill>
              <a:schemeClr val="tx1">
                <a:alpha val="20000"/>
              </a:schemeClr>
            </a:soli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9345386" y="1405619"/>
            <a:ext cx="914400" cy="914400"/>
          </a:xfrm>
          <a:prstGeom prst="ellipse">
            <a:avLst/>
          </a:pr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8888186" y="2971800"/>
            <a:ext cx="914400" cy="914400"/>
          </a:xfrm>
          <a:prstGeom prst="ellipse">
            <a:avLst/>
          </a:pr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 bwMode="auto">
          <a:xfrm>
            <a:off x="9345386" y="4537981"/>
            <a:ext cx="914400" cy="914400"/>
          </a:xfrm>
          <a:prstGeom prst="ellipse">
            <a:avLst/>
          </a:prstGeom>
          <a:solidFill>
            <a:schemeClr val="bg1"/>
          </a:solidFill>
          <a:ln w="127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442857" y="1489379"/>
            <a:ext cx="3673929" cy="441282"/>
            <a:chOff x="5442857" y="1252599"/>
            <a:chExt cx="3673929" cy="441282"/>
          </a:xfrm>
        </p:grpSpPr>
        <p:sp>
          <p:nvSpPr>
            <p:cNvPr id="16" name="TextBox 15"/>
            <p:cNvSpPr txBox="1"/>
            <p:nvPr/>
          </p:nvSpPr>
          <p:spPr>
            <a:xfrm>
              <a:off x="6096000" y="1445480"/>
              <a:ext cx="3020786" cy="24840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And build our academic profile.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42857" y="1252599"/>
              <a:ext cx="3602222" cy="151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GET PUBLISHED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25239" y="3055560"/>
            <a:ext cx="3673929" cy="441282"/>
            <a:chOff x="5442857" y="1252599"/>
            <a:chExt cx="3673929" cy="441282"/>
          </a:xfrm>
        </p:grpSpPr>
        <p:sp>
          <p:nvSpPr>
            <p:cNvPr id="20" name="TextBox 19"/>
            <p:cNvSpPr txBox="1"/>
            <p:nvPr/>
          </p:nvSpPr>
          <p:spPr>
            <a:xfrm>
              <a:off x="6069332" y="1445480"/>
              <a:ext cx="3047454" cy="24840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…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42857" y="1252599"/>
              <a:ext cx="3602222" cy="151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FINISH THAT DISSERTATION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42856" y="4621741"/>
            <a:ext cx="3673929" cy="441282"/>
            <a:chOff x="5442857" y="1252599"/>
            <a:chExt cx="3673929" cy="441282"/>
          </a:xfrm>
        </p:grpSpPr>
        <p:sp>
          <p:nvSpPr>
            <p:cNvPr id="23" name="TextBox 22"/>
            <p:cNvSpPr txBox="1"/>
            <p:nvPr/>
          </p:nvSpPr>
          <p:spPr>
            <a:xfrm>
              <a:off x="6096001" y="1445480"/>
              <a:ext cx="3020785" cy="24840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Within or outside of academia.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42857" y="1252599"/>
              <a:ext cx="3602222" cy="151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FIND A PERMANENT JOB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790700" y="2358234"/>
            <a:ext cx="3286588" cy="897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Titillium Light" charset="0"/>
                <a:ea typeface="Titillium Light" charset="0"/>
                <a:cs typeface="Titillium Light" charset="0"/>
              </a:rPr>
              <a:t>Early-career researchers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0700" y="3717319"/>
            <a:ext cx="2628900" cy="24840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What do we want?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790700" y="3555292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3624"/>
          <p:cNvSpPr/>
          <p:nvPr/>
        </p:nvSpPr>
        <p:spPr>
          <a:xfrm>
            <a:off x="9139987" y="3193743"/>
            <a:ext cx="410797" cy="410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Shape 3605">
            <a:extLst>
              <a:ext uri="{FF2B5EF4-FFF2-40B4-BE49-F238E27FC236}">
                <a16:creationId xmlns:a16="http://schemas.microsoft.com/office/drawing/2014/main" id="{7F1707AE-0AC4-495F-A01A-C05B820242F0}"/>
              </a:ext>
            </a:extLst>
          </p:cNvPr>
          <p:cNvSpPr/>
          <p:nvPr/>
        </p:nvSpPr>
        <p:spPr>
          <a:xfrm>
            <a:off x="9597386" y="1657619"/>
            <a:ext cx="410400" cy="4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3"/>
                  <a:pt x="14400" y="6873"/>
                </a:cubicBezTo>
                <a:lnTo>
                  <a:pt x="20400" y="6873"/>
                </a:lnTo>
                <a:cubicBezTo>
                  <a:pt x="20400" y="6873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4800" y="8836"/>
                </a:moveTo>
                <a:cubicBezTo>
                  <a:pt x="4800" y="9108"/>
                  <a:pt x="5068" y="9327"/>
                  <a:pt x="5400" y="9327"/>
                </a:cubicBezTo>
                <a:lnTo>
                  <a:pt x="16200" y="9327"/>
                </a:lnTo>
                <a:cubicBezTo>
                  <a:pt x="16532" y="9327"/>
                  <a:pt x="16800" y="9108"/>
                  <a:pt x="16800" y="8836"/>
                </a:cubicBezTo>
                <a:cubicBezTo>
                  <a:pt x="16800" y="8566"/>
                  <a:pt x="16532" y="8345"/>
                  <a:pt x="16200" y="8345"/>
                </a:cubicBezTo>
                <a:lnTo>
                  <a:pt x="5400" y="8345"/>
                </a:lnTo>
                <a:cubicBezTo>
                  <a:pt x="5068" y="8345"/>
                  <a:pt x="4800" y="8566"/>
                  <a:pt x="4800" y="8836"/>
                </a:cubicBezTo>
                <a:moveTo>
                  <a:pt x="16200" y="12273"/>
                </a:moveTo>
                <a:lnTo>
                  <a:pt x="5400" y="12273"/>
                </a:lnTo>
                <a:cubicBezTo>
                  <a:pt x="5068" y="12273"/>
                  <a:pt x="4800" y="12493"/>
                  <a:pt x="4800" y="12764"/>
                </a:cubicBezTo>
                <a:cubicBezTo>
                  <a:pt x="4800" y="13035"/>
                  <a:pt x="5068" y="13255"/>
                  <a:pt x="5400" y="13255"/>
                </a:cubicBezTo>
                <a:lnTo>
                  <a:pt x="16200" y="13255"/>
                </a:lnTo>
                <a:cubicBezTo>
                  <a:pt x="16532" y="13255"/>
                  <a:pt x="16800" y="13035"/>
                  <a:pt x="16800" y="12764"/>
                </a:cubicBezTo>
                <a:cubicBezTo>
                  <a:pt x="16800" y="12493"/>
                  <a:pt x="16532" y="12273"/>
                  <a:pt x="16200" y="12273"/>
                </a:cubicBezTo>
                <a:moveTo>
                  <a:pt x="5400" y="5400"/>
                </a:moveTo>
                <a:lnTo>
                  <a:pt x="8400" y="5400"/>
                </a:lnTo>
                <a:cubicBezTo>
                  <a:pt x="8732" y="5400"/>
                  <a:pt x="9000" y="5181"/>
                  <a:pt x="9000" y="4909"/>
                </a:cubicBezTo>
                <a:cubicBezTo>
                  <a:pt x="9000" y="4638"/>
                  <a:pt x="8732" y="4418"/>
                  <a:pt x="8400" y="4418"/>
                </a:cubicBezTo>
                <a:lnTo>
                  <a:pt x="5400" y="4418"/>
                </a:lnTo>
                <a:cubicBezTo>
                  <a:pt x="5068" y="4418"/>
                  <a:pt x="4800" y="4638"/>
                  <a:pt x="4800" y="4909"/>
                </a:cubicBezTo>
                <a:cubicBezTo>
                  <a:pt x="4800" y="5181"/>
                  <a:pt x="5068" y="5400"/>
                  <a:pt x="5400" y="5400"/>
                </a:cubicBezTo>
                <a:moveTo>
                  <a:pt x="12600" y="16200"/>
                </a:moveTo>
                <a:lnTo>
                  <a:pt x="5400" y="16200"/>
                </a:lnTo>
                <a:cubicBezTo>
                  <a:pt x="5068" y="16200"/>
                  <a:pt x="4800" y="16420"/>
                  <a:pt x="4800" y="16691"/>
                </a:cubicBezTo>
                <a:cubicBezTo>
                  <a:pt x="4800" y="16962"/>
                  <a:pt x="5068" y="17182"/>
                  <a:pt x="5400" y="17182"/>
                </a:cubicBezTo>
                <a:lnTo>
                  <a:pt x="12600" y="17182"/>
                </a:lnTo>
                <a:cubicBezTo>
                  <a:pt x="12932" y="17182"/>
                  <a:pt x="13200" y="16962"/>
                  <a:pt x="13200" y="16691"/>
                </a:cubicBezTo>
                <a:cubicBezTo>
                  <a:pt x="13200" y="16420"/>
                  <a:pt x="12932" y="16200"/>
                  <a:pt x="12600" y="162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8100" tIns="38100" rIns="38100" bIns="38100" anchor="ctr"/>
          <a:lstStyle/>
          <a:p>
            <a:endParaRPr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Shape 3652">
            <a:extLst>
              <a:ext uri="{FF2B5EF4-FFF2-40B4-BE49-F238E27FC236}">
                <a16:creationId xmlns:a16="http://schemas.microsoft.com/office/drawing/2014/main" id="{8BA277EA-AB12-4AC8-B06F-B6BCBEEE7160}"/>
              </a:ext>
            </a:extLst>
          </p:cNvPr>
          <p:cNvSpPr/>
          <p:nvPr/>
        </p:nvSpPr>
        <p:spPr>
          <a:xfrm>
            <a:off x="9597386" y="4789981"/>
            <a:ext cx="410400" cy="4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4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430C66-FB08-4668-8DC9-B6C25EC10F69}"/>
              </a:ext>
            </a:extLst>
          </p:cNvPr>
          <p:cNvSpPr/>
          <p:nvPr/>
        </p:nvSpPr>
        <p:spPr>
          <a:xfrm>
            <a:off x="493986" y="515007"/>
            <a:ext cx="1296714" cy="567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203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7297902-1CDE-464D-A225-8CF78C7C9F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2"/>
                </a:gs>
              </a:gsLst>
              <a:lin ang="2700000" scaled="0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1527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0700" y="3034086"/>
            <a:ext cx="3684814" cy="454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Titillium Light" charset="0"/>
                <a:ea typeface="Titillium Light" charset="0"/>
                <a:cs typeface="Titillium Light" charset="0"/>
              </a:rPr>
              <a:t>Open Access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90700" y="3555292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59182AE-10C0-44D6-A9C9-DC84EA14DAF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-26741" r="-26741"/>
          <a:stretch/>
        </p:blipFill>
        <p:spPr>
          <a:xfrm>
            <a:off x="7157428" y="0"/>
            <a:ext cx="6096000" cy="6857999"/>
          </a:xfr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16B30E8-8F7B-48CF-AABD-B8C030E160EE}"/>
              </a:ext>
            </a:extLst>
          </p:cNvPr>
          <p:cNvGrpSpPr/>
          <p:nvPr/>
        </p:nvGrpSpPr>
        <p:grpSpPr>
          <a:xfrm>
            <a:off x="1790700" y="3943631"/>
            <a:ext cx="4016334" cy="709314"/>
            <a:chOff x="1790700" y="2264521"/>
            <a:chExt cx="4016334" cy="70931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5B93B1-9A0C-4B16-85A5-7F7AE02917CD}"/>
                </a:ext>
              </a:extLst>
            </p:cNvPr>
            <p:cNvSpPr txBox="1"/>
            <p:nvPr/>
          </p:nvSpPr>
          <p:spPr>
            <a:xfrm>
              <a:off x="2386967" y="2264521"/>
              <a:ext cx="3111308" cy="151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GOLD OPEN ACCESS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F12C8E-078C-4654-9AEE-A237B3C3861B}"/>
                </a:ext>
              </a:extLst>
            </p:cNvPr>
            <p:cNvSpPr txBox="1"/>
            <p:nvPr/>
          </p:nvSpPr>
          <p:spPr>
            <a:xfrm>
              <a:off x="2386966" y="2448435"/>
              <a:ext cx="3420068" cy="525400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Publishing your scholarly work in an OA journal or as an OA monograph.</a:t>
              </a:r>
            </a:p>
          </p:txBody>
        </p:sp>
        <p:sp>
          <p:nvSpPr>
            <p:cNvPr id="11" name="Shape 3938">
              <a:extLst>
                <a:ext uri="{FF2B5EF4-FFF2-40B4-BE49-F238E27FC236}">
                  <a16:creationId xmlns:a16="http://schemas.microsoft.com/office/drawing/2014/main" id="{98E47D3A-06B2-4367-B95C-DD4C0D3791BA}"/>
                </a:ext>
              </a:extLst>
            </p:cNvPr>
            <p:cNvSpPr/>
            <p:nvPr/>
          </p:nvSpPr>
          <p:spPr>
            <a:xfrm>
              <a:off x="1790700" y="2264521"/>
              <a:ext cx="408532" cy="408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9674" y="5053"/>
                  </a:moveTo>
                  <a:cubicBezTo>
                    <a:pt x="9585" y="4965"/>
                    <a:pt x="9462" y="4909"/>
                    <a:pt x="9327" y="4909"/>
                  </a:cubicBezTo>
                  <a:cubicBezTo>
                    <a:pt x="9056" y="4909"/>
                    <a:pt x="8836" y="5130"/>
                    <a:pt x="8836" y="5400"/>
                  </a:cubicBezTo>
                  <a:cubicBezTo>
                    <a:pt x="8836" y="5536"/>
                    <a:pt x="8891" y="5659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2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3" y="11059"/>
                    <a:pt x="14727" y="10936"/>
                    <a:pt x="14727" y="10800"/>
                  </a:cubicBezTo>
                  <a:cubicBezTo>
                    <a:pt x="14727" y="10665"/>
                    <a:pt x="14673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9C2A17-109F-4A13-8899-F870ED8BA4E7}"/>
              </a:ext>
            </a:extLst>
          </p:cNvPr>
          <p:cNvGrpSpPr/>
          <p:nvPr/>
        </p:nvGrpSpPr>
        <p:grpSpPr>
          <a:xfrm>
            <a:off x="1790700" y="5036175"/>
            <a:ext cx="4016334" cy="986313"/>
            <a:chOff x="1790700" y="2264521"/>
            <a:chExt cx="4016334" cy="98631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3E1B70-C518-4F4B-98BD-7BB038BA3B9D}"/>
                </a:ext>
              </a:extLst>
            </p:cNvPr>
            <p:cNvSpPr txBox="1"/>
            <p:nvPr/>
          </p:nvSpPr>
          <p:spPr>
            <a:xfrm>
              <a:off x="2386967" y="2264521"/>
              <a:ext cx="3111308" cy="151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GREEN OPEN ACCESS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EE827F-A6AD-4CDC-BE62-221F2C240223}"/>
                </a:ext>
              </a:extLst>
            </p:cNvPr>
            <p:cNvSpPr txBox="1"/>
            <p:nvPr/>
          </p:nvSpPr>
          <p:spPr>
            <a:xfrm>
              <a:off x="2386966" y="2448435"/>
              <a:ext cx="3420068" cy="8023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Providing OA to a version of a work published in a closed-access journal or with a closed-access publisher.</a:t>
              </a:r>
            </a:p>
          </p:txBody>
        </p:sp>
        <p:sp>
          <p:nvSpPr>
            <p:cNvPr id="15" name="Shape 3938">
              <a:extLst>
                <a:ext uri="{FF2B5EF4-FFF2-40B4-BE49-F238E27FC236}">
                  <a16:creationId xmlns:a16="http://schemas.microsoft.com/office/drawing/2014/main" id="{DCEE0A43-23DE-4C35-BF28-6A4D3C632AEA}"/>
                </a:ext>
              </a:extLst>
            </p:cNvPr>
            <p:cNvSpPr/>
            <p:nvPr/>
          </p:nvSpPr>
          <p:spPr>
            <a:xfrm>
              <a:off x="1790700" y="2264521"/>
              <a:ext cx="408532" cy="408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9674" y="5053"/>
                  </a:moveTo>
                  <a:cubicBezTo>
                    <a:pt x="9585" y="4965"/>
                    <a:pt x="9462" y="4909"/>
                    <a:pt x="9327" y="4909"/>
                  </a:cubicBezTo>
                  <a:cubicBezTo>
                    <a:pt x="9056" y="4909"/>
                    <a:pt x="8836" y="5130"/>
                    <a:pt x="8836" y="5400"/>
                  </a:cubicBezTo>
                  <a:cubicBezTo>
                    <a:pt x="8836" y="5536"/>
                    <a:pt x="8891" y="5659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2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3" y="11059"/>
                    <a:pt x="14727" y="10936"/>
                    <a:pt x="14727" y="10800"/>
                  </a:cubicBezTo>
                  <a:cubicBezTo>
                    <a:pt x="14727" y="10665"/>
                    <a:pt x="14673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87E56AA-6C60-4F20-932B-9B5584E4CC01}"/>
              </a:ext>
            </a:extLst>
          </p:cNvPr>
          <p:cNvSpPr/>
          <p:nvPr/>
        </p:nvSpPr>
        <p:spPr>
          <a:xfrm>
            <a:off x="558800" y="538480"/>
            <a:ext cx="1005840" cy="528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136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Gold Open Access: Common Concerns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41601" y="2907524"/>
            <a:ext cx="1754372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PAYING TO PUBLISH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1519" y="3162558"/>
            <a:ext cx="2314538" cy="52540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Majority of OA journals does not charge APCs.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8814" y="2907524"/>
            <a:ext cx="1754372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AUTHOR RIGHTS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6640" y="3162558"/>
            <a:ext cx="2386630" cy="52540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Author rights still protected, granting greater reuse right to readers.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5945" y="2907524"/>
            <a:ext cx="1754372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AVAILABILITY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88538" y="5345626"/>
            <a:ext cx="2314539" cy="1079398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OA articles and monographs subject to the same editorial &amp; peer review standards as closed-access counterparts.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85595" y="5100907"/>
            <a:ext cx="1754372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QUALITY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2725" y="5345626"/>
            <a:ext cx="2314538" cy="52540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OA does not influence print sales. Consult publisher.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62808" y="5100907"/>
            <a:ext cx="1754372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ROYALTIES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35862" y="3162558"/>
            <a:ext cx="2314538" cy="52540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Considerable differences regarding the availability of OA journals.</a:t>
            </a:r>
          </a:p>
        </p:txBody>
      </p:sp>
      <p:sp>
        <p:nvSpPr>
          <p:cNvPr id="26" name="Shape 3825">
            <a:extLst>
              <a:ext uri="{FF2B5EF4-FFF2-40B4-BE49-F238E27FC236}">
                <a16:creationId xmlns:a16="http://schemas.microsoft.com/office/drawing/2014/main" id="{CBF6679C-0A24-40F1-B42B-1ECF806A0DFD}"/>
              </a:ext>
            </a:extLst>
          </p:cNvPr>
          <p:cNvSpPr/>
          <p:nvPr/>
        </p:nvSpPr>
        <p:spPr>
          <a:xfrm>
            <a:off x="3002787" y="2280003"/>
            <a:ext cx="432000" cy="37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17550"/>
                </a:moveTo>
                <a:lnTo>
                  <a:pt x="10309" y="17550"/>
                </a:lnTo>
                <a:cubicBezTo>
                  <a:pt x="10580" y="17550"/>
                  <a:pt x="10800" y="17248"/>
                  <a:pt x="10800" y="16875"/>
                </a:cubicBezTo>
                <a:cubicBezTo>
                  <a:pt x="10800" y="16503"/>
                  <a:pt x="10580" y="16200"/>
                  <a:pt x="10309" y="16200"/>
                </a:cubicBezTo>
                <a:lnTo>
                  <a:pt x="3436" y="16200"/>
                </a:lnTo>
                <a:cubicBezTo>
                  <a:pt x="3166" y="16200"/>
                  <a:pt x="2945" y="16503"/>
                  <a:pt x="2945" y="16875"/>
                </a:cubicBezTo>
                <a:cubicBezTo>
                  <a:pt x="2945" y="17248"/>
                  <a:pt x="3166" y="17550"/>
                  <a:pt x="3436" y="17550"/>
                </a:cubicBezTo>
                <a:moveTo>
                  <a:pt x="3436" y="14850"/>
                </a:moveTo>
                <a:lnTo>
                  <a:pt x="12273" y="14850"/>
                </a:lnTo>
                <a:cubicBezTo>
                  <a:pt x="12544" y="14850"/>
                  <a:pt x="12764" y="14548"/>
                  <a:pt x="12764" y="14175"/>
                </a:cubicBezTo>
                <a:cubicBezTo>
                  <a:pt x="12764" y="13803"/>
                  <a:pt x="12544" y="13500"/>
                  <a:pt x="12273" y="13500"/>
                </a:cubicBezTo>
                <a:lnTo>
                  <a:pt x="3436" y="13500"/>
                </a:lnTo>
                <a:cubicBezTo>
                  <a:pt x="3166" y="13500"/>
                  <a:pt x="2945" y="13803"/>
                  <a:pt x="2945" y="14175"/>
                </a:cubicBezTo>
                <a:cubicBezTo>
                  <a:pt x="2945" y="14548"/>
                  <a:pt x="3166" y="14850"/>
                  <a:pt x="3436" y="14850"/>
                </a:cubicBezTo>
                <a:moveTo>
                  <a:pt x="20618" y="4050"/>
                </a:moveTo>
                <a:lnTo>
                  <a:pt x="982" y="4050"/>
                </a:lnTo>
                <a:lnTo>
                  <a:pt x="982" y="1350"/>
                </a:lnTo>
                <a:lnTo>
                  <a:pt x="20618" y="1350"/>
                </a:lnTo>
                <a:cubicBezTo>
                  <a:pt x="20618" y="1350"/>
                  <a:pt x="20618" y="4050"/>
                  <a:pt x="20618" y="4050"/>
                </a:cubicBezTo>
                <a:close/>
                <a:moveTo>
                  <a:pt x="20618" y="20250"/>
                </a:moveTo>
                <a:lnTo>
                  <a:pt x="982" y="20250"/>
                </a:lnTo>
                <a:lnTo>
                  <a:pt x="982" y="9450"/>
                </a:lnTo>
                <a:lnTo>
                  <a:pt x="20618" y="9450"/>
                </a:lnTo>
                <a:cubicBezTo>
                  <a:pt x="20618" y="9450"/>
                  <a:pt x="20618" y="20250"/>
                  <a:pt x="20618" y="2025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lnTo>
                  <a:pt x="0" y="20250"/>
                </a:lnTo>
                <a:cubicBezTo>
                  <a:pt x="0" y="209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16200" y="17550"/>
                </a:moveTo>
                <a:lnTo>
                  <a:pt x="18164" y="17550"/>
                </a:lnTo>
                <a:cubicBezTo>
                  <a:pt x="18434" y="17550"/>
                  <a:pt x="18655" y="17248"/>
                  <a:pt x="18655" y="16875"/>
                </a:cubicBezTo>
                <a:lnTo>
                  <a:pt x="18655" y="14175"/>
                </a:lnTo>
                <a:cubicBezTo>
                  <a:pt x="18655" y="13803"/>
                  <a:pt x="18434" y="13500"/>
                  <a:pt x="18164" y="13500"/>
                </a:cubicBezTo>
                <a:lnTo>
                  <a:pt x="16200" y="13500"/>
                </a:lnTo>
                <a:cubicBezTo>
                  <a:pt x="15929" y="13500"/>
                  <a:pt x="15709" y="13803"/>
                  <a:pt x="15709" y="14175"/>
                </a:cubicBezTo>
                <a:lnTo>
                  <a:pt x="15709" y="16875"/>
                </a:lnTo>
                <a:cubicBezTo>
                  <a:pt x="15709" y="17248"/>
                  <a:pt x="15929" y="17550"/>
                  <a:pt x="16200" y="17550"/>
                </a:cubicBezTo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Shape 3834">
            <a:extLst>
              <a:ext uri="{FF2B5EF4-FFF2-40B4-BE49-F238E27FC236}">
                <a16:creationId xmlns:a16="http://schemas.microsoft.com/office/drawing/2014/main" id="{D1D3C955-0DBB-4E8B-8D2D-768F5509CF32}"/>
              </a:ext>
            </a:extLst>
          </p:cNvPr>
          <p:cNvSpPr/>
          <p:nvPr/>
        </p:nvSpPr>
        <p:spPr>
          <a:xfrm>
            <a:off x="7223994" y="4465189"/>
            <a:ext cx="432000" cy="37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16" y="11782"/>
                </a:moveTo>
                <a:cubicBezTo>
                  <a:pt x="9916" y="11930"/>
                  <a:pt x="9939" y="12055"/>
                  <a:pt x="9982" y="12159"/>
                </a:cubicBezTo>
                <a:cubicBezTo>
                  <a:pt x="10026" y="12263"/>
                  <a:pt x="10082" y="12352"/>
                  <a:pt x="10151" y="12426"/>
                </a:cubicBezTo>
                <a:cubicBezTo>
                  <a:pt x="10219" y="12498"/>
                  <a:pt x="10298" y="12557"/>
                  <a:pt x="10388" y="12604"/>
                </a:cubicBezTo>
                <a:cubicBezTo>
                  <a:pt x="10478" y="12650"/>
                  <a:pt x="10513" y="12688"/>
                  <a:pt x="10605" y="12718"/>
                </a:cubicBezTo>
                <a:lnTo>
                  <a:pt x="10605" y="10883"/>
                </a:lnTo>
                <a:cubicBezTo>
                  <a:pt x="10368" y="10883"/>
                  <a:pt x="10241" y="10952"/>
                  <a:pt x="10111" y="11090"/>
                </a:cubicBezTo>
                <a:cubicBezTo>
                  <a:pt x="9981" y="11227"/>
                  <a:pt x="9916" y="11458"/>
                  <a:pt x="9916" y="11782"/>
                </a:cubicBezTo>
                <a:moveTo>
                  <a:pt x="11501" y="14279"/>
                </a:moveTo>
                <a:cubicBezTo>
                  <a:pt x="11425" y="14199"/>
                  <a:pt x="11338" y="14135"/>
                  <a:pt x="11242" y="14087"/>
                </a:cubicBezTo>
                <a:cubicBezTo>
                  <a:pt x="11145" y="14037"/>
                  <a:pt x="11102" y="13994"/>
                  <a:pt x="11001" y="13957"/>
                </a:cubicBezTo>
                <a:lnTo>
                  <a:pt x="11001" y="16096"/>
                </a:lnTo>
                <a:cubicBezTo>
                  <a:pt x="11238" y="16071"/>
                  <a:pt x="11377" y="15976"/>
                  <a:pt x="11528" y="15807"/>
                </a:cubicBezTo>
                <a:cubicBezTo>
                  <a:pt x="11680" y="15638"/>
                  <a:pt x="11756" y="15371"/>
                  <a:pt x="11756" y="15004"/>
                </a:cubicBezTo>
                <a:cubicBezTo>
                  <a:pt x="11756" y="14833"/>
                  <a:pt x="11733" y="14689"/>
                  <a:pt x="11686" y="14572"/>
                </a:cubicBezTo>
                <a:cubicBezTo>
                  <a:pt x="11640" y="14456"/>
                  <a:pt x="11579" y="14358"/>
                  <a:pt x="11501" y="14279"/>
                </a:cubicBezTo>
                <a:moveTo>
                  <a:pt x="12385" y="15752"/>
                </a:moveTo>
                <a:cubicBezTo>
                  <a:pt x="12304" y="16006"/>
                  <a:pt x="12193" y="16217"/>
                  <a:pt x="12052" y="16385"/>
                </a:cubicBezTo>
                <a:cubicBezTo>
                  <a:pt x="11911" y="16553"/>
                  <a:pt x="11747" y="16681"/>
                  <a:pt x="11558" y="16770"/>
                </a:cubicBezTo>
                <a:cubicBezTo>
                  <a:pt x="11369" y="16859"/>
                  <a:pt x="11221" y="16909"/>
                  <a:pt x="11001" y="16922"/>
                </a:cubicBezTo>
                <a:lnTo>
                  <a:pt x="11001" y="17549"/>
                </a:lnTo>
                <a:lnTo>
                  <a:pt x="10605" y="17549"/>
                </a:lnTo>
                <a:lnTo>
                  <a:pt x="10605" y="16922"/>
                </a:lnTo>
                <a:cubicBezTo>
                  <a:pt x="10368" y="16915"/>
                  <a:pt x="10206" y="16863"/>
                  <a:pt x="10009" y="16766"/>
                </a:cubicBezTo>
                <a:cubicBezTo>
                  <a:pt x="9811" y="16668"/>
                  <a:pt x="9642" y="16528"/>
                  <a:pt x="9501" y="16348"/>
                </a:cubicBezTo>
                <a:cubicBezTo>
                  <a:pt x="9361" y="16168"/>
                  <a:pt x="9252" y="15946"/>
                  <a:pt x="9175" y="15683"/>
                </a:cubicBezTo>
                <a:cubicBezTo>
                  <a:pt x="9098" y="15420"/>
                  <a:pt x="9062" y="15118"/>
                  <a:pt x="9066" y="14775"/>
                </a:cubicBezTo>
                <a:lnTo>
                  <a:pt x="9818" y="14775"/>
                </a:lnTo>
                <a:cubicBezTo>
                  <a:pt x="9813" y="15178"/>
                  <a:pt x="9877" y="15496"/>
                  <a:pt x="10009" y="15729"/>
                </a:cubicBezTo>
                <a:cubicBezTo>
                  <a:pt x="10140" y="15961"/>
                  <a:pt x="10302" y="16084"/>
                  <a:pt x="10605" y="16096"/>
                </a:cubicBezTo>
                <a:lnTo>
                  <a:pt x="10605" y="13874"/>
                </a:lnTo>
                <a:cubicBezTo>
                  <a:pt x="10425" y="13807"/>
                  <a:pt x="10302" y="13727"/>
                  <a:pt x="10124" y="13632"/>
                </a:cubicBezTo>
                <a:cubicBezTo>
                  <a:pt x="9946" y="13537"/>
                  <a:pt x="9786" y="13414"/>
                  <a:pt x="9643" y="13264"/>
                </a:cubicBezTo>
                <a:cubicBezTo>
                  <a:pt x="9500" y="13115"/>
                  <a:pt x="9385" y="12927"/>
                  <a:pt x="9297" y="12700"/>
                </a:cubicBezTo>
                <a:cubicBezTo>
                  <a:pt x="9209" y="12474"/>
                  <a:pt x="9165" y="12192"/>
                  <a:pt x="9165" y="11856"/>
                </a:cubicBezTo>
                <a:cubicBezTo>
                  <a:pt x="9165" y="11562"/>
                  <a:pt x="9206" y="11304"/>
                  <a:pt x="9287" y="11081"/>
                </a:cubicBezTo>
                <a:cubicBezTo>
                  <a:pt x="9369" y="10857"/>
                  <a:pt x="9478" y="10671"/>
                  <a:pt x="9617" y="10521"/>
                </a:cubicBezTo>
                <a:cubicBezTo>
                  <a:pt x="9755" y="10370"/>
                  <a:pt x="9914" y="10256"/>
                  <a:pt x="10094" y="10176"/>
                </a:cubicBezTo>
                <a:cubicBezTo>
                  <a:pt x="10274" y="10097"/>
                  <a:pt x="10407" y="10058"/>
                  <a:pt x="10605" y="10058"/>
                </a:cubicBezTo>
                <a:lnTo>
                  <a:pt x="10605" y="9455"/>
                </a:lnTo>
                <a:lnTo>
                  <a:pt x="11001" y="9455"/>
                </a:lnTo>
                <a:lnTo>
                  <a:pt x="11001" y="10058"/>
                </a:lnTo>
                <a:cubicBezTo>
                  <a:pt x="11199" y="10058"/>
                  <a:pt x="11329" y="10093"/>
                  <a:pt x="11505" y="10167"/>
                </a:cubicBezTo>
                <a:cubicBezTo>
                  <a:pt x="11681" y="10241"/>
                  <a:pt x="11834" y="10350"/>
                  <a:pt x="11963" y="10498"/>
                </a:cubicBezTo>
                <a:cubicBezTo>
                  <a:pt x="12093" y="10644"/>
                  <a:pt x="12196" y="10832"/>
                  <a:pt x="12273" y="11057"/>
                </a:cubicBezTo>
                <a:cubicBezTo>
                  <a:pt x="12350" y="11284"/>
                  <a:pt x="12388" y="11548"/>
                  <a:pt x="12388" y="11847"/>
                </a:cubicBezTo>
                <a:lnTo>
                  <a:pt x="11637" y="11847"/>
                </a:lnTo>
                <a:cubicBezTo>
                  <a:pt x="11628" y="11534"/>
                  <a:pt x="11570" y="11296"/>
                  <a:pt x="11463" y="11131"/>
                </a:cubicBezTo>
                <a:cubicBezTo>
                  <a:pt x="11355" y="10966"/>
                  <a:pt x="11238" y="10883"/>
                  <a:pt x="11001" y="10883"/>
                </a:cubicBezTo>
                <a:lnTo>
                  <a:pt x="11001" y="12820"/>
                </a:lnTo>
                <a:cubicBezTo>
                  <a:pt x="11199" y="12894"/>
                  <a:pt x="11336" y="12978"/>
                  <a:pt x="11525" y="13077"/>
                </a:cubicBezTo>
                <a:cubicBezTo>
                  <a:pt x="11714" y="13176"/>
                  <a:pt x="11881" y="13300"/>
                  <a:pt x="12026" y="13453"/>
                </a:cubicBezTo>
                <a:cubicBezTo>
                  <a:pt x="12171" y="13605"/>
                  <a:pt x="12287" y="13795"/>
                  <a:pt x="12375" y="14022"/>
                </a:cubicBezTo>
                <a:cubicBezTo>
                  <a:pt x="12463" y="14248"/>
                  <a:pt x="12507" y="14527"/>
                  <a:pt x="12507" y="14857"/>
                </a:cubicBezTo>
                <a:cubicBezTo>
                  <a:pt x="12507" y="15199"/>
                  <a:pt x="12466" y="15497"/>
                  <a:pt x="12385" y="15752"/>
                </a:cubicBezTo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3"/>
                  <a:pt x="8631" y="18900"/>
                  <a:pt x="10800" y="18900"/>
                </a:cubicBezTo>
                <a:cubicBezTo>
                  <a:pt x="12969" y="18900"/>
                  <a:pt x="14727" y="16483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2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2"/>
                  <a:pt x="17453" y="17550"/>
                  <a:pt x="17182" y="1755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9" y="6750"/>
                  <a:pt x="20618" y="7052"/>
                  <a:pt x="20618" y="7425"/>
                </a:cubicBezTo>
                <a:cubicBezTo>
                  <a:pt x="20618" y="7798"/>
                  <a:pt x="20399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4"/>
                  <a:pt x="18690" y="20038"/>
                  <a:pt x="18745" y="20250"/>
                </a:cubicBezTo>
                <a:lnTo>
                  <a:pt x="2855" y="20250"/>
                </a:lnTo>
                <a:cubicBezTo>
                  <a:pt x="2910" y="20038"/>
                  <a:pt x="2945" y="19814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300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1"/>
                  <a:pt x="1300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8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8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1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9" y="18900"/>
                  <a:pt x="20618" y="19203"/>
                  <a:pt x="20618" y="19575"/>
                </a:cubicBezTo>
                <a:cubicBezTo>
                  <a:pt x="20618" y="19948"/>
                  <a:pt x="20399" y="20250"/>
                  <a:pt x="20127" y="20250"/>
                </a:cubicBezTo>
                <a:moveTo>
                  <a:pt x="1473" y="20250"/>
                </a:moveTo>
                <a:cubicBezTo>
                  <a:pt x="1201" y="20250"/>
                  <a:pt x="982" y="19948"/>
                  <a:pt x="982" y="19575"/>
                </a:cubicBezTo>
                <a:cubicBezTo>
                  <a:pt x="982" y="19203"/>
                  <a:pt x="1201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1" y="8100"/>
                  <a:pt x="982" y="7798"/>
                  <a:pt x="982" y="7425"/>
                </a:cubicBezTo>
                <a:cubicBezTo>
                  <a:pt x="982" y="7052"/>
                  <a:pt x="1201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5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5"/>
                  <a:pt x="21160" y="5400"/>
                  <a:pt x="20618" y="5400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7" y="4050"/>
                  <a:pt x="19636" y="3748"/>
                  <a:pt x="19636" y="3376"/>
                </a:cubicBezTo>
                <a:cubicBezTo>
                  <a:pt x="19636" y="3002"/>
                  <a:pt x="19417" y="2700"/>
                  <a:pt x="19145" y="2700"/>
                </a:cubicBezTo>
                <a:lnTo>
                  <a:pt x="2455" y="2700"/>
                </a:lnTo>
                <a:cubicBezTo>
                  <a:pt x="2183" y="2700"/>
                  <a:pt x="1964" y="3002"/>
                  <a:pt x="1964" y="3376"/>
                </a:cubicBezTo>
                <a:cubicBezTo>
                  <a:pt x="1964" y="3748"/>
                  <a:pt x="2183" y="4050"/>
                  <a:pt x="2455" y="40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3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3"/>
                  <a:pt x="5671" y="8100"/>
                  <a:pt x="5400" y="8100"/>
                </a:cubicBezTo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Shape 3681">
            <a:extLst>
              <a:ext uri="{FF2B5EF4-FFF2-40B4-BE49-F238E27FC236}">
                <a16:creationId xmlns:a16="http://schemas.microsoft.com/office/drawing/2014/main" id="{B5EBE83F-F902-4591-B03F-185F6F5DC90C}"/>
              </a:ext>
            </a:extLst>
          </p:cNvPr>
          <p:cNvSpPr/>
          <p:nvPr/>
        </p:nvSpPr>
        <p:spPr>
          <a:xfrm>
            <a:off x="8505931" y="2285196"/>
            <a:ext cx="374400" cy="37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3600"/>
                </a:moveTo>
                <a:cubicBezTo>
                  <a:pt x="1422" y="3600"/>
                  <a:pt x="982" y="3063"/>
                  <a:pt x="982" y="2400"/>
                </a:cubicBezTo>
                <a:cubicBezTo>
                  <a:pt x="982" y="1738"/>
                  <a:pt x="1422" y="1200"/>
                  <a:pt x="1964" y="1200"/>
                </a:cubicBezTo>
                <a:cubicBezTo>
                  <a:pt x="2506" y="1200"/>
                  <a:pt x="2945" y="1738"/>
                  <a:pt x="2945" y="2400"/>
                </a:cubicBezTo>
                <a:cubicBezTo>
                  <a:pt x="2945" y="3063"/>
                  <a:pt x="2506" y="3600"/>
                  <a:pt x="1964" y="3600"/>
                </a:cubicBezTo>
                <a:moveTo>
                  <a:pt x="1964" y="0"/>
                </a:moveTo>
                <a:cubicBezTo>
                  <a:pt x="879" y="0"/>
                  <a:pt x="0" y="1075"/>
                  <a:pt x="0" y="2400"/>
                </a:cubicBezTo>
                <a:cubicBezTo>
                  <a:pt x="0" y="3725"/>
                  <a:pt x="879" y="4800"/>
                  <a:pt x="1964" y="4800"/>
                </a:cubicBezTo>
                <a:cubicBezTo>
                  <a:pt x="3048" y="4800"/>
                  <a:pt x="3927" y="3725"/>
                  <a:pt x="3927" y="2400"/>
                </a:cubicBezTo>
                <a:cubicBezTo>
                  <a:pt x="3927" y="1075"/>
                  <a:pt x="3048" y="0"/>
                  <a:pt x="1964" y="0"/>
                </a:cubicBezTo>
                <a:moveTo>
                  <a:pt x="1964" y="12000"/>
                </a:moveTo>
                <a:cubicBezTo>
                  <a:pt x="1422" y="12000"/>
                  <a:pt x="982" y="11463"/>
                  <a:pt x="982" y="10800"/>
                </a:cubicBezTo>
                <a:cubicBezTo>
                  <a:pt x="982" y="10138"/>
                  <a:pt x="1422" y="9600"/>
                  <a:pt x="1964" y="9600"/>
                </a:cubicBezTo>
                <a:cubicBezTo>
                  <a:pt x="2506" y="9600"/>
                  <a:pt x="2945" y="10138"/>
                  <a:pt x="2945" y="10800"/>
                </a:cubicBezTo>
                <a:cubicBezTo>
                  <a:pt x="2945" y="11463"/>
                  <a:pt x="2506" y="12000"/>
                  <a:pt x="1964" y="12000"/>
                </a:cubicBezTo>
                <a:moveTo>
                  <a:pt x="1964" y="8401"/>
                </a:moveTo>
                <a:cubicBezTo>
                  <a:pt x="879" y="8401"/>
                  <a:pt x="0" y="9475"/>
                  <a:pt x="0" y="10800"/>
                </a:cubicBezTo>
                <a:cubicBezTo>
                  <a:pt x="0" y="12125"/>
                  <a:pt x="879" y="13200"/>
                  <a:pt x="1964" y="13200"/>
                </a:cubicBezTo>
                <a:cubicBezTo>
                  <a:pt x="3048" y="13200"/>
                  <a:pt x="3927" y="12125"/>
                  <a:pt x="3927" y="10800"/>
                </a:cubicBezTo>
                <a:cubicBezTo>
                  <a:pt x="3927" y="9475"/>
                  <a:pt x="3048" y="8401"/>
                  <a:pt x="1964" y="8401"/>
                </a:cubicBezTo>
                <a:moveTo>
                  <a:pt x="19636" y="12000"/>
                </a:moveTo>
                <a:lnTo>
                  <a:pt x="7855" y="12000"/>
                </a:lnTo>
                <a:cubicBezTo>
                  <a:pt x="7313" y="12000"/>
                  <a:pt x="6873" y="11463"/>
                  <a:pt x="6873" y="10801"/>
                </a:cubicBezTo>
                <a:cubicBezTo>
                  <a:pt x="6873" y="10138"/>
                  <a:pt x="7313" y="9600"/>
                  <a:pt x="7855" y="9600"/>
                </a:cubicBezTo>
                <a:lnTo>
                  <a:pt x="19636" y="9600"/>
                </a:lnTo>
                <a:cubicBezTo>
                  <a:pt x="20178" y="9600"/>
                  <a:pt x="20618" y="10138"/>
                  <a:pt x="20618" y="10801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1"/>
                </a:moveTo>
                <a:lnTo>
                  <a:pt x="7855" y="8401"/>
                </a:lnTo>
                <a:cubicBezTo>
                  <a:pt x="6770" y="8401"/>
                  <a:pt x="5891" y="9475"/>
                  <a:pt x="5891" y="10801"/>
                </a:cubicBezTo>
                <a:cubicBezTo>
                  <a:pt x="5891" y="12125"/>
                  <a:pt x="6770" y="13200"/>
                  <a:pt x="7855" y="13200"/>
                </a:cubicBezTo>
                <a:lnTo>
                  <a:pt x="19636" y="13200"/>
                </a:lnTo>
                <a:cubicBezTo>
                  <a:pt x="20721" y="13200"/>
                  <a:pt x="21600" y="12125"/>
                  <a:pt x="21600" y="10801"/>
                </a:cubicBezTo>
                <a:cubicBezTo>
                  <a:pt x="21600" y="9475"/>
                  <a:pt x="20721" y="8401"/>
                  <a:pt x="19636" y="8401"/>
                </a:cubicBezTo>
                <a:moveTo>
                  <a:pt x="19636" y="20400"/>
                </a:moveTo>
                <a:lnTo>
                  <a:pt x="7855" y="20400"/>
                </a:lnTo>
                <a:cubicBezTo>
                  <a:pt x="7313" y="20400"/>
                  <a:pt x="6873" y="19862"/>
                  <a:pt x="6873" y="19200"/>
                </a:cubicBezTo>
                <a:cubicBezTo>
                  <a:pt x="6873" y="18538"/>
                  <a:pt x="7313" y="18000"/>
                  <a:pt x="7855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7855" y="16800"/>
                </a:lnTo>
                <a:cubicBezTo>
                  <a:pt x="6770" y="16800"/>
                  <a:pt x="5891" y="17875"/>
                  <a:pt x="5891" y="19200"/>
                </a:cubicBezTo>
                <a:cubicBezTo>
                  <a:pt x="5891" y="20525"/>
                  <a:pt x="6770" y="21600"/>
                  <a:pt x="7855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cubicBezTo>
                  <a:pt x="21600" y="17875"/>
                  <a:pt x="20721" y="16800"/>
                  <a:pt x="19636" y="16800"/>
                </a:cubicBezTo>
                <a:moveTo>
                  <a:pt x="7855" y="1201"/>
                </a:moveTo>
                <a:lnTo>
                  <a:pt x="19636" y="1201"/>
                </a:lnTo>
                <a:cubicBezTo>
                  <a:pt x="20178" y="1201"/>
                  <a:pt x="20618" y="1738"/>
                  <a:pt x="20618" y="2400"/>
                </a:cubicBezTo>
                <a:cubicBezTo>
                  <a:pt x="20618" y="3063"/>
                  <a:pt x="20178" y="3600"/>
                  <a:pt x="19636" y="3600"/>
                </a:cubicBezTo>
                <a:lnTo>
                  <a:pt x="7855" y="3600"/>
                </a:lnTo>
                <a:cubicBezTo>
                  <a:pt x="7313" y="3600"/>
                  <a:pt x="6873" y="3063"/>
                  <a:pt x="6873" y="2400"/>
                </a:cubicBezTo>
                <a:cubicBezTo>
                  <a:pt x="6873" y="1738"/>
                  <a:pt x="7313" y="1201"/>
                  <a:pt x="7855" y="1201"/>
                </a:cubicBezTo>
                <a:moveTo>
                  <a:pt x="7855" y="4800"/>
                </a:moveTo>
                <a:lnTo>
                  <a:pt x="19636" y="4800"/>
                </a:lnTo>
                <a:cubicBezTo>
                  <a:pt x="20721" y="4800"/>
                  <a:pt x="21600" y="3725"/>
                  <a:pt x="21600" y="2400"/>
                </a:cubicBezTo>
                <a:cubicBezTo>
                  <a:pt x="21600" y="1075"/>
                  <a:pt x="20721" y="1"/>
                  <a:pt x="19636" y="1"/>
                </a:cubicBezTo>
                <a:lnTo>
                  <a:pt x="7855" y="1"/>
                </a:lnTo>
                <a:cubicBezTo>
                  <a:pt x="6770" y="1"/>
                  <a:pt x="5891" y="1075"/>
                  <a:pt x="5891" y="2400"/>
                </a:cubicBezTo>
                <a:cubicBezTo>
                  <a:pt x="5891" y="3725"/>
                  <a:pt x="6770" y="4800"/>
                  <a:pt x="7855" y="4800"/>
                </a:cubicBezTo>
                <a:moveTo>
                  <a:pt x="1964" y="20400"/>
                </a:move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cubicBezTo>
                  <a:pt x="2506" y="18000"/>
                  <a:pt x="2945" y="18538"/>
                  <a:pt x="2945" y="19200"/>
                </a:cubicBezTo>
                <a:cubicBezTo>
                  <a:pt x="2945" y="19862"/>
                  <a:pt x="2506" y="20400"/>
                  <a:pt x="1964" y="20400"/>
                </a:cubicBezTo>
                <a:moveTo>
                  <a:pt x="1964" y="16800"/>
                </a:moveTo>
                <a:cubicBezTo>
                  <a:pt x="879" y="16800"/>
                  <a:pt x="0" y="17875"/>
                  <a:pt x="0" y="19200"/>
                </a:cubicBezTo>
                <a:cubicBezTo>
                  <a:pt x="0" y="20525"/>
                  <a:pt x="879" y="21600"/>
                  <a:pt x="1964" y="21600"/>
                </a:cubicBezTo>
                <a:cubicBezTo>
                  <a:pt x="3048" y="21600"/>
                  <a:pt x="3927" y="20525"/>
                  <a:pt x="3927" y="19200"/>
                </a:cubicBezTo>
                <a:cubicBezTo>
                  <a:pt x="3927" y="17875"/>
                  <a:pt x="3048" y="16800"/>
                  <a:pt x="1964" y="16800"/>
                </a:cubicBezTo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Shape 3697">
            <a:extLst>
              <a:ext uri="{FF2B5EF4-FFF2-40B4-BE49-F238E27FC236}">
                <a16:creationId xmlns:a16="http://schemas.microsoft.com/office/drawing/2014/main" id="{8E3407CF-DC1E-4859-97A7-0575B8EE121F}"/>
              </a:ext>
            </a:extLst>
          </p:cNvPr>
          <p:cNvSpPr/>
          <p:nvPr/>
        </p:nvSpPr>
        <p:spPr>
          <a:xfrm>
            <a:off x="5908325" y="2285196"/>
            <a:ext cx="374400" cy="37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7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7"/>
                  <a:pt x="10800" y="1057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3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1"/>
                  <a:pt x="10889" y="0"/>
                  <a:pt x="10800" y="0"/>
                </a:cubicBezTo>
                <a:cubicBezTo>
                  <a:pt x="10711" y="0"/>
                  <a:pt x="10632" y="31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3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8"/>
                </a:lnTo>
                <a:lnTo>
                  <a:pt x="25" y="20954"/>
                </a:lnTo>
                <a:lnTo>
                  <a:pt x="31" y="20956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0"/>
                  <a:pt x="21600" y="21109"/>
                </a:cubicBezTo>
                <a:cubicBezTo>
                  <a:pt x="21600" y="21055"/>
                  <a:pt x="21586" y="21005"/>
                  <a:pt x="21569" y="20956"/>
                </a:cubicBezTo>
                <a:lnTo>
                  <a:pt x="21575" y="20954"/>
                </a:lnTo>
                <a:lnTo>
                  <a:pt x="20593" y="18008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Shape 3706">
            <a:extLst>
              <a:ext uri="{FF2B5EF4-FFF2-40B4-BE49-F238E27FC236}">
                <a16:creationId xmlns:a16="http://schemas.microsoft.com/office/drawing/2014/main" id="{8AC26244-52DE-4CCC-A379-52F4749BC810}"/>
              </a:ext>
            </a:extLst>
          </p:cNvPr>
          <p:cNvSpPr/>
          <p:nvPr/>
        </p:nvSpPr>
        <p:spPr>
          <a:xfrm>
            <a:off x="4358607" y="4465189"/>
            <a:ext cx="374400" cy="37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2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2"/>
                  <a:pt x="10800" y="19402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7"/>
                </a:lnTo>
                <a:lnTo>
                  <a:pt x="21471" y="6057"/>
                </a:lnTo>
                <a:cubicBezTo>
                  <a:pt x="21459" y="6043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3"/>
                  <a:pt x="129" y="6057"/>
                </a:cubicBezTo>
                <a:lnTo>
                  <a:pt x="98" y="6087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1"/>
                  <a:pt x="115" y="6686"/>
                </a:cubicBezTo>
                <a:lnTo>
                  <a:pt x="109" y="6691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1"/>
                </a:lnTo>
                <a:lnTo>
                  <a:pt x="21485" y="6686"/>
                </a:lnTo>
                <a:cubicBezTo>
                  <a:pt x="21553" y="6601"/>
                  <a:pt x="21600" y="6499"/>
                  <a:pt x="21600" y="6382"/>
                </a:cubicBezTo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9390A-7B8B-4343-8B76-468489768511}"/>
              </a:ext>
            </a:extLst>
          </p:cNvPr>
          <p:cNvSpPr/>
          <p:nvPr/>
        </p:nvSpPr>
        <p:spPr>
          <a:xfrm>
            <a:off x="457200" y="432976"/>
            <a:ext cx="1188720" cy="6098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981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790700" y="4591957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90700" y="4846851"/>
            <a:ext cx="2933700" cy="126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00" spc="200" dirty="0">
                <a:latin typeface="Titillium" charset="0"/>
                <a:ea typeface="Titillium" charset="0"/>
                <a:cs typeface="Titillium" charset="0"/>
              </a:rPr>
              <a:t>YAY!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17FA3A-C18C-4342-8CD0-39EC43BD8B3D}"/>
              </a:ext>
            </a:extLst>
          </p:cNvPr>
          <p:cNvSpPr/>
          <p:nvPr/>
        </p:nvSpPr>
        <p:spPr>
          <a:xfrm>
            <a:off x="589280" y="518160"/>
            <a:ext cx="83312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53120BE-3710-4BF3-AAA1-C0F2DD6ED9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5674" t="3846" r="-9014"/>
          <a:stretch/>
        </p:blipFill>
        <p:spPr>
          <a:xfrm>
            <a:off x="4487754" y="0"/>
            <a:ext cx="8527206" cy="6858000"/>
          </a:xfrm>
        </p:spPr>
      </p:pic>
      <p:sp>
        <p:nvSpPr>
          <p:cNvPr id="8" name="TextBox 7"/>
          <p:cNvSpPr txBox="1"/>
          <p:nvPr/>
        </p:nvSpPr>
        <p:spPr>
          <a:xfrm>
            <a:off x="1770380" y="3602323"/>
            <a:ext cx="4126899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Light" charset="0"/>
                <a:ea typeface="Titillium Light" charset="0"/>
                <a:cs typeface="Titillium Light" charset="0"/>
              </a:rPr>
              <a:t>Publish where you want,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Light" charset="0"/>
                <a:ea typeface="Titillium Light" charset="0"/>
                <a:cs typeface="Titillium Light" charset="0"/>
              </a:rPr>
              <a:t>Open Access is still possible.</a:t>
            </a:r>
          </a:p>
        </p:txBody>
      </p:sp>
    </p:spTree>
    <p:extLst>
      <p:ext uri="{BB962C8B-B14F-4D97-AF65-F5344CB8AC3E}">
        <p14:creationId xmlns:p14="http://schemas.microsoft.com/office/powerpoint/2010/main" val="1284881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0700" y="3067490"/>
            <a:ext cx="3797300" cy="7230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900" dirty="0">
                <a:latin typeface="Titillium Light" charset="0"/>
                <a:ea typeface="Titillium Light" charset="0"/>
                <a:cs typeface="Titillium Light" charset="0"/>
              </a:rPr>
              <a:t>Green Open Access: Common Practices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7D02AC3-A463-4750-90EE-12611012E7E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-2649" b="-2649"/>
          <a:stretch/>
        </p:blipFill>
        <p:spPr>
          <a:xfrm>
            <a:off x="1790699" y="1"/>
            <a:ext cx="4714519" cy="2598002"/>
          </a:xfrm>
          <a:solidFill>
            <a:schemeClr val="bg1"/>
          </a:solidFill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E2756F1-1B43-4617-9BC2-FA64B4E9447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1442" t="4075" r="1442" b="5139"/>
          <a:stretch/>
        </p:blipFill>
        <p:spPr>
          <a:xfrm>
            <a:off x="1790700" y="4582160"/>
            <a:ext cx="4305300" cy="215392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324A4E-35B0-4D39-A077-5BFAFA3C111C}"/>
              </a:ext>
            </a:extLst>
          </p:cNvPr>
          <p:cNvSpPr txBox="1"/>
          <p:nvPr/>
        </p:nvSpPr>
        <p:spPr>
          <a:xfrm>
            <a:off x="8227470" y="4412687"/>
            <a:ext cx="1754372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WHEN &amp; WHAT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E9F0C3-4213-4D0E-BD76-822738C313DC}"/>
              </a:ext>
            </a:extLst>
          </p:cNvPr>
          <p:cNvSpPr txBox="1"/>
          <p:nvPr/>
        </p:nvSpPr>
        <p:spPr>
          <a:xfrm>
            <a:off x="7947388" y="4667721"/>
            <a:ext cx="2655254" cy="802399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Check the publisher’s self-archiving policies to know when &amp; which version you are allowed to deposit.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4F549-B2D1-42BC-8BE9-D0A5F9E663CC}"/>
              </a:ext>
            </a:extLst>
          </p:cNvPr>
          <p:cNvSpPr txBox="1"/>
          <p:nvPr/>
        </p:nvSpPr>
        <p:spPr>
          <a:xfrm>
            <a:off x="8227470" y="2598003"/>
            <a:ext cx="1754372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WHERE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E22C32-0BD4-4493-939C-A38FB976EB6C}"/>
              </a:ext>
            </a:extLst>
          </p:cNvPr>
          <p:cNvSpPr txBox="1"/>
          <p:nvPr/>
        </p:nvSpPr>
        <p:spPr>
          <a:xfrm>
            <a:off x="7947388" y="2853037"/>
            <a:ext cx="2655254" cy="52540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Institutional or disciplinary repositories, sometimes author’s personal website.</a:t>
            </a:r>
          </a:p>
        </p:txBody>
      </p:sp>
      <p:sp>
        <p:nvSpPr>
          <p:cNvPr id="16" name="Shape 3599">
            <a:extLst>
              <a:ext uri="{FF2B5EF4-FFF2-40B4-BE49-F238E27FC236}">
                <a16:creationId xmlns:a16="http://schemas.microsoft.com/office/drawing/2014/main" id="{E70EE757-3A10-47CB-8ECA-2576078EA8F5}"/>
              </a:ext>
            </a:extLst>
          </p:cNvPr>
          <p:cNvSpPr/>
          <p:nvPr/>
        </p:nvSpPr>
        <p:spPr>
          <a:xfrm>
            <a:off x="8917456" y="2031424"/>
            <a:ext cx="374400" cy="37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Shape 3778">
            <a:extLst>
              <a:ext uri="{FF2B5EF4-FFF2-40B4-BE49-F238E27FC236}">
                <a16:creationId xmlns:a16="http://schemas.microsoft.com/office/drawing/2014/main" id="{3E744697-A3F8-4F88-AB48-AB3905514C48}"/>
              </a:ext>
            </a:extLst>
          </p:cNvPr>
          <p:cNvSpPr>
            <a:spLocks noChangeAspect="1"/>
          </p:cNvSpPr>
          <p:nvPr/>
        </p:nvSpPr>
        <p:spPr>
          <a:xfrm>
            <a:off x="8968510" y="3851539"/>
            <a:ext cx="272291" cy="37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2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2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A36A9-A8CE-4CEF-84D1-5146A8AF0AA1}"/>
              </a:ext>
            </a:extLst>
          </p:cNvPr>
          <p:cNvSpPr/>
          <p:nvPr/>
        </p:nvSpPr>
        <p:spPr>
          <a:xfrm>
            <a:off x="589280" y="487680"/>
            <a:ext cx="843280" cy="436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9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about these?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528FE75-D2E9-417D-AF5A-45229B7C8D3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9627" b="9627"/>
          <a:stretch>
            <a:fillRect/>
          </a:stretch>
        </p:blipFill>
        <p:spPr/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119882F4-4EC6-4DAB-A32E-BAA8277D2FD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9603" b="9603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1790700" y="4323540"/>
            <a:ext cx="2637366" cy="176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spc="200" dirty="0">
                <a:latin typeface="Titillium" charset="0"/>
                <a:ea typeface="Titillium" charset="0"/>
                <a:cs typeface="Titillium" charset="0"/>
              </a:rPr>
              <a:t>RESEARCHGATE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777316" y="4323540"/>
            <a:ext cx="2637367" cy="1057347"/>
            <a:chOff x="1790700" y="4323540"/>
            <a:chExt cx="2637367" cy="1057347"/>
          </a:xfrm>
        </p:grpSpPr>
        <p:sp>
          <p:nvSpPr>
            <p:cNvPr id="22" name="TextBox 21"/>
            <p:cNvSpPr txBox="1"/>
            <p:nvPr/>
          </p:nvSpPr>
          <p:spPr>
            <a:xfrm>
              <a:off x="1790700" y="4323540"/>
              <a:ext cx="2637366" cy="176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spc="200" dirty="0">
                  <a:latin typeface="Titillium" charset="0"/>
                  <a:ea typeface="Titillium" charset="0"/>
                  <a:cs typeface="Titillium" charset="0"/>
                </a:rPr>
                <a:t>ACADEMIA.EDU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790700" y="4952436"/>
              <a:ext cx="2637367" cy="42845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Received several takedown notices from Elsevier.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763932" y="4323540"/>
            <a:ext cx="2637367" cy="835747"/>
            <a:chOff x="1790700" y="4323540"/>
            <a:chExt cx="2637367" cy="835747"/>
          </a:xfrm>
        </p:grpSpPr>
        <p:sp>
          <p:nvSpPr>
            <p:cNvPr id="32" name="TextBox 31"/>
            <p:cNvSpPr txBox="1"/>
            <p:nvPr/>
          </p:nvSpPr>
          <p:spPr>
            <a:xfrm>
              <a:off x="1790700" y="4323540"/>
              <a:ext cx="2637366" cy="1766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spc="200" dirty="0">
                  <a:latin typeface="Titillium" charset="0"/>
                  <a:ea typeface="Titillium" charset="0"/>
                  <a:cs typeface="Titillium" charset="0"/>
                </a:rPr>
                <a:t>SSRN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90700" y="4952436"/>
              <a:ext cx="2637367" cy="20685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Bought by Elsevier.</a:t>
              </a:r>
            </a:p>
          </p:txBody>
        </p:sp>
      </p:grpSp>
      <p:pic>
        <p:nvPicPr>
          <p:cNvPr id="47" name="Picture Placeholder 46">
            <a:extLst>
              <a:ext uri="{FF2B5EF4-FFF2-40B4-BE49-F238E27FC236}">
                <a16:creationId xmlns:a16="http://schemas.microsoft.com/office/drawing/2014/main" id="{3EB8598C-5FB0-4070-8BBB-5DE85D00ED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9603" b="9603"/>
          <a:stretch>
            <a:fillRect/>
          </a:stretch>
        </p:blipFill>
        <p:spPr/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54621AC-7F51-44B7-A822-0E8391AFFECD}"/>
              </a:ext>
            </a:extLst>
          </p:cNvPr>
          <p:cNvSpPr txBox="1"/>
          <p:nvPr/>
        </p:nvSpPr>
        <p:spPr>
          <a:xfrm>
            <a:off x="1790699" y="4952436"/>
            <a:ext cx="2637367" cy="20685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Sued by Elsevier.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8F4A851-E301-408C-8615-3D10C181D323}"/>
              </a:ext>
            </a:extLst>
          </p:cNvPr>
          <p:cNvSpPr/>
          <p:nvPr/>
        </p:nvSpPr>
        <p:spPr>
          <a:xfrm>
            <a:off x="528320" y="518160"/>
            <a:ext cx="904240" cy="495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260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453579"/>
            <a:ext cx="8610600" cy="495486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about these?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528FE75-D2E9-417D-AF5A-45229B7C8D3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9627" b="9627"/>
          <a:stretch>
            <a:fillRect/>
          </a:stretch>
        </p:blipFill>
        <p:spPr>
          <a:xfrm>
            <a:off x="6715336" y="1487681"/>
            <a:ext cx="1146387" cy="925642"/>
          </a:xfrm>
        </p:spPr>
      </p:pic>
      <p:pic>
        <p:nvPicPr>
          <p:cNvPr id="47" name="Picture Placeholder 46">
            <a:extLst>
              <a:ext uri="{FF2B5EF4-FFF2-40B4-BE49-F238E27FC236}">
                <a16:creationId xmlns:a16="http://schemas.microsoft.com/office/drawing/2014/main" id="{3EB8598C-5FB0-4070-8BBB-5DE85D00ED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9603" b="9603"/>
          <a:stretch>
            <a:fillRect/>
          </a:stretch>
        </p:blipFill>
        <p:spPr>
          <a:xfrm>
            <a:off x="3728720" y="1487681"/>
            <a:ext cx="1146387" cy="925642"/>
          </a:xfr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8F4A851-E301-408C-8615-3D10C181D323}"/>
              </a:ext>
            </a:extLst>
          </p:cNvPr>
          <p:cNvSpPr/>
          <p:nvPr/>
        </p:nvSpPr>
        <p:spPr>
          <a:xfrm>
            <a:off x="528320" y="518160"/>
            <a:ext cx="904240" cy="495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06DF114-5B5F-4510-82BB-D11EBFA934A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434" r="1434"/>
          <a:stretch>
            <a:fillRect/>
          </a:stretch>
        </p:blipFill>
        <p:spPr>
          <a:xfrm>
            <a:off x="9703540" y="1488963"/>
            <a:ext cx="1144800" cy="92436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BC911F-5A01-4E04-A3D9-DD4640CA9D84}"/>
              </a:ext>
            </a:extLst>
          </p:cNvPr>
          <p:cNvSpPr txBox="1"/>
          <p:nvPr/>
        </p:nvSpPr>
        <p:spPr>
          <a:xfrm>
            <a:off x="398780" y="2951940"/>
            <a:ext cx="2637366" cy="349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spc="200" dirty="0">
                <a:latin typeface="Titillium" charset="0"/>
                <a:ea typeface="Titillium" charset="0"/>
                <a:cs typeface="Titillium" charset="0"/>
              </a:rPr>
              <a:t>SUPPORTS EXPORT &amp; HARVESTING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F57658-5E9D-46DE-8010-F3305BC9462F}"/>
              </a:ext>
            </a:extLst>
          </p:cNvPr>
          <p:cNvSpPr txBox="1"/>
          <p:nvPr/>
        </p:nvSpPr>
        <p:spPr>
          <a:xfrm>
            <a:off x="398780" y="3871550"/>
            <a:ext cx="2637366" cy="176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spc="200" dirty="0">
                <a:latin typeface="Titillium" charset="0"/>
                <a:ea typeface="Titillium" charset="0"/>
                <a:cs typeface="Titillium" charset="0"/>
              </a:rPr>
              <a:t>LONG-TERM PRESERVATION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8D93D8-BCCE-4E5C-9EF1-B47DB2CAD5CD}"/>
              </a:ext>
            </a:extLst>
          </p:cNvPr>
          <p:cNvSpPr txBox="1"/>
          <p:nvPr/>
        </p:nvSpPr>
        <p:spPr>
          <a:xfrm>
            <a:off x="398780" y="4618805"/>
            <a:ext cx="2637366" cy="176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spc="200" dirty="0">
                <a:latin typeface="Titillium" charset="0"/>
                <a:ea typeface="Titillium" charset="0"/>
                <a:cs typeface="Titillium" charset="0"/>
              </a:rPr>
              <a:t>BUSINESS MODEL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F7E3A6-76D5-4B81-AFE8-BE04A1B9D1B1}"/>
              </a:ext>
            </a:extLst>
          </p:cNvPr>
          <p:cNvSpPr txBox="1"/>
          <p:nvPr/>
        </p:nvSpPr>
        <p:spPr>
          <a:xfrm>
            <a:off x="398780" y="5303821"/>
            <a:ext cx="2637366" cy="349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spc="200" dirty="0">
                <a:latin typeface="Titillium" charset="0"/>
                <a:ea typeface="Titillium" charset="0"/>
                <a:cs typeface="Titillium" charset="0"/>
              </a:rPr>
              <a:t>FULFILLS FUNDER OA POLICIES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1B56D4-983D-4F5B-9697-DDE2539B00FC}"/>
              </a:ext>
            </a:extLst>
          </p:cNvPr>
          <p:cNvSpPr txBox="1"/>
          <p:nvPr/>
        </p:nvSpPr>
        <p:spPr>
          <a:xfrm>
            <a:off x="3727132" y="2889420"/>
            <a:ext cx="474981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F866FC-97FF-42DB-B3F1-AFC91D597AD8}"/>
              </a:ext>
            </a:extLst>
          </p:cNvPr>
          <p:cNvSpPr txBox="1"/>
          <p:nvPr/>
        </p:nvSpPr>
        <p:spPr>
          <a:xfrm>
            <a:off x="6715336" y="2885157"/>
            <a:ext cx="474981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16A661-8228-4F49-BE64-26EC6455C9FD}"/>
              </a:ext>
            </a:extLst>
          </p:cNvPr>
          <p:cNvSpPr txBox="1"/>
          <p:nvPr/>
        </p:nvSpPr>
        <p:spPr>
          <a:xfrm>
            <a:off x="9703540" y="2885157"/>
            <a:ext cx="474981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9FDC7C-0CA8-4BAC-9CE1-F3B58C653967}"/>
              </a:ext>
            </a:extLst>
          </p:cNvPr>
          <p:cNvSpPr txBox="1"/>
          <p:nvPr/>
        </p:nvSpPr>
        <p:spPr>
          <a:xfrm>
            <a:off x="3727132" y="3806916"/>
            <a:ext cx="474981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3832B5-D43D-40B4-9E61-024CA0D2ABED}"/>
              </a:ext>
            </a:extLst>
          </p:cNvPr>
          <p:cNvSpPr txBox="1"/>
          <p:nvPr/>
        </p:nvSpPr>
        <p:spPr>
          <a:xfrm>
            <a:off x="6715336" y="3802653"/>
            <a:ext cx="474981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EBF56B-DB44-4F8C-9661-9844AFF1E776}"/>
              </a:ext>
            </a:extLst>
          </p:cNvPr>
          <p:cNvSpPr txBox="1"/>
          <p:nvPr/>
        </p:nvSpPr>
        <p:spPr>
          <a:xfrm>
            <a:off x="9703540" y="3802653"/>
            <a:ext cx="474981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6DD770-56EA-4A3B-AABC-6B79AD650D07}"/>
              </a:ext>
            </a:extLst>
          </p:cNvPr>
          <p:cNvSpPr txBox="1"/>
          <p:nvPr/>
        </p:nvSpPr>
        <p:spPr>
          <a:xfrm>
            <a:off x="3727132" y="4548532"/>
            <a:ext cx="1515428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Commercial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FC6E3-629A-4010-8FB0-279B1BD6FBCA}"/>
              </a:ext>
            </a:extLst>
          </p:cNvPr>
          <p:cNvSpPr txBox="1"/>
          <p:nvPr/>
        </p:nvSpPr>
        <p:spPr>
          <a:xfrm>
            <a:off x="6715336" y="4544269"/>
            <a:ext cx="1392344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Commercial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68A36B-74AC-44FA-A337-3712AF682F7A}"/>
              </a:ext>
            </a:extLst>
          </p:cNvPr>
          <p:cNvSpPr txBox="1"/>
          <p:nvPr/>
        </p:nvSpPr>
        <p:spPr>
          <a:xfrm>
            <a:off x="9703540" y="4544269"/>
            <a:ext cx="1392344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Non-profit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371E22-2262-463F-8923-12BBB467DBFF}"/>
              </a:ext>
            </a:extLst>
          </p:cNvPr>
          <p:cNvSpPr txBox="1"/>
          <p:nvPr/>
        </p:nvSpPr>
        <p:spPr>
          <a:xfrm>
            <a:off x="3727132" y="5285885"/>
            <a:ext cx="474981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3E5AEB-BD31-4BCA-9FC4-DF981412D866}"/>
              </a:ext>
            </a:extLst>
          </p:cNvPr>
          <p:cNvSpPr txBox="1"/>
          <p:nvPr/>
        </p:nvSpPr>
        <p:spPr>
          <a:xfrm>
            <a:off x="6715336" y="5281622"/>
            <a:ext cx="474981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No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ED3B82-AABA-4F66-B479-A7E78BC44C9B}"/>
              </a:ext>
            </a:extLst>
          </p:cNvPr>
          <p:cNvSpPr txBox="1"/>
          <p:nvPr/>
        </p:nvSpPr>
        <p:spPr>
          <a:xfrm>
            <a:off x="9703540" y="5281622"/>
            <a:ext cx="474981" cy="24128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spc="3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Yes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592581-3288-4667-B84F-B8A61D190189}"/>
              </a:ext>
            </a:extLst>
          </p:cNvPr>
          <p:cNvSpPr txBox="1"/>
          <p:nvPr/>
        </p:nvSpPr>
        <p:spPr>
          <a:xfrm>
            <a:off x="0" y="6607800"/>
            <a:ext cx="12115800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Adapted from: 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  <a:hlinkClick r:id="rId5"/>
              </a:rPr>
              <a:t>https://openreflections.wordpress.com/2017/05/09/academia-edu-and-self-branding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1474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03469" y="2949775"/>
            <a:ext cx="425302" cy="42530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Oval 2"/>
          <p:cNvSpPr/>
          <p:nvPr/>
        </p:nvSpPr>
        <p:spPr>
          <a:xfrm>
            <a:off x="2503469" y="3610247"/>
            <a:ext cx="425302" cy="42530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Oval 3"/>
          <p:cNvSpPr/>
          <p:nvPr/>
        </p:nvSpPr>
        <p:spPr>
          <a:xfrm>
            <a:off x="2500441" y="4300848"/>
            <a:ext cx="425302" cy="42530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>
            <a:off x="3216237" y="1976038"/>
            <a:ext cx="2219518" cy="275011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dirty="0">
                <a:latin typeface="Titillium" charset="0"/>
                <a:ea typeface="Titillium" charset="0"/>
                <a:cs typeface="Titillium" charset="0"/>
              </a:rPr>
              <a:t>Fast communication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Titillium" charset="0"/>
                <a:ea typeface="Titillium" charset="0"/>
                <a:cs typeface="Titillium" charset="0"/>
              </a:rPr>
              <a:t>Maximize visibility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Titillium" charset="0"/>
                <a:ea typeface="Titillium" charset="0"/>
                <a:cs typeface="Titillium" charset="0"/>
              </a:rPr>
              <a:t>Facilitate collaboration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Titillium" charset="0"/>
                <a:ea typeface="Titillium" charset="0"/>
                <a:cs typeface="Titillium" charset="0"/>
              </a:rPr>
              <a:t>Increase efficiency</a:t>
            </a:r>
          </a:p>
        </p:txBody>
      </p:sp>
      <p:sp>
        <p:nvSpPr>
          <p:cNvPr id="13" name="Oval 12"/>
          <p:cNvSpPr/>
          <p:nvPr/>
        </p:nvSpPr>
        <p:spPr>
          <a:xfrm>
            <a:off x="2503469" y="2289303"/>
            <a:ext cx="425302" cy="42530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of Open Access</a:t>
            </a:r>
          </a:p>
        </p:txBody>
      </p:sp>
      <p:sp>
        <p:nvSpPr>
          <p:cNvPr id="31" name="Shape 3694">
            <a:extLst>
              <a:ext uri="{FF2B5EF4-FFF2-40B4-BE49-F238E27FC236}">
                <a16:creationId xmlns:a16="http://schemas.microsoft.com/office/drawing/2014/main" id="{4DE579E2-BD3E-42D9-B873-9EBBE4CEEE7C}"/>
              </a:ext>
            </a:extLst>
          </p:cNvPr>
          <p:cNvSpPr/>
          <p:nvPr/>
        </p:nvSpPr>
        <p:spPr>
          <a:xfrm>
            <a:off x="2560312" y="3083103"/>
            <a:ext cx="280580" cy="178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057"/>
                </a:moveTo>
                <a:cubicBezTo>
                  <a:pt x="5378" y="20057"/>
                  <a:pt x="982" y="13446"/>
                  <a:pt x="982" y="10800"/>
                </a:cubicBezTo>
                <a:cubicBezTo>
                  <a:pt x="982" y="8156"/>
                  <a:pt x="5378" y="1543"/>
                  <a:pt x="10800" y="1543"/>
                </a:cubicBezTo>
                <a:cubicBezTo>
                  <a:pt x="16223" y="1543"/>
                  <a:pt x="20618" y="8156"/>
                  <a:pt x="20618" y="10800"/>
                </a:cubicBezTo>
                <a:cubicBezTo>
                  <a:pt x="20618" y="13446"/>
                  <a:pt x="16223" y="20057"/>
                  <a:pt x="10800" y="20057"/>
                </a:cubicBezTo>
                <a:moveTo>
                  <a:pt x="10800" y="0"/>
                </a:moveTo>
                <a:cubicBezTo>
                  <a:pt x="4835" y="0"/>
                  <a:pt x="0" y="7714"/>
                  <a:pt x="0" y="10800"/>
                </a:cubicBezTo>
                <a:cubicBezTo>
                  <a:pt x="0" y="13886"/>
                  <a:pt x="4835" y="21600"/>
                  <a:pt x="10800" y="21600"/>
                </a:cubicBezTo>
                <a:cubicBezTo>
                  <a:pt x="16765" y="21600"/>
                  <a:pt x="21600" y="13886"/>
                  <a:pt x="21600" y="10800"/>
                </a:cubicBezTo>
                <a:cubicBezTo>
                  <a:pt x="21600" y="7714"/>
                  <a:pt x="16765" y="0"/>
                  <a:pt x="10800" y="0"/>
                </a:cubicBezTo>
                <a:moveTo>
                  <a:pt x="10800" y="16971"/>
                </a:moveTo>
                <a:cubicBezTo>
                  <a:pt x="8631" y="16971"/>
                  <a:pt x="6873" y="14210"/>
                  <a:pt x="6873" y="10800"/>
                </a:cubicBezTo>
                <a:cubicBezTo>
                  <a:pt x="6873" y="7392"/>
                  <a:pt x="8631" y="4629"/>
                  <a:pt x="10800" y="4629"/>
                </a:cubicBezTo>
                <a:cubicBezTo>
                  <a:pt x="12969" y="4629"/>
                  <a:pt x="14727" y="7392"/>
                  <a:pt x="14727" y="10800"/>
                </a:cubicBezTo>
                <a:cubicBezTo>
                  <a:pt x="14727" y="14210"/>
                  <a:pt x="12969" y="16971"/>
                  <a:pt x="10800" y="16971"/>
                </a:cubicBezTo>
                <a:moveTo>
                  <a:pt x="10800" y="3087"/>
                </a:moveTo>
                <a:cubicBezTo>
                  <a:pt x="8088" y="3087"/>
                  <a:pt x="5891" y="6541"/>
                  <a:pt x="5891" y="10800"/>
                </a:cubicBezTo>
                <a:cubicBezTo>
                  <a:pt x="5891" y="15061"/>
                  <a:pt x="8088" y="18514"/>
                  <a:pt x="10800" y="18514"/>
                </a:cubicBezTo>
                <a:cubicBezTo>
                  <a:pt x="13512" y="18514"/>
                  <a:pt x="15709" y="15061"/>
                  <a:pt x="15709" y="10800"/>
                </a:cubicBezTo>
                <a:cubicBezTo>
                  <a:pt x="15709" y="6541"/>
                  <a:pt x="13512" y="3087"/>
                  <a:pt x="10800" y="3087"/>
                </a:cubicBezTo>
                <a:moveTo>
                  <a:pt x="10800" y="8486"/>
                </a:moveTo>
                <a:cubicBezTo>
                  <a:pt x="9987" y="8486"/>
                  <a:pt x="9327" y="9522"/>
                  <a:pt x="9327" y="10800"/>
                </a:cubicBezTo>
                <a:cubicBezTo>
                  <a:pt x="9327" y="12079"/>
                  <a:pt x="9987" y="13114"/>
                  <a:pt x="10800" y="13114"/>
                </a:cubicBezTo>
                <a:cubicBezTo>
                  <a:pt x="11613" y="13114"/>
                  <a:pt x="12273" y="12079"/>
                  <a:pt x="12273" y="10800"/>
                </a:cubicBezTo>
                <a:cubicBezTo>
                  <a:pt x="12273" y="9522"/>
                  <a:pt x="11613" y="8486"/>
                  <a:pt x="10800" y="848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sz="2000">
              <a:solidFill>
                <a:prstClr val="black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21AB5F-BEFC-4B94-9441-6E4875B3A2BD}"/>
              </a:ext>
            </a:extLst>
          </p:cNvPr>
          <p:cNvSpPr/>
          <p:nvPr/>
        </p:nvSpPr>
        <p:spPr>
          <a:xfrm>
            <a:off x="640080" y="467360"/>
            <a:ext cx="985520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Shape 3627">
            <a:extLst>
              <a:ext uri="{FF2B5EF4-FFF2-40B4-BE49-F238E27FC236}">
                <a16:creationId xmlns:a16="http://schemas.microsoft.com/office/drawing/2014/main" id="{CACF09B2-5C58-4222-A00B-581386ADB007}"/>
              </a:ext>
            </a:extLst>
          </p:cNvPr>
          <p:cNvSpPr/>
          <p:nvPr/>
        </p:nvSpPr>
        <p:spPr>
          <a:xfrm>
            <a:off x="2572802" y="3695361"/>
            <a:ext cx="280580" cy="255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Shape 3664">
            <a:extLst>
              <a:ext uri="{FF2B5EF4-FFF2-40B4-BE49-F238E27FC236}">
                <a16:creationId xmlns:a16="http://schemas.microsoft.com/office/drawing/2014/main" id="{5851F413-9A9A-41C7-A045-B5DD112718AA}"/>
              </a:ext>
            </a:extLst>
          </p:cNvPr>
          <p:cNvSpPr/>
          <p:nvPr/>
        </p:nvSpPr>
        <p:spPr>
          <a:xfrm>
            <a:off x="2560312" y="4373209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7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3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8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3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7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7"/>
                  <a:pt x="2616" y="8979"/>
                  <a:pt x="2708" y="8634"/>
                </a:cubicBezTo>
                <a:cubicBezTo>
                  <a:pt x="2897" y="7928"/>
                  <a:pt x="3179" y="7250"/>
                  <a:pt x="3548" y="6615"/>
                </a:cubicBezTo>
                <a:cubicBezTo>
                  <a:pt x="3727" y="6305"/>
                  <a:pt x="3724" y="5924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4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40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40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4"/>
                </a:cubicBezTo>
                <a:lnTo>
                  <a:pt x="16884" y="3000"/>
                </a:lnTo>
                <a:lnTo>
                  <a:pt x="18600" y="4714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7"/>
                </a:lnTo>
                <a:cubicBezTo>
                  <a:pt x="17876" y="5924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7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1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6"/>
                </a:lnTo>
                <a:cubicBezTo>
                  <a:pt x="17292" y="2018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6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6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8"/>
                  <a:pt x="4181" y="2146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1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4"/>
                  <a:pt x="1864" y="17138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3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3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8"/>
                  <a:pt x="19641" y="16714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" name="Shape 3660">
            <a:extLst>
              <a:ext uri="{FF2B5EF4-FFF2-40B4-BE49-F238E27FC236}">
                <a16:creationId xmlns:a16="http://schemas.microsoft.com/office/drawing/2014/main" id="{DA97B918-2EDD-479B-9CA9-4037B542F513}"/>
              </a:ext>
            </a:extLst>
          </p:cNvPr>
          <p:cNvSpPr/>
          <p:nvPr/>
        </p:nvSpPr>
        <p:spPr>
          <a:xfrm>
            <a:off x="2560312" y="2361664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1"/>
                </a:lnTo>
                <a:cubicBezTo>
                  <a:pt x="19655" y="2641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1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6"/>
                  <a:pt x="299" y="8876"/>
                  <a:pt x="297" y="8877"/>
                </a:cubicBezTo>
                <a:lnTo>
                  <a:pt x="280" y="8884"/>
                </a:lnTo>
                <a:lnTo>
                  <a:pt x="281" y="8887"/>
                </a:lnTo>
                <a:cubicBezTo>
                  <a:pt x="116" y="8967"/>
                  <a:pt x="0" y="9133"/>
                  <a:pt x="0" y="9327"/>
                </a:cubicBezTo>
                <a:cubicBezTo>
                  <a:pt x="0" y="9551"/>
                  <a:pt x="151" y="9732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700"/>
                </a:lnTo>
                <a:cubicBezTo>
                  <a:pt x="21578" y="637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6"/>
                  <a:pt x="7507" y="16344"/>
                </a:cubicBezTo>
                <a:lnTo>
                  <a:pt x="6035" y="17817"/>
                </a:lnTo>
                <a:cubicBezTo>
                  <a:pt x="5946" y="17906"/>
                  <a:pt x="5891" y="18028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1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0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3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2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8"/>
                  <a:pt x="3927" y="14101"/>
                  <a:pt x="3927" y="14237"/>
                </a:cubicBezTo>
                <a:cubicBezTo>
                  <a:pt x="3927" y="14508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953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0380" y="3290601"/>
            <a:ext cx="3684814" cy="897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Titillium Light" charset="0"/>
                <a:ea typeface="Titillium Light" charset="0"/>
                <a:cs typeface="Titillium Light" charset="0"/>
              </a:rPr>
              <a:t>The OA</a:t>
            </a:r>
            <a:br>
              <a:rPr lang="en-US" sz="3600" dirty="0">
                <a:latin typeface="Titillium Light" charset="0"/>
                <a:ea typeface="Titillium Light" charset="0"/>
                <a:cs typeface="Titillium Light" charset="0"/>
              </a:rPr>
            </a:br>
            <a:r>
              <a:rPr lang="en-US" sz="3600" dirty="0">
                <a:latin typeface="Titillium Light" charset="0"/>
                <a:ea typeface="Titillium Light" charset="0"/>
                <a:cs typeface="Titillium Light" charset="0"/>
              </a:rPr>
              <a:t>Citation Advantage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90700" y="4182859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24FC4B6-3236-4B96-AE08-0D63268458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0080115"/>
              </p:ext>
            </p:extLst>
          </p:nvPr>
        </p:nvGraphicFramePr>
        <p:xfrm>
          <a:off x="4206244" y="58126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7F34B4D-C89A-4B4C-B0DC-4361545F6256}"/>
              </a:ext>
            </a:extLst>
          </p:cNvPr>
          <p:cNvSpPr/>
          <p:nvPr/>
        </p:nvSpPr>
        <p:spPr>
          <a:xfrm>
            <a:off x="537328" y="424206"/>
            <a:ext cx="1131216" cy="66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6EDFB-DABA-44D6-BB12-44984F75B2E2}"/>
              </a:ext>
            </a:extLst>
          </p:cNvPr>
          <p:cNvSpPr txBox="1"/>
          <p:nvPr/>
        </p:nvSpPr>
        <p:spPr>
          <a:xfrm>
            <a:off x="38100" y="6376393"/>
            <a:ext cx="12115800" cy="48160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Tennant JP, Waldner F, Jacques DC 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et al.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 (2016) The academic, economic and societal impacts of Open Access: an evidence-based review [version 3; referees: 4 approved, 1 approved with reservations]. 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F1000Research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 5:632. </a:t>
            </a:r>
            <a:r>
              <a:rPr lang="en-US" sz="1100" dirty="0">
                <a:latin typeface="Titillium"/>
                <a:hlinkClick r:id="rId3"/>
              </a:rPr>
              <a:t>https://doi.org/10.12688/f1000research.8460.3</a:t>
            </a:r>
            <a:endParaRPr lang="en-US" sz="1100" dirty="0">
              <a:solidFill>
                <a:schemeClr val="tx1">
                  <a:alpha val="60000"/>
                </a:schemeClr>
              </a:solidFill>
              <a:latin typeface="Titillium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431C8E3-2BAE-4FB3-8A13-2978E1E33C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4348" b="6667"/>
          <a:stretch/>
        </p:blipFill>
        <p:spPr>
          <a:xfrm>
            <a:off x="0" y="983974"/>
            <a:ext cx="12192000" cy="541682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54545D-7A4E-48EB-9630-3215B04F8E53}"/>
              </a:ext>
            </a:extLst>
          </p:cNvPr>
          <p:cNvSpPr/>
          <p:nvPr/>
        </p:nvSpPr>
        <p:spPr>
          <a:xfrm>
            <a:off x="576470" y="361872"/>
            <a:ext cx="1093304" cy="622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tangle 3"/>
          <p:cNvSpPr/>
          <p:nvPr/>
        </p:nvSpPr>
        <p:spPr>
          <a:xfrm>
            <a:off x="0" y="2483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Shape 3625"/>
          <p:cNvSpPr/>
          <p:nvPr/>
        </p:nvSpPr>
        <p:spPr>
          <a:xfrm>
            <a:off x="5875283" y="2479624"/>
            <a:ext cx="441434" cy="401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08302" y="3073665"/>
            <a:ext cx="757539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Light" charset="0"/>
                <a:ea typeface="Titillium Light" charset="0"/>
                <a:cs typeface="Titillium Light" charset="0"/>
              </a:rPr>
              <a:t>How many of you have ever hit a paywall when trying to access a research article?</a:t>
            </a:r>
          </a:p>
        </p:txBody>
      </p:sp>
    </p:spTree>
    <p:extLst>
      <p:ext uri="{BB962C8B-B14F-4D97-AF65-F5344CB8AC3E}">
        <p14:creationId xmlns:p14="http://schemas.microsoft.com/office/powerpoint/2010/main" val="148196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B14997-A5DE-41D5-9ACF-B94C24F93006}"/>
              </a:ext>
            </a:extLst>
          </p:cNvPr>
          <p:cNvSpPr/>
          <p:nvPr/>
        </p:nvSpPr>
        <p:spPr>
          <a:xfrm>
            <a:off x="579120" y="457200"/>
            <a:ext cx="975360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B3A451-DD58-439C-B634-E94E68803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0" t="10519" r="1501" b="5630"/>
          <a:stretch/>
        </p:blipFill>
        <p:spPr>
          <a:xfrm>
            <a:off x="1295400" y="279400"/>
            <a:ext cx="9601200" cy="575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18F944-AC31-4B9D-94A5-CA93003286F4}"/>
              </a:ext>
            </a:extLst>
          </p:cNvPr>
          <p:cNvSpPr txBox="1"/>
          <p:nvPr/>
        </p:nvSpPr>
        <p:spPr>
          <a:xfrm>
            <a:off x="38100" y="6376393"/>
            <a:ext cx="12115800" cy="48160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Tennant JP, Dugan JM, </a:t>
            </a:r>
            <a:r>
              <a:rPr lang="en-US" sz="1100" dirty="0" err="1">
                <a:solidFill>
                  <a:schemeClr val="tx1">
                    <a:alpha val="60000"/>
                  </a:schemeClr>
                </a:solidFill>
                <a:latin typeface="Titillium"/>
              </a:rPr>
              <a:t>Graziotin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 D et al. (2017) A multi-disciplinary perspective on emergent and future innovations in peer review [version 3; referees: 2 approved]. 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F1000Research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, 6:1151 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  <a:hlinkClick r:id="rId3"/>
              </a:rPr>
              <a:t>https://doi.org/10.12688/f1000research.12037.3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 </a:t>
            </a:r>
            <a:endParaRPr lang="en-US" sz="1100" dirty="0">
              <a:solidFill>
                <a:schemeClr val="tx1">
                  <a:alpha val="60000"/>
                </a:schemeClr>
              </a:solidFill>
              <a:latin typeface="Titillium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103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F34B4D-C89A-4B4C-B0DC-4361545F6256}"/>
              </a:ext>
            </a:extLst>
          </p:cNvPr>
          <p:cNvSpPr/>
          <p:nvPr/>
        </p:nvSpPr>
        <p:spPr>
          <a:xfrm>
            <a:off x="537328" y="424206"/>
            <a:ext cx="1131216" cy="66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9F4B7-3250-41B8-95CE-5E918F32A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" t="14571" r="34510" b="22612"/>
          <a:stretch/>
        </p:blipFill>
        <p:spPr>
          <a:xfrm>
            <a:off x="3168244" y="848255"/>
            <a:ext cx="7890235" cy="4308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7BEC57-28AD-491C-8BA4-35A49F56A1BF}"/>
              </a:ext>
            </a:extLst>
          </p:cNvPr>
          <p:cNvSpPr txBox="1"/>
          <p:nvPr/>
        </p:nvSpPr>
        <p:spPr>
          <a:xfrm>
            <a:off x="1889342" y="4138542"/>
            <a:ext cx="327424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latin typeface="Titillium Light" charset="0"/>
                <a:ea typeface="Titillium Light" charset="0"/>
                <a:cs typeface="Titillium Light" charset="0"/>
              </a:rPr>
              <a:t>Submitted August 9, 2017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56329-EFD3-42E3-8013-8FA7A63765B2}"/>
              </a:ext>
            </a:extLst>
          </p:cNvPr>
          <p:cNvSpPr/>
          <p:nvPr/>
        </p:nvSpPr>
        <p:spPr>
          <a:xfrm>
            <a:off x="1801358" y="4031599"/>
            <a:ext cx="4883084" cy="454292"/>
          </a:xfrm>
          <a:prstGeom prst="rect">
            <a:avLst/>
          </a:prstGeom>
          <a:noFill/>
          <a:ln w="381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9AE629-4BE1-4AE0-8F81-9302A1A7BE8A}"/>
              </a:ext>
            </a:extLst>
          </p:cNvPr>
          <p:cNvSpPr txBox="1"/>
          <p:nvPr/>
        </p:nvSpPr>
        <p:spPr>
          <a:xfrm>
            <a:off x="38100" y="6337874"/>
            <a:ext cx="12115800" cy="48160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Piwowar H, </a:t>
            </a:r>
            <a:r>
              <a:rPr lang="en-US" sz="1100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Priem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J, </a:t>
            </a:r>
            <a:r>
              <a:rPr lang="en-US" sz="1100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Larivière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V, </a:t>
            </a:r>
            <a:r>
              <a:rPr lang="en-US" sz="1100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Alperin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JP, Matthias L, Norlander B, Farley A, West J, </a:t>
            </a:r>
            <a:r>
              <a:rPr lang="en-US" sz="1100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Haustein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S. (2018) The state of OA: a large-scale analysis of the prevalence and impact of Open Access articles. </a:t>
            </a:r>
            <a:r>
              <a:rPr lang="en-US" sz="1100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PeerJ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6:e4375 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  <a:hlinkClick r:id="rId3"/>
              </a:rPr>
              <a:t>https://doi.org/10.7717/peerj.4375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5432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F34B4D-C89A-4B4C-B0DC-4361545F6256}"/>
              </a:ext>
            </a:extLst>
          </p:cNvPr>
          <p:cNvSpPr/>
          <p:nvPr/>
        </p:nvSpPr>
        <p:spPr>
          <a:xfrm>
            <a:off x="537328" y="424206"/>
            <a:ext cx="1131216" cy="66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1B3AA5-B472-4731-B9B7-DEE5A4068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381"/>
          <a:stretch/>
        </p:blipFill>
        <p:spPr>
          <a:xfrm rot="21024205">
            <a:off x="-275256" y="-205031"/>
            <a:ext cx="6418449" cy="370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4F79B-D736-44CF-B67C-B3FD9B538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4938">
            <a:off x="435704" y="2331024"/>
            <a:ext cx="8655763" cy="2312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3693C7-9562-47C9-9422-A6C06A61B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655"/>
          <a:stretch/>
        </p:blipFill>
        <p:spPr>
          <a:xfrm rot="1164134">
            <a:off x="5627636" y="348396"/>
            <a:ext cx="7960654" cy="326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00F40B-E248-47F6-949B-59DDD7209F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444"/>
          <a:stretch/>
        </p:blipFill>
        <p:spPr>
          <a:xfrm>
            <a:off x="27253" y="4239864"/>
            <a:ext cx="6925363" cy="288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F4A7AB-3C05-4B92-939C-181709C653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70" t="9046" r="16417" b="-330"/>
          <a:stretch/>
        </p:blipFill>
        <p:spPr>
          <a:xfrm rot="20771841">
            <a:off x="6337261" y="3677618"/>
            <a:ext cx="6329819" cy="322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627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28F4A851-E301-408C-8615-3D10C181D323}"/>
              </a:ext>
            </a:extLst>
          </p:cNvPr>
          <p:cNvSpPr/>
          <p:nvPr/>
        </p:nvSpPr>
        <p:spPr>
          <a:xfrm>
            <a:off x="528320" y="518160"/>
            <a:ext cx="904240" cy="495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C85F73-A823-4029-9CF4-CAD262887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105" y="1178036"/>
            <a:ext cx="2902099" cy="47309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723EDD-EBAA-4617-9C74-8D4C95602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629" y="1114533"/>
            <a:ext cx="3054507" cy="47944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3ECA63-D1D1-4F5F-B230-8513074A0058}"/>
              </a:ext>
            </a:extLst>
          </p:cNvPr>
          <p:cNvSpPr txBox="1"/>
          <p:nvPr/>
        </p:nvSpPr>
        <p:spPr>
          <a:xfrm>
            <a:off x="1666471" y="6307882"/>
            <a:ext cx="2637366" cy="176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spc="200" dirty="0">
                <a:latin typeface="Titillium" charset="0"/>
                <a:ea typeface="Titillium" charset="0"/>
                <a:cs typeface="Titillium" charset="0"/>
              </a:rPr>
              <a:t>30 Citations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499B68-F8BC-46B6-AAE1-E1EFFD00268A}"/>
              </a:ext>
            </a:extLst>
          </p:cNvPr>
          <p:cNvSpPr txBox="1"/>
          <p:nvPr/>
        </p:nvSpPr>
        <p:spPr>
          <a:xfrm>
            <a:off x="7690199" y="6307882"/>
            <a:ext cx="2637366" cy="176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spc="200" dirty="0">
                <a:latin typeface="Titillium" charset="0"/>
                <a:ea typeface="Titillium" charset="0"/>
                <a:cs typeface="Titillium" charset="0"/>
              </a:rPr>
              <a:t>28 Citations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B368EF-201C-4346-84DA-DC170B810C75}"/>
              </a:ext>
            </a:extLst>
          </p:cNvPr>
          <p:cNvSpPr txBox="1"/>
          <p:nvPr/>
        </p:nvSpPr>
        <p:spPr>
          <a:xfrm>
            <a:off x="1666471" y="602532"/>
            <a:ext cx="2637366" cy="2271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spc="200" dirty="0">
                <a:latin typeface="Titillium" charset="0"/>
                <a:ea typeface="Titillium" charset="0"/>
                <a:cs typeface="Titillium" charset="0"/>
              </a:rPr>
              <a:t>PREPRINT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D7AFB6-D34B-42C4-970A-E6899A0C22EE}"/>
              </a:ext>
            </a:extLst>
          </p:cNvPr>
          <p:cNvSpPr txBox="1"/>
          <p:nvPr/>
        </p:nvSpPr>
        <p:spPr>
          <a:xfrm>
            <a:off x="7690199" y="584572"/>
            <a:ext cx="2637366" cy="2271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spc="200" dirty="0">
                <a:latin typeface="Titillium" charset="0"/>
                <a:ea typeface="Titillium" charset="0"/>
                <a:cs typeface="Titillium" charset="0"/>
              </a:rPr>
              <a:t>JOURNAL ARTICLE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7FA830C-347F-4256-B9D7-F7659A290018}"/>
              </a:ext>
            </a:extLst>
          </p:cNvPr>
          <p:cNvSpPr txBox="1"/>
          <p:nvPr/>
        </p:nvSpPr>
        <p:spPr>
          <a:xfrm>
            <a:off x="1655864" y="6565455"/>
            <a:ext cx="3044858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  <a:hlinkClick r:id="rId4"/>
              </a:rPr>
              <a:t>https://www.altmetric.com/details/23358582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61E091-32BD-47EC-9C26-9BC39E61BF14}"/>
              </a:ext>
            </a:extLst>
          </p:cNvPr>
          <p:cNvSpPr txBox="1"/>
          <p:nvPr/>
        </p:nvSpPr>
        <p:spPr>
          <a:xfrm>
            <a:off x="7690199" y="6565455"/>
            <a:ext cx="3044858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  <a:hlinkClick r:id="rId5"/>
              </a:rPr>
              <a:t>https://www.altmetric.com/details/33152539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045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B14997-A5DE-41D5-9ACF-B94C24F93006}"/>
              </a:ext>
            </a:extLst>
          </p:cNvPr>
          <p:cNvSpPr/>
          <p:nvPr/>
        </p:nvSpPr>
        <p:spPr>
          <a:xfrm>
            <a:off x="579120" y="457200"/>
            <a:ext cx="975360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2EBDC-2EDB-4572-BAC8-0F200BBB5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455"/>
            <a:ext cx="12192000" cy="461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740A7F-B8DA-4B16-B555-AEAACEB9CDB8}"/>
              </a:ext>
            </a:extLst>
          </p:cNvPr>
          <p:cNvSpPr txBox="1"/>
          <p:nvPr/>
        </p:nvSpPr>
        <p:spPr>
          <a:xfrm>
            <a:off x="38100" y="6557610"/>
            <a:ext cx="12115800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  <a:hlinkClick r:id="rId3"/>
              </a:rPr>
              <a:t>https://areomagazine.com/2018/10/02/academic-grievance-studies-and-the-corruption-of-scholarship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7682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0700" y="3034086"/>
            <a:ext cx="3684814" cy="454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latin typeface="Titillium Light" charset="0"/>
                <a:ea typeface="Titillium Light" charset="0"/>
                <a:cs typeface="Titillium Light" charset="0"/>
              </a:rPr>
              <a:t>Reproducibility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90700" y="3555292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16B30E8-8F7B-48CF-AABD-B8C030E160EE}"/>
              </a:ext>
            </a:extLst>
          </p:cNvPr>
          <p:cNvGrpSpPr/>
          <p:nvPr/>
        </p:nvGrpSpPr>
        <p:grpSpPr>
          <a:xfrm>
            <a:off x="1790700" y="3943631"/>
            <a:ext cx="4016334" cy="986313"/>
            <a:chOff x="1790700" y="2264521"/>
            <a:chExt cx="4016334" cy="9863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5B93B1-9A0C-4B16-85A5-7F7AE02917CD}"/>
                </a:ext>
              </a:extLst>
            </p:cNvPr>
            <p:cNvSpPr txBox="1"/>
            <p:nvPr/>
          </p:nvSpPr>
          <p:spPr>
            <a:xfrm>
              <a:off x="2386967" y="2264521"/>
              <a:ext cx="3111308" cy="151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DEFINITION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F12C8E-078C-4654-9AEE-A237B3C3861B}"/>
                </a:ext>
              </a:extLst>
            </p:cNvPr>
            <p:cNvSpPr txBox="1"/>
            <p:nvPr/>
          </p:nvSpPr>
          <p:spPr>
            <a:xfrm>
              <a:off x="2386966" y="2448435"/>
              <a:ext cx="3420068" cy="8023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Reproducibility refers to the ability to reach the same conclusions/results using the same approach and the same data.</a:t>
              </a:r>
            </a:p>
          </p:txBody>
        </p:sp>
        <p:sp>
          <p:nvSpPr>
            <p:cNvPr id="11" name="Shape 3938">
              <a:extLst>
                <a:ext uri="{FF2B5EF4-FFF2-40B4-BE49-F238E27FC236}">
                  <a16:creationId xmlns:a16="http://schemas.microsoft.com/office/drawing/2014/main" id="{98E47D3A-06B2-4367-B95C-DD4C0D3791BA}"/>
                </a:ext>
              </a:extLst>
            </p:cNvPr>
            <p:cNvSpPr/>
            <p:nvPr/>
          </p:nvSpPr>
          <p:spPr>
            <a:xfrm>
              <a:off x="1790700" y="2264521"/>
              <a:ext cx="408532" cy="408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9674" y="5053"/>
                  </a:moveTo>
                  <a:cubicBezTo>
                    <a:pt x="9585" y="4965"/>
                    <a:pt x="9462" y="4909"/>
                    <a:pt x="9327" y="4909"/>
                  </a:cubicBezTo>
                  <a:cubicBezTo>
                    <a:pt x="9056" y="4909"/>
                    <a:pt x="8836" y="5130"/>
                    <a:pt x="8836" y="5400"/>
                  </a:cubicBezTo>
                  <a:cubicBezTo>
                    <a:pt x="8836" y="5536"/>
                    <a:pt x="8891" y="5659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2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3" y="11059"/>
                    <a:pt x="14727" y="10936"/>
                    <a:pt x="14727" y="10800"/>
                  </a:cubicBezTo>
                  <a:cubicBezTo>
                    <a:pt x="14727" y="10665"/>
                    <a:pt x="14673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9C2A17-109F-4A13-8899-F870ED8BA4E7}"/>
              </a:ext>
            </a:extLst>
          </p:cNvPr>
          <p:cNvGrpSpPr/>
          <p:nvPr/>
        </p:nvGrpSpPr>
        <p:grpSpPr>
          <a:xfrm>
            <a:off x="1790700" y="5036175"/>
            <a:ext cx="4016334" cy="432315"/>
            <a:chOff x="1790700" y="2264521"/>
            <a:chExt cx="4016334" cy="43231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3E1B70-C518-4F4B-98BD-7BB038BA3B9D}"/>
                </a:ext>
              </a:extLst>
            </p:cNvPr>
            <p:cNvSpPr txBox="1"/>
            <p:nvPr/>
          </p:nvSpPr>
          <p:spPr>
            <a:xfrm>
              <a:off x="2386967" y="2264521"/>
              <a:ext cx="3111308" cy="151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GUIDING PRINCIPLES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EE827F-A6AD-4CDC-BE62-221F2C240223}"/>
                </a:ext>
              </a:extLst>
            </p:cNvPr>
            <p:cNvSpPr txBox="1"/>
            <p:nvPr/>
          </p:nvSpPr>
          <p:spPr>
            <a:xfrm>
              <a:off x="2386966" y="2448435"/>
              <a:ext cx="3420068" cy="24840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Transparency, openness, sharing.</a:t>
              </a:r>
            </a:p>
          </p:txBody>
        </p:sp>
        <p:sp>
          <p:nvSpPr>
            <p:cNvPr id="15" name="Shape 3938">
              <a:extLst>
                <a:ext uri="{FF2B5EF4-FFF2-40B4-BE49-F238E27FC236}">
                  <a16:creationId xmlns:a16="http://schemas.microsoft.com/office/drawing/2014/main" id="{DCEE0A43-23DE-4C35-BF28-6A4D3C632AEA}"/>
                </a:ext>
              </a:extLst>
            </p:cNvPr>
            <p:cNvSpPr/>
            <p:nvPr/>
          </p:nvSpPr>
          <p:spPr>
            <a:xfrm>
              <a:off x="1790700" y="2264521"/>
              <a:ext cx="408532" cy="408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9674" y="5053"/>
                  </a:moveTo>
                  <a:cubicBezTo>
                    <a:pt x="9585" y="4965"/>
                    <a:pt x="9462" y="4909"/>
                    <a:pt x="9327" y="4909"/>
                  </a:cubicBezTo>
                  <a:cubicBezTo>
                    <a:pt x="9056" y="4909"/>
                    <a:pt x="8836" y="5130"/>
                    <a:pt x="8836" y="5400"/>
                  </a:cubicBezTo>
                  <a:cubicBezTo>
                    <a:pt x="8836" y="5536"/>
                    <a:pt x="8891" y="5659"/>
                    <a:pt x="8980" y="5747"/>
                  </a:cubicBezTo>
                  <a:lnTo>
                    <a:pt x="13574" y="10800"/>
                  </a:lnTo>
                  <a:lnTo>
                    <a:pt x="8980" y="15853"/>
                  </a:lnTo>
                  <a:cubicBezTo>
                    <a:pt x="8891" y="15942"/>
                    <a:pt x="8836" y="16065"/>
                    <a:pt x="8836" y="16200"/>
                  </a:cubicBezTo>
                  <a:cubicBezTo>
                    <a:pt x="8836" y="16471"/>
                    <a:pt x="9056" y="16691"/>
                    <a:pt x="9327" y="16691"/>
                  </a:cubicBezTo>
                  <a:cubicBezTo>
                    <a:pt x="9462" y="16691"/>
                    <a:pt x="9585" y="16636"/>
                    <a:pt x="9674" y="16547"/>
                  </a:cubicBezTo>
                  <a:lnTo>
                    <a:pt x="14583" y="11147"/>
                  </a:lnTo>
                  <a:cubicBezTo>
                    <a:pt x="14673" y="11059"/>
                    <a:pt x="14727" y="10936"/>
                    <a:pt x="14727" y="10800"/>
                  </a:cubicBezTo>
                  <a:cubicBezTo>
                    <a:pt x="14727" y="10665"/>
                    <a:pt x="14673" y="10542"/>
                    <a:pt x="14583" y="10453"/>
                  </a:cubicBezTo>
                  <a:cubicBezTo>
                    <a:pt x="14583" y="10453"/>
                    <a:pt x="9674" y="5053"/>
                    <a:pt x="9674" y="505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87E56AA-6C60-4F20-932B-9B5584E4CC01}"/>
              </a:ext>
            </a:extLst>
          </p:cNvPr>
          <p:cNvSpPr/>
          <p:nvPr/>
        </p:nvSpPr>
        <p:spPr>
          <a:xfrm>
            <a:off x="558800" y="538480"/>
            <a:ext cx="1005840" cy="528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F97A950-1F8E-400A-AF4F-93009A37BD7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t="-112038" b="-112038"/>
          <a:stretch/>
        </p:blipFill>
        <p:spPr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751874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Ensuring reproducible results.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74801" y="2509169"/>
            <a:ext cx="2894233" cy="683485"/>
            <a:chOff x="1790700" y="2395895"/>
            <a:chExt cx="2678334" cy="683485"/>
          </a:xfrm>
        </p:grpSpPr>
        <p:sp>
          <p:nvSpPr>
            <p:cNvPr id="3" name="TextBox 2"/>
            <p:cNvSpPr txBox="1"/>
            <p:nvPr/>
          </p:nvSpPr>
          <p:spPr>
            <a:xfrm>
              <a:off x="2714662" y="2395895"/>
              <a:ext cx="1754372" cy="151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DOCUMENTATION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14662" y="2650929"/>
              <a:ext cx="1754372" cy="42845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Document EVERY.SINGLE.DETAIL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90700" y="2395895"/>
              <a:ext cx="778329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dirty="0">
                  <a:latin typeface="Titillium Light" charset="0"/>
                  <a:ea typeface="Titillium Light" charset="0"/>
                  <a:cs typeface="Titillium Light" charset="0"/>
                </a:rPr>
                <a:t>01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471058" y="2417667"/>
              <a:ext cx="0" cy="543247"/>
            </a:xfrm>
            <a:prstGeom prst="line">
              <a:avLst/>
            </a:prstGeom>
            <a:ln w="2540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4756833" y="2509169"/>
            <a:ext cx="2678334" cy="683485"/>
            <a:chOff x="1790700" y="2395895"/>
            <a:chExt cx="2678334" cy="683485"/>
          </a:xfrm>
        </p:grpSpPr>
        <p:sp>
          <p:nvSpPr>
            <p:cNvPr id="33" name="TextBox 32"/>
            <p:cNvSpPr txBox="1"/>
            <p:nvPr/>
          </p:nvSpPr>
          <p:spPr>
            <a:xfrm>
              <a:off x="2714662" y="2395895"/>
              <a:ext cx="1754372" cy="151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OPEN DATA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14662" y="2650929"/>
              <a:ext cx="1754372" cy="42845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Provide access to underlying data.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90700" y="2395895"/>
              <a:ext cx="778329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dirty="0">
                  <a:latin typeface="Titillium Light" charset="0"/>
                  <a:ea typeface="Titillium Light" charset="0"/>
                  <a:cs typeface="Titillium Light" charset="0"/>
                </a:rPr>
                <a:t>02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2471058" y="2417667"/>
              <a:ext cx="0" cy="543247"/>
            </a:xfrm>
            <a:prstGeom prst="line">
              <a:avLst/>
            </a:prstGeom>
            <a:ln w="2540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7722966" y="2509169"/>
            <a:ext cx="2678334" cy="683485"/>
            <a:chOff x="1790700" y="2395895"/>
            <a:chExt cx="2678334" cy="683485"/>
          </a:xfrm>
        </p:grpSpPr>
        <p:sp>
          <p:nvSpPr>
            <p:cNvPr id="38" name="TextBox 37"/>
            <p:cNvSpPr txBox="1"/>
            <p:nvPr/>
          </p:nvSpPr>
          <p:spPr>
            <a:xfrm>
              <a:off x="2714662" y="2395895"/>
              <a:ext cx="1754372" cy="1514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OPEN CODE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14662" y="2650929"/>
              <a:ext cx="1754372" cy="42845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Share your </a:t>
              </a:r>
              <a:r>
                <a:rPr lang="en-US" sz="1200" b="1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annotated</a:t>
              </a: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 code.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90700" y="2395895"/>
              <a:ext cx="778329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dirty="0">
                  <a:latin typeface="Titillium Light" charset="0"/>
                  <a:ea typeface="Titillium Light" charset="0"/>
                  <a:cs typeface="Titillium Light" charset="0"/>
                </a:rPr>
                <a:t>03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2471058" y="2417667"/>
              <a:ext cx="0" cy="543247"/>
            </a:xfrm>
            <a:prstGeom prst="line">
              <a:avLst/>
            </a:prstGeom>
            <a:ln w="2540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415871" y="4181010"/>
            <a:ext cx="3474112" cy="905084"/>
            <a:chOff x="1790700" y="2395895"/>
            <a:chExt cx="2461912" cy="905084"/>
          </a:xfrm>
        </p:grpSpPr>
        <p:sp>
          <p:nvSpPr>
            <p:cNvPr id="43" name="TextBox 42"/>
            <p:cNvSpPr txBox="1"/>
            <p:nvPr/>
          </p:nvSpPr>
          <p:spPr>
            <a:xfrm>
              <a:off x="2498240" y="2417667"/>
              <a:ext cx="1754372" cy="299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ANALYTIC TRANSPARENCY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498240" y="2650929"/>
              <a:ext cx="1654002" cy="650050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Provide </a:t>
              </a:r>
              <a:r>
                <a:rPr lang="en-US" sz="1200" i="1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sufficient</a:t>
              </a: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 details about data analysis (code, detailed methods, supplementary material).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90700" y="2395895"/>
              <a:ext cx="374388" cy="4542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dirty="0">
                  <a:latin typeface="Titillium Light" charset="0"/>
                  <a:ea typeface="Titillium Light" charset="0"/>
                  <a:cs typeface="Titillium Light" charset="0"/>
                </a:rPr>
                <a:t>04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2311696" y="2417667"/>
              <a:ext cx="0" cy="543247"/>
            </a:xfrm>
            <a:prstGeom prst="line">
              <a:avLst/>
            </a:prstGeom>
            <a:ln w="2540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674527" y="4149884"/>
            <a:ext cx="3457594" cy="896802"/>
            <a:chOff x="1790700" y="2364769"/>
            <a:chExt cx="2394155" cy="896802"/>
          </a:xfrm>
        </p:grpSpPr>
        <p:sp>
          <p:nvSpPr>
            <p:cNvPr id="48" name="TextBox 47"/>
            <p:cNvSpPr txBox="1"/>
            <p:nvPr/>
          </p:nvSpPr>
          <p:spPr>
            <a:xfrm>
              <a:off x="2430483" y="2364769"/>
              <a:ext cx="1754372" cy="2991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spc="200" dirty="0">
                  <a:latin typeface="Titillium" charset="0"/>
                  <a:ea typeface="Titillium" charset="0"/>
                  <a:cs typeface="Titillium" charset="0"/>
                </a:rPr>
                <a:t>PRODUCTION TRANSPARENCY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430483" y="2611521"/>
              <a:ext cx="1754372" cy="650050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alpha val="60000"/>
                    </a:schemeClr>
                  </a:solidFill>
                  <a:latin typeface="Titillium" charset="0"/>
                  <a:ea typeface="Titillium" charset="0"/>
                  <a:cs typeface="Titillium" charset="0"/>
                </a:rPr>
                <a:t>Provide information in which context data were collected/generated and which procedures were used.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790700" y="2395895"/>
              <a:ext cx="778329" cy="4431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dirty="0">
                  <a:latin typeface="Titillium Light" charset="0"/>
                  <a:ea typeface="Titillium Light" charset="0"/>
                  <a:cs typeface="Titillium Light" charset="0"/>
                </a:rPr>
                <a:t>05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2261803" y="2417667"/>
              <a:ext cx="0" cy="543247"/>
            </a:xfrm>
            <a:prstGeom prst="line">
              <a:avLst/>
            </a:prstGeom>
            <a:ln w="25400"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5F1C305-617B-4FA6-B07F-F01041652EC6}"/>
              </a:ext>
            </a:extLst>
          </p:cNvPr>
          <p:cNvSpPr/>
          <p:nvPr/>
        </p:nvSpPr>
        <p:spPr>
          <a:xfrm>
            <a:off x="629920" y="522963"/>
            <a:ext cx="944881" cy="519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E3AF681-BA14-4226-848D-BBD0B630A559}"/>
              </a:ext>
            </a:extLst>
          </p:cNvPr>
          <p:cNvSpPr txBox="1"/>
          <p:nvPr/>
        </p:nvSpPr>
        <p:spPr>
          <a:xfrm>
            <a:off x="0" y="6607800"/>
            <a:ext cx="12115800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  <a:ea typeface="Titillium" charset="0"/>
                <a:cs typeface="Titillium" charset="0"/>
              </a:rPr>
              <a:t>See </a:t>
            </a:r>
            <a:r>
              <a:rPr lang="de-DE" sz="1100" dirty="0">
                <a:latin typeface="Titillium"/>
                <a:hlinkClick r:id="rId2"/>
              </a:rPr>
              <a:t>https://doi.org/10.1177/0002764218784991</a:t>
            </a:r>
            <a:r>
              <a:rPr lang="de-DE" sz="1100" dirty="0">
                <a:latin typeface="Titillium"/>
              </a:rPr>
              <a:t> </a:t>
            </a:r>
            <a:r>
              <a:rPr lang="de-DE" sz="1100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for more information on sharing qualitative data, and </a:t>
            </a:r>
            <a:r>
              <a:rPr lang="de-DE" sz="1100" dirty="0">
                <a:latin typeface="Titillium"/>
                <a:hlinkClick r:id="rId3"/>
              </a:rPr>
              <a:t>https://www.princeton.edu/~amoravcs/library/transparency.pdf</a:t>
            </a:r>
            <a:r>
              <a:rPr lang="de-DE" sz="1100" dirty="0">
                <a:latin typeface="Titillium"/>
              </a:rPr>
              <a:t> </a:t>
            </a:r>
            <a:r>
              <a:rPr lang="de-DE" sz="1100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on transparency.</a:t>
            </a:r>
            <a:endParaRPr lang="en-US" sz="1100" dirty="0">
              <a:solidFill>
                <a:schemeClr val="tx1">
                  <a:alpha val="60000"/>
                </a:schemeClr>
              </a:solidFill>
              <a:latin typeface="Titillium"/>
              <a:ea typeface="Titillium" charset="0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82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F1C305-617B-4FA6-B07F-F01041652EC6}"/>
              </a:ext>
            </a:extLst>
          </p:cNvPr>
          <p:cNvSpPr/>
          <p:nvPr/>
        </p:nvSpPr>
        <p:spPr>
          <a:xfrm>
            <a:off x="629920" y="522963"/>
            <a:ext cx="944881" cy="519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E3AF681-BA14-4226-848D-BBD0B630A559}"/>
              </a:ext>
            </a:extLst>
          </p:cNvPr>
          <p:cNvSpPr txBox="1"/>
          <p:nvPr/>
        </p:nvSpPr>
        <p:spPr>
          <a:xfrm>
            <a:off x="0" y="6607800"/>
            <a:ext cx="12115800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  <a:ea typeface="Titillium" charset="0"/>
                <a:cs typeface="Titillium" charset="0"/>
              </a:rPr>
              <a:t>See 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  <a:ea typeface="Titillium" charset="0"/>
                <a:cs typeface="Titillium" charset="0"/>
                <a:hlinkClick r:id="rId2"/>
              </a:rPr>
              <a:t>https://doi.org/10.7910/DVN/VY4TJE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  <a:ea typeface="Titillium" charset="0"/>
                <a:cs typeface="Titillium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34352-BA53-4F3B-BB55-A950548DC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84" t="22431" r="21750" b="10815"/>
          <a:stretch/>
        </p:blipFill>
        <p:spPr>
          <a:xfrm>
            <a:off x="547043" y="1557522"/>
            <a:ext cx="5548957" cy="37429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680" y="567788"/>
            <a:ext cx="9956800" cy="495486"/>
          </a:xfrm>
        </p:spPr>
        <p:txBody>
          <a:bodyPr>
            <a:normAutofit fontScale="90000"/>
          </a:bodyPr>
          <a:lstStyle/>
          <a:p>
            <a:r>
              <a:rPr lang="en-US" dirty="0"/>
              <a:t>IMHO, the methodology cannot be explained in </a:t>
            </a:r>
            <a:r>
              <a:rPr lang="en-US" i="1" dirty="0"/>
              <a:t>too much detail</a:t>
            </a:r>
            <a:r>
              <a:rPr lang="en-US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BAC402-A35B-4392-B829-9F54AF1B0E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67" t="21185" r="23320" b="8279"/>
          <a:stretch/>
        </p:blipFill>
        <p:spPr>
          <a:xfrm>
            <a:off x="6228080" y="1219200"/>
            <a:ext cx="5548957" cy="48373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72C2C7-9E32-4A87-9F01-A5F8C6828967}"/>
              </a:ext>
            </a:extLst>
          </p:cNvPr>
          <p:cNvSpPr/>
          <p:nvPr/>
        </p:nvSpPr>
        <p:spPr>
          <a:xfrm>
            <a:off x="7020560" y="1396551"/>
            <a:ext cx="4624397" cy="38144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273E7-EEAA-4966-B00E-4BB1944CC0DA}"/>
              </a:ext>
            </a:extLst>
          </p:cNvPr>
          <p:cNvSpPr txBox="1"/>
          <p:nvPr/>
        </p:nvSpPr>
        <p:spPr>
          <a:xfrm>
            <a:off x="6004560" y="1429876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  <a:latin typeface="Titillium"/>
              </a:rPr>
              <a:t>What?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8232C83-1785-4B63-B5BC-C4C637E8CC2A}"/>
              </a:ext>
            </a:extLst>
          </p:cNvPr>
          <p:cNvSpPr/>
          <p:nvPr/>
        </p:nvSpPr>
        <p:spPr>
          <a:xfrm>
            <a:off x="6908801" y="4704080"/>
            <a:ext cx="4196080" cy="2235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975D199-81F8-4D26-98AC-8CD5BE24E34A}"/>
              </a:ext>
            </a:extLst>
          </p:cNvPr>
          <p:cNvSpPr/>
          <p:nvPr/>
        </p:nvSpPr>
        <p:spPr>
          <a:xfrm>
            <a:off x="6908801" y="5323841"/>
            <a:ext cx="4624397" cy="32512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6CD1A7-21F3-4CD4-AE72-F0D4ED921A1E}"/>
              </a:ext>
            </a:extLst>
          </p:cNvPr>
          <p:cNvSpPr txBox="1"/>
          <p:nvPr/>
        </p:nvSpPr>
        <p:spPr>
          <a:xfrm>
            <a:off x="5958841" y="4689461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1"/>
                </a:solidFill>
                <a:latin typeface="Titillium"/>
              </a:rPr>
              <a:t>What?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F35A719-277C-45A9-BD1F-16972C1EF514}"/>
              </a:ext>
            </a:extLst>
          </p:cNvPr>
          <p:cNvSpPr/>
          <p:nvPr/>
        </p:nvSpPr>
        <p:spPr>
          <a:xfrm>
            <a:off x="7020560" y="1811381"/>
            <a:ext cx="4624397" cy="381449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6851220-8486-432F-9567-486EEB0ED01C}"/>
              </a:ext>
            </a:extLst>
          </p:cNvPr>
          <p:cNvSpPr/>
          <p:nvPr/>
        </p:nvSpPr>
        <p:spPr>
          <a:xfrm>
            <a:off x="6888480" y="4958080"/>
            <a:ext cx="4624397" cy="190724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A9AAAB-FFBA-453E-A65B-8A90423F0800}"/>
              </a:ext>
            </a:extLst>
          </p:cNvPr>
          <p:cNvSpPr txBox="1"/>
          <p:nvPr/>
        </p:nvSpPr>
        <p:spPr>
          <a:xfrm>
            <a:off x="6004560" y="1825218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tillium"/>
              </a:rPr>
              <a:t>Why?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FDCEE9F-7F52-4F31-9684-5A11161097B0}"/>
              </a:ext>
            </a:extLst>
          </p:cNvPr>
          <p:cNvSpPr txBox="1"/>
          <p:nvPr/>
        </p:nvSpPr>
        <p:spPr>
          <a:xfrm>
            <a:off x="5994400" y="4964138"/>
            <a:ext cx="88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tillium"/>
              </a:rPr>
              <a:t>Why?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4008C08-A2DA-4CDF-88ED-C9AD6C49BE28}"/>
              </a:ext>
            </a:extLst>
          </p:cNvPr>
          <p:cNvSpPr/>
          <p:nvPr/>
        </p:nvSpPr>
        <p:spPr>
          <a:xfrm>
            <a:off x="7051040" y="2329269"/>
            <a:ext cx="4624397" cy="226305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5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F4B93FE-F345-4B9A-863D-79799C5B22A6}"/>
              </a:ext>
            </a:extLst>
          </p:cNvPr>
          <p:cNvSpPr txBox="1"/>
          <p:nvPr/>
        </p:nvSpPr>
        <p:spPr>
          <a:xfrm>
            <a:off x="6004560" y="2220560"/>
            <a:ext cx="883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accent5"/>
                </a:solidFill>
                <a:latin typeface="Titillium"/>
              </a:rPr>
              <a:t>What was the result?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C254C2D-D2FD-448D-A166-A11B445E6B78}"/>
              </a:ext>
            </a:extLst>
          </p:cNvPr>
          <p:cNvSpPr/>
          <p:nvPr/>
        </p:nvSpPr>
        <p:spPr>
          <a:xfrm>
            <a:off x="6908801" y="5700072"/>
            <a:ext cx="4624397" cy="325120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671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9000">
                <a:schemeClr val="accent2">
                  <a:alpha val="7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790700" y="2413337"/>
            <a:ext cx="8610600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Titillium Light" charset="0"/>
                <a:ea typeface="Titillium Light" charset="0"/>
                <a:cs typeface="Titillium Light" charset="0"/>
              </a:rPr>
              <a:t>Your primary collaborator is yourself 6 months from now, and your past self doesn’t answer emails.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Titillium Light" charset="0"/>
                <a:ea typeface="Titillium Light" charset="0"/>
                <a:cs typeface="Titillium Light" charset="0"/>
              </a:rPr>
              <a:t>- Rachel Ainsworth</a:t>
            </a:r>
          </a:p>
        </p:txBody>
      </p:sp>
    </p:spTree>
    <p:extLst>
      <p:ext uri="{BB962C8B-B14F-4D97-AF65-F5344CB8AC3E}">
        <p14:creationId xmlns:p14="http://schemas.microsoft.com/office/powerpoint/2010/main" val="219496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503469" y="2265320"/>
            <a:ext cx="425302" cy="42530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Oval 2"/>
          <p:cNvSpPr/>
          <p:nvPr/>
        </p:nvSpPr>
        <p:spPr>
          <a:xfrm>
            <a:off x="2503469" y="2925792"/>
            <a:ext cx="425302" cy="42530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Oval 3"/>
          <p:cNvSpPr/>
          <p:nvPr/>
        </p:nvSpPr>
        <p:spPr>
          <a:xfrm>
            <a:off x="2500441" y="3616393"/>
            <a:ext cx="425302" cy="42530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>
            <a:off x="3216237" y="1976038"/>
            <a:ext cx="4063933" cy="275011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dirty="0">
                <a:latin typeface="Titillium" charset="0"/>
                <a:ea typeface="Titillium" charset="0"/>
                <a:cs typeface="Titillium" charset="0"/>
              </a:rPr>
              <a:t>Easier reuse of material for future projects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Titillium" charset="0"/>
                <a:ea typeface="Titillium" charset="0"/>
                <a:cs typeface="Titillium" charset="0"/>
              </a:rPr>
              <a:t>Easier to write papers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Titillium" charset="0"/>
                <a:ea typeface="Titillium" charset="0"/>
                <a:cs typeface="Titillium" charset="0"/>
              </a:rPr>
              <a:t>Helps referees to review</a:t>
            </a:r>
          </a:p>
          <a:p>
            <a:pPr>
              <a:lnSpc>
                <a:spcPct val="250000"/>
              </a:lnSpc>
            </a:pPr>
            <a:r>
              <a:rPr lang="en-US" dirty="0">
                <a:latin typeface="Titillium" charset="0"/>
                <a:ea typeface="Titillium" charset="0"/>
                <a:cs typeface="Titillium" charset="0"/>
              </a:rPr>
              <a:t>Builds your reputation</a:t>
            </a:r>
          </a:p>
        </p:txBody>
      </p:sp>
      <p:sp>
        <p:nvSpPr>
          <p:cNvPr id="13" name="Oval 12"/>
          <p:cNvSpPr/>
          <p:nvPr/>
        </p:nvSpPr>
        <p:spPr>
          <a:xfrm>
            <a:off x="2500441" y="4293264"/>
            <a:ext cx="425302" cy="42530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of reproducibility</a:t>
            </a:r>
          </a:p>
        </p:txBody>
      </p:sp>
      <p:sp>
        <p:nvSpPr>
          <p:cNvPr id="28" name="Shape 3962">
            <a:extLst>
              <a:ext uri="{FF2B5EF4-FFF2-40B4-BE49-F238E27FC236}">
                <a16:creationId xmlns:a16="http://schemas.microsoft.com/office/drawing/2014/main" id="{E94816DF-9A43-4FDF-9D16-20DD0630F6C8}"/>
              </a:ext>
            </a:extLst>
          </p:cNvPr>
          <p:cNvSpPr/>
          <p:nvPr/>
        </p:nvSpPr>
        <p:spPr>
          <a:xfrm>
            <a:off x="2582179" y="2389187"/>
            <a:ext cx="279033" cy="177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55" y="1543"/>
                </a:moveTo>
                <a:cubicBezTo>
                  <a:pt x="12837" y="1543"/>
                  <a:pt x="10309" y="5516"/>
                  <a:pt x="10309" y="10414"/>
                </a:cubicBezTo>
                <a:lnTo>
                  <a:pt x="10309" y="11186"/>
                </a:lnTo>
                <a:cubicBezTo>
                  <a:pt x="10309" y="15234"/>
                  <a:pt x="8221" y="18514"/>
                  <a:pt x="5645" y="18514"/>
                </a:cubicBezTo>
                <a:cubicBezTo>
                  <a:pt x="3070" y="18514"/>
                  <a:pt x="982" y="15234"/>
                  <a:pt x="982" y="11186"/>
                </a:cubicBezTo>
                <a:lnTo>
                  <a:pt x="982" y="10414"/>
                </a:lnTo>
                <a:cubicBezTo>
                  <a:pt x="982" y="6367"/>
                  <a:pt x="3070" y="3086"/>
                  <a:pt x="5645" y="3086"/>
                </a:cubicBezTo>
                <a:cubicBezTo>
                  <a:pt x="6670" y="3086"/>
                  <a:pt x="7575" y="3630"/>
                  <a:pt x="8321" y="4629"/>
                </a:cubicBezTo>
                <a:lnTo>
                  <a:pt x="6382" y="4629"/>
                </a:lnTo>
                <a:cubicBezTo>
                  <a:pt x="6110" y="4629"/>
                  <a:pt x="5891" y="4975"/>
                  <a:pt x="5891" y="5400"/>
                </a:cubicBezTo>
                <a:cubicBezTo>
                  <a:pt x="5891" y="5826"/>
                  <a:pt x="6110" y="6171"/>
                  <a:pt x="6382" y="6171"/>
                </a:cubicBezTo>
                <a:lnTo>
                  <a:pt x="9327" y="6171"/>
                </a:lnTo>
                <a:cubicBezTo>
                  <a:pt x="9599" y="6171"/>
                  <a:pt x="9818" y="5826"/>
                  <a:pt x="9818" y="5400"/>
                </a:cubicBezTo>
                <a:lnTo>
                  <a:pt x="9818" y="771"/>
                </a:lnTo>
                <a:cubicBezTo>
                  <a:pt x="9818" y="347"/>
                  <a:pt x="9599" y="0"/>
                  <a:pt x="9327" y="0"/>
                </a:cubicBezTo>
                <a:cubicBezTo>
                  <a:pt x="9056" y="0"/>
                  <a:pt x="8836" y="347"/>
                  <a:pt x="8836" y="771"/>
                </a:cubicBezTo>
                <a:lnTo>
                  <a:pt x="8836" y="3321"/>
                </a:lnTo>
                <a:cubicBezTo>
                  <a:pt x="7879" y="2161"/>
                  <a:pt x="6706" y="1543"/>
                  <a:pt x="5645" y="1543"/>
                </a:cubicBezTo>
                <a:cubicBezTo>
                  <a:pt x="2527" y="1543"/>
                  <a:pt x="0" y="5516"/>
                  <a:pt x="0" y="10414"/>
                </a:cubicBezTo>
                <a:lnTo>
                  <a:pt x="0" y="11186"/>
                </a:lnTo>
                <a:cubicBezTo>
                  <a:pt x="0" y="16085"/>
                  <a:pt x="2527" y="20057"/>
                  <a:pt x="5645" y="20057"/>
                </a:cubicBezTo>
                <a:cubicBezTo>
                  <a:pt x="8763" y="20057"/>
                  <a:pt x="11291" y="16085"/>
                  <a:pt x="11291" y="11186"/>
                </a:cubicBezTo>
                <a:lnTo>
                  <a:pt x="11291" y="10414"/>
                </a:lnTo>
                <a:cubicBezTo>
                  <a:pt x="11291" y="6367"/>
                  <a:pt x="13379" y="3086"/>
                  <a:pt x="15955" y="3086"/>
                </a:cubicBezTo>
                <a:cubicBezTo>
                  <a:pt x="18530" y="3086"/>
                  <a:pt x="20618" y="6367"/>
                  <a:pt x="20618" y="10414"/>
                </a:cubicBezTo>
                <a:lnTo>
                  <a:pt x="20618" y="11186"/>
                </a:lnTo>
                <a:cubicBezTo>
                  <a:pt x="20618" y="15234"/>
                  <a:pt x="18530" y="18514"/>
                  <a:pt x="15955" y="18514"/>
                </a:cubicBezTo>
                <a:cubicBezTo>
                  <a:pt x="14930" y="18514"/>
                  <a:pt x="14025" y="17970"/>
                  <a:pt x="13279" y="16971"/>
                </a:cubicBezTo>
                <a:lnTo>
                  <a:pt x="15218" y="16971"/>
                </a:lnTo>
                <a:cubicBezTo>
                  <a:pt x="15490" y="16971"/>
                  <a:pt x="15709" y="16626"/>
                  <a:pt x="15709" y="16200"/>
                </a:cubicBezTo>
                <a:cubicBezTo>
                  <a:pt x="15709" y="15775"/>
                  <a:pt x="15490" y="15429"/>
                  <a:pt x="15218" y="15429"/>
                </a:cubicBezTo>
                <a:lnTo>
                  <a:pt x="12273" y="15429"/>
                </a:lnTo>
                <a:cubicBezTo>
                  <a:pt x="12001" y="15429"/>
                  <a:pt x="11782" y="15775"/>
                  <a:pt x="11782" y="16200"/>
                </a:cubicBezTo>
                <a:lnTo>
                  <a:pt x="11782" y="20829"/>
                </a:lnTo>
                <a:cubicBezTo>
                  <a:pt x="11782" y="21255"/>
                  <a:pt x="12001" y="21600"/>
                  <a:pt x="12273" y="21600"/>
                </a:cubicBezTo>
                <a:cubicBezTo>
                  <a:pt x="12544" y="21600"/>
                  <a:pt x="12764" y="21255"/>
                  <a:pt x="12764" y="20829"/>
                </a:cubicBezTo>
                <a:lnTo>
                  <a:pt x="12764" y="18279"/>
                </a:lnTo>
                <a:cubicBezTo>
                  <a:pt x="13721" y="19441"/>
                  <a:pt x="14894" y="20057"/>
                  <a:pt x="15955" y="20057"/>
                </a:cubicBezTo>
                <a:cubicBezTo>
                  <a:pt x="19073" y="20057"/>
                  <a:pt x="21600" y="16085"/>
                  <a:pt x="21600" y="11186"/>
                </a:cubicBezTo>
                <a:lnTo>
                  <a:pt x="21600" y="10414"/>
                </a:lnTo>
                <a:cubicBezTo>
                  <a:pt x="21600" y="5516"/>
                  <a:pt x="19073" y="1543"/>
                  <a:pt x="15955" y="1543"/>
                </a:cubicBezTo>
              </a:path>
            </a:pathLst>
          </a:custGeom>
          <a:solidFill>
            <a:schemeClr val="bg1"/>
          </a:solidFill>
          <a:ln w="12700">
            <a:noFill/>
            <a:miter lim="400000"/>
          </a:ln>
        </p:spPr>
        <p:txBody>
          <a:bodyPr lIns="38100" tIns="38100" rIns="38100" bIns="38100" anchor="ctr"/>
          <a:lstStyle/>
          <a:p>
            <a:endParaRPr sz="2000">
              <a:solidFill>
                <a:prstClr val="black"/>
              </a:solidFill>
            </a:endParaRPr>
          </a:p>
        </p:txBody>
      </p:sp>
      <p:sp>
        <p:nvSpPr>
          <p:cNvPr id="29" name="Shape 3624">
            <a:extLst>
              <a:ext uri="{FF2B5EF4-FFF2-40B4-BE49-F238E27FC236}">
                <a16:creationId xmlns:a16="http://schemas.microsoft.com/office/drawing/2014/main" id="{E9EB6A13-6F7B-4FBE-9156-81BE1539BDEA}"/>
              </a:ext>
            </a:extLst>
          </p:cNvPr>
          <p:cNvSpPr/>
          <p:nvPr/>
        </p:nvSpPr>
        <p:spPr>
          <a:xfrm>
            <a:off x="2585292" y="3010643"/>
            <a:ext cx="255600" cy="25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sz="2000">
              <a:solidFill>
                <a:prstClr val="black"/>
              </a:solidFill>
            </a:endParaRPr>
          </a:p>
        </p:txBody>
      </p:sp>
      <p:sp>
        <p:nvSpPr>
          <p:cNvPr id="30" name="Shape 3688">
            <a:extLst>
              <a:ext uri="{FF2B5EF4-FFF2-40B4-BE49-F238E27FC236}">
                <a16:creationId xmlns:a16="http://schemas.microsoft.com/office/drawing/2014/main" id="{B3B2F13A-CBC1-47CB-9367-A018FF0912C5}"/>
              </a:ext>
            </a:extLst>
          </p:cNvPr>
          <p:cNvSpPr/>
          <p:nvPr/>
        </p:nvSpPr>
        <p:spPr>
          <a:xfrm>
            <a:off x="2572802" y="4365625"/>
            <a:ext cx="280580" cy="280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9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8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6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3"/>
                  <a:pt x="5845" y="8806"/>
                </a:cubicBezTo>
                <a:cubicBezTo>
                  <a:pt x="5845" y="12556"/>
                  <a:pt x="5219" y="13279"/>
                  <a:pt x="5122" y="13367"/>
                </a:cubicBezTo>
                <a:cubicBezTo>
                  <a:pt x="4957" y="13417"/>
                  <a:pt x="4826" y="13551"/>
                  <a:pt x="4784" y="13723"/>
                </a:cubicBezTo>
                <a:cubicBezTo>
                  <a:pt x="4734" y="13934"/>
                  <a:pt x="4828" y="14154"/>
                  <a:pt x="5015" y="14262"/>
                </a:cubicBezTo>
                <a:cubicBezTo>
                  <a:pt x="6396" y="15064"/>
                  <a:pt x="7482" y="15136"/>
                  <a:pt x="8065" y="15092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8"/>
                  <a:pt x="3958" y="17835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2" y="982"/>
                  <a:pt x="20618" y="5378"/>
                  <a:pt x="20618" y="10800"/>
                </a:cubicBezTo>
                <a:cubicBezTo>
                  <a:pt x="20618" y="13584"/>
                  <a:pt x="19454" y="16092"/>
                  <a:pt x="17593" y="17879"/>
                </a:cubicBezTo>
                <a:moveTo>
                  <a:pt x="10800" y="20618"/>
                </a:moveTo>
                <a:cubicBezTo>
                  <a:pt x="8489" y="20618"/>
                  <a:pt x="6370" y="19816"/>
                  <a:pt x="4693" y="18480"/>
                </a:cubicBezTo>
                <a:cubicBezTo>
                  <a:pt x="5360" y="17605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3"/>
                </a:cubicBezTo>
                <a:cubicBezTo>
                  <a:pt x="9214" y="14656"/>
                  <a:pt x="8775" y="14230"/>
                  <a:pt x="8725" y="14184"/>
                </a:cubicBezTo>
                <a:cubicBezTo>
                  <a:pt x="8597" y="14066"/>
                  <a:pt x="8412" y="14025"/>
                  <a:pt x="8246" y="14074"/>
                </a:cubicBezTo>
                <a:cubicBezTo>
                  <a:pt x="8208" y="14087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5"/>
                  <a:pt x="13097" y="13993"/>
                </a:cubicBezTo>
                <a:cubicBezTo>
                  <a:pt x="12883" y="13971"/>
                  <a:pt x="12690" y="14093"/>
                  <a:pt x="12605" y="14284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sz="2000">
              <a:solidFill>
                <a:prstClr val="black"/>
              </a:solidFill>
            </a:endParaRPr>
          </a:p>
        </p:txBody>
      </p:sp>
      <p:sp>
        <p:nvSpPr>
          <p:cNvPr id="31" name="Shape 3694">
            <a:extLst>
              <a:ext uri="{FF2B5EF4-FFF2-40B4-BE49-F238E27FC236}">
                <a16:creationId xmlns:a16="http://schemas.microsoft.com/office/drawing/2014/main" id="{4DE579E2-BD3E-42D9-B873-9EBBE4CEEE7C}"/>
              </a:ext>
            </a:extLst>
          </p:cNvPr>
          <p:cNvSpPr/>
          <p:nvPr/>
        </p:nvSpPr>
        <p:spPr>
          <a:xfrm>
            <a:off x="2560312" y="3739768"/>
            <a:ext cx="280580" cy="178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057"/>
                </a:moveTo>
                <a:cubicBezTo>
                  <a:pt x="5378" y="20057"/>
                  <a:pt x="982" y="13446"/>
                  <a:pt x="982" y="10800"/>
                </a:cubicBezTo>
                <a:cubicBezTo>
                  <a:pt x="982" y="8156"/>
                  <a:pt x="5378" y="1543"/>
                  <a:pt x="10800" y="1543"/>
                </a:cubicBezTo>
                <a:cubicBezTo>
                  <a:pt x="16223" y="1543"/>
                  <a:pt x="20618" y="8156"/>
                  <a:pt x="20618" y="10800"/>
                </a:cubicBezTo>
                <a:cubicBezTo>
                  <a:pt x="20618" y="13446"/>
                  <a:pt x="16223" y="20057"/>
                  <a:pt x="10800" y="20057"/>
                </a:cubicBezTo>
                <a:moveTo>
                  <a:pt x="10800" y="0"/>
                </a:moveTo>
                <a:cubicBezTo>
                  <a:pt x="4835" y="0"/>
                  <a:pt x="0" y="7714"/>
                  <a:pt x="0" y="10800"/>
                </a:cubicBezTo>
                <a:cubicBezTo>
                  <a:pt x="0" y="13886"/>
                  <a:pt x="4835" y="21600"/>
                  <a:pt x="10800" y="21600"/>
                </a:cubicBezTo>
                <a:cubicBezTo>
                  <a:pt x="16765" y="21600"/>
                  <a:pt x="21600" y="13886"/>
                  <a:pt x="21600" y="10800"/>
                </a:cubicBezTo>
                <a:cubicBezTo>
                  <a:pt x="21600" y="7714"/>
                  <a:pt x="16765" y="0"/>
                  <a:pt x="10800" y="0"/>
                </a:cubicBezTo>
                <a:moveTo>
                  <a:pt x="10800" y="16971"/>
                </a:moveTo>
                <a:cubicBezTo>
                  <a:pt x="8631" y="16971"/>
                  <a:pt x="6873" y="14210"/>
                  <a:pt x="6873" y="10800"/>
                </a:cubicBezTo>
                <a:cubicBezTo>
                  <a:pt x="6873" y="7392"/>
                  <a:pt x="8631" y="4629"/>
                  <a:pt x="10800" y="4629"/>
                </a:cubicBezTo>
                <a:cubicBezTo>
                  <a:pt x="12969" y="4629"/>
                  <a:pt x="14727" y="7392"/>
                  <a:pt x="14727" y="10800"/>
                </a:cubicBezTo>
                <a:cubicBezTo>
                  <a:pt x="14727" y="14210"/>
                  <a:pt x="12969" y="16971"/>
                  <a:pt x="10800" y="16971"/>
                </a:cubicBezTo>
                <a:moveTo>
                  <a:pt x="10800" y="3087"/>
                </a:moveTo>
                <a:cubicBezTo>
                  <a:pt x="8088" y="3087"/>
                  <a:pt x="5891" y="6541"/>
                  <a:pt x="5891" y="10800"/>
                </a:cubicBezTo>
                <a:cubicBezTo>
                  <a:pt x="5891" y="15061"/>
                  <a:pt x="8088" y="18514"/>
                  <a:pt x="10800" y="18514"/>
                </a:cubicBezTo>
                <a:cubicBezTo>
                  <a:pt x="13512" y="18514"/>
                  <a:pt x="15709" y="15061"/>
                  <a:pt x="15709" y="10800"/>
                </a:cubicBezTo>
                <a:cubicBezTo>
                  <a:pt x="15709" y="6541"/>
                  <a:pt x="13512" y="3087"/>
                  <a:pt x="10800" y="3087"/>
                </a:cubicBezTo>
                <a:moveTo>
                  <a:pt x="10800" y="8486"/>
                </a:moveTo>
                <a:cubicBezTo>
                  <a:pt x="9987" y="8486"/>
                  <a:pt x="9327" y="9522"/>
                  <a:pt x="9327" y="10800"/>
                </a:cubicBezTo>
                <a:cubicBezTo>
                  <a:pt x="9327" y="12079"/>
                  <a:pt x="9987" y="13114"/>
                  <a:pt x="10800" y="13114"/>
                </a:cubicBezTo>
                <a:cubicBezTo>
                  <a:pt x="11613" y="13114"/>
                  <a:pt x="12273" y="12079"/>
                  <a:pt x="12273" y="10800"/>
                </a:cubicBezTo>
                <a:cubicBezTo>
                  <a:pt x="12273" y="9522"/>
                  <a:pt x="11613" y="8486"/>
                  <a:pt x="10800" y="8486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 sz="2000">
              <a:solidFill>
                <a:prstClr val="black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21AB5F-BEFC-4B94-9441-6E4875B3A2BD}"/>
              </a:ext>
            </a:extLst>
          </p:cNvPr>
          <p:cNvSpPr/>
          <p:nvPr/>
        </p:nvSpPr>
        <p:spPr>
          <a:xfrm>
            <a:off x="640080" y="467360"/>
            <a:ext cx="985520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3411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3602"/>
          <p:cNvSpPr/>
          <p:nvPr/>
        </p:nvSpPr>
        <p:spPr>
          <a:xfrm>
            <a:off x="8557328" y="4722812"/>
            <a:ext cx="271601" cy="373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75" y="15573"/>
                </a:moveTo>
                <a:lnTo>
                  <a:pt x="11475" y="16200"/>
                </a:lnTo>
                <a:cubicBezTo>
                  <a:pt x="11475" y="16471"/>
                  <a:pt x="11172" y="16691"/>
                  <a:pt x="10800" y="16691"/>
                </a:cubicBezTo>
                <a:cubicBezTo>
                  <a:pt x="10428" y="16691"/>
                  <a:pt x="10125" y="16471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5"/>
                  <a:pt x="10055" y="13745"/>
                  <a:pt x="10800" y="13745"/>
                </a:cubicBezTo>
                <a:cubicBezTo>
                  <a:pt x="11545" y="13745"/>
                  <a:pt x="12150" y="14185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6"/>
                  <a:pt x="8798" y="16034"/>
                </a:cubicBezTo>
                <a:cubicBezTo>
                  <a:pt x="8789" y="16089"/>
                  <a:pt x="8775" y="16143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3"/>
                  <a:pt x="12810" y="16089"/>
                  <a:pt x="12802" y="16034"/>
                </a:cubicBezTo>
                <a:cubicBezTo>
                  <a:pt x="13231" y="15687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9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cubicBezTo>
                  <a:pt x="2700" y="6162"/>
                  <a:pt x="3003" y="6382"/>
                  <a:pt x="3375" y="6382"/>
                </a:cubicBezTo>
                <a:cubicBezTo>
                  <a:pt x="3747" y="6382"/>
                  <a:pt x="4050" y="6162"/>
                  <a:pt x="4050" y="5891"/>
                </a:cubicBez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1601" y="5261324"/>
            <a:ext cx="1754372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MOST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4683" y="5516358"/>
            <a:ext cx="2594607" cy="525400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Scholarly research remains inaccessible to most people on this planet.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15943" y="5261324"/>
            <a:ext cx="1754372" cy="151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spc="200" dirty="0">
                <a:latin typeface="Titillium" charset="0"/>
                <a:ea typeface="Titillium" charset="0"/>
                <a:cs typeface="Titillium" charset="0"/>
              </a:rPr>
              <a:t>ONLY AROUND 28%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5860" y="5516358"/>
            <a:ext cx="2423143" cy="24840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Of scholarly literature is Open Access.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5AEE179-EA08-45BB-A221-64877B64E6F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-12182" r="-12182"/>
          <a:stretch/>
        </p:blipFill>
        <p:spPr>
          <a:xfrm>
            <a:off x="155999" y="1093299"/>
            <a:ext cx="11880000" cy="3341250"/>
          </a:xfrm>
          <a:solidFill>
            <a:schemeClr val="bg1"/>
          </a:solidFill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72D9245-FA27-480A-8DF1-19914329493B}"/>
              </a:ext>
            </a:extLst>
          </p:cNvPr>
          <p:cNvCxnSpPr/>
          <p:nvPr/>
        </p:nvCxnSpPr>
        <p:spPr>
          <a:xfrm>
            <a:off x="6096000" y="4738442"/>
            <a:ext cx="0" cy="1363030"/>
          </a:xfrm>
          <a:prstGeom prst="line">
            <a:avLst/>
          </a:prstGeom>
          <a:ln w="6350"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3601">
            <a:extLst>
              <a:ext uri="{FF2B5EF4-FFF2-40B4-BE49-F238E27FC236}">
                <a16:creationId xmlns:a16="http://schemas.microsoft.com/office/drawing/2014/main" id="{2D0ED388-6A91-4129-8156-AAFF403E9A8F}"/>
              </a:ext>
            </a:extLst>
          </p:cNvPr>
          <p:cNvSpPr/>
          <p:nvPr/>
        </p:nvSpPr>
        <p:spPr>
          <a:xfrm>
            <a:off x="3085587" y="4725530"/>
            <a:ext cx="266400" cy="37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9636"/>
                </a:moveTo>
                <a:cubicBezTo>
                  <a:pt x="20250" y="20178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8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4050" y="5891"/>
                </a:move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4050" y="8836"/>
                </a:lnTo>
                <a:cubicBezTo>
                  <a:pt x="4050" y="8836"/>
                  <a:pt x="4050" y="5891"/>
                  <a:pt x="4050" y="5891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  <a:moveTo>
                  <a:pt x="11475" y="15573"/>
                </a:moveTo>
                <a:lnTo>
                  <a:pt x="11475" y="16200"/>
                </a:lnTo>
                <a:cubicBezTo>
                  <a:pt x="11475" y="16472"/>
                  <a:pt x="11172" y="16691"/>
                  <a:pt x="10800" y="16691"/>
                </a:cubicBezTo>
                <a:cubicBezTo>
                  <a:pt x="10428" y="16691"/>
                  <a:pt x="10125" y="16472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6"/>
                  <a:pt x="10055" y="13745"/>
                  <a:pt x="10800" y="13745"/>
                </a:cubicBezTo>
                <a:cubicBezTo>
                  <a:pt x="11545" y="13745"/>
                  <a:pt x="12150" y="14186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7"/>
                  <a:pt x="8798" y="16034"/>
                </a:cubicBezTo>
                <a:cubicBezTo>
                  <a:pt x="8789" y="16089"/>
                  <a:pt x="8775" y="16144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4"/>
                  <a:pt x="12810" y="16089"/>
                  <a:pt x="12802" y="16034"/>
                </a:cubicBezTo>
                <a:cubicBezTo>
                  <a:pt x="13231" y="15686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FDAD75-A293-4DA7-9005-A13B6B99683F}"/>
              </a:ext>
            </a:extLst>
          </p:cNvPr>
          <p:cNvSpPr txBox="1"/>
          <p:nvPr/>
        </p:nvSpPr>
        <p:spPr>
          <a:xfrm>
            <a:off x="38100" y="6337874"/>
            <a:ext cx="12115800" cy="481607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Piwowar H, </a:t>
            </a:r>
            <a:r>
              <a:rPr lang="en-US" sz="1100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Priem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J, </a:t>
            </a:r>
            <a:r>
              <a:rPr lang="en-US" sz="1100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Larivière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V, </a:t>
            </a:r>
            <a:r>
              <a:rPr lang="en-US" sz="1100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Alperin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JP, Matthias L, Norlander B, Farley A, West J, </a:t>
            </a:r>
            <a:r>
              <a:rPr lang="en-US" sz="1100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Haustein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S. (2018) The state of OA: a large-scale analysis of the prevalence and impact of Open Access articles. </a:t>
            </a:r>
            <a:r>
              <a:rPr lang="en-US" sz="1100" dirty="0" err="1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PeerJ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6:e4375 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  <a:hlinkClick r:id="rId3"/>
              </a:rPr>
              <a:t>https://doi.org/10.7717/peerj.4375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5D8023-F50B-421E-A3BB-FECEACAEDBCF}"/>
              </a:ext>
            </a:extLst>
          </p:cNvPr>
          <p:cNvSpPr txBox="1"/>
          <p:nvPr/>
        </p:nvSpPr>
        <p:spPr>
          <a:xfrm>
            <a:off x="3553204" y="300336"/>
            <a:ext cx="5085589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latin typeface="Titillium" charset="0"/>
                <a:ea typeface="Titillium" charset="0"/>
                <a:cs typeface="Titillium" charset="0"/>
              </a:rPr>
              <a:t>The Access Problem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2CD83A-AFFE-450D-8808-1FA6D7355B7C}"/>
              </a:ext>
            </a:extLst>
          </p:cNvPr>
          <p:cNvSpPr/>
          <p:nvPr/>
        </p:nvSpPr>
        <p:spPr>
          <a:xfrm>
            <a:off x="526774" y="457200"/>
            <a:ext cx="914400" cy="448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4682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C21AB5F-BEFC-4B94-9441-6E4875B3A2BD}"/>
              </a:ext>
            </a:extLst>
          </p:cNvPr>
          <p:cNvSpPr/>
          <p:nvPr/>
        </p:nvSpPr>
        <p:spPr>
          <a:xfrm>
            <a:off x="640080" y="467360"/>
            <a:ext cx="985520" cy="690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79BBB9-7814-4953-82FC-BD030E3F5BC8}"/>
              </a:ext>
            </a:extLst>
          </p:cNvPr>
          <p:cNvSpPr/>
          <p:nvPr/>
        </p:nvSpPr>
        <p:spPr>
          <a:xfrm>
            <a:off x="91440" y="6596390"/>
            <a:ext cx="120091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Anonymous Reviewer (2018) Peer Review #1 of "The state of OA: a large-scale analysis of the prevalence and impact of Open Access articles (v0.1)”. </a:t>
            </a:r>
            <a:r>
              <a:rPr lang="en-US" sz="1100" i="1" dirty="0" err="1">
                <a:solidFill>
                  <a:schemeClr val="tx1">
                    <a:alpha val="60000"/>
                  </a:schemeClr>
                </a:solidFill>
                <a:latin typeface="Titillium"/>
              </a:rPr>
              <a:t>PeerJ</a:t>
            </a:r>
            <a:r>
              <a:rPr lang="en-US" sz="1100" i="1" dirty="0">
                <a:solidFill>
                  <a:schemeClr val="tx1">
                    <a:alpha val="60000"/>
                  </a:schemeClr>
                </a:solidFill>
                <a:latin typeface="Titillium"/>
              </a:rPr>
              <a:t> 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/>
                <a:hlinkClick r:id="rId2"/>
              </a:rPr>
              <a:t>https://doi.org/10.7287.peerj.4375v0.1/reviews/1</a:t>
            </a:r>
            <a:endParaRPr lang="de-DE" sz="1100" dirty="0">
              <a:latin typeface="Titill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A7887-AE3A-49AD-813B-546A99507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50" t="36000" r="5500" b="46222"/>
          <a:stretch/>
        </p:blipFill>
        <p:spPr>
          <a:xfrm>
            <a:off x="640080" y="734060"/>
            <a:ext cx="8529193" cy="1427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DCBC2D-9CC8-4A96-8C21-7E7AAFD2E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33" t="32000" r="26334" b="13926"/>
          <a:stretch/>
        </p:blipFill>
        <p:spPr>
          <a:xfrm>
            <a:off x="5405120" y="2524765"/>
            <a:ext cx="5953760" cy="370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580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F008DD-8548-4FB8-9036-9637057C417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2500" r="12500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02337DA6-CC4B-422E-AD47-24F7F54287B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t="-22815" b="47813"/>
          <a:stretch/>
        </p:blipFill>
        <p:spPr>
          <a:xfrm>
            <a:off x="8281207" y="-1451453"/>
            <a:ext cx="2821627" cy="2821625"/>
          </a:xfrm>
        </p:spPr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90DB22E8-5695-4C09-BF7C-EF447E0CB71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10432" b="10432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731D0241-8561-497C-9979-167655A6F01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/>
          <a:srcRect t="61" b="61"/>
          <a:stretch>
            <a:fillRect/>
          </a:stretch>
        </p:blipFill>
        <p:spPr/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CA26A789-D3CC-4BA5-863A-DF61E5C971A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/>
          <a:srcRect l="21925" r="21925"/>
          <a:stretch>
            <a:fillRect/>
          </a:stretch>
        </p:blipFill>
        <p:spPr>
          <a:xfrm>
            <a:off x="8535704" y="5097278"/>
            <a:ext cx="1304263" cy="1304262"/>
          </a:xfr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5013F2B-4D98-4F8D-AA9D-A74C126CBD1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/>
          <a:srcRect l="16641" r="16641"/>
          <a:stretch>
            <a:fillRect/>
          </a:stretch>
        </p:blipFill>
        <p:spPr>
          <a:xfrm>
            <a:off x="5587577" y="61353"/>
            <a:ext cx="5043285" cy="5043281"/>
          </a:xfrm>
        </p:spPr>
      </p:pic>
      <p:sp>
        <p:nvSpPr>
          <p:cNvPr id="22" name="TextBox 21"/>
          <p:cNvSpPr txBox="1"/>
          <p:nvPr/>
        </p:nvSpPr>
        <p:spPr>
          <a:xfrm>
            <a:off x="-45654" y="3194252"/>
            <a:ext cx="677648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latin typeface="Titillium Light" charset="0"/>
                <a:ea typeface="Titillium Light" charset="0"/>
                <a:cs typeface="Titillium Light" charset="0"/>
              </a:rPr>
              <a:t>Other benefits…</a:t>
            </a: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DC9AD6CD-EA13-47E4-A1B9-D04B4DB27F8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8"/>
          <a:srcRect l="1556" r="1556"/>
          <a:stretch>
            <a:fillRect/>
          </a:stretch>
        </p:blipFill>
        <p:spPr>
          <a:xfrm>
            <a:off x="-1250560" y="0"/>
            <a:ext cx="2821627" cy="2821625"/>
          </a:xfrm>
        </p:spPr>
      </p:pic>
    </p:spTree>
    <p:extLst>
      <p:ext uri="{BB962C8B-B14F-4D97-AF65-F5344CB8AC3E}">
        <p14:creationId xmlns:p14="http://schemas.microsoft.com/office/powerpoint/2010/main" val="3992875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52FAAF0-BD03-4774-A626-A63BA7EDD2B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2923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FDAD75-A293-4DA7-9005-A13B6B99683F}"/>
              </a:ext>
            </a:extLst>
          </p:cNvPr>
          <p:cNvSpPr txBox="1"/>
          <p:nvPr/>
        </p:nvSpPr>
        <p:spPr>
          <a:xfrm>
            <a:off x="38100" y="6557664"/>
            <a:ext cx="12115800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  <a:hlinkClick r:id="rId2"/>
              </a:rPr>
              <a:t>https://publications.parliament.uk/pa/cm201314/cmselect/cmbis/99/9905.htm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5D8023-F50B-421E-A3BB-FECEACAEDBCF}"/>
              </a:ext>
            </a:extLst>
          </p:cNvPr>
          <p:cNvSpPr txBox="1"/>
          <p:nvPr/>
        </p:nvSpPr>
        <p:spPr>
          <a:xfrm>
            <a:off x="3553204" y="300336"/>
            <a:ext cx="5085589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800" b="1" dirty="0">
                <a:latin typeface="Titillium" charset="0"/>
                <a:ea typeface="Titillium" charset="0"/>
                <a:cs typeface="Titillium" charset="0"/>
              </a:rPr>
              <a:t>The Serials Problem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2CD83A-AFFE-450D-8808-1FA6D7355B7C}"/>
              </a:ext>
            </a:extLst>
          </p:cNvPr>
          <p:cNvSpPr/>
          <p:nvPr/>
        </p:nvSpPr>
        <p:spPr>
          <a:xfrm>
            <a:off x="526774" y="457200"/>
            <a:ext cx="914400" cy="448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E33F2B21-2487-46A7-919D-ACD30BF553D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-654" r="428" b="4285"/>
          <a:stretch/>
        </p:blipFill>
        <p:spPr>
          <a:xfrm>
            <a:off x="2272028" y="1251405"/>
            <a:ext cx="7428564" cy="4140564"/>
          </a:xfrm>
          <a:noFill/>
        </p:spPr>
      </p:pic>
    </p:spTree>
    <p:extLst>
      <p:ext uri="{BB962C8B-B14F-4D97-AF65-F5344CB8AC3E}">
        <p14:creationId xmlns:p14="http://schemas.microsoft.com/office/powerpoint/2010/main" val="217173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4133" y="2851705"/>
            <a:ext cx="870373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Titillium Light" charset="0"/>
                <a:ea typeface="Titillium Light" charset="0"/>
                <a:cs typeface="Titillium Light" charset="0"/>
              </a:rPr>
              <a:t>“Academic publishing is the perfect business model to make a lot of money.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You have the producer and consumer as the same person: the researcher</a:t>
            </a:r>
            <a:r>
              <a:rPr lang="en-US" sz="2800" dirty="0">
                <a:latin typeface="Titillium Light" charset="0"/>
                <a:ea typeface="Titillium Light" charset="0"/>
                <a:cs typeface="Titillium Light" charset="0"/>
              </a:rPr>
              <a:t>. And the researcher has no idea how much anything costs.”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0052" y="1768619"/>
            <a:ext cx="2931896" cy="201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spc="200" dirty="0">
                <a:latin typeface="Titillium" charset="0"/>
                <a:ea typeface="Titillium" charset="0"/>
                <a:cs typeface="Titillium" charset="0"/>
              </a:rPr>
              <a:t>BRIAN NOSEK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3871" y="1971494"/>
            <a:ext cx="2444256" cy="43781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spc="300" dirty="0">
                <a:latin typeface="Titillium" charset="0"/>
                <a:ea typeface="Titillium" charset="0"/>
                <a:cs typeface="Titillium" charset="0"/>
              </a:rPr>
              <a:t>UNIVERSITY OF VIRGINIA, CENTER FOR OPEN SCIENCE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729112" y="2497307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D7CD1FB-81E7-4AC2-8CC6-98C4B44167A8}"/>
              </a:ext>
            </a:extLst>
          </p:cNvPr>
          <p:cNvSpPr/>
          <p:nvPr/>
        </p:nvSpPr>
        <p:spPr>
          <a:xfrm>
            <a:off x="386080" y="406400"/>
            <a:ext cx="1016000" cy="49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821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7CD1FB-81E7-4AC2-8CC6-98C4B44167A8}"/>
              </a:ext>
            </a:extLst>
          </p:cNvPr>
          <p:cNvSpPr/>
          <p:nvPr/>
        </p:nvSpPr>
        <p:spPr>
          <a:xfrm>
            <a:off x="386080" y="406400"/>
            <a:ext cx="1016000" cy="49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F79B13A-DC40-40A8-8BD8-950BA379A4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2547679"/>
              </p:ext>
            </p:extLst>
          </p:nvPr>
        </p:nvGraphicFramePr>
        <p:xfrm>
          <a:off x="2032000" y="53037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FEFD7B8-421A-4F2C-88A9-8FB88BFD4F96}"/>
              </a:ext>
            </a:extLst>
          </p:cNvPr>
          <p:cNvSpPr txBox="1"/>
          <p:nvPr/>
        </p:nvSpPr>
        <p:spPr>
          <a:xfrm>
            <a:off x="0" y="6607800"/>
            <a:ext cx="12115800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Adapted from 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  <a:hlinkClick r:id="rId3"/>
              </a:rPr>
              <a:t>https://alexholcombe.files.wordpress.com/2015/05/publisherprofitsincludingplos2015edition1.png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113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4133" y="2069385"/>
            <a:ext cx="8703733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>
                <a:latin typeface="Titillium Light" charset="0"/>
                <a:ea typeface="Titillium Light" charset="0"/>
                <a:cs typeface="Titillium Light" charset="0"/>
              </a:rPr>
              <a:t>“Academic publishing is the perfect business model to make a lot of money. </a:t>
            </a:r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Titillium Light" charset="0"/>
                <a:ea typeface="Titillium Light" charset="0"/>
                <a:cs typeface="Titillium Light" charset="0"/>
              </a:rPr>
              <a:t>You have the producer and consumer as the same person: the researcher</a:t>
            </a:r>
            <a:r>
              <a:rPr lang="en-US" sz="2800" dirty="0">
                <a:latin typeface="Titillium Light" charset="0"/>
                <a:ea typeface="Titillium Light" charset="0"/>
                <a:cs typeface="Titillium Light" charset="0"/>
              </a:rPr>
              <a:t>. And the researcher has no idea how much anything costs.”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0052" y="986299"/>
            <a:ext cx="2931896" cy="201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spc="200" dirty="0">
                <a:latin typeface="Titillium" charset="0"/>
                <a:ea typeface="Titillium" charset="0"/>
                <a:cs typeface="Titillium" charset="0"/>
              </a:rPr>
              <a:t>BRIAN NOSEK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3871" y="1189174"/>
            <a:ext cx="2444256" cy="437812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spc="300" dirty="0">
                <a:latin typeface="Titillium" charset="0"/>
                <a:ea typeface="Titillium" charset="0"/>
                <a:cs typeface="Titillium" charset="0"/>
              </a:rPr>
              <a:t>UNIVERSITY OF VIRGINIA, CENTER FOR OPEN SCIENCE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729112" y="1714987"/>
            <a:ext cx="691243" cy="0"/>
          </a:xfrm>
          <a:prstGeom prst="line">
            <a:avLst/>
          </a:prstGeom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D7CD1FB-81E7-4AC2-8CC6-98C4B44167A8}"/>
              </a:ext>
            </a:extLst>
          </p:cNvPr>
          <p:cNvSpPr/>
          <p:nvPr/>
        </p:nvSpPr>
        <p:spPr>
          <a:xfrm>
            <a:off x="386080" y="406400"/>
            <a:ext cx="1016000" cy="497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63A16-C151-45E1-8C9B-B51E81E9B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2666" y="3792934"/>
            <a:ext cx="3664066" cy="366406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4A78FC-BD10-4494-8348-E61C628F1212}"/>
              </a:ext>
            </a:extLst>
          </p:cNvPr>
          <p:cNvSpPr txBox="1"/>
          <p:nvPr/>
        </p:nvSpPr>
        <p:spPr>
          <a:xfrm>
            <a:off x="-1427848" y="6577320"/>
            <a:ext cx="12115800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Adapted from 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  <a:hlinkClick r:id="rId4"/>
              </a:rPr>
              <a:t>https://twitter.com/pedromics/status/940348247264153600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3277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65040" y="5657755"/>
            <a:ext cx="705104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dirty="0">
                <a:latin typeface="Titillium Light" charset="0"/>
                <a:ea typeface="Titillium Light" charset="0"/>
                <a:cs typeface="Titillium Light" charset="0"/>
              </a:rPr>
              <a:t>The Reproducibility Problem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FD3790-9387-41F8-B2AF-E465E7DEFB88}"/>
              </a:ext>
            </a:extLst>
          </p:cNvPr>
          <p:cNvSpPr/>
          <p:nvPr/>
        </p:nvSpPr>
        <p:spPr>
          <a:xfrm>
            <a:off x="526774" y="457200"/>
            <a:ext cx="914400" cy="448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B08C194-0984-4831-AA3C-79DE7E427F2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3307" b="3307"/>
          <a:stretch>
            <a:fillRect/>
          </a:stretch>
        </p:blipFill>
        <p:spPr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41943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90494" y="3429000"/>
            <a:ext cx="419113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latin typeface="Titillium Light" charset="0"/>
                <a:ea typeface="Titillium Light" charset="0"/>
                <a:cs typeface="Titillium Light" charset="0"/>
              </a:rPr>
              <a:t>But the good news is we can </a:t>
            </a:r>
            <a:r>
              <a:rPr lang="en-US" sz="2800" dirty="0">
                <a:solidFill>
                  <a:schemeClr val="accent1"/>
                </a:solidFill>
                <a:latin typeface="Titillium Light" charset="0"/>
                <a:ea typeface="Titillium Light" charset="0"/>
                <a:cs typeface="Titillium Light" charset="0"/>
              </a:rPr>
              <a:t>change </a:t>
            </a:r>
            <a:r>
              <a:rPr lang="en-US" sz="2800" dirty="0">
                <a:latin typeface="Titillium Light" charset="0"/>
                <a:ea typeface="Titillium Light" charset="0"/>
                <a:cs typeface="Titillium Light" charset="0"/>
              </a:rPr>
              <a:t>it, and it is going to help our careers.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6C4A81-BD5E-45DC-AE7F-B6722F2A75C2}"/>
              </a:ext>
            </a:extLst>
          </p:cNvPr>
          <p:cNvSpPr/>
          <p:nvPr/>
        </p:nvSpPr>
        <p:spPr>
          <a:xfrm>
            <a:off x="629920" y="558800"/>
            <a:ext cx="695361" cy="416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C63968-2834-44A9-8ACB-C457F91F0936}"/>
              </a:ext>
            </a:extLst>
          </p:cNvPr>
          <p:cNvSpPr txBox="1"/>
          <p:nvPr/>
        </p:nvSpPr>
        <p:spPr>
          <a:xfrm>
            <a:off x="0" y="6607800"/>
            <a:ext cx="12115800" cy="22769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Image by Armin Mortazavi (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  <a:hlinkClick r:id="rId2"/>
              </a:rPr>
              <a:t>http://arminmortazavi.com</a:t>
            </a:r>
            <a:r>
              <a:rPr lang="en-US" sz="1100" dirty="0">
                <a:solidFill>
                  <a:schemeClr val="tx1">
                    <a:alpha val="60000"/>
                  </a:schemeClr>
                </a:solidFill>
                <a:latin typeface="Titillium" charset="0"/>
                <a:ea typeface="Titillium" charset="0"/>
                <a:cs typeface="Titillium" charset="0"/>
              </a:rPr>
              <a:t>)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933D68-A5FD-4369-900B-E5FF8F652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29" y="629920"/>
            <a:ext cx="5019693" cy="491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39700"/>
          </a:effectLst>
        </p:spPr>
      </p:pic>
    </p:spTree>
    <p:extLst>
      <p:ext uri="{BB962C8B-B14F-4D97-AF65-F5344CB8AC3E}">
        <p14:creationId xmlns:p14="http://schemas.microsoft.com/office/powerpoint/2010/main" val="3881741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970</Words>
  <Application>Microsoft Office PowerPoint</Application>
  <PresentationFormat>Widescreen</PresentationFormat>
  <Paragraphs>138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Titillium</vt:lpstr>
      <vt:lpstr>Titillium Bd</vt:lpstr>
      <vt:lpstr>Titillium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Gold Open Access: Common Concerns</vt:lpstr>
      <vt:lpstr>PowerPoint Presentation</vt:lpstr>
      <vt:lpstr>PowerPoint Presentation</vt:lpstr>
      <vt:lpstr>What about these?</vt:lpstr>
      <vt:lpstr>What about these?</vt:lpstr>
      <vt:lpstr>Benefits of Open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Ensuring reproducible results.</vt:lpstr>
      <vt:lpstr>IMHO, the methodology cannot be explained in too much detail.</vt:lpstr>
      <vt:lpstr>PowerPoint Presentation</vt:lpstr>
      <vt:lpstr>Benefits of reproducibility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lmatthia</cp:lastModifiedBy>
  <cp:revision>248</cp:revision>
  <dcterms:created xsi:type="dcterms:W3CDTF">2016-09-29T04:17:56Z</dcterms:created>
  <dcterms:modified xsi:type="dcterms:W3CDTF">2018-11-08T17:19:26Z</dcterms:modified>
</cp:coreProperties>
</file>