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306" r:id="rId3"/>
    <p:sldId id="256" r:id="rId4"/>
    <p:sldId id="304" r:id="rId5"/>
    <p:sldId id="305" r:id="rId6"/>
    <p:sldId id="307" r:id="rId7"/>
    <p:sldId id="308" r:id="rId8"/>
    <p:sldId id="309" r:id="rId9"/>
    <p:sldId id="31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6"/>
    <p:restoredTop sz="94692"/>
  </p:normalViewPr>
  <p:slideViewPr>
    <p:cSldViewPr snapToGrid="0" snapToObjects="1">
      <p:cViewPr varScale="1">
        <p:scale>
          <a:sx n="156" d="100"/>
          <a:sy n="156" d="100"/>
        </p:scale>
        <p:origin x="192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B46C1-B8D2-5E49-80EF-0B856E1D21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A2763D-6416-1040-B741-D46900525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6A73A-9B24-964C-BDC4-22D8CB96C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B6C18-2BD9-BD41-B4F5-8F202261BA22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E1AAD-386C-CA41-88E1-07B96A7FD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2512C-DC7F-7C47-8F9B-D15D192F3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6E4E6-0737-7049-BAB4-15CF0DF4F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05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BBDC8-B094-7D40-84D2-47404041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F25D12-EDE4-934D-886D-08B0636C5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F8BFE-4C0C-C442-85C4-C2E4D0F94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B6C18-2BD9-BD41-B4F5-8F202261BA22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B8917-5DC9-7049-9F27-6017129FA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AE04B-8CEF-0E4E-9B39-932376D9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6E4E6-0737-7049-BAB4-15CF0DF4F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89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BD26CA-5FCF-1D4A-B63B-9D21ECADC2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443911-AD0F-984E-AF3D-CBF15F4A5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BE610-D117-D94C-82DA-F296C1843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B6C18-2BD9-BD41-B4F5-8F202261BA22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FAA79-EFDD-F142-A0E2-E8EAF01B6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2D4EC-4C71-774E-9DA7-B0B76907B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6E4E6-0737-7049-BAB4-15CF0DF4F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40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8B603-F65A-884F-B450-67468AEA4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62D86-92E2-174D-B457-74B957958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D3A03-DC20-9F45-808E-D52E8E3DE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B6C18-2BD9-BD41-B4F5-8F202261BA22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3BD1D-C2A8-6D4B-88A8-60151B18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2308A-6B9B-4248-8374-F7E0AB025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6E4E6-0737-7049-BAB4-15CF0DF4F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38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6570E-C646-1C4C-89B7-6B66F2B12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14531-BC67-6543-BD7E-35B12E8C69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C3187-2E2E-2046-A346-98DFA61FB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B6C18-2BD9-BD41-B4F5-8F202261BA22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66B84-7CCF-BE4D-9401-3F7430D6A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96697-FC91-2B44-AEBF-2AF07C1FC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6E4E6-0737-7049-BAB4-15CF0DF4F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21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A7C61-D0FF-AC4B-B504-B07CCACA3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DD706-FF6E-A24D-B38D-A7BE31C278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B6FD96-702C-C342-A031-5FAE27636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DF88E-C792-344C-BBE7-9EA4E10E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B6C18-2BD9-BD41-B4F5-8F202261BA22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DBA4CE-43A5-2347-BD98-9D7E4230A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8A14C-E5C9-4143-907C-2824CC318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6E4E6-0737-7049-BAB4-15CF0DF4F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55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C29EB-89B9-FD4D-B451-5038D4859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797C3-78B6-C547-87DA-B33DE45A8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9B1A68-2ED9-CA41-9321-5186D872B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22582A-2032-8F4A-9DE4-67BA66CAFD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9494DC-6F95-5948-AD76-17922A3E58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E34BD6-4EDF-E448-BA2C-ACEC5A732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B6C18-2BD9-BD41-B4F5-8F202261BA22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E47098-DF27-3241-A010-F103C726C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1DED93-CCC4-F644-9BFF-BC00F0172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6E4E6-0737-7049-BAB4-15CF0DF4F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81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602FC-240A-9248-B47A-6929752D2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20737E-43EC-BE46-9D50-EA7E4E5A7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B6C18-2BD9-BD41-B4F5-8F202261BA22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C1DAC8-C815-394C-878A-127DA36FB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5CCD5-D7E2-A54B-8CC8-397B5E490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6E4E6-0737-7049-BAB4-15CF0DF4F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78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260095-237D-B84D-BBA7-2C1EB4ED3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B6C18-2BD9-BD41-B4F5-8F202261BA22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7B15C4-35F5-9840-B423-9F51755BC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2F070-DC40-FE46-825D-CB5D58445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6E4E6-0737-7049-BAB4-15CF0DF4F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64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0A716-7554-0948-82F3-4DC46296F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578D7-61ED-2A4C-BECB-9583B5AD2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A7ECA7-F14F-5C46-838C-48ECF3F2E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A44214-F2BC-8D44-AE7B-8A7CFB4A1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B6C18-2BD9-BD41-B4F5-8F202261BA22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D6C090-1FA5-5441-898F-437FA1AA4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A05867-0C01-9341-9635-3D67E086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6E4E6-0737-7049-BAB4-15CF0DF4F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74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A9F05-4D4A-C141-B73B-1664A191E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D96255-8098-2A4C-9171-EA19ECCB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A168C8-23F0-A84A-B6CB-CB33393CA8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6B589D-4923-364B-9A0D-41E49E5DA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B6C18-2BD9-BD41-B4F5-8F202261BA22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3A5E46-E12F-9647-B489-D5E869AD8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CCAA4-BB29-3548-884D-2DB76A53A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6E4E6-0737-7049-BAB4-15CF0DF4F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7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567F26-8F6E-BD41-9CE0-F277FE07C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28483-9D8B-634E-B293-CDAE0A91E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864A2-DC75-8B4C-A1D6-08624348A5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B6C18-2BD9-BD41-B4F5-8F202261BA22}" type="datetimeFigureOut">
              <a:rPr lang="en-US" smtClean="0"/>
              <a:t>10/15/18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599F7-9E84-F04C-9B3C-12F031FDF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CA22F-0055-C34D-BC7D-355B10E326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6E4E6-0737-7049-BAB4-15CF0DF4F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0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(null)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009" y="202095"/>
            <a:ext cx="10479012" cy="995362"/>
          </a:xfrm>
        </p:spPr>
        <p:txBody>
          <a:bodyPr>
            <a:normAutofit/>
          </a:bodyPr>
          <a:lstStyle/>
          <a:p>
            <a:pPr algn="l"/>
            <a:r>
              <a:rPr lang="en-US" sz="3500" dirty="0"/>
              <a:t>Study system: </a:t>
            </a:r>
            <a:r>
              <a:rPr lang="en-US" sz="3500" i="1" dirty="0"/>
              <a:t>Dianthus pavonius</a:t>
            </a:r>
            <a:r>
              <a:rPr lang="en-US" sz="3500" dirty="0"/>
              <a:t>, the alpine carnation</a:t>
            </a:r>
            <a:endParaRPr lang="en-US" sz="35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133" y="4000198"/>
            <a:ext cx="5604934" cy="43633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Endemic to the Maritime Alps</a:t>
            </a:r>
          </a:p>
        </p:txBody>
      </p:sp>
      <p:pic>
        <p:nvPicPr>
          <p:cNvPr id="4" name="Picture 3"/>
          <p:cNvPicPr preferRelativeResize="0"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1" y="1219198"/>
            <a:ext cx="2223973" cy="185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CC99"/>
                </a:solidFill>
              </a14:hiddenFill>
            </a:ext>
          </a:extLst>
        </p:spPr>
      </p:pic>
      <p:pic>
        <p:nvPicPr>
          <p:cNvPr id="5" name="Picture 4"/>
          <p:cNvPicPr preferRelativeResize="0"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6828" y="1221137"/>
            <a:ext cx="2223973" cy="185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CC99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81200" y="3093043"/>
            <a:ext cx="219202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Hermaphrodite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88810" y="3069363"/>
            <a:ext cx="113425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Female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86828" y="3069363"/>
            <a:ext cx="134731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Diseased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4622" y="1221138"/>
            <a:ext cx="1972623" cy="184822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CD06E1E-D11C-4549-BB0E-2C9BB55FB5FB}"/>
              </a:ext>
            </a:extLst>
          </p:cNvPr>
          <p:cNvSpPr/>
          <p:nvPr/>
        </p:nvSpPr>
        <p:spPr>
          <a:xfrm>
            <a:off x="1218140" y="4524955"/>
            <a:ext cx="1526119" cy="184788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3085169-0847-DC40-9EB8-449508CD8E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273" y="4615346"/>
            <a:ext cx="1274843" cy="1543360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FE2A8E2-0B35-BC4D-81CB-B150F7259778}"/>
              </a:ext>
            </a:extLst>
          </p:cNvPr>
          <p:cNvSpPr/>
          <p:nvPr/>
        </p:nvSpPr>
        <p:spPr>
          <a:xfrm>
            <a:off x="1332171" y="4872601"/>
            <a:ext cx="216573" cy="23129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FF8967-5783-0D4A-B12A-08B020252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938" y="3630304"/>
            <a:ext cx="3928546" cy="29471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84996D6-1684-1145-8167-2EAC56CA788C}"/>
              </a:ext>
            </a:extLst>
          </p:cNvPr>
          <p:cNvSpPr txBox="1"/>
          <p:nvPr/>
        </p:nvSpPr>
        <p:spPr>
          <a:xfrm>
            <a:off x="9748157" y="5886188"/>
            <a:ext cx="19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 near UP site</a:t>
            </a:r>
          </a:p>
        </p:txBody>
      </p:sp>
    </p:spTree>
    <p:extLst>
      <p:ext uri="{BB962C8B-B14F-4D97-AF65-F5344CB8AC3E}">
        <p14:creationId xmlns:p14="http://schemas.microsoft.com/office/powerpoint/2010/main" val="2159074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A2D89-2700-3344-9CD1-B77043527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978" y="438604"/>
            <a:ext cx="10515600" cy="1325563"/>
          </a:xfrm>
        </p:spPr>
        <p:txBody>
          <a:bodyPr/>
          <a:lstStyle/>
          <a:p>
            <a:r>
              <a:rPr lang="en-US" dirty="0"/>
              <a:t>Phenology: Female plants flower earlier than hermaphrodites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470169-185B-3B4D-B9EB-D86D906B6E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731"/>
          <a:stretch/>
        </p:blipFill>
        <p:spPr>
          <a:xfrm>
            <a:off x="644978" y="2424112"/>
            <a:ext cx="7090576" cy="34017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3F9DF6-4E9C-0845-9F5E-F06EFA7E080A}"/>
              </a:ext>
            </a:extLst>
          </p:cNvPr>
          <p:cNvSpPr txBox="1"/>
          <p:nvPr/>
        </p:nvSpPr>
        <p:spPr>
          <a:xfrm>
            <a:off x="644978" y="5825895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 2c.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567BEE-6598-2243-BD27-36A2BC04F59D}"/>
              </a:ext>
            </a:extLst>
          </p:cNvPr>
          <p:cNvSpPr txBox="1"/>
          <p:nvPr/>
        </p:nvSpPr>
        <p:spPr>
          <a:xfrm>
            <a:off x="8343899" y="2979963"/>
            <a:ext cx="3339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Decline in the frequency of flowering females over three weeks</a:t>
            </a:r>
          </a:p>
        </p:txBody>
      </p:sp>
    </p:spTree>
    <p:extLst>
      <p:ext uri="{BB962C8B-B14F-4D97-AF65-F5344CB8AC3E}">
        <p14:creationId xmlns:p14="http://schemas.microsoft.com/office/powerpoint/2010/main" val="4021729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1F71DB-EF96-054C-881E-336E2A59C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28" y="324304"/>
            <a:ext cx="10515600" cy="1325563"/>
          </a:xfrm>
        </p:spPr>
        <p:txBody>
          <a:bodyPr/>
          <a:lstStyle/>
          <a:p>
            <a:r>
              <a:rPr lang="en-US" dirty="0"/>
              <a:t>Female flowers are open for a shorter time period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35A703-ADAF-544C-AE7E-29158BA54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186" y="1788395"/>
            <a:ext cx="7742769" cy="46899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F8405A-A50E-FE49-9524-C3E5607257DD}"/>
              </a:ext>
            </a:extLst>
          </p:cNvPr>
          <p:cNvSpPr txBox="1"/>
          <p:nvPr/>
        </p:nvSpPr>
        <p:spPr>
          <a:xfrm>
            <a:off x="10083199" y="6088618"/>
            <a:ext cx="1047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3a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087BE6-9865-E14E-A802-12BF00BE7E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36" t="7038" r="22344" b="21589"/>
          <a:stretch/>
        </p:blipFill>
        <p:spPr>
          <a:xfrm>
            <a:off x="822176" y="1940975"/>
            <a:ext cx="2745616" cy="26865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2E8E89-AA73-E44F-AE25-A4701964555C}"/>
              </a:ext>
            </a:extLst>
          </p:cNvPr>
          <p:cNvSpPr txBox="1"/>
          <p:nvPr/>
        </p:nvSpPr>
        <p:spPr>
          <a:xfrm>
            <a:off x="822176" y="4719374"/>
            <a:ext cx="26721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of floral closure: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Flowers with dark paint were hand-pollinated the previous day.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open female flower was not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3808A3-548C-2A43-9B88-A2BEB016E2F9}"/>
              </a:ext>
            </a:extLst>
          </p:cNvPr>
          <p:cNvSpPr txBox="1"/>
          <p:nvPr/>
        </p:nvSpPr>
        <p:spPr>
          <a:xfrm>
            <a:off x="2498272" y="2302329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closed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0FADEB6-73CF-1E40-8D42-074C521B32E0}"/>
              </a:ext>
            </a:extLst>
          </p:cNvPr>
          <p:cNvCxnSpPr/>
          <p:nvPr/>
        </p:nvCxnSpPr>
        <p:spPr>
          <a:xfrm flipH="1">
            <a:off x="2498271" y="2669721"/>
            <a:ext cx="400050" cy="8327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A03DAD6-64B5-1F4C-98C6-53B4B59910D9}"/>
              </a:ext>
            </a:extLst>
          </p:cNvPr>
          <p:cNvCxnSpPr>
            <a:stCxn id="10" idx="2"/>
          </p:cNvCxnSpPr>
          <p:nvPr/>
        </p:nvCxnSpPr>
        <p:spPr>
          <a:xfrm flipH="1">
            <a:off x="1924050" y="2671661"/>
            <a:ext cx="966317" cy="6125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F56F16B-3D2B-8E43-9270-5B4DEFD2ED55}"/>
              </a:ext>
            </a:extLst>
          </p:cNvPr>
          <p:cNvSpPr txBox="1"/>
          <p:nvPr/>
        </p:nvSpPr>
        <p:spPr>
          <a:xfrm>
            <a:off x="3242835" y="3099594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7BC0FEE-5798-D14E-948C-BC7C74D229CE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3175663" y="3468926"/>
            <a:ext cx="399956" cy="2225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019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850" y="231481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500" dirty="0"/>
              <a:t>Pollination accounts for the difference in floral longevity</a:t>
            </a:r>
          </a:p>
        </p:txBody>
      </p:sp>
      <p:pic>
        <p:nvPicPr>
          <p:cNvPr id="6" name="Content Placeholder 5" descr="bagged dianthus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2" r="-1631"/>
          <a:stretch/>
        </p:blipFill>
        <p:spPr>
          <a:xfrm>
            <a:off x="2128050" y="1557045"/>
            <a:ext cx="3918581" cy="452596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C485CE-F6E1-BB4A-9127-B7EA3DDA0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57044"/>
            <a:ext cx="4240918" cy="51376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418D47-3A20-CA44-93BB-D5B470CD5ED0}"/>
              </a:ext>
            </a:extLst>
          </p:cNvPr>
          <p:cNvSpPr txBox="1"/>
          <p:nvPr/>
        </p:nvSpPr>
        <p:spPr>
          <a:xfrm>
            <a:off x="10560317" y="5898342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 3b</a:t>
            </a:r>
          </a:p>
        </p:txBody>
      </p:sp>
    </p:spTree>
    <p:extLst>
      <p:ext uri="{BB962C8B-B14F-4D97-AF65-F5344CB8AC3E}">
        <p14:creationId xmlns:p14="http://schemas.microsoft.com/office/powerpoint/2010/main" val="4202327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3CAFD-0CCD-364F-8563-065DB5C3E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5" y="422275"/>
            <a:ext cx="10515600" cy="1014639"/>
          </a:xfrm>
        </p:spPr>
        <p:txBody>
          <a:bodyPr/>
          <a:lstStyle/>
          <a:p>
            <a:r>
              <a:rPr lang="en-US" dirty="0"/>
              <a:t>Female flowers have fewer spores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E707C-3146-4141-8841-867176719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36" y="1436914"/>
            <a:ext cx="8096134" cy="50600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7ACF69-FB8E-E344-9D4F-0E6F218D507F}"/>
              </a:ext>
            </a:extLst>
          </p:cNvPr>
          <p:cNvSpPr txBox="1"/>
          <p:nvPr/>
        </p:nvSpPr>
        <p:spPr>
          <a:xfrm>
            <a:off x="9461353" y="6310993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 3c</a:t>
            </a:r>
          </a:p>
        </p:txBody>
      </p:sp>
    </p:spTree>
    <p:extLst>
      <p:ext uri="{BB962C8B-B14F-4D97-AF65-F5344CB8AC3E}">
        <p14:creationId xmlns:p14="http://schemas.microsoft.com/office/powerpoint/2010/main" val="1221777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0F920-83CD-5143-88D3-A7849E595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53" y="235322"/>
            <a:ext cx="10515600" cy="579166"/>
          </a:xfrm>
        </p:spPr>
        <p:txBody>
          <a:bodyPr>
            <a:normAutofit fontScale="90000"/>
          </a:bodyPr>
          <a:lstStyle/>
          <a:p>
            <a:r>
              <a:rPr lang="en-US" dirty="0"/>
              <a:t>Females close faster when rare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2017F3-C6BB-9B4D-B8E4-7342B2A93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942" y="1017219"/>
            <a:ext cx="5890826" cy="54527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5D74D5C-0504-AF42-B01F-DC7671F17CF4}"/>
              </a:ext>
            </a:extLst>
          </p:cNvPr>
          <p:cNvGrpSpPr/>
          <p:nvPr/>
        </p:nvGrpSpPr>
        <p:grpSpPr>
          <a:xfrm>
            <a:off x="772529" y="1328313"/>
            <a:ext cx="1360082" cy="1254334"/>
            <a:chOff x="1907071" y="2071688"/>
            <a:chExt cx="2531992" cy="2202759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701C4948-0AA3-8E42-B112-B5595A358A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634" b="20499"/>
            <a:stretch/>
          </p:blipFill>
          <p:spPr>
            <a:xfrm>
              <a:off x="2350604" y="2459935"/>
              <a:ext cx="1644926" cy="1426265"/>
            </a:xfrm>
            <a:prstGeom prst="rect">
              <a:avLst/>
            </a:prstGeom>
          </p:spPr>
        </p:pic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06343D07-2882-894B-A63F-BCA8B98883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08462" y="3109705"/>
              <a:ext cx="129209" cy="126724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6C31FE3-D222-1141-BFAA-AA88400FEE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08461" y="2071688"/>
              <a:ext cx="129209" cy="126724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B1F9EF02-F0D3-4B4D-B15C-9701ABF521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09854" y="3109705"/>
              <a:ext cx="129209" cy="126724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0CC1BC5-CFD7-5944-99A2-ED5E921BCE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08461" y="4147723"/>
              <a:ext cx="129209" cy="126724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138FCF1-5A69-AE4B-92A9-440C0DC801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7071" y="3109705"/>
              <a:ext cx="129209" cy="126724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E10ECF6-F82F-3E4A-AA5F-7FFDE9BB83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36524" y="2415726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DD6F02B-498D-7B42-A7C6-72A8C8F7EB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31396" y="2415726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B21E76A-94C2-0D48-96A7-B02724A043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26268" y="2415726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5AACAD5-8DAE-A147-8B4F-ED26C8320C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1140" y="2415726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27D8BE52-13E6-7648-B782-E3D52BA6DA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16013" y="2415726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47498958-B9A3-C844-BE33-F617E9ECD1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36524" y="2762715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E63AB8D1-BE3B-4149-B63A-1A4B06DFFD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31396" y="2762715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2F849627-C838-7245-9E3D-99E43506A3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26268" y="2762715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59D883C-EC33-B147-967A-87F709D59E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1140" y="2762715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13E03AD-BF7F-CE40-9099-CF95FC4BBE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16013" y="2762715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6B3DA5F-6DC7-4241-8C33-815266EE02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36524" y="3109704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886572-63F8-1841-8148-65C817B7B8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31396" y="3109704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309AB10D-4D74-ED45-927C-61C8B61F5A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1140" y="3109704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6A015E49-33CB-F045-8281-A50613707A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16013" y="3109704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ACCE5494-7BC3-1940-816A-3BB9F9DAE9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36524" y="3456693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69FC970-3F88-5847-B24B-A89D007F9E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31396" y="3456693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22D12286-14A3-924E-9C16-107331E2D3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26268" y="3456693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F5E420F7-D09D-4342-9158-8F6D725BD0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38945" y="3456693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45E5DEE6-EBE4-D44C-B7A6-1D32743C60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16013" y="3456693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DD872689-B931-4147-9B00-F9352FC059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36524" y="3803684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C5F0C061-0F70-2C49-84FC-35D6857351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31396" y="3803684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DFC95FAE-A71F-7947-811E-3F556CBFA5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26268" y="3803684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09E1E43C-B44F-DB49-A49E-4BCD49F4CD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1140" y="3803684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4DF44ADB-0E70-F946-9D66-D471C6FFB9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16013" y="3803684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E22E910-F1B2-6247-9D38-41BCBC9A8F6E}"/>
              </a:ext>
            </a:extLst>
          </p:cNvPr>
          <p:cNvGrpSpPr/>
          <p:nvPr/>
        </p:nvGrpSpPr>
        <p:grpSpPr>
          <a:xfrm>
            <a:off x="825537" y="3358577"/>
            <a:ext cx="1360082" cy="1254334"/>
            <a:chOff x="1907071" y="2071688"/>
            <a:chExt cx="2531992" cy="220275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CC052E4-E088-7742-BE8E-65AB8A3B7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634" b="20499"/>
            <a:stretch/>
          </p:blipFill>
          <p:spPr>
            <a:xfrm>
              <a:off x="2350604" y="2459935"/>
              <a:ext cx="1644926" cy="1426265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4E2A9C0-1EE1-0E4A-B437-2570665631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08462" y="3109705"/>
              <a:ext cx="129209" cy="126724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45EB181-2264-874F-A4F0-8A24ABF227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08461" y="2071688"/>
              <a:ext cx="129209" cy="126724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524DC54-1262-614D-A7A3-C75DDDB8F5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09854" y="3109705"/>
              <a:ext cx="129209" cy="126724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EF47D89-A5D5-0E44-9180-3809A69592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08461" y="4147723"/>
              <a:ext cx="129209" cy="126724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BE5D62E-5854-174D-868B-B38F935860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7071" y="3109705"/>
              <a:ext cx="129209" cy="126724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659E276-0D60-F246-A79D-811C50A17F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36524" y="2415726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B42951A-CE01-8042-8B62-BA9D31CE69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31396" y="2415726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4EB8328-4F3A-954D-94F5-3BA8CDBA8B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26268" y="2415726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A7916A4-3E1B-DD43-B06A-3EEB31FC63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1140" y="2415726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8DAEC35-9341-6746-A593-702E8CA6E8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16013" y="2415726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BE13816-E9E6-9E49-9AB3-08DB8ED709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36524" y="2762715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8D790F5-E61F-F241-B8EB-4DFCC84DD7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53143" y="2762715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29D4A39-65B7-9E4E-88EF-A580CCD4D6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26268" y="2762715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8C0391D-CCF7-714D-B84F-70F4A7C08C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42887" y="2762715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D0A7D99-881B-7744-B1FB-3643599A62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16013" y="2762715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261A2CF-8119-B74D-B867-21A7102CE7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36524" y="3128857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FCFABB3-D54D-8340-9ABF-7BA8AE9DC4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31396" y="3109704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EDA84EC-FD48-2541-8861-B5EDC7D3FF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1140" y="3109704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0BA90DA-B73A-6242-A5A0-7751A70BCD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16013" y="3128857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5ED58368-C7C8-C249-A19A-99252994E1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36524" y="3456693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FE6C155-7179-5940-9926-D279B82DF7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53143" y="3456693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D35A784-D1C9-2C4B-AA27-6274622D5E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26268" y="3456693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AB6E1C6-C8B7-FD4D-A25B-42E461E819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42887" y="3456693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CF1076E-EAB7-B148-A4F9-5D851AD73D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16013" y="3456693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2753D18D-6B30-E044-A480-9A88F1AB8E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36524" y="3822837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7F68219-E6DB-4446-89EB-9036E12978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31396" y="3803684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FDB400F-73B0-5F45-8096-9F5DDD0E95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26268" y="3822837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732E5D5-3337-D740-B8A8-9D74D5ED20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1140" y="3803684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9FFEEEB-68E2-2945-9F6B-3EAAF9BE01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16013" y="3803684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7E06137-1AA0-2145-B196-1EB425E83D54}"/>
              </a:ext>
            </a:extLst>
          </p:cNvPr>
          <p:cNvGrpSpPr/>
          <p:nvPr/>
        </p:nvGrpSpPr>
        <p:grpSpPr>
          <a:xfrm>
            <a:off x="811619" y="5215646"/>
            <a:ext cx="1360082" cy="1254334"/>
            <a:chOff x="1907071" y="2071688"/>
            <a:chExt cx="2531992" cy="220275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0FC6A2C-CBEB-BD4A-BB88-AEBE421AF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634" b="20499"/>
            <a:stretch/>
          </p:blipFill>
          <p:spPr>
            <a:xfrm>
              <a:off x="2350604" y="2459935"/>
              <a:ext cx="1644926" cy="142626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2028A5-B6A9-194C-95D4-6642D2F6FB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08462" y="3109705"/>
              <a:ext cx="129209" cy="126724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0238F5-4C24-8643-9E10-FC92C14CD5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08461" y="2071688"/>
              <a:ext cx="129209" cy="126724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773AAD5-4684-6D47-A37E-D60C597FF6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09854" y="3109705"/>
              <a:ext cx="129209" cy="126724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5D70459-CBC5-424C-A486-56B536779A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08461" y="4147723"/>
              <a:ext cx="129209" cy="126724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F05A800-B7E2-BB4F-9338-97C1101348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7071" y="3109705"/>
              <a:ext cx="129209" cy="126724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D8E4719-87D6-2545-AA5A-FEDEAF035E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36524" y="2415726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5DCB8AF-F275-FA4D-BA66-F0248CE536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31396" y="2435968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22447B6-D358-2C41-8263-89E8040D0D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26268" y="2415726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4D50C2C-6F55-3645-8A22-6BE8F0AB38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1140" y="2435968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FBD1D82-BA6F-7544-A86C-54CEFADE61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16013" y="2415726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7C2010E-B17A-684F-BA4C-FAD7E982E5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36524" y="2782957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EF673C6-3668-DA4C-9DE3-B47CA23C37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53143" y="2762715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AFF3D92-D4E1-7C48-A658-0E109F3FC7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26268" y="2762715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76B1B91-0600-1042-818A-248165E282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14098" y="2762715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8324E34-FD97-D54B-B083-6FAF997062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16013" y="2762715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CA3A2E4-70D1-8E48-B0E6-356A524543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36524" y="3128857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1589F53-D813-6641-9134-3E7C6AA413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31396" y="3109704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8092041-87DD-0943-95B5-3AA3C0DF35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1140" y="3109704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25E2792-37CA-D54D-9482-3B229E738D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16013" y="3128857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E7EFC92-3066-2F44-822B-8297738B28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36524" y="3456693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566A792-CBA3-C04B-86DA-882CD967FD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24354" y="3456693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AED7A76-BCCC-B145-A557-E4101557B4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26268" y="3456693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7D13E4F-76CD-E34B-A4C7-C21EE14809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14098" y="3456693"/>
              <a:ext cx="129209" cy="1267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ED4D705-869A-1447-A32F-CAA74D7F80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16013" y="3456693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DB097D4-591B-2C46-B05D-28717BECDE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36524" y="3822837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2E7A0CA-5E04-164E-9A93-3A76F233C3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31396" y="3803684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7B9035E-2320-8648-B154-3832B7E6D0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26268" y="3822837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E5A8C46-38CA-8140-A920-F0D3A0390F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1140" y="3803684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0037939-C19E-D84B-8735-A5BD610648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16013" y="3803684"/>
              <a:ext cx="129209" cy="1267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81378BF-EF65-7147-8ECF-827B9187E028}"/>
              </a:ext>
            </a:extLst>
          </p:cNvPr>
          <p:cNvSpPr txBox="1"/>
          <p:nvPr/>
        </p:nvSpPr>
        <p:spPr>
          <a:xfrm>
            <a:off x="687169" y="4776441"/>
            <a:ext cx="149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20% Female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6E00AB-D392-1443-B5D6-3CD3903B036C}"/>
              </a:ext>
            </a:extLst>
          </p:cNvPr>
          <p:cNvSpPr txBox="1"/>
          <p:nvPr/>
        </p:nvSpPr>
        <p:spPr>
          <a:xfrm>
            <a:off x="710655" y="2869917"/>
            <a:ext cx="1398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50% Female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3ACA79-1785-F64F-8FFA-05CB75598CA3}"/>
              </a:ext>
            </a:extLst>
          </p:cNvPr>
          <p:cNvSpPr txBox="1"/>
          <p:nvPr/>
        </p:nvSpPr>
        <p:spPr>
          <a:xfrm>
            <a:off x="622790" y="919748"/>
            <a:ext cx="1728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80% Female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8BF42F-87CA-BE4B-811A-35249444F2A1}"/>
              </a:ext>
            </a:extLst>
          </p:cNvPr>
          <p:cNvSpPr/>
          <p:nvPr/>
        </p:nvSpPr>
        <p:spPr>
          <a:xfrm>
            <a:off x="727331" y="1264301"/>
            <a:ext cx="1468195" cy="13753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5AEC9F-0818-0A46-8918-4852ADAC12EB}"/>
              </a:ext>
            </a:extLst>
          </p:cNvPr>
          <p:cNvSpPr/>
          <p:nvPr/>
        </p:nvSpPr>
        <p:spPr>
          <a:xfrm>
            <a:off x="750725" y="5146802"/>
            <a:ext cx="1468195" cy="13753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16F635-0F7C-FE48-99FF-8C4374857F86}"/>
              </a:ext>
            </a:extLst>
          </p:cNvPr>
          <p:cNvSpPr/>
          <p:nvPr/>
        </p:nvSpPr>
        <p:spPr>
          <a:xfrm>
            <a:off x="736032" y="3197188"/>
            <a:ext cx="1468195" cy="13753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" name="Picture 105" descr="C:\Users\Janis\Documents\Pictures\2015-08 Italy 176___08\Summer 2015 photos\IMG_0166.JPG">
            <a:extLst>
              <a:ext uri="{FF2B5EF4-FFF2-40B4-BE49-F238E27FC236}">
                <a16:creationId xmlns:a16="http://schemas.microsoft.com/office/drawing/2014/main" id="{FB579D2B-9B00-084A-96A3-6E0C3A5171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57" t="9677" r="12126" b="14884"/>
          <a:stretch/>
        </p:blipFill>
        <p:spPr bwMode="auto">
          <a:xfrm>
            <a:off x="3348062" y="1233746"/>
            <a:ext cx="1619823" cy="19108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0F7BD038-5819-5D4C-9179-48A2B37DEAAC}"/>
              </a:ext>
            </a:extLst>
          </p:cNvPr>
          <p:cNvSpPr txBox="1"/>
          <p:nvPr/>
        </p:nvSpPr>
        <p:spPr>
          <a:xfrm>
            <a:off x="10325417" y="979076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 4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D74BA33-BA1C-7F41-817A-4A3A77FFCB07}"/>
              </a:ext>
            </a:extLst>
          </p:cNvPr>
          <p:cNvSpPr txBox="1"/>
          <p:nvPr/>
        </p:nvSpPr>
        <p:spPr>
          <a:xfrm>
            <a:off x="3231003" y="5127961"/>
            <a:ext cx="19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diseased flower and a healthy female flower in floral tubes</a:t>
            </a: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49192F29-6A12-1341-BB2B-AA40B03C9E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07" t="14175" r="18023"/>
          <a:stretch/>
        </p:blipFill>
        <p:spPr>
          <a:xfrm>
            <a:off x="3305223" y="3339154"/>
            <a:ext cx="1650848" cy="173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4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DCD40-ECD8-884D-9B9A-7AB5CA978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79" y="307975"/>
            <a:ext cx="10515600" cy="1325563"/>
          </a:xfrm>
        </p:spPr>
        <p:txBody>
          <a:bodyPr/>
          <a:lstStyle/>
          <a:p>
            <a:r>
              <a:rPr lang="en-US" dirty="0"/>
              <a:t>Diseased populations have more female-biased sex ratios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490740-8B4E-9640-94CB-5B9195E1BF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237061" y="1884250"/>
            <a:ext cx="6363753" cy="39311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EC6C61-57E8-3845-B3C1-285FD6E91B5A}"/>
              </a:ext>
            </a:extLst>
          </p:cNvPr>
          <p:cNvSpPr txBox="1"/>
          <p:nvPr/>
        </p:nvSpPr>
        <p:spPr>
          <a:xfrm>
            <a:off x="5107222" y="1867681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 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2038F4-EF98-7F4E-A4BE-ED83A198D1EB}"/>
              </a:ext>
            </a:extLst>
          </p:cNvPr>
          <p:cNvGrpSpPr/>
          <p:nvPr/>
        </p:nvGrpSpPr>
        <p:grpSpPr>
          <a:xfrm>
            <a:off x="711447" y="2237013"/>
            <a:ext cx="3901374" cy="2456599"/>
            <a:chOff x="768597" y="549267"/>
            <a:chExt cx="10058400" cy="567923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4D8299-7CFA-6642-BE34-3253FCED2BF9}"/>
                </a:ext>
              </a:extLst>
            </p:cNvPr>
            <p:cNvGrpSpPr/>
            <p:nvPr/>
          </p:nvGrpSpPr>
          <p:grpSpPr>
            <a:xfrm>
              <a:off x="768597" y="549267"/>
              <a:ext cx="10058400" cy="5679232"/>
              <a:chOff x="758658" y="529389"/>
              <a:chExt cx="10058400" cy="5679232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2E95040-2581-074E-AD73-D81E5405FB33}"/>
                  </a:ext>
                </a:extLst>
              </p:cNvPr>
              <p:cNvGrpSpPr/>
              <p:nvPr/>
            </p:nvGrpSpPr>
            <p:grpSpPr>
              <a:xfrm>
                <a:off x="758658" y="529389"/>
                <a:ext cx="10058400" cy="5679232"/>
                <a:chOff x="758658" y="529389"/>
                <a:chExt cx="10058400" cy="5679232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A23C79CA-47D4-6440-ABC1-C0867DDE0FB4}"/>
                    </a:ext>
                  </a:extLst>
                </p:cNvPr>
                <p:cNvGrpSpPr/>
                <p:nvPr/>
              </p:nvGrpSpPr>
              <p:grpSpPr>
                <a:xfrm>
                  <a:off x="758658" y="529389"/>
                  <a:ext cx="10058400" cy="5679232"/>
                  <a:chOff x="758658" y="529389"/>
                  <a:chExt cx="10058400" cy="5679232"/>
                </a:xfrm>
              </p:grpSpPr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0A9FEC1A-5D1D-184F-AB58-62497431B8C9}"/>
                      </a:ext>
                    </a:extLst>
                  </p:cNvPr>
                  <p:cNvGrpSpPr/>
                  <p:nvPr/>
                </p:nvGrpSpPr>
                <p:grpSpPr>
                  <a:xfrm>
                    <a:off x="758658" y="529389"/>
                    <a:ext cx="10058400" cy="5679232"/>
                    <a:chOff x="758658" y="529389"/>
                    <a:chExt cx="10058400" cy="5679232"/>
                  </a:xfrm>
                </p:grpSpPr>
                <p:grpSp>
                  <p:nvGrpSpPr>
                    <p:cNvPr id="18" name="Group 17">
                      <a:extLst>
                        <a:ext uri="{FF2B5EF4-FFF2-40B4-BE49-F238E27FC236}">
                          <a16:creationId xmlns:a16="http://schemas.microsoft.com/office/drawing/2014/main" id="{6D6521B7-87AC-BA45-9A40-698FA9016F8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58658" y="529389"/>
                      <a:ext cx="10058400" cy="5679232"/>
                      <a:chOff x="758658" y="529389"/>
                      <a:chExt cx="10058400" cy="5679232"/>
                    </a:xfrm>
                  </p:grpSpPr>
                  <p:sp>
                    <p:nvSpPr>
                      <p:cNvPr id="22" name="Freeform 21">
                        <a:extLst>
                          <a:ext uri="{FF2B5EF4-FFF2-40B4-BE49-F238E27FC236}">
                            <a16:creationId xmlns:a16="http://schemas.microsoft.com/office/drawing/2014/main" id="{D69770C8-0CBF-9749-BC3B-001A5646F3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10554" y="3898232"/>
                        <a:ext cx="402478" cy="200526"/>
                      </a:xfrm>
                      <a:custGeom>
                        <a:avLst/>
                        <a:gdLst>
                          <a:gd name="connsiteX0" fmla="*/ 402478 w 402478"/>
                          <a:gd name="connsiteY0" fmla="*/ 0 h 200526"/>
                          <a:gd name="connsiteX1" fmla="*/ 370393 w 402478"/>
                          <a:gd name="connsiteY1" fmla="*/ 24063 h 200526"/>
                          <a:gd name="connsiteX2" fmla="*/ 322267 w 402478"/>
                          <a:gd name="connsiteY2" fmla="*/ 40105 h 200526"/>
                          <a:gd name="connsiteX3" fmla="*/ 298204 w 402478"/>
                          <a:gd name="connsiteY3" fmla="*/ 48126 h 200526"/>
                          <a:gd name="connsiteX4" fmla="*/ 274141 w 402478"/>
                          <a:gd name="connsiteY4" fmla="*/ 56147 h 200526"/>
                          <a:gd name="connsiteX5" fmla="*/ 242057 w 402478"/>
                          <a:gd name="connsiteY5" fmla="*/ 72189 h 200526"/>
                          <a:gd name="connsiteX6" fmla="*/ 193930 w 402478"/>
                          <a:gd name="connsiteY6" fmla="*/ 104273 h 200526"/>
                          <a:gd name="connsiteX7" fmla="*/ 153825 w 402478"/>
                          <a:gd name="connsiteY7" fmla="*/ 144379 h 200526"/>
                          <a:gd name="connsiteX8" fmla="*/ 113720 w 402478"/>
                          <a:gd name="connsiteY8" fmla="*/ 184484 h 200526"/>
                          <a:gd name="connsiteX9" fmla="*/ 65593 w 402478"/>
                          <a:gd name="connsiteY9" fmla="*/ 200526 h 200526"/>
                          <a:gd name="connsiteX10" fmla="*/ 1425 w 402478"/>
                          <a:gd name="connsiteY10" fmla="*/ 176463 h 200526"/>
                          <a:gd name="connsiteX11" fmla="*/ 1425 w 402478"/>
                          <a:gd name="connsiteY11" fmla="*/ 160421 h 2005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402478" h="200526">
                            <a:moveTo>
                              <a:pt x="402478" y="0"/>
                            </a:moveTo>
                            <a:cubicBezTo>
                              <a:pt x="391783" y="8021"/>
                              <a:pt x="382350" y="18084"/>
                              <a:pt x="370393" y="24063"/>
                            </a:cubicBezTo>
                            <a:cubicBezTo>
                              <a:pt x="355268" y="31625"/>
                              <a:pt x="338309" y="34758"/>
                              <a:pt x="322267" y="40105"/>
                            </a:cubicBezTo>
                            <a:lnTo>
                              <a:pt x="298204" y="48126"/>
                            </a:lnTo>
                            <a:cubicBezTo>
                              <a:pt x="290183" y="50800"/>
                              <a:pt x="281703" y="52366"/>
                              <a:pt x="274141" y="56147"/>
                            </a:cubicBezTo>
                            <a:cubicBezTo>
                              <a:pt x="263446" y="61494"/>
                              <a:pt x="252310" y="66037"/>
                              <a:pt x="242057" y="72189"/>
                            </a:cubicBezTo>
                            <a:cubicBezTo>
                              <a:pt x="225524" y="82109"/>
                              <a:pt x="207563" y="90640"/>
                              <a:pt x="193930" y="104273"/>
                            </a:cubicBezTo>
                            <a:cubicBezTo>
                              <a:pt x="180562" y="117642"/>
                              <a:pt x="164312" y="128648"/>
                              <a:pt x="153825" y="144379"/>
                            </a:cubicBezTo>
                            <a:cubicBezTo>
                              <a:pt x="139190" y="166331"/>
                              <a:pt x="139049" y="173227"/>
                              <a:pt x="113720" y="184484"/>
                            </a:cubicBezTo>
                            <a:cubicBezTo>
                              <a:pt x="98267" y="191352"/>
                              <a:pt x="65593" y="200526"/>
                              <a:pt x="65593" y="200526"/>
                            </a:cubicBezTo>
                            <a:cubicBezTo>
                              <a:pt x="45489" y="196505"/>
                              <a:pt x="16004" y="195902"/>
                              <a:pt x="1425" y="176463"/>
                            </a:cubicBezTo>
                            <a:cubicBezTo>
                              <a:pt x="-1783" y="172185"/>
                              <a:pt x="1425" y="165768"/>
                              <a:pt x="1425" y="160421"/>
                            </a:cubicBezTo>
                          </a:path>
                        </a:pathLst>
                      </a:custGeom>
                      <a:noFill/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3" name="Freeform 22">
                        <a:extLst>
                          <a:ext uri="{FF2B5EF4-FFF2-40B4-BE49-F238E27FC236}">
                            <a16:creationId xmlns:a16="http://schemas.microsoft.com/office/drawing/2014/main" id="{22E5A630-3AB4-2D43-AA60-971286A111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97053" y="5197642"/>
                        <a:ext cx="200526" cy="232611"/>
                      </a:xfrm>
                      <a:custGeom>
                        <a:avLst/>
                        <a:gdLst>
                          <a:gd name="connsiteX0" fmla="*/ 200526 w 200526"/>
                          <a:gd name="connsiteY0" fmla="*/ 0 h 232611"/>
                          <a:gd name="connsiteX1" fmla="*/ 168442 w 200526"/>
                          <a:gd name="connsiteY1" fmla="*/ 32084 h 232611"/>
                          <a:gd name="connsiteX2" fmla="*/ 136358 w 200526"/>
                          <a:gd name="connsiteY2" fmla="*/ 72190 h 232611"/>
                          <a:gd name="connsiteX3" fmla="*/ 112294 w 200526"/>
                          <a:gd name="connsiteY3" fmla="*/ 80211 h 232611"/>
                          <a:gd name="connsiteX4" fmla="*/ 64168 w 200526"/>
                          <a:gd name="connsiteY4" fmla="*/ 112295 h 232611"/>
                          <a:gd name="connsiteX5" fmla="*/ 24063 w 200526"/>
                          <a:gd name="connsiteY5" fmla="*/ 144379 h 232611"/>
                          <a:gd name="connsiteX6" fmla="*/ 0 w 200526"/>
                          <a:gd name="connsiteY6" fmla="*/ 200526 h 232611"/>
                          <a:gd name="connsiteX7" fmla="*/ 8021 w 200526"/>
                          <a:gd name="connsiteY7" fmla="*/ 224590 h 232611"/>
                          <a:gd name="connsiteX8" fmla="*/ 8021 w 200526"/>
                          <a:gd name="connsiteY8" fmla="*/ 232611 h 23261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00526" h="232611">
                            <a:moveTo>
                              <a:pt x="200526" y="0"/>
                            </a:moveTo>
                            <a:cubicBezTo>
                              <a:pt x="189831" y="10695"/>
                              <a:pt x="178285" y="20601"/>
                              <a:pt x="168442" y="32084"/>
                            </a:cubicBezTo>
                            <a:cubicBezTo>
                              <a:pt x="156872" y="45583"/>
                              <a:pt x="152417" y="62554"/>
                              <a:pt x="136358" y="72190"/>
                            </a:cubicBezTo>
                            <a:cubicBezTo>
                              <a:pt x="129108" y="76540"/>
                              <a:pt x="120315" y="77537"/>
                              <a:pt x="112294" y="80211"/>
                            </a:cubicBezTo>
                            <a:cubicBezTo>
                              <a:pt x="96252" y="90906"/>
                              <a:pt x="74863" y="96253"/>
                              <a:pt x="64168" y="112295"/>
                            </a:cubicBezTo>
                            <a:cubicBezTo>
                              <a:pt x="43436" y="143393"/>
                              <a:pt x="57271" y="133310"/>
                              <a:pt x="24063" y="144379"/>
                            </a:cubicBezTo>
                            <a:cubicBezTo>
                              <a:pt x="10965" y="164026"/>
                              <a:pt x="0" y="174628"/>
                              <a:pt x="0" y="200526"/>
                            </a:cubicBezTo>
                            <a:cubicBezTo>
                              <a:pt x="0" y="208981"/>
                              <a:pt x="5970" y="216387"/>
                              <a:pt x="8021" y="224590"/>
                            </a:cubicBezTo>
                            <a:cubicBezTo>
                              <a:pt x="8669" y="227184"/>
                              <a:pt x="8021" y="229937"/>
                              <a:pt x="8021" y="232611"/>
                            </a:cubicBezTo>
                          </a:path>
                        </a:pathLst>
                      </a:custGeom>
                      <a:noFill/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4" name="Freeform 23">
                        <a:extLst>
                          <a:ext uri="{FF2B5EF4-FFF2-40B4-BE49-F238E27FC236}">
                            <a16:creationId xmlns:a16="http://schemas.microsoft.com/office/drawing/2014/main" id="{23F2F00E-853D-9F47-AC98-D27A18E953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57411" y="4427621"/>
                        <a:ext cx="194420" cy="208547"/>
                      </a:xfrm>
                      <a:custGeom>
                        <a:avLst/>
                        <a:gdLst>
                          <a:gd name="connsiteX0" fmla="*/ 0 w 194420"/>
                          <a:gd name="connsiteY0" fmla="*/ 0 h 208547"/>
                          <a:gd name="connsiteX1" fmla="*/ 40105 w 194420"/>
                          <a:gd name="connsiteY1" fmla="*/ 16042 h 208547"/>
                          <a:gd name="connsiteX2" fmla="*/ 136357 w 194420"/>
                          <a:gd name="connsiteY2" fmla="*/ 32084 h 208547"/>
                          <a:gd name="connsiteX3" fmla="*/ 168442 w 194420"/>
                          <a:gd name="connsiteY3" fmla="*/ 24063 h 208547"/>
                          <a:gd name="connsiteX4" fmla="*/ 192505 w 194420"/>
                          <a:gd name="connsiteY4" fmla="*/ 8021 h 208547"/>
                          <a:gd name="connsiteX5" fmla="*/ 168442 w 194420"/>
                          <a:gd name="connsiteY5" fmla="*/ 120316 h 208547"/>
                          <a:gd name="connsiteX6" fmla="*/ 144378 w 194420"/>
                          <a:gd name="connsiteY6" fmla="*/ 128337 h 208547"/>
                          <a:gd name="connsiteX7" fmla="*/ 120315 w 194420"/>
                          <a:gd name="connsiteY7" fmla="*/ 144379 h 208547"/>
                          <a:gd name="connsiteX8" fmla="*/ 96252 w 194420"/>
                          <a:gd name="connsiteY8" fmla="*/ 152400 h 208547"/>
                          <a:gd name="connsiteX9" fmla="*/ 88231 w 194420"/>
                          <a:gd name="connsiteY9" fmla="*/ 176463 h 208547"/>
                          <a:gd name="connsiteX10" fmla="*/ 80210 w 194420"/>
                          <a:gd name="connsiteY10" fmla="*/ 208547 h 20854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94420" h="208547">
                            <a:moveTo>
                              <a:pt x="0" y="0"/>
                            </a:moveTo>
                            <a:cubicBezTo>
                              <a:pt x="13368" y="5347"/>
                              <a:pt x="26446" y="11489"/>
                              <a:pt x="40105" y="16042"/>
                            </a:cubicBezTo>
                            <a:cubicBezTo>
                              <a:pt x="71903" y="26641"/>
                              <a:pt x="102701" y="27877"/>
                              <a:pt x="136357" y="32084"/>
                            </a:cubicBezTo>
                            <a:cubicBezTo>
                              <a:pt x="147052" y="29410"/>
                              <a:pt x="158309" y="28406"/>
                              <a:pt x="168442" y="24063"/>
                            </a:cubicBezTo>
                            <a:cubicBezTo>
                              <a:pt x="177303" y="20266"/>
                              <a:pt x="190414" y="-1389"/>
                              <a:pt x="192505" y="8021"/>
                            </a:cubicBezTo>
                            <a:cubicBezTo>
                              <a:pt x="196502" y="26009"/>
                              <a:pt x="196657" y="97744"/>
                              <a:pt x="168442" y="120316"/>
                            </a:cubicBezTo>
                            <a:cubicBezTo>
                              <a:pt x="161840" y="125598"/>
                              <a:pt x="152399" y="125663"/>
                              <a:pt x="144378" y="128337"/>
                            </a:cubicBezTo>
                            <a:cubicBezTo>
                              <a:pt x="136357" y="133684"/>
                              <a:pt x="128937" y="140068"/>
                              <a:pt x="120315" y="144379"/>
                            </a:cubicBezTo>
                            <a:cubicBezTo>
                              <a:pt x="112753" y="148160"/>
                              <a:pt x="102231" y="146421"/>
                              <a:pt x="96252" y="152400"/>
                            </a:cubicBezTo>
                            <a:cubicBezTo>
                              <a:pt x="90273" y="158379"/>
                              <a:pt x="90554" y="168333"/>
                              <a:pt x="88231" y="176463"/>
                            </a:cubicBezTo>
                            <a:cubicBezTo>
                              <a:pt x="85203" y="187063"/>
                              <a:pt x="80210" y="208547"/>
                              <a:pt x="80210" y="208547"/>
                            </a:cubicBezTo>
                          </a:path>
                        </a:pathLst>
                      </a:custGeom>
                      <a:noFill/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25" name="Group 24">
                        <a:extLst>
                          <a:ext uri="{FF2B5EF4-FFF2-40B4-BE49-F238E27FC236}">
                            <a16:creationId xmlns:a16="http://schemas.microsoft.com/office/drawing/2014/main" id="{D1198AEE-740D-754F-A435-11E742B377E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58658" y="529389"/>
                        <a:ext cx="10058400" cy="5679232"/>
                        <a:chOff x="758658" y="529389"/>
                        <a:chExt cx="10058400" cy="5679232"/>
                      </a:xfrm>
                    </p:grpSpPr>
                    <p:grpSp>
                      <p:nvGrpSpPr>
                        <p:cNvPr id="28" name="Group 27">
                          <a:extLst>
                            <a:ext uri="{FF2B5EF4-FFF2-40B4-BE49-F238E27FC236}">
                              <a16:creationId xmlns:a16="http://schemas.microsoft.com/office/drawing/2014/main" id="{B74A9B44-DE97-2B4B-8AE1-009F9F454FF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758658" y="529389"/>
                          <a:ext cx="10058400" cy="5679232"/>
                          <a:chOff x="758658" y="529389"/>
                          <a:chExt cx="10058400" cy="5679232"/>
                        </a:xfrm>
                      </p:grpSpPr>
                      <p:grpSp>
                        <p:nvGrpSpPr>
                          <p:cNvPr id="31" name="Group 30">
                            <a:extLst>
                              <a:ext uri="{FF2B5EF4-FFF2-40B4-BE49-F238E27FC236}">
                                <a16:creationId xmlns:a16="http://schemas.microsoft.com/office/drawing/2014/main" id="{4AA4C5B0-B4BE-EB48-AA12-DB3F04066A7F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758658" y="529389"/>
                            <a:ext cx="10058400" cy="5679232"/>
                            <a:chOff x="766679" y="529389"/>
                            <a:chExt cx="10058400" cy="5679232"/>
                          </a:xfrm>
                        </p:grpSpPr>
                        <p:grpSp>
                          <p:nvGrpSpPr>
                            <p:cNvPr id="35" name="Group 34">
                              <a:extLst>
                                <a:ext uri="{FF2B5EF4-FFF2-40B4-BE49-F238E27FC236}">
                                  <a16:creationId xmlns:a16="http://schemas.microsoft.com/office/drawing/2014/main" id="{5E5F1ACE-E839-F34D-8D47-41AB394324C9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766679" y="529389"/>
                              <a:ext cx="10058400" cy="5679232"/>
                              <a:chOff x="766679" y="529389"/>
                              <a:chExt cx="10058400" cy="5679232"/>
                            </a:xfrm>
                          </p:grpSpPr>
                          <p:grpSp>
                            <p:nvGrpSpPr>
                              <p:cNvPr id="37" name="Group 36">
                                <a:extLst>
                                  <a:ext uri="{FF2B5EF4-FFF2-40B4-BE49-F238E27FC236}">
                                    <a16:creationId xmlns:a16="http://schemas.microsoft.com/office/drawing/2014/main" id="{57C283C9-4A9C-FF42-BB51-90677287322E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766679" y="529389"/>
                                <a:ext cx="10058400" cy="5679232"/>
                                <a:chOff x="766679" y="529389"/>
                                <a:chExt cx="10058400" cy="5679232"/>
                              </a:xfrm>
                            </p:grpSpPr>
                            <p:grpSp>
                              <p:nvGrpSpPr>
                                <p:cNvPr id="43" name="Group 42">
                                  <a:extLst>
                                    <a:ext uri="{FF2B5EF4-FFF2-40B4-BE49-F238E27FC236}">
                                      <a16:creationId xmlns:a16="http://schemas.microsoft.com/office/drawing/2014/main" id="{5DAFA770-6275-ED4C-BB98-5EB9999248B5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766679" y="529389"/>
                                  <a:ext cx="10058400" cy="5679232"/>
                                  <a:chOff x="782721" y="521368"/>
                                  <a:chExt cx="10058400" cy="5679232"/>
                                </a:xfrm>
                              </p:grpSpPr>
                              <p:pic>
                                <p:nvPicPr>
                                  <p:cNvPr id="47" name="Picture 46">
                                    <a:extLst>
                                      <a:ext uri="{FF2B5EF4-FFF2-40B4-BE49-F238E27FC236}">
                                        <a16:creationId xmlns:a16="http://schemas.microsoft.com/office/drawing/2014/main" id="{DB151652-91D8-B44A-BFB9-73C7C0329595}"/>
                                      </a:ext>
                                    </a:extLst>
                                  </p:cNvPr>
                                  <p:cNvPicPr>
                                    <a:picLocks noChangeAspect="1"/>
                                  </p:cNvPicPr>
                                  <p:nvPr/>
                                </p:nvPicPr>
                                <p:blipFill>
                                  <a:blip r:embed="rId3">
                                    <a:alphaModFix amt="85000"/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tretch>
                                    <a:fillRect/>
                                  </a:stretch>
                                </p:blipFill>
                                <p:spPr>
                                  <a:xfrm>
                                    <a:off x="782721" y="521368"/>
                                    <a:ext cx="10058400" cy="5679232"/>
                                  </a:xfrm>
                                  <a:prstGeom prst="rect">
                                    <a:avLst/>
                                  </a:prstGeom>
                                  <a:ln w="38100">
                                    <a:solidFill>
                                      <a:schemeClr val="tx1"/>
                                    </a:solidFill>
                                  </a:ln>
                                </p:spPr>
                              </p:pic>
                              <p:sp>
                                <p:nvSpPr>
                                  <p:cNvPr id="48" name="Freeform 47">
                                    <a:extLst>
                                      <a:ext uri="{FF2B5EF4-FFF2-40B4-BE49-F238E27FC236}">
                                        <a16:creationId xmlns:a16="http://schemas.microsoft.com/office/drawing/2014/main" id="{7B714E73-227B-FD4F-AF27-C0C620E0B7CE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 flipH="1">
                                    <a:off x="2893193" y="1997241"/>
                                    <a:ext cx="50533" cy="304801"/>
                                  </a:xfrm>
                                  <a:custGeom>
                                    <a:avLst/>
                                    <a:gdLst>
                                      <a:gd name="connsiteX0" fmla="*/ 1179094 w 1179094"/>
                                      <a:gd name="connsiteY0" fmla="*/ 860173 h 860173"/>
                                      <a:gd name="connsiteX1" fmla="*/ 1147010 w 1179094"/>
                                      <a:gd name="connsiteY1" fmla="*/ 836110 h 860173"/>
                                      <a:gd name="connsiteX2" fmla="*/ 1130968 w 1179094"/>
                                      <a:gd name="connsiteY2" fmla="*/ 812047 h 860173"/>
                                      <a:gd name="connsiteX3" fmla="*/ 1082842 w 1179094"/>
                                      <a:gd name="connsiteY3" fmla="*/ 779963 h 860173"/>
                                      <a:gd name="connsiteX4" fmla="*/ 1058779 w 1179094"/>
                                      <a:gd name="connsiteY4" fmla="*/ 763921 h 860173"/>
                                      <a:gd name="connsiteX5" fmla="*/ 1034715 w 1179094"/>
                                      <a:gd name="connsiteY5" fmla="*/ 755900 h 860173"/>
                                      <a:gd name="connsiteX6" fmla="*/ 994610 w 1179094"/>
                                      <a:gd name="connsiteY6" fmla="*/ 739857 h 860173"/>
                                      <a:gd name="connsiteX7" fmla="*/ 962526 w 1179094"/>
                                      <a:gd name="connsiteY7" fmla="*/ 731836 h 860173"/>
                                      <a:gd name="connsiteX8" fmla="*/ 890337 w 1179094"/>
                                      <a:gd name="connsiteY8" fmla="*/ 707773 h 860173"/>
                                      <a:gd name="connsiteX9" fmla="*/ 842210 w 1179094"/>
                                      <a:gd name="connsiteY9" fmla="*/ 683710 h 860173"/>
                                      <a:gd name="connsiteX10" fmla="*/ 794084 w 1179094"/>
                                      <a:gd name="connsiteY10" fmla="*/ 651626 h 860173"/>
                                      <a:gd name="connsiteX11" fmla="*/ 737937 w 1179094"/>
                                      <a:gd name="connsiteY11" fmla="*/ 603500 h 860173"/>
                                      <a:gd name="connsiteX12" fmla="*/ 689810 w 1179094"/>
                                      <a:gd name="connsiteY12" fmla="*/ 571415 h 860173"/>
                                      <a:gd name="connsiteX13" fmla="*/ 617621 w 1179094"/>
                                      <a:gd name="connsiteY13" fmla="*/ 515268 h 860173"/>
                                      <a:gd name="connsiteX14" fmla="*/ 561473 w 1179094"/>
                                      <a:gd name="connsiteY14" fmla="*/ 499226 h 860173"/>
                                      <a:gd name="connsiteX15" fmla="*/ 449179 w 1179094"/>
                                      <a:gd name="connsiteY15" fmla="*/ 483184 h 860173"/>
                                      <a:gd name="connsiteX16" fmla="*/ 401052 w 1179094"/>
                                      <a:gd name="connsiteY16" fmla="*/ 467142 h 860173"/>
                                      <a:gd name="connsiteX17" fmla="*/ 344905 w 1179094"/>
                                      <a:gd name="connsiteY17" fmla="*/ 435057 h 860173"/>
                                      <a:gd name="connsiteX18" fmla="*/ 296779 w 1179094"/>
                                      <a:gd name="connsiteY18" fmla="*/ 402973 h 860173"/>
                                      <a:gd name="connsiteX19" fmla="*/ 248652 w 1179094"/>
                                      <a:gd name="connsiteY19" fmla="*/ 386931 h 860173"/>
                                      <a:gd name="connsiteX20" fmla="*/ 216568 w 1179094"/>
                                      <a:gd name="connsiteY20" fmla="*/ 378910 h 860173"/>
                                      <a:gd name="connsiteX21" fmla="*/ 144379 w 1179094"/>
                                      <a:gd name="connsiteY21" fmla="*/ 354847 h 860173"/>
                                      <a:gd name="connsiteX22" fmla="*/ 96252 w 1179094"/>
                                      <a:gd name="connsiteY22" fmla="*/ 338805 h 860173"/>
                                      <a:gd name="connsiteX23" fmla="*/ 72189 w 1179094"/>
                                      <a:gd name="connsiteY23" fmla="*/ 330784 h 860173"/>
                                      <a:gd name="connsiteX24" fmla="*/ 0 w 1179094"/>
                                      <a:gd name="connsiteY24" fmla="*/ 290679 h 860173"/>
                                      <a:gd name="connsiteX25" fmla="*/ 8021 w 1179094"/>
                                      <a:gd name="connsiteY25" fmla="*/ 146300 h 860173"/>
                                      <a:gd name="connsiteX26" fmla="*/ 40105 w 1179094"/>
                                      <a:gd name="connsiteY26" fmla="*/ 106194 h 860173"/>
                                      <a:gd name="connsiteX27" fmla="*/ 72189 w 1179094"/>
                                      <a:gd name="connsiteY27" fmla="*/ 82131 h 860173"/>
                                      <a:gd name="connsiteX28" fmla="*/ 120315 w 1179094"/>
                                      <a:gd name="connsiteY28" fmla="*/ 50047 h 860173"/>
                                      <a:gd name="connsiteX29" fmla="*/ 160421 w 1179094"/>
                                      <a:gd name="connsiteY29" fmla="*/ 17963 h 860173"/>
                                      <a:gd name="connsiteX30" fmla="*/ 208547 w 1179094"/>
                                      <a:gd name="connsiteY30" fmla="*/ 1921 h 860173"/>
                                      <a:gd name="connsiteX31" fmla="*/ 224589 w 1179094"/>
                                      <a:gd name="connsiteY31" fmla="*/ 9942 h 860173"/>
                                    </a:gdLst>
                                    <a:ahLst/>
                                    <a:cxnLst>
                                      <a:cxn ang="0">
                                        <a:pos x="connsiteX0" y="connsiteY0"/>
                                      </a:cxn>
                                      <a:cxn ang="0">
                                        <a:pos x="connsiteX1" y="connsiteY1"/>
                                      </a:cxn>
                                      <a:cxn ang="0">
                                        <a:pos x="connsiteX2" y="connsiteY2"/>
                                      </a:cxn>
                                      <a:cxn ang="0">
                                        <a:pos x="connsiteX3" y="connsiteY3"/>
                                      </a:cxn>
                                      <a:cxn ang="0">
                                        <a:pos x="connsiteX4" y="connsiteY4"/>
                                      </a:cxn>
                                      <a:cxn ang="0">
                                        <a:pos x="connsiteX5" y="connsiteY5"/>
                                      </a:cxn>
                                      <a:cxn ang="0">
                                        <a:pos x="connsiteX6" y="connsiteY6"/>
                                      </a:cxn>
                                      <a:cxn ang="0">
                                        <a:pos x="connsiteX7" y="connsiteY7"/>
                                      </a:cxn>
                                      <a:cxn ang="0">
                                        <a:pos x="connsiteX8" y="connsiteY8"/>
                                      </a:cxn>
                                      <a:cxn ang="0">
                                        <a:pos x="connsiteX9" y="connsiteY9"/>
                                      </a:cxn>
                                      <a:cxn ang="0">
                                        <a:pos x="connsiteX10" y="connsiteY10"/>
                                      </a:cxn>
                                      <a:cxn ang="0">
                                        <a:pos x="connsiteX11" y="connsiteY11"/>
                                      </a:cxn>
                                      <a:cxn ang="0">
                                        <a:pos x="connsiteX12" y="connsiteY12"/>
                                      </a:cxn>
                                      <a:cxn ang="0">
                                        <a:pos x="connsiteX13" y="connsiteY13"/>
                                      </a:cxn>
                                      <a:cxn ang="0">
                                        <a:pos x="connsiteX14" y="connsiteY14"/>
                                      </a:cxn>
                                      <a:cxn ang="0">
                                        <a:pos x="connsiteX15" y="connsiteY15"/>
                                      </a:cxn>
                                      <a:cxn ang="0">
                                        <a:pos x="connsiteX16" y="connsiteY16"/>
                                      </a:cxn>
                                      <a:cxn ang="0">
                                        <a:pos x="connsiteX17" y="connsiteY17"/>
                                      </a:cxn>
                                      <a:cxn ang="0">
                                        <a:pos x="connsiteX18" y="connsiteY18"/>
                                      </a:cxn>
                                      <a:cxn ang="0">
                                        <a:pos x="connsiteX19" y="connsiteY19"/>
                                      </a:cxn>
                                      <a:cxn ang="0">
                                        <a:pos x="connsiteX20" y="connsiteY20"/>
                                      </a:cxn>
                                      <a:cxn ang="0">
                                        <a:pos x="connsiteX21" y="connsiteY21"/>
                                      </a:cxn>
                                      <a:cxn ang="0">
                                        <a:pos x="connsiteX22" y="connsiteY22"/>
                                      </a:cxn>
                                      <a:cxn ang="0">
                                        <a:pos x="connsiteX23" y="connsiteY23"/>
                                      </a:cxn>
                                      <a:cxn ang="0">
                                        <a:pos x="connsiteX24" y="connsiteY24"/>
                                      </a:cxn>
                                      <a:cxn ang="0">
                                        <a:pos x="connsiteX25" y="connsiteY25"/>
                                      </a:cxn>
                                      <a:cxn ang="0">
                                        <a:pos x="connsiteX26" y="connsiteY26"/>
                                      </a:cxn>
                                      <a:cxn ang="0">
                                        <a:pos x="connsiteX27" y="connsiteY27"/>
                                      </a:cxn>
                                      <a:cxn ang="0">
                                        <a:pos x="connsiteX28" y="connsiteY28"/>
                                      </a:cxn>
                                      <a:cxn ang="0">
                                        <a:pos x="connsiteX29" y="connsiteY29"/>
                                      </a:cxn>
                                      <a:cxn ang="0">
                                        <a:pos x="connsiteX30" y="connsiteY30"/>
                                      </a:cxn>
                                      <a:cxn ang="0">
                                        <a:pos x="connsiteX31" y="connsiteY31"/>
                                      </a:cxn>
                                    </a:cxnLst>
                                    <a:rect l="l" t="t" r="r" b="b"/>
                                    <a:pathLst>
                                      <a:path w="1179094" h="860173">
                                        <a:moveTo>
                                          <a:pt x="1179094" y="860173"/>
                                        </a:moveTo>
                                        <a:cubicBezTo>
                                          <a:pt x="1168399" y="852152"/>
                                          <a:pt x="1156463" y="845563"/>
                                          <a:pt x="1147010" y="836110"/>
                                        </a:cubicBezTo>
                                        <a:cubicBezTo>
                                          <a:pt x="1140193" y="829293"/>
                                          <a:pt x="1138223" y="818395"/>
                                          <a:pt x="1130968" y="812047"/>
                                        </a:cubicBezTo>
                                        <a:cubicBezTo>
                                          <a:pt x="1116458" y="799351"/>
                                          <a:pt x="1098884" y="790658"/>
                                          <a:pt x="1082842" y="779963"/>
                                        </a:cubicBezTo>
                                        <a:cubicBezTo>
                                          <a:pt x="1074821" y="774616"/>
                                          <a:pt x="1067924" y="766969"/>
                                          <a:pt x="1058779" y="763921"/>
                                        </a:cubicBezTo>
                                        <a:cubicBezTo>
                                          <a:pt x="1050758" y="761247"/>
                                          <a:pt x="1042632" y="758869"/>
                                          <a:pt x="1034715" y="755900"/>
                                        </a:cubicBezTo>
                                        <a:cubicBezTo>
                                          <a:pt x="1021234" y="750844"/>
                                          <a:pt x="1008269" y="744410"/>
                                          <a:pt x="994610" y="739857"/>
                                        </a:cubicBezTo>
                                        <a:cubicBezTo>
                                          <a:pt x="984152" y="736371"/>
                                          <a:pt x="973062" y="735078"/>
                                          <a:pt x="962526" y="731836"/>
                                        </a:cubicBezTo>
                                        <a:cubicBezTo>
                                          <a:pt x="938283" y="724377"/>
                                          <a:pt x="890337" y="707773"/>
                                          <a:pt x="890337" y="707773"/>
                                        </a:cubicBezTo>
                                        <a:cubicBezTo>
                                          <a:pt x="852975" y="670414"/>
                                          <a:pt x="901344" y="713277"/>
                                          <a:pt x="842210" y="683710"/>
                                        </a:cubicBezTo>
                                        <a:cubicBezTo>
                                          <a:pt x="824965" y="675088"/>
                                          <a:pt x="807717" y="665259"/>
                                          <a:pt x="794084" y="651626"/>
                                        </a:cubicBezTo>
                                        <a:cubicBezTo>
                                          <a:pt x="766389" y="623931"/>
                                          <a:pt x="772236" y="627510"/>
                                          <a:pt x="737937" y="603500"/>
                                        </a:cubicBezTo>
                                        <a:cubicBezTo>
                                          <a:pt x="722142" y="592443"/>
                                          <a:pt x="703443" y="585048"/>
                                          <a:pt x="689810" y="571415"/>
                                        </a:cubicBezTo>
                                        <a:cubicBezTo>
                                          <a:pt x="669048" y="550653"/>
                                          <a:pt x="646403" y="524862"/>
                                          <a:pt x="617621" y="515268"/>
                                        </a:cubicBezTo>
                                        <a:cubicBezTo>
                                          <a:pt x="598547" y="508910"/>
                                          <a:pt x="581618" y="502584"/>
                                          <a:pt x="561473" y="499226"/>
                                        </a:cubicBezTo>
                                        <a:cubicBezTo>
                                          <a:pt x="524176" y="493010"/>
                                          <a:pt x="449179" y="483184"/>
                                          <a:pt x="449179" y="483184"/>
                                        </a:cubicBezTo>
                                        <a:cubicBezTo>
                                          <a:pt x="433137" y="477837"/>
                                          <a:pt x="415122" y="476522"/>
                                          <a:pt x="401052" y="467142"/>
                                        </a:cubicBezTo>
                                        <a:cubicBezTo>
                                          <a:pt x="317813" y="411649"/>
                                          <a:pt x="446671" y="496118"/>
                                          <a:pt x="344905" y="435057"/>
                                        </a:cubicBezTo>
                                        <a:cubicBezTo>
                                          <a:pt x="328373" y="425137"/>
                                          <a:pt x="315070" y="409070"/>
                                          <a:pt x="296779" y="402973"/>
                                        </a:cubicBezTo>
                                        <a:cubicBezTo>
                                          <a:pt x="280737" y="397626"/>
                                          <a:pt x="265057" y="391032"/>
                                          <a:pt x="248652" y="386931"/>
                                        </a:cubicBezTo>
                                        <a:cubicBezTo>
                                          <a:pt x="237957" y="384257"/>
                                          <a:pt x="227127" y="382078"/>
                                          <a:pt x="216568" y="378910"/>
                                        </a:cubicBezTo>
                                        <a:cubicBezTo>
                                          <a:pt x="216563" y="378908"/>
                                          <a:pt x="156413" y="358858"/>
                                          <a:pt x="144379" y="354847"/>
                                        </a:cubicBezTo>
                                        <a:lnTo>
                                          <a:pt x="96252" y="338805"/>
                                        </a:lnTo>
                                        <a:cubicBezTo>
                                          <a:pt x="88231" y="336131"/>
                                          <a:pt x="79224" y="335474"/>
                                          <a:pt x="72189" y="330784"/>
                                        </a:cubicBezTo>
                                        <a:cubicBezTo>
                                          <a:pt x="17028" y="294010"/>
                                          <a:pt x="42354" y="304797"/>
                                          <a:pt x="0" y="290679"/>
                                        </a:cubicBezTo>
                                        <a:cubicBezTo>
                                          <a:pt x="2674" y="242553"/>
                                          <a:pt x="3451" y="194283"/>
                                          <a:pt x="8021" y="146300"/>
                                        </a:cubicBezTo>
                                        <a:cubicBezTo>
                                          <a:pt x="10739" y="117757"/>
                                          <a:pt x="18528" y="121606"/>
                                          <a:pt x="40105" y="106194"/>
                                        </a:cubicBezTo>
                                        <a:cubicBezTo>
                                          <a:pt x="50983" y="98424"/>
                                          <a:pt x="61237" y="89797"/>
                                          <a:pt x="72189" y="82131"/>
                                        </a:cubicBezTo>
                                        <a:cubicBezTo>
                                          <a:pt x="87984" y="71075"/>
                                          <a:pt x="106681" y="63680"/>
                                          <a:pt x="120315" y="50047"/>
                                        </a:cubicBezTo>
                                        <a:cubicBezTo>
                                          <a:pt x="133648" y="36715"/>
                                          <a:pt x="142209" y="26057"/>
                                          <a:pt x="160421" y="17963"/>
                                        </a:cubicBezTo>
                                        <a:cubicBezTo>
                                          <a:pt x="175873" y="11095"/>
                                          <a:pt x="193422" y="-5641"/>
                                          <a:pt x="208547" y="1921"/>
                                        </a:cubicBezTo>
                                        <a:lnTo>
                                          <a:pt x="224589" y="9942"/>
                                        </a:lnTo>
                                      </a:path>
                                    </a:pathLst>
                                  </a:custGeom>
                                  <a:noFill/>
                                  <a:ln w="38100"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49" name="Freeform 48">
                                    <a:extLst>
                                      <a:ext uri="{FF2B5EF4-FFF2-40B4-BE49-F238E27FC236}">
                                        <a16:creationId xmlns:a16="http://schemas.microsoft.com/office/drawing/2014/main" id="{89E7DF5A-CD05-F24F-9850-C6260DDD0A6C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8943474" y="3713747"/>
                                    <a:ext cx="272715" cy="160421"/>
                                  </a:xfrm>
                                  <a:custGeom>
                                    <a:avLst/>
                                    <a:gdLst>
                                      <a:gd name="connsiteX0" fmla="*/ 272715 w 272715"/>
                                      <a:gd name="connsiteY0" fmla="*/ 0 h 160421"/>
                                      <a:gd name="connsiteX1" fmla="*/ 240631 w 272715"/>
                                      <a:gd name="connsiteY1" fmla="*/ 24064 h 160421"/>
                                      <a:gd name="connsiteX2" fmla="*/ 192505 w 272715"/>
                                      <a:gd name="connsiteY2" fmla="*/ 40106 h 160421"/>
                                      <a:gd name="connsiteX3" fmla="*/ 120315 w 272715"/>
                                      <a:gd name="connsiteY3" fmla="*/ 80211 h 160421"/>
                                      <a:gd name="connsiteX4" fmla="*/ 32084 w 272715"/>
                                      <a:gd name="connsiteY4" fmla="*/ 88232 h 160421"/>
                                      <a:gd name="connsiteX5" fmla="*/ 0 w 272715"/>
                                      <a:gd name="connsiteY5" fmla="*/ 128337 h 160421"/>
                                      <a:gd name="connsiteX6" fmla="*/ 8021 w 272715"/>
                                      <a:gd name="connsiteY6" fmla="*/ 160421 h 160421"/>
                                    </a:gdLst>
                                    <a:ahLst/>
                                    <a:cxnLst>
                                      <a:cxn ang="0">
                                        <a:pos x="connsiteX0" y="connsiteY0"/>
                                      </a:cxn>
                                      <a:cxn ang="0">
                                        <a:pos x="connsiteX1" y="connsiteY1"/>
                                      </a:cxn>
                                      <a:cxn ang="0">
                                        <a:pos x="connsiteX2" y="connsiteY2"/>
                                      </a:cxn>
                                      <a:cxn ang="0">
                                        <a:pos x="connsiteX3" y="connsiteY3"/>
                                      </a:cxn>
                                      <a:cxn ang="0">
                                        <a:pos x="connsiteX4" y="connsiteY4"/>
                                      </a:cxn>
                                      <a:cxn ang="0">
                                        <a:pos x="connsiteX5" y="connsiteY5"/>
                                      </a:cxn>
                                      <a:cxn ang="0">
                                        <a:pos x="connsiteX6" y="connsiteY6"/>
                                      </a:cxn>
                                    </a:cxnLst>
                                    <a:rect l="l" t="t" r="r" b="b"/>
                                    <a:pathLst>
                                      <a:path w="272715" h="160421">
                                        <a:moveTo>
                                          <a:pt x="272715" y="0"/>
                                        </a:moveTo>
                                        <a:cubicBezTo>
                                          <a:pt x="262020" y="8021"/>
                                          <a:pt x="252588" y="18085"/>
                                          <a:pt x="240631" y="24064"/>
                                        </a:cubicBezTo>
                                        <a:cubicBezTo>
                                          <a:pt x="225507" y="31626"/>
                                          <a:pt x="206575" y="30726"/>
                                          <a:pt x="192505" y="40106"/>
                                        </a:cubicBezTo>
                                        <a:cubicBezTo>
                                          <a:pt x="172461" y="53468"/>
                                          <a:pt x="147269" y="76360"/>
                                          <a:pt x="120315" y="80211"/>
                                        </a:cubicBezTo>
                                        <a:cubicBezTo>
                                          <a:pt x="91080" y="84387"/>
                                          <a:pt x="61494" y="85558"/>
                                          <a:pt x="32084" y="88232"/>
                                        </a:cubicBezTo>
                                        <a:cubicBezTo>
                                          <a:pt x="13607" y="100550"/>
                                          <a:pt x="0" y="102508"/>
                                          <a:pt x="0" y="128337"/>
                                        </a:cubicBezTo>
                                        <a:cubicBezTo>
                                          <a:pt x="0" y="139361"/>
                                          <a:pt x="8021" y="160421"/>
                                          <a:pt x="8021" y="160421"/>
                                        </a:cubicBezTo>
                                      </a:path>
                                    </a:pathLst>
                                  </a:custGeom>
                                  <a:noFill/>
                                  <a:ln w="38100"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en-US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4" name="Freeform 43">
                                  <a:extLst>
                                    <a:ext uri="{FF2B5EF4-FFF2-40B4-BE49-F238E27FC236}">
                                      <a16:creationId xmlns:a16="http://schemas.microsoft.com/office/drawing/2014/main" id="{CD8AC170-A133-0A40-85D9-1660A58701B1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8293773" y="4724396"/>
                                  <a:ext cx="296773" cy="112299"/>
                                </a:xfrm>
                                <a:custGeom>
                                  <a:avLst/>
                                  <a:gdLst>
                                    <a:gd name="connsiteX0" fmla="*/ 0 w 229800"/>
                                    <a:gd name="connsiteY0" fmla="*/ 0 h 48126"/>
                                    <a:gd name="connsiteX1" fmla="*/ 32085 w 229800"/>
                                    <a:gd name="connsiteY1" fmla="*/ 16042 h 48126"/>
                                    <a:gd name="connsiteX2" fmla="*/ 128337 w 229800"/>
                                    <a:gd name="connsiteY2" fmla="*/ 32084 h 48126"/>
                                    <a:gd name="connsiteX3" fmla="*/ 216569 w 229800"/>
                                    <a:gd name="connsiteY3" fmla="*/ 48126 h 48126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</a:cxnLst>
                                  <a:rect l="l" t="t" r="r" b="b"/>
                                  <a:pathLst>
                                    <a:path w="229800" h="48126">
                                      <a:moveTo>
                                        <a:pt x="0" y="0"/>
                                      </a:moveTo>
                                      <a:cubicBezTo>
                                        <a:pt x="10695" y="5347"/>
                                        <a:pt x="20741" y="12261"/>
                                        <a:pt x="32085" y="16042"/>
                                      </a:cubicBezTo>
                                      <a:cubicBezTo>
                                        <a:pt x="48167" y="21403"/>
                                        <a:pt x="117716" y="30966"/>
                                        <a:pt x="128337" y="32084"/>
                                      </a:cubicBezTo>
                                      <a:cubicBezTo>
                                        <a:pt x="226374" y="42404"/>
                                        <a:pt x="247589" y="17106"/>
                                        <a:pt x="216569" y="48126"/>
                                      </a:cubicBezTo>
                                    </a:path>
                                  </a:pathLst>
                                </a:custGeom>
                                <a:noFill/>
                                <a:ln w="3810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45" name="Freeform 44">
                                  <a:extLst>
                                    <a:ext uri="{FF2B5EF4-FFF2-40B4-BE49-F238E27FC236}">
                                      <a16:creationId xmlns:a16="http://schemas.microsoft.com/office/drawing/2014/main" id="{E04D6665-D59B-D746-A634-C723F77B56DC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 flipH="1">
                                  <a:off x="8526905" y="4836695"/>
                                  <a:ext cx="63642" cy="224588"/>
                                </a:xfrm>
                                <a:custGeom>
                                  <a:avLst/>
                                  <a:gdLst>
                                    <a:gd name="connsiteX0" fmla="*/ 0 w 24449"/>
                                    <a:gd name="connsiteY0" fmla="*/ 0 h 144379"/>
                                    <a:gd name="connsiteX1" fmla="*/ 8021 w 24449"/>
                                    <a:gd name="connsiteY1" fmla="*/ 40105 h 144379"/>
                                    <a:gd name="connsiteX2" fmla="*/ 8021 w 24449"/>
                                    <a:gd name="connsiteY2" fmla="*/ 144379 h 144379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</a:cxnLst>
                                  <a:rect l="l" t="t" r="r" b="b"/>
                                  <a:pathLst>
                                    <a:path w="24449" h="144379">
                                      <a:moveTo>
                                        <a:pt x="0" y="0"/>
                                      </a:moveTo>
                                      <a:cubicBezTo>
                                        <a:pt x="2674" y="13368"/>
                                        <a:pt x="6428" y="26565"/>
                                        <a:pt x="8021" y="40105"/>
                                      </a:cubicBezTo>
                                      <a:cubicBezTo>
                                        <a:pt x="19427" y="137055"/>
                                        <a:pt x="38447" y="113953"/>
                                        <a:pt x="8021" y="144379"/>
                                      </a:cubicBezTo>
                                    </a:path>
                                  </a:pathLst>
                                </a:custGeom>
                                <a:noFill/>
                                <a:ln w="38100"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46" name="Freeform 45">
                                  <a:extLst>
                                    <a:ext uri="{FF2B5EF4-FFF2-40B4-BE49-F238E27FC236}">
                                      <a16:creationId xmlns:a16="http://schemas.microsoft.com/office/drawing/2014/main" id="{ECFC59C1-A170-B74D-BF20-48F0797859B4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8414084" y="4892805"/>
                                  <a:ext cx="136358" cy="24100"/>
                                </a:xfrm>
                                <a:custGeom>
                                  <a:avLst/>
                                  <a:gdLst>
                                    <a:gd name="connsiteX0" fmla="*/ 136358 w 136358"/>
                                    <a:gd name="connsiteY0" fmla="*/ 24100 h 24100"/>
                                    <a:gd name="connsiteX1" fmla="*/ 80211 w 136358"/>
                                    <a:gd name="connsiteY1" fmla="*/ 16079 h 24100"/>
                                    <a:gd name="connsiteX2" fmla="*/ 56148 w 136358"/>
                                    <a:gd name="connsiteY2" fmla="*/ 8058 h 24100"/>
                                    <a:gd name="connsiteX3" fmla="*/ 0 w 136358"/>
                                    <a:gd name="connsiteY3" fmla="*/ 37 h 24100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</a:cxnLst>
                                  <a:rect l="l" t="t" r="r" b="b"/>
                                  <a:pathLst>
                                    <a:path w="136358" h="24100">
                                      <a:moveTo>
                                        <a:pt x="136358" y="24100"/>
                                      </a:moveTo>
                                      <a:cubicBezTo>
                                        <a:pt x="117642" y="21426"/>
                                        <a:pt x="98750" y="19787"/>
                                        <a:pt x="80211" y="16079"/>
                                      </a:cubicBezTo>
                                      <a:cubicBezTo>
                                        <a:pt x="71920" y="14421"/>
                                        <a:pt x="64350" y="10109"/>
                                        <a:pt x="56148" y="8058"/>
                                      </a:cubicBezTo>
                                      <a:cubicBezTo>
                                        <a:pt x="19869" y="-1012"/>
                                        <a:pt x="26118" y="37"/>
                                        <a:pt x="0" y="37"/>
                                      </a:cubicBezTo>
                                    </a:path>
                                  </a:pathLst>
                                </a:custGeom>
                                <a:noFill/>
                                <a:ln w="38100"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</p:grpSp>
                          <p:grpSp>
                            <p:nvGrpSpPr>
                              <p:cNvPr id="38" name="Group 37">
                                <a:extLst>
                                  <a:ext uri="{FF2B5EF4-FFF2-40B4-BE49-F238E27FC236}">
                                    <a16:creationId xmlns:a16="http://schemas.microsoft.com/office/drawing/2014/main" id="{1112B971-F2D4-B64C-948F-D4F8E72C0BDB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6407817" y="3350485"/>
                                <a:ext cx="1645320" cy="2007578"/>
                                <a:chOff x="6407817" y="3350485"/>
                                <a:chExt cx="1645320" cy="2007578"/>
                              </a:xfrm>
                            </p:grpSpPr>
                            <p:sp>
                              <p:nvSpPr>
                                <p:cNvPr id="39" name="Freeform 38">
                                  <a:extLst>
                                    <a:ext uri="{FF2B5EF4-FFF2-40B4-BE49-F238E27FC236}">
                                      <a16:creationId xmlns:a16="http://schemas.microsoft.com/office/drawing/2014/main" id="{DBD9FB4D-0771-0945-894F-7C2120CA3D74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7146758" y="3350485"/>
                                  <a:ext cx="240640" cy="50441"/>
                                </a:xfrm>
                                <a:custGeom>
                                  <a:avLst/>
                                  <a:gdLst>
                                    <a:gd name="connsiteX0" fmla="*/ 0 w 240640"/>
                                    <a:gd name="connsiteY0" fmla="*/ 50441 h 50441"/>
                                    <a:gd name="connsiteX1" fmla="*/ 32084 w 240640"/>
                                    <a:gd name="connsiteY1" fmla="*/ 42420 h 50441"/>
                                    <a:gd name="connsiteX2" fmla="*/ 88231 w 240640"/>
                                    <a:gd name="connsiteY2" fmla="*/ 34399 h 50441"/>
                                    <a:gd name="connsiteX3" fmla="*/ 136358 w 240640"/>
                                    <a:gd name="connsiteY3" fmla="*/ 18357 h 50441"/>
                                    <a:gd name="connsiteX4" fmla="*/ 160421 w 240640"/>
                                    <a:gd name="connsiteY4" fmla="*/ 2315 h 50441"/>
                                    <a:gd name="connsiteX5" fmla="*/ 240631 w 240640"/>
                                    <a:gd name="connsiteY5" fmla="*/ 18357 h 50441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</a:cxnLst>
                                  <a:rect l="l" t="t" r="r" b="b"/>
                                  <a:pathLst>
                                    <a:path w="240640" h="50441">
                                      <a:moveTo>
                                        <a:pt x="0" y="50441"/>
                                      </a:moveTo>
                                      <a:cubicBezTo>
                                        <a:pt x="10695" y="47767"/>
                                        <a:pt x="21238" y="44392"/>
                                        <a:pt x="32084" y="42420"/>
                                      </a:cubicBezTo>
                                      <a:cubicBezTo>
                                        <a:pt x="50685" y="39038"/>
                                        <a:pt x="69809" y="38650"/>
                                        <a:pt x="88231" y="34399"/>
                                      </a:cubicBezTo>
                                      <a:cubicBezTo>
                                        <a:pt x="104708" y="30597"/>
                                        <a:pt x="122288" y="27737"/>
                                        <a:pt x="136358" y="18357"/>
                                      </a:cubicBezTo>
                                      <a:lnTo>
                                        <a:pt x="160421" y="2315"/>
                                      </a:lnTo>
                                      <a:cubicBezTo>
                                        <a:pt x="243291" y="10602"/>
                                        <a:pt x="240631" y="-16534"/>
                                        <a:pt x="240631" y="18357"/>
                                      </a:cubicBezTo>
                                    </a:path>
                                  </a:pathLst>
                                </a:custGeom>
                                <a:noFill/>
                                <a:ln w="38100"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40" name="Freeform 39">
                                  <a:extLst>
                                    <a:ext uri="{FF2B5EF4-FFF2-40B4-BE49-F238E27FC236}">
                                      <a16:creationId xmlns:a16="http://schemas.microsoft.com/office/drawing/2014/main" id="{589DC854-5A0A-5F4F-B6B9-FC1F8E5FBF42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6946232" y="5061284"/>
                                  <a:ext cx="24175" cy="296779"/>
                                </a:xfrm>
                                <a:custGeom>
                                  <a:avLst/>
                                  <a:gdLst>
                                    <a:gd name="connsiteX0" fmla="*/ 0 w 24175"/>
                                    <a:gd name="connsiteY0" fmla="*/ 0 h 296779"/>
                                    <a:gd name="connsiteX1" fmla="*/ 8021 w 24175"/>
                                    <a:gd name="connsiteY1" fmla="*/ 200527 h 296779"/>
                                    <a:gd name="connsiteX2" fmla="*/ 16042 w 24175"/>
                                    <a:gd name="connsiteY2" fmla="*/ 256674 h 296779"/>
                                    <a:gd name="connsiteX3" fmla="*/ 24063 w 24175"/>
                                    <a:gd name="connsiteY3" fmla="*/ 296779 h 296779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</a:cxnLst>
                                  <a:rect l="l" t="t" r="r" b="b"/>
                                  <a:pathLst>
                                    <a:path w="24175" h="296779">
                                      <a:moveTo>
                                        <a:pt x="0" y="0"/>
                                      </a:moveTo>
                                      <a:cubicBezTo>
                                        <a:pt x="2674" y="66842"/>
                                        <a:pt x="3848" y="133761"/>
                                        <a:pt x="8021" y="200527"/>
                                      </a:cubicBezTo>
                                      <a:cubicBezTo>
                                        <a:pt x="9200" y="219396"/>
                                        <a:pt x="12334" y="238135"/>
                                        <a:pt x="16042" y="256674"/>
                                      </a:cubicBezTo>
                                      <a:cubicBezTo>
                                        <a:pt x="25754" y="305234"/>
                                        <a:pt x="24063" y="259997"/>
                                        <a:pt x="24063" y="296779"/>
                                      </a:cubicBezTo>
                                    </a:path>
                                  </a:pathLst>
                                </a:custGeom>
                                <a:noFill/>
                                <a:ln w="38100"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41" name="Freeform 40">
                                  <a:extLst>
                                    <a:ext uri="{FF2B5EF4-FFF2-40B4-BE49-F238E27FC236}">
                                      <a16:creationId xmlns:a16="http://schemas.microsoft.com/office/drawing/2014/main" id="{2855859C-8301-9948-8D6A-6ED8F4999589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7804101" y="4443663"/>
                                  <a:ext cx="249036" cy="345184"/>
                                </a:xfrm>
                                <a:custGeom>
                                  <a:avLst/>
                                  <a:gdLst>
                                    <a:gd name="connsiteX0" fmla="*/ 152783 w 249036"/>
                                    <a:gd name="connsiteY0" fmla="*/ 0 h 345184"/>
                                    <a:gd name="connsiteX1" fmla="*/ 80594 w 249036"/>
                                    <a:gd name="connsiteY1" fmla="*/ 48126 h 345184"/>
                                    <a:gd name="connsiteX2" fmla="*/ 56531 w 249036"/>
                                    <a:gd name="connsiteY2" fmla="*/ 56148 h 345184"/>
                                    <a:gd name="connsiteX3" fmla="*/ 32467 w 249036"/>
                                    <a:gd name="connsiteY3" fmla="*/ 64169 h 345184"/>
                                    <a:gd name="connsiteX4" fmla="*/ 383 w 249036"/>
                                    <a:gd name="connsiteY4" fmla="*/ 112295 h 345184"/>
                                    <a:gd name="connsiteX5" fmla="*/ 8404 w 249036"/>
                                    <a:gd name="connsiteY5" fmla="*/ 152400 h 345184"/>
                                    <a:gd name="connsiteX6" fmla="*/ 56531 w 249036"/>
                                    <a:gd name="connsiteY6" fmla="*/ 216569 h 345184"/>
                                    <a:gd name="connsiteX7" fmla="*/ 88615 w 249036"/>
                                    <a:gd name="connsiteY7" fmla="*/ 248653 h 345184"/>
                                    <a:gd name="connsiteX8" fmla="*/ 104657 w 249036"/>
                                    <a:gd name="connsiteY8" fmla="*/ 272716 h 345184"/>
                                    <a:gd name="connsiteX9" fmla="*/ 128720 w 249036"/>
                                    <a:gd name="connsiteY9" fmla="*/ 288758 h 345184"/>
                                    <a:gd name="connsiteX10" fmla="*/ 136741 w 249036"/>
                                    <a:gd name="connsiteY10" fmla="*/ 312821 h 345184"/>
                                    <a:gd name="connsiteX11" fmla="*/ 160804 w 249036"/>
                                    <a:gd name="connsiteY11" fmla="*/ 320842 h 345184"/>
                                    <a:gd name="connsiteX12" fmla="*/ 184867 w 249036"/>
                                    <a:gd name="connsiteY12" fmla="*/ 336884 h 345184"/>
                                    <a:gd name="connsiteX13" fmla="*/ 249036 w 249036"/>
                                    <a:gd name="connsiteY13" fmla="*/ 344905 h 345184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  <a:cxn ang="0">
                                      <a:pos x="connsiteX6" y="connsiteY6"/>
                                    </a:cxn>
                                    <a:cxn ang="0">
                                      <a:pos x="connsiteX7" y="connsiteY7"/>
                                    </a:cxn>
                                    <a:cxn ang="0">
                                      <a:pos x="connsiteX8" y="connsiteY8"/>
                                    </a:cxn>
                                    <a:cxn ang="0">
                                      <a:pos x="connsiteX9" y="connsiteY9"/>
                                    </a:cxn>
                                    <a:cxn ang="0">
                                      <a:pos x="connsiteX10" y="connsiteY10"/>
                                    </a:cxn>
                                    <a:cxn ang="0">
                                      <a:pos x="connsiteX11" y="connsiteY11"/>
                                    </a:cxn>
                                    <a:cxn ang="0">
                                      <a:pos x="connsiteX12" y="connsiteY12"/>
                                    </a:cxn>
                                    <a:cxn ang="0">
                                      <a:pos x="connsiteX13" y="connsiteY13"/>
                                    </a:cxn>
                                  </a:cxnLst>
                                  <a:rect l="l" t="t" r="r" b="b"/>
                                  <a:pathLst>
                                    <a:path w="249036" h="345184">
                                      <a:moveTo>
                                        <a:pt x="152783" y="0"/>
                                      </a:moveTo>
                                      <a:cubicBezTo>
                                        <a:pt x="118573" y="45613"/>
                                        <a:pt x="141403" y="27855"/>
                                        <a:pt x="80594" y="48126"/>
                                      </a:cubicBezTo>
                                      <a:lnTo>
                                        <a:pt x="56531" y="56148"/>
                                      </a:lnTo>
                                      <a:lnTo>
                                        <a:pt x="32467" y="64169"/>
                                      </a:lnTo>
                                      <a:cubicBezTo>
                                        <a:pt x="21772" y="80211"/>
                                        <a:pt x="-3398" y="93389"/>
                                        <a:pt x="383" y="112295"/>
                                      </a:cubicBezTo>
                                      <a:cubicBezTo>
                                        <a:pt x="3057" y="125663"/>
                                        <a:pt x="2763" y="139989"/>
                                        <a:pt x="8404" y="152400"/>
                                      </a:cubicBezTo>
                                      <a:cubicBezTo>
                                        <a:pt x="23520" y="185656"/>
                                        <a:pt x="35156" y="195194"/>
                                        <a:pt x="56531" y="216569"/>
                                      </a:cubicBezTo>
                                      <a:cubicBezTo>
                                        <a:pt x="74031" y="269070"/>
                                        <a:pt x="49725" y="217541"/>
                                        <a:pt x="88615" y="248653"/>
                                      </a:cubicBezTo>
                                      <a:cubicBezTo>
                                        <a:pt x="96143" y="254675"/>
                                        <a:pt x="97840" y="265899"/>
                                        <a:pt x="104657" y="272716"/>
                                      </a:cubicBezTo>
                                      <a:cubicBezTo>
                                        <a:pt x="111474" y="279533"/>
                                        <a:pt x="120699" y="283411"/>
                                        <a:pt x="128720" y="288758"/>
                                      </a:cubicBezTo>
                                      <a:cubicBezTo>
                                        <a:pt x="131394" y="296779"/>
                                        <a:pt x="130762" y="306842"/>
                                        <a:pt x="136741" y="312821"/>
                                      </a:cubicBezTo>
                                      <a:cubicBezTo>
                                        <a:pt x="142720" y="318800"/>
                                        <a:pt x="153242" y="317061"/>
                                        <a:pt x="160804" y="320842"/>
                                      </a:cubicBezTo>
                                      <a:cubicBezTo>
                                        <a:pt x="169426" y="325153"/>
                                        <a:pt x="176006" y="333087"/>
                                        <a:pt x="184867" y="336884"/>
                                      </a:cubicBezTo>
                                      <a:cubicBezTo>
                                        <a:pt x="209635" y="347499"/>
                                        <a:pt x="223091" y="344905"/>
                                        <a:pt x="249036" y="344905"/>
                                      </a:cubicBezTo>
                                    </a:path>
                                  </a:pathLst>
                                </a:custGeom>
                                <a:noFill/>
                                <a:ln w="38100"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42" name="Freeform 41">
                                  <a:extLst>
                                    <a:ext uri="{FF2B5EF4-FFF2-40B4-BE49-F238E27FC236}">
                                      <a16:creationId xmlns:a16="http://schemas.microsoft.com/office/drawing/2014/main" id="{0D2BD2A4-EDC2-4D41-A0A1-1A5D745E644F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6407817" y="4732421"/>
                                  <a:ext cx="9025" cy="96253"/>
                                </a:xfrm>
                                <a:custGeom>
                                  <a:avLst/>
                                  <a:gdLst>
                                    <a:gd name="connsiteX0" fmla="*/ 9025 w 9025"/>
                                    <a:gd name="connsiteY0" fmla="*/ 0 h 96253"/>
                                    <a:gd name="connsiteX1" fmla="*/ 1004 w 9025"/>
                                    <a:gd name="connsiteY1" fmla="*/ 96253 h 96253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</a:cxnLst>
                                  <a:rect l="l" t="t" r="r" b="b"/>
                                  <a:pathLst>
                                    <a:path w="9025" h="96253">
                                      <a:moveTo>
                                        <a:pt x="9025" y="0"/>
                                      </a:moveTo>
                                      <a:cubicBezTo>
                                        <a:pt x="-4184" y="52835"/>
                                        <a:pt x="1004" y="21060"/>
                                        <a:pt x="1004" y="96253"/>
                                      </a:cubicBezTo>
                                    </a:path>
                                  </a:pathLst>
                                </a:custGeom>
                                <a:noFill/>
                                <a:ln w="38100"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36" name="Freeform 35">
                              <a:extLst>
                                <a:ext uri="{FF2B5EF4-FFF2-40B4-BE49-F238E27FC236}">
                                  <a16:creationId xmlns:a16="http://schemas.microsoft.com/office/drawing/2014/main" id="{33819A49-9240-324F-B7E2-AD883949DAB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312568" y="5145506"/>
                              <a:ext cx="393032" cy="72212"/>
                            </a:xfrm>
                            <a:custGeom>
                              <a:avLst/>
                              <a:gdLst>
                                <a:gd name="connsiteX0" fmla="*/ 393032 w 393032"/>
                                <a:gd name="connsiteY0" fmla="*/ 0 h 72212"/>
                                <a:gd name="connsiteX1" fmla="*/ 352927 w 393032"/>
                                <a:gd name="connsiteY1" fmla="*/ 8021 h 72212"/>
                                <a:gd name="connsiteX2" fmla="*/ 328864 w 393032"/>
                                <a:gd name="connsiteY2" fmla="*/ 16042 h 72212"/>
                                <a:gd name="connsiteX3" fmla="*/ 168443 w 393032"/>
                                <a:gd name="connsiteY3" fmla="*/ 24063 h 72212"/>
                                <a:gd name="connsiteX4" fmla="*/ 112295 w 393032"/>
                                <a:gd name="connsiteY4" fmla="*/ 40105 h 72212"/>
                                <a:gd name="connsiteX5" fmla="*/ 88232 w 393032"/>
                                <a:gd name="connsiteY5" fmla="*/ 56147 h 72212"/>
                                <a:gd name="connsiteX6" fmla="*/ 64169 w 393032"/>
                                <a:gd name="connsiteY6" fmla="*/ 64168 h 72212"/>
                                <a:gd name="connsiteX7" fmla="*/ 0 w 393032"/>
                                <a:gd name="connsiteY7" fmla="*/ 72189 h 72212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</a:cxnLst>
                              <a:rect l="l" t="t" r="r" b="b"/>
                              <a:pathLst>
                                <a:path w="393032" h="72212">
                                  <a:moveTo>
                                    <a:pt x="393032" y="0"/>
                                  </a:moveTo>
                                  <a:cubicBezTo>
                                    <a:pt x="379664" y="2674"/>
                                    <a:pt x="366153" y="4714"/>
                                    <a:pt x="352927" y="8021"/>
                                  </a:cubicBezTo>
                                  <a:cubicBezTo>
                                    <a:pt x="344725" y="10072"/>
                                    <a:pt x="337287" y="15310"/>
                                    <a:pt x="328864" y="16042"/>
                                  </a:cubicBezTo>
                                  <a:cubicBezTo>
                                    <a:pt x="275525" y="20680"/>
                                    <a:pt x="221917" y="21389"/>
                                    <a:pt x="168443" y="24063"/>
                                  </a:cubicBezTo>
                                  <a:cubicBezTo>
                                    <a:pt x="158162" y="26633"/>
                                    <a:pt x="123803" y="34351"/>
                                    <a:pt x="112295" y="40105"/>
                                  </a:cubicBezTo>
                                  <a:cubicBezTo>
                                    <a:pt x="103673" y="44416"/>
                                    <a:pt x="96854" y="51836"/>
                                    <a:pt x="88232" y="56147"/>
                                  </a:cubicBezTo>
                                  <a:cubicBezTo>
                                    <a:pt x="80670" y="59928"/>
                                    <a:pt x="72423" y="62334"/>
                                    <a:pt x="64169" y="64168"/>
                                  </a:cubicBezTo>
                                  <a:cubicBezTo>
                                    <a:pt x="24118" y="73068"/>
                                    <a:pt x="27916" y="72189"/>
                                    <a:pt x="0" y="72189"/>
                                  </a:cubicBezTo>
                                </a:path>
                              </a:pathLst>
                            </a:custGeom>
                            <a:noFill/>
                            <a:ln w="38100"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32" name="Group 31">
                            <a:extLst>
                              <a:ext uri="{FF2B5EF4-FFF2-40B4-BE49-F238E27FC236}">
                                <a16:creationId xmlns:a16="http://schemas.microsoft.com/office/drawing/2014/main" id="{93A48254-4C84-2B41-B2E1-1F2233A3A93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836490" y="5025190"/>
                            <a:ext cx="297122" cy="521368"/>
                            <a:chOff x="5836490" y="5025190"/>
                            <a:chExt cx="297122" cy="521368"/>
                          </a:xfrm>
                        </p:grpSpPr>
                        <p:sp>
                          <p:nvSpPr>
                            <p:cNvPr id="33" name="Freeform 32">
                              <a:extLst>
                                <a:ext uri="{FF2B5EF4-FFF2-40B4-BE49-F238E27FC236}">
                                  <a16:creationId xmlns:a16="http://schemas.microsoft.com/office/drawing/2014/main" id="{E5AE13B6-57B3-9D48-BF76-61039B86B20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36490" y="5025190"/>
                              <a:ext cx="155236" cy="521368"/>
                            </a:xfrm>
                            <a:custGeom>
                              <a:avLst/>
                              <a:gdLst>
                                <a:gd name="connsiteX0" fmla="*/ 0 w 155236"/>
                                <a:gd name="connsiteY0" fmla="*/ 0 h 521368"/>
                                <a:gd name="connsiteX1" fmla="*/ 56148 w 155236"/>
                                <a:gd name="connsiteY1" fmla="*/ 40105 h 521368"/>
                                <a:gd name="connsiteX2" fmla="*/ 80211 w 155236"/>
                                <a:gd name="connsiteY2" fmla="*/ 48126 h 521368"/>
                                <a:gd name="connsiteX3" fmla="*/ 104274 w 155236"/>
                                <a:gd name="connsiteY3" fmla="*/ 72189 h 521368"/>
                                <a:gd name="connsiteX4" fmla="*/ 136358 w 155236"/>
                                <a:gd name="connsiteY4" fmla="*/ 112295 h 521368"/>
                                <a:gd name="connsiteX5" fmla="*/ 144379 w 155236"/>
                                <a:gd name="connsiteY5" fmla="*/ 272716 h 521368"/>
                                <a:gd name="connsiteX6" fmla="*/ 136358 w 155236"/>
                                <a:gd name="connsiteY6" fmla="*/ 296779 h 521368"/>
                                <a:gd name="connsiteX7" fmla="*/ 104274 w 155236"/>
                                <a:gd name="connsiteY7" fmla="*/ 344905 h 521368"/>
                                <a:gd name="connsiteX8" fmla="*/ 96253 w 155236"/>
                                <a:gd name="connsiteY8" fmla="*/ 368968 h 521368"/>
                                <a:gd name="connsiteX9" fmla="*/ 64169 w 155236"/>
                                <a:gd name="connsiteY9" fmla="*/ 417095 h 521368"/>
                                <a:gd name="connsiteX10" fmla="*/ 56148 w 155236"/>
                                <a:gd name="connsiteY10" fmla="*/ 441158 h 521368"/>
                                <a:gd name="connsiteX11" fmla="*/ 40106 w 155236"/>
                                <a:gd name="connsiteY11" fmla="*/ 465221 h 521368"/>
                                <a:gd name="connsiteX12" fmla="*/ 24063 w 155236"/>
                                <a:gd name="connsiteY12" fmla="*/ 521368 h 52136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</a:cxnLst>
                              <a:rect l="l" t="t" r="r" b="b"/>
                              <a:pathLst>
                                <a:path w="155236" h="521368">
                                  <a:moveTo>
                                    <a:pt x="0" y="0"/>
                                  </a:moveTo>
                                  <a:cubicBezTo>
                                    <a:pt x="7271" y="5453"/>
                                    <a:pt x="44415" y="34239"/>
                                    <a:pt x="56148" y="40105"/>
                                  </a:cubicBezTo>
                                  <a:cubicBezTo>
                                    <a:pt x="63710" y="43886"/>
                                    <a:pt x="72190" y="45452"/>
                                    <a:pt x="80211" y="48126"/>
                                  </a:cubicBezTo>
                                  <a:cubicBezTo>
                                    <a:pt x="88232" y="56147"/>
                                    <a:pt x="97012" y="63475"/>
                                    <a:pt x="104274" y="72189"/>
                                  </a:cubicBezTo>
                                  <a:cubicBezTo>
                                    <a:pt x="154876" y="132911"/>
                                    <a:pt x="89679" y="65613"/>
                                    <a:pt x="136358" y="112295"/>
                                  </a:cubicBezTo>
                                  <a:cubicBezTo>
                                    <a:pt x="162279" y="190058"/>
                                    <a:pt x="158017" y="156791"/>
                                    <a:pt x="144379" y="272716"/>
                                  </a:cubicBezTo>
                                  <a:cubicBezTo>
                                    <a:pt x="143391" y="281113"/>
                                    <a:pt x="140464" y="289388"/>
                                    <a:pt x="136358" y="296779"/>
                                  </a:cubicBezTo>
                                  <a:cubicBezTo>
                                    <a:pt x="126995" y="313633"/>
                                    <a:pt x="110371" y="326614"/>
                                    <a:pt x="104274" y="344905"/>
                                  </a:cubicBezTo>
                                  <a:cubicBezTo>
                                    <a:pt x="101600" y="352926"/>
                                    <a:pt x="100359" y="361577"/>
                                    <a:pt x="96253" y="368968"/>
                                  </a:cubicBezTo>
                                  <a:cubicBezTo>
                                    <a:pt x="86890" y="385822"/>
                                    <a:pt x="70266" y="398804"/>
                                    <a:pt x="64169" y="417095"/>
                                  </a:cubicBezTo>
                                  <a:cubicBezTo>
                                    <a:pt x="61495" y="425116"/>
                                    <a:pt x="59929" y="433596"/>
                                    <a:pt x="56148" y="441158"/>
                                  </a:cubicBezTo>
                                  <a:cubicBezTo>
                                    <a:pt x="51837" y="449780"/>
                                    <a:pt x="44021" y="456412"/>
                                    <a:pt x="40106" y="465221"/>
                                  </a:cubicBezTo>
                                  <a:cubicBezTo>
                                    <a:pt x="23217" y="503219"/>
                                    <a:pt x="24063" y="498440"/>
                                    <a:pt x="24063" y="521368"/>
                                  </a:cubicBezTo>
                                </a:path>
                              </a:pathLst>
                            </a:custGeom>
                            <a:noFill/>
                            <a:ln w="38100"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sp>
                          <p:nvSpPr>
                            <p:cNvPr id="34" name="Freeform 33">
                              <a:extLst>
                                <a:ext uri="{FF2B5EF4-FFF2-40B4-BE49-F238E27FC236}">
                                  <a16:creationId xmlns:a16="http://schemas.microsoft.com/office/drawing/2014/main" id="{75AEC6DE-4458-6846-A82A-6BEA9F6CA3C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991726" y="5285874"/>
                              <a:ext cx="141886" cy="56148"/>
                            </a:xfrm>
                            <a:custGeom>
                              <a:avLst/>
                              <a:gdLst>
                                <a:gd name="connsiteX0" fmla="*/ 0 w 141886"/>
                                <a:gd name="connsiteY0" fmla="*/ 0 h 56148"/>
                                <a:gd name="connsiteX1" fmla="*/ 72190 w 141886"/>
                                <a:gd name="connsiteY1" fmla="*/ 48126 h 56148"/>
                                <a:gd name="connsiteX2" fmla="*/ 128337 w 141886"/>
                                <a:gd name="connsiteY2" fmla="*/ 56147 h 5614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</a:cxnLst>
                              <a:rect l="l" t="t" r="r" b="b"/>
                              <a:pathLst>
                                <a:path w="141886" h="56148">
                                  <a:moveTo>
                                    <a:pt x="0" y="0"/>
                                  </a:moveTo>
                                  <a:cubicBezTo>
                                    <a:pt x="25921" y="34560"/>
                                    <a:pt x="21866" y="41836"/>
                                    <a:pt x="72190" y="48126"/>
                                  </a:cubicBezTo>
                                  <a:cubicBezTo>
                                    <a:pt x="139011" y="56479"/>
                                    <a:pt x="157914" y="56147"/>
                                    <a:pt x="128337" y="56147"/>
                                  </a:cubicBezTo>
                                </a:path>
                              </a:pathLst>
                            </a:custGeom>
                            <a:noFill/>
                            <a:ln w="38100"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</p:grpSp>
                    </p:grpSp>
                    <p:sp>
                      <p:nvSpPr>
                        <p:cNvPr id="29" name="Freeform 28">
                          <a:extLst>
                            <a:ext uri="{FF2B5EF4-FFF2-40B4-BE49-F238E27FC236}">
                              <a16:creationId xmlns:a16="http://schemas.microsoft.com/office/drawing/2014/main" id="{6BA437DD-D9C6-904A-925D-A5ABDB9B370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935705" y="3056021"/>
                          <a:ext cx="248653" cy="457200"/>
                        </a:xfrm>
                        <a:custGeom>
                          <a:avLst/>
                          <a:gdLst>
                            <a:gd name="connsiteX0" fmla="*/ 248653 w 248653"/>
                            <a:gd name="connsiteY0" fmla="*/ 0 h 457200"/>
                            <a:gd name="connsiteX1" fmla="*/ 224590 w 248653"/>
                            <a:gd name="connsiteY1" fmla="*/ 80211 h 457200"/>
                            <a:gd name="connsiteX2" fmla="*/ 216569 w 248653"/>
                            <a:gd name="connsiteY2" fmla="*/ 104274 h 457200"/>
                            <a:gd name="connsiteX3" fmla="*/ 200527 w 248653"/>
                            <a:gd name="connsiteY3" fmla="*/ 128337 h 457200"/>
                            <a:gd name="connsiteX4" fmla="*/ 192506 w 248653"/>
                            <a:gd name="connsiteY4" fmla="*/ 152400 h 457200"/>
                            <a:gd name="connsiteX5" fmla="*/ 176463 w 248653"/>
                            <a:gd name="connsiteY5" fmla="*/ 168442 h 457200"/>
                            <a:gd name="connsiteX6" fmla="*/ 160421 w 248653"/>
                            <a:gd name="connsiteY6" fmla="*/ 192505 h 457200"/>
                            <a:gd name="connsiteX7" fmla="*/ 136358 w 248653"/>
                            <a:gd name="connsiteY7" fmla="*/ 232611 h 457200"/>
                            <a:gd name="connsiteX8" fmla="*/ 112295 w 248653"/>
                            <a:gd name="connsiteY8" fmla="*/ 280737 h 457200"/>
                            <a:gd name="connsiteX9" fmla="*/ 88232 w 248653"/>
                            <a:gd name="connsiteY9" fmla="*/ 328863 h 457200"/>
                            <a:gd name="connsiteX10" fmla="*/ 64169 w 248653"/>
                            <a:gd name="connsiteY10" fmla="*/ 344905 h 457200"/>
                            <a:gd name="connsiteX11" fmla="*/ 48127 w 248653"/>
                            <a:gd name="connsiteY11" fmla="*/ 368968 h 457200"/>
                            <a:gd name="connsiteX12" fmla="*/ 32084 w 248653"/>
                            <a:gd name="connsiteY12" fmla="*/ 385011 h 457200"/>
                            <a:gd name="connsiteX13" fmla="*/ 24063 w 248653"/>
                            <a:gd name="connsiteY13" fmla="*/ 409074 h 457200"/>
                            <a:gd name="connsiteX14" fmla="*/ 8021 w 248653"/>
                            <a:gd name="connsiteY14" fmla="*/ 433137 h 457200"/>
                            <a:gd name="connsiteX15" fmla="*/ 0 w 248653"/>
                            <a:gd name="connsiteY15" fmla="*/ 457200 h 4572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248653" h="457200">
                              <a:moveTo>
                                <a:pt x="248653" y="0"/>
                              </a:moveTo>
                              <a:cubicBezTo>
                                <a:pt x="236531" y="48488"/>
                                <a:pt x="244118" y="21627"/>
                                <a:pt x="224590" y="80211"/>
                              </a:cubicBezTo>
                              <a:cubicBezTo>
                                <a:pt x="221916" y="88232"/>
                                <a:pt x="221259" y="97239"/>
                                <a:pt x="216569" y="104274"/>
                              </a:cubicBezTo>
                              <a:cubicBezTo>
                                <a:pt x="211222" y="112295"/>
                                <a:pt x="204838" y="119715"/>
                                <a:pt x="200527" y="128337"/>
                              </a:cubicBezTo>
                              <a:cubicBezTo>
                                <a:pt x="196746" y="135899"/>
                                <a:pt x="196856" y="145150"/>
                                <a:pt x="192506" y="152400"/>
                              </a:cubicBezTo>
                              <a:cubicBezTo>
                                <a:pt x="188615" y="158885"/>
                                <a:pt x="181187" y="162537"/>
                                <a:pt x="176463" y="168442"/>
                              </a:cubicBezTo>
                              <a:cubicBezTo>
                                <a:pt x="170441" y="175970"/>
                                <a:pt x="164732" y="183883"/>
                                <a:pt x="160421" y="192505"/>
                              </a:cubicBezTo>
                              <a:cubicBezTo>
                                <a:pt x="139595" y="234156"/>
                                <a:pt x="167692" y="201275"/>
                                <a:pt x="136358" y="232611"/>
                              </a:cubicBezTo>
                              <a:cubicBezTo>
                                <a:pt x="116197" y="293094"/>
                                <a:pt x="143393" y="218541"/>
                                <a:pt x="112295" y="280737"/>
                              </a:cubicBezTo>
                              <a:cubicBezTo>
                                <a:pt x="99248" y="306832"/>
                                <a:pt x="111219" y="305876"/>
                                <a:pt x="88232" y="328863"/>
                              </a:cubicBezTo>
                              <a:cubicBezTo>
                                <a:pt x="81415" y="335680"/>
                                <a:pt x="72190" y="339558"/>
                                <a:pt x="64169" y="344905"/>
                              </a:cubicBezTo>
                              <a:cubicBezTo>
                                <a:pt x="58822" y="352926"/>
                                <a:pt x="54149" y="361440"/>
                                <a:pt x="48127" y="368968"/>
                              </a:cubicBezTo>
                              <a:cubicBezTo>
                                <a:pt x="43403" y="374873"/>
                                <a:pt x="35975" y="378526"/>
                                <a:pt x="32084" y="385011"/>
                              </a:cubicBezTo>
                              <a:cubicBezTo>
                                <a:pt x="27734" y="392261"/>
                                <a:pt x="27844" y="401512"/>
                                <a:pt x="24063" y="409074"/>
                              </a:cubicBezTo>
                              <a:cubicBezTo>
                                <a:pt x="19752" y="417696"/>
                                <a:pt x="12332" y="424515"/>
                                <a:pt x="8021" y="433137"/>
                              </a:cubicBezTo>
                              <a:cubicBezTo>
                                <a:pt x="4240" y="440699"/>
                                <a:pt x="0" y="457200"/>
                                <a:pt x="0" y="457200"/>
                              </a:cubicBezTo>
                            </a:path>
                          </a:pathLst>
                        </a:custGeom>
                        <a:noFill/>
                        <a:ln w="28575"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0" name="Freeform 29">
                          <a:extLst>
                            <a:ext uri="{FF2B5EF4-FFF2-40B4-BE49-F238E27FC236}">
                              <a16:creationId xmlns:a16="http://schemas.microsoft.com/office/drawing/2014/main" id="{D5804001-4863-C642-83A6-6D35413E971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54716" y="4491789"/>
                          <a:ext cx="545431" cy="545432"/>
                        </a:xfrm>
                        <a:custGeom>
                          <a:avLst/>
                          <a:gdLst>
                            <a:gd name="connsiteX0" fmla="*/ 0 w 545431"/>
                            <a:gd name="connsiteY0" fmla="*/ 0 h 545432"/>
                            <a:gd name="connsiteX1" fmla="*/ 32084 w 545431"/>
                            <a:gd name="connsiteY1" fmla="*/ 8022 h 545432"/>
                            <a:gd name="connsiteX2" fmla="*/ 104273 w 545431"/>
                            <a:gd name="connsiteY2" fmla="*/ 32085 h 545432"/>
                            <a:gd name="connsiteX3" fmla="*/ 128337 w 545431"/>
                            <a:gd name="connsiteY3" fmla="*/ 40106 h 545432"/>
                            <a:gd name="connsiteX4" fmla="*/ 152400 w 545431"/>
                            <a:gd name="connsiteY4" fmla="*/ 48127 h 545432"/>
                            <a:gd name="connsiteX5" fmla="*/ 168442 w 545431"/>
                            <a:gd name="connsiteY5" fmla="*/ 72190 h 545432"/>
                            <a:gd name="connsiteX6" fmla="*/ 176463 w 545431"/>
                            <a:gd name="connsiteY6" fmla="*/ 184485 h 545432"/>
                            <a:gd name="connsiteX7" fmla="*/ 184484 w 545431"/>
                            <a:gd name="connsiteY7" fmla="*/ 208548 h 545432"/>
                            <a:gd name="connsiteX8" fmla="*/ 264695 w 545431"/>
                            <a:gd name="connsiteY8" fmla="*/ 288758 h 545432"/>
                            <a:gd name="connsiteX9" fmla="*/ 288758 w 545431"/>
                            <a:gd name="connsiteY9" fmla="*/ 312822 h 545432"/>
                            <a:gd name="connsiteX10" fmla="*/ 336884 w 545431"/>
                            <a:gd name="connsiteY10" fmla="*/ 328864 h 545432"/>
                            <a:gd name="connsiteX11" fmla="*/ 385010 w 545431"/>
                            <a:gd name="connsiteY11" fmla="*/ 360948 h 545432"/>
                            <a:gd name="connsiteX12" fmla="*/ 409073 w 545431"/>
                            <a:gd name="connsiteY12" fmla="*/ 376990 h 545432"/>
                            <a:gd name="connsiteX13" fmla="*/ 433137 w 545431"/>
                            <a:gd name="connsiteY13" fmla="*/ 385011 h 545432"/>
                            <a:gd name="connsiteX14" fmla="*/ 481263 w 545431"/>
                            <a:gd name="connsiteY14" fmla="*/ 417095 h 545432"/>
                            <a:gd name="connsiteX15" fmla="*/ 521368 w 545431"/>
                            <a:gd name="connsiteY15" fmla="*/ 449179 h 545432"/>
                            <a:gd name="connsiteX16" fmla="*/ 545431 w 545431"/>
                            <a:gd name="connsiteY16" fmla="*/ 489285 h 545432"/>
                            <a:gd name="connsiteX17" fmla="*/ 537410 w 545431"/>
                            <a:gd name="connsiteY17" fmla="*/ 545432 h 54543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</a:cxnLst>
                          <a:rect l="l" t="t" r="r" b="b"/>
                          <a:pathLst>
                            <a:path w="545431" h="545432">
                              <a:moveTo>
                                <a:pt x="0" y="0"/>
                              </a:moveTo>
                              <a:cubicBezTo>
                                <a:pt x="10695" y="2674"/>
                                <a:pt x="21525" y="4854"/>
                                <a:pt x="32084" y="8022"/>
                              </a:cubicBezTo>
                              <a:cubicBezTo>
                                <a:pt x="32089" y="8024"/>
                                <a:pt x="92239" y="28074"/>
                                <a:pt x="104273" y="32085"/>
                              </a:cubicBezTo>
                              <a:lnTo>
                                <a:pt x="128337" y="40106"/>
                              </a:lnTo>
                              <a:lnTo>
                                <a:pt x="152400" y="48127"/>
                              </a:lnTo>
                              <a:cubicBezTo>
                                <a:pt x="157747" y="56148"/>
                                <a:pt x="166767" y="62697"/>
                                <a:pt x="168442" y="72190"/>
                              </a:cubicBezTo>
                              <a:cubicBezTo>
                                <a:pt x="174964" y="109146"/>
                                <a:pt x="172078" y="147215"/>
                                <a:pt x="176463" y="184485"/>
                              </a:cubicBezTo>
                              <a:cubicBezTo>
                                <a:pt x="177451" y="192882"/>
                                <a:pt x="180378" y="201157"/>
                                <a:pt x="184484" y="208548"/>
                              </a:cubicBezTo>
                              <a:cubicBezTo>
                                <a:pt x="237963" y="304809"/>
                                <a:pt x="189826" y="213886"/>
                                <a:pt x="264695" y="288758"/>
                              </a:cubicBezTo>
                              <a:cubicBezTo>
                                <a:pt x="272716" y="296779"/>
                                <a:pt x="278842" y="307313"/>
                                <a:pt x="288758" y="312822"/>
                              </a:cubicBezTo>
                              <a:cubicBezTo>
                                <a:pt x="303540" y="321034"/>
                                <a:pt x="322814" y="319484"/>
                                <a:pt x="336884" y="328864"/>
                              </a:cubicBezTo>
                              <a:lnTo>
                                <a:pt x="385010" y="360948"/>
                              </a:lnTo>
                              <a:cubicBezTo>
                                <a:pt x="393031" y="366295"/>
                                <a:pt x="399928" y="373942"/>
                                <a:pt x="409073" y="376990"/>
                              </a:cubicBezTo>
                              <a:lnTo>
                                <a:pt x="433137" y="385011"/>
                              </a:lnTo>
                              <a:cubicBezTo>
                                <a:pt x="449179" y="395706"/>
                                <a:pt x="470568" y="401053"/>
                                <a:pt x="481263" y="417095"/>
                              </a:cubicBezTo>
                              <a:cubicBezTo>
                                <a:pt x="501995" y="448193"/>
                                <a:pt x="488160" y="438110"/>
                                <a:pt x="521368" y="449179"/>
                              </a:cubicBezTo>
                              <a:cubicBezTo>
                                <a:pt x="534075" y="461887"/>
                                <a:pt x="545431" y="468461"/>
                                <a:pt x="545431" y="489285"/>
                              </a:cubicBezTo>
                              <a:cubicBezTo>
                                <a:pt x="545431" y="508191"/>
                                <a:pt x="537410" y="545432"/>
                                <a:pt x="537410" y="545432"/>
                              </a:cubicBez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sp>
                    <p:nvSpPr>
                      <p:cNvPr id="26" name="Freeform 25">
                        <a:extLst>
                          <a:ext uri="{FF2B5EF4-FFF2-40B4-BE49-F238E27FC236}">
                            <a16:creationId xmlns:a16="http://schemas.microsoft.com/office/drawing/2014/main" id="{CF5BA01B-93EA-9C44-A690-CF86087547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03958" y="3906253"/>
                        <a:ext cx="385010" cy="224589"/>
                      </a:xfrm>
                      <a:custGeom>
                        <a:avLst/>
                        <a:gdLst>
                          <a:gd name="connsiteX0" fmla="*/ 385010 w 385010"/>
                          <a:gd name="connsiteY0" fmla="*/ 0 h 224589"/>
                          <a:gd name="connsiteX1" fmla="*/ 320842 w 385010"/>
                          <a:gd name="connsiteY1" fmla="*/ 16042 h 224589"/>
                          <a:gd name="connsiteX2" fmla="*/ 288758 w 385010"/>
                          <a:gd name="connsiteY2" fmla="*/ 24063 h 224589"/>
                          <a:gd name="connsiteX3" fmla="*/ 208547 w 385010"/>
                          <a:gd name="connsiteY3" fmla="*/ 104273 h 224589"/>
                          <a:gd name="connsiteX4" fmla="*/ 168442 w 385010"/>
                          <a:gd name="connsiteY4" fmla="*/ 176463 h 224589"/>
                          <a:gd name="connsiteX5" fmla="*/ 96253 w 385010"/>
                          <a:gd name="connsiteY5" fmla="*/ 216568 h 224589"/>
                          <a:gd name="connsiteX6" fmla="*/ 32084 w 385010"/>
                          <a:gd name="connsiteY6" fmla="*/ 224589 h 224589"/>
                          <a:gd name="connsiteX7" fmla="*/ 0 w 385010"/>
                          <a:gd name="connsiteY7" fmla="*/ 200526 h 2245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385010" h="224589">
                            <a:moveTo>
                              <a:pt x="385010" y="0"/>
                            </a:moveTo>
                            <a:lnTo>
                              <a:pt x="320842" y="16042"/>
                            </a:lnTo>
                            <a:lnTo>
                              <a:pt x="288758" y="24063"/>
                            </a:lnTo>
                            <a:cubicBezTo>
                              <a:pt x="252090" y="48508"/>
                              <a:pt x="223825" y="58438"/>
                              <a:pt x="208547" y="104273"/>
                            </a:cubicBezTo>
                            <a:cubicBezTo>
                              <a:pt x="200189" y="129348"/>
                              <a:pt x="192082" y="160703"/>
                              <a:pt x="168442" y="176463"/>
                            </a:cubicBezTo>
                            <a:cubicBezTo>
                              <a:pt x="143463" y="193116"/>
                              <a:pt x="125371" y="211274"/>
                              <a:pt x="96253" y="216568"/>
                            </a:cubicBezTo>
                            <a:cubicBezTo>
                              <a:pt x="75045" y="220424"/>
                              <a:pt x="53474" y="221915"/>
                              <a:pt x="32084" y="224589"/>
                            </a:cubicBezTo>
                            <a:cubicBezTo>
                              <a:pt x="4875" y="206450"/>
                              <a:pt x="14838" y="215364"/>
                              <a:pt x="0" y="200526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7" name="Freeform 26">
                        <a:extLst>
                          <a:ext uri="{FF2B5EF4-FFF2-40B4-BE49-F238E27FC236}">
                            <a16:creationId xmlns:a16="http://schemas.microsoft.com/office/drawing/2014/main" id="{EB42BAC9-C798-9F4E-AED2-03D59F2064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56238" y="5201653"/>
                        <a:ext cx="225299" cy="280737"/>
                      </a:xfrm>
                      <a:custGeom>
                        <a:avLst/>
                        <a:gdLst>
                          <a:gd name="connsiteX0" fmla="*/ 225299 w 225299"/>
                          <a:gd name="connsiteY0" fmla="*/ 0 h 280737"/>
                          <a:gd name="connsiteX1" fmla="*/ 209257 w 225299"/>
                          <a:gd name="connsiteY1" fmla="*/ 32084 h 280737"/>
                          <a:gd name="connsiteX2" fmla="*/ 201236 w 225299"/>
                          <a:gd name="connsiteY2" fmla="*/ 56147 h 280737"/>
                          <a:gd name="connsiteX3" fmla="*/ 137067 w 225299"/>
                          <a:gd name="connsiteY3" fmla="*/ 104274 h 280737"/>
                          <a:gd name="connsiteX4" fmla="*/ 88941 w 225299"/>
                          <a:gd name="connsiteY4" fmla="*/ 144379 h 280737"/>
                          <a:gd name="connsiteX5" fmla="*/ 64878 w 225299"/>
                          <a:gd name="connsiteY5" fmla="*/ 152400 h 280737"/>
                          <a:gd name="connsiteX6" fmla="*/ 16751 w 225299"/>
                          <a:gd name="connsiteY6" fmla="*/ 176463 h 280737"/>
                          <a:gd name="connsiteX7" fmla="*/ 709 w 225299"/>
                          <a:gd name="connsiteY7" fmla="*/ 224589 h 280737"/>
                          <a:gd name="connsiteX8" fmla="*/ 8730 w 225299"/>
                          <a:gd name="connsiteY8" fmla="*/ 256674 h 280737"/>
                          <a:gd name="connsiteX9" fmla="*/ 24773 w 225299"/>
                          <a:gd name="connsiteY9" fmla="*/ 272716 h 280737"/>
                          <a:gd name="connsiteX10" fmla="*/ 16751 w 225299"/>
                          <a:gd name="connsiteY10" fmla="*/ 280737 h 280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225299" h="280737">
                            <a:moveTo>
                              <a:pt x="225299" y="0"/>
                            </a:moveTo>
                            <a:cubicBezTo>
                              <a:pt x="219952" y="10695"/>
                              <a:pt x="213967" y="21094"/>
                              <a:pt x="209257" y="32084"/>
                            </a:cubicBezTo>
                            <a:cubicBezTo>
                              <a:pt x="205926" y="39855"/>
                              <a:pt x="206309" y="49383"/>
                              <a:pt x="201236" y="56147"/>
                            </a:cubicBezTo>
                            <a:cubicBezTo>
                              <a:pt x="154802" y="118059"/>
                              <a:pt x="179222" y="83196"/>
                              <a:pt x="137067" y="104274"/>
                            </a:cubicBezTo>
                            <a:cubicBezTo>
                              <a:pt x="84582" y="130517"/>
                              <a:pt x="142159" y="108900"/>
                              <a:pt x="88941" y="144379"/>
                            </a:cubicBezTo>
                            <a:cubicBezTo>
                              <a:pt x="81906" y="149069"/>
                              <a:pt x="72440" y="148619"/>
                              <a:pt x="64878" y="152400"/>
                            </a:cubicBezTo>
                            <a:cubicBezTo>
                              <a:pt x="2684" y="183497"/>
                              <a:pt x="77234" y="156303"/>
                              <a:pt x="16751" y="176463"/>
                            </a:cubicBezTo>
                            <a:cubicBezTo>
                              <a:pt x="11404" y="192505"/>
                              <a:pt x="-3392" y="208184"/>
                              <a:pt x="709" y="224589"/>
                            </a:cubicBezTo>
                            <a:cubicBezTo>
                              <a:pt x="3383" y="235284"/>
                              <a:pt x="3800" y="246814"/>
                              <a:pt x="8730" y="256674"/>
                            </a:cubicBezTo>
                            <a:cubicBezTo>
                              <a:pt x="12112" y="263438"/>
                              <a:pt x="22382" y="265542"/>
                              <a:pt x="24773" y="272716"/>
                            </a:cubicBezTo>
                            <a:cubicBezTo>
                              <a:pt x="25969" y="276303"/>
                              <a:pt x="19425" y="278063"/>
                              <a:pt x="16751" y="280737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19" name="Group 18">
                      <a:extLst>
                        <a:ext uri="{FF2B5EF4-FFF2-40B4-BE49-F238E27FC236}">
                          <a16:creationId xmlns:a16="http://schemas.microsoft.com/office/drawing/2014/main" id="{296C3AE9-D80C-A44D-9931-8D57306C4A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06379" y="5843065"/>
                      <a:ext cx="545431" cy="276999"/>
                      <a:chOff x="10138611" y="6244118"/>
                      <a:chExt cx="545431" cy="276999"/>
                    </a:xfrm>
                  </p:grpSpPr>
                  <p:cxnSp>
                    <p:nvCxnSpPr>
                      <p:cNvPr id="20" name="Straight Connector 19">
                        <a:extLst>
                          <a:ext uri="{FF2B5EF4-FFF2-40B4-BE49-F238E27FC236}">
                            <a16:creationId xmlns:a16="http://schemas.microsoft.com/office/drawing/2014/main" id="{681BB861-FBD6-5E49-8048-F0AA48D280A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10138611" y="6513095"/>
                        <a:ext cx="545431" cy="8022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1" name="TextBox 20">
                        <a:extLst>
                          <a:ext uri="{FF2B5EF4-FFF2-40B4-BE49-F238E27FC236}">
                            <a16:creationId xmlns:a16="http://schemas.microsoft.com/office/drawing/2014/main" id="{ADDC62AF-2913-EB44-BEA1-230F7C46146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138611" y="6244118"/>
                        <a:ext cx="426720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200" b="1" dirty="0"/>
                          <a:t>2mi</a:t>
                        </a:r>
                      </a:p>
                    </p:txBody>
                  </p:sp>
                </p:grpSp>
              </p:grp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D70278A7-9C9F-0D49-8853-94804FBCD709}"/>
                      </a:ext>
                    </a:extLst>
                  </p:cNvPr>
                  <p:cNvSpPr txBox="1"/>
                  <p:nvPr/>
                </p:nvSpPr>
                <p:spPr>
                  <a:xfrm>
                    <a:off x="8338062" y="4498141"/>
                    <a:ext cx="740267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 err="1"/>
                      <a:t>Garelli</a:t>
                    </a:r>
                    <a:endParaRPr lang="en-US" sz="1600" b="1" dirty="0"/>
                  </a:p>
                </p:txBody>
              </p:sp>
            </p:grp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CA7652E-F611-1243-98C8-159D4CB8EC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220721" y="4652211"/>
                  <a:ext cx="137160" cy="13716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0A6CBD8-F75C-4946-B6EE-244F0E89EAEA}"/>
                  </a:ext>
                </a:extLst>
              </p:cNvPr>
              <p:cNvGrpSpPr/>
              <p:nvPr/>
            </p:nvGrpSpPr>
            <p:grpSpPr>
              <a:xfrm>
                <a:off x="856078" y="4696325"/>
                <a:ext cx="994946" cy="1099204"/>
                <a:chOff x="1852920" y="3845192"/>
                <a:chExt cx="994946" cy="1099204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6BE11A66-7F7D-5D4D-A035-B441DAFD4DDA}"/>
                    </a:ext>
                  </a:extLst>
                </p:cNvPr>
                <p:cNvSpPr/>
                <p:nvPr/>
              </p:nvSpPr>
              <p:spPr>
                <a:xfrm>
                  <a:off x="1852920" y="3845192"/>
                  <a:ext cx="994946" cy="109920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5B9B8480-A3F3-2B4B-8BB3-CE7BF52E34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88052" y="3935582"/>
                  <a:ext cx="758335" cy="918062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C12FC43E-A1AA-C347-A02C-553E033BF527}"/>
                    </a:ext>
                  </a:extLst>
                </p:cNvPr>
                <p:cNvSpPr/>
                <p:nvPr/>
              </p:nvSpPr>
              <p:spPr>
                <a:xfrm>
                  <a:off x="1966951" y="4062209"/>
                  <a:ext cx="141194" cy="137584"/>
                </a:xfrm>
                <a:prstGeom prst="rect">
                  <a:avLst/>
                </a:prstGeom>
                <a:noFill/>
                <a:ln w="2857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C9552B7-EFB8-AC48-B11B-1C3DAEEC4734}"/>
                </a:ext>
              </a:extLst>
            </p:cNvPr>
            <p:cNvSpPr/>
            <p:nvPr/>
          </p:nvSpPr>
          <p:spPr>
            <a:xfrm>
              <a:off x="8090452" y="4472609"/>
              <a:ext cx="334659" cy="139148"/>
            </a:xfrm>
            <a:custGeom>
              <a:avLst/>
              <a:gdLst>
                <a:gd name="connsiteX0" fmla="*/ 0 w 334659"/>
                <a:gd name="connsiteY0" fmla="*/ 0 h 139148"/>
                <a:gd name="connsiteX1" fmla="*/ 327991 w 334659"/>
                <a:gd name="connsiteY1" fmla="*/ 39756 h 139148"/>
                <a:gd name="connsiteX2" fmla="*/ 318052 w 334659"/>
                <a:gd name="connsiteY2" fmla="*/ 89452 h 139148"/>
                <a:gd name="connsiteX3" fmla="*/ 268357 w 334659"/>
                <a:gd name="connsiteY3" fmla="*/ 139148 h 139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659" h="139148">
                  <a:moveTo>
                    <a:pt x="0" y="0"/>
                  </a:moveTo>
                  <a:cubicBezTo>
                    <a:pt x="109330" y="13252"/>
                    <a:pt x="221974" y="9939"/>
                    <a:pt x="327991" y="39756"/>
                  </a:cubicBezTo>
                  <a:cubicBezTo>
                    <a:pt x="344253" y="44330"/>
                    <a:pt x="326743" y="74966"/>
                    <a:pt x="318052" y="89452"/>
                  </a:cubicBezTo>
                  <a:cubicBezTo>
                    <a:pt x="305999" y="109540"/>
                    <a:pt x="268357" y="139148"/>
                    <a:pt x="268357" y="13914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C9CD1142-8461-014D-A5FC-1AA06865C61F}"/>
              </a:ext>
            </a:extLst>
          </p:cNvPr>
          <p:cNvSpPr txBox="1"/>
          <p:nvPr/>
        </p:nvSpPr>
        <p:spPr>
          <a:xfrm>
            <a:off x="857250" y="4988379"/>
            <a:ext cx="3703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Sampled 13 transects in </a:t>
            </a:r>
            <a:r>
              <a:rPr lang="en-US" dirty="0" err="1"/>
              <a:t>martime</a:t>
            </a:r>
            <a:r>
              <a:rPr lang="en-US" dirty="0"/>
              <a:t> alps</a:t>
            </a:r>
          </a:p>
        </p:txBody>
      </p:sp>
    </p:spTree>
    <p:extLst>
      <p:ext uri="{BB962C8B-B14F-4D97-AF65-F5344CB8AC3E}">
        <p14:creationId xmlns:p14="http://schemas.microsoft.com/office/powerpoint/2010/main" val="3526650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54C57-029B-2246-94D4-C0ED16F5C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267153"/>
            <a:ext cx="10515600" cy="1325563"/>
          </a:xfrm>
        </p:spPr>
        <p:txBody>
          <a:bodyPr/>
          <a:lstStyle/>
          <a:p>
            <a:r>
              <a:rPr lang="en-US" dirty="0"/>
              <a:t>Sexes do not difference in fertility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E9F474-3811-F849-A566-D4FEF02A1E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66695"/>
          <a:stretch/>
        </p:blipFill>
        <p:spPr>
          <a:xfrm>
            <a:off x="634093" y="2349245"/>
            <a:ext cx="4502866" cy="40944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231252-987A-EE40-856B-A943673B1C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73" b="34552"/>
          <a:stretch/>
        </p:blipFill>
        <p:spPr>
          <a:xfrm>
            <a:off x="6607629" y="2400300"/>
            <a:ext cx="4502866" cy="39923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EB5792-3563-C246-8F14-2DC4BED6029F}"/>
              </a:ext>
            </a:extLst>
          </p:cNvPr>
          <p:cNvSpPr txBox="1"/>
          <p:nvPr/>
        </p:nvSpPr>
        <p:spPr>
          <a:xfrm>
            <a:off x="1738993" y="1880571"/>
            <a:ext cx="2916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Inflorescence number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81C2B4-9F94-1547-A503-B00C2525334F}"/>
              </a:ext>
            </a:extLst>
          </p:cNvPr>
          <p:cNvSpPr txBox="1"/>
          <p:nvPr/>
        </p:nvSpPr>
        <p:spPr>
          <a:xfrm>
            <a:off x="7973785" y="1880570"/>
            <a:ext cx="2241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Seed production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FCCDDC-E0F3-FE4B-9474-1237EF3B2B76}"/>
              </a:ext>
            </a:extLst>
          </p:cNvPr>
          <p:cNvSpPr txBox="1"/>
          <p:nvPr/>
        </p:nvSpPr>
        <p:spPr>
          <a:xfrm>
            <a:off x="11291208" y="6336399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 6</a:t>
            </a:r>
          </a:p>
        </p:txBody>
      </p:sp>
    </p:spTree>
    <p:extLst>
      <p:ext uri="{BB962C8B-B14F-4D97-AF65-F5344CB8AC3E}">
        <p14:creationId xmlns:p14="http://schemas.microsoft.com/office/powerpoint/2010/main" val="1871567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9003B-B4B6-4C4B-9593-2B3995E1E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07" y="324304"/>
            <a:ext cx="10515600" cy="1325563"/>
          </a:xfrm>
        </p:spPr>
        <p:txBody>
          <a:bodyPr/>
          <a:lstStyle/>
          <a:p>
            <a:r>
              <a:rPr lang="en-US" dirty="0"/>
              <a:t>Significant Inbreeding depression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C5A492-57B8-2F49-ABD1-DB818B73AB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078" b="-135"/>
          <a:stretch/>
        </p:blipFill>
        <p:spPr>
          <a:xfrm>
            <a:off x="1480458" y="2530927"/>
            <a:ext cx="4685930" cy="42291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953E3D-B1EC-844E-85CC-757462955147}"/>
              </a:ext>
            </a:extLst>
          </p:cNvPr>
          <p:cNvSpPr txBox="1"/>
          <p:nvPr/>
        </p:nvSpPr>
        <p:spPr>
          <a:xfrm>
            <a:off x="3823423" y="1823119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 6e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A2C2F8-70F1-CB46-AD76-101CE4173153}"/>
              </a:ext>
            </a:extLst>
          </p:cNvPr>
          <p:cNvGrpSpPr/>
          <p:nvPr/>
        </p:nvGrpSpPr>
        <p:grpSpPr>
          <a:xfrm>
            <a:off x="6329257" y="2909599"/>
            <a:ext cx="1255611" cy="668298"/>
            <a:chOff x="6408964" y="2860613"/>
            <a:chExt cx="1255611" cy="66829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AB21B7A-CA68-2348-8E11-5FA54D1A988B}"/>
                </a:ext>
              </a:extLst>
            </p:cNvPr>
            <p:cNvSpPr/>
            <p:nvPr/>
          </p:nvSpPr>
          <p:spPr>
            <a:xfrm>
              <a:off x="6408964" y="2930979"/>
              <a:ext cx="277586" cy="2286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8561DF-47A6-C542-80A4-DE62AF72034D}"/>
                </a:ext>
              </a:extLst>
            </p:cNvPr>
            <p:cNvSpPr/>
            <p:nvPr/>
          </p:nvSpPr>
          <p:spPr>
            <a:xfrm>
              <a:off x="6408964" y="3254829"/>
              <a:ext cx="277586" cy="2286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97F81F-AD6C-5B41-BC83-7824999A1049}"/>
                </a:ext>
              </a:extLst>
            </p:cNvPr>
            <p:cNvSpPr txBox="1"/>
            <p:nvPr/>
          </p:nvSpPr>
          <p:spPr>
            <a:xfrm>
              <a:off x="6708690" y="2860613"/>
              <a:ext cx="513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self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4431140-9397-5743-81C2-57E9CCCBB56B}"/>
                </a:ext>
              </a:extLst>
            </p:cNvPr>
            <p:cNvSpPr txBox="1"/>
            <p:nvPr/>
          </p:nvSpPr>
          <p:spPr>
            <a:xfrm>
              <a:off x="6686550" y="3159579"/>
              <a:ext cx="978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outcross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4115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156</Words>
  <Application>Microsoft Macintosh PowerPoint</Application>
  <PresentationFormat>Widescreen</PresentationFormat>
  <Paragraphs>39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Study system: Dianthus pavonius, the alpine carnation</vt:lpstr>
      <vt:lpstr>Phenology: Female plants flower earlier than hermaphrodites</vt:lpstr>
      <vt:lpstr>Female flowers are open for a shorter time period</vt:lpstr>
      <vt:lpstr>Pollination accounts for the difference in floral longevity</vt:lpstr>
      <vt:lpstr>Female flowers have fewer spores</vt:lpstr>
      <vt:lpstr>Females close faster when rare</vt:lpstr>
      <vt:lpstr>Diseased populations have more female-biased sex ratios</vt:lpstr>
      <vt:lpstr>Sexes do not difference in fertility</vt:lpstr>
      <vt:lpstr>Significant Inbreeding depression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system: Dianthus pavonius, the alpine carnation</dc:title>
  <dc:creator>Bruns, Emily Louise (elb5m)</dc:creator>
  <cp:lastModifiedBy>Bruns, Emily Louise (elb5m)</cp:lastModifiedBy>
  <cp:revision>4</cp:revision>
  <dcterms:created xsi:type="dcterms:W3CDTF">2018-10-15T18:37:14Z</dcterms:created>
  <dcterms:modified xsi:type="dcterms:W3CDTF">2018-10-15T19:19:00Z</dcterms:modified>
</cp:coreProperties>
</file>