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1" r:id="rId2"/>
    <p:sldId id="260" r:id="rId3"/>
    <p:sldId id="265" r:id="rId4"/>
    <p:sldId id="263" r:id="rId5"/>
    <p:sldId id="264" r:id="rId6"/>
    <p:sldId id="262" r:id="rId7"/>
    <p:sldId id="283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1" r:id="rId16"/>
    <p:sldId id="268" r:id="rId17"/>
    <p:sldId id="282" r:id="rId18"/>
    <p:sldId id="275" r:id="rId19"/>
    <p:sldId id="276" r:id="rId20"/>
    <p:sldId id="277" r:id="rId21"/>
    <p:sldId id="278" r:id="rId22"/>
    <p:sldId id="279" r:id="rId23"/>
    <p:sldId id="281" r:id="rId24"/>
    <p:sldId id="290" r:id="rId25"/>
    <p:sldId id="284" r:id="rId26"/>
    <p:sldId id="285" r:id="rId27"/>
    <p:sldId id="286" r:id="rId28"/>
    <p:sldId id="287" r:id="rId29"/>
    <p:sldId id="288" r:id="rId30"/>
    <p:sldId id="291" r:id="rId31"/>
    <p:sldId id="289" r:id="rId32"/>
    <p:sldId id="292" r:id="rId33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34"/>
    </p:embeddedFont>
    <p:embeddedFont>
      <p:font typeface="MS PGothic" panose="020B0600070205080204" pitchFamily="34" charset="-128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defTabSz="34294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342946" algn="l" defTabSz="34294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685891" algn="l" defTabSz="34294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028837" algn="l" defTabSz="34294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371783" algn="l" defTabSz="34294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1714729" algn="l" defTabSz="342946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057674" algn="l" defTabSz="342946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2400620" algn="l" defTabSz="342946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2743566" algn="l" defTabSz="342946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72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5301"/>
            <a:ext cx="6665540" cy="1102519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12132"/>
            <a:ext cx="6400800" cy="1010464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20" y="4274344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7203683-27DC-0F4C-9DCB-F11181C52569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274344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7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1228725"/>
            <a:ext cx="6793213" cy="2737446"/>
          </a:xfrm>
          <a:prstGeom prst="rect">
            <a:avLst/>
          </a:prstGeom>
        </p:spPr>
        <p:txBody>
          <a:bodyPr lIns="68589" tIns="34295" rIns="68589" bIns="34295"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93213" cy="857250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320" y="4299348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D5282F-C721-304D-85F2-A1FF9199F864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3823" y="4299348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717" y="4299348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3C65EFC-C72C-8341-BA75-F3FD6B9BC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3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93213" cy="857250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319" y="1323975"/>
            <a:ext cx="6793094" cy="2863908"/>
          </a:xfrm>
          <a:prstGeom prst="rect">
            <a:avLst/>
          </a:prstGeom>
        </p:spPr>
        <p:txBody>
          <a:bodyPr lIns="68589" tIns="34295" rIns="68589" bIns="34295"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320" y="4331494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4785CC9-34F2-794B-82B7-F034D6F1A82A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3823" y="4331494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717" y="4331494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EDB3778-2D5D-7945-8A19-C97FA3268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069510" cy="2990849"/>
          </a:xfrm>
          <a:prstGeom prst="rect">
            <a:avLst/>
          </a:prstGeom>
        </p:spPr>
        <p:txBody>
          <a:bodyPr lIns="68589" tIns="34295" rIns="68589" bIns="342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69510" cy="857250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457320" y="4323160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A42A614-2D8E-844F-8591-7DDDD29E36F6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3823" y="4323160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717" y="4323160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79545C2-4FDC-3440-B4C3-D3C77BA40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902"/>
            <a:ext cx="7099486" cy="1452696"/>
          </a:xfrm>
          <a:prstGeom prst="rect">
            <a:avLst/>
          </a:prstGeom>
        </p:spPr>
        <p:txBody>
          <a:bodyPr lIns="68589" tIns="34295" rIns="68589" bIns="34295" anchor="t"/>
          <a:lstStyle>
            <a:lvl1pPr algn="l">
              <a:defRPr sz="3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3766"/>
            <a:ext cx="7099486" cy="932137"/>
          </a:xfrm>
          <a:prstGeom prst="rect">
            <a:avLst/>
          </a:prstGeom>
        </p:spPr>
        <p:txBody>
          <a:bodyPr lIns="68589" tIns="34295" rIns="68589" bIns="34295"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20" y="4331494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F9AF236-70D1-054E-8D5F-E243B799736D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331494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7" y="4331494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A15708-4079-DB47-86BC-CFCD32CD9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93290" cy="857250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200152"/>
            <a:ext cx="3429893" cy="2954886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20596" y="1200152"/>
            <a:ext cx="3429893" cy="2954886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320" y="4324350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E0D0497-13BD-FE4E-BB91-8F1FEA975A19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3823" y="4324350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717" y="4324350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3B8B951-A518-6A43-8949-2F90A4767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1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46070" cy="857250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429893" cy="479822"/>
          </a:xfrm>
          <a:prstGeom prst="rect">
            <a:avLst/>
          </a:prstGeom>
        </p:spPr>
        <p:txBody>
          <a:bodyPr lIns="68589" tIns="34295" rIns="68589" bIns="34295"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429893" cy="2523881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73376" y="1151335"/>
            <a:ext cx="3429893" cy="479822"/>
          </a:xfrm>
          <a:prstGeom prst="rect">
            <a:avLst/>
          </a:prstGeom>
        </p:spPr>
        <p:txBody>
          <a:bodyPr lIns="68589" tIns="34295" rIns="68589" bIns="34295"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73376" y="1631156"/>
            <a:ext cx="3429893" cy="2523881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320" y="4316016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4DDC3D-B9AF-DF48-AFA9-A0FABA13D4D0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3823" y="4316016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717" y="4316016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DC5D2A7-14C5-964B-A9A8-A04DBF98D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57319" y="205979"/>
            <a:ext cx="6793094" cy="857250"/>
          </a:xfrm>
          <a:prstGeom prst="rect">
            <a:avLst/>
          </a:prstGeom>
        </p:spPr>
        <p:txBody>
          <a:bodyPr lIns="68589" tIns="34295" rIns="68589" bIns="34295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320" y="4324350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4CF74B0-CA0C-7E47-A7DD-06C31979F080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823" y="4324350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17" y="4324350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12B3C34-6FF8-3140-B05E-D35BFE8AB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320" y="4339829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0034E96-F97C-9A43-BB97-766986EC3827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823" y="4339829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717" y="4339829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D5396C3-585D-BD40-8FF0-650D70727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lIns="68589" tIns="34295" rIns="68589" bIns="34295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4094572" cy="3966671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09513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320" y="4339829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EA152CD-813C-B248-AF88-D21E7909DC5F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823" y="4339829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17" y="4339829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48722E-FD11-8E47-937C-FF41BE28B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0123"/>
            <a:ext cx="5869774" cy="425054"/>
          </a:xfrm>
          <a:prstGeom prst="rect">
            <a:avLst/>
          </a:prstGeom>
        </p:spPr>
        <p:txBody>
          <a:bodyPr lIns="68589" tIns="34295" rIns="68589" bIns="34295" anchor="b">
            <a:normAutofit/>
          </a:bodyPr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69254"/>
            <a:ext cx="5869774" cy="3086100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320" y="4324350"/>
            <a:ext cx="2132965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397FAE0-4ADD-D04F-B962-7A5465D280F3}" type="datetimeFigureOut">
              <a:rPr lang="en-US"/>
              <a:pPr/>
              <a:t>10/15/2018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823" y="4324350"/>
            <a:ext cx="2896354" cy="273844"/>
          </a:xfrm>
          <a:prstGeom prst="rect">
            <a:avLst/>
          </a:prstGeom>
        </p:spPr>
        <p:txBody>
          <a:bodyPr lIns="68589" tIns="34295" rIns="68589" bIns="3429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17" y="4324350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4C7D16-52AC-D447-B152-4CD4CA2D4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9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18_colorba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532"/>
            <a:ext cx="9179729" cy="130969"/>
          </a:xfrm>
          <a:prstGeom prst="rect">
            <a:avLst/>
          </a:prstGeom>
        </p:spPr>
      </p:pic>
      <p:pic>
        <p:nvPicPr>
          <p:cNvPr id="3" name="Picture 2" descr="ANA18_logo_simpl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42" y="4189909"/>
            <a:ext cx="1305044" cy="697857"/>
          </a:xfrm>
          <a:prstGeom prst="rect">
            <a:avLst/>
          </a:prstGeom>
        </p:spPr>
      </p:pic>
      <p:pic>
        <p:nvPicPr>
          <p:cNvPr id="4" name="Picture 4" descr="DTU Corporate logo_F_A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53" y="4411834"/>
            <a:ext cx="332984" cy="4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Ã¼r cc by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40" y="4632694"/>
            <a:ext cx="723608" cy="2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camera allowed icon -not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r="14766"/>
          <a:stretch/>
        </p:blipFill>
        <p:spPr bwMode="auto">
          <a:xfrm>
            <a:off x="6045100" y="4632694"/>
            <a:ext cx="278278" cy="27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defTabSz="342946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34294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MS PGothic" panose="020B0600070205080204" pitchFamily="34" charset="-128"/>
          <a:cs typeface="MS PGothic" charset="0"/>
        </a:defRPr>
      </a:lvl2pPr>
      <a:lvl3pPr algn="ctr" defTabSz="34294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MS PGothic" panose="020B0600070205080204" pitchFamily="34" charset="-128"/>
          <a:cs typeface="MS PGothic" charset="0"/>
        </a:defRPr>
      </a:lvl3pPr>
      <a:lvl4pPr algn="ctr" defTabSz="34294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MS PGothic" panose="020B0600070205080204" pitchFamily="34" charset="-128"/>
          <a:cs typeface="MS PGothic" charset="0"/>
        </a:defRPr>
      </a:lvl4pPr>
      <a:lvl5pPr algn="ctr" defTabSz="34294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MS PGothic" panose="020B0600070205080204" pitchFamily="34" charset="-128"/>
          <a:cs typeface="MS PGothic" charset="0"/>
        </a:defRPr>
      </a:lvl5pPr>
      <a:lvl6pPr marL="342946" algn="ctr" defTabSz="34294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6pPr>
      <a:lvl7pPr marL="685891" algn="ctr" defTabSz="34294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7pPr>
      <a:lvl8pPr marL="1028837" algn="ctr" defTabSz="34294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8pPr>
      <a:lvl9pPr marL="1371783" algn="ctr" defTabSz="34294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57209" indent="-257209" algn="l" defTabSz="342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87" indent="-214341" algn="l" defTabSz="342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364" indent="-171473" algn="l" defTabSz="342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310" indent="-171473" algn="l" defTabSz="342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256" indent="-171473" algn="l" defTabSz="342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6201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1503760"/>
            <a:ext cx="8244844" cy="25848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Deep Learning </a:t>
            </a:r>
            <a:r>
              <a:rPr lang="da-DK" dirty="0" err="1" smtClean="0"/>
              <a:t>Seismic</a:t>
            </a:r>
            <a:r>
              <a:rPr lang="da-DK" dirty="0" smtClean="0"/>
              <a:t> </a:t>
            </a:r>
            <a:r>
              <a:rPr lang="da-DK" dirty="0" err="1" smtClean="0"/>
              <a:t>Facies</a:t>
            </a:r>
            <a:r>
              <a:rPr lang="da-DK" dirty="0" smtClean="0"/>
              <a:t> </a:t>
            </a:r>
            <a:r>
              <a:rPr lang="da-DK" dirty="0"/>
              <a:t>on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State-of-the-Art </a:t>
            </a:r>
            <a:r>
              <a:rPr lang="da-DK" dirty="0"/>
              <a:t>CNN </a:t>
            </a:r>
            <a:r>
              <a:rPr lang="da-DK" dirty="0" smtClean="0"/>
              <a:t>Architectures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571500"/>
            <a:ext cx="3968196" cy="9322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/>
              <a:t>Jesper Soeren Dramsch*, Mikael </a:t>
            </a:r>
            <a:r>
              <a:rPr lang="da-DK" dirty="0" err="1" smtClean="0"/>
              <a:t>Luethje</a:t>
            </a:r>
            <a:r>
              <a:rPr lang="da-DK" dirty="0" smtClean="0"/>
              <a:t> Technical </a:t>
            </a:r>
            <a:r>
              <a:rPr lang="da-DK" dirty="0" err="1" smtClean="0"/>
              <a:t>University</a:t>
            </a:r>
            <a:r>
              <a:rPr lang="da-DK" dirty="0" smtClean="0"/>
              <a:t> of Denmark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2" cy="4925961"/>
          </a:xfrm>
        </p:spPr>
      </p:pic>
    </p:spTree>
    <p:extLst>
      <p:ext uri="{BB962C8B-B14F-4D97-AF65-F5344CB8AC3E}">
        <p14:creationId xmlns:p14="http://schemas.microsoft.com/office/powerpoint/2010/main" val="5564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2" cy="4925960"/>
          </a:xfrm>
        </p:spPr>
      </p:pic>
    </p:spTree>
    <p:extLst>
      <p:ext uri="{BB962C8B-B14F-4D97-AF65-F5344CB8AC3E}">
        <p14:creationId xmlns:p14="http://schemas.microsoft.com/office/powerpoint/2010/main" val="37068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1" cy="4925960"/>
          </a:xfrm>
        </p:spPr>
      </p:pic>
      <p:sp>
        <p:nvSpPr>
          <p:cNvPr id="2" name="TextBox 1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Overfit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09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1" cy="4925959"/>
          </a:xfrm>
        </p:spPr>
      </p:pic>
    </p:spTree>
    <p:extLst>
      <p:ext uri="{BB962C8B-B14F-4D97-AF65-F5344CB8AC3E}">
        <p14:creationId xmlns:p14="http://schemas.microsoft.com/office/powerpoint/2010/main" val="3969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6" y="-8973"/>
            <a:ext cx="7303823" cy="4797283"/>
          </a:xfrm>
        </p:spPr>
      </p:pic>
      <p:sp>
        <p:nvSpPr>
          <p:cNvPr id="2" name="Rectangle 1"/>
          <p:cNvSpPr/>
          <p:nvPr/>
        </p:nvSpPr>
        <p:spPr>
          <a:xfrm>
            <a:off x="6007510" y="4788310"/>
            <a:ext cx="1663949" cy="16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Accuracy</a:t>
            </a:r>
            <a:r>
              <a:rPr lang="da-DK" dirty="0" smtClean="0"/>
              <a:t> and </a:t>
            </a:r>
            <a:r>
              <a:rPr lang="da-DK" dirty="0" err="1" smtClean="0"/>
              <a:t>Loss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" y="1257712"/>
            <a:ext cx="4500512" cy="309797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1" y="1234058"/>
            <a:ext cx="4458482" cy="3121632"/>
          </a:xfrm>
        </p:spPr>
      </p:pic>
    </p:spTree>
    <p:extLst>
      <p:ext uri="{BB962C8B-B14F-4D97-AF65-F5344CB8AC3E}">
        <p14:creationId xmlns:p14="http://schemas.microsoft.com/office/powerpoint/2010/main" val="21965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2038" y="-1565385"/>
            <a:ext cx="4915975" cy="8129110"/>
          </a:xfrm>
        </p:spPr>
      </p:pic>
      <p:sp>
        <p:nvSpPr>
          <p:cNvPr id="4" name="Rectangle 3"/>
          <p:cNvSpPr/>
          <p:nvPr/>
        </p:nvSpPr>
        <p:spPr>
          <a:xfrm>
            <a:off x="8374917" y="4286865"/>
            <a:ext cx="749419" cy="71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2354921" y="689703"/>
            <a:ext cx="39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15,242,605 Parameters at &lt; 3 </a:t>
            </a:r>
            <a:r>
              <a:rPr lang="da-DK" dirty="0" err="1" smtClean="0"/>
              <a:t>hour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19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Accuracy</a:t>
            </a:r>
            <a:r>
              <a:rPr lang="da-DK" dirty="0" smtClean="0"/>
              <a:t> and </a:t>
            </a:r>
            <a:r>
              <a:rPr lang="da-DK" dirty="0" err="1" smtClean="0"/>
              <a:t>Loss</a:t>
            </a:r>
            <a:r>
              <a:rPr lang="da-DK" dirty="0" smtClean="0"/>
              <a:t> VGG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" y="1257712"/>
            <a:ext cx="4500511" cy="309797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1" y="1234058"/>
            <a:ext cx="4458482" cy="3121631"/>
          </a:xfrm>
        </p:spPr>
      </p:pic>
    </p:spTree>
    <p:extLst>
      <p:ext uri="{BB962C8B-B14F-4D97-AF65-F5344CB8AC3E}">
        <p14:creationId xmlns:p14="http://schemas.microsoft.com/office/powerpoint/2010/main" val="22783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2" cy="4925961"/>
          </a:xfrm>
        </p:spPr>
      </p:pic>
      <p:sp>
        <p:nvSpPr>
          <p:cNvPr id="3" name="TextBox 2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Inline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1" cy="4925960"/>
          </a:xfrm>
        </p:spPr>
      </p:pic>
      <p:sp>
        <p:nvSpPr>
          <p:cNvPr id="3" name="TextBox 2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VGG </a:t>
            </a:r>
            <a:r>
              <a:rPr lang="da-DK" dirty="0" err="1" smtClean="0"/>
              <a:t>Inline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59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Deep Learning</a:t>
            </a:r>
          </a:p>
          <a:p>
            <a:r>
              <a:rPr lang="da-DK" dirty="0" smtClean="0"/>
              <a:t>Transfer Learning</a:t>
            </a:r>
          </a:p>
          <a:p>
            <a:r>
              <a:rPr lang="da-DK" dirty="0" smtClean="0"/>
              <a:t>Fine Tuning</a:t>
            </a:r>
          </a:p>
          <a:p>
            <a:r>
              <a:rPr lang="da-DK" dirty="0" smtClean="0"/>
              <a:t>Imagenet</a:t>
            </a:r>
          </a:p>
          <a:p>
            <a:r>
              <a:rPr lang="da-DK" dirty="0" smtClean="0"/>
              <a:t>F3 </a:t>
            </a:r>
            <a:r>
              <a:rPr lang="da-DK" dirty="0" err="1" smtClean="0"/>
              <a:t>Seismic</a:t>
            </a:r>
            <a:r>
              <a:rPr lang="da-DK" dirty="0" smtClean="0"/>
              <a:t> Data</a:t>
            </a:r>
          </a:p>
          <a:p>
            <a:r>
              <a:rPr lang="da-DK" dirty="0" err="1" smtClean="0"/>
              <a:t>Conclusions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Outline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1" cy="4925959"/>
          </a:xfrm>
        </p:spPr>
      </p:pic>
      <p:sp>
        <p:nvSpPr>
          <p:cNvPr id="2" name="TextBox 1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Waldeland</a:t>
            </a:r>
            <a:r>
              <a:rPr lang="da-DK" dirty="0" smtClean="0"/>
              <a:t> CNN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66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9" y="-9833"/>
            <a:ext cx="7497111" cy="4925959"/>
          </a:xfrm>
        </p:spPr>
      </p:pic>
      <p:sp>
        <p:nvSpPr>
          <p:cNvPr id="3" name="TextBox 2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Crossline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9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7" y="-8973"/>
            <a:ext cx="7495805" cy="4925102"/>
          </a:xfrm>
        </p:spPr>
      </p:pic>
      <p:sp>
        <p:nvSpPr>
          <p:cNvPr id="4" name="TextBox 3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VGG Crossline</a:t>
            </a:r>
          </a:p>
        </p:txBody>
      </p:sp>
    </p:spTree>
    <p:extLst>
      <p:ext uri="{BB962C8B-B14F-4D97-AF65-F5344CB8AC3E}">
        <p14:creationId xmlns:p14="http://schemas.microsoft.com/office/powerpoint/2010/main" val="8847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6" y="-8973"/>
            <a:ext cx="7303823" cy="4797283"/>
          </a:xfrm>
        </p:spPr>
      </p:pic>
      <p:sp>
        <p:nvSpPr>
          <p:cNvPr id="3" name="TextBox 2"/>
          <p:cNvSpPr txBox="1"/>
          <p:nvPr/>
        </p:nvSpPr>
        <p:spPr>
          <a:xfrm rot="16200000">
            <a:off x="6784410" y="141584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Waldeland</a:t>
            </a:r>
            <a:r>
              <a:rPr lang="da-DK" dirty="0" smtClean="0"/>
              <a:t> CNN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6007510" y="4788310"/>
            <a:ext cx="1663949" cy="16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5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Accuracy</a:t>
            </a:r>
            <a:r>
              <a:rPr lang="da-DK" dirty="0" smtClean="0"/>
              <a:t> and </a:t>
            </a:r>
            <a:r>
              <a:rPr lang="da-DK" dirty="0" err="1" smtClean="0"/>
              <a:t>Loss</a:t>
            </a:r>
            <a:r>
              <a:rPr lang="da-DK" dirty="0" smtClean="0"/>
              <a:t> </a:t>
            </a:r>
            <a:r>
              <a:rPr lang="da-DK" dirty="0" err="1" smtClean="0"/>
              <a:t>Resnet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0" y="1257712"/>
            <a:ext cx="4424698" cy="309797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9" y="1234058"/>
            <a:ext cx="4420285" cy="3121631"/>
          </a:xfrm>
        </p:spPr>
      </p:pic>
    </p:spTree>
    <p:extLst>
      <p:ext uri="{BB962C8B-B14F-4D97-AF65-F5344CB8AC3E}">
        <p14:creationId xmlns:p14="http://schemas.microsoft.com/office/powerpoint/2010/main" val="296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Prediction</a:t>
            </a:r>
            <a:r>
              <a:rPr lang="da-DK" dirty="0" smtClean="0"/>
              <a:t>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slow</a:t>
            </a:r>
            <a:endParaRPr lang="da-DK" dirty="0"/>
          </a:p>
          <a:p>
            <a:pPr lvl="1"/>
            <a:r>
              <a:rPr lang="da-DK" dirty="0" smtClean="0"/>
              <a:t>Full </a:t>
            </a:r>
            <a:r>
              <a:rPr lang="da-DK" dirty="0" err="1" smtClean="0"/>
              <a:t>network</a:t>
            </a:r>
            <a:r>
              <a:rPr lang="da-DK" dirty="0" smtClean="0"/>
              <a:t> run for </a:t>
            </a:r>
            <a:r>
              <a:rPr lang="da-DK" dirty="0" err="1" smtClean="0"/>
              <a:t>one</a:t>
            </a:r>
            <a:r>
              <a:rPr lang="da-DK" dirty="0" smtClean="0"/>
              <a:t> sample</a:t>
            </a:r>
          </a:p>
          <a:p>
            <a:r>
              <a:rPr lang="da-DK" dirty="0" err="1" smtClean="0"/>
              <a:t>Improvements</a:t>
            </a:r>
            <a:r>
              <a:rPr lang="da-DK" dirty="0" smtClean="0"/>
              <a:t> in ”</a:t>
            </a:r>
            <a:r>
              <a:rPr lang="da-DK" dirty="0" err="1" smtClean="0"/>
              <a:t>semantic</a:t>
            </a:r>
            <a:r>
              <a:rPr lang="da-DK" dirty="0" smtClean="0"/>
              <a:t> </a:t>
            </a:r>
            <a:r>
              <a:rPr lang="da-DK" dirty="0" err="1" smtClean="0"/>
              <a:t>segmentation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Why</a:t>
            </a:r>
            <a:r>
              <a:rPr lang="da-DK" dirty="0" smtClean="0"/>
              <a:t> </a:t>
            </a:r>
            <a:r>
              <a:rPr lang="da-DK" dirty="0" err="1" smtClean="0"/>
              <a:t>would</a:t>
            </a:r>
            <a:r>
              <a:rPr lang="da-DK" dirty="0" smtClean="0"/>
              <a:t> I not </a:t>
            </a:r>
            <a:r>
              <a:rPr lang="da-DK" dirty="0" err="1" smtClean="0"/>
              <a:t>recommend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9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321"/>
          <a:stretch/>
        </p:blipFill>
        <p:spPr>
          <a:xfrm>
            <a:off x="1559874" y="835742"/>
            <a:ext cx="5632771" cy="36477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Kaggle</a:t>
            </a:r>
            <a:r>
              <a:rPr lang="da-DK" dirty="0" smtClean="0"/>
              <a:t> TGS Salt Challenge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00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05979"/>
            <a:ext cx="8480323" cy="857250"/>
          </a:xfrm>
        </p:spPr>
        <p:txBody>
          <a:bodyPr/>
          <a:lstStyle/>
          <a:p>
            <a:r>
              <a:rPr lang="da-DK" dirty="0" smtClean="0"/>
              <a:t>U-Net for </a:t>
            </a:r>
            <a:r>
              <a:rPr lang="da-DK" dirty="0" err="1" smtClean="0"/>
              <a:t>Segmentation</a:t>
            </a:r>
            <a:endParaRPr lang="da-DK" dirty="0"/>
          </a:p>
        </p:txBody>
      </p:sp>
      <p:pic>
        <p:nvPicPr>
          <p:cNvPr id="4100" name="Picture 4" descr="https://lmb.informatik.uni-freiburg.de/people/ronneber/u-net/u-net-architec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20" y="756505"/>
            <a:ext cx="5270090" cy="35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05979"/>
            <a:ext cx="8480323" cy="857250"/>
          </a:xfrm>
        </p:spPr>
        <p:txBody>
          <a:bodyPr/>
          <a:lstStyle/>
          <a:p>
            <a:r>
              <a:rPr lang="da-DK" dirty="0" smtClean="0"/>
              <a:t>U-Net for </a:t>
            </a:r>
            <a:r>
              <a:rPr lang="da-DK" dirty="0" err="1" smtClean="0"/>
              <a:t>Segmentation</a:t>
            </a:r>
            <a:endParaRPr lang="da-DK" dirty="0"/>
          </a:p>
        </p:txBody>
      </p:sp>
      <p:grpSp>
        <p:nvGrpSpPr>
          <p:cNvPr id="6" name="Group 5"/>
          <p:cNvGrpSpPr/>
          <p:nvPr/>
        </p:nvGrpSpPr>
        <p:grpSpPr>
          <a:xfrm>
            <a:off x="1386349" y="756505"/>
            <a:ext cx="2572670" cy="3233284"/>
            <a:chOff x="790574" y="2057400"/>
            <a:chExt cx="2667000" cy="2038350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2085" y="2259568"/>
              <a:ext cx="1323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Encoder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76551" y="760079"/>
            <a:ext cx="2572670" cy="3233284"/>
            <a:chOff x="790574" y="2057400"/>
            <a:chExt cx="2667000" cy="2038350"/>
          </a:xfrm>
        </p:grpSpPr>
        <p:sp>
          <p:nvSpPr>
            <p:cNvPr id="10" name="Isosceles Triangle 9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2085" y="2259568"/>
              <a:ext cx="1323975" cy="2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bg1"/>
                  </a:solidFill>
                </a:rPr>
                <a:t>Decoder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38168" y="3559277"/>
            <a:ext cx="3146322" cy="747252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Low Dimensional</a:t>
            </a:r>
          </a:p>
          <a:p>
            <a:pPr algn="ctr"/>
            <a:r>
              <a:rPr lang="da-DK" dirty="0" err="1" smtClean="0"/>
              <a:t>Representation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4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05979"/>
            <a:ext cx="8480323" cy="857250"/>
          </a:xfrm>
        </p:spPr>
        <p:txBody>
          <a:bodyPr/>
          <a:lstStyle/>
          <a:p>
            <a:r>
              <a:rPr lang="da-DK" dirty="0" err="1" smtClean="0"/>
              <a:t>Replace</a:t>
            </a:r>
            <a:r>
              <a:rPr lang="da-DK" dirty="0" smtClean="0"/>
              <a:t> Encoder</a:t>
            </a:r>
            <a:endParaRPr lang="da-DK" dirty="0"/>
          </a:p>
        </p:txBody>
      </p:sp>
      <p:grpSp>
        <p:nvGrpSpPr>
          <p:cNvPr id="6" name="Group 5"/>
          <p:cNvGrpSpPr/>
          <p:nvPr/>
        </p:nvGrpSpPr>
        <p:grpSpPr>
          <a:xfrm>
            <a:off x="1386349" y="756505"/>
            <a:ext cx="2572670" cy="3233284"/>
            <a:chOff x="790574" y="2057400"/>
            <a:chExt cx="2667000" cy="2038350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2085" y="2259568"/>
              <a:ext cx="1323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Encoder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76551" y="760079"/>
            <a:ext cx="2572670" cy="3233284"/>
            <a:chOff x="790574" y="2057400"/>
            <a:chExt cx="2667000" cy="2038350"/>
          </a:xfrm>
        </p:grpSpPr>
        <p:sp>
          <p:nvSpPr>
            <p:cNvPr id="10" name="Isosceles Triangle 9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2085" y="2259568"/>
              <a:ext cx="1323975" cy="2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bg1"/>
                  </a:solidFill>
                </a:rPr>
                <a:t>Decoder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38168" y="3559277"/>
            <a:ext cx="3146322" cy="747252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Low Dimensional</a:t>
            </a:r>
          </a:p>
          <a:p>
            <a:pPr algn="ctr"/>
            <a:r>
              <a:rPr lang="da-DK" dirty="0" err="1" smtClean="0"/>
              <a:t>Representation</a:t>
            </a:r>
            <a:endParaRPr lang="da-DK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86347" y="756505"/>
            <a:ext cx="2572670" cy="3233284"/>
            <a:chOff x="790574" y="2057400"/>
            <a:chExt cx="2667000" cy="2038350"/>
          </a:xfrm>
        </p:grpSpPr>
        <p:sp>
          <p:nvSpPr>
            <p:cNvPr id="14" name="Isosceles Triangle 13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28864" y="2259568"/>
              <a:ext cx="1875470" cy="2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VGG Encoder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2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Deep Learning</a:t>
            </a:r>
            <a:endParaRPr lang="da-DK" dirty="0"/>
          </a:p>
        </p:txBody>
      </p:sp>
      <p:pic>
        <p:nvPicPr>
          <p:cNvPr id="2050" name="Picture 2" descr="Bildergebnis fÃ¼r deep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82" y="1063229"/>
            <a:ext cx="6572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05979"/>
            <a:ext cx="8480323" cy="857250"/>
          </a:xfrm>
        </p:spPr>
        <p:txBody>
          <a:bodyPr/>
          <a:lstStyle/>
          <a:p>
            <a:r>
              <a:rPr lang="da-DK" dirty="0" err="1" smtClean="0"/>
              <a:t>Finetune</a:t>
            </a:r>
            <a:r>
              <a:rPr lang="da-DK" dirty="0" smtClean="0"/>
              <a:t> Encoder</a:t>
            </a:r>
            <a:endParaRPr lang="da-DK" dirty="0"/>
          </a:p>
        </p:txBody>
      </p:sp>
      <p:grpSp>
        <p:nvGrpSpPr>
          <p:cNvPr id="6" name="Group 5"/>
          <p:cNvGrpSpPr/>
          <p:nvPr/>
        </p:nvGrpSpPr>
        <p:grpSpPr>
          <a:xfrm>
            <a:off x="1386349" y="756505"/>
            <a:ext cx="2572670" cy="3233284"/>
            <a:chOff x="790574" y="2057400"/>
            <a:chExt cx="2667000" cy="2038350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2085" y="2259568"/>
              <a:ext cx="1323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Encoder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76551" y="760079"/>
            <a:ext cx="2572670" cy="3233284"/>
            <a:chOff x="790574" y="2057400"/>
            <a:chExt cx="2667000" cy="2038350"/>
          </a:xfrm>
        </p:grpSpPr>
        <p:sp>
          <p:nvSpPr>
            <p:cNvPr id="10" name="Isosceles Triangle 9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2085" y="2259568"/>
              <a:ext cx="1323975" cy="2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bg1"/>
                  </a:solidFill>
                </a:rPr>
                <a:t>Decoder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38168" y="3559277"/>
            <a:ext cx="3146322" cy="747252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Low Dimensional</a:t>
            </a:r>
          </a:p>
          <a:p>
            <a:pPr algn="ctr"/>
            <a:r>
              <a:rPr lang="da-DK" dirty="0" err="1" smtClean="0"/>
              <a:t>Representation</a:t>
            </a:r>
            <a:endParaRPr lang="da-DK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86347" y="756505"/>
            <a:ext cx="2572670" cy="3233284"/>
            <a:chOff x="790574" y="2057400"/>
            <a:chExt cx="2667000" cy="2038350"/>
          </a:xfrm>
        </p:grpSpPr>
        <p:sp>
          <p:nvSpPr>
            <p:cNvPr id="14" name="Isosceles Triangle 13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28864" y="2259568"/>
              <a:ext cx="1875470" cy="2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VGG Encoder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6349" y="760079"/>
            <a:ext cx="2572670" cy="3233284"/>
            <a:chOff x="790574" y="2057400"/>
            <a:chExt cx="2667000" cy="2038350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790574" y="2057400"/>
              <a:ext cx="2667000" cy="2038350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8864" y="2259568"/>
              <a:ext cx="1875470" cy="5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 smtClean="0">
                  <a:solidFill>
                    <a:schemeClr val="bg1"/>
                  </a:solidFill>
                </a:rPr>
                <a:t>Finetune</a:t>
              </a:r>
              <a:r>
                <a:rPr lang="da-DK" dirty="0" smtClean="0">
                  <a:solidFill>
                    <a:schemeClr val="bg1"/>
                  </a:solidFill>
                </a:rPr>
                <a:t> </a:t>
              </a:r>
              <a:r>
                <a:rPr lang="da-DK" dirty="0" err="1" smtClean="0">
                  <a:solidFill>
                    <a:schemeClr val="bg1"/>
                  </a:solidFill>
                </a:rPr>
                <a:t>Resnet</a:t>
              </a:r>
              <a:r>
                <a:rPr lang="da-DK" dirty="0" smtClean="0">
                  <a:solidFill>
                    <a:schemeClr val="bg1"/>
                  </a:solidFill>
                </a:rPr>
                <a:t> Encoder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7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Transfer Learning Works for </a:t>
            </a:r>
            <a:r>
              <a:rPr lang="da-DK" dirty="0" err="1" smtClean="0"/>
              <a:t>Seismic</a:t>
            </a:r>
            <a:endParaRPr lang="da-DK" dirty="0" smtClean="0"/>
          </a:p>
          <a:p>
            <a:r>
              <a:rPr lang="da-DK" dirty="0" smtClean="0"/>
              <a:t>Deep Network </a:t>
            </a:r>
            <a:r>
              <a:rPr lang="da-DK" dirty="0" err="1" smtClean="0"/>
              <a:t>preferrable</a:t>
            </a:r>
            <a:endParaRPr lang="da-DK" dirty="0" smtClean="0"/>
          </a:p>
          <a:p>
            <a:r>
              <a:rPr lang="da-DK" dirty="0" smtClean="0"/>
              <a:t>Deep Networks </a:t>
            </a:r>
            <a:r>
              <a:rPr lang="da-DK" dirty="0" err="1" smtClean="0"/>
              <a:t>may</a:t>
            </a:r>
            <a:r>
              <a:rPr lang="da-DK" dirty="0" smtClean="0"/>
              <a:t> </a:t>
            </a:r>
            <a:r>
              <a:rPr lang="da-DK" dirty="0" err="1" smtClean="0"/>
              <a:t>overfit</a:t>
            </a:r>
            <a:endParaRPr lang="da-DK" dirty="0" smtClean="0"/>
          </a:p>
          <a:p>
            <a:pPr lvl="1"/>
            <a:r>
              <a:rPr lang="da-DK" dirty="0" err="1" smtClean="0"/>
              <a:t>Regularization</a:t>
            </a:r>
            <a:endParaRPr lang="da-DK" dirty="0" smtClean="0"/>
          </a:p>
          <a:p>
            <a:pPr lvl="1"/>
            <a:r>
              <a:rPr lang="da-DK" dirty="0" err="1" smtClean="0"/>
              <a:t>Early</a:t>
            </a:r>
            <a:r>
              <a:rPr lang="da-DK" dirty="0" smtClean="0"/>
              <a:t> Stopping</a:t>
            </a:r>
          </a:p>
          <a:p>
            <a:r>
              <a:rPr lang="da-DK" dirty="0" err="1" smtClean="0"/>
              <a:t>Better</a:t>
            </a:r>
            <a:r>
              <a:rPr lang="da-DK" dirty="0" smtClean="0"/>
              <a:t> </a:t>
            </a:r>
            <a:r>
              <a:rPr lang="da-DK" dirty="0" err="1" smtClean="0"/>
              <a:t>approaches</a:t>
            </a:r>
            <a:r>
              <a:rPr lang="da-DK" dirty="0" smtClean="0"/>
              <a:t>, but </a:t>
            </a:r>
            <a:r>
              <a:rPr lang="da-DK" dirty="0" err="1" smtClean="0"/>
              <a:t>findings</a:t>
            </a:r>
            <a:r>
              <a:rPr lang="da-DK" dirty="0" smtClean="0"/>
              <a:t> relevant to </a:t>
            </a:r>
            <a:r>
              <a:rPr lang="da-DK" dirty="0" err="1" smtClean="0"/>
              <a:t>those</a:t>
            </a: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08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https://github.com/JesperDramsch/segam18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2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xfrm>
            <a:off x="296544" y="592932"/>
            <a:ext cx="8585451" cy="47029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  <a:ea typeface="MS PGothic" charset="0"/>
              </a:rPr>
              <a:t>Transfer Learning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29050" y="2628900"/>
            <a:ext cx="1695450" cy="71437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oup 11"/>
          <p:cNvGrpSpPr/>
          <p:nvPr/>
        </p:nvGrpSpPr>
        <p:grpSpPr>
          <a:xfrm>
            <a:off x="790573" y="1314450"/>
            <a:ext cx="2667001" cy="2781300"/>
            <a:chOff x="790573" y="1314450"/>
            <a:chExt cx="2667001" cy="2781300"/>
          </a:xfrm>
        </p:grpSpPr>
        <p:sp>
          <p:nvSpPr>
            <p:cNvPr id="3" name="Rectangle 2"/>
            <p:cNvSpPr/>
            <p:nvPr/>
          </p:nvSpPr>
          <p:spPr>
            <a:xfrm>
              <a:off x="790573" y="1314450"/>
              <a:ext cx="2667001" cy="609600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Dataset 1</a:t>
              </a:r>
              <a:endParaRPr lang="da-DK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0574" y="2057400"/>
              <a:ext cx="2667000" cy="2038350"/>
              <a:chOff x="790574" y="2057400"/>
              <a:chExt cx="2667000" cy="2038350"/>
            </a:xfrm>
          </p:grpSpPr>
          <p:sp>
            <p:nvSpPr>
              <p:cNvPr id="2" name="Isosceles Triangle 1"/>
              <p:cNvSpPr/>
              <p:nvPr/>
            </p:nvSpPr>
            <p:spPr>
              <a:xfrm rot="10800000">
                <a:off x="790574" y="2057400"/>
                <a:ext cx="2667000" cy="2038350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62085" y="2259568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 smtClean="0">
                    <a:solidFill>
                      <a:schemeClr val="bg1"/>
                    </a:solidFill>
                  </a:rPr>
                  <a:t>Network X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734048" y="1304925"/>
            <a:ext cx="2667001" cy="2790825"/>
            <a:chOff x="5734048" y="1304925"/>
            <a:chExt cx="2667001" cy="2790825"/>
          </a:xfrm>
        </p:grpSpPr>
        <p:sp>
          <p:nvSpPr>
            <p:cNvPr id="8" name="Rectangle 7"/>
            <p:cNvSpPr/>
            <p:nvPr/>
          </p:nvSpPr>
          <p:spPr>
            <a:xfrm>
              <a:off x="5734048" y="1304925"/>
              <a:ext cx="2667001" cy="6096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Dataset 2</a:t>
              </a:r>
              <a:endParaRPr lang="da-DK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34049" y="2057400"/>
              <a:ext cx="2667000" cy="2038350"/>
              <a:chOff x="5734049" y="2057400"/>
              <a:chExt cx="2667000" cy="2038350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734049" y="2057400"/>
                <a:ext cx="2667000" cy="2038350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5560" y="2265402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 smtClean="0">
                    <a:solidFill>
                      <a:schemeClr val="bg1"/>
                    </a:solidFill>
                  </a:rPr>
                  <a:t>Network X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xfrm>
            <a:off x="296544" y="592932"/>
            <a:ext cx="8585451" cy="47029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  <a:ea typeface="MS PGothic" charset="0"/>
              </a:rPr>
              <a:t>Fine-Tuning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29050" y="2628900"/>
            <a:ext cx="1695450" cy="71437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oup 11"/>
          <p:cNvGrpSpPr/>
          <p:nvPr/>
        </p:nvGrpSpPr>
        <p:grpSpPr>
          <a:xfrm>
            <a:off x="790573" y="1314450"/>
            <a:ext cx="2667001" cy="2781300"/>
            <a:chOff x="790573" y="1314450"/>
            <a:chExt cx="2667001" cy="2781300"/>
          </a:xfrm>
        </p:grpSpPr>
        <p:sp>
          <p:nvSpPr>
            <p:cNvPr id="3" name="Rectangle 2"/>
            <p:cNvSpPr/>
            <p:nvPr/>
          </p:nvSpPr>
          <p:spPr>
            <a:xfrm>
              <a:off x="790573" y="1314450"/>
              <a:ext cx="2667001" cy="609600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Dataset 1</a:t>
              </a:r>
              <a:endParaRPr lang="da-DK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0574" y="2057400"/>
              <a:ext cx="2667000" cy="2038350"/>
              <a:chOff x="790574" y="2057400"/>
              <a:chExt cx="2667000" cy="2038350"/>
            </a:xfrm>
          </p:grpSpPr>
          <p:sp>
            <p:nvSpPr>
              <p:cNvPr id="2" name="Isosceles Triangle 1"/>
              <p:cNvSpPr/>
              <p:nvPr/>
            </p:nvSpPr>
            <p:spPr>
              <a:xfrm rot="10800000">
                <a:off x="790574" y="2057400"/>
                <a:ext cx="2667000" cy="2038350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62085" y="2259568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 smtClean="0">
                    <a:solidFill>
                      <a:schemeClr val="bg1"/>
                    </a:solidFill>
                  </a:rPr>
                  <a:t>Network X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734048" y="1304925"/>
            <a:ext cx="2667001" cy="2790825"/>
            <a:chOff x="5734048" y="1304925"/>
            <a:chExt cx="2667001" cy="2790825"/>
          </a:xfrm>
        </p:grpSpPr>
        <p:sp>
          <p:nvSpPr>
            <p:cNvPr id="8" name="Rectangle 7"/>
            <p:cNvSpPr/>
            <p:nvPr/>
          </p:nvSpPr>
          <p:spPr>
            <a:xfrm>
              <a:off x="5734048" y="1304925"/>
              <a:ext cx="2667001" cy="6096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Dataset 2</a:t>
              </a:r>
              <a:endParaRPr lang="da-DK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34049" y="2057400"/>
              <a:ext cx="2667000" cy="2038350"/>
              <a:chOff x="5734049" y="2057400"/>
              <a:chExt cx="2667000" cy="2038350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734049" y="2057400"/>
                <a:ext cx="2667000" cy="2038350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5560" y="2265402"/>
                <a:ext cx="132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 smtClean="0">
                    <a:solidFill>
                      <a:schemeClr val="bg1"/>
                    </a:solidFill>
                  </a:rPr>
                  <a:t>Network X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734047" y="2057400"/>
            <a:ext cx="2667000" cy="2038350"/>
            <a:chOff x="5734049" y="2057400"/>
            <a:chExt cx="2667000" cy="20383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Isosceles Triangle 16"/>
            <p:cNvSpPr/>
            <p:nvPr/>
          </p:nvSpPr>
          <p:spPr>
            <a:xfrm rot="10800000">
              <a:off x="5734049" y="2057400"/>
              <a:ext cx="2667000" cy="2038350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5560" y="2265402"/>
              <a:ext cx="146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Network X*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8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Less</a:t>
            </a:r>
            <a:r>
              <a:rPr lang="da-DK" dirty="0" smtClean="0"/>
              <a:t> Training with </a:t>
            </a:r>
            <a:r>
              <a:rPr lang="da-DK" dirty="0" err="1" smtClean="0"/>
              <a:t>Larger</a:t>
            </a:r>
            <a:r>
              <a:rPr lang="da-DK" dirty="0" smtClean="0"/>
              <a:t> Network</a:t>
            </a:r>
          </a:p>
          <a:p>
            <a:pPr lvl="1"/>
            <a:r>
              <a:rPr lang="da-DK" dirty="0" err="1" smtClean="0"/>
              <a:t>Cheaper</a:t>
            </a:r>
            <a:endParaRPr lang="da-DK" dirty="0" smtClean="0"/>
          </a:p>
          <a:p>
            <a:r>
              <a:rPr lang="da-DK" dirty="0" smtClean="0"/>
              <a:t>Nuance from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larger</a:t>
            </a:r>
            <a:r>
              <a:rPr lang="da-DK" dirty="0" smtClean="0"/>
              <a:t> Dataset</a:t>
            </a:r>
          </a:p>
          <a:p>
            <a:r>
              <a:rPr lang="da-DK" dirty="0" smtClean="0"/>
              <a:t>Rapid </a:t>
            </a:r>
            <a:r>
              <a:rPr lang="da-DK" dirty="0" err="1" smtClean="0"/>
              <a:t>Iteration</a:t>
            </a:r>
            <a:r>
              <a:rPr lang="da-DK" dirty="0" smtClean="0"/>
              <a:t> of Ideas</a:t>
            </a:r>
          </a:p>
          <a:p>
            <a:r>
              <a:rPr lang="da-DK" dirty="0" smtClean="0"/>
              <a:t>Stable Training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Why</a:t>
            </a:r>
            <a:r>
              <a:rPr lang="da-DK" dirty="0" smtClean="0"/>
              <a:t> Transfer Learning?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Original Training Data</a:t>
            </a:r>
            <a:endParaRPr lang="da-DK" dirty="0"/>
          </a:p>
        </p:txBody>
      </p:sp>
      <p:pic>
        <p:nvPicPr>
          <p:cNvPr id="3074" name="Picture 2" descr="https://s3-ap-south-1.amazonaws.com/av-blog-media/wp-content/uploads/2018/08/v2-718f95df083b2d715ee29b018d9eb5c2_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33003"/>
            <a:ext cx="8588477" cy="34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Our</a:t>
            </a:r>
            <a:r>
              <a:rPr lang="da-DK" dirty="0" smtClean="0"/>
              <a:t> Training Data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1015488"/>
            <a:ext cx="5098628" cy="3324214"/>
          </a:xfrm>
        </p:spPr>
      </p:pic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5553016" y="1072333"/>
            <a:ext cx="3364842" cy="2954886"/>
          </a:xfrm>
        </p:spPr>
        <p:txBody>
          <a:bodyPr/>
          <a:lstStyle/>
          <a:p>
            <a:r>
              <a:rPr lang="da-DK" dirty="0" err="1" smtClean="0"/>
              <a:t>MalenoV</a:t>
            </a:r>
            <a:r>
              <a:rPr lang="da-DK" dirty="0" smtClean="0"/>
              <a:t> from </a:t>
            </a:r>
            <a:r>
              <a:rPr lang="da-DK" dirty="0" err="1" smtClean="0"/>
              <a:t>Conoco</a:t>
            </a:r>
            <a:endParaRPr lang="da-DK" dirty="0" smtClean="0"/>
          </a:p>
          <a:p>
            <a:r>
              <a:rPr lang="da-DK" dirty="0" smtClean="0"/>
              <a:t>Dutch F3 Dataset form dgb</a:t>
            </a:r>
          </a:p>
          <a:p>
            <a:r>
              <a:rPr lang="da-DK" dirty="0" smtClean="0"/>
              <a:t>Nine Classes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6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0854" y="-1565385"/>
            <a:ext cx="4998344" cy="8129110"/>
          </a:xfrm>
        </p:spPr>
      </p:pic>
      <p:sp>
        <p:nvSpPr>
          <p:cNvPr id="6" name="Rectangle 5"/>
          <p:cNvSpPr/>
          <p:nvPr/>
        </p:nvSpPr>
        <p:spPr>
          <a:xfrm>
            <a:off x="8374917" y="4286865"/>
            <a:ext cx="749419" cy="71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2354921" y="674232"/>
            <a:ext cx="395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95,735 Parameters at 8+ </a:t>
            </a:r>
            <a:r>
              <a:rPr lang="da-DK" dirty="0" err="1" smtClean="0"/>
              <a:t>hours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0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L_16_HiDef_PowerPoint Template">
  <a:themeElements>
    <a:clrScheme name="SEG_Annual">
      <a:dk1>
        <a:srgbClr val="434342"/>
      </a:dk1>
      <a:lt1>
        <a:srgbClr val="FFFFFF"/>
      </a:lt1>
      <a:dk2>
        <a:srgbClr val="434342"/>
      </a:dk2>
      <a:lt2>
        <a:srgbClr val="CDD7D9"/>
      </a:lt2>
      <a:accent1>
        <a:srgbClr val="1F355E"/>
      </a:accent1>
      <a:accent2>
        <a:srgbClr val="B67F00"/>
      </a:accent2>
      <a:accent3>
        <a:srgbClr val="999999"/>
      </a:accent3>
      <a:accent4>
        <a:srgbClr val="0066A1"/>
      </a:accent4>
      <a:accent5>
        <a:srgbClr val="D2232A"/>
      </a:accent5>
      <a:accent6>
        <a:srgbClr val="90BF00"/>
      </a:accent6>
      <a:hlink>
        <a:srgbClr val="5F5F5F"/>
      </a:hlink>
      <a:folHlink>
        <a:srgbClr val="969696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</TotalTime>
  <Words>209</Words>
  <Application>Microsoft Office PowerPoint</Application>
  <PresentationFormat>On-screen Show (16:9)</PresentationFormat>
  <Paragraphs>77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PGothic</vt:lpstr>
      <vt:lpstr>MS PGothic</vt:lpstr>
      <vt:lpstr>Calibri</vt:lpstr>
      <vt:lpstr>Arial</vt:lpstr>
      <vt:lpstr>Helvetica</vt:lpstr>
      <vt:lpstr>Open Sans</vt:lpstr>
      <vt:lpstr>DAL_16_HiDef_PowerPoint Template</vt:lpstr>
      <vt:lpstr>Deep Learning Seismic Facies on  State-of-the-Art CNN Architectures</vt:lpstr>
      <vt:lpstr>Outline</vt:lpstr>
      <vt:lpstr>Deep Learning</vt:lpstr>
      <vt:lpstr>Transfer Learning</vt:lpstr>
      <vt:lpstr>Fine-Tuning</vt:lpstr>
      <vt:lpstr>Why Transfer Learning?</vt:lpstr>
      <vt:lpstr>Original Training Data</vt:lpstr>
      <vt:lpstr>Our Training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 and Loss</vt:lpstr>
      <vt:lpstr>PowerPoint Presentation</vt:lpstr>
      <vt:lpstr>Accuracy and Loss VGG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 and Loss Resnet</vt:lpstr>
      <vt:lpstr>Why would I not recommend this?</vt:lpstr>
      <vt:lpstr>Kaggle TGS Salt Challenge</vt:lpstr>
      <vt:lpstr>U-Net for Segmentation</vt:lpstr>
      <vt:lpstr>U-Net for Segmentation</vt:lpstr>
      <vt:lpstr>Replace Encoder</vt:lpstr>
      <vt:lpstr>Finetune Encoder</vt:lpstr>
      <vt:lpstr>Conclusions</vt:lpstr>
      <vt:lpstr>Thank You</vt:lpstr>
    </vt:vector>
  </TitlesOfParts>
  <Manager/>
  <Company>SEG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Jesper Dramsch</dc:creator>
  <cp:keywords/>
  <dc:description>AM 2016 Dallas</dc:description>
  <cp:lastModifiedBy>Jesper Sören Dramsch</cp:lastModifiedBy>
  <cp:revision>58</cp:revision>
  <dcterms:created xsi:type="dcterms:W3CDTF">2015-09-24T16:22:43Z</dcterms:created>
  <dcterms:modified xsi:type="dcterms:W3CDTF">2018-10-16T20:13:23Z</dcterms:modified>
  <cp:category/>
</cp:coreProperties>
</file>