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7"/>
  </p:notesMasterIdLst>
  <p:sldIdLst>
    <p:sldId id="256" r:id="rId2"/>
    <p:sldId id="257" r:id="rId3"/>
    <p:sldId id="416" r:id="rId4"/>
    <p:sldId id="273" r:id="rId5"/>
    <p:sldId id="425" r:id="rId6"/>
    <p:sldId id="403" r:id="rId7"/>
    <p:sldId id="417" r:id="rId8"/>
    <p:sldId id="409" r:id="rId9"/>
    <p:sldId id="420" r:id="rId10"/>
    <p:sldId id="398" r:id="rId11"/>
    <p:sldId id="451" r:id="rId12"/>
    <p:sldId id="418" r:id="rId13"/>
    <p:sldId id="402" r:id="rId14"/>
    <p:sldId id="423" r:id="rId15"/>
    <p:sldId id="441" r:id="rId16"/>
    <p:sldId id="454" r:id="rId17"/>
    <p:sldId id="401" r:id="rId18"/>
    <p:sldId id="370" r:id="rId19"/>
    <p:sldId id="424" r:id="rId20"/>
    <p:sldId id="382" r:id="rId21"/>
    <p:sldId id="286" r:id="rId22"/>
    <p:sldId id="300" r:id="rId23"/>
    <p:sldId id="293" r:id="rId24"/>
    <p:sldId id="319" r:id="rId25"/>
    <p:sldId id="390" r:id="rId26"/>
    <p:sldId id="389" r:id="rId27"/>
    <p:sldId id="439" r:id="rId28"/>
    <p:sldId id="384" r:id="rId29"/>
    <p:sldId id="419" r:id="rId30"/>
    <p:sldId id="281" r:id="rId31"/>
    <p:sldId id="378" r:id="rId32"/>
    <p:sldId id="452" r:id="rId33"/>
    <p:sldId id="301" r:id="rId34"/>
    <p:sldId id="302" r:id="rId35"/>
    <p:sldId id="44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09" autoAdjust="0"/>
    <p:restoredTop sz="91045" autoAdjust="0"/>
  </p:normalViewPr>
  <p:slideViewPr>
    <p:cSldViewPr snapToGrid="0">
      <p:cViewPr varScale="1">
        <p:scale>
          <a:sx n="84" d="100"/>
          <a:sy n="84" d="100"/>
        </p:scale>
        <p:origin x="4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4C80E-E6B5-4DC1-AD68-ABFE7AF8C390}" type="datetimeFigureOut">
              <a:rPr lang="en-GB" smtClean="0"/>
              <a:t>04/11/2018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69D44-1984-4176-94E4-95E4FEB5FB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35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9FD12-BC35-438F-860F-53BBA87192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FE5BE3-C095-45E6-9EAF-6709047A5297}" type="slidenum">
              <a:t>3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CBCDB-A0F7-4586-BBF9-CB379B761D6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94A14-2320-4E26-959D-0CDADDE633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9B71C-1F08-4DA5-A9ED-7F6A621558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F0F1E45-F188-4DDD-BDB1-57ABA18AE2FD}" type="slidenum">
              <a:t>7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F2837-04FE-4897-BDE9-CEAACEA674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455AA-A383-4B39-A267-24C0C09FEA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9B5AD-DFEF-4671-8098-C1301B6D29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35CC7C-7138-4AD0-AD9D-3BC5A01111A7}" type="slidenum">
              <a:t>12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050FF-9570-4D1D-A9E1-EB32C0D72E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AE3BC-7854-4BA9-9F1D-AE995B751A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339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27414-4F3D-4728-A74C-4A5E0CEC29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D4A0013-0BD3-4717-ACCE-4273C76D06FF}" type="slidenum">
              <a:t>29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B7014-549F-4A61-9AA7-BA04EA79748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F311E1-1965-4C51-A2FC-FA3D526D36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E0CDC-7BAA-4A9B-8C92-B15A356C9B2C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77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B7FBC-B5E3-4204-BD07-144993CDC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A7776-5B11-4AA1-AE11-1D3EBF0A7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BC2B6-970E-4671-932C-CD3C3E81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04/11/2018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47FCA-465E-4D70-B843-EE3EA866F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902CD-8886-47D2-A99C-FBFE92681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813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5E5C1-D08F-4FC8-AD69-2D783398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DB8CE-017E-4B6A-97EE-7BE112D7D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2E5E6-B08B-44C1-874C-CF7EF0B3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04/11/2018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142C9-CD29-4492-AB56-144D968C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8A445-70CF-4ED3-AFDB-37F81AFDD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44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043CF9-CBB5-44B2-85D8-937EDACE9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C9563-4EE0-4D8B-B989-ED6331B29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B1BC8-716E-46C5-8B0C-AF631EBB4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04/11/2018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1A93D-CD67-4ECF-B557-E5E1BD95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48D7F-000C-465E-BE9B-859AEC63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39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3414B-BF42-4317-8810-14C0EF8B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86289-0946-4D71-854B-285CF5E79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4E309-ED0F-429B-9CD0-7E59FE74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04/11/2018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A5F94-6797-42D4-8FD8-63F8D8011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EA27B-84D8-437C-BBE6-04086BB8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44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48AC-2DEE-4819-890F-27CBFC48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7D041-0D1A-4954-8D6C-152B736A2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FEC00-87DA-4AC5-9BFB-C6E356111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04/11/2018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4A798-448C-4B14-BF22-A04ECF80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B57F3-629C-4A26-8A65-B29CC967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09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A98D-CD57-4526-85A3-976C089D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87F3-F646-407C-95B7-9A70E3CD3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61F98-41BB-45B4-93EF-DDD74FD29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073C0-5AB6-47E2-A836-9FFCBE1CF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04/11/2018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506E4-EADF-4D85-B86A-065F4EB90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F839F-4C60-417E-9962-DECFCB00A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55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4F078-EAF1-44A4-9BE9-E84951E75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7F10B-ABA0-40DC-8F7E-157BAB75A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5AAB9-B8E9-42E9-A143-0392B9A32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43C579-0F57-436E-9EA1-7D319E33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A05CD9-EE91-4671-99ED-1EC5272A6F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263C81-0523-4B63-905E-C303813AC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04/11/2018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33ABD-D127-406C-BBC8-8AECA5B1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73272C-F6A8-418A-8128-3BFA8712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73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7903-8068-4907-B1A8-581DE1774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BB94D-5FB3-4C71-9206-E5309D1D5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04/11/2018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FE9AE-FBF1-46F1-AFE8-650FC5C1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0E86F-3B8B-43AC-86B6-C8D8F44E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48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B2CB7-09F3-4F36-9CBC-8FFE8FA6B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04/11/2018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F788BC-0D1A-4353-AB4A-861DAB47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A7B05-179F-4E7D-9451-2EDBC97E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8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5DA9-4909-4EBC-A604-71580A311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E2A9D-C628-460F-8104-85D78D7D3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1CE47-CB65-4FDC-ACB3-2751C1A95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7020E-E51A-46FD-8A77-0D059ECC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04/11/2018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A0799-FB0B-4B81-93AD-615FC36D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D7F39-DEF0-41B4-82B9-86851AA3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618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4BCB-8ED3-425C-8577-E01F56267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CC482C-63FA-4605-B8C2-D9C1C3FA1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8ADE5-AAE2-47A0-9D92-1E1F9BDD5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61A76-63E5-495C-9C85-160FF935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87C4-43D8-454A-8CCE-8D6BB7407146}" type="datetimeFigureOut">
              <a:rPr lang="en-GB" smtClean="0"/>
              <a:t>04/11/2018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F53DD-DD81-4894-8539-61C03C063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2DC0C-7C90-4C6A-93F4-7ADC77EF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77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CFC187-FBE0-4506-A83D-EFA64A69B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E200D-C7C2-4F9F-82B2-77BA6194D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93EB0-E1D6-4C4C-8521-374840289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587C4-43D8-454A-8CCE-8D6BB7407146}" type="datetimeFigureOut">
              <a:rPr lang="en-GB" smtClean="0"/>
              <a:t>04/11/2018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D9FCD-0185-41A9-B3B0-907067D65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AF956-41C4-4202-9900-5675B0784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963E1-155B-4A88-BA46-8D9F0576B4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85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ckchainforsciencecon.com/program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orcid.org/0000-0001-7794-021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ce11.org/group/fairgroup/fairprinciple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hyperlink" Target="https://www.slideshare.net/OpenAIRE_eu/peer-review-in-the-age-of-open-science" TargetMode="External"/><Relationship Id="rId4" Type="http://schemas.openxmlformats.org/officeDocument/2006/relationships/hyperlink" Target="https://cos.io/our-services/top-guideline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hyperlink" Target="http://twitter.com/protohedgeho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hyperlink" Target="http://fossilsandshit.com/response-to-president-paul-hofheinz-of-the-lisbon-council-regarding-elsevier-and-the-open-science-monitor/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/1405079#.W5dYdej7RPY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/1443395?#.W724P2j7RPY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twitter.com/protohedgehog" TargetMode="External"/><Relationship Id="rId4" Type="http://schemas.openxmlformats.org/officeDocument/2006/relationships/hyperlink" Target="https://docdrop.org/pdf/Annex-to-letter-to-Jon-Tennant-1--BbPfR.pdf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/1472045#.W98HkZP0lPY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twitter.com/protohedgeho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doi.org/10.5281/zenodo.128557" TargetMode="External"/><Relationship Id="rId4" Type="http://schemas.openxmlformats.org/officeDocument/2006/relationships/hyperlink" Target="https://paywallthemovie.com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hyopenresearch.org/impactfactor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hyperlink" Target="https://health-policy-systems.biomedcentral.com/articles/10.1186/s12961-017-0235-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hyopenresearch.org/" TargetMode="External"/><Relationship Id="rId3" Type="http://schemas.openxmlformats.org/officeDocument/2006/relationships/hyperlink" Target="http://f1000research.com/articles/5-632/v3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erj.com/articles/175" TargetMode="External"/><Relationship Id="rId5" Type="http://schemas.openxmlformats.org/officeDocument/2006/relationships/image" Target="../media/image35.png"/><Relationship Id="rId4" Type="http://schemas.openxmlformats.org/officeDocument/2006/relationships/hyperlink" Target="http://twitter.com/protohedgeho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kib.ki.se/en/publish-analyse/open-acces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lifesciences.org/articles/16800" TargetMode="External"/><Relationship Id="rId5" Type="http://schemas.openxmlformats.org/officeDocument/2006/relationships/image" Target="../media/image38.png"/><Relationship Id="rId4" Type="http://schemas.openxmlformats.org/officeDocument/2006/relationships/hyperlink" Target="http://twitter.com/protohedgeho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etsallstandtogether.wordpress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hyperlink" Target="http://twitter.com/protohedgeho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ournals.plos.org/plosone/article?id=10.1371/journal.pone.0193148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doi.org/10.1093/femsle/fny204" TargetMode="Externa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witter.com/protohedgehog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lephantinthelab.org/do-we-need-an-open-science-coalition/" TargetMode="External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18" Type="http://schemas.openxmlformats.org/officeDocument/2006/relationships/image" Target="../media/image65.jpeg"/><Relationship Id="rId3" Type="http://schemas.openxmlformats.org/officeDocument/2006/relationships/image" Target="../media/image50.jpeg"/><Relationship Id="rId21" Type="http://schemas.openxmlformats.org/officeDocument/2006/relationships/image" Target="../media/image68.jpe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8.png"/><Relationship Id="rId16" Type="http://schemas.openxmlformats.org/officeDocument/2006/relationships/image" Target="../media/image63.jpe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jpeg"/><Relationship Id="rId22" Type="http://schemas.openxmlformats.org/officeDocument/2006/relationships/hyperlink" Target="http://twitter.com/protohedgeho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mediacentre/events/meetings/2015/un-sustainable-development-summit/en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abs/pii/S014829631730544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nomebiology.biomedcentral.com/articles/10.1186/s13059-015-0669-2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://twitter.com/protohedgeho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1EDE9C-7C3E-4643-9131-D3CEB827456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20172" y="969680"/>
            <a:ext cx="7909891" cy="44591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11588"/>
            <a:ext cx="2770766" cy="1655762"/>
          </a:xfrm>
        </p:spPr>
        <p:txBody>
          <a:bodyPr>
            <a:normAutofit/>
          </a:bodyPr>
          <a:lstStyle/>
          <a:p>
            <a:r>
              <a:rPr lang="en-GB" dirty="0" err="1"/>
              <a:t>Dr.</a:t>
            </a:r>
            <a:r>
              <a:rPr lang="en-GB" dirty="0"/>
              <a:t> Jon Tennant</a:t>
            </a:r>
          </a:p>
          <a:p>
            <a:r>
              <a:rPr lang="en-GB" dirty="0"/>
              <a:t>    @</a:t>
            </a:r>
            <a:r>
              <a:rPr lang="en-GB" dirty="0" err="1"/>
              <a:t>protohedgehog</a:t>
            </a: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A11221-4659-4604-9229-F998A8911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798567"/>
              </p:ext>
            </p:extLst>
          </p:nvPr>
        </p:nvGraphicFramePr>
        <p:xfrm>
          <a:off x="6096000" y="6059044"/>
          <a:ext cx="3314100" cy="548640"/>
        </p:xfrm>
        <a:graphic>
          <a:graphicData uri="http://schemas.openxmlformats.org/drawingml/2006/table">
            <a:tbl>
              <a:tblPr/>
              <a:tblGrid>
                <a:gridCol w="3314100">
                  <a:extLst>
                    <a:ext uri="{9D8B030D-6E8A-4147-A177-3AD203B41FA5}">
                      <a16:colId xmlns:a16="http://schemas.microsoft.com/office/drawing/2014/main" val="7721531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1" i="1" u="none" strike="noStrike" dirty="0">
                          <a:solidFill>
                            <a:schemeClr val="tx1"/>
                          </a:solidFill>
                          <a:effectLst/>
                          <a:hlinkClick r:id="rId3"/>
                        </a:rPr>
                        <a:t>Blockchain for Science Con 2018</a:t>
                      </a:r>
                      <a:endParaRPr lang="en-GB" b="1" i="1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/>
                      <a:r>
                        <a:rPr lang="en-GB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5-6 November, Berlin, Germany</a:t>
                      </a:r>
                      <a:endParaRPr lang="en-GB" i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7116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DF500A3-8E3C-4959-8AB1-381271BD3AB4}"/>
              </a:ext>
            </a:extLst>
          </p:cNvPr>
          <p:cNvSpPr/>
          <p:nvPr/>
        </p:nvSpPr>
        <p:spPr>
          <a:xfrm>
            <a:off x="387617" y="6333364"/>
            <a:ext cx="443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  <a:hlinkClick r:id="rId4"/>
              </a:rPr>
              <a:t>https://orcid.org/0000-0001-7794-0218</a:t>
            </a:r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</a:rPr>
              <a:t> 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23F05-010B-4E57-B4B7-518A591DB5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79" t="16140" r="59342" b="66550"/>
          <a:stretch/>
        </p:blipFill>
        <p:spPr>
          <a:xfrm>
            <a:off x="9363993" y="5515579"/>
            <a:ext cx="2630907" cy="1187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0F0C67-DFE8-48A0-9188-B8C8583C281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12741" y="318209"/>
            <a:ext cx="2003550" cy="124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4559D-92C7-41C6-9E66-F4F28BBF09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28849" r="6258" b="26061"/>
          <a:stretch/>
        </p:blipFill>
        <p:spPr>
          <a:xfrm>
            <a:off x="8339328" y="150440"/>
            <a:ext cx="3701493" cy="12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29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raw.github.com/Protohedgehog/Open-Scholarship-Strategy/master/image_3.png">
            <a:extLst>
              <a:ext uri="{FF2B5EF4-FFF2-40B4-BE49-F238E27FC236}">
                <a16:creationId xmlns:a16="http://schemas.microsoft.com/office/drawing/2014/main" id="{5D4DAD84-AA1A-49C7-9BEF-C0EECC2DB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433"/>
            <a:ext cx="12192000" cy="69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D12FD8-5D75-4D43-B3A6-6B6B58C08A36}"/>
              </a:ext>
            </a:extLst>
          </p:cNvPr>
          <p:cNvSpPr/>
          <p:nvPr/>
        </p:nvSpPr>
        <p:spPr>
          <a:xfrm>
            <a:off x="8802461" y="5284707"/>
            <a:ext cx="3038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FAIR principles</a:t>
            </a:r>
            <a:endParaRPr lang="en-GB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en-GB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4"/>
              </a:rPr>
              <a:t>TOP guidelines</a:t>
            </a:r>
            <a:endParaRPr lang="en-GB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300CB9-9BCB-4423-9420-E4CB738F7A44}"/>
              </a:ext>
            </a:extLst>
          </p:cNvPr>
          <p:cNvSpPr/>
          <p:nvPr/>
        </p:nvSpPr>
        <p:spPr>
          <a:xfrm>
            <a:off x="123824" y="6508095"/>
            <a:ext cx="7000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4292E"/>
                </a:solidFill>
                <a:latin typeface="-apple-system"/>
              </a:rPr>
              <a:t>Principles of Open Scholarship, by Tony Ross-</a:t>
            </a:r>
            <a:r>
              <a:rPr lang="en-GB" dirty="0" err="1">
                <a:solidFill>
                  <a:srgbClr val="24292E"/>
                </a:solidFill>
                <a:latin typeface="-apple-system"/>
              </a:rPr>
              <a:t>Hellauer</a:t>
            </a:r>
            <a:r>
              <a:rPr lang="en-GB" dirty="0">
                <a:solidFill>
                  <a:srgbClr val="24292E"/>
                </a:solidFill>
                <a:latin typeface="-apple-system"/>
              </a:rPr>
              <a:t> (</a:t>
            </a:r>
            <a:r>
              <a:rPr lang="en-GB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-apple-system"/>
                <a:hlinkClick r:id="rId5"/>
              </a:rPr>
              <a:t>Source</a:t>
            </a:r>
            <a:r>
              <a:rPr lang="en-GB" dirty="0">
                <a:solidFill>
                  <a:srgbClr val="24292E"/>
                </a:solidFill>
                <a:latin typeface="-apple-system"/>
              </a:rPr>
              <a:t>, CC BY).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6F4AC-A6FC-4EFD-93A8-E1CEBF8461B0}"/>
              </a:ext>
            </a:extLst>
          </p:cNvPr>
          <p:cNvSpPr/>
          <p:nvPr/>
        </p:nvSpPr>
        <p:spPr>
          <a:xfrm>
            <a:off x="8802461" y="2396855"/>
            <a:ext cx="2247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Freedom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Fairness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Justice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Truth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GB" sz="2800" b="1" dirty="0"/>
              <a:t>Liberty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CFCE8-A4B6-4A1F-B69F-56B0E8BB9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3" y="4212737"/>
            <a:ext cx="2865584" cy="2149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E47F36-8161-4B87-9F56-5DE9F739B7C2}"/>
              </a:ext>
            </a:extLst>
          </p:cNvPr>
          <p:cNvSpPr/>
          <p:nvPr/>
        </p:nvSpPr>
        <p:spPr>
          <a:xfrm>
            <a:off x="6897950" y="3053918"/>
            <a:ext cx="1731145" cy="1158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D2C01-9435-487E-A623-8919CADCA551}"/>
              </a:ext>
            </a:extLst>
          </p:cNvPr>
          <p:cNvSpPr/>
          <p:nvPr/>
        </p:nvSpPr>
        <p:spPr>
          <a:xfrm>
            <a:off x="6899428" y="841376"/>
            <a:ext cx="1731145" cy="1158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0A5C77-484B-4E43-B8DE-C96A1710D0B9}"/>
              </a:ext>
            </a:extLst>
          </p:cNvPr>
          <p:cNvSpPr/>
          <p:nvPr/>
        </p:nvSpPr>
        <p:spPr>
          <a:xfrm>
            <a:off x="5166805" y="3053917"/>
            <a:ext cx="1731145" cy="1158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41F5E1-A9F8-48B5-9DB1-E6F7DCADE7C5}"/>
              </a:ext>
            </a:extLst>
          </p:cNvPr>
          <p:cNvSpPr/>
          <p:nvPr/>
        </p:nvSpPr>
        <p:spPr>
          <a:xfrm>
            <a:off x="3501634" y="1947647"/>
            <a:ext cx="1731145" cy="1158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58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193CE7-4A6B-4032-A2AD-797489663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C0E4F8-9864-4F10-ADF0-ACE9E1D73D6C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05392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A97354-0137-4345-90C8-9CBADDC8D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09" y="1273120"/>
            <a:ext cx="4905770" cy="309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27168-6FEA-45B1-B69D-7B7122DE75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869" y="0"/>
            <a:ext cx="10971213" cy="1512887"/>
          </a:xfrm>
        </p:spPr>
        <p:txBody>
          <a:bodyPr/>
          <a:lstStyle/>
          <a:p>
            <a:pPr lvl="0"/>
            <a:r>
              <a:rPr lang="de-DE" dirty="0"/>
              <a:t>Mega-publishers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corrupting</a:t>
            </a:r>
            <a:r>
              <a:rPr lang="de-DE" dirty="0"/>
              <a:t> Open Science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DBE02-2735-4FBA-B81A-12578A6B2174}"/>
              </a:ext>
            </a:extLst>
          </p:cNvPr>
          <p:cNvSpPr txBox="1"/>
          <p:nvPr/>
        </p:nvSpPr>
        <p:spPr>
          <a:xfrm>
            <a:off x="5744639" y="1611627"/>
            <a:ext cx="6242224" cy="4925651"/>
          </a:xfrm>
          <a:prstGeom prst="rect">
            <a:avLst/>
          </a:prstGeom>
          <a:noFill/>
          <a:ln>
            <a:noFill/>
          </a:ln>
        </p:spPr>
        <p:txBody>
          <a:bodyPr wrap="square" lIns="108847" tIns="54423" rIns="108847" bIns="54423" anchorCtr="0" compatLnSpc="0">
            <a:spAutoFit/>
          </a:bodyPr>
          <a:lstStyle/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Organisations stuck in a pre-digital mindset with a key product developed in the 17</a:t>
            </a:r>
            <a:r>
              <a:rPr lang="en-GB" sz="2177" baseline="30000" dirty="0">
                <a:latin typeface="Liberation Sans" pitchFamily="18"/>
                <a:ea typeface="Microsoft YaHei" pitchFamily="2"/>
                <a:cs typeface="Lucida Sans" pitchFamily="2"/>
              </a:rPr>
              <a:t>th</a:t>
            </a:r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 Century.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Basically the reason why the Open Science ‘movement’ began.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Business models based on exclusion, exploitation of privilege, discrimination, extortion..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Who pay lip service to Open Science, while simultaneously subverting it to meet their own intentions.</a:t>
            </a:r>
          </a:p>
          <a:p>
            <a:pPr algn="ctr" hangingPunct="0"/>
            <a:endParaRPr lang="en-GB" sz="2177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sz="2177" dirty="0">
                <a:latin typeface="Liberation Sans" pitchFamily="18"/>
                <a:ea typeface="Microsoft YaHei" pitchFamily="2"/>
                <a:cs typeface="Lucida Sans" pitchFamily="2"/>
              </a:rPr>
              <a:t>We DO NOT share the same values and principles.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97AE9E-2499-4343-9AB1-909697DC06C7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3074" name="Picture 2" descr="Image result for what the fuck is that shit gif">
            <a:extLst>
              <a:ext uri="{FF2B5EF4-FFF2-40B4-BE49-F238E27FC236}">
                <a16:creationId xmlns:a16="http://schemas.microsoft.com/office/drawing/2014/main" id="{E6D64CF1-E873-4FDC-9C14-49BEED7C71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7" y="3974116"/>
            <a:ext cx="4363272" cy="244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44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33773"/>
            <a:ext cx="10515600" cy="1325563"/>
          </a:xfrm>
        </p:spPr>
        <p:txBody>
          <a:bodyPr/>
          <a:lstStyle/>
          <a:p>
            <a:r>
              <a:rPr lang="en-GB" dirty="0"/>
              <a:t>Recent events have been a bit odd…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BD41C9-1ED5-402C-A91C-75FC9A8BEBD0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E10B5-6233-43AC-9810-36F6018D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17" t="30071" r="33138" b="43262"/>
          <a:stretch/>
        </p:blipFill>
        <p:spPr>
          <a:xfrm>
            <a:off x="838200" y="1496562"/>
            <a:ext cx="6419555" cy="222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D3CB38-B608-43E9-BCBF-6509C36E59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85" t="45106" r="36374" b="40993"/>
          <a:stretch/>
        </p:blipFill>
        <p:spPr>
          <a:xfrm>
            <a:off x="601296" y="4573589"/>
            <a:ext cx="7886683" cy="12201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6A1B22-1168-4D26-ABB6-413345A2C385}"/>
              </a:ext>
            </a:extLst>
          </p:cNvPr>
          <p:cNvSpPr/>
          <p:nvPr/>
        </p:nvSpPr>
        <p:spPr>
          <a:xfrm>
            <a:off x="25102" y="6542529"/>
            <a:ext cx="86214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hlinkClick r:id="rId5"/>
              </a:rPr>
              <a:t>http://fossilsandshit.com/response-to-president-paul-hofheinz-of-the-lisbon-council-regarding-elsevier-and-the-open-science-monitor/</a:t>
            </a:r>
            <a:r>
              <a:rPr lang="en-GB" sz="11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AF6760-156D-46F2-A404-77E2E3A20C3D}"/>
              </a:ext>
            </a:extLst>
          </p:cNvPr>
          <p:cNvSpPr txBox="1"/>
          <p:nvPr/>
        </p:nvSpPr>
        <p:spPr>
          <a:xfrm>
            <a:off x="7319636" y="1681207"/>
            <a:ext cx="33268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Now with 1096 supporting signatures!!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76A8C4-FAC9-4AD4-8BF8-84C525987FAF}"/>
              </a:ext>
            </a:extLst>
          </p:cNvPr>
          <p:cNvSpPr txBox="1"/>
          <p:nvPr/>
        </p:nvSpPr>
        <p:spPr>
          <a:xfrm>
            <a:off x="715053" y="4102738"/>
            <a:ext cx="544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Elsevier and the Lisbon Council get miffed and respond..</a:t>
            </a:r>
          </a:p>
        </p:txBody>
      </p:sp>
      <p:pic>
        <p:nvPicPr>
          <p:cNvPr id="9" name="Picture 2" descr="Image result for butthole rick and morty gif">
            <a:extLst>
              <a:ext uri="{FF2B5EF4-FFF2-40B4-BE49-F238E27FC236}">
                <a16:creationId xmlns:a16="http://schemas.microsoft.com/office/drawing/2014/main" id="{558C59E9-02A7-4A30-8B65-C2F1D17E44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139" y="3978794"/>
            <a:ext cx="3168030" cy="178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31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FCEFCC-2B4A-473B-828B-EFF0DDBCB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4" t="27106" r="28461" b="18242"/>
          <a:stretch/>
        </p:blipFill>
        <p:spPr>
          <a:xfrm>
            <a:off x="2607965" y="922184"/>
            <a:ext cx="6976069" cy="50136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E908C8-3DA2-4582-8ACF-6ADF9B3C26EA}"/>
              </a:ext>
            </a:extLst>
          </p:cNvPr>
          <p:cNvSpPr/>
          <p:nvPr/>
        </p:nvSpPr>
        <p:spPr>
          <a:xfrm>
            <a:off x="209945" y="6377885"/>
            <a:ext cx="5092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https://zenodo.org/record/1405079#.W5dYdej7RPY</a:t>
            </a:r>
            <a:r>
              <a:rPr lang="en-GB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E13153-58F1-4EFF-8178-62FFC4F1F37D}"/>
              </a:ext>
            </a:extLst>
          </p:cNvPr>
          <p:cNvSpPr txBox="1"/>
          <p:nvPr/>
        </p:nvSpPr>
        <p:spPr>
          <a:xfrm>
            <a:off x="462224" y="2039815"/>
            <a:ext cx="186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Dated 28</a:t>
            </a:r>
            <a:r>
              <a:rPr lang="en-GB" baseline="30000" dirty="0"/>
              <a:t>th</a:t>
            </a:r>
            <a:r>
              <a:rPr lang="en-GB" dirty="0"/>
              <a:t> August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393DE1-1014-42C4-8F03-B4F5942370CD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B5A2001-A700-484A-BCEB-53CCACFC4B5C}"/>
              </a:ext>
            </a:extLst>
          </p:cNvPr>
          <p:cNvSpPr/>
          <p:nvPr/>
        </p:nvSpPr>
        <p:spPr>
          <a:xfrm rot="6612458">
            <a:off x="3275860" y="749615"/>
            <a:ext cx="461639" cy="291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D0366-F547-4E2D-9E2B-0C6F71A5E17D}"/>
              </a:ext>
            </a:extLst>
          </p:cNvPr>
          <p:cNvSpPr txBox="1"/>
          <p:nvPr/>
        </p:nvSpPr>
        <p:spPr>
          <a:xfrm>
            <a:off x="3289997" y="29544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Cough</a:t>
            </a:r>
          </a:p>
        </p:txBody>
      </p:sp>
    </p:spTree>
    <p:extLst>
      <p:ext uri="{BB962C8B-B14F-4D97-AF65-F5344CB8AC3E}">
        <p14:creationId xmlns:p14="http://schemas.microsoft.com/office/powerpoint/2010/main" val="1818758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2086-DD4B-476A-8F74-C38CDFFB8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They responded! And exactly as expected.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49800-08CC-4E10-857E-5024693E2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50" t="26134" r="30400" b="8800"/>
          <a:stretch/>
        </p:blipFill>
        <p:spPr>
          <a:xfrm>
            <a:off x="838200" y="1690688"/>
            <a:ext cx="4773168" cy="4462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AC60A0-0F56-4042-8F85-7679C2B0694D}"/>
              </a:ext>
            </a:extLst>
          </p:cNvPr>
          <p:cNvSpPr txBox="1"/>
          <p:nvPr/>
        </p:nvSpPr>
        <p:spPr>
          <a:xfrm>
            <a:off x="6070600" y="1820798"/>
            <a:ext cx="528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But</a:t>
            </a:r>
            <a:r>
              <a:rPr lang="en-GB" sz="2400" dirty="0"/>
              <a:t> they failed to adequately address the explicit role of </a:t>
            </a:r>
            <a:r>
              <a:rPr lang="de-DE" sz="2400" dirty="0"/>
              <a:t>Elsevier,</a:t>
            </a:r>
            <a:r>
              <a:rPr lang="en-GB" sz="2400" dirty="0"/>
              <a:t> the inherent COIs, the incredible data biases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But now at least there is an ‘advisory group’ overseeing the whole process</a:t>
            </a:r>
          </a:p>
          <a:p>
            <a:pPr algn="ctr"/>
            <a:r>
              <a:rPr lang="en-GB" sz="2400" b="1" dirty="0"/>
              <a:t>#WIN</a:t>
            </a:r>
            <a:endParaRPr lang="de-DE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2D789-2630-4F65-B3F7-359F27DEB9E0}"/>
              </a:ext>
            </a:extLst>
          </p:cNvPr>
          <p:cNvSpPr/>
          <p:nvPr/>
        </p:nvSpPr>
        <p:spPr>
          <a:xfrm>
            <a:off x="398210" y="6308209"/>
            <a:ext cx="5213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https://zenodo.org/record/1443395?#.W724P2j7RPY</a:t>
            </a:r>
            <a:r>
              <a:rPr lang="en-GB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3AAA12-21C2-4969-9E22-8B01646B53A7}"/>
              </a:ext>
            </a:extLst>
          </p:cNvPr>
          <p:cNvSpPr/>
          <p:nvPr/>
        </p:nvSpPr>
        <p:spPr>
          <a:xfrm>
            <a:off x="6096000" y="53390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4"/>
              </a:rPr>
              <a:t>https://docdrop.org/pdf/Annex-to-letter-to-Jon-Tennant-1--BbPfR.pdf/</a:t>
            </a:r>
            <a:r>
              <a:rPr lang="en-GB" dirty="0"/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4A785-6EF4-4856-847E-3EC708DB65BB}"/>
              </a:ext>
            </a:extLst>
          </p:cNvPr>
          <p:cNvSpPr txBox="1"/>
          <p:nvPr/>
        </p:nvSpPr>
        <p:spPr>
          <a:xfrm>
            <a:off x="6126480" y="4765040"/>
            <a:ext cx="5719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response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being</a:t>
            </a:r>
            <a:r>
              <a:rPr lang="de-DE" dirty="0"/>
              <a:t> </a:t>
            </a:r>
            <a:r>
              <a:rPr lang="de-DE" dirty="0" err="1"/>
              <a:t>annotated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counter-</a:t>
            </a:r>
            <a:r>
              <a:rPr lang="de-DE" dirty="0" err="1"/>
              <a:t>reply</a:t>
            </a:r>
            <a:r>
              <a:rPr lang="de-DE" dirty="0"/>
              <a:t>: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2C8AF6-AA27-41B2-99F7-B96D2AD7F22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5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23355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C49A2-5977-455B-A4C2-55DA19EA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while they were busy dealing with that..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91691-7F54-4E3B-BBB7-E9060C5D2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6" t="24652" r="9199" b="6927"/>
          <a:stretch/>
        </p:blipFill>
        <p:spPr>
          <a:xfrm>
            <a:off x="838200" y="1371092"/>
            <a:ext cx="10232254" cy="46923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8919D2-3CD8-4E84-ABBC-BCB8A51D32F8}"/>
              </a:ext>
            </a:extLst>
          </p:cNvPr>
          <p:cNvSpPr/>
          <p:nvPr/>
        </p:nvSpPr>
        <p:spPr>
          <a:xfrm>
            <a:off x="171827" y="6387028"/>
            <a:ext cx="5100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https://zenodo.org/record/1472045#.W98HkZP0lPY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722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7BAAB-5914-41F6-B78E-5651FC45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973" y="-557073"/>
            <a:ext cx="5934508" cy="1639886"/>
          </a:xfrm>
        </p:spPr>
        <p:txBody>
          <a:bodyPr/>
          <a:lstStyle/>
          <a:p>
            <a:r>
              <a:rPr lang="de-DE" b="1" dirty="0"/>
              <a:t>Germany</a:t>
            </a:r>
            <a:r>
              <a:rPr lang="de-DE" dirty="0"/>
              <a:t> versus Elsevier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74D57-F50B-47CE-99BD-702C2D425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477" y="1787999"/>
            <a:ext cx="5309141" cy="3282002"/>
          </a:xfrm>
        </p:spPr>
        <p:txBody>
          <a:bodyPr>
            <a:noAutofit/>
          </a:bodyPr>
          <a:lstStyle/>
          <a:p>
            <a:pPr algn="ctr"/>
            <a:endParaRPr lang="en-GB" sz="2100" dirty="0">
              <a:latin typeface="Open Sans"/>
            </a:endParaRPr>
          </a:p>
          <a:p>
            <a:pPr algn="ctr"/>
            <a:r>
              <a:rPr lang="en-GB" sz="2100" dirty="0">
                <a:latin typeface="Open Sans"/>
              </a:rPr>
              <a:t>“One big publisher stated: if your country stops subscribing to our journals, science in your country will be set back significantly. I responded […] it is interesting to hear such a threat from a producer of envelopes who does not have any idea of the contents.”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848CB-D43A-44DB-9113-68FD2C0C0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8331"/>
            <a:ext cx="5937633" cy="3728720"/>
          </a:xfrm>
          <a:prstGeom prst="rect">
            <a:avLst/>
          </a:prstGeom>
        </p:spPr>
      </p:pic>
      <p:pic>
        <p:nvPicPr>
          <p:cNvPr id="6" name="Picture 2" descr="Image result for project deal elsevier">
            <a:extLst>
              <a:ext uri="{FF2B5EF4-FFF2-40B4-BE49-F238E27FC236}">
                <a16:creationId xmlns:a16="http://schemas.microsoft.com/office/drawing/2014/main" id="{6774CB14-2DC4-42CB-8C12-5F6517AE6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73" y="4522411"/>
            <a:ext cx="3711575" cy="14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D68897-1714-4D44-8616-B6B3E56CA7C8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4FF16-7295-4216-9D06-36F8405A4382}"/>
              </a:ext>
            </a:extLst>
          </p:cNvPr>
          <p:cNvSpPr/>
          <p:nvPr/>
        </p:nvSpPr>
        <p:spPr>
          <a:xfrm>
            <a:off x="6096000" y="44423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14171A"/>
                </a:solidFill>
                <a:latin typeface="Segoe UI" panose="020B0502040204020203" pitchFamily="34" charset="0"/>
              </a:rPr>
              <a:t>Martin </a:t>
            </a:r>
            <a:r>
              <a:rPr lang="en-GB" dirty="0" err="1">
                <a:solidFill>
                  <a:srgbClr val="14171A"/>
                </a:solidFill>
                <a:latin typeface="Segoe UI" panose="020B0502040204020203" pitchFamily="34" charset="0"/>
              </a:rPr>
              <a:t>Grötschel</a:t>
            </a:r>
            <a:r>
              <a:rPr lang="en-GB" dirty="0">
                <a:solidFill>
                  <a:srgbClr val="14171A"/>
                </a:solidFill>
                <a:latin typeface="Segoe UI" panose="020B0502040204020203" pitchFamily="34" charset="0"/>
              </a:rPr>
              <a:t>, President of the Berlin-Brandenburg Academy of Sciences and Humanities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11F6B-93D0-4E54-BD3D-B523A14B4F49}"/>
              </a:ext>
            </a:extLst>
          </p:cNvPr>
          <p:cNvSpPr txBox="1"/>
          <p:nvPr/>
        </p:nvSpPr>
        <p:spPr>
          <a:xfrm>
            <a:off x="8188257" y="5224070"/>
            <a:ext cx="1911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#HERO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999CDC-DE77-4546-B41F-27629A62677E}"/>
              </a:ext>
            </a:extLst>
          </p:cNvPr>
          <p:cNvSpPr txBox="1"/>
          <p:nvPr/>
        </p:nvSpPr>
        <p:spPr>
          <a:xfrm>
            <a:off x="2857027" y="5700924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#villain</a:t>
            </a:r>
          </a:p>
        </p:txBody>
      </p:sp>
    </p:spTree>
    <p:extLst>
      <p:ext uri="{BB962C8B-B14F-4D97-AF65-F5344CB8AC3E}">
        <p14:creationId xmlns:p14="http://schemas.microsoft.com/office/powerpoint/2010/main" val="44961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5F12B-7931-4086-B3E5-16B325E31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Have you ever met an average academic?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2BB36-B636-4F45-9B14-EB88753D6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81" y="2097088"/>
            <a:ext cx="6936872" cy="4391580"/>
          </a:xfrm>
        </p:spPr>
        <p:txBody>
          <a:bodyPr>
            <a:normAutofit fontScale="92500" lnSpcReduction="10000"/>
          </a:bodyPr>
          <a:lstStyle/>
          <a:p>
            <a:r>
              <a:rPr lang="en-GB" sz="3200" b="1" dirty="0">
                <a:latin typeface="Open Sans"/>
              </a:rPr>
              <a:t>50% of academics are stupider than the average academic</a:t>
            </a:r>
            <a:r>
              <a:rPr lang="en-GB" sz="3200" dirty="0">
                <a:latin typeface="Open Sans"/>
              </a:rPr>
              <a:t>.</a:t>
            </a:r>
          </a:p>
          <a:p>
            <a:r>
              <a:rPr lang="en-GB" sz="3200" dirty="0">
                <a:latin typeface="Open Sans"/>
              </a:rPr>
              <a:t>A system defined by </a:t>
            </a:r>
            <a:r>
              <a:rPr lang="en-GB" sz="3200" b="1" dirty="0">
                <a:latin typeface="Open Sans"/>
              </a:rPr>
              <a:t>cultural inertia</a:t>
            </a:r>
            <a:r>
              <a:rPr lang="en-GB" sz="3200" dirty="0">
                <a:latin typeface="Open Sans"/>
              </a:rPr>
              <a:t>.</a:t>
            </a:r>
          </a:p>
          <a:p>
            <a:r>
              <a:rPr lang="en-GB" sz="3200" b="1" dirty="0">
                <a:latin typeface="Open Sans"/>
              </a:rPr>
              <a:t>Publish or perish </a:t>
            </a:r>
            <a:r>
              <a:rPr lang="en-GB" sz="3200" dirty="0">
                <a:latin typeface="Open Sans"/>
              </a:rPr>
              <a:t>mentality is still strong.</a:t>
            </a:r>
          </a:p>
          <a:p>
            <a:r>
              <a:rPr lang="en-GB" sz="3200" dirty="0">
                <a:latin typeface="Open Sans"/>
              </a:rPr>
              <a:t>Generally terrified of new technologies.</a:t>
            </a:r>
          </a:p>
          <a:p>
            <a:r>
              <a:rPr lang="en-GB" sz="3200" dirty="0">
                <a:latin typeface="Open Sans"/>
              </a:rPr>
              <a:t>What happened to doing </a:t>
            </a:r>
            <a:r>
              <a:rPr lang="en-GB" sz="3200" b="1" dirty="0">
                <a:latin typeface="Open Sans"/>
              </a:rPr>
              <a:t>good</a:t>
            </a:r>
            <a:r>
              <a:rPr lang="en-GB" sz="3200" dirty="0">
                <a:latin typeface="Open Sans"/>
              </a:rPr>
              <a:t> science? What are the incentives for that?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5E67B-0C1C-4C4A-BF2D-1CEF07CAA1FF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6" name="Picture 2" descr="Image result for penguin gif">
            <a:extLst>
              <a:ext uri="{FF2B5EF4-FFF2-40B4-BE49-F238E27FC236}">
                <a16:creationId xmlns:a16="http://schemas.microsoft.com/office/drawing/2014/main" id="{7AD0E3DE-3B77-42BA-8C60-717DE7E8C6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894" y="2097088"/>
            <a:ext cx="4453323" cy="287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E2BEDC-89D5-451F-8E28-C0E55F93967F}"/>
              </a:ext>
            </a:extLst>
          </p:cNvPr>
          <p:cNvSpPr txBox="1"/>
          <p:nvPr/>
        </p:nvSpPr>
        <p:spPr>
          <a:xfrm>
            <a:off x="8394218" y="5005379"/>
            <a:ext cx="2087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are all penguins.</a:t>
            </a:r>
          </a:p>
        </p:txBody>
      </p:sp>
    </p:spTree>
    <p:extLst>
      <p:ext uri="{BB962C8B-B14F-4D97-AF65-F5344CB8AC3E}">
        <p14:creationId xmlns:p14="http://schemas.microsoft.com/office/powerpoint/2010/main" val="3690132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9EBB86-6475-46CC-89BA-4B6E5A287F37}"/>
              </a:ext>
            </a:extLst>
          </p:cNvPr>
          <p:cNvSpPr/>
          <p:nvPr/>
        </p:nvSpPr>
        <p:spPr>
          <a:xfrm>
            <a:off x="674707" y="600150"/>
            <a:ext cx="8796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 Sans"/>
              </a:rPr>
              <a:t>But academics are also generally terrible at making predictions...</a:t>
            </a:r>
          </a:p>
        </p:txBody>
      </p:sp>
      <p:pic>
        <p:nvPicPr>
          <p:cNvPr id="1026" name="Picture 2" descr="Image result for moss wrong gif">
            <a:extLst>
              <a:ext uri="{FF2B5EF4-FFF2-40B4-BE49-F238E27FC236}">
                <a16:creationId xmlns:a16="http://schemas.microsoft.com/office/drawing/2014/main" id="{5BA38452-1D82-495E-A002-BEEC2D2CE1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06" y="2258534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5AADC5-4806-4B4C-8794-576E6CF8C121}"/>
              </a:ext>
            </a:extLst>
          </p:cNvPr>
          <p:cNvSpPr txBox="1"/>
          <p:nvPr/>
        </p:nvSpPr>
        <p:spPr>
          <a:xfrm>
            <a:off x="551894" y="1333964"/>
            <a:ext cx="6275033" cy="515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dirty="0"/>
              <a:t>“Open Access will never catch on.”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“Preprints will never be a thing.”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“Sharing our data won’t ever be mandatory.”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“Open peer review is fake news.”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“It doesn’t matter if research isn’t reproducible.”</a:t>
            </a:r>
          </a:p>
          <a:p>
            <a:pPr>
              <a:lnSpc>
                <a:spcPct val="200000"/>
              </a:lnSpc>
            </a:pPr>
            <a:r>
              <a:rPr lang="en-GB" sz="2400" dirty="0"/>
              <a:t>“Open Science is just a fad.”</a:t>
            </a:r>
          </a:p>
          <a:p>
            <a:pPr>
              <a:lnSpc>
                <a:spcPct val="200000"/>
              </a:lnSpc>
            </a:pPr>
            <a:r>
              <a:rPr lang="en-GB" sz="2400" i="1" dirty="0"/>
              <a:t>“Blockchain will never be needed for science”?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9F1291-D3E3-4939-A92B-8E38E1D77C52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CD8E61-DA37-4550-8E88-9370D17D867D}"/>
              </a:ext>
            </a:extLst>
          </p:cNvPr>
          <p:cNvSpPr/>
          <p:nvPr/>
        </p:nvSpPr>
        <p:spPr>
          <a:xfrm>
            <a:off x="6984536" y="5048694"/>
            <a:ext cx="465557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Open Sans"/>
              </a:rPr>
              <a:t>I wonder if they ever get tired being wrong all the time…</a:t>
            </a:r>
          </a:p>
          <a:p>
            <a:endParaRPr lang="en-GB" sz="1400" dirty="0">
              <a:latin typeface="Open Sans"/>
            </a:endParaRPr>
          </a:p>
          <a:p>
            <a:r>
              <a:rPr lang="en-GB" sz="1400" dirty="0">
                <a:latin typeface="Open Sans"/>
              </a:rPr>
              <a:t>Time for you all to prove them wrong!</a:t>
            </a:r>
          </a:p>
        </p:txBody>
      </p:sp>
    </p:spTree>
    <p:extLst>
      <p:ext uri="{BB962C8B-B14F-4D97-AF65-F5344CB8AC3E}">
        <p14:creationId xmlns:p14="http://schemas.microsoft.com/office/powerpoint/2010/main" val="493310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AD18E-FCC7-4F86-922C-D17608DEB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15" y="-414492"/>
            <a:ext cx="10633732" cy="1743640"/>
          </a:xfrm>
        </p:spPr>
        <p:txBody>
          <a:bodyPr/>
          <a:lstStyle/>
          <a:p>
            <a:pPr algn="ctr"/>
            <a:r>
              <a:rPr lang="en-GB" dirty="0"/>
              <a:t>A global scientific ‘crisis’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D311-F10D-4B01-875E-A1FE54751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4212" y="3539180"/>
            <a:ext cx="10515600" cy="28174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There are four major ‘crises’: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chemeClr val="tx1"/>
                </a:solidFill>
              </a:rPr>
              <a:t>A</a:t>
            </a:r>
            <a:r>
              <a:rPr lang="en-GB" dirty="0">
                <a:solidFill>
                  <a:schemeClr val="tx1"/>
                </a:solidFill>
              </a:rPr>
              <a:t>ccess – Most research still paywalled to most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chemeClr val="tx1"/>
                </a:solidFill>
              </a:rPr>
              <a:t>R</a:t>
            </a:r>
            <a:r>
              <a:rPr lang="en-GB" dirty="0">
                <a:solidFill>
                  <a:schemeClr val="tx1"/>
                </a:solidFill>
              </a:rPr>
              <a:t>eproducibility – Much research fails basic reproducibility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chemeClr val="tx1"/>
                </a:solidFill>
              </a:rPr>
              <a:t>S</a:t>
            </a:r>
            <a:r>
              <a:rPr lang="en-GB" dirty="0">
                <a:solidFill>
                  <a:schemeClr val="tx1"/>
                </a:solidFill>
              </a:rPr>
              <a:t>erials – The ridiculous price increases of journals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chemeClr val="tx1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valuation – The metric that shall not be named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01BBE9-64D8-40CF-ADC7-21FFFB8CB994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F4BA6-38CF-4325-B905-7079B783C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684" y="1349146"/>
            <a:ext cx="5805593" cy="18212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A7F28E-D828-4107-8A69-735C6ABEB04D}"/>
              </a:ext>
            </a:extLst>
          </p:cNvPr>
          <p:cNvSpPr/>
          <p:nvPr/>
        </p:nvSpPr>
        <p:spPr>
          <a:xfrm>
            <a:off x="6389773" y="3082540"/>
            <a:ext cx="2463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hlinkClick r:id="rId4"/>
              </a:rPr>
              <a:t>https://paywallthemovie.com/</a:t>
            </a:r>
            <a:r>
              <a:rPr lang="en-GB" sz="1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54A96A-8562-4DA5-9FA9-E78B6ECC33F9}"/>
              </a:ext>
            </a:extLst>
          </p:cNvPr>
          <p:cNvSpPr txBox="1"/>
          <p:nvPr/>
        </p:nvSpPr>
        <p:spPr>
          <a:xfrm>
            <a:off x="0" y="6356870"/>
            <a:ext cx="5631409" cy="10022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/>
          <a:lstStyle/>
          <a:p>
            <a:pPr hangingPunct="0"/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Previous slide: Melanie </a:t>
            </a:r>
            <a:r>
              <a:rPr lang="en-GB" sz="1200" dirty="0" err="1">
                <a:latin typeface="Liberation Sans" pitchFamily="18"/>
                <a:ea typeface="Microsoft YaHei" pitchFamily="2"/>
                <a:cs typeface="Lucida Sans" pitchFamily="2"/>
              </a:rPr>
              <a:t>Imming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, &amp; Jon Tennant. (2018, June 8). Sticker open science: just science done right. </a:t>
            </a:r>
          </a:p>
          <a:p>
            <a:pPr hangingPunct="0"/>
            <a:r>
              <a:rPr lang="en-GB" sz="1200" dirty="0" err="1">
                <a:latin typeface="Liberation Sans" pitchFamily="18"/>
                <a:ea typeface="Microsoft YaHei" pitchFamily="2"/>
                <a:cs typeface="Lucida Sans" pitchFamily="2"/>
              </a:rPr>
              <a:t>Zenodo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. 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  <a:hlinkClick r:id="rId5"/>
              </a:rPr>
              <a:t>http://doi.org/10.5281/zenodo.128557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6553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Principles in open science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3609" y="1417036"/>
            <a:ext cx="1393174" cy="731520"/>
          </a:xfrm>
        </p:spPr>
        <p:txBody>
          <a:bodyPr/>
          <a:lstStyle/>
          <a:p>
            <a:r>
              <a:rPr lang="en-GB" dirty="0">
                <a:latin typeface="Open Sans"/>
              </a:rPr>
              <a:t>Drivers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905" y="2366149"/>
            <a:ext cx="6004085" cy="395683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Reduce publication bias.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Increase replicability.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Increase reliability of scientific record.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Make publicly funded research publicly accessible.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Make research more efficient.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Increase public trust.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Foster collaboration.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000" dirty="0">
                <a:latin typeface="Open Sans"/>
              </a:rPr>
              <a:t> Sustainable research.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74181" y="1385987"/>
            <a:ext cx="1504057" cy="731520"/>
          </a:xfrm>
        </p:spPr>
        <p:txBody>
          <a:bodyPr/>
          <a:lstStyle/>
          <a:p>
            <a:r>
              <a:rPr lang="en-GB" dirty="0">
                <a:latin typeface="Open Sans"/>
              </a:rPr>
              <a:t>Barriers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74181" y="2507549"/>
            <a:ext cx="4859019" cy="3664651"/>
          </a:xfrm>
        </p:spPr>
        <p:txBody>
          <a:bodyPr>
            <a:noAutofit/>
          </a:bodyPr>
          <a:lstStyle/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scooping or ideas being stolen.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not being credited for ideas.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errors and public humiliation.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risk to reputation.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reduced scientific quality.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information overload.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career compromise.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backlash from senior figures.</a:t>
            </a:r>
          </a:p>
          <a:p>
            <a:r>
              <a:rPr lang="en-GB" sz="2000" b="1" dirty="0">
                <a:latin typeface="Open Sans"/>
              </a:rPr>
              <a:t>Fear</a:t>
            </a:r>
            <a:r>
              <a:rPr lang="en-GB" sz="2000" dirty="0">
                <a:latin typeface="Open Sans"/>
              </a:rPr>
              <a:t> of being different.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7042827" y="2524176"/>
            <a:ext cx="618602" cy="3548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E27092-E9F9-45F1-9ADF-4758F5DF428A}"/>
              </a:ext>
            </a:extLst>
          </p:cNvPr>
          <p:cNvSpPr/>
          <p:nvPr/>
        </p:nvSpPr>
        <p:spPr>
          <a:xfrm>
            <a:off x="9937979" y="6308522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811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hyopenresearch.org/images/impact_factor.jpg">
            <a:extLst>
              <a:ext uri="{FF2B5EF4-FFF2-40B4-BE49-F238E27FC236}">
                <a16:creationId xmlns:a16="http://schemas.microsoft.com/office/drawing/2014/main" id="{F19CD85E-C5B7-45AF-B567-10B28A95E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039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rick and morty gif">
            <a:extLst>
              <a:ext uri="{FF2B5EF4-FFF2-40B4-BE49-F238E27FC236}">
                <a16:creationId xmlns:a16="http://schemas.microsoft.com/office/drawing/2014/main" id="{65BD5E52-470D-4CBD-86CD-D6F51C680C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7" y="182587"/>
            <a:ext cx="36195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243CD8-03B1-495E-A962-DECF70EF062B}"/>
              </a:ext>
            </a:extLst>
          </p:cNvPr>
          <p:cNvSpPr/>
          <p:nvPr/>
        </p:nvSpPr>
        <p:spPr>
          <a:xfrm>
            <a:off x="0" y="6488668"/>
            <a:ext cx="5024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http://whyopenresearch.org/impactfactor</a:t>
            </a:r>
            <a:r>
              <a:rPr lang="en-GB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499230-78A2-4E23-984B-F291275EF172}"/>
              </a:ext>
            </a:extLst>
          </p:cNvPr>
          <p:cNvSpPr/>
          <p:nvPr/>
        </p:nvSpPr>
        <p:spPr>
          <a:xfrm>
            <a:off x="9904692" y="6409565"/>
            <a:ext cx="2194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@</a:t>
            </a:r>
            <a:r>
              <a:rPr lang="en-GB" dirty="0" err="1"/>
              <a:t>protohedgehog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4DBE-AC56-4EAB-9C8B-82AF84C0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284192"/>
            <a:ext cx="10515600" cy="2852737"/>
          </a:xfrm>
        </p:spPr>
        <p:txBody>
          <a:bodyPr/>
          <a:lstStyle/>
          <a:p>
            <a:r>
              <a:rPr lang="en-GB" dirty="0"/>
              <a:t>AN OPEN SCIENCE EDUCATION CRISIS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23CAA-E2B7-48C1-AAB2-1A24E8ADC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535947"/>
            <a:ext cx="10515600" cy="1500187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Can we break the cycle through training?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B3ED15-880C-4D5A-B06F-E8B063F3E71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7" name="Picture 2" descr="Image result for change the conversation">
            <a:extLst>
              <a:ext uri="{FF2B5EF4-FFF2-40B4-BE49-F238E27FC236}">
                <a16:creationId xmlns:a16="http://schemas.microsoft.com/office/drawing/2014/main" id="{D736BBBA-ADFD-4FCE-9EE9-FC78A3880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071" y="366288"/>
            <a:ext cx="4343055" cy="27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19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Attitudes versus practice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884762"/>
            <a:ext cx="5311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Open Sans"/>
              </a:rPr>
              <a:t>“</a:t>
            </a:r>
            <a:r>
              <a:rPr lang="en-GB" b="1" dirty="0">
                <a:latin typeface="Open Sans"/>
              </a:rPr>
              <a:t>60.8% of researchers do not self-archive their work even when it is free and in keeping with journal policy</a:t>
            </a:r>
            <a:r>
              <a:rPr lang="en-GB" dirty="0">
                <a:latin typeface="Open Sans"/>
              </a:rPr>
              <a:t>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854" y="6565612"/>
            <a:ext cx="75755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2"/>
              </a:rPr>
              <a:t>https://health-policy-systems.biomedcentral.com/articles/10.1186/s12961-017-0235-3</a:t>
            </a:r>
            <a:endParaRPr lang="en-GB" sz="1600" dirty="0"/>
          </a:p>
        </p:txBody>
      </p:sp>
      <p:sp>
        <p:nvSpPr>
          <p:cNvPr id="6" name="Rectangle 5"/>
          <p:cNvSpPr/>
          <p:nvPr/>
        </p:nvSpPr>
        <p:spPr>
          <a:xfrm>
            <a:off x="838200" y="3363332"/>
            <a:ext cx="53113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Open Sans"/>
              </a:rPr>
              <a:t>“In a field where OA seems of practical and </a:t>
            </a:r>
            <a:r>
              <a:rPr lang="en-GB" b="1" dirty="0">
                <a:latin typeface="Open Sans"/>
              </a:rPr>
              <a:t>ethical importance for the sharing of knowledge promoting health equity</a:t>
            </a:r>
            <a:r>
              <a:rPr lang="en-GB" dirty="0">
                <a:latin typeface="Open Sans"/>
              </a:rPr>
              <a:t>, it is surprising that researchers do not make their papers available when they are legally able to do so </a:t>
            </a:r>
            <a:r>
              <a:rPr lang="en-GB" b="1" dirty="0">
                <a:latin typeface="Open Sans"/>
              </a:rPr>
              <a:t>without any cost</a:t>
            </a:r>
            <a:r>
              <a:rPr lang="en-GB" dirty="0">
                <a:latin typeface="Open Sans"/>
              </a:rPr>
              <a:t>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1B4A91-F842-4298-944B-3997A7A1B3BA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5" name="Picture 2" descr="Image result for facepalm gif">
            <a:extLst>
              <a:ext uri="{FF2B5EF4-FFF2-40B4-BE49-F238E27FC236}">
                <a16:creationId xmlns:a16="http://schemas.microsoft.com/office/drawing/2014/main" id="{E40800DF-0613-48FF-88FA-239BBCD2BD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51" y="1460058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82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76" t="3596" r="1581" b="5351"/>
          <a:stretch/>
        </p:blipFill>
        <p:spPr>
          <a:xfrm>
            <a:off x="3990244" y="278731"/>
            <a:ext cx="8158216" cy="58188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0244" y="5233488"/>
            <a:ext cx="4032448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B6BF8F4-0AA1-4DFA-B2A8-90C0D2EBF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3" y="2005913"/>
            <a:ext cx="3230275" cy="19314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360BFE5-F13F-4FA0-9C24-D463AAECE93A}"/>
              </a:ext>
            </a:extLst>
          </p:cNvPr>
          <p:cNvSpPr txBox="1">
            <a:spLocks/>
          </p:cNvSpPr>
          <p:nvPr/>
        </p:nvSpPr>
        <p:spPr>
          <a:xfrm>
            <a:off x="123439" y="909709"/>
            <a:ext cx="3949429" cy="129302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“Open Access </a:t>
            </a:r>
            <a:br>
              <a:rPr lang="en-GB" sz="3600" dirty="0"/>
            </a:br>
            <a:r>
              <a:rPr lang="en-GB" sz="3600" dirty="0"/>
              <a:t>is too expensive.”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31BE19-3574-4145-BCFF-2EA79695D75E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A26377-2B7E-48F2-A2B0-1C479DB97504}"/>
              </a:ext>
            </a:extLst>
          </p:cNvPr>
          <p:cNvSpPr/>
          <p:nvPr/>
        </p:nvSpPr>
        <p:spPr>
          <a:xfrm>
            <a:off x="213809" y="4343258"/>
            <a:ext cx="34641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Open Sans"/>
              </a:rPr>
              <a:t>Common view about high costs is due to a combination of monopolisation and political broadsiding and sabotage by commercial publishers.</a:t>
            </a:r>
          </a:p>
        </p:txBody>
      </p:sp>
    </p:spTree>
    <p:extLst>
      <p:ext uri="{BB962C8B-B14F-4D97-AF65-F5344CB8AC3E}">
        <p14:creationId xmlns:p14="http://schemas.microsoft.com/office/powerpoint/2010/main" val="23384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419" y="1697"/>
            <a:ext cx="10853691" cy="1325563"/>
          </a:xfrm>
        </p:spPr>
        <p:txBody>
          <a:bodyPr/>
          <a:lstStyle/>
          <a:p>
            <a:r>
              <a:rPr lang="en-GB" dirty="0"/>
              <a:t>Openness is good for your work and career</a:t>
            </a:r>
          </a:p>
        </p:txBody>
      </p:sp>
      <p:pic>
        <p:nvPicPr>
          <p:cNvPr id="6" name="Picture 4" descr="https://f1000researchdata.s3.amazonaws.com/manuscripts/9609/8da28628-bb5a-4b1f-b8ad-00db54039385_figur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7" y="1056626"/>
            <a:ext cx="5596632" cy="237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8450" y="6265530"/>
            <a:ext cx="9595537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 dirty="0">
                <a:latin typeface="Open Sans"/>
                <a:ea typeface="Lato" panose="020F0502020204030203" pitchFamily="34" charset="0"/>
                <a:cs typeface="Lato" panose="020F0502020204030203" pitchFamily="34" charset="0"/>
              </a:rPr>
              <a:t>Data from The Open Access Citation Advantage Service, SPARC Europe, accessed March 2016.</a:t>
            </a:r>
          </a:p>
          <a:p>
            <a:pPr defTabSz="914400"/>
            <a:r>
              <a:rPr lang="en-GB" sz="1300" dirty="0">
                <a:latin typeface="Open Sans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http://f1000research.com/articles/5-632/v3</a:t>
            </a:r>
            <a:endParaRPr lang="en-GB" sz="1300" dirty="0">
              <a:latin typeface="Open Sans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6E890-7CEF-4FF2-A797-5ACB5FE20F0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9E1DF-C29F-4DA9-97BC-F8177DE8B8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90" y="1250686"/>
            <a:ext cx="3763566" cy="32858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44981F-B0F0-4891-8A3C-3C80257B1129}"/>
              </a:ext>
            </a:extLst>
          </p:cNvPr>
          <p:cNvSpPr/>
          <p:nvPr/>
        </p:nvSpPr>
        <p:spPr>
          <a:xfrm>
            <a:off x="139981" y="5973142"/>
            <a:ext cx="241604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6"/>
              </a:rPr>
              <a:t>https://peerj.com/articles/175</a:t>
            </a:r>
            <a:r>
              <a:rPr lang="en-GB" sz="1300" dirty="0">
                <a:latin typeface="Open Sans"/>
              </a:rPr>
              <a:t> 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9C4E0A7-550F-4E55-9059-CE61C0C2E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27" y="3128774"/>
            <a:ext cx="5063670" cy="281542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01D127-63A5-4689-BE68-EFF82FEF3CE8}"/>
              </a:ext>
            </a:extLst>
          </p:cNvPr>
          <p:cNvSpPr/>
          <p:nvPr/>
        </p:nvSpPr>
        <p:spPr>
          <a:xfrm>
            <a:off x="138450" y="5663624"/>
            <a:ext cx="22275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8"/>
              </a:rPr>
              <a:t>http://whyopenresearch.org</a:t>
            </a:r>
            <a:endParaRPr lang="en-GB" sz="1300" dirty="0">
              <a:latin typeface="Open Sans"/>
            </a:endParaRPr>
          </a:p>
          <a:p>
            <a:endParaRPr lang="en-GB" sz="1300" dirty="0">
              <a:latin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F7AD18-7A92-4A72-9EDD-17B688418A47}"/>
              </a:ext>
            </a:extLst>
          </p:cNvPr>
          <p:cNvSpPr/>
          <p:nvPr/>
        </p:nvSpPr>
        <p:spPr>
          <a:xfrm>
            <a:off x="7992863" y="505091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Rapid communication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Greater exposure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GB" dirty="0">
                <a:latin typeface="Open Sans"/>
              </a:rPr>
              <a:t>More citations, faster </a:t>
            </a:r>
          </a:p>
        </p:txBody>
      </p:sp>
    </p:spTree>
    <p:extLst>
      <p:ext uri="{BB962C8B-B14F-4D97-AF65-F5344CB8AC3E}">
        <p14:creationId xmlns:p14="http://schemas.microsoft.com/office/powerpoint/2010/main" val="1638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55080" y="6465886"/>
            <a:ext cx="3736920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2"/>
              </a:rPr>
              <a:t>https://kib.ki.se/en/publish-analyse/open-access</a:t>
            </a:r>
            <a:endParaRPr lang="en-GB" sz="1300" dirty="0">
              <a:latin typeface="Open Sans"/>
            </a:endParaRPr>
          </a:p>
          <a:p>
            <a:endParaRPr lang="en-GB" dirty="0">
              <a:latin typeface="Open Sans"/>
            </a:endParaRPr>
          </a:p>
        </p:txBody>
      </p:sp>
      <p:pic>
        <p:nvPicPr>
          <p:cNvPr id="4" name="Picture 2" descr="https://kib.ki.se/sites/default/files/bildarkiv/funktioner-support/open_access_grafik20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0" r="15651"/>
          <a:stretch/>
        </p:blipFill>
        <p:spPr bwMode="auto">
          <a:xfrm>
            <a:off x="5243210" y="59642"/>
            <a:ext cx="6491084" cy="629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4008" y="517829"/>
            <a:ext cx="4678743" cy="1325562"/>
          </a:xfrm>
          <a:prstGeom prst="rect">
            <a:avLst/>
          </a:prstGeom>
        </p:spPr>
        <p:txBody>
          <a:bodyPr/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err="1">
                <a:latin typeface="Open Sans"/>
              </a:rPr>
              <a:t>Openess</a:t>
            </a:r>
            <a:r>
              <a:rPr lang="en-GB" dirty="0">
                <a:latin typeface="Open Sans"/>
              </a:rPr>
              <a:t> is better for EVERYONE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AD00D-A629-4DF0-83DF-400D6E9DBC00}"/>
              </a:ext>
            </a:extLst>
          </p:cNvPr>
          <p:cNvSpPr/>
          <p:nvPr/>
        </p:nvSpPr>
        <p:spPr>
          <a:xfrm>
            <a:off x="4567156" y="6429026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9D4C9-9BEC-48B6-A029-12F48FD98E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94" t="31984"/>
          <a:stretch/>
        </p:blipFill>
        <p:spPr>
          <a:xfrm>
            <a:off x="414231" y="2004886"/>
            <a:ext cx="4828979" cy="26287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C0F854-56EF-4548-9247-FF65C1E6F199}"/>
              </a:ext>
            </a:extLst>
          </p:cNvPr>
          <p:cNvSpPr/>
          <p:nvPr/>
        </p:nvSpPr>
        <p:spPr>
          <a:xfrm>
            <a:off x="97276" y="6429026"/>
            <a:ext cx="302300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dirty="0">
                <a:latin typeface="Open Sans"/>
                <a:hlinkClick r:id="rId6"/>
              </a:rPr>
              <a:t>https://elifesciences.org/articles/16800</a:t>
            </a:r>
            <a:endParaRPr lang="en-GB" sz="1300" dirty="0">
              <a:latin typeface="Open Sa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B3B95C-AC9E-4B94-8212-9795EF091BC8}"/>
              </a:ext>
            </a:extLst>
          </p:cNvPr>
          <p:cNvSpPr/>
          <p:nvPr/>
        </p:nvSpPr>
        <p:spPr>
          <a:xfrm>
            <a:off x="97276" y="4613144"/>
            <a:ext cx="55757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Open Sans"/>
              </a:rPr>
              <a:t>We should be in a position where we are able to influence our academic system, not be stifled by the current actors in it.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573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86CA7-9CBE-4766-B390-89AC7D4A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we all achieve if we stand together?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BA3D6-8961-4FDA-964F-16A328B4D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45000"/>
            </a:pPr>
            <a:r>
              <a:rPr lang="en-GB" dirty="0">
                <a:solidFill>
                  <a:schemeClr val="tx1"/>
                </a:solidFill>
              </a:rPr>
              <a:t>We need to stand together as a unified global community to make sure that we are acting in the best interests of the public, not corporate gains.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75F8AE-6043-4D65-BABB-6634C6A8FBA2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16386" name="Picture 2" descr="Image result for stand together">
            <a:extLst>
              <a:ext uri="{FF2B5EF4-FFF2-40B4-BE49-F238E27FC236}">
                <a16:creationId xmlns:a16="http://schemas.microsoft.com/office/drawing/2014/main" id="{F505A13C-1C96-4EF8-806E-65E63D30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00" y="319604"/>
            <a:ext cx="9144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63FE8E-9054-47BB-9503-009D06B5A5BB}"/>
              </a:ext>
            </a:extLst>
          </p:cNvPr>
          <p:cNvSpPr/>
          <p:nvPr/>
        </p:nvSpPr>
        <p:spPr>
          <a:xfrm>
            <a:off x="144447" y="6353730"/>
            <a:ext cx="4392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https://letsallstandtogether.wordpress.com/</a:t>
            </a:r>
            <a:r>
              <a:rPr lang="en-GB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F20020-2A8F-4520-81A8-F14141BBB4AA}"/>
              </a:ext>
            </a:extLst>
          </p:cNvPr>
          <p:cNvSpPr/>
          <p:nvPr/>
        </p:nvSpPr>
        <p:spPr>
          <a:xfrm>
            <a:off x="4087909" y="5470307"/>
            <a:ext cx="3696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ct val="45000"/>
            </a:pPr>
            <a:r>
              <a:rPr lang="en-GB" sz="3600" b="1" dirty="0"/>
              <a:t>#</a:t>
            </a:r>
            <a:r>
              <a:rPr lang="en-GB" sz="3600" b="1" dirty="0" err="1"/>
              <a:t>PeopleNotProfits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914018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do we need to change cultures?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85" y="1773209"/>
            <a:ext cx="6324511" cy="4678513"/>
          </a:xfrm>
        </p:spPr>
        <p:txBody>
          <a:bodyPr>
            <a:normAutofit/>
          </a:bodyPr>
          <a:lstStyle/>
          <a:p>
            <a:pPr marL="685783" indent="-685783">
              <a:buFont typeface="+mj-lt"/>
              <a:buAutoNum type="arabicPeriod"/>
            </a:pPr>
            <a:r>
              <a:rPr lang="en-GB" sz="2200" b="1" dirty="0">
                <a:latin typeface="Open Sans"/>
              </a:rPr>
              <a:t>Education</a:t>
            </a:r>
            <a:r>
              <a:rPr lang="en-GB" sz="2200" dirty="0">
                <a:latin typeface="Open Sans"/>
              </a:rPr>
              <a:t>, </a:t>
            </a:r>
            <a:r>
              <a:rPr lang="en-GB" sz="2200" b="1" dirty="0">
                <a:latin typeface="Open Sans"/>
              </a:rPr>
              <a:t>training</a:t>
            </a:r>
            <a:r>
              <a:rPr lang="en-GB" sz="2200" dirty="0">
                <a:latin typeface="Open Sans"/>
              </a:rPr>
              <a:t>, </a:t>
            </a:r>
            <a:r>
              <a:rPr lang="en-GB" sz="2200" b="1" dirty="0">
                <a:latin typeface="Open Sans"/>
              </a:rPr>
              <a:t>support</a:t>
            </a:r>
            <a:r>
              <a:rPr lang="en-GB" sz="2200" dirty="0">
                <a:latin typeface="Open Sans"/>
              </a:rPr>
              <a:t>.</a:t>
            </a:r>
          </a:p>
          <a:p>
            <a:pPr marL="685783" indent="-685783">
              <a:buFont typeface="+mj-lt"/>
              <a:buAutoNum type="arabicPeriod"/>
            </a:pPr>
            <a:r>
              <a:rPr lang="en-GB" sz="2200" dirty="0">
                <a:latin typeface="Open Sans"/>
              </a:rPr>
              <a:t>Empowerment and leadership for the next generation.</a:t>
            </a:r>
          </a:p>
          <a:p>
            <a:pPr marL="685783" indent="-685783">
              <a:buFont typeface="+mj-lt"/>
              <a:buAutoNum type="arabicPeriod"/>
            </a:pPr>
            <a:r>
              <a:rPr lang="en-GB" sz="2200" dirty="0">
                <a:latin typeface="Open Sans"/>
              </a:rPr>
              <a:t>Shifting power dynamics to reduce bias and abuse.</a:t>
            </a:r>
          </a:p>
          <a:p>
            <a:pPr marL="685783" indent="-685783">
              <a:buFont typeface="+mj-lt"/>
              <a:buAutoNum type="arabicPeriod"/>
            </a:pPr>
            <a:r>
              <a:rPr lang="en-GB" sz="2200" dirty="0">
                <a:latin typeface="Open Sans"/>
              </a:rPr>
              <a:t>Building a global community based on sharing and collaboration.</a:t>
            </a:r>
          </a:p>
          <a:p>
            <a:pPr marL="685783" indent="-685783">
              <a:buFont typeface="+mj-lt"/>
              <a:buAutoNum type="arabicPeriod"/>
            </a:pPr>
            <a:r>
              <a:rPr lang="en-GB" sz="2200" dirty="0">
                <a:latin typeface="Open Sans"/>
              </a:rPr>
              <a:t>Massive-scale engagement to re-align Open Science with current incentive structures.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98" y="2097088"/>
            <a:ext cx="4223969" cy="37686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070F84-3A8F-4825-BF6C-E58A5D3B1BDF}"/>
              </a:ext>
            </a:extLst>
          </p:cNvPr>
          <p:cNvSpPr/>
          <p:nvPr/>
        </p:nvSpPr>
        <p:spPr>
          <a:xfrm>
            <a:off x="9433368" y="6451722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911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AB09-C503-487E-B24E-9F599F6858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7744" y="240128"/>
            <a:ext cx="9906000" cy="1477963"/>
          </a:xfrm>
        </p:spPr>
        <p:txBody>
          <a:bodyPr/>
          <a:lstStyle/>
          <a:p>
            <a:pPr lvl="0"/>
            <a:r>
              <a:rPr lang="en-GB" dirty="0"/>
              <a:t>Our vision of the 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2FE40-2935-419B-9478-DC1050FB07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7744" y="1813411"/>
            <a:ext cx="10971213" cy="4579937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GB" sz="5079" b="1" dirty="0"/>
              <a:t>To help make ‘Open’ the default setting for all global research.</a:t>
            </a:r>
          </a:p>
          <a:p>
            <a:pPr lvl="0" algn="ctr"/>
            <a:r>
              <a:rPr lang="en-GB" sz="242" b="1" dirty="0"/>
              <a:t> </a:t>
            </a:r>
          </a:p>
          <a:p>
            <a:pPr marL="0" lvl="0" indent="0" algn="ctr">
              <a:buNone/>
            </a:pPr>
            <a:r>
              <a:rPr lang="en-GB" sz="2661" dirty="0"/>
              <a:t>We want to help create a welcoming and supporting community, with good tools, teachers, and role-models, and built upon a solid values-based foundation of freedom and equitable access to research.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02ADA3-E49C-461E-85A8-D624EDCFEBD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625" y="5276615"/>
            <a:ext cx="2242238" cy="1396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E5CF05-DB2A-408D-AFC9-6CF0643FF24C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cdn-images-1.medium.com/max/800/1*R3qE2nYXRduaWgUEXEQbQw.jpeg">
            <a:extLst>
              <a:ext uri="{FF2B5EF4-FFF2-40B4-BE49-F238E27FC236}">
                <a16:creationId xmlns:a16="http://schemas.microsoft.com/office/drawing/2014/main" id="{F12D41C1-DC8C-4FE7-9ED7-556489C4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21" y="1655520"/>
            <a:ext cx="2539212" cy="390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C844B-34CD-47A0-A9A1-3CE2E4C5D2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554258" y="2009648"/>
            <a:ext cx="10971212" cy="3976688"/>
          </a:xfrm>
        </p:spPr>
        <p:txBody>
          <a:bodyPr>
            <a:normAutofit/>
          </a:bodyPr>
          <a:lstStyle/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Slow and wasteful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Ruled by commercial interests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Copyright is broken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The four crises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Illusion of academic freedom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Questionable research practices</a:t>
            </a:r>
          </a:p>
          <a:p>
            <a:pPr marL="414703" indent="-414703" algn="ctr">
              <a:buFont typeface="Wingdings" panose="05000000000000000000" pitchFamily="2" charset="2"/>
              <a:buChar char="Ø"/>
            </a:pPr>
            <a:r>
              <a:rPr lang="en-GB" sz="2419" b="1" dirty="0"/>
              <a:t>Closed science means people suffer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EF8A1-2B18-4999-BC61-D8CDAFFF7543}"/>
              </a:ext>
            </a:extLst>
          </p:cNvPr>
          <p:cNvSpPr txBox="1"/>
          <p:nvPr/>
        </p:nvSpPr>
        <p:spPr>
          <a:xfrm>
            <a:off x="268457" y="1655520"/>
            <a:ext cx="3959384" cy="210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354" b="1" dirty="0"/>
              <a:t>Science is not working as well as it could be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5A9F4F-2753-4735-B22E-4FEFABFC2F63}"/>
              </a:ext>
            </a:extLst>
          </p:cNvPr>
          <p:cNvSpPr txBox="1">
            <a:spLocks/>
          </p:cNvSpPr>
          <p:nvPr/>
        </p:nvSpPr>
        <p:spPr>
          <a:xfrm>
            <a:off x="3864864" y="32995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Why Open Science?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4E2F7-7BC9-4F09-865E-7019887D5620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13" name="Picture 2" descr="Image result for open access">
            <a:extLst>
              <a:ext uri="{FF2B5EF4-FFF2-40B4-BE49-F238E27FC236}">
                <a16:creationId xmlns:a16="http://schemas.microsoft.com/office/drawing/2014/main" id="{10E0D875-CBDE-4134-B21D-7E46ADD3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01" y="4160287"/>
            <a:ext cx="1334105" cy="20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272672" y="47488"/>
            <a:ext cx="10515600" cy="1325563"/>
          </a:xfrm>
        </p:spPr>
        <p:txBody>
          <a:bodyPr>
            <a:normAutofit/>
          </a:bodyPr>
          <a:lstStyle/>
          <a:p>
            <a:r>
              <a:rPr lang="de-DE" dirty="0"/>
              <a:t>Welcome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networked 21st century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732686" y="4723814"/>
            <a:ext cx="8805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Everywhere we are using networks to evaluate information on the Web.  </a:t>
            </a:r>
            <a:r>
              <a:rPr lang="de-DE" sz="2800" dirty="0" err="1"/>
              <a:t>Why</a:t>
            </a:r>
            <a:r>
              <a:rPr lang="de-DE" sz="2800" dirty="0"/>
              <a:t> not in </a:t>
            </a:r>
            <a:r>
              <a:rPr lang="de-DE" sz="2800" dirty="0" err="1"/>
              <a:t>science</a:t>
            </a:r>
            <a:r>
              <a:rPr lang="de-DE" sz="2800" dirty="0"/>
              <a:t>? Use </a:t>
            </a:r>
            <a:r>
              <a:rPr lang="de-DE" sz="2800" dirty="0" err="1"/>
              <a:t>the</a:t>
            </a:r>
            <a:r>
              <a:rPr lang="de-DE" sz="2800" dirty="0"/>
              <a:t> power </a:t>
            </a:r>
            <a:r>
              <a:rPr lang="de-DE" sz="2800" dirty="0" err="1"/>
              <a:t>of</a:t>
            </a:r>
            <a:r>
              <a:rPr lang="de-DE" sz="2800" dirty="0"/>
              <a:t> professional </a:t>
            </a:r>
            <a:r>
              <a:rPr lang="de-DE" sz="2800" dirty="0" err="1"/>
              <a:t>networks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evaluate</a:t>
            </a:r>
            <a:r>
              <a:rPr lang="de-DE" sz="2800" dirty="0"/>
              <a:t> </a:t>
            </a:r>
            <a:r>
              <a:rPr lang="de-DE" sz="2800" dirty="0" err="1"/>
              <a:t>scientific</a:t>
            </a:r>
            <a:r>
              <a:rPr lang="de-DE" sz="2800" dirty="0"/>
              <a:t> </a:t>
            </a:r>
            <a:r>
              <a:rPr lang="de-DE" sz="2800" dirty="0" err="1"/>
              <a:t>results</a:t>
            </a:r>
            <a:r>
              <a:rPr lang="de-DE" sz="2800" dirty="0"/>
              <a:t>.</a:t>
            </a:r>
          </a:p>
          <a:p>
            <a:r>
              <a:rPr lang="de-DE" sz="2800" dirty="0"/>
              <a:t> </a:t>
            </a:r>
            <a:endParaRPr lang="de-DE" sz="1200" dirty="0"/>
          </a:p>
        </p:txBody>
      </p:sp>
      <p:sp>
        <p:nvSpPr>
          <p:cNvPr id="8" name="Rechteck 7"/>
          <p:cNvSpPr/>
          <p:nvPr/>
        </p:nvSpPr>
        <p:spPr>
          <a:xfrm>
            <a:off x="884667" y="5325793"/>
            <a:ext cx="776011" cy="91039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3240090"/>
              <a:satOff val="451"/>
              <a:lumOff val="392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hteck 8"/>
          <p:cNvSpPr/>
          <p:nvPr/>
        </p:nvSpPr>
        <p:spPr>
          <a:xfrm>
            <a:off x="812659" y="4646267"/>
            <a:ext cx="848019" cy="71466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1620045"/>
              <a:satOff val="225"/>
              <a:lumOff val="196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BA515158-C432-48BC-80A0-2CE48BF70E37}"/>
              </a:ext>
            </a:extLst>
          </p:cNvPr>
          <p:cNvSpPr txBox="1">
            <a:spLocks/>
          </p:cNvSpPr>
          <p:nvPr/>
        </p:nvSpPr>
        <p:spPr>
          <a:xfrm>
            <a:off x="2966846" y="1806501"/>
            <a:ext cx="6484377" cy="135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600"/>
              </a:spcBef>
              <a:spcAft>
                <a:spcPts val="1200"/>
              </a:spcAft>
              <a:buFont typeface="Wingdings 2" panose="05020102010507070707" pitchFamily="18" charset="2"/>
              <a:buNone/>
            </a:pPr>
            <a:endParaRPr lang="de-DE" sz="2800" dirty="0"/>
          </a:p>
        </p:txBody>
      </p:sp>
      <p:pic>
        <p:nvPicPr>
          <p:cNvPr id="14" name="Picture 2" descr="http://journals.plos.org/plosone/article/figure/image?size=large&amp;id=10.1371/journal.pone.0193148.g008">
            <a:extLst>
              <a:ext uri="{FF2B5EF4-FFF2-40B4-BE49-F238E27FC236}">
                <a16:creationId xmlns:a16="http://schemas.microsoft.com/office/drawing/2014/main" id="{F4690205-CB21-4777-967B-9288F7E5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46" y="1431244"/>
            <a:ext cx="5952855" cy="292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1D802A6-266B-40B9-A82C-307309E82D22}"/>
              </a:ext>
            </a:extLst>
          </p:cNvPr>
          <p:cNvSpPr/>
          <p:nvPr/>
        </p:nvSpPr>
        <p:spPr>
          <a:xfrm>
            <a:off x="264226" y="6405029"/>
            <a:ext cx="7174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http://journals.plos.org/plosone/article?id=10.1371/journal.pone.0193148</a:t>
            </a:r>
            <a:r>
              <a:rPr lang="en-GB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B3841D-C903-4D86-B12A-9600BAE3BBF0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7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0523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8" y="39718"/>
            <a:ext cx="10568777" cy="1485900"/>
          </a:xfrm>
        </p:spPr>
        <p:txBody>
          <a:bodyPr/>
          <a:lstStyle/>
          <a:p>
            <a:r>
              <a:rPr lang="en-GB" dirty="0"/>
              <a:t>We have the tools to blow things wide open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80" y="2549607"/>
            <a:ext cx="3825240" cy="2151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69" y="3995754"/>
            <a:ext cx="2672872" cy="2439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90" y="3822031"/>
            <a:ext cx="3047369" cy="253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55" y="852152"/>
            <a:ext cx="6267450" cy="1867700"/>
          </a:xfrm>
          <a:prstGeom prst="rect">
            <a:avLst/>
          </a:prstGeom>
        </p:spPr>
      </p:pic>
      <p:sp>
        <p:nvSpPr>
          <p:cNvPr id="11" name="Left-Right Arrow 10"/>
          <p:cNvSpPr/>
          <p:nvPr/>
        </p:nvSpPr>
        <p:spPr>
          <a:xfrm>
            <a:off x="4954230" y="5215460"/>
            <a:ext cx="2125980" cy="73643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eft-Right Arrow 11"/>
          <p:cNvSpPr/>
          <p:nvPr/>
        </p:nvSpPr>
        <p:spPr>
          <a:xfrm rot="3903480">
            <a:off x="8468806" y="2774775"/>
            <a:ext cx="1675550" cy="73643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-Right Arrow 12"/>
          <p:cNvSpPr/>
          <p:nvPr/>
        </p:nvSpPr>
        <p:spPr>
          <a:xfrm rot="7262948">
            <a:off x="2373483" y="2797905"/>
            <a:ext cx="1675550" cy="73643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F00AAB-D7E4-45C7-AC63-B59B92674DAF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6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91A381-A928-4425-9D68-ACBF38EE237A}"/>
              </a:ext>
            </a:extLst>
          </p:cNvPr>
          <p:cNvSpPr/>
          <p:nvPr/>
        </p:nvSpPr>
        <p:spPr>
          <a:xfrm>
            <a:off x="34348" y="6435166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GB" b="0" i="0" u="sng" dirty="0">
                <a:solidFill>
                  <a:srgbClr val="006FB7"/>
                </a:solidFill>
                <a:effectLst/>
                <a:latin typeface="Source Sans Pro" panose="020B0503030403020204" pitchFamily="34" charset="0"/>
                <a:hlinkClick r:id="rId7"/>
              </a:rPr>
              <a:t>https://doi.org/10.1093/femsle/fny204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CE57A-9B32-4ECB-B06A-57B19EF210FA}"/>
              </a:ext>
            </a:extLst>
          </p:cNvPr>
          <p:cNvSpPr txBox="1"/>
          <p:nvPr/>
        </p:nvSpPr>
        <p:spPr>
          <a:xfrm>
            <a:off x="173444" y="1415344"/>
            <a:ext cx="26863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Low </a:t>
            </a:r>
            <a:r>
              <a:rPr lang="de-DE" dirty="0" err="1"/>
              <a:t>cost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Creditable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Collaborative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Community-</a:t>
            </a:r>
            <a:r>
              <a:rPr lang="de-DE" dirty="0" err="1"/>
              <a:t>owned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Inherently</a:t>
            </a:r>
            <a:r>
              <a:rPr lang="de-DE" dirty="0"/>
              <a:t> </a:t>
            </a:r>
            <a:r>
              <a:rPr lang="de-DE" dirty="0" err="1"/>
              <a:t>reproducible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i="1" dirty="0" err="1"/>
              <a:t>Blockchainified</a:t>
            </a:r>
            <a:r>
              <a:rPr lang="de-DE" dirty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125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7664-A2D2-473D-8AEA-D05B1310C63C}"/>
              </a:ext>
            </a:extLst>
          </p:cNvPr>
          <p:cNvSpPr/>
          <p:nvPr/>
        </p:nvSpPr>
        <p:spPr>
          <a:xfrm>
            <a:off x="1828800" y="1484252"/>
            <a:ext cx="833660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300" b="1" dirty="0">
                <a:latin typeface="Open Sans"/>
              </a:rPr>
              <a:t>Pooling knowledge and resources to create a decentralised scholarly infrastructure, with communities as the focus.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C8D528-6DB3-47F5-AB26-A0453B04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205" y="121656"/>
            <a:ext cx="9905998" cy="1478570"/>
          </a:xfrm>
        </p:spPr>
        <p:txBody>
          <a:bodyPr/>
          <a:lstStyle/>
          <a:p>
            <a:r>
              <a:rPr lang="en-GB" dirty="0"/>
              <a:t>The ultimate goal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73EC63-AD69-42AF-AFA4-2362325D5EF3}"/>
              </a:ext>
            </a:extLst>
          </p:cNvPr>
          <p:cNvSpPr txBox="1">
            <a:spLocks/>
          </p:cNvSpPr>
          <p:nvPr/>
        </p:nvSpPr>
        <p:spPr>
          <a:xfrm>
            <a:off x="2354093" y="2601140"/>
            <a:ext cx="11264630" cy="2822143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Inclusivity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Equality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Accountability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Freedom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Fairness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sz="2100" dirty="0">
              <a:latin typeface="Open Sans"/>
            </a:endParaRPr>
          </a:p>
          <a:p>
            <a:pPr marL="342900" indent="-342900">
              <a:lnSpc>
                <a:spcPct val="150000"/>
              </a:lnSpc>
            </a:pPr>
            <a:endParaRPr lang="en-GB" sz="2100" dirty="0">
              <a:latin typeface="Open Sans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Justice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Truth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Rigour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Transparency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Reproducibility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100" dirty="0">
              <a:latin typeface="Open Sans"/>
            </a:endParaRPr>
          </a:p>
          <a:p>
            <a:pPr marL="0" indent="0">
              <a:buNone/>
            </a:pPr>
            <a:endParaRPr lang="en-GB" sz="2100" dirty="0">
              <a:latin typeface="Open San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20361DA-C757-48ED-8C35-3BFDAD7274C1}"/>
              </a:ext>
            </a:extLst>
          </p:cNvPr>
          <p:cNvSpPr/>
          <p:nvPr/>
        </p:nvSpPr>
        <p:spPr>
          <a:xfrm>
            <a:off x="5307186" y="2601140"/>
            <a:ext cx="1577628" cy="23584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B9A05E-F391-4574-83B7-1F1998A038E2}"/>
              </a:ext>
            </a:extLst>
          </p:cNvPr>
          <p:cNvSpPr/>
          <p:nvPr/>
        </p:nvSpPr>
        <p:spPr>
          <a:xfrm>
            <a:off x="9462551" y="6438230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2DFAD-BF02-4547-9A8F-08B12AB069F7}"/>
              </a:ext>
            </a:extLst>
          </p:cNvPr>
          <p:cNvSpPr txBox="1"/>
          <p:nvPr/>
        </p:nvSpPr>
        <p:spPr>
          <a:xfrm>
            <a:off x="761403" y="5394765"/>
            <a:ext cx="10962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/>
              <a:t>SCIENCE AS A PUBLIC GOOD FOR THE BETTERMENT OF SOCIETY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25D478-941E-42DE-B376-93D8880BB441}"/>
              </a:ext>
            </a:extLst>
          </p:cNvPr>
          <p:cNvSpPr/>
          <p:nvPr/>
        </p:nvSpPr>
        <p:spPr>
          <a:xfrm>
            <a:off x="97783" y="6367012"/>
            <a:ext cx="780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http://elephantinthelab.org/do-we-need-an-open-science-coalition/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571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blockchainforscience.com/wp-content/uploads/2017/02/WPHeader.png">
            <a:extLst>
              <a:ext uri="{FF2B5EF4-FFF2-40B4-BE49-F238E27FC236}">
                <a16:creationId xmlns:a16="http://schemas.microsoft.com/office/drawing/2014/main" id="{A4C0EA97-4540-4036-A41A-F9851E8E3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96" y="1294330"/>
            <a:ext cx="4742717" cy="130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cholarlykitchen.sspnet.org/wp-content/uploads/2015/02/stm-logo-primary.jpg">
            <a:extLst>
              <a:ext uri="{FF2B5EF4-FFF2-40B4-BE49-F238E27FC236}">
                <a16:creationId xmlns:a16="http://schemas.microsoft.com/office/drawing/2014/main" id="{9E5F3CE0-FB3B-45F7-9D06-52922AED1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41" y="4012195"/>
            <a:ext cx="4924425" cy="203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Up-Down 2">
            <a:extLst>
              <a:ext uri="{FF2B5EF4-FFF2-40B4-BE49-F238E27FC236}">
                <a16:creationId xmlns:a16="http://schemas.microsoft.com/office/drawing/2014/main" id="{D450499A-3C66-4901-99A9-7CAF4E48B166}"/>
              </a:ext>
            </a:extLst>
          </p:cNvPr>
          <p:cNvSpPr/>
          <p:nvPr/>
        </p:nvSpPr>
        <p:spPr>
          <a:xfrm>
            <a:off x="5574323" y="2823368"/>
            <a:ext cx="521677" cy="96922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BAFF30-6708-4634-B1D6-DAAF176D5D2E}"/>
              </a:ext>
            </a:extLst>
          </p:cNvPr>
          <p:cNvSpPr/>
          <p:nvPr/>
        </p:nvSpPr>
        <p:spPr>
          <a:xfrm>
            <a:off x="9462551" y="6438230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03770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blockchainforscience.com/wp-content/uploads/2017/02/WPHeader.png">
            <a:extLst>
              <a:ext uri="{FF2B5EF4-FFF2-40B4-BE49-F238E27FC236}">
                <a16:creationId xmlns:a16="http://schemas.microsoft.com/office/drawing/2014/main" id="{A4C0EA97-4540-4036-A41A-F9851E8E3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83" y="2700704"/>
            <a:ext cx="4742717" cy="130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C15D04-015C-4979-973C-7768AA5512E5}"/>
              </a:ext>
            </a:extLst>
          </p:cNvPr>
          <p:cNvSpPr/>
          <p:nvPr/>
        </p:nvSpPr>
        <p:spPr>
          <a:xfrm>
            <a:off x="5099538" y="3429000"/>
            <a:ext cx="1890347" cy="509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491388-A056-411C-B8F8-08903A95C066}"/>
              </a:ext>
            </a:extLst>
          </p:cNvPr>
          <p:cNvSpPr txBox="1"/>
          <p:nvPr/>
        </p:nvSpPr>
        <p:spPr>
          <a:xfrm>
            <a:off x="4968144" y="3406978"/>
            <a:ext cx="12121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b="1" dirty="0">
                <a:solidFill>
                  <a:srgbClr val="FF0000"/>
                </a:solidFill>
              </a:rPr>
              <a:t>OPEN</a:t>
            </a:r>
          </a:p>
        </p:txBody>
      </p:sp>
      <p:pic>
        <p:nvPicPr>
          <p:cNvPr id="4" name="Picture 2" descr="http://www.blockchainforscience.com/wp-content/uploads/2017/02/WPHeader.png">
            <a:extLst>
              <a:ext uri="{FF2B5EF4-FFF2-40B4-BE49-F238E27FC236}">
                <a16:creationId xmlns:a16="http://schemas.microsoft.com/office/drawing/2014/main" id="{908A08B8-BB98-48CC-82F7-1B68A649F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4" t="53717" r="28055"/>
          <a:stretch/>
        </p:blipFill>
        <p:spPr bwMode="auto">
          <a:xfrm>
            <a:off x="6172201" y="3415039"/>
            <a:ext cx="1960685" cy="60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pbs.twimg.com/card_img/991934721797042177/CfqYdM0b?format=jpg&amp;name=600x314">
            <a:extLst>
              <a:ext uri="{FF2B5EF4-FFF2-40B4-BE49-F238E27FC236}">
                <a16:creationId xmlns:a16="http://schemas.microsoft.com/office/drawing/2014/main" id="{0D0F1CB7-F6B2-4E8D-AD18-4B5DCF204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21474" cy="14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3B2C94-53EF-4830-B5F4-8326800653A4}"/>
              </a:ext>
            </a:extLst>
          </p:cNvPr>
          <p:cNvSpPr txBox="1"/>
          <p:nvPr/>
        </p:nvSpPr>
        <p:spPr>
          <a:xfrm>
            <a:off x="224590" y="5983705"/>
            <a:ext cx="9198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And all the rest..</a:t>
            </a:r>
          </a:p>
          <a:p>
            <a:r>
              <a:rPr lang="en-GB" b="1" dirty="0"/>
              <a:t>Collectively address the real issue of control and governance of public research.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39F15-0C93-40C7-B127-FDAF7C9DA3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52" t="29707" r="33293" b="38948"/>
          <a:stretch/>
        </p:blipFill>
        <p:spPr>
          <a:xfrm>
            <a:off x="9047747" y="0"/>
            <a:ext cx="3144253" cy="1672135"/>
          </a:xfrm>
          <a:prstGeom prst="rect">
            <a:avLst/>
          </a:prstGeom>
        </p:spPr>
      </p:pic>
      <p:pic>
        <p:nvPicPr>
          <p:cNvPr id="11270" name="Picture 6" descr="Ivory Network">
            <a:extLst>
              <a:ext uri="{FF2B5EF4-FFF2-40B4-BE49-F238E27FC236}">
                <a16:creationId xmlns:a16="http://schemas.microsoft.com/office/drawing/2014/main" id="{865C6865-7963-4530-9868-1AA04A95A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1" y="1555983"/>
            <a:ext cx="1189382" cy="118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649071-EF9A-41E1-932A-C9C569CCA6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37" t="20767" r="28816" b="42167"/>
          <a:stretch/>
        </p:blipFill>
        <p:spPr>
          <a:xfrm>
            <a:off x="9017967" y="3415039"/>
            <a:ext cx="2663701" cy="1333500"/>
          </a:xfrm>
          <a:prstGeom prst="rect">
            <a:avLst/>
          </a:prstGeom>
        </p:spPr>
      </p:pic>
      <p:pic>
        <p:nvPicPr>
          <p:cNvPr id="11272" name="Picture 8" descr="Iris.ai">
            <a:extLst>
              <a:ext uri="{FF2B5EF4-FFF2-40B4-BE49-F238E27FC236}">
                <a16:creationId xmlns:a16="http://schemas.microsoft.com/office/drawing/2014/main" id="{AE4E7CA8-BC18-4869-8E78-2DD325160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926" y="1755222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Validity Labs AG">
            <a:extLst>
              <a:ext uri="{FF2B5EF4-FFF2-40B4-BE49-F238E27FC236}">
                <a16:creationId xmlns:a16="http://schemas.microsoft.com/office/drawing/2014/main" id="{E08F298A-CF29-466E-B2AE-D7346596E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52" y="4273755"/>
            <a:ext cx="1960685" cy="19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sciencematters.io/img/sciencematters-logo.png">
            <a:extLst>
              <a:ext uri="{FF2B5EF4-FFF2-40B4-BE49-F238E27FC236}">
                <a16:creationId xmlns:a16="http://schemas.microsoft.com/office/drawing/2014/main" id="{4E7AAAEC-4007-4B3A-96B4-93381CD45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64" y="586619"/>
            <a:ext cx="3502583" cy="65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Pluto network">
            <a:extLst>
              <a:ext uri="{FF2B5EF4-FFF2-40B4-BE49-F238E27FC236}">
                <a16:creationId xmlns:a16="http://schemas.microsoft.com/office/drawing/2014/main" id="{A3634FD4-8F42-42B1-9B1A-0051E30EC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322259"/>
            <a:ext cx="1194771" cy="119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052715-F384-4C8D-9644-BB6128162865}"/>
              </a:ext>
            </a:extLst>
          </p:cNvPr>
          <p:cNvSpPr/>
          <p:nvPr/>
        </p:nvSpPr>
        <p:spPr>
          <a:xfrm>
            <a:off x="3466494" y="2665785"/>
            <a:ext cx="4991100" cy="14592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80" name="Picture 16" descr="Orvium">
            <a:extLst>
              <a:ext uri="{FF2B5EF4-FFF2-40B4-BE49-F238E27FC236}">
                <a16:creationId xmlns:a16="http://schemas.microsoft.com/office/drawing/2014/main" id="{1EAE9186-F22C-49AB-BC01-756F2A63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11" y="4548852"/>
            <a:ext cx="1394290" cy="139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Moringa Science Publishing Logo">
            <a:extLst>
              <a:ext uri="{FF2B5EF4-FFF2-40B4-BE49-F238E27FC236}">
                <a16:creationId xmlns:a16="http://schemas.microsoft.com/office/drawing/2014/main" id="{6D894EB9-2F7D-4705-B3F8-E11259F1C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02" y="4518460"/>
            <a:ext cx="1905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D29AC5-BC4A-4B16-9D55-9E55E1DA392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7179" t="27369" r="36579" b="43356"/>
          <a:stretch/>
        </p:blipFill>
        <p:spPr>
          <a:xfrm>
            <a:off x="101842" y="4310106"/>
            <a:ext cx="2457058" cy="1541854"/>
          </a:xfrm>
          <a:prstGeom prst="rect">
            <a:avLst/>
          </a:prstGeom>
        </p:spPr>
      </p:pic>
      <p:pic>
        <p:nvPicPr>
          <p:cNvPr id="11284" name="Picture 20" descr="https://pbs.twimg.com/profile_images/969246512537468928/EJxAwYnr_400x400.jpg">
            <a:extLst>
              <a:ext uri="{FF2B5EF4-FFF2-40B4-BE49-F238E27FC236}">
                <a16:creationId xmlns:a16="http://schemas.microsoft.com/office/drawing/2014/main" id="{95523830-5238-4693-90F0-DFAA7935E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93" y="1278298"/>
            <a:ext cx="1343527" cy="13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FractalFlows">
            <a:extLst>
              <a:ext uri="{FF2B5EF4-FFF2-40B4-BE49-F238E27FC236}">
                <a16:creationId xmlns:a16="http://schemas.microsoft.com/office/drawing/2014/main" id="{B35134FA-B70B-42AE-9F7A-0167B4B41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361" y="1923428"/>
            <a:ext cx="1263788" cy="12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rankl">
            <a:extLst>
              <a:ext uri="{FF2B5EF4-FFF2-40B4-BE49-F238E27FC236}">
                <a16:creationId xmlns:a16="http://schemas.microsoft.com/office/drawing/2014/main" id="{19C79D6A-FE1B-4590-B9EE-07FE6BF40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543" y="1473753"/>
            <a:ext cx="1093177" cy="109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E0E37E-171F-41C5-9D96-448166CE130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93" t="24382" r="60875" b="55615"/>
          <a:stretch/>
        </p:blipFill>
        <p:spPr>
          <a:xfrm>
            <a:off x="8966433" y="5085083"/>
            <a:ext cx="2836985" cy="832750"/>
          </a:xfrm>
          <a:prstGeom prst="rect">
            <a:avLst/>
          </a:prstGeom>
        </p:spPr>
      </p:pic>
      <p:pic>
        <p:nvPicPr>
          <p:cNvPr id="11290" name="Picture 26" descr="Covee Network">
            <a:extLst>
              <a:ext uri="{FF2B5EF4-FFF2-40B4-BE49-F238E27FC236}">
                <a16:creationId xmlns:a16="http://schemas.microsoft.com/office/drawing/2014/main" id="{D1FE9EA7-660E-4F9D-8BD3-DA4B5A1D5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46" y="1504332"/>
            <a:ext cx="1343527" cy="13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2" name="Picture 28" descr="DecentralizedScience">
            <a:extLst>
              <a:ext uri="{FF2B5EF4-FFF2-40B4-BE49-F238E27FC236}">
                <a16:creationId xmlns:a16="http://schemas.microsoft.com/office/drawing/2014/main" id="{F9209801-13A6-4631-9536-C943175E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2" y="2964558"/>
            <a:ext cx="1126355" cy="1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4" name="Picture 30" descr="alt tag">
            <a:extLst>
              <a:ext uri="{FF2B5EF4-FFF2-40B4-BE49-F238E27FC236}">
                <a16:creationId xmlns:a16="http://schemas.microsoft.com/office/drawing/2014/main" id="{85B1BF9E-B48C-4535-B0C6-9C260E375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28" y="2909561"/>
            <a:ext cx="11906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6" name="Picture 32" descr="ARTiFACTS.ai">
            <a:extLst>
              <a:ext uri="{FF2B5EF4-FFF2-40B4-BE49-F238E27FC236}">
                <a16:creationId xmlns:a16="http://schemas.microsoft.com/office/drawing/2014/main" id="{B08F3E96-08F7-46BD-8F54-22576D6B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31" y="203708"/>
            <a:ext cx="1093178" cy="109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EC67558-A004-40DD-8824-258255A0B3CE}"/>
              </a:ext>
            </a:extLst>
          </p:cNvPr>
          <p:cNvSpPr/>
          <p:nvPr/>
        </p:nvSpPr>
        <p:spPr>
          <a:xfrm>
            <a:off x="9462551" y="6438230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85412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B93EF-CE8B-4E64-B69D-1D424844F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974" b="1"/>
          <a:stretch/>
        </p:blipFill>
        <p:spPr>
          <a:xfrm>
            <a:off x="0" y="1371600"/>
            <a:ext cx="12192000" cy="54834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AB71DA-136A-4E6C-A42B-A260A342C250}"/>
              </a:ext>
            </a:extLst>
          </p:cNvPr>
          <p:cNvSpPr txBox="1">
            <a:spLocks/>
          </p:cNvSpPr>
          <p:nvPr/>
        </p:nvSpPr>
        <p:spPr>
          <a:xfrm>
            <a:off x="4575461" y="468041"/>
            <a:ext cx="304107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future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5CB2B5-1163-4DBA-ABE4-D0E5E88B9C33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0B4E57-8434-42EB-BAF1-4415CAF0C969}"/>
              </a:ext>
            </a:extLst>
          </p:cNvPr>
          <p:cNvSpPr txBox="1"/>
          <p:nvPr/>
        </p:nvSpPr>
        <p:spPr>
          <a:xfrm>
            <a:off x="118872" y="6485714"/>
            <a:ext cx="321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Slide courtesy of Rebecca </a:t>
            </a:r>
            <a:r>
              <a:rPr lang="en-GB" dirty="0" err="1"/>
              <a:t>Willen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803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8" y="97972"/>
            <a:ext cx="9078686" cy="55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56658" y="5726790"/>
            <a:ext cx="10058400" cy="668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hangingPunct="0">
              <a:lnSpc>
                <a:spcPct val="100000"/>
              </a:lnSpc>
              <a:spcBef>
                <a:spcPts val="0"/>
              </a:spcBef>
            </a:pPr>
            <a:r>
              <a:rPr lang="en-GB" sz="2400" b="1" dirty="0">
                <a:solidFill>
                  <a:schemeClr val="tx1"/>
                </a:solidFill>
                <a:latin typeface="Liberation Sans" pitchFamily="18"/>
                <a:ea typeface="Microsoft YaHei" pitchFamily="2"/>
                <a:cs typeface="Lucida Sans" pitchFamily="2"/>
              </a:rPr>
              <a:t>Do you believe that science can help us solve these problems?</a:t>
            </a:r>
          </a:p>
        </p:txBody>
      </p:sp>
      <p:sp>
        <p:nvSpPr>
          <p:cNvPr id="7" name="Rectangle 6"/>
          <p:cNvSpPr/>
          <p:nvPr/>
        </p:nvSpPr>
        <p:spPr>
          <a:xfrm>
            <a:off x="156067" y="6462303"/>
            <a:ext cx="734395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3"/>
              </a:rPr>
              <a:t>http://www.who.int/mediacentre/events/meetings/2015/un-sustainable-development-summit/en</a:t>
            </a:r>
            <a:endParaRPr lang="en-GB" sz="1300" dirty="0">
              <a:latin typeface="Open Sans"/>
            </a:endParaRPr>
          </a:p>
          <a:p>
            <a:endParaRPr lang="en-GB" sz="1300" dirty="0">
              <a:latin typeface="Open Sa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60B134-63F0-4A8E-AAFF-733F09E0C078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646B4E-ED33-4E32-AC64-381963BE158F}"/>
              </a:ext>
            </a:extLst>
          </p:cNvPr>
          <p:cNvSpPr/>
          <p:nvPr/>
        </p:nvSpPr>
        <p:spPr>
          <a:xfrm>
            <a:off x="1565536" y="2654424"/>
            <a:ext cx="1594915" cy="15269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BF984C-1B79-4FCD-A5D1-312D93BD7857}"/>
              </a:ext>
            </a:extLst>
          </p:cNvPr>
          <p:cNvSpPr/>
          <p:nvPr/>
        </p:nvSpPr>
        <p:spPr>
          <a:xfrm>
            <a:off x="6023605" y="1173334"/>
            <a:ext cx="1594915" cy="15269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51B41A-D2F0-44F8-B3F1-3B2031C8774A}"/>
              </a:ext>
            </a:extLst>
          </p:cNvPr>
          <p:cNvSpPr/>
          <p:nvPr/>
        </p:nvSpPr>
        <p:spPr>
          <a:xfrm>
            <a:off x="4532155" y="4142705"/>
            <a:ext cx="1594915" cy="15269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584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6732" y="314467"/>
            <a:ext cx="10515600" cy="1325563"/>
          </a:xfrm>
        </p:spPr>
        <p:txBody>
          <a:bodyPr/>
          <a:lstStyle/>
          <a:p>
            <a:r>
              <a:rPr lang="en-GB" b="1" dirty="0"/>
              <a:t>YES!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770" y="1501272"/>
            <a:ext cx="11148460" cy="42868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>
                <a:latin typeface="Open Sans"/>
              </a:rPr>
              <a:t>But then you also </a:t>
            </a:r>
            <a:r>
              <a:rPr lang="en-GB" sz="2400" i="1" dirty="0">
                <a:latin typeface="Open Sans"/>
              </a:rPr>
              <a:t>must</a:t>
            </a:r>
            <a:r>
              <a:rPr lang="en-GB" sz="2400" dirty="0">
                <a:latin typeface="Open Sans"/>
              </a:rPr>
              <a:t> acknowledge that by preventing access to research, we are acting against meeting these goals.</a:t>
            </a:r>
            <a:br>
              <a:rPr lang="en-GB" sz="2400" dirty="0">
                <a:latin typeface="Open Sans"/>
              </a:rPr>
            </a:br>
            <a:endParaRPr lang="en-GB" sz="2400" dirty="0">
              <a:latin typeface="Open Sans"/>
            </a:endParaRPr>
          </a:p>
          <a:p>
            <a:pPr marL="0" indent="0" algn="ctr">
              <a:buNone/>
            </a:pPr>
            <a:r>
              <a:rPr lang="en-GB" sz="2400" dirty="0">
                <a:latin typeface="Open Sans"/>
              </a:rPr>
              <a:t>And this is what the present scholarly publishing industry is doing. In exchange for our money. </a:t>
            </a:r>
          </a:p>
          <a:p>
            <a:pPr algn="ctr"/>
            <a:endParaRPr lang="en-GB" sz="2400" dirty="0">
              <a:latin typeface="Open Sans"/>
            </a:endParaRPr>
          </a:p>
          <a:p>
            <a:pPr marL="0" indent="0" algn="ctr">
              <a:buNone/>
            </a:pPr>
            <a:r>
              <a:rPr lang="en-GB" sz="2400" b="1" dirty="0">
                <a:latin typeface="Open Sans"/>
              </a:rPr>
              <a:t>                                                         </a:t>
            </a:r>
          </a:p>
          <a:p>
            <a:pPr marL="0" indent="0" algn="ctr">
              <a:buNone/>
            </a:pPr>
            <a:endParaRPr lang="en-GB" sz="2400" b="1" dirty="0">
              <a:latin typeface="Open Sans"/>
            </a:endParaRPr>
          </a:p>
          <a:p>
            <a:pPr marL="0" indent="0" algn="ctr">
              <a:buNone/>
            </a:pPr>
            <a:r>
              <a:rPr lang="en-GB" sz="2400" b="1" dirty="0">
                <a:latin typeface="Open Sans"/>
              </a:rPr>
              <a:t>                                                             It’s not a bug. </a:t>
            </a:r>
            <a:r>
              <a:rPr lang="de-DE" sz="2400" b="1" dirty="0">
                <a:latin typeface="Open Sans"/>
              </a:rPr>
              <a:t>It‘s a feature.</a:t>
            </a:r>
            <a:endParaRPr lang="en-GB" sz="2400" b="1" dirty="0">
              <a:latin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394119-1985-4F79-9192-760DACF5F055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8" name="Picture 2" descr="Image result for science saves lives banner">
            <a:extLst>
              <a:ext uri="{FF2B5EF4-FFF2-40B4-BE49-F238E27FC236}">
                <a16:creationId xmlns:a16="http://schemas.microsoft.com/office/drawing/2014/main" id="{0D797089-F873-4DE7-A07C-CD0006589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20" y="3644711"/>
            <a:ext cx="4762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566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4394A6-E6C0-4E2E-A1C5-A66BF948E06B}"/>
              </a:ext>
            </a:extLst>
          </p:cNvPr>
          <p:cNvSpPr/>
          <p:nvPr/>
        </p:nvSpPr>
        <p:spPr>
          <a:xfrm>
            <a:off x="1732109" y="1372381"/>
            <a:ext cx="89033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Open Sans"/>
              </a:rPr>
              <a:t>For researchers, getting published is like going to a restaurant, bringing all of your own ingredients, cooking the meal yourself, and then being charged $40 for a waiter to bring it out on a plate for you.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C8DFA6-68F1-465B-ABF4-F5B0FDA9AA3F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880E8B-CA1F-418A-86E2-2345AEC5EF6E}"/>
              </a:ext>
            </a:extLst>
          </p:cNvPr>
          <p:cNvSpPr/>
          <p:nvPr/>
        </p:nvSpPr>
        <p:spPr>
          <a:xfrm>
            <a:off x="3266752" y="5228138"/>
            <a:ext cx="550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/>
            <a:r>
              <a:rPr lang="en-GB" dirty="0">
                <a:latin typeface="Open Sans"/>
              </a:rPr>
              <a:t>You are the provider, the product, and the consumer.</a:t>
            </a:r>
          </a:p>
        </p:txBody>
      </p:sp>
    </p:spTree>
    <p:extLst>
      <p:ext uri="{BB962C8B-B14F-4D97-AF65-F5344CB8AC3E}">
        <p14:creationId xmlns:p14="http://schemas.microsoft.com/office/powerpoint/2010/main" val="185319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7F8D-B80D-44E0-B5A6-568649260C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15745" y="131547"/>
            <a:ext cx="9906000" cy="1477963"/>
          </a:xfrm>
        </p:spPr>
        <p:txBody>
          <a:bodyPr/>
          <a:lstStyle/>
          <a:p>
            <a:pPr lvl="0"/>
            <a:r>
              <a:rPr lang="en-GB" dirty="0"/>
              <a:t>Why Open Science </a:t>
            </a:r>
            <a:r>
              <a:rPr lang="en-GB" i="1" dirty="0"/>
              <a:t>now</a:t>
            </a:r>
            <a:r>
              <a:rPr lang="en-GB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F0164-6484-4FDA-A04D-7C856B93C4A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08561" y="1608161"/>
            <a:ext cx="7433452" cy="4277449"/>
          </a:xfrm>
        </p:spPr>
        <p:txBody>
          <a:bodyPr anchor="ctr">
            <a:normAutofit lnSpcReduction="10000"/>
          </a:bodyPr>
          <a:lstStyle/>
          <a:p>
            <a:pPr marL="0" lvl="0" indent="0" algn="ctr">
              <a:buNone/>
            </a:pPr>
            <a:r>
              <a:rPr lang="en-GB" sz="4000" dirty="0"/>
              <a:t>Things are getting </a:t>
            </a:r>
            <a:r>
              <a:rPr lang="en-GB" sz="4000" u="sng" dirty="0"/>
              <a:t>worse</a:t>
            </a:r>
          </a:p>
          <a:p>
            <a:pPr lvl="1" algn="ctr"/>
            <a:r>
              <a:rPr lang="en-GB" dirty="0"/>
              <a:t>Lower public trust in science</a:t>
            </a:r>
          </a:p>
          <a:p>
            <a:pPr lvl="1" algn="ctr"/>
            <a:r>
              <a:rPr lang="en-GB" dirty="0"/>
              <a:t>Co-option of Open Science</a:t>
            </a:r>
          </a:p>
          <a:p>
            <a:pPr lvl="1" algn="ctr"/>
            <a:r>
              <a:rPr lang="en-GB" dirty="0"/>
              <a:t>Commercial interests strengthening</a:t>
            </a:r>
          </a:p>
          <a:p>
            <a:pPr lvl="1" algn="ctr"/>
            <a:r>
              <a:rPr lang="en-GB" dirty="0"/>
              <a:t>Ownership of scholarly infrastructure</a:t>
            </a:r>
            <a:br>
              <a:rPr lang="en-GB" dirty="0"/>
            </a:br>
            <a:endParaRPr lang="en-GB" dirty="0"/>
          </a:p>
          <a:p>
            <a:pPr marL="0" lvl="0" indent="0" algn="ctr">
              <a:buNone/>
            </a:pPr>
            <a:r>
              <a:rPr lang="en-GB" sz="4000" dirty="0"/>
              <a:t>We have to act </a:t>
            </a:r>
            <a:r>
              <a:rPr lang="en-GB" sz="4000" b="1" dirty="0"/>
              <a:t>now</a:t>
            </a:r>
            <a:r>
              <a:rPr lang="en-GB" sz="4000" dirty="0"/>
              <a:t>, as a global community and take control of [Open] Science.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089EAA-5C36-4D3B-87FC-D038DBEEDB74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7" name="Picture 2" descr="Image result for we destroyed the planet">
            <a:extLst>
              <a:ext uri="{FF2B5EF4-FFF2-40B4-BE49-F238E27FC236}">
                <a16:creationId xmlns:a16="http://schemas.microsoft.com/office/drawing/2014/main" id="{F107A61D-2711-4531-91AE-F49A18A90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91" y="1519068"/>
            <a:ext cx="3782044" cy="381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D9845-EBC4-4073-B5A1-4F722B531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65" y="1202472"/>
            <a:ext cx="5123757" cy="2218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6454B3-7B85-4F93-8173-DC58A302245B}"/>
              </a:ext>
            </a:extLst>
          </p:cNvPr>
          <p:cNvSpPr txBox="1"/>
          <p:nvPr/>
        </p:nvSpPr>
        <p:spPr>
          <a:xfrm>
            <a:off x="737913" y="3858199"/>
            <a:ext cx="462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Open Sans"/>
              </a:rPr>
              <a:t>“Open Science is transparent and accessible knowledge that is shared and developed through collaborative networks.”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2C679-1560-4674-88A9-6AA66EC43122}"/>
              </a:ext>
            </a:extLst>
          </p:cNvPr>
          <p:cNvSpPr/>
          <p:nvPr/>
        </p:nvSpPr>
        <p:spPr>
          <a:xfrm>
            <a:off x="309987" y="6488668"/>
            <a:ext cx="81819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3"/>
              </a:rPr>
              <a:t>https://www.sciencedirect.com/science/article/abs/pii/S0148296317305441</a:t>
            </a:r>
            <a:r>
              <a:rPr lang="en-GB" sz="1300" dirty="0">
                <a:latin typeface="Open Sans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EE474D-FF79-4B0C-AF81-04920F1A1993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472AA-5F4C-4740-B993-7FB162847DC0}"/>
              </a:ext>
            </a:extLst>
          </p:cNvPr>
          <p:cNvSpPr txBox="1"/>
          <p:nvPr/>
        </p:nvSpPr>
        <p:spPr>
          <a:xfrm>
            <a:off x="966745" y="5079853"/>
            <a:ext cx="4625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THIS IS </a:t>
            </a:r>
            <a:r>
              <a:rPr lang="en-GB" sz="4800" b="1" u="sng" dirty="0"/>
              <a:t>VERY BAD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E9A2AD-C0F6-42D3-95E8-A6758DF11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487" y="1375960"/>
            <a:ext cx="6054348" cy="20154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6F4D61-A302-4451-BFBB-6F4885F3E427}"/>
              </a:ext>
            </a:extLst>
          </p:cNvPr>
          <p:cNvSpPr/>
          <p:nvPr/>
        </p:nvSpPr>
        <p:spPr>
          <a:xfrm>
            <a:off x="5862437" y="3805890"/>
            <a:ext cx="5579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Open Sans"/>
              </a:rPr>
              <a:t>“Open science describes the practice of carrying out scientific research in a completely transparent manner, and making the results of that research available to everyone. Isn’t that just ‘science’?”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844058-D1AC-4C64-8F29-819358FA567D}"/>
              </a:ext>
            </a:extLst>
          </p:cNvPr>
          <p:cNvSpPr/>
          <p:nvPr/>
        </p:nvSpPr>
        <p:spPr>
          <a:xfrm>
            <a:off x="1979215" y="364105"/>
            <a:ext cx="8233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Open Sans"/>
              </a:rPr>
              <a:t>I feel like often we talk about “Open Science” as a different entity to [good] “science”.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A1C191-5DD8-479C-9FC9-79FBE8B693FC}"/>
              </a:ext>
            </a:extLst>
          </p:cNvPr>
          <p:cNvSpPr/>
          <p:nvPr/>
        </p:nvSpPr>
        <p:spPr>
          <a:xfrm>
            <a:off x="309987" y="6190137"/>
            <a:ext cx="62135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6"/>
              </a:rPr>
              <a:t>https://genomebiology.biomedcentral.com/articles/10.1186/s13059-015-0669-2</a:t>
            </a:r>
            <a:endParaRPr lang="en-GB" sz="1300" dirty="0">
              <a:latin typeface="Open Sans"/>
            </a:endParaRPr>
          </a:p>
          <a:p>
            <a:endParaRPr lang="en-GB" sz="1300" dirty="0">
              <a:latin typeface="Open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771CE-33F6-4492-B2C5-F6D2B0952CD4}"/>
              </a:ext>
            </a:extLst>
          </p:cNvPr>
          <p:cNvSpPr txBox="1"/>
          <p:nvPr/>
        </p:nvSpPr>
        <p:spPr>
          <a:xfrm>
            <a:off x="6091269" y="5005179"/>
            <a:ext cx="5139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THIS IS </a:t>
            </a:r>
            <a:r>
              <a:rPr lang="en-GB" sz="4800" b="1" u="sng" dirty="0"/>
              <a:t>VERY GOOD</a:t>
            </a:r>
          </a:p>
        </p:txBody>
      </p:sp>
    </p:spTree>
    <p:extLst>
      <p:ext uri="{BB962C8B-B14F-4D97-AF65-F5344CB8AC3E}">
        <p14:creationId xmlns:p14="http://schemas.microsoft.com/office/powerpoint/2010/main" val="119910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6EDFDE-2243-4DD3-A875-7708527D4E91}"/>
              </a:ext>
            </a:extLst>
          </p:cNvPr>
          <p:cNvSpPr txBox="1"/>
          <p:nvPr/>
        </p:nvSpPr>
        <p:spPr>
          <a:xfrm>
            <a:off x="622844" y="1313292"/>
            <a:ext cx="10660852" cy="4231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600" dirty="0"/>
              <a:t>Because OS has become a poorly-defined </a:t>
            </a:r>
            <a:r>
              <a:rPr lang="en-GB" sz="2600" b="1" dirty="0"/>
              <a:t>process- based</a:t>
            </a:r>
            <a:r>
              <a:rPr lang="en-GB" sz="2600" dirty="0"/>
              <a:t> concept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600" dirty="0"/>
              <a:t>Divorced from any human, </a:t>
            </a:r>
            <a:r>
              <a:rPr lang="en-GB" sz="2600" b="1" dirty="0"/>
              <a:t>value-based</a:t>
            </a:r>
            <a:r>
              <a:rPr lang="en-GB" sz="2600" dirty="0"/>
              <a:t> element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600" dirty="0"/>
              <a:t>Treated as distinct from ‘good’ science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600" dirty="0"/>
              <a:t>This makes it very easy AGAIN for commercial interests to co-opt </a:t>
            </a:r>
            <a:br>
              <a:rPr lang="en-GB" sz="2600" dirty="0"/>
            </a:br>
            <a:r>
              <a:rPr lang="en-GB" sz="2600" dirty="0"/>
              <a:t>(which they are)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600" dirty="0"/>
              <a:t>Or to be used as a political slogan to gain brownie points </a:t>
            </a:r>
            <a:br>
              <a:rPr lang="en-GB" sz="2600" dirty="0"/>
            </a:br>
            <a:r>
              <a:rPr lang="en-GB" sz="2600" dirty="0"/>
              <a:t>(which it also is)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B20E83-DBB8-4E70-9504-13181EB53641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75B355-6B4C-4CC0-A28F-F607F9CEEE74}"/>
              </a:ext>
            </a:extLst>
          </p:cNvPr>
          <p:cNvSpPr/>
          <p:nvPr/>
        </p:nvSpPr>
        <p:spPr>
          <a:xfrm>
            <a:off x="1979215" y="364105"/>
            <a:ext cx="8233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Open Sans"/>
              </a:rPr>
              <a:t>What’s the fuss?</a:t>
            </a:r>
          </a:p>
        </p:txBody>
      </p:sp>
    </p:spTree>
    <p:extLst>
      <p:ext uri="{BB962C8B-B14F-4D97-AF65-F5344CB8AC3E}">
        <p14:creationId xmlns:p14="http://schemas.microsoft.com/office/powerpoint/2010/main" val="1722232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8112</TotalTime>
  <Words>1621</Words>
  <Application>Microsoft Office PowerPoint</Application>
  <PresentationFormat>Widescreen</PresentationFormat>
  <Paragraphs>240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Microsoft YaHei</vt:lpstr>
      <vt:lpstr>-apple-system</vt:lpstr>
      <vt:lpstr>Arial</vt:lpstr>
      <vt:lpstr>Calibri</vt:lpstr>
      <vt:lpstr>Calibri Light</vt:lpstr>
      <vt:lpstr>Lato</vt:lpstr>
      <vt:lpstr>Liberation Sans</vt:lpstr>
      <vt:lpstr>Lucida Sans</vt:lpstr>
      <vt:lpstr>noto sans</vt:lpstr>
      <vt:lpstr>Open Sans</vt:lpstr>
      <vt:lpstr>Segoe UI</vt:lpstr>
      <vt:lpstr>Source Sans Pro</vt:lpstr>
      <vt:lpstr>Wingdings</vt:lpstr>
      <vt:lpstr>Wingdings 2</vt:lpstr>
      <vt:lpstr>Office Theme</vt:lpstr>
      <vt:lpstr>PowerPoint Presentation</vt:lpstr>
      <vt:lpstr>A global scientific ‘crisis’</vt:lpstr>
      <vt:lpstr>PowerPoint Presentation</vt:lpstr>
      <vt:lpstr>PowerPoint Presentation</vt:lpstr>
      <vt:lpstr>YES!</vt:lpstr>
      <vt:lpstr>PowerPoint Presentation</vt:lpstr>
      <vt:lpstr>Why Open Science now?</vt:lpstr>
      <vt:lpstr>PowerPoint Presentation</vt:lpstr>
      <vt:lpstr>PowerPoint Presentation</vt:lpstr>
      <vt:lpstr>PowerPoint Presentation</vt:lpstr>
      <vt:lpstr>PowerPoint Presentation</vt:lpstr>
      <vt:lpstr>Mega-publishers are corrupting Open Science</vt:lpstr>
      <vt:lpstr>Recent events have been a bit odd…</vt:lpstr>
      <vt:lpstr>PowerPoint Presentation</vt:lpstr>
      <vt:lpstr>They responded! And exactly as expected.</vt:lpstr>
      <vt:lpstr>And while they were busy dealing with that..</vt:lpstr>
      <vt:lpstr>Germany versus Elsevier</vt:lpstr>
      <vt:lpstr>Have you ever met an average academic?</vt:lpstr>
      <vt:lpstr>PowerPoint Presentation</vt:lpstr>
      <vt:lpstr>Principles in open science</vt:lpstr>
      <vt:lpstr>PowerPoint Presentation</vt:lpstr>
      <vt:lpstr>AN OPEN SCIENCE EDUCATION CRISIS</vt:lpstr>
      <vt:lpstr>Attitudes versus practice</vt:lpstr>
      <vt:lpstr>PowerPoint Presentation</vt:lpstr>
      <vt:lpstr>Openness is good for your work and career</vt:lpstr>
      <vt:lpstr>PowerPoint Presentation</vt:lpstr>
      <vt:lpstr>What can we all achieve if we stand together?</vt:lpstr>
      <vt:lpstr>What do we need to change cultures?</vt:lpstr>
      <vt:lpstr>Our vision of the future</vt:lpstr>
      <vt:lpstr>Welcome to the networked 21st century</vt:lpstr>
      <vt:lpstr>We have the tools to blow things wide open</vt:lpstr>
      <vt:lpstr>The ultimate goal</vt:lpstr>
      <vt:lpstr>PowerPoint Presentation</vt:lpstr>
      <vt:lpstr>PowerPoint Presentation</vt:lpstr>
      <vt:lpstr>PowerPoint Presentation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Tennant, Jon</dc:creator>
  <cp:lastModifiedBy>jon tennant</cp:lastModifiedBy>
  <cp:revision>445</cp:revision>
  <dcterms:created xsi:type="dcterms:W3CDTF">2018-02-17T12:39:38Z</dcterms:created>
  <dcterms:modified xsi:type="dcterms:W3CDTF">2018-11-04T15:31:24Z</dcterms:modified>
</cp:coreProperties>
</file>