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0"/>
  </p:notesMasterIdLst>
  <p:sldIdLst>
    <p:sldId id="265" r:id="rId2"/>
    <p:sldId id="289" r:id="rId3"/>
    <p:sldId id="288" r:id="rId4"/>
    <p:sldId id="268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269" r:id="rId17"/>
    <p:sldId id="303" r:id="rId18"/>
    <p:sldId id="30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Yegen" initials="JY" lastIdx="6" clrIdx="0"/>
  <p:cmAuthor id="1" name="D Balshaw" initials="DMB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D"/>
    <a:srgbClr val="659200"/>
    <a:srgbClr val="82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4" autoAdjust="0"/>
    <p:restoredTop sz="84145" autoAdjust="0"/>
  </p:normalViewPr>
  <p:slideViewPr>
    <p:cSldViewPr snapToGrid="0">
      <p:cViewPr varScale="1">
        <p:scale>
          <a:sx n="112" d="100"/>
          <a:sy n="112" d="100"/>
        </p:scale>
        <p:origin x="55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E3C07-5F01-44BC-8EBA-B28F779BD026}" type="datetimeFigureOut">
              <a:rPr lang="en-US" smtClean="0"/>
              <a:t>10/31/18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7B511-0009-42EF-B591-99E9ACD3B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5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27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12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11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23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51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0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75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27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54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68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7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27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4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2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7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7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7B511-0009-42EF-B591-99E9ACD3B52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7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 flipV="1">
            <a:off x="5410200" y="3124200"/>
            <a:ext cx="3733801" cy="232349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Rectangle 22"/>
          <p:cNvSpPr/>
          <p:nvPr/>
        </p:nvSpPr>
        <p:spPr>
          <a:xfrm flipV="1">
            <a:off x="5410182" y="3048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0" y="3383981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3411413"/>
            <a:ext cx="1965960" cy="20117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3457133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06251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331997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2819400"/>
            <a:ext cx="9144000" cy="29544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819400"/>
            <a:ext cx="9144001" cy="1702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2747397"/>
            <a:ext cx="2729950" cy="30060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8194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1775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 useBgFill="1">
        <p:nvSpPr>
          <p:cNvPr id="15" name="Rounded Rectangle 14"/>
          <p:cNvSpPr/>
          <p:nvPr/>
        </p:nvSpPr>
        <p:spPr bwMode="white">
          <a:xfrm>
            <a:off x="5410200" y="3167040"/>
            <a:ext cx="2971800" cy="50291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6024"/>
            <a:ext cx="8229600" cy="4325112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6477000"/>
            <a:ext cx="423864" cy="3048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Calibri" panose="020F0502020204030204" pitchFamily="34" charset="0"/>
              </a:defRPr>
            </a:lvl1pPr>
          </a:lstStyle>
          <a:p>
            <a:fld id="{1A420A75-3A22-44C0-9E0D-424A3E7AC4B6}" type="datetimeFigureOut">
              <a:rPr lang="en-US" smtClean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553200"/>
            <a:ext cx="1752600" cy="2286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60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60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115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17115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1751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1751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7160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10600" y="6477000"/>
            <a:ext cx="423864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68EF43-2646-4BE5-A4C3-7B7536AAF6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Calibri" panose="020F0502020204030204" pitchFamily="34" charset="0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Calibri" panose="020F0502020204030204" pitchFamily="34" charset="0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Calibri" panose="020F0502020204030204" pitchFamily="34" charset="0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Calibri" panose="020F0502020204030204" pitchFamily="34" charset="0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581152"/>
            <a:ext cx="83058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Children’s Health Exposure Analysis Resource (CHEAR)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372822"/>
            <a:ext cx="8229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Stakeholder Engagement in Metabolomics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Michael Conlon</a:t>
            </a:r>
            <a:b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Metabolomics Consortium Coordinating Center</a:t>
            </a:r>
            <a:b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University of Florida</a:t>
            </a:r>
          </a:p>
          <a:p>
            <a:pPr algn="ctr"/>
            <a:endParaRPr lang="en-US" sz="2800" b="1" dirty="0">
              <a:solidFill>
                <a:srgbClr val="6592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6592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November 2, 2018</a:t>
            </a:r>
          </a:p>
        </p:txBody>
      </p:sp>
    </p:spTree>
    <p:extLst>
      <p:ext uri="{BB962C8B-B14F-4D97-AF65-F5344CB8AC3E}">
        <p14:creationId xmlns:p14="http://schemas.microsoft.com/office/powerpoint/2010/main" val="4118636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UF CTSI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10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DDB9-8394-AB4E-BD09-B56E8AFFF7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Revenue.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Grew to $18M/</a:t>
            </a:r>
            <a:r>
              <a:rPr lang="en-US" sz="2400" dirty="0" err="1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Grew to $5M/</a:t>
            </a:r>
            <a:r>
              <a:rPr lang="en-US" sz="2400" dirty="0" err="1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endParaRPr lang="en-US" sz="2400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Repository.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</a:t>
            </a:r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16M Floridians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ROI.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11:1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Impact.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$1.2B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2015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1K investigators (41% junior faculty), 2,354 publications, 652 IRB approvals, 1,401 grants, $359M grant funding, 2400+ trainees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05196-8FBB-0847-9745-C839984E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93" y="2483573"/>
            <a:ext cx="4613042" cy="277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1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Goals for Metabolomics Engagement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11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091" y="1835789"/>
            <a:ext cx="8449519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indent="0"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659200"/>
                </a:solidFill>
                <a:latin typeface="Calibri" panose="020F0502020204030204" pitchFamily="34" charset="0"/>
              </a:rPr>
              <a:t>Advance the program goals</a:t>
            </a:r>
          </a:p>
          <a:p>
            <a:pPr marL="1090422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003A5D"/>
                </a:solidFill>
                <a:latin typeface="Calibri" panose="020F0502020204030204" pitchFamily="34" charset="0"/>
              </a:rPr>
              <a:t>Create a vibrant NMDR</a:t>
            </a:r>
          </a:p>
          <a:p>
            <a:pPr marL="1090422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003A5D"/>
                </a:solidFill>
                <a:latin typeface="Calibri" panose="020F0502020204030204" pitchFamily="34" charset="0"/>
              </a:rPr>
              <a:t>Overcome technical hurdles</a:t>
            </a:r>
          </a:p>
          <a:p>
            <a:pPr marL="1090422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003A5D"/>
                </a:solidFill>
                <a:latin typeface="Calibri" panose="020F0502020204030204" pitchFamily="34" charset="0"/>
              </a:rPr>
              <a:t>Best practices for metabolomics data/markers</a:t>
            </a:r>
          </a:p>
          <a:p>
            <a:pPr marL="633222" indent="-514350">
              <a:spcAft>
                <a:spcPts val="600"/>
              </a:spcAft>
              <a:buFont typeface="+mj-lt"/>
              <a:buAutoNum type="arabicPeriod"/>
            </a:pPr>
            <a:endParaRPr lang="en-US" dirty="0">
              <a:solidFill>
                <a:srgbClr val="003A5D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sz="2800" b="1" dirty="0">
                <a:solidFill>
                  <a:srgbClr val="659200"/>
                </a:solidFill>
                <a:latin typeface="Calibri" panose="020F0502020204030204" pitchFamily="34" charset="0"/>
              </a:rPr>
              <a:t>Build participation</a:t>
            </a:r>
          </a:p>
          <a:p>
            <a:pPr marL="1033272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A5D"/>
                </a:solidFill>
                <a:latin typeface="Calibri" panose="020F0502020204030204" pitchFamily="34" charset="0"/>
              </a:rPr>
              <a:t>Build awareness (brand)</a:t>
            </a:r>
          </a:p>
          <a:p>
            <a:pPr marL="1033272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A5D"/>
                </a:solidFill>
                <a:latin typeface="Calibri" panose="020F0502020204030204" pitchFamily="34" charset="0"/>
              </a:rPr>
              <a:t>Build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980061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Some Metabolomics Stakeholders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12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741657-6344-8D45-A29E-2D25FA8AB0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scientists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Translational scientists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scientists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Trainees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NIH Common Fund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6B0095-7ABB-C842-BEBF-5609956183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 editors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consortia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Journalists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collaborators</a:t>
            </a:r>
          </a:p>
          <a:p>
            <a:pPr marL="109728" indent="0">
              <a:buNone/>
            </a:pPr>
            <a:endParaRPr lang="en-US" sz="3600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US" sz="3200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Some Metabolomics Stakeholders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13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741657-6344-8D45-A29E-2D25FA8AB0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Junior investigators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FAIR Data Community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Publishers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Trainers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6B0095-7ABB-C842-BEBF-5609956183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 work group members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associations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Advocacy groups</a:t>
            </a:r>
          </a:p>
          <a:p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43182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Principles for Engagement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14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091" y="1835789"/>
            <a:ext cx="84495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Open/Inclusive &gt; Closed/Exclusive 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share, make it easy to participate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ideas &gt; Your ideas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listen, act on their ideas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members engage each other &gt; You engage them 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encourage, step back</a:t>
            </a:r>
          </a:p>
        </p:txBody>
      </p:sp>
    </p:spTree>
    <p:extLst>
      <p:ext uri="{BB962C8B-B14F-4D97-AF65-F5344CB8AC3E}">
        <p14:creationId xmlns:p14="http://schemas.microsoft.com/office/powerpoint/2010/main" val="23920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Modalities of Engagement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15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DDB9-8394-AB4E-BD09-B56E8AFFF7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Twitter.  </a:t>
            </a:r>
            <a:r>
              <a:rPr lang="en-US" sz="2400" b="1" i="1" dirty="0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2400" b="1" i="1" dirty="0" err="1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metabinfo</a:t>
            </a:r>
            <a:endParaRPr lang="en-US" sz="2400" i="1" dirty="0">
              <a:solidFill>
                <a:srgbClr val="6592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 program.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Encourage clinical and translational use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 networks.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CHEAR, CTSA, EMBL-EBI, UDN, …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Presentations, posters, letters.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as this one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site.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News, events, links to data, pubs, protocols, guidelines</a:t>
            </a:r>
            <a:b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2400" b="1" i="1" dirty="0" err="1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metabolomics.info</a:t>
            </a:r>
            <a:endParaRPr lang="en-US" sz="2400" b="1" i="1" dirty="0">
              <a:solidFill>
                <a:srgbClr val="6592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57DCE6-7546-844C-A24F-9DF139451A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98954"/>
            <a:ext cx="4222813" cy="266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25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792424"/>
            <a:ext cx="8382000" cy="3636103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b="1" i="1" dirty="0">
                <a:solidFill>
                  <a:srgbClr val="659200"/>
                </a:solidFill>
                <a:latin typeface="Calibri" panose="020F0502020204030204" pitchFamily="34" charset="0"/>
              </a:rPr>
              <a:t>Symposia for journal editors</a:t>
            </a: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Develop joint statement on data, protocols</a:t>
            </a: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b="1" i="1" dirty="0">
                <a:solidFill>
                  <a:srgbClr val="659200"/>
                </a:solidFill>
                <a:latin typeface="Calibri" panose="020F0502020204030204" pitchFamily="34" charset="0"/>
              </a:rPr>
              <a:t>Pilot awards for translational applications</a:t>
            </a: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Encourage new collaborations</a:t>
            </a: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b="1" i="1" dirty="0">
                <a:solidFill>
                  <a:srgbClr val="659200"/>
                </a:solidFill>
                <a:latin typeface="Calibri" panose="020F0502020204030204" pitchFamily="34" charset="0"/>
              </a:rPr>
              <a:t>Collaboration with the CTSA community</a:t>
            </a: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CD2H and other programs</a:t>
            </a: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Modalities for Communities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16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8291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792424"/>
            <a:ext cx="8382000" cy="3636103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b="1" i="1" dirty="0">
                <a:solidFill>
                  <a:srgbClr val="659200"/>
                </a:solidFill>
                <a:latin typeface="Calibri" panose="020F0502020204030204" pitchFamily="34" charset="0"/>
              </a:rPr>
              <a:t>Collaboration with </a:t>
            </a:r>
            <a:r>
              <a:rPr lang="en-US" b="1" i="1" dirty="0" err="1">
                <a:solidFill>
                  <a:srgbClr val="659200"/>
                </a:solidFill>
                <a:latin typeface="Calibri" panose="020F0502020204030204" pitchFamily="34" charset="0"/>
              </a:rPr>
              <a:t>GoFAIR</a:t>
            </a:r>
            <a:endParaRPr lang="en-US" b="1" i="1" dirty="0">
              <a:solidFill>
                <a:srgbClr val="65920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Possible Metabolomics Implementation Network</a:t>
            </a: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b="1" i="1" dirty="0">
                <a:solidFill>
                  <a:srgbClr val="659200"/>
                </a:solidFill>
                <a:latin typeface="Calibri" panose="020F0502020204030204" pitchFamily="34" charset="0"/>
              </a:rPr>
              <a:t>Presentations, posters, panels at related meetings</a:t>
            </a: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Build awareness of metabolomics, the consortium and related work</a:t>
            </a: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b="1" i="1" dirty="0">
                <a:solidFill>
                  <a:srgbClr val="659200"/>
                </a:solidFill>
                <a:latin typeface="Calibri" panose="020F0502020204030204" pitchFamily="34" charset="0"/>
              </a:rPr>
              <a:t>On-line presence</a:t>
            </a: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Build cross-community awareness</a:t>
            </a: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Modalities for Communities (part 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17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773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792424"/>
            <a:ext cx="8382000" cy="3636103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b="1" i="1" dirty="0">
                <a:solidFill>
                  <a:srgbClr val="659200"/>
                </a:solidFill>
                <a:latin typeface="Calibri" panose="020F0502020204030204" pitchFamily="34" charset="0"/>
              </a:rPr>
              <a:t>M3C and the Phase 2 Metabolomics Consortium is open for business</a:t>
            </a: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Web: http://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</a:rPr>
              <a:t>metabolomics.info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Twitter: @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</a:rPr>
              <a:t>metabinfo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b="1" i="1" dirty="0">
                <a:solidFill>
                  <a:srgbClr val="659200"/>
                </a:solidFill>
                <a:latin typeface="Calibri" panose="020F0502020204030204" pitchFamily="34" charset="0"/>
              </a:rPr>
              <a:t>Multi-modal Stakeholder Engagement across Communities</a:t>
            </a:r>
          </a:p>
          <a:p>
            <a:pPr marL="118872" indent="0"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Identify communities, use principles and modalities to engage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Summary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18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Goals of the Consortium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2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2475" y="1750748"/>
            <a:ext cx="8229600" cy="4737920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en-US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overall goal for Stage II of the Metabolomics Program is to realize the potential of metabolomics to inform basic, translational, and clinical research by:</a:t>
            </a:r>
            <a:br>
              <a:rPr lang="en-US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500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Establishing an enduring national public repository for metabolomic data</a:t>
            </a:r>
          </a:p>
          <a:p>
            <a:r>
              <a:rPr lang="en-US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Overcoming technical hurdles in analyzing and interpreting metabolomics data, including the ability to determine metabolite identities</a:t>
            </a:r>
          </a:p>
          <a:p>
            <a:r>
              <a:rPr lang="en-US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consensus for, and promoting adoption of, best practices and guidelines to promote accuracy, reproducibility, and re-analysis of metabolomics data in collaboration with the national and international communities</a:t>
            </a:r>
          </a:p>
          <a:p>
            <a:pPr marL="109728" indent="0">
              <a:buClr>
                <a:srgbClr val="659200"/>
              </a:buClr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09728" indent="0">
              <a:buClr>
                <a:srgbClr val="659200"/>
              </a:buClr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4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Metabolomics Consortium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3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410AA856-3AB4-A446-8217-08756ABE6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" y="1902298"/>
            <a:ext cx="8939362" cy="4292762"/>
          </a:xfrm>
        </p:spPr>
      </p:pic>
    </p:spTree>
    <p:extLst>
      <p:ext uri="{BB962C8B-B14F-4D97-AF65-F5344CB8AC3E}">
        <p14:creationId xmlns:p14="http://schemas.microsoft.com/office/powerpoint/2010/main" val="3811745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How The Consortium 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4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091" y="1835789"/>
            <a:ext cx="844951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indent="0"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659200"/>
                </a:solidFill>
                <a:latin typeface="Calibri" panose="020F0502020204030204" pitchFamily="34" charset="0"/>
              </a:rPr>
              <a:t>Steering Committee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All Principal Investigators, NIH Work Group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Facilitated by M3C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Meets monthly, in-person twice a year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sz="2800" b="1" dirty="0">
                <a:solidFill>
                  <a:srgbClr val="659200"/>
                </a:solidFill>
                <a:latin typeface="Calibri" panose="020F0502020204030204" pitchFamily="34" charset="0"/>
              </a:rPr>
              <a:t>Workgroups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Time-limited, with stated deliverables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Facilitated by M3C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Proposed by investigators, approved by Steering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8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How The Consortium Works (Part 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5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091" y="1835789"/>
            <a:ext cx="844951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indent="0"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659200"/>
                </a:solidFill>
                <a:latin typeface="Calibri" panose="020F0502020204030204" pitchFamily="34" charset="0"/>
              </a:rPr>
              <a:t>NMDR Governance Board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Experts, thought leaders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Data Repositories, FAIR principles, usability, and reuse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Meets quarterly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18872" indent="0">
              <a:buNone/>
            </a:pPr>
            <a:r>
              <a:rPr lang="en-US" sz="2800" b="1" dirty="0">
                <a:solidFill>
                  <a:srgbClr val="659200"/>
                </a:solidFill>
                <a:latin typeface="Calibri" panose="020F0502020204030204" pitchFamily="34" charset="0"/>
              </a:rPr>
              <a:t>External Scientific Consultants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Stakeholder experts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Advise NIH regarding consortium progress</a:t>
            </a:r>
          </a:p>
          <a:p>
            <a:pPr marL="461772" indent="-342900">
              <a:spcAft>
                <a:spcPts val="1200"/>
              </a:spcAft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Meet annually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37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My background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6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2475" y="1750749"/>
            <a:ext cx="8229600" cy="3967146"/>
          </a:xfrm>
        </p:spPr>
        <p:txBody>
          <a:bodyPr>
            <a:normAutofit/>
          </a:bodyPr>
          <a:lstStyle/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Biostatistics, clinical trials, biomedical informatics</a:t>
            </a: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UFHSC CIO</a:t>
            </a: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CTSI Co-director</a:t>
            </a: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SECIM P&amp;O Core lead</a:t>
            </a: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VIVO Project Director</a:t>
            </a: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Retired 2015</a:t>
            </a: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Metabolomics Consortium Coordinating Center (M3C), co-PI with Rick Yost</a:t>
            </a: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09728" indent="0">
              <a:buClr>
                <a:srgbClr val="659200"/>
              </a:buClr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09728" indent="0">
              <a:buClr>
                <a:srgbClr val="659200"/>
              </a:buClr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Clr>
                <a:srgbClr val="6592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1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Engagement at SECIM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7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DDB9-8394-AB4E-BD09-B56E8AFFF7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en-US" sz="2800" b="1" i="1" dirty="0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Self-sustaining service center within 4 years</a:t>
            </a:r>
          </a:p>
          <a:p>
            <a:endParaRPr lang="en-US" sz="2400" b="1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On-line.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site, newsletter.  UF Look.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each year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P&amp;F Program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Every year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teachers.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cells video.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Scripps, UF CTSI, Phase 1 consortium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FD3FAC-08D1-B446-B68C-D1F3D75335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257845"/>
            <a:ext cx="4038600" cy="344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SECIM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8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DDB9-8394-AB4E-BD09-B56E8AFFF7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Revenue.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$14K YR1, $621K YR4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 datasets deposited in the NMDR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472 attendees in 4 years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 pilots funded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Investigators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164 serviced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D13D9-4E09-B244-94B3-424001F5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79" y="2292626"/>
            <a:ext cx="4591607" cy="27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9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Engagement Examples from the UF CTSI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9682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FB3CBF2-DD41-1A47-8A9E-2BB02F90D160}" type="slidenum">
              <a:rPr lang="en-US" b="1" smtClean="0">
                <a:solidFill>
                  <a:schemeClr val="bg1"/>
                </a:solidFill>
                <a:latin typeface="+mj-lt"/>
              </a:rPr>
              <a:t>9</a:t>
            </a:fld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DDB9-8394-AB4E-BD09-B56E8AFFF7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n-US" sz="2800" b="1" i="1" dirty="0">
                <a:solidFill>
                  <a:srgbClr val="659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Accelerate translation from bench to bedside</a:t>
            </a:r>
          </a:p>
          <a:p>
            <a:pPr marL="109728" indent="0">
              <a:buNone/>
            </a:pPr>
            <a:endParaRPr lang="en-US" sz="2400" b="1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w/ VPR, VPPR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each year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P&amp;F Program.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year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Studios</a:t>
            </a: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Patients. </a:t>
            </a:r>
            <a:r>
              <a:rPr lang="en-US" sz="2400" dirty="0" err="1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HealthStreet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Personalized Medicine</a:t>
            </a:r>
            <a:endParaRPr lang="en-US" sz="2400" b="1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Collaboration.  </a:t>
            </a:r>
            <a:r>
              <a:rPr lang="en-US" sz="2400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Journalism and Communications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76764A-FF8F-4847-A40C-963C8D942B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78" y="2407534"/>
            <a:ext cx="4659320" cy="3009418"/>
          </a:xfrm>
        </p:spPr>
      </p:pic>
    </p:spTree>
    <p:extLst>
      <p:ext uri="{BB962C8B-B14F-4D97-AF65-F5344CB8AC3E}">
        <p14:creationId xmlns:p14="http://schemas.microsoft.com/office/powerpoint/2010/main" val="8893834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tee Meeting template4">
  <a:themeElements>
    <a:clrScheme name="Grantee">
      <a:dk1>
        <a:sysClr val="windowText" lastClr="000000"/>
      </a:dk1>
      <a:lt1>
        <a:sysClr val="window" lastClr="FFFFFF"/>
      </a:lt1>
      <a:dk2>
        <a:srgbClr val="800000"/>
      </a:dk2>
      <a:lt2>
        <a:srgbClr val="DEDEDE"/>
      </a:lt2>
      <a:accent1>
        <a:srgbClr val="535353"/>
      </a:accent1>
      <a:accent2>
        <a:srgbClr val="2E2F4D"/>
      </a:accent2>
      <a:accent3>
        <a:srgbClr val="787AAE"/>
      </a:accent3>
      <a:accent4>
        <a:srgbClr val="292945"/>
      </a:accent4>
      <a:accent5>
        <a:srgbClr val="373737"/>
      </a:accent5>
      <a:accent6>
        <a:srgbClr val="FFC1C1"/>
      </a:accent6>
      <a:hlink>
        <a:srgbClr val="53548A"/>
      </a:hlink>
      <a:folHlink>
        <a:srgbClr val="8588A1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PowerPointTemplate_2016_01-08</Template>
  <TotalTime>472</TotalTime>
  <Words>675</Words>
  <Application>Microsoft Macintosh PowerPoint</Application>
  <PresentationFormat>On-screen Show (4:3)</PresentationFormat>
  <Paragraphs>179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Georgia</vt:lpstr>
      <vt:lpstr>Trebuchet MS</vt:lpstr>
      <vt:lpstr>Wingdings</vt:lpstr>
      <vt:lpstr>Wingdings 2</vt:lpstr>
      <vt:lpstr>Grantee Meeting template4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Kaitlin Akif</dc:creator>
  <cp:lastModifiedBy>Conlon, Mike</cp:lastModifiedBy>
  <cp:revision>26</cp:revision>
  <dcterms:created xsi:type="dcterms:W3CDTF">2018-10-22T14:24:20Z</dcterms:created>
  <dcterms:modified xsi:type="dcterms:W3CDTF">2018-10-31T23:21:38Z</dcterms:modified>
</cp:coreProperties>
</file>