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notesMasterIdLst>
    <p:notesMasterId r:id="rId32"/>
  </p:notesMasterIdLst>
  <p:sldIdLst>
    <p:sldId id="256" r:id="rId2"/>
    <p:sldId id="272" r:id="rId3"/>
    <p:sldId id="289" r:id="rId4"/>
    <p:sldId id="278" r:id="rId5"/>
    <p:sldId id="279" r:id="rId6"/>
    <p:sldId id="273" r:id="rId7"/>
    <p:sldId id="311" r:id="rId8"/>
    <p:sldId id="310" r:id="rId9"/>
    <p:sldId id="290" r:id="rId10"/>
    <p:sldId id="296" r:id="rId11"/>
    <p:sldId id="281" r:id="rId12"/>
    <p:sldId id="284" r:id="rId13"/>
    <p:sldId id="291" r:id="rId14"/>
    <p:sldId id="298" r:id="rId15"/>
    <p:sldId id="306" r:id="rId16"/>
    <p:sldId id="297" r:id="rId17"/>
    <p:sldId id="292" r:id="rId18"/>
    <p:sldId id="307" r:id="rId19"/>
    <p:sldId id="293" r:id="rId20"/>
    <p:sldId id="308" r:id="rId21"/>
    <p:sldId id="294" r:id="rId22"/>
    <p:sldId id="295" r:id="rId23"/>
    <p:sldId id="299" r:id="rId24"/>
    <p:sldId id="300" r:id="rId25"/>
    <p:sldId id="301" r:id="rId26"/>
    <p:sldId id="312" r:id="rId27"/>
    <p:sldId id="304" r:id="rId28"/>
    <p:sldId id="305" r:id="rId29"/>
    <p:sldId id="309" r:id="rId30"/>
    <p:sldId id="268" r:id="rId3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46"/>
    <p:restoredTop sz="94560"/>
  </p:normalViewPr>
  <p:slideViewPr>
    <p:cSldViewPr snapToGrid="0" snapToObjects="1">
      <p:cViewPr>
        <p:scale>
          <a:sx n="100" d="100"/>
          <a:sy n="100" d="100"/>
        </p:scale>
        <p:origin x="-16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D00CB-290C-4A43-A263-6220D9CD5D23}" type="datetimeFigureOut">
              <a:rPr kumimoji="1" lang="ja-JP" altLang="en-US" smtClean="0"/>
              <a:t>2018/11/1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CDB76-B253-7046-B152-30FD78CB9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1265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8CEA-A035-B844-A568-8626002F70F7}" type="datetimeFigureOut">
              <a:rPr kumimoji="1" lang="ja-JP" altLang="en-US" smtClean="0"/>
              <a:t>2018/11/1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BF072-8F72-7546-8397-AE6F370E67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8CEA-A035-B844-A568-8626002F70F7}" type="datetimeFigureOut">
              <a:rPr kumimoji="1" lang="ja-JP" altLang="en-US" smtClean="0"/>
              <a:t>2018/11/1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BF072-8F72-7546-8397-AE6F370E67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8CEA-A035-B844-A568-8626002F70F7}" type="datetimeFigureOut">
              <a:rPr kumimoji="1" lang="ja-JP" altLang="en-US" smtClean="0"/>
              <a:t>2018/11/1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BF072-8F72-7546-8397-AE6F370E67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8CEA-A035-B844-A568-8626002F70F7}" type="datetimeFigureOut">
              <a:rPr kumimoji="1" lang="ja-JP" altLang="en-US" smtClean="0"/>
              <a:t>2018/11/1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BF072-8F72-7546-8397-AE6F370E67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8CEA-A035-B844-A568-8626002F70F7}" type="datetimeFigureOut">
              <a:rPr kumimoji="1" lang="ja-JP" altLang="en-US" smtClean="0"/>
              <a:t>2018/11/1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BF072-8F72-7546-8397-AE6F370E67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8CEA-A035-B844-A568-8626002F70F7}" type="datetimeFigureOut">
              <a:rPr kumimoji="1" lang="ja-JP" altLang="en-US" smtClean="0"/>
              <a:t>2018/11/1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BF072-8F72-7546-8397-AE6F370E67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8CEA-A035-B844-A568-8626002F70F7}" type="datetimeFigureOut">
              <a:rPr kumimoji="1" lang="ja-JP" altLang="en-US" smtClean="0"/>
              <a:t>2018/11/1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BF072-8F72-7546-8397-AE6F370E67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8CEA-A035-B844-A568-8626002F70F7}" type="datetimeFigureOut">
              <a:rPr kumimoji="1" lang="ja-JP" altLang="en-US" smtClean="0"/>
              <a:t>2018/11/1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BF072-8F72-7546-8397-AE6F370E67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8CEA-A035-B844-A568-8626002F70F7}" type="datetimeFigureOut">
              <a:rPr kumimoji="1" lang="ja-JP" altLang="en-US" smtClean="0"/>
              <a:t>2018/11/1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BF072-8F72-7546-8397-AE6F370E67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8CEA-A035-B844-A568-8626002F70F7}" type="datetimeFigureOut">
              <a:rPr kumimoji="1" lang="ja-JP" altLang="en-US" smtClean="0"/>
              <a:t>2018/11/1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BF072-8F72-7546-8397-AE6F370E67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8CEA-A035-B844-A568-8626002F70F7}" type="datetimeFigureOut">
              <a:rPr kumimoji="1" lang="ja-JP" altLang="en-US" smtClean="0"/>
              <a:t>2018/11/1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BF072-8F72-7546-8397-AE6F370E67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D8CEA-A035-B844-A568-8626002F70F7}" type="datetimeFigureOut">
              <a:rPr kumimoji="1" lang="ja-JP" altLang="en-US" smtClean="0"/>
              <a:t>2018/11/1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BF072-8F72-7546-8397-AE6F370E67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716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&#8220;Synechocystis%20sp.%20PCC%206803&#8221;@en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&#8220;Synechocystis%20sp.%20PCC%206803&#8221;@en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&#8220;Synechocystis%20sp.%20PCC%206803&#8221;@en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54100" y="1523999"/>
            <a:ext cx="10083800" cy="2943203"/>
          </a:xfrm>
        </p:spPr>
        <p:txBody>
          <a:bodyPr>
            <a:normAutofit/>
          </a:bodyPr>
          <a:lstStyle/>
          <a:p>
            <a:r>
              <a:rPr lang="en-US" altLang="ja-JP" sz="5800" dirty="0"/>
              <a:t>RDF</a:t>
            </a:r>
            <a:r>
              <a:rPr lang="ja-JP" altLang="en-US" sz="5800" dirty="0"/>
              <a:t>化した自分のデータと</a:t>
            </a:r>
            <a:r>
              <a:rPr lang="ja-JP" altLang="en-US" sz="5800" dirty="0" smtClean="0"/>
              <a:t>、</a:t>
            </a:r>
            <a:r>
              <a:rPr lang="en-US" altLang="ja-JP" sz="5800" dirty="0" smtClean="0"/>
              <a:t/>
            </a:r>
            <a:br>
              <a:rPr lang="en-US" altLang="ja-JP" sz="5800" dirty="0" smtClean="0"/>
            </a:br>
            <a:r>
              <a:rPr lang="ja-JP" altLang="en-US" sz="5800" dirty="0" smtClean="0"/>
              <a:t>既存</a:t>
            </a:r>
            <a:r>
              <a:rPr lang="ja-JP" altLang="en-US" sz="5800" dirty="0"/>
              <a:t>の生命科学</a:t>
            </a:r>
            <a:r>
              <a:rPr lang="en-US" altLang="ja-JP" sz="5800" dirty="0"/>
              <a:t>RDF</a:t>
            </a:r>
            <a:r>
              <a:rPr lang="ja-JP" altLang="en-US" sz="5800" dirty="0"/>
              <a:t>データ</a:t>
            </a:r>
            <a:r>
              <a:rPr lang="ja-JP" altLang="en-US" sz="5800" dirty="0" smtClean="0"/>
              <a:t>を</a:t>
            </a:r>
            <a:r>
              <a:rPr lang="en-US" altLang="ja-JP" sz="5800" dirty="0" smtClean="0"/>
              <a:t/>
            </a:r>
            <a:br>
              <a:rPr lang="en-US" altLang="ja-JP" sz="5800" dirty="0" smtClean="0"/>
            </a:br>
            <a:r>
              <a:rPr lang="ja-JP" altLang="en-US" sz="5800" dirty="0" smtClean="0"/>
              <a:t>統合</a:t>
            </a:r>
            <a:r>
              <a:rPr lang="ja-JP" altLang="en-US" sz="5800" dirty="0"/>
              <a:t>して利用する方法</a:t>
            </a:r>
            <a:endParaRPr kumimoji="1" lang="ja-JP" altLang="en-US" sz="5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70000" y="5146218"/>
            <a:ext cx="9144000" cy="1011475"/>
          </a:xfrm>
        </p:spPr>
        <p:txBody>
          <a:bodyPr>
            <a:noAutofit/>
          </a:bodyPr>
          <a:lstStyle/>
          <a:p>
            <a:r>
              <a:rPr lang="ja-JP" altLang="en-US" sz="2800" dirty="0" smtClean="0"/>
              <a:t>岡別府　陽子</a:t>
            </a:r>
            <a:endParaRPr lang="en-US" altLang="ja-JP" sz="2800" dirty="0" smtClean="0"/>
          </a:p>
          <a:p>
            <a:r>
              <a:rPr kumimoji="1" lang="en-US" altLang="ja-JP" sz="2800" dirty="0" smtClean="0"/>
              <a:t>2018</a:t>
            </a:r>
            <a:r>
              <a:rPr kumimoji="1" lang="ja-JP" altLang="en-US" sz="2800" dirty="0" smtClean="0"/>
              <a:t>年</a:t>
            </a:r>
            <a:r>
              <a:rPr kumimoji="1" lang="en-US" altLang="ja-JP" sz="2800" dirty="0" smtClean="0"/>
              <a:t>11</a:t>
            </a:r>
            <a:r>
              <a:rPr kumimoji="1" lang="ja-JP" altLang="en-US" sz="2800" dirty="0" smtClean="0"/>
              <a:t>月</a:t>
            </a:r>
            <a:r>
              <a:rPr kumimoji="1" lang="en-US" altLang="ja-JP" sz="2800" dirty="0" smtClean="0"/>
              <a:t>1</a:t>
            </a:r>
            <a:r>
              <a:rPr kumimoji="1" lang="ja-JP" altLang="en-US" sz="2800" dirty="0" smtClean="0"/>
              <a:t>日</a:t>
            </a:r>
            <a:endParaRPr kumimoji="1" lang="ja-JP" altLang="en-US" sz="2800" dirty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198328" y="137787"/>
            <a:ext cx="4361145" cy="613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kumimoji="1"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第三回</a:t>
            </a:r>
            <a:r>
              <a:rPr lang="en-US" altLang="ja-JP" dirty="0" smtClean="0"/>
              <a:t>RDF</a:t>
            </a:r>
            <a:r>
              <a:rPr lang="ja-JP" altLang="en-US" dirty="0" smtClean="0"/>
              <a:t>講習会</a:t>
            </a:r>
            <a:r>
              <a:rPr lang="en-US" altLang="ja-JP" dirty="0" smtClean="0"/>
              <a:t> @JST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53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27887" y="2679307"/>
            <a:ext cx="9601200" cy="128853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RDF</a:t>
            </a:r>
            <a:r>
              <a:rPr kumimoji="1" lang="ja-JP" altLang="en-US" dirty="0" smtClean="0"/>
              <a:t>では</a:t>
            </a:r>
            <a:r>
              <a:rPr kumimoji="1" lang="en-US" altLang="ja-JP" dirty="0" smtClean="0"/>
              <a:t>URI</a:t>
            </a:r>
            <a:r>
              <a:rPr kumimoji="1" lang="ja-JP" altLang="en-US" dirty="0" smtClean="0"/>
              <a:t>を揃えることによって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データを繋げる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059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矢印コネクタ 3"/>
          <p:cNvCxnSpPr>
            <a:stCxn id="6" idx="6"/>
            <a:endCxn id="5" idx="1"/>
          </p:cNvCxnSpPr>
          <p:nvPr/>
        </p:nvCxnSpPr>
        <p:spPr>
          <a:xfrm>
            <a:off x="3681609" y="1852817"/>
            <a:ext cx="3271012" cy="17472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正方形/長方形 4"/>
          <p:cNvSpPr/>
          <p:nvPr/>
        </p:nvSpPr>
        <p:spPr>
          <a:xfrm>
            <a:off x="6952621" y="1554603"/>
            <a:ext cx="3660949" cy="631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dirty="0" smtClean="0"/>
              <a:t>“Os01g0782100”</a:t>
            </a:r>
            <a:endParaRPr lang="ja-JP" altLang="en-US" sz="2800" dirty="0"/>
          </a:p>
        </p:txBody>
      </p:sp>
      <p:sp>
        <p:nvSpPr>
          <p:cNvPr id="6" name="円/楕円 5"/>
          <p:cNvSpPr/>
          <p:nvPr/>
        </p:nvSpPr>
        <p:spPr>
          <a:xfrm>
            <a:off x="114300" y="1449947"/>
            <a:ext cx="3567309" cy="8057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smtClean="0">
                <a:solidFill>
                  <a:schemeClr val="tx1"/>
                </a:solidFill>
              </a:rPr>
              <a:t>orb-gene:269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37942" y="1609166"/>
            <a:ext cx="1507144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err="1" smtClean="0"/>
              <a:t>orb:rap_id</a:t>
            </a:r>
            <a:endParaRPr kumimoji="1" lang="en-US" altLang="ja-JP" sz="2400" dirty="0" smtClean="0"/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1132905" y="269558"/>
            <a:ext cx="9776564" cy="829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kumimoji="1"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RAP-DB</a:t>
            </a:r>
            <a:r>
              <a:rPr lang="ja-JP" altLang="en-US" dirty="0" smtClean="0"/>
              <a:t>の</a:t>
            </a:r>
            <a:r>
              <a:rPr lang="en-US" altLang="ja-JP" dirty="0" smtClean="0"/>
              <a:t>ID</a:t>
            </a:r>
            <a:r>
              <a:rPr lang="ja-JP" altLang="en-US" dirty="0" smtClean="0"/>
              <a:t>情報を</a:t>
            </a:r>
            <a:r>
              <a:rPr lang="en-US" altLang="ja-JP" dirty="0" smtClean="0"/>
              <a:t>URI</a:t>
            </a:r>
            <a:r>
              <a:rPr lang="ja-JP" altLang="en-US" dirty="0" smtClean="0"/>
              <a:t>にする</a:t>
            </a:r>
            <a:endParaRPr lang="en-US" altLang="ja-JP" dirty="0" smtClean="0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998390" y="5615966"/>
            <a:ext cx="11059096" cy="9418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kumimoji="1"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 err="1" smtClean="0"/>
              <a:t>UniProt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RDF</a:t>
            </a:r>
            <a:r>
              <a:rPr lang="ja-JP" altLang="en-US" sz="2800" dirty="0" smtClean="0"/>
              <a:t>データではプロテインに</a:t>
            </a:r>
            <a:r>
              <a:rPr lang="en-US" altLang="ja-JP" sz="2800" dirty="0" smtClean="0"/>
              <a:t>RAD-DB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ID</a:t>
            </a:r>
            <a:r>
              <a:rPr lang="ja-JP" altLang="en-US" sz="2800" dirty="0" smtClean="0"/>
              <a:t>を紐づけており、</a:t>
            </a:r>
            <a:r>
              <a:rPr lang="en-US" altLang="ja-JP" sz="2800" dirty="0" err="1" smtClean="0"/>
              <a:t>UniProt</a:t>
            </a:r>
            <a:r>
              <a:rPr lang="ja-JP" altLang="en-US" sz="2800" dirty="0" smtClean="0"/>
              <a:t>とデータを繋げたい場合には同じ</a:t>
            </a:r>
            <a:r>
              <a:rPr lang="en-US" altLang="ja-JP" sz="2800" dirty="0" smtClean="0"/>
              <a:t>URI</a:t>
            </a:r>
            <a:r>
              <a:rPr lang="ja-JP" altLang="en-US" sz="2800" dirty="0" smtClean="0"/>
              <a:t>を使う</a:t>
            </a:r>
            <a:endParaRPr lang="ja-JP" altLang="en-US" sz="2800" dirty="0"/>
          </a:p>
        </p:txBody>
      </p:sp>
      <p:cxnSp>
        <p:nvCxnSpPr>
          <p:cNvPr id="16" name="直線矢印コネクタ 15"/>
          <p:cNvCxnSpPr>
            <a:stCxn id="17" idx="6"/>
            <a:endCxn id="19" idx="2"/>
          </p:cNvCxnSpPr>
          <p:nvPr/>
        </p:nvCxnSpPr>
        <p:spPr>
          <a:xfrm flipV="1">
            <a:off x="3681609" y="4151187"/>
            <a:ext cx="2010785" cy="162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円/楕円 16"/>
          <p:cNvSpPr/>
          <p:nvPr/>
        </p:nvSpPr>
        <p:spPr>
          <a:xfrm>
            <a:off x="114300" y="3749937"/>
            <a:ext cx="3567309" cy="8057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smtClean="0">
                <a:solidFill>
                  <a:schemeClr val="tx1"/>
                </a:solidFill>
              </a:rPr>
              <a:t>orb-gene:269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00772" y="3872401"/>
            <a:ext cx="1507144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err="1" smtClean="0"/>
              <a:t>orb:rap_id</a:t>
            </a:r>
            <a:endParaRPr kumimoji="1" lang="en-US" altLang="ja-JP" sz="2400" dirty="0" smtClean="0"/>
          </a:p>
        </p:txBody>
      </p:sp>
      <p:sp>
        <p:nvSpPr>
          <p:cNvPr id="19" name="円/楕円 18"/>
          <p:cNvSpPr/>
          <p:nvPr/>
        </p:nvSpPr>
        <p:spPr>
          <a:xfrm>
            <a:off x="5692394" y="3596725"/>
            <a:ext cx="6466948" cy="110892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ja-JP" sz="2600" b="1" dirty="0">
                <a:solidFill>
                  <a:srgbClr val="FF5A00"/>
                </a:solidFill>
              </a:rPr>
              <a:t>http://purl.uniprot.org</a:t>
            </a:r>
            <a:r>
              <a:rPr lang="en-US" altLang="ja-JP" sz="2600" b="1" dirty="0" smtClean="0">
                <a:solidFill>
                  <a:srgbClr val="FF5A00"/>
                </a:solidFill>
              </a:rPr>
              <a:t>/</a:t>
            </a:r>
          </a:p>
          <a:p>
            <a:pPr algn="ctr"/>
            <a:r>
              <a:rPr lang="en-US" altLang="ja-JP" sz="2600" b="1" dirty="0" err="1" smtClean="0">
                <a:solidFill>
                  <a:srgbClr val="FF5A00"/>
                </a:solidFill>
              </a:rPr>
              <a:t>gramene</a:t>
            </a:r>
            <a:r>
              <a:rPr lang="en-US" altLang="ja-JP" sz="2600" b="1" dirty="0" smtClean="0">
                <a:solidFill>
                  <a:srgbClr val="FF5A00"/>
                </a:solidFill>
              </a:rPr>
              <a:t>/</a:t>
            </a:r>
            <a:r>
              <a:rPr lang="en-US" altLang="ja-JP" sz="2600" dirty="0" smtClean="0"/>
              <a:t>Os01g0782100</a:t>
            </a:r>
            <a:endParaRPr kumimoji="1" lang="ja-JP" altLang="en-US" sz="2600" dirty="0">
              <a:solidFill>
                <a:schemeClr val="tx1"/>
              </a:solidFill>
            </a:endParaRPr>
          </a:p>
        </p:txBody>
      </p:sp>
      <p:sp>
        <p:nvSpPr>
          <p:cNvPr id="23" name="下矢印 22"/>
          <p:cNvSpPr/>
          <p:nvPr/>
        </p:nvSpPr>
        <p:spPr>
          <a:xfrm>
            <a:off x="7968342" y="2440486"/>
            <a:ext cx="559027" cy="9566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2423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"/>
          <p:cNvSpPr txBox="1">
            <a:spLocks/>
          </p:cNvSpPr>
          <p:nvPr/>
        </p:nvSpPr>
        <p:spPr>
          <a:xfrm>
            <a:off x="1132905" y="253229"/>
            <a:ext cx="10197704" cy="829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kumimoji="1"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err="1" smtClean="0"/>
              <a:t>UniProt</a:t>
            </a:r>
            <a:r>
              <a:rPr lang="ja-JP" altLang="en-US" dirty="0" smtClean="0"/>
              <a:t>の</a:t>
            </a:r>
            <a:r>
              <a:rPr lang="en-US" altLang="ja-JP" dirty="0" smtClean="0"/>
              <a:t>RDF</a:t>
            </a:r>
            <a:r>
              <a:rPr lang="ja-JP" altLang="en-US" dirty="0" smtClean="0"/>
              <a:t>データと同じ</a:t>
            </a:r>
            <a:r>
              <a:rPr lang="en-US" altLang="ja-JP" dirty="0" smtClean="0"/>
              <a:t>URI</a:t>
            </a:r>
            <a:r>
              <a:rPr lang="ja-JP" altLang="en-US" dirty="0" smtClean="0"/>
              <a:t>に揃える</a:t>
            </a:r>
            <a:endParaRPr lang="en-US" altLang="ja-JP" dirty="0" smtClean="0"/>
          </a:p>
        </p:txBody>
      </p:sp>
      <p:cxnSp>
        <p:nvCxnSpPr>
          <p:cNvPr id="16" name="直線矢印コネクタ 15"/>
          <p:cNvCxnSpPr>
            <a:stCxn id="17" idx="6"/>
            <a:endCxn id="19" idx="2"/>
          </p:cNvCxnSpPr>
          <p:nvPr/>
        </p:nvCxnSpPr>
        <p:spPr>
          <a:xfrm>
            <a:off x="4024507" y="2315540"/>
            <a:ext cx="2017065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円/楕円 16"/>
          <p:cNvSpPr/>
          <p:nvPr/>
        </p:nvSpPr>
        <p:spPr>
          <a:xfrm>
            <a:off x="114301" y="1912670"/>
            <a:ext cx="3910206" cy="8057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smtClean="0">
                <a:solidFill>
                  <a:schemeClr val="tx1"/>
                </a:solidFill>
              </a:rPr>
              <a:t>orb-gene:269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162027" y="2050538"/>
            <a:ext cx="1507144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err="1" smtClean="0"/>
              <a:t>orb:rap_id</a:t>
            </a:r>
            <a:endParaRPr kumimoji="1" lang="en-US" altLang="ja-JP" sz="2400" dirty="0" smtClean="0"/>
          </a:p>
        </p:txBody>
      </p:sp>
      <p:sp>
        <p:nvSpPr>
          <p:cNvPr id="19" name="円/楕円 18"/>
          <p:cNvSpPr/>
          <p:nvPr/>
        </p:nvSpPr>
        <p:spPr>
          <a:xfrm>
            <a:off x="6041572" y="1761078"/>
            <a:ext cx="6150428" cy="110892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ja-JP" sz="2600" dirty="0"/>
              <a:t>http://purl.uniprot.org</a:t>
            </a:r>
            <a:r>
              <a:rPr lang="en-US" altLang="ja-JP" sz="2600" dirty="0" smtClean="0"/>
              <a:t>/</a:t>
            </a:r>
          </a:p>
          <a:p>
            <a:pPr algn="ctr"/>
            <a:r>
              <a:rPr lang="en-US" altLang="ja-JP" sz="2600" dirty="0" err="1" smtClean="0"/>
              <a:t>gramene</a:t>
            </a:r>
            <a:r>
              <a:rPr lang="en-US" altLang="ja-JP" sz="2600" dirty="0" smtClean="0"/>
              <a:t>/Os01g0782100</a:t>
            </a:r>
            <a:endParaRPr kumimoji="1" lang="ja-JP" altLang="en-US" sz="2600" dirty="0">
              <a:solidFill>
                <a:schemeClr val="tx1"/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14" y="3539651"/>
            <a:ext cx="1651000" cy="800100"/>
          </a:xfrm>
          <a:prstGeom prst="rect">
            <a:avLst/>
          </a:prstGeom>
        </p:spPr>
      </p:pic>
      <p:sp>
        <p:nvSpPr>
          <p:cNvPr id="21" name="円/楕円 20"/>
          <p:cNvSpPr/>
          <p:nvPr/>
        </p:nvSpPr>
        <p:spPr>
          <a:xfrm>
            <a:off x="5799800" y="3744756"/>
            <a:ext cx="6392199" cy="110892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ja-JP" sz="2600" dirty="0"/>
              <a:t>http://purl.uniprot.org</a:t>
            </a:r>
            <a:r>
              <a:rPr lang="en-US" altLang="ja-JP" sz="2600" dirty="0" smtClean="0"/>
              <a:t>/</a:t>
            </a:r>
          </a:p>
          <a:p>
            <a:pPr algn="ctr"/>
            <a:r>
              <a:rPr lang="en-US" altLang="ja-JP" sz="2600" dirty="0" err="1" smtClean="0"/>
              <a:t>gramene</a:t>
            </a:r>
            <a:r>
              <a:rPr lang="en-US" altLang="ja-JP" sz="2600" dirty="0" smtClean="0"/>
              <a:t>/Os01g0782100</a:t>
            </a:r>
            <a:endParaRPr kumimoji="1" lang="ja-JP" altLang="en-US" sz="2600" dirty="0">
              <a:solidFill>
                <a:schemeClr val="tx1"/>
              </a:solidFill>
            </a:endParaRPr>
          </a:p>
        </p:txBody>
      </p:sp>
      <p:cxnSp>
        <p:nvCxnSpPr>
          <p:cNvPr id="22" name="直線矢印コネクタ 21"/>
          <p:cNvCxnSpPr>
            <a:stCxn id="25" idx="0"/>
            <a:endCxn id="21" idx="4"/>
          </p:cNvCxnSpPr>
          <p:nvPr/>
        </p:nvCxnSpPr>
        <p:spPr>
          <a:xfrm flipV="1">
            <a:off x="7886728" y="4853679"/>
            <a:ext cx="1109172" cy="94350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6425502" y="5127392"/>
            <a:ext cx="2719078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err="1"/>
              <a:t>up:transcribedFrom</a:t>
            </a:r>
            <a:endParaRPr kumimoji="1" lang="en-US" altLang="ja-JP" sz="2400" dirty="0" smtClean="0"/>
          </a:p>
        </p:txBody>
      </p:sp>
      <p:sp>
        <p:nvSpPr>
          <p:cNvPr id="25" name="円/楕円 24"/>
          <p:cNvSpPr/>
          <p:nvPr/>
        </p:nvSpPr>
        <p:spPr>
          <a:xfrm>
            <a:off x="4292656" y="5797179"/>
            <a:ext cx="7188144" cy="106082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ja-JP" sz="2800" dirty="0"/>
              <a:t>http://</a:t>
            </a:r>
            <a:r>
              <a:rPr lang="en-US" altLang="ja-JP" sz="2800" dirty="0" err="1"/>
              <a:t>purl.uniprot.org</a:t>
            </a:r>
            <a:r>
              <a:rPr lang="en-US" altLang="ja-JP" sz="2800" dirty="0"/>
              <a:t>/</a:t>
            </a:r>
          </a:p>
          <a:p>
            <a:pPr algn="ctr"/>
            <a:r>
              <a:rPr lang="en-US" altLang="ja-JP" sz="2800" dirty="0" err="1" smtClean="0"/>
              <a:t>gramene</a:t>
            </a:r>
            <a:r>
              <a:rPr lang="en-US" altLang="ja-JP" sz="2800" dirty="0" smtClean="0"/>
              <a:t>/Os01t0782100-01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244929" y="4532547"/>
            <a:ext cx="4474028" cy="90748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protein:Q8LQR6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cxnSp>
        <p:nvCxnSpPr>
          <p:cNvPr id="28" name="直線矢印コネクタ 27"/>
          <p:cNvCxnSpPr>
            <a:stCxn id="26" idx="4"/>
            <a:endCxn id="25" idx="2"/>
          </p:cNvCxnSpPr>
          <p:nvPr/>
        </p:nvCxnSpPr>
        <p:spPr>
          <a:xfrm>
            <a:off x="2481943" y="5440036"/>
            <a:ext cx="1810713" cy="887554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2775414" y="5604831"/>
            <a:ext cx="1760290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sz="2400" smtClean="0"/>
              <a:t>rdfs:seeAlso</a:t>
            </a:r>
            <a:endParaRPr kumimoji="1" lang="en-US" altLang="ja-JP" sz="2400" dirty="0" smtClean="0"/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5" y="1291662"/>
            <a:ext cx="2501900" cy="520700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838988" y="3170530"/>
            <a:ext cx="10761571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622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96236" y="397702"/>
            <a:ext cx="9776564" cy="829849"/>
          </a:xfrm>
        </p:spPr>
        <p:txBody>
          <a:bodyPr/>
          <a:lstStyle/>
          <a:p>
            <a:r>
              <a:rPr lang="ja-JP" altLang="en-US" dirty="0"/>
              <a:t>データ</a:t>
            </a:r>
            <a:r>
              <a:rPr lang="ja-JP" altLang="en-US" dirty="0" smtClean="0"/>
              <a:t>を統合して利用する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84126" y="1835063"/>
            <a:ext cx="9789090" cy="3200400"/>
          </a:xfrm>
        </p:spPr>
        <p:txBody>
          <a:bodyPr>
            <a:normAutofit/>
          </a:bodyPr>
          <a:lstStyle/>
          <a:p>
            <a:pPr lvl="1">
              <a:spcBef>
                <a:spcPts val="1000"/>
              </a:spcBef>
            </a:pPr>
            <a:r>
              <a:rPr lang="ja-JP" altLang="en-US" sz="3600" dirty="0" smtClean="0">
                <a:solidFill>
                  <a:schemeClr val="tx1"/>
                </a:solidFill>
              </a:rPr>
              <a:t>データ例</a:t>
            </a:r>
            <a:endParaRPr lang="en-US" altLang="ja-JP" sz="3600" dirty="0" smtClean="0">
              <a:solidFill>
                <a:schemeClr val="tx1"/>
              </a:solidFill>
            </a:endParaRPr>
          </a:p>
          <a:p>
            <a:pPr lvl="1">
              <a:spcBef>
                <a:spcPts val="1000"/>
              </a:spcBef>
            </a:pPr>
            <a:r>
              <a:rPr lang="ja-JP" altLang="en-US" sz="3600" dirty="0" smtClean="0">
                <a:solidFill>
                  <a:schemeClr val="tx1"/>
                </a:solidFill>
              </a:rPr>
              <a:t>繋げたい相手の</a:t>
            </a:r>
            <a:r>
              <a:rPr lang="en-US" altLang="ja-JP" sz="3600" dirty="0" smtClean="0">
                <a:solidFill>
                  <a:schemeClr val="tx1"/>
                </a:solidFill>
              </a:rPr>
              <a:t>URI</a:t>
            </a:r>
            <a:r>
              <a:rPr lang="ja-JP" altLang="en-US" sz="3600" dirty="0" smtClean="0">
                <a:solidFill>
                  <a:schemeClr val="tx1"/>
                </a:solidFill>
              </a:rPr>
              <a:t>を使う</a:t>
            </a:r>
            <a:endParaRPr lang="en-US" altLang="ja-JP" sz="3600" dirty="0" smtClean="0">
              <a:solidFill>
                <a:schemeClr val="tx1"/>
              </a:solidFill>
            </a:endParaRPr>
          </a:p>
          <a:p>
            <a:pPr lvl="1">
              <a:spcBef>
                <a:spcPts val="1000"/>
              </a:spcBef>
            </a:pPr>
            <a:r>
              <a:rPr lang="ja-JP" altLang="en-US" sz="3600" dirty="0" smtClean="0">
                <a:solidFill>
                  <a:srgbClr val="FF5A00"/>
                </a:solidFill>
              </a:rPr>
              <a:t>繋がったデータを利用する</a:t>
            </a:r>
            <a:endParaRPr lang="en-US" altLang="ja-JP" sz="3600" dirty="0" smtClean="0">
              <a:solidFill>
                <a:srgbClr val="FF5A00"/>
              </a:solidFill>
            </a:endParaRPr>
          </a:p>
          <a:p>
            <a:pPr lvl="1">
              <a:spcBef>
                <a:spcPts val="1000"/>
              </a:spcBef>
            </a:pPr>
            <a:r>
              <a:rPr lang="ja-JP" altLang="en-US" sz="3600" dirty="0"/>
              <a:t>広くデータを繋げるため</a:t>
            </a:r>
            <a:r>
              <a:rPr lang="ja-JP" altLang="en-US" sz="3600" dirty="0" smtClean="0"/>
              <a:t>に</a:t>
            </a:r>
            <a:endParaRPr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1232695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8268" y="265030"/>
            <a:ext cx="9601200" cy="757798"/>
          </a:xfrm>
        </p:spPr>
        <p:txBody>
          <a:bodyPr/>
          <a:lstStyle/>
          <a:p>
            <a:r>
              <a:rPr kumimoji="1" lang="en-US" altLang="ja-JP" dirty="0" smtClean="0"/>
              <a:t>RDF</a:t>
            </a:r>
            <a:r>
              <a:rPr kumimoji="1" lang="ja-JP" altLang="en-US" dirty="0" smtClean="0"/>
              <a:t>ストアにデータをロードする</a:t>
            </a:r>
            <a:endParaRPr kumimoji="1" lang="ja-JP" altLang="en-US" dirty="0"/>
          </a:p>
        </p:txBody>
      </p:sp>
      <p:sp>
        <p:nvSpPr>
          <p:cNvPr id="4" name="円柱 3"/>
          <p:cNvSpPr/>
          <p:nvPr/>
        </p:nvSpPr>
        <p:spPr>
          <a:xfrm>
            <a:off x="3850042" y="4554835"/>
            <a:ext cx="2989669" cy="1449546"/>
          </a:xfrm>
          <a:prstGeom prst="can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RDF</a:t>
            </a:r>
            <a:r>
              <a:rPr lang="ja-JP" altLang="en-US" sz="2800" dirty="0" smtClean="0"/>
              <a:t>ストア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6348651" y="5100182"/>
            <a:ext cx="1711879" cy="67572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エンド</a:t>
            </a:r>
            <a:endParaRPr kumimoji="1" lang="en-US" altLang="ja-JP" sz="2400" dirty="0" smtClean="0"/>
          </a:p>
          <a:p>
            <a:pPr algn="ctr"/>
            <a:r>
              <a:rPr kumimoji="1" lang="ja-JP" altLang="en-US" sz="2400" dirty="0" smtClean="0"/>
              <a:t>ポイント</a:t>
            </a:r>
            <a:endParaRPr kumimoji="1" lang="ja-JP" altLang="en-US" sz="2400" dirty="0"/>
          </a:p>
        </p:txBody>
      </p:sp>
      <p:sp>
        <p:nvSpPr>
          <p:cNvPr id="6" name="メモ 5"/>
          <p:cNvSpPr/>
          <p:nvPr/>
        </p:nvSpPr>
        <p:spPr>
          <a:xfrm>
            <a:off x="1748388" y="2342876"/>
            <a:ext cx="1574470" cy="1732548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メモ 6"/>
          <p:cNvSpPr/>
          <p:nvPr/>
        </p:nvSpPr>
        <p:spPr>
          <a:xfrm>
            <a:off x="1985010" y="2527542"/>
            <a:ext cx="1574470" cy="1732548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chemeClr val="tx1"/>
                </a:solidFill>
              </a:rPr>
              <a:t>RDF</a:t>
            </a: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</a:rPr>
              <a:t>ファイル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曲折矢印 7"/>
          <p:cNvSpPr/>
          <p:nvPr/>
        </p:nvSpPr>
        <p:spPr>
          <a:xfrm rot="5400000">
            <a:off x="4079386" y="3208978"/>
            <a:ext cx="1398739" cy="1732892"/>
          </a:xfrm>
          <a:prstGeom prst="bentArrow">
            <a:avLst>
              <a:gd name="adj1" fmla="val 14678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77394" y="329727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smtClean="0"/>
              <a:t>ロード</a:t>
            </a:r>
            <a:endParaRPr kumimoji="1" lang="ja-JP" altLang="en-US" sz="2800" dirty="0"/>
          </a:p>
        </p:txBody>
      </p:sp>
      <p:sp>
        <p:nvSpPr>
          <p:cNvPr id="10" name="左矢印 9"/>
          <p:cNvSpPr/>
          <p:nvPr/>
        </p:nvSpPr>
        <p:spPr>
          <a:xfrm>
            <a:off x="8060530" y="5267828"/>
            <a:ext cx="2956473" cy="3494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341271" y="4724302"/>
            <a:ext cx="2675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SPARQL</a:t>
            </a:r>
            <a:r>
              <a:rPr kumimoji="1" lang="ja-JP" altLang="en-US" sz="2800" dirty="0" smtClean="0"/>
              <a:t>で検索</a:t>
            </a:r>
            <a:endParaRPr kumimoji="1" lang="ja-JP" altLang="en-US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62825" y="1306565"/>
            <a:ext cx="11691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作成した</a:t>
            </a:r>
            <a:r>
              <a:rPr kumimoji="1" lang="en-US" altLang="ja-JP" sz="2800" dirty="0" smtClean="0"/>
              <a:t>RDF</a:t>
            </a:r>
            <a:r>
              <a:rPr kumimoji="1" lang="ja-JP" altLang="en-US" sz="2800" dirty="0" smtClean="0"/>
              <a:t>ファイルを</a:t>
            </a:r>
            <a:r>
              <a:rPr kumimoji="1" lang="en-US" altLang="ja-JP" sz="2800" dirty="0" smtClean="0"/>
              <a:t>RDF</a:t>
            </a:r>
            <a:r>
              <a:rPr kumimoji="1" lang="ja-JP" altLang="en-US" sz="2800" dirty="0" smtClean="0"/>
              <a:t>ストアにロード</a:t>
            </a:r>
            <a:r>
              <a:rPr lang="ja-JP" altLang="en-US" sz="2800" dirty="0" smtClean="0"/>
              <a:t>することで検索可能になる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46864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5" y="1306286"/>
            <a:ext cx="9324177" cy="4963885"/>
          </a:xfrm>
          <a:prstGeom prst="rect">
            <a:avLst/>
          </a:prstGeom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1058268" y="265030"/>
            <a:ext cx="9601200" cy="757798"/>
          </a:xfrm>
        </p:spPr>
        <p:txBody>
          <a:bodyPr/>
          <a:lstStyle/>
          <a:p>
            <a:r>
              <a:rPr kumimoji="1" lang="en-US" altLang="ja-JP" dirty="0" smtClean="0"/>
              <a:t>RDF</a:t>
            </a:r>
            <a:r>
              <a:rPr kumimoji="1" lang="ja-JP" altLang="en-US" dirty="0" smtClean="0"/>
              <a:t>ストア</a:t>
            </a:r>
            <a:r>
              <a:rPr lang="ja-JP" altLang="en-US" dirty="0" smtClean="0"/>
              <a:t>で</a:t>
            </a:r>
            <a:r>
              <a:rPr kumimoji="1" lang="ja-JP" altLang="en-US" dirty="0" smtClean="0"/>
              <a:t>データ検索する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759" y="3559629"/>
            <a:ext cx="7672016" cy="30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08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18562" y="437318"/>
            <a:ext cx="10394699" cy="1083363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RDF</a:t>
            </a:r>
            <a:r>
              <a:rPr kumimoji="1" lang="ja-JP" altLang="en-US" dirty="0" smtClean="0"/>
              <a:t>を利用するアプリケーションの構成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52951" y="2129687"/>
            <a:ext cx="11439050" cy="2407842"/>
          </a:xfrm>
        </p:spPr>
        <p:txBody>
          <a:bodyPr>
            <a:normAutofit/>
          </a:bodyPr>
          <a:lstStyle/>
          <a:p>
            <a:pPr marL="742950" lvl="1" indent="-742950">
              <a:spcBef>
                <a:spcPts val="1000"/>
              </a:spcBef>
              <a:buFont typeface="+mj-lt"/>
              <a:buAutoNum type="arabicPeriod"/>
            </a:pPr>
            <a:r>
              <a:rPr lang="ja-JP" altLang="en-US" sz="3600" dirty="0" smtClean="0">
                <a:solidFill>
                  <a:schemeClr val="tx1"/>
                </a:solidFill>
              </a:rPr>
              <a:t>各エンドポイントからデータを取得</a:t>
            </a:r>
            <a:endParaRPr lang="en-US" altLang="ja-JP" sz="3600" dirty="0" smtClean="0">
              <a:solidFill>
                <a:schemeClr val="tx1"/>
              </a:solidFill>
            </a:endParaRPr>
          </a:p>
          <a:p>
            <a:pPr marL="742950" lvl="1" indent="-742950">
              <a:spcBef>
                <a:spcPts val="1000"/>
              </a:spcBef>
              <a:buFont typeface="+mj-lt"/>
              <a:buAutoNum type="arabicPeriod"/>
            </a:pPr>
            <a:r>
              <a:rPr lang="ja-JP" altLang="en-US" sz="3600" dirty="0" smtClean="0">
                <a:solidFill>
                  <a:schemeClr val="tx1"/>
                </a:solidFill>
              </a:rPr>
              <a:t>代表エンドポイントからデータを取得</a:t>
            </a:r>
            <a:endParaRPr lang="en-US" altLang="ja-JP" sz="3600" dirty="0" smtClean="0">
              <a:solidFill>
                <a:schemeClr val="tx1"/>
              </a:solidFill>
            </a:endParaRPr>
          </a:p>
          <a:p>
            <a:pPr marL="742950" lvl="1" indent="-742950">
              <a:spcBef>
                <a:spcPts val="1000"/>
              </a:spcBef>
              <a:buFont typeface="+mj-lt"/>
              <a:buAutoNum type="arabicPeriod"/>
            </a:pPr>
            <a:r>
              <a:rPr lang="ja-JP" altLang="en-US" sz="3600" dirty="0" smtClean="0">
                <a:solidFill>
                  <a:schemeClr val="tx1"/>
                </a:solidFill>
              </a:rPr>
              <a:t>全</a:t>
            </a:r>
            <a:r>
              <a:rPr lang="en-US" altLang="ja-JP" sz="3600" dirty="0" smtClean="0">
                <a:solidFill>
                  <a:schemeClr val="tx1"/>
                </a:solidFill>
              </a:rPr>
              <a:t>RDF</a:t>
            </a:r>
            <a:r>
              <a:rPr lang="ja-JP" altLang="en-US" sz="3600" dirty="0" smtClean="0">
                <a:solidFill>
                  <a:schemeClr val="tx1"/>
                </a:solidFill>
              </a:rPr>
              <a:t>データを自前の</a:t>
            </a:r>
            <a:r>
              <a:rPr lang="en-US" altLang="ja-JP" sz="3600" dirty="0" smtClean="0">
                <a:solidFill>
                  <a:schemeClr val="tx1"/>
                </a:solidFill>
              </a:rPr>
              <a:t>RDF</a:t>
            </a:r>
            <a:r>
              <a:rPr lang="ja-JP" altLang="en-US" sz="3600" dirty="0" smtClean="0">
                <a:solidFill>
                  <a:schemeClr val="tx1"/>
                </a:solidFill>
              </a:rPr>
              <a:t>ストアにロードして取得</a:t>
            </a:r>
            <a:endParaRPr lang="en-US" altLang="ja-JP" sz="3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96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円柱 5"/>
          <p:cNvSpPr/>
          <p:nvPr/>
        </p:nvSpPr>
        <p:spPr>
          <a:xfrm>
            <a:off x="9018034" y="5251411"/>
            <a:ext cx="2307506" cy="1276154"/>
          </a:xfrm>
          <a:prstGeom prst="can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/>
              <a:t>タンパク質情報</a:t>
            </a:r>
            <a:endParaRPr kumimoji="1" lang="en-US" altLang="ja-JP" dirty="0" smtClean="0"/>
          </a:p>
          <a:p>
            <a:pPr algn="ctr"/>
            <a:r>
              <a:rPr kumimoji="1" lang="en-US" altLang="ja-JP" dirty="0" smtClean="0"/>
              <a:t>RDF</a:t>
            </a:r>
            <a:r>
              <a:rPr kumimoji="1" lang="ja-JP" altLang="en-US" dirty="0" smtClean="0"/>
              <a:t>ストア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8067391" y="5726031"/>
            <a:ext cx="1184223" cy="56962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エンド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ポイント</a:t>
            </a:r>
            <a:endParaRPr kumimoji="1" lang="ja-JP" altLang="en-US" dirty="0"/>
          </a:p>
        </p:txBody>
      </p:sp>
      <p:sp>
        <p:nvSpPr>
          <p:cNvPr id="8" name="円柱 7"/>
          <p:cNvSpPr/>
          <p:nvPr/>
        </p:nvSpPr>
        <p:spPr>
          <a:xfrm>
            <a:off x="8918706" y="2733108"/>
            <a:ext cx="2311770" cy="1276154"/>
          </a:xfrm>
          <a:prstGeom prst="can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/>
              <a:t>イネ遺伝子情報の</a:t>
            </a:r>
            <a:endParaRPr lang="en-US" altLang="ja-JP" dirty="0" smtClean="0"/>
          </a:p>
          <a:p>
            <a:pPr algn="ctr"/>
            <a:r>
              <a:rPr lang="en-US" altLang="ja-JP" dirty="0" smtClean="0"/>
              <a:t>RDF</a:t>
            </a:r>
            <a:r>
              <a:rPr lang="ja-JP" altLang="en-US" dirty="0" smtClean="0"/>
              <a:t>ストア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7846756" y="3142878"/>
            <a:ext cx="1184223" cy="56962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エンド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ポイント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3548179" y="3546131"/>
            <a:ext cx="4122352" cy="81031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3532227" y="3371185"/>
            <a:ext cx="4138304" cy="836228"/>
          </a:xfrm>
          <a:prstGeom prst="straightConnector1">
            <a:avLst/>
          </a:prstGeom>
          <a:ln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3548179" y="4531387"/>
            <a:ext cx="4446408" cy="1371924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 flipV="1">
            <a:off x="3532227" y="4736604"/>
            <a:ext cx="4462360" cy="1416315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5064173" y="3717203"/>
            <a:ext cx="10903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SPARQL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092599" y="5098385"/>
            <a:ext cx="10903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SPARQL</a:t>
            </a:r>
            <a:endParaRPr kumimoji="1" lang="ja-JP" altLang="en-US" dirty="0"/>
          </a:p>
        </p:txBody>
      </p:sp>
      <p:sp>
        <p:nvSpPr>
          <p:cNvPr id="46" name="円/楕円 45"/>
          <p:cNvSpPr/>
          <p:nvPr/>
        </p:nvSpPr>
        <p:spPr>
          <a:xfrm>
            <a:off x="1188333" y="3961521"/>
            <a:ext cx="2287042" cy="10888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/>
              <a:t>アプリケーション</a:t>
            </a:r>
            <a:endParaRPr lang="en-US" altLang="ja-JP" dirty="0" smtClean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793899" y="0"/>
            <a:ext cx="98217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/>
              <a:t>1. </a:t>
            </a:r>
            <a:r>
              <a:rPr lang="ja-JP" altLang="en-US" sz="4400" dirty="0" smtClean="0"/>
              <a:t>各エンドポイントからデータを取得</a:t>
            </a:r>
            <a:endParaRPr lang="en-US" altLang="ja-JP" sz="4400" dirty="0" smtClean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1473200" y="811103"/>
            <a:ext cx="1001003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それぞれのエンドポイントに</a:t>
            </a:r>
            <a:r>
              <a:rPr lang="ja-JP" altLang="en-US" sz="2400" dirty="0" smtClean="0"/>
              <a:t>問い合わせる。</a:t>
            </a:r>
            <a:endParaRPr lang="en-US" altLang="ja-JP" sz="2400" dirty="0" smtClean="0"/>
          </a:p>
          <a:p>
            <a:r>
              <a:rPr lang="ja-JP" altLang="en-US" sz="2400" dirty="0" smtClean="0"/>
              <a:t>全てのエンドポイントが安定稼働している必要がある。</a:t>
            </a:r>
            <a:endParaRPr kumimoji="1" lang="ja-JP" altLang="en-US" sz="2400" dirty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16" y="4413183"/>
            <a:ext cx="1651000" cy="80010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640" y="2112189"/>
            <a:ext cx="2501900" cy="5207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5609355" y="2686073"/>
            <a:ext cx="302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http://localhost:8890/</a:t>
            </a:r>
            <a:r>
              <a:rPr kumimoji="1" lang="en-US" altLang="ja-JP" dirty="0" err="1" smtClean="0"/>
              <a:t>sparql</a:t>
            </a:r>
            <a:endParaRPr kumimoji="1" lang="ja-JP" altLang="en-US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552143" y="6369968"/>
            <a:ext cx="336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https://</a:t>
            </a:r>
            <a:r>
              <a:rPr lang="en-US" altLang="ja-JP" dirty="0" err="1"/>
              <a:t>sparql.uniprot.org</a:t>
            </a:r>
            <a:r>
              <a:rPr lang="en-US" altLang="ja-JP" dirty="0"/>
              <a:t>/</a:t>
            </a:r>
            <a:r>
              <a:rPr lang="en-US" altLang="ja-JP" dirty="0" err="1"/>
              <a:t>sparql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7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66" y="319287"/>
            <a:ext cx="5186377" cy="300809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24" y="1362920"/>
            <a:ext cx="6030228" cy="255147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004457" y="596442"/>
            <a:ext cx="806557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smtClean="0"/>
              <a:t>1. </a:t>
            </a:r>
            <a:r>
              <a:rPr kumimoji="1" lang="en-US" altLang="ja-JP" sz="2400" dirty="0" smtClean="0"/>
              <a:t>“</a:t>
            </a:r>
            <a:r>
              <a:rPr kumimoji="1" lang="ja-JP" altLang="en-US" sz="2400" dirty="0" smtClean="0"/>
              <a:t>いもち病</a:t>
            </a:r>
            <a:r>
              <a:rPr kumimoji="1" lang="en-US" altLang="ja-JP" sz="2400" dirty="0" smtClean="0"/>
              <a:t>”</a:t>
            </a:r>
            <a:r>
              <a:rPr kumimoji="1" lang="ja-JP" altLang="en-US" sz="2400" dirty="0" smtClean="0"/>
              <a:t>に関連する遺伝子と</a:t>
            </a:r>
            <a:r>
              <a:rPr kumimoji="1" lang="en-US" altLang="ja-JP" sz="2400" dirty="0" smtClean="0"/>
              <a:t>RAP-DB</a:t>
            </a:r>
            <a:r>
              <a:rPr kumimoji="1" lang="ja-JP" altLang="en-US" sz="2400" dirty="0" smtClean="0"/>
              <a:t>の</a:t>
            </a:r>
            <a:r>
              <a:rPr kumimoji="1" lang="en-US" altLang="ja-JP" sz="2400" dirty="0" smtClean="0"/>
              <a:t>ID</a:t>
            </a:r>
            <a:r>
              <a:rPr kumimoji="1" lang="ja-JP" altLang="en-US" sz="2400" dirty="0" smtClean="0"/>
              <a:t>を取得</a:t>
            </a:r>
            <a:endParaRPr kumimoji="1" lang="ja-JP" altLang="en-US" sz="24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66" y="3914392"/>
            <a:ext cx="4587853" cy="272418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24" y="4766876"/>
            <a:ext cx="5853803" cy="200632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004457" y="4825724"/>
            <a:ext cx="909937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2. </a:t>
            </a:r>
            <a:r>
              <a:rPr kumimoji="1" lang="ja-JP" altLang="en-US" sz="2400" dirty="0" smtClean="0"/>
              <a:t>各</a:t>
            </a:r>
            <a:r>
              <a:rPr kumimoji="1" lang="en-US" altLang="ja-JP" sz="2400" dirty="0" smtClean="0"/>
              <a:t>RAP-DB</a:t>
            </a:r>
            <a:r>
              <a:rPr kumimoji="1" lang="ja-JP" altLang="en-US" sz="2400" dirty="0" smtClean="0"/>
              <a:t>の</a:t>
            </a:r>
            <a:r>
              <a:rPr kumimoji="1" lang="en-US" altLang="ja-JP" sz="2400" dirty="0" smtClean="0"/>
              <a:t>ID</a:t>
            </a:r>
            <a:r>
              <a:rPr lang="ja-JP" altLang="en-US" sz="2400" dirty="0" smtClean="0"/>
              <a:t>からタンパク質の詳細情報を</a:t>
            </a:r>
            <a:r>
              <a:rPr lang="en-US" altLang="ja-JP" sz="2400" dirty="0" err="1" smtClean="0"/>
              <a:t>UniProt</a:t>
            </a:r>
            <a:r>
              <a:rPr lang="ja-JP" altLang="en-US" sz="2400" dirty="0" smtClean="0"/>
              <a:t>から</a:t>
            </a:r>
            <a:r>
              <a:rPr kumimoji="1" lang="ja-JP" altLang="en-US" sz="2400" dirty="0" smtClean="0"/>
              <a:t>取得</a:t>
            </a:r>
            <a:endParaRPr kumimoji="1" lang="ja-JP" altLang="en-US" sz="24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869" y="87053"/>
            <a:ext cx="2501900" cy="5207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425" y="4073323"/>
            <a:ext cx="1651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20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柱 32"/>
          <p:cNvSpPr/>
          <p:nvPr/>
        </p:nvSpPr>
        <p:spPr>
          <a:xfrm>
            <a:off x="5889344" y="3767515"/>
            <a:ext cx="2311770" cy="1276154"/>
          </a:xfrm>
          <a:prstGeom prst="can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mtClean="0"/>
              <a:t>イネ遺伝子情報</a:t>
            </a:r>
            <a:r>
              <a:rPr lang="ja-JP" altLang="en-US" dirty="0" smtClean="0"/>
              <a:t>の</a:t>
            </a:r>
            <a:endParaRPr lang="en-US" altLang="ja-JP" dirty="0" smtClean="0"/>
          </a:p>
          <a:p>
            <a:pPr algn="ctr"/>
            <a:r>
              <a:rPr lang="en-US" altLang="ja-JP" dirty="0" smtClean="0"/>
              <a:t>RDF</a:t>
            </a:r>
            <a:r>
              <a:rPr lang="ja-JP" altLang="en-US" dirty="0" smtClean="0"/>
              <a:t>ストア</a:t>
            </a:r>
          </a:p>
        </p:txBody>
      </p:sp>
      <p:sp>
        <p:nvSpPr>
          <p:cNvPr id="28" name="円柱 27"/>
          <p:cNvSpPr/>
          <p:nvPr/>
        </p:nvSpPr>
        <p:spPr>
          <a:xfrm>
            <a:off x="9839351" y="3812086"/>
            <a:ext cx="2307506" cy="1276154"/>
          </a:xfrm>
          <a:prstGeom prst="can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/>
              <a:t>タンパク質情報</a:t>
            </a:r>
            <a:endParaRPr kumimoji="1" lang="en-US" altLang="ja-JP" dirty="0" smtClean="0"/>
          </a:p>
          <a:p>
            <a:pPr algn="ctr"/>
            <a:r>
              <a:rPr kumimoji="1" lang="en-US" altLang="ja-JP" dirty="0" smtClean="0"/>
              <a:t>RDF</a:t>
            </a:r>
            <a:r>
              <a:rPr kumimoji="1" lang="ja-JP" altLang="en-US" dirty="0" smtClean="0"/>
              <a:t>ストア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8965439" y="4179066"/>
            <a:ext cx="1184223" cy="56962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エンド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ポイント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4965209" y="4192782"/>
            <a:ext cx="1184223" cy="56962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エンド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ポイント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 flipH="1" flipV="1">
            <a:off x="8190944" y="4568820"/>
            <a:ext cx="678736" cy="1599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3386683" y="4315953"/>
            <a:ext cx="1616626" cy="2995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stCxn id="9" idx="1"/>
            <a:endCxn id="32" idx="6"/>
          </p:cNvCxnSpPr>
          <p:nvPr/>
        </p:nvCxnSpPr>
        <p:spPr>
          <a:xfrm flipH="1" flipV="1">
            <a:off x="3373868" y="4450163"/>
            <a:ext cx="1591341" cy="27432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8190944" y="4315953"/>
            <a:ext cx="678736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3646034" y="4215478"/>
            <a:ext cx="10903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SPARQL</a:t>
            </a:r>
            <a:endParaRPr kumimoji="1" lang="ja-JP" altLang="en-US" dirty="0"/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063" y="2847897"/>
            <a:ext cx="1651000" cy="800100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1026429" y="70718"/>
            <a:ext cx="103893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ja-JP" sz="4400" dirty="0" smtClean="0"/>
              <a:t>2. </a:t>
            </a:r>
            <a:r>
              <a:rPr lang="ja-JP" altLang="en-US" sz="4400" dirty="0" smtClean="0"/>
              <a:t>代表</a:t>
            </a:r>
            <a:r>
              <a:rPr lang="ja-JP" altLang="en-US" sz="4400" dirty="0"/>
              <a:t>エンドポイントからデータを</a:t>
            </a:r>
            <a:r>
              <a:rPr lang="ja-JP" altLang="en-US" sz="4400" dirty="0" smtClean="0"/>
              <a:t>取得</a:t>
            </a:r>
            <a:endParaRPr lang="en-US" altLang="ja-JP" sz="4400" dirty="0" smtClean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83814" y="1045941"/>
            <a:ext cx="943700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他のエンドポイントのデータを検索させる機能があり、</a:t>
            </a:r>
            <a:r>
              <a:rPr lang="en-US" altLang="ja-JP" sz="2400" dirty="0" smtClean="0"/>
              <a:t>1</a:t>
            </a:r>
            <a:r>
              <a:rPr lang="ja-JP" altLang="en-US" sz="2400" dirty="0" smtClean="0"/>
              <a:t>回の</a:t>
            </a:r>
            <a:r>
              <a:rPr lang="en-US" altLang="ja-JP" sz="2400" dirty="0" smtClean="0"/>
              <a:t>SPARQL</a:t>
            </a:r>
            <a:r>
              <a:rPr lang="ja-JP" altLang="en-US" sz="2400" dirty="0" smtClean="0"/>
              <a:t>で複数のエンドポイントにまたがってデータ取得できる。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通称：フェデレーテッドクエリー</a:t>
            </a:r>
            <a:r>
              <a:rPr lang="en-US" altLang="ja-JP" sz="2400" dirty="0" smtClean="0"/>
              <a:t>(Federated Query)</a:t>
            </a:r>
            <a:endParaRPr kumimoji="1" lang="ja-JP" altLang="en-US" sz="2400" dirty="0"/>
          </a:p>
        </p:txBody>
      </p:sp>
      <p:sp>
        <p:nvSpPr>
          <p:cNvPr id="32" name="円/楕円 31"/>
          <p:cNvSpPr/>
          <p:nvPr/>
        </p:nvSpPr>
        <p:spPr>
          <a:xfrm>
            <a:off x="767719" y="3905163"/>
            <a:ext cx="2606149" cy="109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dirty="0" smtClean="0"/>
              <a:t>アプリケーション</a:t>
            </a:r>
            <a:endParaRPr kumimoji="1" lang="ja-JP" altLang="en-US" dirty="0"/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4" y="3162758"/>
            <a:ext cx="25019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96236" y="397702"/>
            <a:ext cx="9776564" cy="829849"/>
          </a:xfrm>
        </p:spPr>
        <p:txBody>
          <a:bodyPr/>
          <a:lstStyle/>
          <a:p>
            <a:r>
              <a:rPr lang="ja-JP" altLang="en-US" dirty="0"/>
              <a:t>データ</a:t>
            </a:r>
            <a:r>
              <a:rPr lang="ja-JP" altLang="en-US" dirty="0" smtClean="0"/>
              <a:t>を統合して利用する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84126" y="1835063"/>
            <a:ext cx="9789090" cy="3200400"/>
          </a:xfrm>
        </p:spPr>
        <p:txBody>
          <a:bodyPr>
            <a:normAutofit/>
          </a:bodyPr>
          <a:lstStyle/>
          <a:p>
            <a:pPr lvl="1">
              <a:spcBef>
                <a:spcPts val="1000"/>
              </a:spcBef>
            </a:pPr>
            <a:r>
              <a:rPr lang="ja-JP" altLang="en-US" sz="3600" dirty="0" smtClean="0"/>
              <a:t>データ例</a:t>
            </a:r>
            <a:endParaRPr lang="en-US" altLang="ja-JP" sz="3600" dirty="0" smtClean="0"/>
          </a:p>
          <a:p>
            <a:pPr lvl="1">
              <a:spcBef>
                <a:spcPts val="1000"/>
              </a:spcBef>
            </a:pPr>
            <a:r>
              <a:rPr lang="ja-JP" altLang="en-US" sz="3600" dirty="0" smtClean="0"/>
              <a:t>繋げたい相手の</a:t>
            </a:r>
            <a:r>
              <a:rPr lang="en-US" altLang="ja-JP" sz="3600" dirty="0" smtClean="0"/>
              <a:t>URI</a:t>
            </a:r>
            <a:r>
              <a:rPr lang="ja-JP" altLang="en-US" sz="3600" dirty="0" smtClean="0"/>
              <a:t>を指す</a:t>
            </a:r>
            <a:endParaRPr lang="en-US" altLang="ja-JP" sz="3600" dirty="0" smtClean="0"/>
          </a:p>
          <a:p>
            <a:pPr lvl="1">
              <a:spcBef>
                <a:spcPts val="1000"/>
              </a:spcBef>
            </a:pPr>
            <a:r>
              <a:rPr lang="ja-JP" altLang="en-US" sz="3600" dirty="0" smtClean="0"/>
              <a:t>繋がったデータを利用する</a:t>
            </a:r>
            <a:endParaRPr lang="en-US" altLang="ja-JP" sz="3600" dirty="0" smtClean="0"/>
          </a:p>
          <a:p>
            <a:pPr lvl="1">
              <a:spcBef>
                <a:spcPts val="1000"/>
              </a:spcBef>
            </a:pPr>
            <a:r>
              <a:rPr lang="ja-JP" altLang="en-US" sz="3600" dirty="0" smtClean="0"/>
              <a:t>広くデータを繋げるために</a:t>
            </a:r>
            <a:endParaRPr lang="en-US" altLang="ja-JP" sz="3600" dirty="0" smtClean="0"/>
          </a:p>
        </p:txBody>
      </p:sp>
    </p:spTree>
    <p:extLst>
      <p:ext uri="{BB962C8B-B14F-4D97-AF65-F5344CB8AC3E}">
        <p14:creationId xmlns:p14="http://schemas.microsoft.com/office/powerpoint/2010/main" val="3138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42" y="172976"/>
            <a:ext cx="9512300" cy="6146800"/>
          </a:xfrm>
          <a:prstGeom prst="rect">
            <a:avLst/>
          </a:prstGeom>
        </p:spPr>
      </p:pic>
      <p:sp>
        <p:nvSpPr>
          <p:cNvPr id="3" name="右中かっこ 2"/>
          <p:cNvSpPr/>
          <p:nvPr/>
        </p:nvSpPr>
        <p:spPr>
          <a:xfrm>
            <a:off x="5123906" y="4999672"/>
            <a:ext cx="293914" cy="751114"/>
          </a:xfrm>
          <a:prstGeom prst="rightBrace">
            <a:avLst/>
          </a:prstGeom>
          <a:ln>
            <a:solidFill>
              <a:srgbClr val="FF5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5A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828392" y="4999672"/>
            <a:ext cx="5738815" cy="646331"/>
          </a:xfrm>
          <a:prstGeom prst="rect">
            <a:avLst/>
          </a:prstGeom>
          <a:solidFill>
            <a:schemeClr val="bg1"/>
          </a:solidFill>
          <a:ln>
            <a:solidFill>
              <a:srgbClr val="FF5A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5A00"/>
                </a:solidFill>
              </a:rPr>
              <a:t>SERVICE</a:t>
            </a:r>
            <a:r>
              <a:rPr kumimoji="1" lang="ja-JP" altLang="en-US" dirty="0" smtClean="0">
                <a:solidFill>
                  <a:srgbClr val="FF5A00"/>
                </a:solidFill>
              </a:rPr>
              <a:t>句という</a:t>
            </a:r>
            <a:r>
              <a:rPr kumimoji="1" lang="en-US" altLang="ja-JP" dirty="0" smtClean="0">
                <a:solidFill>
                  <a:srgbClr val="FF5A00"/>
                </a:solidFill>
              </a:rPr>
              <a:t>SPARQL</a:t>
            </a:r>
            <a:r>
              <a:rPr kumimoji="1" lang="ja-JP" altLang="en-US" dirty="0" smtClean="0">
                <a:solidFill>
                  <a:srgbClr val="FF5A00"/>
                </a:solidFill>
              </a:rPr>
              <a:t>の記法を使えば、</a:t>
            </a:r>
            <a:endParaRPr kumimoji="1" lang="en-US" altLang="ja-JP" dirty="0" smtClean="0">
              <a:solidFill>
                <a:srgbClr val="FF5A00"/>
              </a:solidFill>
            </a:endParaRPr>
          </a:p>
          <a:p>
            <a:r>
              <a:rPr kumimoji="1" lang="en-US" altLang="ja-JP" dirty="0" err="1" smtClean="0">
                <a:solidFill>
                  <a:srgbClr val="FF5A00"/>
                </a:solidFill>
              </a:rPr>
              <a:t>UniProt</a:t>
            </a:r>
            <a:r>
              <a:rPr kumimoji="1" lang="ja-JP" altLang="en-US" dirty="0" smtClean="0">
                <a:solidFill>
                  <a:srgbClr val="FF5A00"/>
                </a:solidFill>
              </a:rPr>
              <a:t>のエンドポイントに対する</a:t>
            </a:r>
            <a:r>
              <a:rPr lang="ja-JP" altLang="en-US" dirty="0" smtClean="0">
                <a:solidFill>
                  <a:srgbClr val="FF5A00"/>
                </a:solidFill>
              </a:rPr>
              <a:t>クエリ</a:t>
            </a:r>
            <a:r>
              <a:rPr kumimoji="1" lang="ja-JP" altLang="en-US" dirty="0" smtClean="0">
                <a:solidFill>
                  <a:srgbClr val="FF5A00"/>
                </a:solidFill>
              </a:rPr>
              <a:t>を埋め込める</a:t>
            </a:r>
            <a:endParaRPr kumimoji="1" lang="ja-JP" altLang="en-US" dirty="0">
              <a:solidFill>
                <a:srgbClr val="FF5A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68868" y="1238134"/>
            <a:ext cx="793263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“</a:t>
            </a:r>
            <a:r>
              <a:rPr kumimoji="1" lang="ja-JP" altLang="en-US" sz="2400" dirty="0" smtClean="0"/>
              <a:t>いもち病</a:t>
            </a:r>
            <a:r>
              <a:rPr kumimoji="1" lang="en-US" altLang="ja-JP" sz="2400" dirty="0" smtClean="0"/>
              <a:t>”</a:t>
            </a:r>
            <a:r>
              <a:rPr kumimoji="1" lang="ja-JP" altLang="en-US" sz="2400" dirty="0" smtClean="0"/>
              <a:t>に関連する遺伝子と</a:t>
            </a:r>
            <a:r>
              <a:rPr kumimoji="1" lang="en-US" altLang="ja-JP" sz="2400" dirty="0" smtClean="0"/>
              <a:t>RAP-DB</a:t>
            </a:r>
            <a:r>
              <a:rPr kumimoji="1" lang="ja-JP" altLang="en-US" sz="2400" dirty="0" smtClean="0"/>
              <a:t>の</a:t>
            </a:r>
            <a:r>
              <a:rPr kumimoji="1" lang="en-US" altLang="ja-JP" sz="2400" dirty="0" smtClean="0"/>
              <a:t>ID</a:t>
            </a:r>
            <a:r>
              <a:rPr kumimoji="1" lang="ja-JP" altLang="en-US" sz="2400" dirty="0" smtClean="0"/>
              <a:t>を取得して、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その</a:t>
            </a:r>
            <a:r>
              <a:rPr lang="en-US" altLang="ja-JP" sz="2400" dirty="0" smtClean="0"/>
              <a:t>ID</a:t>
            </a:r>
            <a:r>
              <a:rPr lang="ja-JP" altLang="en-US" sz="2400" dirty="0" smtClean="0"/>
              <a:t>をもとに</a:t>
            </a:r>
            <a:r>
              <a:rPr lang="en-US" altLang="ja-JP" sz="2400" dirty="0" err="1" smtClean="0"/>
              <a:t>UniProt</a:t>
            </a:r>
            <a:r>
              <a:rPr lang="ja-JP" altLang="en-US" sz="2400" dirty="0" smtClean="0"/>
              <a:t>のエンドポイントにクエリをかけることができる。一つのクエリでデータが取得できる。</a:t>
            </a:r>
            <a:endParaRPr kumimoji="1" lang="en-US" altLang="ja-JP" sz="2400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11134" y="5904278"/>
            <a:ext cx="793263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SERVICE</a:t>
            </a:r>
            <a:r>
              <a:rPr lang="ja-JP" altLang="en-US" sz="2400" dirty="0" smtClean="0"/>
              <a:t>句は各</a:t>
            </a:r>
            <a:r>
              <a:rPr lang="en-US" altLang="ja-JP" sz="2400" dirty="0" smtClean="0"/>
              <a:t>RDF</a:t>
            </a:r>
            <a:r>
              <a:rPr lang="ja-JP" altLang="en-US" sz="2400" dirty="0" smtClean="0"/>
              <a:t>ストア製品によって実装が未熟であることが多く、使えないことが多い</a:t>
            </a:r>
            <a:endParaRPr kumimoji="1" lang="en-US" altLang="ja-JP" sz="2400" dirty="0" smtClean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755" y="123989"/>
            <a:ext cx="25019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78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テキスト ボックス 55"/>
          <p:cNvSpPr txBox="1"/>
          <p:nvPr/>
        </p:nvSpPr>
        <p:spPr>
          <a:xfrm>
            <a:off x="1236789" y="6320594"/>
            <a:ext cx="980732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安定的に稼働する</a:t>
            </a:r>
            <a:r>
              <a:rPr kumimoji="1" lang="ja-JP" altLang="en-US" sz="2400" smtClean="0"/>
              <a:t>が、</a:t>
            </a:r>
            <a:r>
              <a:rPr lang="ja-JP" altLang="en-US" sz="2400" smtClean="0"/>
              <a:t>最新</a:t>
            </a:r>
            <a:r>
              <a:rPr lang="ja-JP" altLang="en-US" sz="2400" dirty="0" smtClean="0"/>
              <a:t>データを保持</a:t>
            </a:r>
            <a:r>
              <a:rPr lang="ja-JP" altLang="en-US" sz="2400" smtClean="0"/>
              <a:t>するため</a:t>
            </a:r>
            <a:r>
              <a:rPr kumimoji="1" lang="ja-JP" altLang="en-US" sz="2400" smtClean="0"/>
              <a:t>データ</a:t>
            </a:r>
            <a:r>
              <a:rPr kumimoji="1" lang="ja-JP" altLang="en-US" sz="2400" dirty="0" smtClean="0"/>
              <a:t>更新が必要</a:t>
            </a:r>
            <a:endParaRPr kumimoji="1" lang="ja-JP" altLang="en-US" sz="2400" dirty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733" y="1256680"/>
            <a:ext cx="1651000" cy="800100"/>
          </a:xfrm>
          <a:prstGeom prst="rect">
            <a:avLst/>
          </a:prstGeom>
        </p:spPr>
      </p:pic>
      <p:sp>
        <p:nvSpPr>
          <p:cNvPr id="28" name="円柱 27"/>
          <p:cNvSpPr/>
          <p:nvPr/>
        </p:nvSpPr>
        <p:spPr>
          <a:xfrm>
            <a:off x="6015386" y="4434560"/>
            <a:ext cx="2656678" cy="1565108"/>
          </a:xfrm>
          <a:prstGeom prst="can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RDF</a:t>
            </a:r>
            <a:r>
              <a:rPr kumimoji="1" lang="ja-JP" altLang="en-US" dirty="0" smtClean="0"/>
              <a:t>ストア</a:t>
            </a:r>
            <a:endParaRPr kumimoji="1" lang="ja-JP" altLang="en-US" dirty="0"/>
          </a:p>
        </p:txBody>
      </p:sp>
      <p:sp>
        <p:nvSpPr>
          <p:cNvPr id="32" name="曲折矢印 31"/>
          <p:cNvSpPr/>
          <p:nvPr/>
        </p:nvSpPr>
        <p:spPr>
          <a:xfrm rot="5400000">
            <a:off x="5436350" y="3259884"/>
            <a:ext cx="1398739" cy="1188437"/>
          </a:xfrm>
          <a:prstGeom prst="bentArrow">
            <a:avLst>
              <a:gd name="adj1" fmla="val 14678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752849" y="379449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ロード</a:t>
            </a:r>
            <a:endParaRPr kumimoji="1" lang="ja-JP" altLang="en-US" sz="2800" dirty="0"/>
          </a:p>
        </p:txBody>
      </p:sp>
      <p:sp>
        <p:nvSpPr>
          <p:cNvPr id="34" name="曲折矢印 33"/>
          <p:cNvSpPr/>
          <p:nvPr/>
        </p:nvSpPr>
        <p:spPr>
          <a:xfrm rot="16200000" flipH="1">
            <a:off x="7909982" y="3259884"/>
            <a:ext cx="1398739" cy="1188437"/>
          </a:xfrm>
          <a:prstGeom prst="bentArrow">
            <a:avLst>
              <a:gd name="adj1" fmla="val 14678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9548333" y="2268130"/>
            <a:ext cx="1472976" cy="1461907"/>
            <a:chOff x="8969332" y="2635443"/>
            <a:chExt cx="1472976" cy="1461907"/>
          </a:xfrm>
        </p:grpSpPr>
        <p:sp>
          <p:nvSpPr>
            <p:cNvPr id="35" name="メモ 34"/>
            <p:cNvSpPr/>
            <p:nvPr/>
          </p:nvSpPr>
          <p:spPr>
            <a:xfrm>
              <a:off x="8969332" y="2635443"/>
              <a:ext cx="1081361" cy="1277241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メモ 35"/>
            <p:cNvSpPr/>
            <p:nvPr/>
          </p:nvSpPr>
          <p:spPr>
            <a:xfrm>
              <a:off x="9205954" y="2820109"/>
              <a:ext cx="1081361" cy="1277241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9239355" y="3055003"/>
              <a:ext cx="1202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RDF</a:t>
              </a:r>
            </a:p>
            <a:p>
              <a:r>
                <a:rPr kumimoji="1" lang="ja-JP" altLang="en-US" dirty="0" smtClean="0"/>
                <a:t>ファイル</a:t>
              </a:r>
              <a:endParaRPr kumimoji="1" lang="ja-JP" altLang="en-US" dirty="0"/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4062463" y="2221961"/>
            <a:ext cx="1472976" cy="1461907"/>
            <a:chOff x="8969332" y="2635443"/>
            <a:chExt cx="1472976" cy="1461907"/>
          </a:xfrm>
        </p:grpSpPr>
        <p:sp>
          <p:nvSpPr>
            <p:cNvPr id="39" name="メモ 38"/>
            <p:cNvSpPr/>
            <p:nvPr/>
          </p:nvSpPr>
          <p:spPr>
            <a:xfrm>
              <a:off x="8969332" y="2635443"/>
              <a:ext cx="1081361" cy="1277241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メモ 42"/>
            <p:cNvSpPr/>
            <p:nvPr/>
          </p:nvSpPr>
          <p:spPr>
            <a:xfrm>
              <a:off x="9205954" y="2820109"/>
              <a:ext cx="1081361" cy="1277241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9239355" y="3055003"/>
              <a:ext cx="1202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RDF</a:t>
              </a:r>
            </a:p>
            <a:p>
              <a:r>
                <a:rPr kumimoji="1" lang="ja-JP" altLang="en-US" dirty="0" smtClean="0"/>
                <a:t>ファイル</a:t>
              </a:r>
              <a:endParaRPr kumimoji="1" lang="ja-JP" altLang="en-US" dirty="0"/>
            </a:p>
          </p:txBody>
        </p:sp>
      </p:grp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994316" y="119235"/>
            <a:ext cx="11197683" cy="81087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latin typeface="+mn-ea"/>
                <a:ea typeface="+mn-ea"/>
              </a:rPr>
              <a:t>3. </a:t>
            </a:r>
            <a:r>
              <a:rPr lang="ja-JP" altLang="en-US" dirty="0" smtClean="0">
                <a:latin typeface="+mn-ea"/>
                <a:ea typeface="+mn-ea"/>
              </a:rPr>
              <a:t>全</a:t>
            </a:r>
            <a:r>
              <a:rPr lang="en-US" altLang="ja-JP" dirty="0" smtClean="0">
                <a:latin typeface="+mn-ea"/>
                <a:ea typeface="+mn-ea"/>
              </a:rPr>
              <a:t>RDF</a:t>
            </a:r>
            <a:r>
              <a:rPr lang="ja-JP" altLang="en-US" dirty="0" smtClean="0">
                <a:latin typeface="+mn-ea"/>
                <a:ea typeface="+mn-ea"/>
              </a:rPr>
              <a:t>を自前</a:t>
            </a:r>
            <a:r>
              <a:rPr lang="ja-JP" altLang="en-US" dirty="0">
                <a:latin typeface="+mn-ea"/>
                <a:ea typeface="+mn-ea"/>
              </a:rPr>
              <a:t>の</a:t>
            </a:r>
            <a:r>
              <a:rPr lang="en-US" altLang="ja-JP" dirty="0">
                <a:latin typeface="+mn-ea"/>
                <a:ea typeface="+mn-ea"/>
              </a:rPr>
              <a:t>RDF</a:t>
            </a:r>
            <a:r>
              <a:rPr lang="ja-JP" altLang="en-US" dirty="0" smtClean="0">
                <a:latin typeface="+mn-ea"/>
                <a:ea typeface="+mn-ea"/>
              </a:rPr>
              <a:t>ストアにロードして取得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994316" y="4683741"/>
            <a:ext cx="2606149" cy="109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dirty="0" smtClean="0"/>
              <a:t>アプリケーション</a:t>
            </a:r>
            <a:endParaRPr kumimoji="1" lang="ja-JP" altLang="en-US" dirty="0"/>
          </a:p>
        </p:txBody>
      </p:sp>
      <p:cxnSp>
        <p:nvCxnSpPr>
          <p:cNvPr id="29" name="直線矢印コネクタ 28"/>
          <p:cNvCxnSpPr/>
          <p:nvPr/>
        </p:nvCxnSpPr>
        <p:spPr>
          <a:xfrm>
            <a:off x="3593367" y="5165278"/>
            <a:ext cx="1752600" cy="12081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 flipV="1">
            <a:off x="3600465" y="5333952"/>
            <a:ext cx="1707402" cy="8507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3882868" y="5085302"/>
            <a:ext cx="10903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SPARQL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/>
        </p:nvSpPr>
        <p:spPr>
          <a:xfrm>
            <a:off x="5385174" y="5034926"/>
            <a:ext cx="1184223" cy="56962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エンド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ポイント</a:t>
            </a:r>
            <a:endParaRPr kumimoji="1" lang="ja-JP" altLang="en-US" dirty="0"/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884" y="1466604"/>
            <a:ext cx="2501900" cy="52070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4827577" y="3733859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ロード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088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円柱 5"/>
          <p:cNvSpPr/>
          <p:nvPr/>
        </p:nvSpPr>
        <p:spPr>
          <a:xfrm>
            <a:off x="6714162" y="3454631"/>
            <a:ext cx="1918742" cy="1276154"/>
          </a:xfrm>
          <a:prstGeom prst="can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/>
              <a:t>タンパク質情報</a:t>
            </a:r>
            <a:endParaRPr kumimoji="1" lang="en-US" altLang="ja-JP" dirty="0" smtClean="0"/>
          </a:p>
          <a:p>
            <a:pPr algn="ctr"/>
            <a:r>
              <a:rPr kumimoji="1" lang="en-US" altLang="ja-JP" dirty="0" smtClean="0"/>
              <a:t>RDF</a:t>
            </a:r>
            <a:r>
              <a:rPr kumimoji="1" lang="ja-JP" altLang="en-US" dirty="0" smtClean="0"/>
              <a:t>ストア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7043635" y="4445972"/>
            <a:ext cx="1184223" cy="56962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エンド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ポイント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 flipH="1" flipV="1">
            <a:off x="3168012" y="4468111"/>
            <a:ext cx="14507" cy="1089147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3427969" y="4468111"/>
            <a:ext cx="15734" cy="1089147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4126300" y="4660918"/>
            <a:ext cx="2587862" cy="1467455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>
            <a:off x="4607547" y="4831555"/>
            <a:ext cx="2213877" cy="1296817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2965126" y="4831555"/>
            <a:ext cx="63511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mtClean="0"/>
              <a:t>SQL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481530" y="5557258"/>
            <a:ext cx="10903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SPARQL</a:t>
            </a:r>
            <a:endParaRPr kumimoji="1" lang="ja-JP" altLang="en-US" dirty="0"/>
          </a:p>
        </p:txBody>
      </p:sp>
      <p:sp>
        <p:nvSpPr>
          <p:cNvPr id="46" name="円/楕円 45"/>
          <p:cNvSpPr/>
          <p:nvPr/>
        </p:nvSpPr>
        <p:spPr>
          <a:xfrm>
            <a:off x="2166205" y="5662552"/>
            <a:ext cx="2287042" cy="10888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/>
              <a:t>アプリケーション</a:t>
            </a:r>
            <a:endParaRPr lang="en-US" altLang="ja-JP" dirty="0" smtClean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059085" y="53006"/>
            <a:ext cx="109055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 smtClean="0"/>
              <a:t>おまけ：部分的にエンドポイントから取得</a:t>
            </a:r>
            <a:endParaRPr lang="en-US" altLang="ja-JP" sz="4400" dirty="0" smtClean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1248140" y="923217"/>
            <a:ext cx="1027076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全てのデータを</a:t>
            </a:r>
            <a:r>
              <a:rPr kumimoji="1" lang="en-US" altLang="ja-JP" sz="2400" dirty="0" smtClean="0"/>
              <a:t>RDF</a:t>
            </a:r>
            <a:r>
              <a:rPr kumimoji="1" lang="ja-JP" altLang="en-US" sz="2400" dirty="0" smtClean="0"/>
              <a:t>データにせずとも、従来のデータベースを保持しつつ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追加</a:t>
            </a:r>
            <a:r>
              <a:rPr kumimoji="1" lang="ja-JP" altLang="en-US" sz="2400" dirty="0" smtClean="0"/>
              <a:t>情報だけ</a:t>
            </a:r>
            <a:r>
              <a:rPr lang="en-US" altLang="ja-JP" sz="2400" dirty="0" smtClean="0"/>
              <a:t>SPARQL</a:t>
            </a:r>
            <a:r>
              <a:rPr lang="ja-JP" altLang="en-US" sz="2400" dirty="0" smtClean="0"/>
              <a:t>で取得する構成も可能。</a:t>
            </a:r>
            <a:endParaRPr lang="en-US" altLang="ja-JP" sz="2400" dirty="0" smtClean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904" y="2544189"/>
            <a:ext cx="1651000" cy="800100"/>
          </a:xfrm>
          <a:prstGeom prst="rect">
            <a:avLst/>
          </a:prstGeom>
        </p:spPr>
      </p:pic>
      <p:sp>
        <p:nvSpPr>
          <p:cNvPr id="28" name="円柱 27"/>
          <p:cNvSpPr/>
          <p:nvPr/>
        </p:nvSpPr>
        <p:spPr>
          <a:xfrm>
            <a:off x="2227091" y="3320827"/>
            <a:ext cx="2106194" cy="1138310"/>
          </a:xfrm>
          <a:prstGeom prst="can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/>
              <a:t>従来の</a:t>
            </a:r>
            <a:r>
              <a:rPr lang="en-US" altLang="ja-JP" dirty="0" smtClean="0"/>
              <a:t>DB</a:t>
            </a:r>
            <a:endParaRPr kumimoji="1" lang="ja-JP" altLang="en-US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38" y="2694833"/>
            <a:ext cx="2501900" cy="52070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6266385" y="5821955"/>
            <a:ext cx="555222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エンドポイントを公開しておけば、データが使われやすくなる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479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96236" y="397702"/>
            <a:ext cx="9776564" cy="829849"/>
          </a:xfrm>
        </p:spPr>
        <p:txBody>
          <a:bodyPr/>
          <a:lstStyle/>
          <a:p>
            <a:r>
              <a:rPr lang="ja-JP" altLang="en-US" dirty="0"/>
              <a:t>データ</a:t>
            </a:r>
            <a:r>
              <a:rPr lang="ja-JP" altLang="en-US" dirty="0" smtClean="0"/>
              <a:t>を統合して利用する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84126" y="1835063"/>
            <a:ext cx="9789090" cy="3200400"/>
          </a:xfrm>
        </p:spPr>
        <p:txBody>
          <a:bodyPr>
            <a:normAutofit/>
          </a:bodyPr>
          <a:lstStyle/>
          <a:p>
            <a:pPr lvl="1">
              <a:spcBef>
                <a:spcPts val="1000"/>
              </a:spcBef>
            </a:pPr>
            <a:r>
              <a:rPr lang="ja-JP" altLang="en-US" sz="3600" dirty="0" smtClean="0">
                <a:solidFill>
                  <a:schemeClr val="tx1"/>
                </a:solidFill>
              </a:rPr>
              <a:t>データ例</a:t>
            </a:r>
            <a:endParaRPr lang="en-US" altLang="ja-JP" sz="3600" dirty="0" smtClean="0">
              <a:solidFill>
                <a:schemeClr val="tx1"/>
              </a:solidFill>
            </a:endParaRPr>
          </a:p>
          <a:p>
            <a:pPr lvl="1">
              <a:spcBef>
                <a:spcPts val="1000"/>
              </a:spcBef>
            </a:pPr>
            <a:r>
              <a:rPr lang="ja-JP" altLang="en-US" sz="3600" dirty="0" smtClean="0">
                <a:solidFill>
                  <a:schemeClr val="tx1"/>
                </a:solidFill>
              </a:rPr>
              <a:t>繋げたい相手の</a:t>
            </a:r>
            <a:r>
              <a:rPr lang="en-US" altLang="ja-JP" sz="3600" dirty="0" smtClean="0">
                <a:solidFill>
                  <a:schemeClr val="tx1"/>
                </a:solidFill>
              </a:rPr>
              <a:t>URI</a:t>
            </a:r>
            <a:r>
              <a:rPr lang="ja-JP" altLang="en-US" sz="3600" dirty="0" smtClean="0">
                <a:solidFill>
                  <a:schemeClr val="tx1"/>
                </a:solidFill>
              </a:rPr>
              <a:t>を使う</a:t>
            </a:r>
            <a:endParaRPr lang="en-US" altLang="ja-JP" sz="3600" dirty="0" smtClean="0">
              <a:solidFill>
                <a:schemeClr val="tx1"/>
              </a:solidFill>
            </a:endParaRPr>
          </a:p>
          <a:p>
            <a:pPr lvl="1">
              <a:spcBef>
                <a:spcPts val="1000"/>
              </a:spcBef>
            </a:pPr>
            <a:r>
              <a:rPr lang="ja-JP" altLang="en-US" sz="3600" dirty="0" smtClean="0">
                <a:solidFill>
                  <a:schemeClr val="tx1"/>
                </a:solidFill>
              </a:rPr>
              <a:t>繋がったデータを利用する</a:t>
            </a:r>
            <a:endParaRPr lang="en-US" altLang="ja-JP" sz="3600" dirty="0" smtClean="0">
              <a:solidFill>
                <a:schemeClr val="tx1"/>
              </a:solidFill>
            </a:endParaRPr>
          </a:p>
          <a:p>
            <a:pPr lvl="1">
              <a:spcBef>
                <a:spcPts val="1000"/>
              </a:spcBef>
            </a:pPr>
            <a:r>
              <a:rPr lang="ja-JP" altLang="en-US" sz="3600" dirty="0">
                <a:solidFill>
                  <a:srgbClr val="FF5A00"/>
                </a:solidFill>
              </a:rPr>
              <a:t>広くデータを繋げるため</a:t>
            </a:r>
            <a:r>
              <a:rPr lang="ja-JP" altLang="en-US" sz="3600" dirty="0" smtClean="0">
                <a:solidFill>
                  <a:srgbClr val="FF5A00"/>
                </a:solidFill>
              </a:rPr>
              <a:t>に</a:t>
            </a:r>
            <a:endParaRPr lang="en-US" altLang="ja-JP" sz="3600" dirty="0">
              <a:solidFill>
                <a:srgbClr val="FF5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4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4840" y="305255"/>
            <a:ext cx="9601200" cy="774700"/>
          </a:xfrm>
        </p:spPr>
        <p:txBody>
          <a:bodyPr/>
          <a:lstStyle/>
          <a:p>
            <a:r>
              <a:rPr kumimoji="1" lang="ja-JP" altLang="en-US" dirty="0" smtClean="0"/>
              <a:t>共通の</a:t>
            </a:r>
            <a:r>
              <a:rPr kumimoji="1" lang="en-US" altLang="ja-JP" dirty="0" smtClean="0"/>
              <a:t>URI</a:t>
            </a:r>
            <a:r>
              <a:rPr kumimoji="1" lang="ja-JP" altLang="en-US" dirty="0" smtClean="0"/>
              <a:t>を使う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78408" y="1759705"/>
            <a:ext cx="11213592" cy="423102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altLang="ja-JP" dirty="0" smtClean="0"/>
              <a:t>DDBJ</a:t>
            </a:r>
          </a:p>
          <a:p>
            <a:pPr marL="457200" lvl="1" indent="0">
              <a:buNone/>
            </a:pPr>
            <a:r>
              <a:rPr lang="en-US" altLang="ja-JP" sz="2800" b="1" dirty="0" smtClean="0"/>
              <a:t>&lt;http</a:t>
            </a:r>
            <a:r>
              <a:rPr lang="en-US" altLang="ja-JP" sz="2800" b="1" dirty="0"/>
              <a:t>://</a:t>
            </a:r>
            <a:r>
              <a:rPr lang="en-US" altLang="ja-JP" sz="2800" b="1" dirty="0" smtClean="0"/>
              <a:t>ddbj.nig.ac.jp/ontologies/taxonomy/4530&gt;</a:t>
            </a:r>
            <a:endParaRPr lang="en-US" altLang="ja-JP" sz="2800" b="1" dirty="0"/>
          </a:p>
          <a:p>
            <a:r>
              <a:rPr lang="en-US" altLang="ja-JP" dirty="0" err="1"/>
              <a:t>UniProt</a:t>
            </a:r>
            <a:endParaRPr lang="en-US" altLang="ja-JP" dirty="0"/>
          </a:p>
          <a:p>
            <a:pPr marL="457200" lvl="1" indent="0">
              <a:buNone/>
            </a:pPr>
            <a:r>
              <a:rPr lang="en-US" altLang="ja-JP" sz="2800" b="1" dirty="0"/>
              <a:t>&lt;http://</a:t>
            </a:r>
            <a:r>
              <a:rPr lang="en-US" altLang="ja-JP" sz="2800" b="1" dirty="0" err="1"/>
              <a:t>purl.uniprot.org</a:t>
            </a:r>
            <a:r>
              <a:rPr lang="en-US" altLang="ja-JP" sz="2800" b="1" dirty="0"/>
              <a:t>/taxon/4530&gt;</a:t>
            </a:r>
          </a:p>
          <a:p>
            <a:r>
              <a:rPr lang="en-US" altLang="ja-JP" dirty="0"/>
              <a:t>CVO(</a:t>
            </a:r>
            <a:r>
              <a:rPr lang="ja-JP" altLang="en-US" dirty="0"/>
              <a:t>農作物語彙体系</a:t>
            </a:r>
            <a:r>
              <a:rPr lang="en-US" altLang="ja-JP" dirty="0"/>
              <a:t>)</a:t>
            </a:r>
          </a:p>
          <a:p>
            <a:pPr marL="457200" lvl="1" indent="0">
              <a:buNone/>
            </a:pPr>
            <a:r>
              <a:rPr lang="en-US" altLang="ja-JP" sz="2800" b="1" dirty="0"/>
              <a:t>&lt;https://</a:t>
            </a:r>
            <a:r>
              <a:rPr lang="en-US" altLang="ja-JP" sz="2800" b="1" dirty="0" err="1"/>
              <a:t>www.ncbi.nlm.nih.gov</a:t>
            </a:r>
            <a:r>
              <a:rPr lang="en-US" altLang="ja-JP" sz="2800" b="1" dirty="0"/>
              <a:t>/Taxonomy/Browser/</a:t>
            </a:r>
            <a:r>
              <a:rPr lang="en-US" altLang="ja-JP" sz="2800" b="1" dirty="0" err="1"/>
              <a:t>wwwtax.cgi?mode</a:t>
            </a:r>
            <a:r>
              <a:rPr lang="en-US" altLang="ja-JP" sz="2800" b="1" dirty="0"/>
              <a:t>=</a:t>
            </a:r>
            <a:r>
              <a:rPr lang="en-US" altLang="ja-JP" sz="2800" b="1" dirty="0" err="1"/>
              <a:t>Info&amp;id</a:t>
            </a:r>
            <a:r>
              <a:rPr lang="en-US" altLang="ja-JP" sz="2800" b="1" dirty="0"/>
              <a:t>=4530</a:t>
            </a:r>
            <a:r>
              <a:rPr lang="en-US" altLang="ja-JP" sz="2800" b="1" dirty="0" smtClean="0"/>
              <a:t>&gt;</a:t>
            </a:r>
          </a:p>
          <a:p>
            <a:r>
              <a:rPr lang="en-US" altLang="ja-JP" dirty="0" err="1" smtClean="0"/>
              <a:t>DBpedia</a:t>
            </a:r>
            <a:endParaRPr lang="en-US" altLang="ja-JP" dirty="0" smtClean="0"/>
          </a:p>
          <a:p>
            <a:pPr marL="457200" lvl="1" indent="0">
              <a:buNone/>
            </a:pPr>
            <a:r>
              <a:rPr lang="en-US" altLang="ja-JP" sz="2800" b="1" dirty="0" smtClean="0"/>
              <a:t>&lt;http</a:t>
            </a:r>
            <a:r>
              <a:rPr lang="en-US" altLang="ja-JP" sz="2800" b="1" dirty="0"/>
              <a:t>://</a:t>
            </a:r>
            <a:r>
              <a:rPr lang="en-US" altLang="ja-JP" sz="2800" b="1" dirty="0" err="1" smtClean="0"/>
              <a:t>dbpedia.org</a:t>
            </a:r>
            <a:r>
              <a:rPr lang="en-US" altLang="ja-JP" sz="2800" b="1" dirty="0" smtClean="0"/>
              <a:t>/resource/</a:t>
            </a:r>
            <a:r>
              <a:rPr lang="en-US" altLang="ja-JP" sz="2800" b="1" dirty="0" err="1" smtClean="0"/>
              <a:t>Oryza_sativa</a:t>
            </a:r>
            <a:r>
              <a:rPr lang="en-US" altLang="ja-JP" sz="2800" b="1" dirty="0" smtClean="0"/>
              <a:t>&gt;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76487" y="1236485"/>
            <a:ext cx="4838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“</a:t>
            </a:r>
            <a:r>
              <a:rPr kumimoji="1" lang="ja-JP" altLang="en-US" sz="2800" dirty="0" smtClean="0"/>
              <a:t>イネ</a:t>
            </a:r>
            <a:r>
              <a:rPr kumimoji="1" lang="en-US" altLang="ja-JP" sz="2800" dirty="0" smtClean="0"/>
              <a:t>(</a:t>
            </a:r>
            <a:r>
              <a:rPr lang="en-US" altLang="ja-JP" sz="2800" dirty="0" err="1"/>
              <a:t>Oryza</a:t>
            </a:r>
            <a:r>
              <a:rPr lang="en-US" altLang="ja-JP" sz="2800" dirty="0"/>
              <a:t> sativa</a:t>
            </a:r>
            <a:r>
              <a:rPr kumimoji="1" lang="en-US" altLang="ja-JP" sz="2800" dirty="0" smtClean="0"/>
              <a:t>)”</a:t>
            </a:r>
            <a:r>
              <a:rPr kumimoji="1" lang="ja-JP" altLang="en-US" sz="2800" dirty="0" smtClean="0"/>
              <a:t>を表す</a:t>
            </a:r>
            <a:r>
              <a:rPr kumimoji="1" lang="en-US" altLang="ja-JP" sz="2800" dirty="0" smtClean="0"/>
              <a:t>URI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78408" y="6252335"/>
            <a:ext cx="6641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URI</a:t>
            </a:r>
            <a:r>
              <a:rPr kumimoji="1" lang="ja-JP" altLang="en-US" sz="2800" dirty="0" smtClean="0"/>
              <a:t>が</a:t>
            </a:r>
            <a:r>
              <a:rPr lang="ja-JP" altLang="en-US" sz="2800" dirty="0" smtClean="0"/>
              <a:t>少しでも違うと</a:t>
            </a:r>
            <a:r>
              <a:rPr kumimoji="1" lang="en-US" altLang="ja-JP" sz="2800" dirty="0" smtClean="0"/>
              <a:t>RDF</a:t>
            </a:r>
            <a:r>
              <a:rPr kumimoji="1" lang="ja-JP" altLang="en-US" sz="2800" dirty="0" smtClean="0"/>
              <a:t>は繋がらない</a:t>
            </a:r>
            <a:r>
              <a:rPr kumimoji="1" lang="mr-IN" altLang="ja-JP" sz="2800" dirty="0" smtClean="0"/>
              <a:t>…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23566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03300" y="165100"/>
            <a:ext cx="9499600" cy="812800"/>
          </a:xfrm>
        </p:spPr>
        <p:txBody>
          <a:bodyPr/>
          <a:lstStyle/>
          <a:p>
            <a:r>
              <a:rPr kumimoji="1" lang="en-US" altLang="ja-JP" dirty="0" err="1" smtClean="0"/>
              <a:t>Identifiers.org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URI</a:t>
            </a:r>
            <a:r>
              <a:rPr kumimoji="1" lang="ja-JP" altLang="en-US" dirty="0" smtClean="0"/>
              <a:t>を利用する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302355" y="6368600"/>
            <a:ext cx="485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/>
              <a:t>https://www.ebi.ac.uk/miriam/main/collections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03300" y="2589788"/>
            <a:ext cx="853258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/>
              <a:t>&lt;http://</a:t>
            </a:r>
            <a:r>
              <a:rPr lang="en-US" altLang="ja-JP" sz="2800" b="1" dirty="0" err="1" smtClean="0"/>
              <a:t>identifiers.org</a:t>
            </a:r>
            <a:r>
              <a:rPr lang="en-US" altLang="ja-JP" sz="2800" b="1" dirty="0" smtClean="0"/>
              <a:t>/</a:t>
            </a:r>
            <a:r>
              <a:rPr lang="en-US" altLang="ja-JP" sz="2800" b="1" dirty="0" smtClean="0">
                <a:solidFill>
                  <a:srgbClr val="00B050"/>
                </a:solidFill>
              </a:rPr>
              <a:t>taxonomy</a:t>
            </a:r>
            <a:r>
              <a:rPr lang="en-US" altLang="ja-JP" sz="2800" b="1" dirty="0" smtClean="0"/>
              <a:t>/</a:t>
            </a:r>
            <a:r>
              <a:rPr lang="en-US" altLang="ja-JP" sz="2800" b="1" dirty="0" smtClean="0">
                <a:solidFill>
                  <a:srgbClr val="FF5A00"/>
                </a:solidFill>
              </a:rPr>
              <a:t>4530</a:t>
            </a:r>
            <a:r>
              <a:rPr lang="en-US" altLang="ja-JP" sz="2800" b="1" dirty="0"/>
              <a:t>&gt;</a:t>
            </a:r>
            <a:endParaRPr kumimoji="1" lang="ja-JP" altLang="en-US" sz="28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99" y="3323045"/>
            <a:ext cx="5394347" cy="341193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003300" y="1086356"/>
            <a:ext cx="103096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/>
              <a:t>Identifiers.org</a:t>
            </a:r>
            <a:r>
              <a:rPr lang="ja-JP" altLang="en-US" sz="2800" dirty="0" smtClean="0"/>
              <a:t>は色々なデータベースと</a:t>
            </a:r>
            <a:r>
              <a:rPr lang="en-US" altLang="ja-JP" sz="2800" dirty="0" smtClean="0"/>
              <a:t>ID</a:t>
            </a:r>
            <a:r>
              <a:rPr lang="ja-JP" altLang="en-US" sz="2800" dirty="0" smtClean="0"/>
              <a:t>に対して統一的な</a:t>
            </a:r>
            <a:r>
              <a:rPr lang="en-US" altLang="ja-JP" sz="2800" dirty="0" smtClean="0"/>
              <a:t>URI</a:t>
            </a:r>
            <a:r>
              <a:rPr lang="ja-JP" altLang="en-US" sz="2800" dirty="0" smtClean="0"/>
              <a:t>を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提供してくれる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03300" y="2239321"/>
            <a:ext cx="7147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/>
              <a:t>フォーマット</a:t>
            </a:r>
            <a:r>
              <a:rPr lang="en-US" altLang="ja-JP" sz="2000" b="1" dirty="0" smtClean="0"/>
              <a:t>: &lt;http://</a:t>
            </a:r>
            <a:r>
              <a:rPr lang="en-US" altLang="ja-JP" sz="2000" b="1" dirty="0" err="1" smtClean="0"/>
              <a:t>identifiers.org</a:t>
            </a:r>
            <a:r>
              <a:rPr lang="en-US" altLang="ja-JP" sz="2000" b="1" dirty="0" smtClean="0"/>
              <a:t>/</a:t>
            </a:r>
            <a:r>
              <a:rPr kumimoji="1" lang="ja-JP" altLang="en-US" sz="2000" b="1" dirty="0" smtClean="0">
                <a:solidFill>
                  <a:srgbClr val="00B050"/>
                </a:solidFill>
              </a:rPr>
              <a:t>データコレクション</a:t>
            </a:r>
            <a:r>
              <a:rPr kumimoji="1" lang="en-US" altLang="ja-JP" sz="2000" b="1" dirty="0" smtClean="0">
                <a:solidFill>
                  <a:schemeClr val="tx2"/>
                </a:solidFill>
              </a:rPr>
              <a:t>/</a:t>
            </a:r>
            <a:r>
              <a:rPr kumimoji="1" lang="en-US" altLang="ja-JP" sz="2000" b="1" dirty="0" smtClean="0">
                <a:solidFill>
                  <a:srgbClr val="FF5A00"/>
                </a:solidFill>
              </a:rPr>
              <a:t>ID</a:t>
            </a:r>
            <a:r>
              <a:rPr kumimoji="1" lang="en-US" altLang="ja-JP" sz="2000" b="1" dirty="0" smtClean="0"/>
              <a:t>&gt;</a:t>
            </a:r>
            <a:endParaRPr kumimoji="1" lang="ja-JP" altLang="en-US" sz="2000" b="1" dirty="0"/>
          </a:p>
        </p:txBody>
      </p:sp>
      <p:sp>
        <p:nvSpPr>
          <p:cNvPr id="16" name="正方形/長方形 15"/>
          <p:cNvSpPr/>
          <p:nvPr/>
        </p:nvSpPr>
        <p:spPr>
          <a:xfrm>
            <a:off x="1914639" y="5722269"/>
            <a:ext cx="42434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/>
              <a:t>Identidiers.org</a:t>
            </a:r>
            <a:r>
              <a:rPr lang="ja-JP" altLang="en-US" dirty="0" smtClean="0"/>
              <a:t>が扱っている</a:t>
            </a:r>
            <a:endParaRPr lang="en-US" altLang="ja-JP" dirty="0" smtClean="0"/>
          </a:p>
          <a:p>
            <a:r>
              <a:rPr lang="ja-JP" altLang="en-US" dirty="0" smtClean="0"/>
              <a:t>データコレクション</a:t>
            </a:r>
            <a:r>
              <a:rPr lang="en-US" altLang="ja-JP" dirty="0" smtClean="0"/>
              <a:t>(</a:t>
            </a:r>
            <a:r>
              <a:rPr lang="ja-JP" altLang="en-US" dirty="0" smtClean="0"/>
              <a:t>データベース</a:t>
            </a:r>
            <a:r>
              <a:rPr lang="en-US" altLang="ja-JP" dirty="0" smtClean="0"/>
              <a:t>)</a:t>
            </a:r>
            <a:r>
              <a:rPr lang="ja-JP" altLang="en-US" dirty="0" smtClean="0"/>
              <a:t>一覧</a:t>
            </a:r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55700" y="3480173"/>
            <a:ext cx="5002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各々の</a:t>
            </a:r>
            <a:r>
              <a:rPr kumimoji="1" lang="en-US" altLang="ja-JP" sz="2800" dirty="0" smtClean="0"/>
              <a:t>RDF</a:t>
            </a:r>
            <a:r>
              <a:rPr kumimoji="1" lang="ja-JP" altLang="en-US" sz="2800" dirty="0" smtClean="0"/>
              <a:t>データで</a:t>
            </a:r>
            <a:r>
              <a:rPr kumimoji="1" lang="en-US" altLang="ja-JP" sz="2800" dirty="0" err="1" smtClean="0"/>
              <a:t>Identifiers.org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URI</a:t>
            </a:r>
            <a:r>
              <a:rPr lang="ja-JP" altLang="en-US" sz="2800" dirty="0" smtClean="0"/>
              <a:t>を使っていれば、データが繋がる</a:t>
            </a:r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1959435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" name="直線矢印コネクタ 144"/>
          <p:cNvCxnSpPr>
            <a:stCxn id="40" idx="4"/>
          </p:cNvCxnSpPr>
          <p:nvPr/>
        </p:nvCxnSpPr>
        <p:spPr>
          <a:xfrm flipH="1">
            <a:off x="2058488" y="3626824"/>
            <a:ext cx="122816" cy="298560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矢印コネクタ 135"/>
          <p:cNvCxnSpPr>
            <a:stCxn id="40" idx="4"/>
          </p:cNvCxnSpPr>
          <p:nvPr/>
        </p:nvCxnSpPr>
        <p:spPr>
          <a:xfrm flipH="1">
            <a:off x="1442346" y="3626824"/>
            <a:ext cx="738958" cy="1660046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矢印コネクタ 141"/>
          <p:cNvCxnSpPr>
            <a:stCxn id="40" idx="4"/>
          </p:cNvCxnSpPr>
          <p:nvPr/>
        </p:nvCxnSpPr>
        <p:spPr>
          <a:xfrm flipH="1">
            <a:off x="1657098" y="3626824"/>
            <a:ext cx="524206" cy="2627206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>
            <a:stCxn id="40" idx="6"/>
            <a:endCxn id="9" idx="1"/>
          </p:cNvCxnSpPr>
          <p:nvPr/>
        </p:nvCxnSpPr>
        <p:spPr>
          <a:xfrm>
            <a:off x="4036036" y="3223954"/>
            <a:ext cx="3529063" cy="547461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7565099" y="3327289"/>
            <a:ext cx="4542949" cy="8882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800" dirty="0" smtClean="0"/>
              <a:t>“</a:t>
            </a:r>
            <a:r>
              <a:rPr lang="en-US" altLang="ja-JP" sz="2800" dirty="0"/>
              <a:t>PYRICULARIA ORYZAE RESISTANCE SH</a:t>
            </a:r>
            <a:r>
              <a:rPr lang="en-US" altLang="ja-JP" sz="2800" dirty="0" smtClean="0"/>
              <a:t>”@</a:t>
            </a:r>
            <a:r>
              <a:rPr lang="en-US" altLang="ja-JP" sz="2800" dirty="0" err="1" smtClean="0"/>
              <a:t>en</a:t>
            </a:r>
            <a:endParaRPr lang="ja-JP" altLang="en-US" sz="2800" dirty="0"/>
          </a:p>
        </p:txBody>
      </p:sp>
      <p:cxnSp>
        <p:nvCxnSpPr>
          <p:cNvPr id="10" name="直線矢印コネクタ 9"/>
          <p:cNvCxnSpPr>
            <a:stCxn id="40" idx="5"/>
            <a:endCxn id="12" idx="1"/>
          </p:cNvCxnSpPr>
          <p:nvPr/>
        </p:nvCxnSpPr>
        <p:spPr>
          <a:xfrm>
            <a:off x="3492798" y="3508826"/>
            <a:ext cx="4425057" cy="1449636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7917855" y="4496396"/>
            <a:ext cx="4098455" cy="924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dirty="0" smtClean="0"/>
              <a:t>“</a:t>
            </a:r>
            <a:r>
              <a:rPr lang="ja-JP" altLang="en-US" sz="2800" dirty="0" smtClean="0"/>
              <a:t>いもち病抵抗性</a:t>
            </a:r>
            <a:r>
              <a:rPr lang="en-US" altLang="ja-JP" sz="2800" dirty="0" smtClean="0"/>
              <a:t> -</a:t>
            </a:r>
            <a:r>
              <a:rPr lang="en-US" altLang="ja-JP" sz="2800" dirty="0" err="1" smtClean="0"/>
              <a:t>sh</a:t>
            </a:r>
            <a:r>
              <a:rPr lang="is-IS" altLang="ja-JP" sz="2800" dirty="0" smtClean="0"/>
              <a:t>”@ja</a:t>
            </a:r>
            <a:endParaRPr lang="ja-JP" altLang="en-US" sz="2800" dirty="0"/>
          </a:p>
        </p:txBody>
      </p:sp>
      <p:cxnSp>
        <p:nvCxnSpPr>
          <p:cNvPr id="36" name="直線矢印コネクタ 35"/>
          <p:cNvCxnSpPr>
            <a:stCxn id="40" idx="4"/>
            <a:endCxn id="49" idx="1"/>
          </p:cNvCxnSpPr>
          <p:nvPr/>
        </p:nvCxnSpPr>
        <p:spPr>
          <a:xfrm>
            <a:off x="2181304" y="3626824"/>
            <a:ext cx="5671814" cy="215284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円/楕円 39"/>
          <p:cNvSpPr/>
          <p:nvPr/>
        </p:nvSpPr>
        <p:spPr>
          <a:xfrm>
            <a:off x="326572" y="2821084"/>
            <a:ext cx="3709464" cy="8057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smtClean="0">
                <a:solidFill>
                  <a:schemeClr val="tx1"/>
                </a:solidFill>
              </a:rPr>
              <a:t>orb-gene:269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cxnSp>
        <p:nvCxnSpPr>
          <p:cNvPr id="41" name="直線矢印コネクタ 40"/>
          <p:cNvCxnSpPr>
            <a:stCxn id="40" idx="7"/>
            <a:endCxn id="42" idx="1"/>
          </p:cNvCxnSpPr>
          <p:nvPr/>
        </p:nvCxnSpPr>
        <p:spPr>
          <a:xfrm flipV="1">
            <a:off x="3492798" y="1149151"/>
            <a:ext cx="5975171" cy="1789931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正方形/長方形 41"/>
          <p:cNvSpPr/>
          <p:nvPr/>
        </p:nvSpPr>
        <p:spPr>
          <a:xfrm>
            <a:off x="9467969" y="752752"/>
            <a:ext cx="2288602" cy="7927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800" dirty="0" smtClean="0"/>
              <a:t>“PISH”@</a:t>
            </a:r>
            <a:r>
              <a:rPr lang="en-US" altLang="ja-JP" sz="2800" dirty="0" err="1" smtClean="0"/>
              <a:t>en</a:t>
            </a:r>
            <a:endParaRPr lang="en-US" altLang="ja-JP" sz="2800" dirty="0" smtClean="0">
              <a:hlinkClick r:id="rId2"/>
            </a:endParaRPr>
          </a:p>
        </p:txBody>
      </p:sp>
      <p:cxnSp>
        <p:nvCxnSpPr>
          <p:cNvPr id="43" name="直線矢印コネクタ 42"/>
          <p:cNvCxnSpPr>
            <a:stCxn id="40" idx="6"/>
            <a:endCxn id="44" idx="1"/>
          </p:cNvCxnSpPr>
          <p:nvPr/>
        </p:nvCxnSpPr>
        <p:spPr>
          <a:xfrm flipV="1">
            <a:off x="4036036" y="2078751"/>
            <a:ext cx="4676776" cy="1145203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/>
          <p:cNvSpPr/>
          <p:nvPr/>
        </p:nvSpPr>
        <p:spPr>
          <a:xfrm>
            <a:off x="8712812" y="1747511"/>
            <a:ext cx="2341631" cy="6624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“Pi </a:t>
            </a:r>
            <a:r>
              <a:rPr lang="en-US" altLang="ja-JP" sz="2800" dirty="0" err="1" smtClean="0"/>
              <a:t>sh</a:t>
            </a:r>
            <a:r>
              <a:rPr lang="en-US" altLang="ja-JP" sz="2800" dirty="0" smtClean="0"/>
              <a:t>”@</a:t>
            </a:r>
            <a:r>
              <a:rPr lang="en-US" altLang="ja-JP" sz="2800" dirty="0" err="1" smtClean="0"/>
              <a:t>en</a:t>
            </a:r>
            <a:endParaRPr lang="ja-JP" altLang="en-US" sz="28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84243" y="1082929"/>
            <a:ext cx="59758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PREFIX </a:t>
            </a:r>
            <a:r>
              <a:rPr lang="en-US" altLang="ja-JP" sz="1600" dirty="0" err="1" smtClean="0"/>
              <a:t>rdfs</a:t>
            </a:r>
            <a:r>
              <a:rPr lang="en-US" altLang="ja-JP" sz="1600" dirty="0" smtClean="0"/>
              <a:t>: &lt;http</a:t>
            </a:r>
            <a:r>
              <a:rPr lang="en-US" altLang="ja-JP" sz="1600" dirty="0"/>
              <a:t>://www.w3.org/2000/01/rdf-schema</a:t>
            </a:r>
            <a:r>
              <a:rPr lang="en-US" altLang="ja-JP" sz="1600" dirty="0" smtClean="0"/>
              <a:t>#&gt;</a:t>
            </a:r>
          </a:p>
          <a:p>
            <a:r>
              <a:rPr lang="en-US" altLang="ja-JP" sz="1600" dirty="0"/>
              <a:t>PREFIX </a:t>
            </a:r>
            <a:r>
              <a:rPr lang="en-US" altLang="ja-JP" sz="1600" dirty="0" err="1"/>
              <a:t>dcterms</a:t>
            </a:r>
            <a:r>
              <a:rPr lang="en-US" altLang="ja-JP" sz="1600" dirty="0"/>
              <a:t>: </a:t>
            </a:r>
            <a:r>
              <a:rPr lang="en-US" altLang="ja-JP" sz="1600" dirty="0" smtClean="0"/>
              <a:t>&lt;http</a:t>
            </a:r>
            <a:r>
              <a:rPr lang="en-US" altLang="ja-JP" sz="1600" dirty="0"/>
              <a:t>://purl.org/dc/terms</a:t>
            </a:r>
            <a:r>
              <a:rPr lang="en-US" altLang="ja-JP" sz="1600" dirty="0" smtClean="0"/>
              <a:t>/&gt;</a:t>
            </a:r>
          </a:p>
          <a:p>
            <a:r>
              <a:rPr lang="en-US" altLang="ja-JP" sz="1600" dirty="0"/>
              <a:t>PREFIX orb-gene: &lt;https://</a:t>
            </a:r>
            <a:r>
              <a:rPr lang="en-US" altLang="ja-JP" sz="1600" dirty="0" err="1"/>
              <a:t>shigen.nig.ac.jp</a:t>
            </a:r>
            <a:r>
              <a:rPr lang="en-US" altLang="ja-JP" sz="1600" dirty="0"/>
              <a:t>/rice/</a:t>
            </a:r>
            <a:r>
              <a:rPr lang="en-US" altLang="ja-JP" sz="1600" dirty="0" err="1"/>
              <a:t>oryzabase</a:t>
            </a:r>
            <a:r>
              <a:rPr lang="en-US" altLang="ja-JP" sz="1600" dirty="0"/>
              <a:t>/gene</a:t>
            </a:r>
            <a:r>
              <a:rPr lang="en-US" altLang="ja-JP" sz="1600" dirty="0" smtClean="0"/>
              <a:t>/&gt;</a:t>
            </a:r>
            <a:endParaRPr lang="en-US" altLang="ja-JP" sz="1600" dirty="0"/>
          </a:p>
          <a:p>
            <a:r>
              <a:rPr lang="en-US" altLang="ja-JP" sz="1600" dirty="0"/>
              <a:t>PREFIX orb: &lt;https://</a:t>
            </a:r>
            <a:r>
              <a:rPr lang="en-US" altLang="ja-JP" sz="1600" dirty="0" err="1" smtClean="0"/>
              <a:t>shigen.nig.ac.jp</a:t>
            </a:r>
            <a:r>
              <a:rPr lang="en-US" altLang="ja-JP" sz="1600" dirty="0" smtClean="0"/>
              <a:t>/rice/</a:t>
            </a:r>
            <a:r>
              <a:rPr lang="en-US" altLang="ja-JP" sz="1600" dirty="0" err="1" smtClean="0"/>
              <a:t>oryzabase</a:t>
            </a:r>
            <a:r>
              <a:rPr lang="en-US" altLang="ja-JP" sz="1600" dirty="0" smtClean="0"/>
              <a:t>/&gt;</a:t>
            </a:r>
            <a:endParaRPr lang="en-US" altLang="ja-JP" sz="1600" dirty="0"/>
          </a:p>
        </p:txBody>
      </p:sp>
      <p:sp>
        <p:nvSpPr>
          <p:cNvPr id="65" name="正方形/長方形 64"/>
          <p:cNvSpPr/>
          <p:nvPr/>
        </p:nvSpPr>
        <p:spPr>
          <a:xfrm>
            <a:off x="8953752" y="1925031"/>
            <a:ext cx="2383135" cy="6371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“</a:t>
            </a:r>
            <a:r>
              <a:rPr lang="en-US" altLang="ja-JP" sz="2800" dirty="0" err="1" smtClean="0"/>
              <a:t>Pish</a:t>
            </a:r>
            <a:r>
              <a:rPr lang="en-US" altLang="ja-JP" sz="2800" dirty="0" smtClean="0"/>
              <a:t>”@</a:t>
            </a:r>
            <a:r>
              <a:rPr lang="en-US" altLang="ja-JP" sz="2800" dirty="0" err="1" smtClean="0"/>
              <a:t>en</a:t>
            </a:r>
            <a:endParaRPr lang="ja-JP" altLang="en-US" sz="2800" dirty="0"/>
          </a:p>
        </p:txBody>
      </p:sp>
      <p:sp>
        <p:nvSpPr>
          <p:cNvPr id="67" name="正方形/長方形 66"/>
          <p:cNvSpPr/>
          <p:nvPr/>
        </p:nvSpPr>
        <p:spPr>
          <a:xfrm>
            <a:off x="9122306" y="2028366"/>
            <a:ext cx="2613259" cy="6111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“</a:t>
            </a:r>
            <a:r>
              <a:rPr lang="en-US" altLang="ja-JP" sz="2800" dirty="0" err="1" smtClean="0"/>
              <a:t>Pish</a:t>
            </a:r>
            <a:r>
              <a:rPr lang="en-US" altLang="ja-JP" sz="2800" dirty="0" smtClean="0"/>
              <a:t>(t)”@</a:t>
            </a:r>
            <a:r>
              <a:rPr lang="en-US" altLang="ja-JP" sz="2800" dirty="0" err="1" smtClean="0"/>
              <a:t>en</a:t>
            </a:r>
            <a:endParaRPr lang="ja-JP" altLang="en-US" sz="2800" dirty="0"/>
          </a:p>
        </p:txBody>
      </p:sp>
      <p:sp>
        <p:nvSpPr>
          <p:cNvPr id="85" name="正方形/長方形 84"/>
          <p:cNvSpPr/>
          <p:nvPr/>
        </p:nvSpPr>
        <p:spPr>
          <a:xfrm>
            <a:off x="3810620" y="5967932"/>
            <a:ext cx="3047376" cy="631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dirty="0" smtClean="0"/>
              <a:t>“GO:0009620”</a:t>
            </a:r>
            <a:endParaRPr lang="ja-JP" altLang="en-US" sz="2800" dirty="0"/>
          </a:p>
        </p:txBody>
      </p:sp>
      <p:sp>
        <p:nvSpPr>
          <p:cNvPr id="86" name="正方形/長方形 85"/>
          <p:cNvSpPr/>
          <p:nvPr/>
        </p:nvSpPr>
        <p:spPr>
          <a:xfrm>
            <a:off x="48988" y="5248689"/>
            <a:ext cx="2903568" cy="631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smtClean="0"/>
              <a:t>“TO:0000468”</a:t>
            </a:r>
            <a:endParaRPr lang="is-IS" altLang="ja-JP" sz="2800" dirty="0" smtClean="0"/>
          </a:p>
        </p:txBody>
      </p:sp>
      <p:sp>
        <p:nvSpPr>
          <p:cNvPr id="87" name="正方形/長方形 86"/>
          <p:cNvSpPr/>
          <p:nvPr/>
        </p:nvSpPr>
        <p:spPr>
          <a:xfrm>
            <a:off x="473309" y="5708224"/>
            <a:ext cx="3056536" cy="631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dirty="0" smtClean="0"/>
              <a:t>“TO:0000519”</a:t>
            </a:r>
          </a:p>
        </p:txBody>
      </p:sp>
      <p:sp>
        <p:nvSpPr>
          <p:cNvPr id="88" name="正方形/長方形 87"/>
          <p:cNvSpPr/>
          <p:nvPr/>
        </p:nvSpPr>
        <p:spPr>
          <a:xfrm>
            <a:off x="936155" y="6167759"/>
            <a:ext cx="3058206" cy="631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dirty="0" smtClean="0"/>
              <a:t>“TO:0000477”</a:t>
            </a:r>
          </a:p>
        </p:txBody>
      </p:sp>
      <p:cxnSp>
        <p:nvCxnSpPr>
          <p:cNvPr id="90" name="直線矢印コネクタ 89"/>
          <p:cNvCxnSpPr>
            <a:stCxn id="40" idx="6"/>
            <a:endCxn id="65" idx="1"/>
          </p:cNvCxnSpPr>
          <p:nvPr/>
        </p:nvCxnSpPr>
        <p:spPr>
          <a:xfrm flipV="1">
            <a:off x="4036036" y="2243589"/>
            <a:ext cx="4917716" cy="980365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7185026" y="1361059"/>
            <a:ext cx="108664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rdfs:label</a:t>
            </a:r>
            <a:endParaRPr kumimoji="1" lang="en-US" altLang="ja-JP" dirty="0" smtClean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010390" y="3192464"/>
            <a:ext cx="171072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orb:gene_name</a:t>
            </a:r>
            <a:endParaRPr kumimoji="1" lang="en-US" altLang="ja-JP" dirty="0" smtClean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099607" y="3925529"/>
            <a:ext cx="200907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orb:gene_synonym</a:t>
            </a:r>
            <a:endParaRPr kumimoji="1" lang="en-US" altLang="ja-JP" dirty="0" smtClean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651841" y="5100601"/>
            <a:ext cx="117532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orb:rap_id</a:t>
            </a:r>
            <a:endParaRPr kumimoji="1" lang="en-US" altLang="ja-JP" dirty="0" smtClean="0"/>
          </a:p>
        </p:txBody>
      </p:sp>
      <p:cxnSp>
        <p:nvCxnSpPr>
          <p:cNvPr id="131" name="直線矢印コネクタ 130"/>
          <p:cNvCxnSpPr>
            <a:stCxn id="40" idx="4"/>
            <a:endCxn id="85" idx="0"/>
          </p:cNvCxnSpPr>
          <p:nvPr/>
        </p:nvCxnSpPr>
        <p:spPr>
          <a:xfrm>
            <a:off x="2181304" y="3626824"/>
            <a:ext cx="3153004" cy="2341108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テキスト ボックス 129"/>
          <p:cNvSpPr txBox="1"/>
          <p:nvPr/>
        </p:nvSpPr>
        <p:spPr>
          <a:xfrm>
            <a:off x="3092617" y="5119228"/>
            <a:ext cx="197175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smtClean="0"/>
              <a:t>orb:gene_ontology</a:t>
            </a:r>
            <a:endParaRPr kumimoji="1" lang="en-US" altLang="ja-JP" dirty="0" smtClean="0"/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1132905" y="4120476"/>
            <a:ext cx="188359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smtClean="0"/>
              <a:t>orb:trait_ontology</a:t>
            </a:r>
            <a:endParaRPr kumimoji="1" lang="en-US" altLang="ja-JP" dirty="0" smtClean="0"/>
          </a:p>
        </p:txBody>
      </p:sp>
      <p:sp>
        <p:nvSpPr>
          <p:cNvPr id="66" name="正方形/長方形 65"/>
          <p:cNvSpPr/>
          <p:nvPr/>
        </p:nvSpPr>
        <p:spPr>
          <a:xfrm>
            <a:off x="9682864" y="2260291"/>
            <a:ext cx="2333446" cy="6787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“</a:t>
            </a:r>
            <a:r>
              <a:rPr lang="en-US" altLang="ja-JP" sz="2800" dirty="0" err="1" smtClean="0"/>
              <a:t>Pi</a:t>
            </a:r>
            <a:r>
              <a:rPr lang="en-US" altLang="ja-JP" sz="2800" dirty="0" smtClean="0"/>
              <a:t>-</a:t>
            </a:r>
            <a:r>
              <a:rPr lang="en-US" altLang="ja-JP" sz="2800" dirty="0" err="1" smtClean="0"/>
              <a:t>sh</a:t>
            </a:r>
            <a:r>
              <a:rPr lang="en-US" altLang="ja-JP" sz="2800" dirty="0" smtClean="0"/>
              <a:t>”@</a:t>
            </a:r>
            <a:r>
              <a:rPr lang="en-US" altLang="ja-JP" sz="2800" dirty="0" err="1" smtClean="0"/>
              <a:t>en</a:t>
            </a:r>
            <a:endParaRPr lang="ja-JP" altLang="en-US" sz="2800" dirty="0"/>
          </a:p>
        </p:txBody>
      </p:sp>
      <p:cxnSp>
        <p:nvCxnSpPr>
          <p:cNvPr id="96" name="直線矢印コネクタ 95"/>
          <p:cNvCxnSpPr>
            <a:stCxn id="40" idx="6"/>
            <a:endCxn id="67" idx="1"/>
          </p:cNvCxnSpPr>
          <p:nvPr/>
        </p:nvCxnSpPr>
        <p:spPr>
          <a:xfrm flipV="1">
            <a:off x="4036036" y="2333950"/>
            <a:ext cx="5086270" cy="890004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矢印コネクタ 92"/>
          <p:cNvCxnSpPr>
            <a:stCxn id="40" idx="6"/>
            <a:endCxn id="66" idx="1"/>
          </p:cNvCxnSpPr>
          <p:nvPr/>
        </p:nvCxnSpPr>
        <p:spPr>
          <a:xfrm flipV="1">
            <a:off x="4036036" y="2599687"/>
            <a:ext cx="5646828" cy="62426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/>
          <p:cNvSpPr txBox="1"/>
          <p:nvPr/>
        </p:nvSpPr>
        <p:spPr>
          <a:xfrm>
            <a:off x="6452197" y="2544223"/>
            <a:ext cx="146565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skos:altLabel</a:t>
            </a:r>
            <a:endParaRPr kumimoji="1" lang="en-US" altLang="ja-JP" dirty="0" smtClean="0"/>
          </a:p>
        </p:txBody>
      </p:sp>
      <p:sp>
        <p:nvSpPr>
          <p:cNvPr id="48" name="タイトル 1"/>
          <p:cNvSpPr txBox="1">
            <a:spLocks/>
          </p:cNvSpPr>
          <p:nvPr/>
        </p:nvSpPr>
        <p:spPr>
          <a:xfrm>
            <a:off x="845559" y="168331"/>
            <a:ext cx="9776564" cy="829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kumimoji="1"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オントロジー</a:t>
            </a:r>
            <a:r>
              <a:rPr lang="ja-JP" altLang="en-US" dirty="0" smtClean="0"/>
              <a:t>を</a:t>
            </a:r>
            <a:r>
              <a:rPr lang="en-US" altLang="ja-JP" dirty="0" smtClean="0"/>
              <a:t>URI</a:t>
            </a:r>
            <a:r>
              <a:rPr lang="ja-JP" altLang="en-US" dirty="0"/>
              <a:t>で記述</a:t>
            </a:r>
            <a:r>
              <a:rPr lang="ja-JP" altLang="en-US" dirty="0" smtClean="0"/>
              <a:t>する</a:t>
            </a:r>
            <a:endParaRPr lang="ja-JP" altLang="en-US" dirty="0"/>
          </a:p>
        </p:txBody>
      </p:sp>
      <p:sp>
        <p:nvSpPr>
          <p:cNvPr id="49" name="円/楕円 48"/>
          <p:cNvSpPr/>
          <p:nvPr/>
        </p:nvSpPr>
        <p:spPr>
          <a:xfrm>
            <a:off x="7108683" y="5618920"/>
            <a:ext cx="5083317" cy="10976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ja-JP" sz="2400" dirty="0"/>
              <a:t>http://purl.uniprot.org</a:t>
            </a:r>
            <a:r>
              <a:rPr lang="en-US" altLang="ja-JP" sz="2400" dirty="0" smtClean="0"/>
              <a:t>/</a:t>
            </a:r>
          </a:p>
          <a:p>
            <a:pPr algn="ctr"/>
            <a:r>
              <a:rPr lang="en-US" altLang="ja-JP" sz="2400" dirty="0" err="1" smtClean="0"/>
              <a:t>gramene</a:t>
            </a:r>
            <a:r>
              <a:rPr lang="en-US" altLang="ja-JP" sz="2400" dirty="0" smtClean="0"/>
              <a:t>/Os01g0782100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23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845559" y="168331"/>
            <a:ext cx="9776564" cy="829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kumimoji="1"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オントロジーを検索する</a:t>
            </a:r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59" y="2276180"/>
            <a:ext cx="5317576" cy="402660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0" y="2303830"/>
            <a:ext cx="5741639" cy="4026604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7647869" y="6330434"/>
            <a:ext cx="3346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https://www.ebi.ac.uk/ols/index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134947" y="6330434"/>
            <a:ext cx="3447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/>
              <a:t>https://bioportal.bioontology.org/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03300" y="1086356"/>
            <a:ext cx="1099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生命科学のオントロジーであればオントロジーやその</a:t>
            </a:r>
            <a:r>
              <a:rPr kumimoji="1" lang="en-US" altLang="ja-JP" sz="2800" dirty="0" smtClean="0"/>
              <a:t>URI</a:t>
            </a:r>
            <a:r>
              <a:rPr lang="ja-JP" altLang="en-US" sz="2800" dirty="0" smtClean="0"/>
              <a:t>の検索サービスが提供されている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51515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44599" y="101600"/>
            <a:ext cx="10169071" cy="812800"/>
          </a:xfrm>
        </p:spPr>
        <p:txBody>
          <a:bodyPr/>
          <a:lstStyle/>
          <a:p>
            <a:r>
              <a:rPr kumimoji="1" lang="ja-JP" altLang="en-US" dirty="0" smtClean="0"/>
              <a:t>オントロジーを</a:t>
            </a:r>
            <a:r>
              <a:rPr lang="ja-JP" altLang="en-US" dirty="0" smtClean="0"/>
              <a:t>正規の</a:t>
            </a:r>
            <a:r>
              <a:rPr kumimoji="1" lang="en-US" altLang="ja-JP" dirty="0" smtClean="0"/>
              <a:t>URI</a:t>
            </a:r>
            <a:r>
              <a:rPr kumimoji="1" lang="ja-JP" altLang="en-US" dirty="0" smtClean="0"/>
              <a:t>で記述する</a:t>
            </a:r>
            <a:endParaRPr kumimoji="1" lang="ja-JP" altLang="en-US" dirty="0"/>
          </a:p>
        </p:txBody>
      </p:sp>
      <p:cxnSp>
        <p:nvCxnSpPr>
          <p:cNvPr id="5" name="直線矢印コネクタ 4"/>
          <p:cNvCxnSpPr>
            <a:stCxn id="7" idx="7"/>
            <a:endCxn id="21" idx="2"/>
          </p:cNvCxnSpPr>
          <p:nvPr/>
        </p:nvCxnSpPr>
        <p:spPr>
          <a:xfrm flipV="1">
            <a:off x="3205580" y="1591800"/>
            <a:ext cx="1246734" cy="56767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>
            <a:stCxn id="7" idx="6"/>
            <a:endCxn id="22" idx="2"/>
          </p:cNvCxnSpPr>
          <p:nvPr/>
        </p:nvCxnSpPr>
        <p:spPr>
          <a:xfrm>
            <a:off x="3755571" y="2444349"/>
            <a:ext cx="548902" cy="733598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/楕円 6"/>
          <p:cNvSpPr/>
          <p:nvPr/>
        </p:nvSpPr>
        <p:spPr>
          <a:xfrm>
            <a:off x="0" y="2041479"/>
            <a:ext cx="3755571" cy="8057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smtClean="0">
                <a:solidFill>
                  <a:schemeClr val="tx1"/>
                </a:solidFill>
              </a:rPr>
              <a:t>orb-gene:269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97410" y="1672147"/>
            <a:ext cx="95250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orb:trait</a:t>
            </a:r>
            <a:endParaRPr kumimoji="1" lang="en-US" altLang="ja-JP" dirty="0" smtClean="0"/>
          </a:p>
        </p:txBody>
      </p:sp>
      <p:sp>
        <p:nvSpPr>
          <p:cNvPr id="21" name="円/楕円 20"/>
          <p:cNvSpPr/>
          <p:nvPr/>
        </p:nvSpPr>
        <p:spPr>
          <a:xfrm>
            <a:off x="4452314" y="1285421"/>
            <a:ext cx="7579220" cy="61275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2000" dirty="0"/>
              <a:t>http://</a:t>
            </a:r>
            <a:r>
              <a:rPr lang="en-US" altLang="ja-JP" sz="2000" dirty="0" err="1"/>
              <a:t>purl.obolibrary.org</a:t>
            </a:r>
            <a:r>
              <a:rPr lang="en-US" altLang="ja-JP" sz="2000" dirty="0"/>
              <a:t>/obo/TO_0000468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4304473" y="2871568"/>
            <a:ext cx="7727061" cy="61275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2000" dirty="0"/>
              <a:t>http://</a:t>
            </a:r>
            <a:r>
              <a:rPr lang="en-US" altLang="ja-JP" sz="2000" dirty="0" err="1" smtClean="0"/>
              <a:t>purl.obolibrary.org</a:t>
            </a:r>
            <a:r>
              <a:rPr lang="en-US" altLang="ja-JP" sz="2000" dirty="0" smtClean="0"/>
              <a:t>/obo/TO_0000477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4262187" y="3844972"/>
            <a:ext cx="7769347" cy="61275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2000" dirty="0"/>
              <a:t>http://</a:t>
            </a:r>
            <a:r>
              <a:rPr lang="en-US" altLang="ja-JP" sz="2000" dirty="0" err="1" smtClean="0"/>
              <a:t>purl.obolibrary.org</a:t>
            </a:r>
            <a:r>
              <a:rPr lang="en-US" altLang="ja-JP" sz="2000" dirty="0" smtClean="0"/>
              <a:t>/obo/TO_0000519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cxnSp>
        <p:nvCxnSpPr>
          <p:cNvPr id="26" name="直線矢印コネクタ 25"/>
          <p:cNvCxnSpPr>
            <a:stCxn id="7" idx="5"/>
            <a:endCxn id="23" idx="2"/>
          </p:cNvCxnSpPr>
          <p:nvPr/>
        </p:nvCxnSpPr>
        <p:spPr>
          <a:xfrm>
            <a:off x="3205580" y="2729221"/>
            <a:ext cx="1056607" cy="142213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3733883" y="2614560"/>
            <a:ext cx="95250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orb:trait</a:t>
            </a:r>
            <a:endParaRPr kumimoji="1" lang="en-US" altLang="ja-JP" dirty="0" smtClean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000662" y="3390938"/>
            <a:ext cx="95250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orb:trait</a:t>
            </a:r>
            <a:endParaRPr kumimoji="1" lang="en-US" altLang="ja-JP" dirty="0" smtClean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100962" y="5451308"/>
            <a:ext cx="10930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URI</a:t>
            </a:r>
            <a:r>
              <a:rPr lang="ja-JP" altLang="en-US" sz="2800" dirty="0" smtClean="0"/>
              <a:t>で定義された意味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セマンティクス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が</a:t>
            </a:r>
            <a:r>
              <a:rPr kumimoji="1" lang="ja-JP" altLang="en-US" sz="2800" dirty="0" smtClean="0"/>
              <a:t>明確にもなるため、非常に重要。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58314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1244600" y="101600"/>
            <a:ext cx="9499600" cy="812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kumimoji="1"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述語も適切な</a:t>
            </a:r>
            <a:r>
              <a:rPr lang="en-US" altLang="ja-JP" dirty="0" smtClean="0"/>
              <a:t>URI</a:t>
            </a:r>
            <a:r>
              <a:rPr lang="ja-JP" altLang="en-US" dirty="0" smtClean="0"/>
              <a:t>で記述する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54004" y="1810038"/>
            <a:ext cx="10930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述語</a:t>
            </a:r>
            <a:r>
              <a:rPr kumimoji="1" lang="en-US" altLang="ja-JP" sz="2800" dirty="0" smtClean="0"/>
              <a:t>(predicate)</a:t>
            </a:r>
            <a:r>
              <a:rPr kumimoji="1" lang="ja-JP" altLang="en-US" sz="2800" dirty="0" smtClean="0"/>
              <a:t>についても同様で、広く使われている同じ意味の述語</a:t>
            </a:r>
            <a:r>
              <a:rPr kumimoji="1" lang="en-US" altLang="ja-JP" sz="2800" dirty="0" smtClean="0"/>
              <a:t>URI</a:t>
            </a:r>
            <a:r>
              <a:rPr kumimoji="1" lang="ja-JP" altLang="en-US" sz="2800" dirty="0" smtClean="0"/>
              <a:t>がないか検討する。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01827" y="3659783"/>
            <a:ext cx="89342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kumimoji="1" lang="ja-JP" altLang="en-US" sz="3200" dirty="0" smtClean="0"/>
              <a:t>オントロジーを検索</a:t>
            </a:r>
            <a:endParaRPr kumimoji="1" lang="en-US" altLang="ja-JP" sz="3200" dirty="0" smtClean="0"/>
          </a:p>
          <a:p>
            <a:pPr marL="457200" indent="-457200">
              <a:buFont typeface="Arial" charset="0"/>
              <a:buChar char="•"/>
            </a:pPr>
            <a:r>
              <a:rPr lang="ja-JP" altLang="en-US" sz="3200" dirty="0"/>
              <a:t>共通語彙</a:t>
            </a:r>
            <a:r>
              <a:rPr lang="ja-JP" altLang="en-US" sz="3200" dirty="0" smtClean="0"/>
              <a:t>基盤を検索</a:t>
            </a:r>
            <a:endParaRPr lang="en-US" altLang="ja-JP" sz="3200" dirty="0" smtClean="0"/>
          </a:p>
          <a:p>
            <a:pPr marL="457200" indent="-457200">
              <a:buFont typeface="Arial" charset="0"/>
              <a:buChar char="•"/>
            </a:pPr>
            <a:r>
              <a:rPr kumimoji="1" lang="en-US" altLang="ja-JP" sz="3200" dirty="0" smtClean="0"/>
              <a:t>DBCLS</a:t>
            </a:r>
            <a:r>
              <a:rPr kumimoji="1" lang="ja-JP" altLang="en-US" sz="3200" dirty="0" smtClean="0"/>
              <a:t>の</a:t>
            </a:r>
            <a:r>
              <a:rPr kumimoji="1" lang="en-US" altLang="ja-JP" sz="3200" dirty="0" smtClean="0"/>
              <a:t>RDF</a:t>
            </a:r>
            <a:r>
              <a:rPr kumimoji="1" lang="ja-JP" altLang="en-US" sz="3200" dirty="0" smtClean="0"/>
              <a:t>ガイドラインを参考にする</a:t>
            </a:r>
            <a:endParaRPr kumimoji="1" lang="en-US" altLang="ja-JP" sz="3200" dirty="0" smtClean="0"/>
          </a:p>
          <a:p>
            <a:pPr marL="457200" indent="-457200">
              <a:buFont typeface="Arial" charset="0"/>
              <a:buChar char="•"/>
            </a:pPr>
            <a:r>
              <a:rPr kumimoji="1" lang="ja-JP" altLang="en-US" sz="3200" dirty="0" smtClean="0"/>
              <a:t>ディスカッション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505278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96236" y="397702"/>
            <a:ext cx="9776564" cy="829849"/>
          </a:xfrm>
        </p:spPr>
        <p:txBody>
          <a:bodyPr/>
          <a:lstStyle/>
          <a:p>
            <a:r>
              <a:rPr lang="ja-JP" altLang="en-US" dirty="0"/>
              <a:t>データ</a:t>
            </a:r>
            <a:r>
              <a:rPr lang="ja-JP" altLang="en-US" dirty="0" smtClean="0"/>
              <a:t>を統合して利用する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84126" y="1835063"/>
            <a:ext cx="9789090" cy="3200400"/>
          </a:xfrm>
        </p:spPr>
        <p:txBody>
          <a:bodyPr>
            <a:normAutofit/>
          </a:bodyPr>
          <a:lstStyle/>
          <a:p>
            <a:pPr lvl="1">
              <a:spcBef>
                <a:spcPts val="1000"/>
              </a:spcBef>
            </a:pPr>
            <a:r>
              <a:rPr lang="ja-JP" altLang="en-US" sz="3600" dirty="0" smtClean="0">
                <a:solidFill>
                  <a:srgbClr val="FF5A00"/>
                </a:solidFill>
              </a:rPr>
              <a:t>データ例</a:t>
            </a:r>
            <a:endParaRPr lang="en-US" altLang="ja-JP" sz="3600" dirty="0" smtClean="0">
              <a:solidFill>
                <a:srgbClr val="FF5A00"/>
              </a:solidFill>
            </a:endParaRPr>
          </a:p>
          <a:p>
            <a:pPr lvl="1">
              <a:spcBef>
                <a:spcPts val="1000"/>
              </a:spcBef>
            </a:pPr>
            <a:r>
              <a:rPr lang="ja-JP" altLang="en-US" sz="3600" dirty="0" smtClean="0"/>
              <a:t>繋げたい相手の</a:t>
            </a:r>
            <a:r>
              <a:rPr lang="en-US" altLang="ja-JP" sz="3600" dirty="0" smtClean="0"/>
              <a:t>URI</a:t>
            </a:r>
            <a:r>
              <a:rPr lang="ja-JP" altLang="en-US" sz="3600" dirty="0" smtClean="0"/>
              <a:t>を使う</a:t>
            </a:r>
            <a:endParaRPr lang="en-US" altLang="ja-JP" sz="3600" dirty="0" smtClean="0"/>
          </a:p>
          <a:p>
            <a:pPr lvl="1">
              <a:spcBef>
                <a:spcPts val="1000"/>
              </a:spcBef>
            </a:pPr>
            <a:r>
              <a:rPr lang="ja-JP" altLang="en-US" sz="3600" dirty="0" smtClean="0"/>
              <a:t>繋がったデータを利用する</a:t>
            </a:r>
            <a:endParaRPr lang="en-US" altLang="ja-JP" sz="3600" dirty="0" smtClean="0"/>
          </a:p>
          <a:p>
            <a:pPr lvl="1">
              <a:spcBef>
                <a:spcPts val="1000"/>
              </a:spcBef>
            </a:pPr>
            <a:r>
              <a:rPr lang="ja-JP" altLang="en-US" sz="3600" dirty="0"/>
              <a:t>広くデータを繋げるため</a:t>
            </a:r>
            <a:r>
              <a:rPr lang="ja-JP" altLang="en-US" sz="3600" dirty="0" smtClean="0"/>
              <a:t>に</a:t>
            </a:r>
            <a:endParaRPr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179919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4085329" y="6365766"/>
            <a:ext cx="21082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/>
              <a:t>出典</a:t>
            </a:r>
            <a:r>
              <a:rPr lang="en-US" altLang="ja-JP" sz="1200" dirty="0" smtClean="0"/>
              <a:t> </a:t>
            </a:r>
            <a:r>
              <a:rPr lang="ja-JP" altLang="en-US" sz="1200" dirty="0" smtClean="0"/>
              <a:t>https</a:t>
            </a:r>
            <a:r>
              <a:rPr lang="ja-JP" altLang="en-US" sz="1200" dirty="0"/>
              <a:t>://lod-cloud.net/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47" y="2579649"/>
            <a:ext cx="2923582" cy="356278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96" y="749636"/>
            <a:ext cx="5841304" cy="6026587"/>
          </a:xfrm>
          <a:prstGeom prst="rect">
            <a:avLst/>
          </a:prstGeom>
        </p:spPr>
      </p:pic>
      <p:sp>
        <p:nvSpPr>
          <p:cNvPr id="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23943" y="1126996"/>
            <a:ext cx="4862873" cy="9523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800" dirty="0" smtClean="0"/>
              <a:t>様々なデータセットが</a:t>
            </a:r>
            <a:r>
              <a:rPr lang="en-US" altLang="ja-JP" sz="2800" dirty="0" smtClean="0"/>
              <a:t>RDF</a:t>
            </a:r>
            <a:r>
              <a:rPr lang="ja-JP" altLang="en-US" sz="2800" dirty="0" smtClean="0"/>
              <a:t>で公開され繋がっている</a:t>
            </a:r>
            <a:endParaRPr lang="en-US" altLang="ja-JP" sz="2800" dirty="0" smtClean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702149" y="70305"/>
            <a:ext cx="6996368" cy="780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latin typeface="+mn-ea"/>
                <a:ea typeface="+mn-ea"/>
              </a:rPr>
              <a:t>Linked Open Data(LOD)</a:t>
            </a:r>
            <a:endParaRPr lang="ja-JP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7036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96236" y="270702"/>
            <a:ext cx="9776564" cy="829849"/>
          </a:xfrm>
        </p:spPr>
        <p:txBody>
          <a:bodyPr/>
          <a:lstStyle/>
          <a:p>
            <a:r>
              <a:rPr lang="en-US" altLang="ja-JP" dirty="0" err="1" smtClean="0"/>
              <a:t>Oryzabase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070102" y="6488668"/>
            <a:ext cx="4121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https://</a:t>
            </a:r>
            <a:r>
              <a:rPr lang="en-US" altLang="ja-JP" dirty="0" err="1"/>
              <a:t>shigen.nig.ac.jp</a:t>
            </a:r>
            <a:r>
              <a:rPr lang="en-US" altLang="ja-JP" dirty="0"/>
              <a:t>/rice/</a:t>
            </a:r>
            <a:r>
              <a:rPr lang="en-US" altLang="ja-JP" dirty="0" err="1"/>
              <a:t>oryzabase</a:t>
            </a:r>
            <a:r>
              <a:rPr lang="en-US" altLang="ja-JP" dirty="0"/>
              <a:t>/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74" y="2009741"/>
            <a:ext cx="6631139" cy="447892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576388" y="1212162"/>
            <a:ext cx="952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イネの系統情報や遺伝子情報等を扱っているデータベース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47705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342900" y="6384305"/>
            <a:ext cx="651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https://</a:t>
            </a:r>
            <a:r>
              <a:rPr lang="en-US" altLang="ja-JP" dirty="0" err="1"/>
              <a:t>shigen.nig.ac.jp</a:t>
            </a:r>
            <a:r>
              <a:rPr lang="en-US" altLang="ja-JP" dirty="0"/>
              <a:t>/rice/</a:t>
            </a:r>
            <a:r>
              <a:rPr lang="en-US" altLang="ja-JP" dirty="0" err="1"/>
              <a:t>oryzabase</a:t>
            </a:r>
            <a:r>
              <a:rPr lang="en-US" altLang="ja-JP" dirty="0"/>
              <a:t>/gene/detail/</a:t>
            </a:r>
            <a:r>
              <a:rPr lang="en-US" altLang="ja-JP" dirty="0">
                <a:solidFill>
                  <a:srgbClr val="FF5A00"/>
                </a:solidFill>
              </a:rPr>
              <a:t>269</a:t>
            </a:r>
            <a:endParaRPr kumimoji="1" lang="ja-JP" altLang="en-US" dirty="0">
              <a:solidFill>
                <a:srgbClr val="FF5A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65539" y="1144319"/>
            <a:ext cx="10426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一つの遺伝子情報が記されたページ。遺伝子名やシノニムや</a:t>
            </a:r>
            <a:r>
              <a:rPr lang="en-US" altLang="ja-JP" sz="2400" dirty="0" smtClean="0"/>
              <a:t>GO</a:t>
            </a:r>
            <a:r>
              <a:rPr lang="ja-JP" altLang="en-US" sz="2400" dirty="0" smtClean="0"/>
              <a:t>などが記載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されている</a:t>
            </a:r>
            <a:endParaRPr kumimoji="1" lang="ja-JP" altLang="en-US" sz="24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39" y="2478370"/>
            <a:ext cx="2583304" cy="221945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1649175"/>
            <a:ext cx="6381474" cy="453706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217310" y="3127049"/>
            <a:ext cx="4896678" cy="830997"/>
          </a:xfrm>
          <a:prstGeom prst="rect">
            <a:avLst/>
          </a:prstGeom>
          <a:solidFill>
            <a:schemeClr val="bg1"/>
          </a:solidFill>
          <a:ln>
            <a:solidFill>
              <a:srgbClr val="FF5A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5A00"/>
                </a:solidFill>
              </a:rPr>
              <a:t>“</a:t>
            </a:r>
            <a:r>
              <a:rPr kumimoji="1" lang="en-US" altLang="ja-JP" sz="2400" dirty="0" smtClean="0">
                <a:solidFill>
                  <a:srgbClr val="FF5A00"/>
                </a:solidFill>
              </a:rPr>
              <a:t>PISH</a:t>
            </a:r>
            <a:r>
              <a:rPr lang="en-US" altLang="ja-JP" sz="2400" dirty="0" smtClean="0">
                <a:solidFill>
                  <a:srgbClr val="FF5A00"/>
                </a:solidFill>
              </a:rPr>
              <a:t>”</a:t>
            </a:r>
            <a:r>
              <a:rPr kumimoji="1" lang="ja-JP" altLang="en-US" sz="2400" dirty="0" smtClean="0">
                <a:solidFill>
                  <a:srgbClr val="FF5A00"/>
                </a:solidFill>
              </a:rPr>
              <a:t>というシンボルの遺伝子の情報</a:t>
            </a:r>
            <a:r>
              <a:rPr kumimoji="1" lang="en-US" altLang="ja-JP" sz="2400" dirty="0" smtClean="0">
                <a:solidFill>
                  <a:srgbClr val="FF5A00"/>
                </a:solidFill>
              </a:rPr>
              <a:t>(</a:t>
            </a:r>
            <a:r>
              <a:rPr kumimoji="1" lang="ja-JP" altLang="en-US" sz="2400" dirty="0" smtClean="0">
                <a:solidFill>
                  <a:srgbClr val="FF5A00"/>
                </a:solidFill>
              </a:rPr>
              <a:t>遺伝子名等</a:t>
            </a:r>
            <a:r>
              <a:rPr kumimoji="1" lang="en-US" altLang="ja-JP" sz="2400" dirty="0" smtClean="0">
                <a:solidFill>
                  <a:srgbClr val="FF5A00"/>
                </a:solidFill>
              </a:rPr>
              <a:t>)</a:t>
            </a:r>
            <a:r>
              <a:rPr kumimoji="1" lang="ja-JP" altLang="en-US" sz="2400" dirty="0" smtClean="0">
                <a:solidFill>
                  <a:srgbClr val="FF5A00"/>
                </a:solidFill>
              </a:rPr>
              <a:t>が閲覧できる</a:t>
            </a:r>
            <a:r>
              <a:rPr lang="ja-JP" altLang="en-US" sz="2400" dirty="0" smtClean="0">
                <a:solidFill>
                  <a:srgbClr val="FF5A00"/>
                </a:solidFill>
              </a:rPr>
              <a:t>。</a:t>
            </a:r>
            <a:endParaRPr kumimoji="1" lang="en-US" altLang="ja-JP" sz="2400" dirty="0" smtClean="0">
              <a:solidFill>
                <a:srgbClr val="FF5A00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1578831" y="1739707"/>
            <a:ext cx="2927819" cy="160772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1365539" y="4697828"/>
            <a:ext cx="3225787" cy="134925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6662057" y="6013556"/>
            <a:ext cx="5261811" cy="830997"/>
          </a:xfrm>
          <a:prstGeom prst="rect">
            <a:avLst/>
          </a:prstGeom>
          <a:solidFill>
            <a:schemeClr val="bg1"/>
          </a:solidFill>
          <a:ln>
            <a:solidFill>
              <a:srgbClr val="FF5A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5A00"/>
                </a:solidFill>
              </a:rPr>
              <a:t>URL</a:t>
            </a:r>
            <a:r>
              <a:rPr lang="ja-JP" altLang="en-US" sz="2400" dirty="0" smtClean="0">
                <a:solidFill>
                  <a:srgbClr val="FF5A00"/>
                </a:solidFill>
              </a:rPr>
              <a:t>から察するに</a:t>
            </a:r>
            <a:r>
              <a:rPr lang="en-US" altLang="ja-JP" sz="2400" dirty="0" err="1" smtClean="0">
                <a:solidFill>
                  <a:srgbClr val="FF5A00"/>
                </a:solidFill>
              </a:rPr>
              <a:t>Oryzabase</a:t>
            </a:r>
            <a:r>
              <a:rPr lang="ja-JP" altLang="en-US" sz="2400" dirty="0" smtClean="0">
                <a:solidFill>
                  <a:srgbClr val="FF5A00"/>
                </a:solidFill>
              </a:rPr>
              <a:t>内でのこの情報の</a:t>
            </a:r>
            <a:r>
              <a:rPr lang="en-US" altLang="ja-JP" sz="2400" dirty="0" smtClean="0">
                <a:solidFill>
                  <a:srgbClr val="FF5A00"/>
                </a:solidFill>
              </a:rPr>
              <a:t>ID</a:t>
            </a:r>
            <a:r>
              <a:rPr lang="ja-JP" altLang="en-US" sz="2400" dirty="0" smtClean="0">
                <a:solidFill>
                  <a:srgbClr val="FF5A00"/>
                </a:solidFill>
              </a:rPr>
              <a:t>は</a:t>
            </a:r>
            <a:r>
              <a:rPr lang="en-US" altLang="ja-JP" sz="2400" dirty="0" smtClean="0">
                <a:solidFill>
                  <a:srgbClr val="FF5A00"/>
                </a:solidFill>
              </a:rPr>
              <a:t>”269”</a:t>
            </a:r>
            <a:r>
              <a:rPr lang="ja-JP" altLang="en-US" sz="2400" dirty="0" smtClean="0">
                <a:solidFill>
                  <a:srgbClr val="FF5A00"/>
                </a:solidFill>
              </a:rPr>
              <a:t>だと推測する</a:t>
            </a:r>
            <a:endParaRPr kumimoji="1" lang="en-US" altLang="ja-JP" sz="2400" dirty="0" smtClean="0">
              <a:solidFill>
                <a:srgbClr val="FF5A00"/>
              </a:solidFill>
            </a:endParaRPr>
          </a:p>
        </p:txBody>
      </p:sp>
      <p:sp>
        <p:nvSpPr>
          <p:cNvPr id="26" name="タイトル 1"/>
          <p:cNvSpPr>
            <a:spLocks noGrp="1"/>
          </p:cNvSpPr>
          <p:nvPr>
            <p:ph type="title"/>
          </p:nvPr>
        </p:nvSpPr>
        <p:spPr>
          <a:xfrm>
            <a:off x="1196236" y="283402"/>
            <a:ext cx="9776564" cy="829849"/>
          </a:xfrm>
        </p:spPr>
        <p:txBody>
          <a:bodyPr/>
          <a:lstStyle/>
          <a:p>
            <a:r>
              <a:rPr lang="en-US" altLang="ja-JP" dirty="0" err="1" smtClean="0"/>
              <a:t>Oryzabase</a:t>
            </a:r>
            <a:r>
              <a:rPr lang="ja-JP" altLang="en-US" dirty="0"/>
              <a:t>の遺伝子</a:t>
            </a:r>
            <a:r>
              <a:rPr lang="ja-JP" altLang="en-US" dirty="0" smtClean="0"/>
              <a:t>情報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5718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" name="直線矢印コネクタ 144"/>
          <p:cNvCxnSpPr>
            <a:stCxn id="40" idx="4"/>
          </p:cNvCxnSpPr>
          <p:nvPr/>
        </p:nvCxnSpPr>
        <p:spPr>
          <a:xfrm flipH="1">
            <a:off x="2058487" y="3626824"/>
            <a:ext cx="188132" cy="298560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矢印コネクタ 135"/>
          <p:cNvCxnSpPr>
            <a:stCxn id="40" idx="4"/>
          </p:cNvCxnSpPr>
          <p:nvPr/>
        </p:nvCxnSpPr>
        <p:spPr>
          <a:xfrm flipH="1">
            <a:off x="1442345" y="3626824"/>
            <a:ext cx="804274" cy="1660046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矢印コネクタ 141"/>
          <p:cNvCxnSpPr>
            <a:stCxn id="40" idx="4"/>
          </p:cNvCxnSpPr>
          <p:nvPr/>
        </p:nvCxnSpPr>
        <p:spPr>
          <a:xfrm flipH="1">
            <a:off x="1657097" y="3626824"/>
            <a:ext cx="589522" cy="2627206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タイトル 1"/>
          <p:cNvSpPr txBox="1">
            <a:spLocks/>
          </p:cNvSpPr>
          <p:nvPr/>
        </p:nvSpPr>
        <p:spPr>
          <a:xfrm>
            <a:off x="1132905" y="269935"/>
            <a:ext cx="9776564" cy="829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kumimoji="1"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RDF</a:t>
            </a:r>
            <a:r>
              <a:rPr lang="ja-JP" altLang="en-US" dirty="0" smtClean="0"/>
              <a:t>に変換</a:t>
            </a:r>
            <a:endParaRPr lang="ja-JP" altLang="en-US" dirty="0"/>
          </a:p>
        </p:txBody>
      </p:sp>
      <p:cxnSp>
        <p:nvCxnSpPr>
          <p:cNvPr id="7" name="直線矢印コネクタ 6"/>
          <p:cNvCxnSpPr>
            <a:stCxn id="40" idx="6"/>
            <a:endCxn id="9" idx="1"/>
          </p:cNvCxnSpPr>
          <p:nvPr/>
        </p:nvCxnSpPr>
        <p:spPr>
          <a:xfrm>
            <a:off x="4036036" y="3223954"/>
            <a:ext cx="3529063" cy="547461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7565099" y="3327289"/>
            <a:ext cx="4542949" cy="8882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800" dirty="0" smtClean="0"/>
              <a:t>“</a:t>
            </a:r>
            <a:r>
              <a:rPr lang="en-US" altLang="ja-JP" sz="2800" dirty="0"/>
              <a:t>PYRICULARIA ORYZAE RESISTANCE SH</a:t>
            </a:r>
            <a:r>
              <a:rPr lang="en-US" altLang="ja-JP" sz="2800" dirty="0" smtClean="0"/>
              <a:t>”@</a:t>
            </a:r>
            <a:r>
              <a:rPr lang="en-US" altLang="ja-JP" sz="2800" dirty="0" err="1" smtClean="0"/>
              <a:t>en</a:t>
            </a:r>
            <a:endParaRPr lang="ja-JP" altLang="en-US" sz="2800" dirty="0"/>
          </a:p>
        </p:txBody>
      </p:sp>
      <p:cxnSp>
        <p:nvCxnSpPr>
          <p:cNvPr id="10" name="直線矢印コネクタ 9"/>
          <p:cNvCxnSpPr>
            <a:stCxn id="40" idx="5"/>
            <a:endCxn id="12" idx="1"/>
          </p:cNvCxnSpPr>
          <p:nvPr/>
        </p:nvCxnSpPr>
        <p:spPr>
          <a:xfrm>
            <a:off x="3511928" y="3508826"/>
            <a:ext cx="4405927" cy="1449636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7917855" y="4496396"/>
            <a:ext cx="4098455" cy="924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dirty="0" smtClean="0"/>
              <a:t>“</a:t>
            </a:r>
            <a:r>
              <a:rPr lang="ja-JP" altLang="en-US" sz="2800" dirty="0" smtClean="0"/>
              <a:t>いもち病抵抗性</a:t>
            </a:r>
            <a:r>
              <a:rPr lang="en-US" altLang="ja-JP" sz="2800" dirty="0" smtClean="0"/>
              <a:t> -</a:t>
            </a:r>
            <a:r>
              <a:rPr lang="en-US" altLang="ja-JP" sz="2800" dirty="0" err="1" smtClean="0"/>
              <a:t>sh</a:t>
            </a:r>
            <a:r>
              <a:rPr lang="is-IS" altLang="ja-JP" sz="2800" dirty="0" smtClean="0"/>
              <a:t>”@ja</a:t>
            </a:r>
            <a:endParaRPr lang="ja-JP" altLang="en-US" sz="2800" dirty="0"/>
          </a:p>
        </p:txBody>
      </p:sp>
      <p:cxnSp>
        <p:nvCxnSpPr>
          <p:cNvPr id="36" name="直線矢印コネクタ 35"/>
          <p:cNvCxnSpPr>
            <a:stCxn id="40" idx="4"/>
            <a:endCxn id="37" idx="1"/>
          </p:cNvCxnSpPr>
          <p:nvPr/>
        </p:nvCxnSpPr>
        <p:spPr>
          <a:xfrm>
            <a:off x="2246619" y="3626824"/>
            <a:ext cx="6061752" cy="2540935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8308371" y="5852073"/>
            <a:ext cx="3448199" cy="6313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dirty="0" smtClean="0"/>
              <a:t>“Os01g0782100”</a:t>
            </a:r>
            <a:endParaRPr lang="ja-JP" altLang="en-US" sz="2800" dirty="0"/>
          </a:p>
        </p:txBody>
      </p:sp>
      <p:sp>
        <p:nvSpPr>
          <p:cNvPr id="40" name="円/楕円 39"/>
          <p:cNvSpPr/>
          <p:nvPr/>
        </p:nvSpPr>
        <p:spPr>
          <a:xfrm>
            <a:off x="457202" y="2821084"/>
            <a:ext cx="3578834" cy="8057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smtClean="0">
                <a:solidFill>
                  <a:schemeClr val="tx1"/>
                </a:solidFill>
              </a:rPr>
              <a:t>orb-gene:269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cxnSp>
        <p:nvCxnSpPr>
          <p:cNvPr id="41" name="直線矢印コネクタ 40"/>
          <p:cNvCxnSpPr>
            <a:stCxn id="40" idx="7"/>
            <a:endCxn id="42" idx="1"/>
          </p:cNvCxnSpPr>
          <p:nvPr/>
        </p:nvCxnSpPr>
        <p:spPr>
          <a:xfrm flipV="1">
            <a:off x="3511928" y="1149151"/>
            <a:ext cx="5956041" cy="1789931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正方形/長方形 41"/>
          <p:cNvSpPr/>
          <p:nvPr/>
        </p:nvSpPr>
        <p:spPr>
          <a:xfrm>
            <a:off x="9467969" y="752752"/>
            <a:ext cx="2288602" cy="7927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800" dirty="0" smtClean="0"/>
              <a:t>“PISH”@</a:t>
            </a:r>
            <a:r>
              <a:rPr lang="en-US" altLang="ja-JP" sz="2800" dirty="0" err="1" smtClean="0"/>
              <a:t>en</a:t>
            </a:r>
            <a:endParaRPr lang="en-US" altLang="ja-JP" sz="2800" dirty="0" smtClean="0">
              <a:hlinkClick r:id="rId2"/>
            </a:endParaRPr>
          </a:p>
        </p:txBody>
      </p:sp>
      <p:cxnSp>
        <p:nvCxnSpPr>
          <p:cNvPr id="43" name="直線矢印コネクタ 42"/>
          <p:cNvCxnSpPr>
            <a:stCxn id="40" idx="6"/>
            <a:endCxn id="44" idx="1"/>
          </p:cNvCxnSpPr>
          <p:nvPr/>
        </p:nvCxnSpPr>
        <p:spPr>
          <a:xfrm flipV="1">
            <a:off x="4036036" y="2078751"/>
            <a:ext cx="4676776" cy="1145203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/>
          <p:cNvSpPr/>
          <p:nvPr/>
        </p:nvSpPr>
        <p:spPr>
          <a:xfrm>
            <a:off x="8712812" y="1747511"/>
            <a:ext cx="2341631" cy="6624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“Pi </a:t>
            </a:r>
            <a:r>
              <a:rPr lang="en-US" altLang="ja-JP" sz="2800" dirty="0" err="1" smtClean="0"/>
              <a:t>sh</a:t>
            </a:r>
            <a:r>
              <a:rPr lang="en-US" altLang="ja-JP" sz="2800" dirty="0" smtClean="0"/>
              <a:t>”@</a:t>
            </a:r>
            <a:r>
              <a:rPr lang="en-US" altLang="ja-JP" sz="2800" dirty="0" err="1" smtClean="0"/>
              <a:t>en</a:t>
            </a:r>
            <a:endParaRPr lang="ja-JP" altLang="en-US" sz="28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84243" y="1082929"/>
            <a:ext cx="59758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PREFIX </a:t>
            </a:r>
            <a:r>
              <a:rPr lang="en-US" altLang="ja-JP" sz="1600" dirty="0" err="1" smtClean="0"/>
              <a:t>rdfs</a:t>
            </a:r>
            <a:r>
              <a:rPr lang="en-US" altLang="ja-JP" sz="1600" dirty="0" smtClean="0"/>
              <a:t>: &lt;http</a:t>
            </a:r>
            <a:r>
              <a:rPr lang="en-US" altLang="ja-JP" sz="1600" dirty="0"/>
              <a:t>://www.w3.org/2000/01/rdf-schema</a:t>
            </a:r>
            <a:r>
              <a:rPr lang="en-US" altLang="ja-JP" sz="1600" dirty="0" smtClean="0"/>
              <a:t>#&gt;</a:t>
            </a:r>
          </a:p>
          <a:p>
            <a:r>
              <a:rPr lang="en-US" altLang="ja-JP" sz="1600" dirty="0"/>
              <a:t>PREFIX </a:t>
            </a:r>
            <a:r>
              <a:rPr lang="en-US" altLang="ja-JP" sz="1600" dirty="0" err="1"/>
              <a:t>dcterms</a:t>
            </a:r>
            <a:r>
              <a:rPr lang="en-US" altLang="ja-JP" sz="1600" dirty="0"/>
              <a:t>: </a:t>
            </a:r>
            <a:r>
              <a:rPr lang="en-US" altLang="ja-JP" sz="1600" dirty="0" smtClean="0"/>
              <a:t>&lt;http</a:t>
            </a:r>
            <a:r>
              <a:rPr lang="en-US" altLang="ja-JP" sz="1600" dirty="0"/>
              <a:t>://purl.org/dc/terms</a:t>
            </a:r>
            <a:r>
              <a:rPr lang="en-US" altLang="ja-JP" sz="1600" dirty="0" smtClean="0"/>
              <a:t>/&gt;</a:t>
            </a:r>
          </a:p>
          <a:p>
            <a:r>
              <a:rPr lang="en-US" altLang="ja-JP" sz="1600" dirty="0"/>
              <a:t>PREFIX orb-gene: &lt;https://</a:t>
            </a:r>
            <a:r>
              <a:rPr lang="en-US" altLang="ja-JP" sz="1600" dirty="0" err="1"/>
              <a:t>shigen.nig.ac.jp</a:t>
            </a:r>
            <a:r>
              <a:rPr lang="en-US" altLang="ja-JP" sz="1600" dirty="0"/>
              <a:t>/rice/</a:t>
            </a:r>
            <a:r>
              <a:rPr lang="en-US" altLang="ja-JP" sz="1600" dirty="0" err="1"/>
              <a:t>oryzabase</a:t>
            </a:r>
            <a:r>
              <a:rPr lang="en-US" altLang="ja-JP" sz="1600" dirty="0"/>
              <a:t>/gene</a:t>
            </a:r>
            <a:r>
              <a:rPr lang="en-US" altLang="ja-JP" sz="1600" dirty="0" smtClean="0"/>
              <a:t>/&gt;</a:t>
            </a:r>
            <a:endParaRPr lang="en-US" altLang="ja-JP" sz="1600" dirty="0"/>
          </a:p>
          <a:p>
            <a:r>
              <a:rPr lang="en-US" altLang="ja-JP" sz="1600" dirty="0"/>
              <a:t>PREFIX orb: &lt;https://</a:t>
            </a:r>
            <a:r>
              <a:rPr lang="en-US" altLang="ja-JP" sz="1600" dirty="0" err="1" smtClean="0"/>
              <a:t>shigen.nig.ac.jp</a:t>
            </a:r>
            <a:r>
              <a:rPr lang="en-US" altLang="ja-JP" sz="1600" dirty="0" smtClean="0"/>
              <a:t>/rice/</a:t>
            </a:r>
            <a:r>
              <a:rPr lang="en-US" altLang="ja-JP" sz="1600" dirty="0" err="1" smtClean="0"/>
              <a:t>oryzabase</a:t>
            </a:r>
            <a:r>
              <a:rPr lang="en-US" altLang="ja-JP" sz="1600" dirty="0" smtClean="0"/>
              <a:t>/&gt;</a:t>
            </a:r>
            <a:endParaRPr lang="en-US" altLang="ja-JP" sz="1600" dirty="0"/>
          </a:p>
        </p:txBody>
      </p:sp>
      <p:sp>
        <p:nvSpPr>
          <p:cNvPr id="65" name="正方形/長方形 64"/>
          <p:cNvSpPr/>
          <p:nvPr/>
        </p:nvSpPr>
        <p:spPr>
          <a:xfrm>
            <a:off x="8953752" y="1925031"/>
            <a:ext cx="2383135" cy="6371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“</a:t>
            </a:r>
            <a:r>
              <a:rPr lang="en-US" altLang="ja-JP" sz="2800" dirty="0" err="1" smtClean="0"/>
              <a:t>Pish</a:t>
            </a:r>
            <a:r>
              <a:rPr lang="en-US" altLang="ja-JP" sz="2800" dirty="0" smtClean="0"/>
              <a:t>”@</a:t>
            </a:r>
            <a:r>
              <a:rPr lang="en-US" altLang="ja-JP" sz="2800" dirty="0" err="1" smtClean="0"/>
              <a:t>en</a:t>
            </a:r>
            <a:endParaRPr lang="ja-JP" altLang="en-US" sz="2800" dirty="0"/>
          </a:p>
        </p:txBody>
      </p:sp>
      <p:sp>
        <p:nvSpPr>
          <p:cNvPr id="67" name="正方形/長方形 66"/>
          <p:cNvSpPr/>
          <p:nvPr/>
        </p:nvSpPr>
        <p:spPr>
          <a:xfrm>
            <a:off x="9122306" y="2028366"/>
            <a:ext cx="2613259" cy="6111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“</a:t>
            </a:r>
            <a:r>
              <a:rPr lang="en-US" altLang="ja-JP" sz="2800" dirty="0" err="1" smtClean="0"/>
              <a:t>Pish</a:t>
            </a:r>
            <a:r>
              <a:rPr lang="en-US" altLang="ja-JP" sz="2800" dirty="0" smtClean="0"/>
              <a:t>(t)”@</a:t>
            </a:r>
            <a:r>
              <a:rPr lang="en-US" altLang="ja-JP" sz="2800" dirty="0" err="1" smtClean="0"/>
              <a:t>en</a:t>
            </a:r>
            <a:endParaRPr lang="ja-JP" altLang="en-US" sz="2800" dirty="0"/>
          </a:p>
        </p:txBody>
      </p:sp>
      <p:sp>
        <p:nvSpPr>
          <p:cNvPr id="85" name="正方形/長方形 84"/>
          <p:cNvSpPr/>
          <p:nvPr/>
        </p:nvSpPr>
        <p:spPr>
          <a:xfrm>
            <a:off x="4316810" y="5967932"/>
            <a:ext cx="3047376" cy="6313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dirty="0" smtClean="0"/>
              <a:t>“GO:0009620”</a:t>
            </a:r>
            <a:endParaRPr lang="ja-JP" altLang="en-US" sz="2800" dirty="0"/>
          </a:p>
        </p:txBody>
      </p:sp>
      <p:sp>
        <p:nvSpPr>
          <p:cNvPr id="86" name="正方形/長方形 85"/>
          <p:cNvSpPr/>
          <p:nvPr/>
        </p:nvSpPr>
        <p:spPr>
          <a:xfrm>
            <a:off x="457201" y="5248689"/>
            <a:ext cx="2952558" cy="6313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smtClean="0"/>
              <a:t>“TO:0000468”</a:t>
            </a:r>
            <a:endParaRPr lang="is-IS" altLang="ja-JP" sz="2800" dirty="0" smtClean="0"/>
          </a:p>
        </p:txBody>
      </p:sp>
      <p:sp>
        <p:nvSpPr>
          <p:cNvPr id="87" name="正方形/長方形 86"/>
          <p:cNvSpPr/>
          <p:nvPr/>
        </p:nvSpPr>
        <p:spPr>
          <a:xfrm>
            <a:off x="979499" y="5708224"/>
            <a:ext cx="3056536" cy="6313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dirty="0" smtClean="0"/>
              <a:t>“TO:0000519”</a:t>
            </a:r>
          </a:p>
        </p:txBody>
      </p:sp>
      <p:sp>
        <p:nvSpPr>
          <p:cNvPr id="88" name="正方形/長方形 87"/>
          <p:cNvSpPr/>
          <p:nvPr/>
        </p:nvSpPr>
        <p:spPr>
          <a:xfrm>
            <a:off x="1442345" y="6167759"/>
            <a:ext cx="3058206" cy="6313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dirty="0" smtClean="0"/>
              <a:t>“TO:0000477”</a:t>
            </a:r>
          </a:p>
        </p:txBody>
      </p:sp>
      <p:cxnSp>
        <p:nvCxnSpPr>
          <p:cNvPr id="90" name="直線矢印コネクタ 89"/>
          <p:cNvCxnSpPr>
            <a:stCxn id="40" idx="6"/>
            <a:endCxn id="65" idx="1"/>
          </p:cNvCxnSpPr>
          <p:nvPr/>
        </p:nvCxnSpPr>
        <p:spPr>
          <a:xfrm flipV="1">
            <a:off x="4036036" y="2243589"/>
            <a:ext cx="4917716" cy="980365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7185026" y="1361059"/>
            <a:ext cx="108664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rdfs:label</a:t>
            </a:r>
            <a:endParaRPr kumimoji="1" lang="en-US" altLang="ja-JP" dirty="0" smtClean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010390" y="3192464"/>
            <a:ext cx="171072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orb:gene_name</a:t>
            </a:r>
            <a:endParaRPr kumimoji="1" lang="en-US" altLang="ja-JP" dirty="0" smtClean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099607" y="3925529"/>
            <a:ext cx="200907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orb:gene_synonym</a:t>
            </a:r>
            <a:endParaRPr kumimoji="1" lang="en-US" altLang="ja-JP" dirty="0" smtClean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970885" y="5100601"/>
            <a:ext cx="117532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orb:rap_id</a:t>
            </a:r>
            <a:endParaRPr kumimoji="1" lang="en-US" altLang="ja-JP" dirty="0" smtClean="0"/>
          </a:p>
        </p:txBody>
      </p:sp>
      <p:cxnSp>
        <p:nvCxnSpPr>
          <p:cNvPr id="131" name="直線矢印コネクタ 130"/>
          <p:cNvCxnSpPr>
            <a:stCxn id="40" idx="4"/>
            <a:endCxn id="85" idx="0"/>
          </p:cNvCxnSpPr>
          <p:nvPr/>
        </p:nvCxnSpPr>
        <p:spPr>
          <a:xfrm>
            <a:off x="2246619" y="3626824"/>
            <a:ext cx="3593879" cy="2341108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テキスト ボックス 129"/>
          <p:cNvSpPr txBox="1"/>
          <p:nvPr/>
        </p:nvSpPr>
        <p:spPr>
          <a:xfrm>
            <a:off x="3598807" y="5119228"/>
            <a:ext cx="197175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smtClean="0"/>
              <a:t>orb:gene_ontology</a:t>
            </a:r>
            <a:endParaRPr kumimoji="1" lang="en-US" altLang="ja-JP" dirty="0" smtClean="0"/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1132905" y="4120476"/>
            <a:ext cx="188359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smtClean="0"/>
              <a:t>orb:trait_ontology</a:t>
            </a:r>
            <a:endParaRPr kumimoji="1" lang="en-US" altLang="ja-JP" dirty="0" smtClean="0"/>
          </a:p>
        </p:txBody>
      </p:sp>
      <p:sp>
        <p:nvSpPr>
          <p:cNvPr id="66" name="正方形/長方形 65"/>
          <p:cNvSpPr/>
          <p:nvPr/>
        </p:nvSpPr>
        <p:spPr>
          <a:xfrm>
            <a:off x="9682864" y="2260291"/>
            <a:ext cx="2333446" cy="6787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“</a:t>
            </a:r>
            <a:r>
              <a:rPr lang="en-US" altLang="ja-JP" sz="2800" dirty="0" err="1" smtClean="0"/>
              <a:t>Pi</a:t>
            </a:r>
            <a:r>
              <a:rPr lang="en-US" altLang="ja-JP" sz="2800" dirty="0" smtClean="0"/>
              <a:t>-</a:t>
            </a:r>
            <a:r>
              <a:rPr lang="en-US" altLang="ja-JP" sz="2800" dirty="0" err="1" smtClean="0"/>
              <a:t>sh</a:t>
            </a:r>
            <a:r>
              <a:rPr lang="en-US" altLang="ja-JP" sz="2800" dirty="0" smtClean="0"/>
              <a:t>”@</a:t>
            </a:r>
            <a:r>
              <a:rPr lang="en-US" altLang="ja-JP" sz="2800" dirty="0" err="1" smtClean="0"/>
              <a:t>en</a:t>
            </a:r>
            <a:endParaRPr lang="ja-JP" altLang="en-US" sz="2800" dirty="0"/>
          </a:p>
        </p:txBody>
      </p:sp>
      <p:cxnSp>
        <p:nvCxnSpPr>
          <p:cNvPr id="96" name="直線矢印コネクタ 95"/>
          <p:cNvCxnSpPr>
            <a:stCxn id="40" idx="6"/>
            <a:endCxn id="67" idx="1"/>
          </p:cNvCxnSpPr>
          <p:nvPr/>
        </p:nvCxnSpPr>
        <p:spPr>
          <a:xfrm flipV="1">
            <a:off x="4036036" y="2333950"/>
            <a:ext cx="5086270" cy="890004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矢印コネクタ 92"/>
          <p:cNvCxnSpPr>
            <a:stCxn id="40" idx="6"/>
            <a:endCxn id="66" idx="1"/>
          </p:cNvCxnSpPr>
          <p:nvPr/>
        </p:nvCxnSpPr>
        <p:spPr>
          <a:xfrm flipV="1">
            <a:off x="4036036" y="2599687"/>
            <a:ext cx="5646828" cy="62426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/>
          <p:cNvSpPr txBox="1"/>
          <p:nvPr/>
        </p:nvSpPr>
        <p:spPr>
          <a:xfrm>
            <a:off x="6452197" y="2544223"/>
            <a:ext cx="146565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skos:altLabel</a:t>
            </a:r>
            <a:endParaRPr kumimoji="1" lang="en-US" altLang="ja-JP" dirty="0" smtClean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8300228" y="6483445"/>
            <a:ext cx="3716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※</a:t>
            </a:r>
            <a:r>
              <a:rPr lang="ja-JP" altLang="en-US" sz="2000" dirty="0" smtClean="0"/>
              <a:t>説明のための簡略版</a:t>
            </a:r>
            <a:r>
              <a:rPr lang="en-US" altLang="ja-JP" sz="2000" dirty="0" smtClean="0"/>
              <a:t>RDF</a:t>
            </a:r>
            <a:r>
              <a:rPr lang="ja-JP" altLang="en-US" sz="2000" dirty="0" smtClean="0"/>
              <a:t>です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4844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" name="直線矢印コネクタ 144"/>
          <p:cNvCxnSpPr>
            <a:stCxn id="40" idx="4"/>
          </p:cNvCxnSpPr>
          <p:nvPr/>
        </p:nvCxnSpPr>
        <p:spPr>
          <a:xfrm flipH="1">
            <a:off x="2058487" y="3626824"/>
            <a:ext cx="204460" cy="298560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矢印コネクタ 135"/>
          <p:cNvCxnSpPr>
            <a:stCxn id="40" idx="4"/>
          </p:cNvCxnSpPr>
          <p:nvPr/>
        </p:nvCxnSpPr>
        <p:spPr>
          <a:xfrm flipH="1">
            <a:off x="1442345" y="3626824"/>
            <a:ext cx="820602" cy="1660046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矢印コネクタ 141"/>
          <p:cNvCxnSpPr>
            <a:stCxn id="40" idx="4"/>
          </p:cNvCxnSpPr>
          <p:nvPr/>
        </p:nvCxnSpPr>
        <p:spPr>
          <a:xfrm flipH="1">
            <a:off x="1657097" y="3626824"/>
            <a:ext cx="605850" cy="2627206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>
            <a:stCxn id="40" idx="6"/>
            <a:endCxn id="9" idx="1"/>
          </p:cNvCxnSpPr>
          <p:nvPr/>
        </p:nvCxnSpPr>
        <p:spPr>
          <a:xfrm>
            <a:off x="4036036" y="3223954"/>
            <a:ext cx="3529063" cy="547461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7565099" y="3327289"/>
            <a:ext cx="4542949" cy="8882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800" dirty="0" smtClean="0"/>
              <a:t>“</a:t>
            </a:r>
            <a:r>
              <a:rPr lang="en-US" altLang="ja-JP" sz="2800" dirty="0"/>
              <a:t>PYRICULARIA ORYZAE RESISTANCE SH</a:t>
            </a:r>
            <a:r>
              <a:rPr lang="en-US" altLang="ja-JP" sz="2800" dirty="0" smtClean="0"/>
              <a:t>”@</a:t>
            </a:r>
            <a:r>
              <a:rPr lang="en-US" altLang="ja-JP" sz="2800" dirty="0" err="1" smtClean="0"/>
              <a:t>en</a:t>
            </a:r>
            <a:endParaRPr lang="ja-JP" altLang="en-US" sz="2800" dirty="0"/>
          </a:p>
        </p:txBody>
      </p:sp>
      <p:cxnSp>
        <p:nvCxnSpPr>
          <p:cNvPr id="10" name="直線矢印コネクタ 9"/>
          <p:cNvCxnSpPr>
            <a:stCxn id="40" idx="5"/>
            <a:endCxn id="12" idx="1"/>
          </p:cNvCxnSpPr>
          <p:nvPr/>
        </p:nvCxnSpPr>
        <p:spPr>
          <a:xfrm>
            <a:off x="3516710" y="3508826"/>
            <a:ext cx="4401145" cy="1449636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7917855" y="4496396"/>
            <a:ext cx="4098455" cy="924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dirty="0" smtClean="0"/>
              <a:t>“</a:t>
            </a:r>
            <a:r>
              <a:rPr lang="ja-JP" altLang="en-US" sz="2800" dirty="0" smtClean="0"/>
              <a:t>いもち病抵抗性</a:t>
            </a:r>
            <a:r>
              <a:rPr lang="en-US" altLang="ja-JP" sz="2800" dirty="0" smtClean="0"/>
              <a:t> -</a:t>
            </a:r>
            <a:r>
              <a:rPr lang="en-US" altLang="ja-JP" sz="2800" dirty="0" err="1" smtClean="0"/>
              <a:t>sh</a:t>
            </a:r>
            <a:r>
              <a:rPr lang="is-IS" altLang="ja-JP" sz="2800" dirty="0" smtClean="0"/>
              <a:t>”@ja</a:t>
            </a:r>
            <a:endParaRPr lang="ja-JP" altLang="en-US" sz="2800" dirty="0"/>
          </a:p>
        </p:txBody>
      </p:sp>
      <p:cxnSp>
        <p:nvCxnSpPr>
          <p:cNvPr id="36" name="直線矢印コネクタ 35"/>
          <p:cNvCxnSpPr>
            <a:stCxn id="40" idx="4"/>
            <a:endCxn id="37" idx="1"/>
          </p:cNvCxnSpPr>
          <p:nvPr/>
        </p:nvCxnSpPr>
        <p:spPr>
          <a:xfrm>
            <a:off x="2262947" y="3626824"/>
            <a:ext cx="6045424" cy="2540935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8308371" y="5852073"/>
            <a:ext cx="3448199" cy="631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dirty="0" smtClean="0"/>
              <a:t>“Os01g0782100”</a:t>
            </a:r>
            <a:endParaRPr lang="ja-JP" altLang="en-US" sz="2800" dirty="0"/>
          </a:p>
        </p:txBody>
      </p:sp>
      <p:sp>
        <p:nvSpPr>
          <p:cNvPr id="40" name="円/楕円 39"/>
          <p:cNvSpPr/>
          <p:nvPr/>
        </p:nvSpPr>
        <p:spPr>
          <a:xfrm>
            <a:off x="489858" y="2821084"/>
            <a:ext cx="3546178" cy="8057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smtClean="0">
                <a:solidFill>
                  <a:schemeClr val="tx1"/>
                </a:solidFill>
              </a:rPr>
              <a:t>orb-gene:269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cxnSp>
        <p:nvCxnSpPr>
          <p:cNvPr id="41" name="直線矢印コネクタ 40"/>
          <p:cNvCxnSpPr>
            <a:stCxn id="40" idx="7"/>
            <a:endCxn id="42" idx="1"/>
          </p:cNvCxnSpPr>
          <p:nvPr/>
        </p:nvCxnSpPr>
        <p:spPr>
          <a:xfrm flipV="1">
            <a:off x="3516710" y="1149151"/>
            <a:ext cx="5951259" cy="1789931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正方形/長方形 41"/>
          <p:cNvSpPr/>
          <p:nvPr/>
        </p:nvSpPr>
        <p:spPr>
          <a:xfrm>
            <a:off x="9467969" y="752752"/>
            <a:ext cx="2288602" cy="7927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800" dirty="0" smtClean="0"/>
              <a:t>“PISH”@</a:t>
            </a:r>
            <a:r>
              <a:rPr lang="en-US" altLang="ja-JP" sz="2800" dirty="0" err="1" smtClean="0"/>
              <a:t>en</a:t>
            </a:r>
            <a:endParaRPr lang="en-US" altLang="ja-JP" sz="2800" dirty="0" smtClean="0">
              <a:hlinkClick r:id="rId2"/>
            </a:endParaRPr>
          </a:p>
        </p:txBody>
      </p:sp>
      <p:cxnSp>
        <p:nvCxnSpPr>
          <p:cNvPr id="43" name="直線矢印コネクタ 42"/>
          <p:cNvCxnSpPr>
            <a:stCxn id="40" idx="6"/>
            <a:endCxn id="44" idx="1"/>
          </p:cNvCxnSpPr>
          <p:nvPr/>
        </p:nvCxnSpPr>
        <p:spPr>
          <a:xfrm flipV="1">
            <a:off x="4036036" y="2078751"/>
            <a:ext cx="4676776" cy="1145203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/>
          <p:cNvSpPr/>
          <p:nvPr/>
        </p:nvSpPr>
        <p:spPr>
          <a:xfrm>
            <a:off x="8712812" y="1747511"/>
            <a:ext cx="2341631" cy="6624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“Pi </a:t>
            </a:r>
            <a:r>
              <a:rPr lang="en-US" altLang="ja-JP" sz="2800" dirty="0" err="1" smtClean="0"/>
              <a:t>sh</a:t>
            </a:r>
            <a:r>
              <a:rPr lang="en-US" altLang="ja-JP" sz="2800" dirty="0" smtClean="0"/>
              <a:t>”@</a:t>
            </a:r>
            <a:r>
              <a:rPr lang="en-US" altLang="ja-JP" sz="2800" dirty="0" err="1" smtClean="0"/>
              <a:t>en</a:t>
            </a:r>
            <a:endParaRPr lang="ja-JP" altLang="en-US" sz="28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84243" y="1082929"/>
            <a:ext cx="59758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PREFIX </a:t>
            </a:r>
            <a:r>
              <a:rPr lang="en-US" altLang="ja-JP" sz="1600" dirty="0" err="1" smtClean="0"/>
              <a:t>rdfs</a:t>
            </a:r>
            <a:r>
              <a:rPr lang="en-US" altLang="ja-JP" sz="1600" dirty="0" smtClean="0"/>
              <a:t>: &lt;http</a:t>
            </a:r>
            <a:r>
              <a:rPr lang="en-US" altLang="ja-JP" sz="1600" dirty="0"/>
              <a:t>://www.w3.org/2000/01/rdf-schema</a:t>
            </a:r>
            <a:r>
              <a:rPr lang="en-US" altLang="ja-JP" sz="1600" dirty="0" smtClean="0"/>
              <a:t>#&gt;</a:t>
            </a:r>
          </a:p>
          <a:p>
            <a:r>
              <a:rPr lang="en-US" altLang="ja-JP" sz="1600" dirty="0"/>
              <a:t>PREFIX </a:t>
            </a:r>
            <a:r>
              <a:rPr lang="en-US" altLang="ja-JP" sz="1600" dirty="0" err="1"/>
              <a:t>dcterms</a:t>
            </a:r>
            <a:r>
              <a:rPr lang="en-US" altLang="ja-JP" sz="1600" dirty="0"/>
              <a:t>: </a:t>
            </a:r>
            <a:r>
              <a:rPr lang="en-US" altLang="ja-JP" sz="1600" dirty="0" smtClean="0"/>
              <a:t>&lt;http</a:t>
            </a:r>
            <a:r>
              <a:rPr lang="en-US" altLang="ja-JP" sz="1600" dirty="0"/>
              <a:t>://purl.org/dc/terms</a:t>
            </a:r>
            <a:r>
              <a:rPr lang="en-US" altLang="ja-JP" sz="1600" dirty="0" smtClean="0"/>
              <a:t>/&gt;</a:t>
            </a:r>
          </a:p>
          <a:p>
            <a:r>
              <a:rPr lang="en-US" altLang="ja-JP" sz="1600" dirty="0"/>
              <a:t>PREFIX orb-gene: &lt;https://</a:t>
            </a:r>
            <a:r>
              <a:rPr lang="en-US" altLang="ja-JP" sz="1600" dirty="0" err="1"/>
              <a:t>shigen.nig.ac.jp</a:t>
            </a:r>
            <a:r>
              <a:rPr lang="en-US" altLang="ja-JP" sz="1600" dirty="0"/>
              <a:t>/rice/</a:t>
            </a:r>
            <a:r>
              <a:rPr lang="en-US" altLang="ja-JP" sz="1600" dirty="0" err="1"/>
              <a:t>oryzabase</a:t>
            </a:r>
            <a:r>
              <a:rPr lang="en-US" altLang="ja-JP" sz="1600" dirty="0"/>
              <a:t>/gene</a:t>
            </a:r>
            <a:r>
              <a:rPr lang="en-US" altLang="ja-JP" sz="1600" dirty="0" smtClean="0"/>
              <a:t>/&gt;</a:t>
            </a:r>
            <a:endParaRPr lang="en-US" altLang="ja-JP" sz="1600" dirty="0"/>
          </a:p>
          <a:p>
            <a:r>
              <a:rPr lang="en-US" altLang="ja-JP" sz="1600" dirty="0"/>
              <a:t>PREFIX orb: &lt;https://</a:t>
            </a:r>
            <a:r>
              <a:rPr lang="en-US" altLang="ja-JP" sz="1600" dirty="0" err="1" smtClean="0"/>
              <a:t>shigen.nig.ac.jp</a:t>
            </a:r>
            <a:r>
              <a:rPr lang="en-US" altLang="ja-JP" sz="1600" dirty="0" smtClean="0"/>
              <a:t>/rice/</a:t>
            </a:r>
            <a:r>
              <a:rPr lang="en-US" altLang="ja-JP" sz="1600" dirty="0" err="1" smtClean="0"/>
              <a:t>oryzabase</a:t>
            </a:r>
            <a:r>
              <a:rPr lang="en-US" altLang="ja-JP" sz="1600" dirty="0" smtClean="0"/>
              <a:t>/&gt;</a:t>
            </a:r>
            <a:endParaRPr lang="en-US" altLang="ja-JP" sz="1600" dirty="0"/>
          </a:p>
        </p:txBody>
      </p:sp>
      <p:sp>
        <p:nvSpPr>
          <p:cNvPr id="65" name="正方形/長方形 64"/>
          <p:cNvSpPr/>
          <p:nvPr/>
        </p:nvSpPr>
        <p:spPr>
          <a:xfrm>
            <a:off x="8953752" y="1925031"/>
            <a:ext cx="2383135" cy="6371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“</a:t>
            </a:r>
            <a:r>
              <a:rPr lang="en-US" altLang="ja-JP" sz="2800" dirty="0" err="1" smtClean="0"/>
              <a:t>Pish</a:t>
            </a:r>
            <a:r>
              <a:rPr lang="en-US" altLang="ja-JP" sz="2800" dirty="0" smtClean="0"/>
              <a:t>”@</a:t>
            </a:r>
            <a:r>
              <a:rPr lang="en-US" altLang="ja-JP" sz="2800" dirty="0" err="1" smtClean="0"/>
              <a:t>en</a:t>
            </a:r>
            <a:endParaRPr lang="ja-JP" altLang="en-US" sz="2800" dirty="0"/>
          </a:p>
        </p:txBody>
      </p:sp>
      <p:sp>
        <p:nvSpPr>
          <p:cNvPr id="67" name="正方形/長方形 66"/>
          <p:cNvSpPr/>
          <p:nvPr/>
        </p:nvSpPr>
        <p:spPr>
          <a:xfrm>
            <a:off x="9122306" y="2028366"/>
            <a:ext cx="2613259" cy="6111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“</a:t>
            </a:r>
            <a:r>
              <a:rPr lang="en-US" altLang="ja-JP" sz="2800" dirty="0" err="1" smtClean="0"/>
              <a:t>Pish</a:t>
            </a:r>
            <a:r>
              <a:rPr lang="en-US" altLang="ja-JP" sz="2800" dirty="0" smtClean="0"/>
              <a:t>(t)”@</a:t>
            </a:r>
            <a:r>
              <a:rPr lang="en-US" altLang="ja-JP" sz="2800" dirty="0" err="1" smtClean="0"/>
              <a:t>en</a:t>
            </a:r>
            <a:endParaRPr lang="ja-JP" altLang="en-US" sz="2800" dirty="0"/>
          </a:p>
        </p:txBody>
      </p:sp>
      <p:sp>
        <p:nvSpPr>
          <p:cNvPr id="85" name="正方形/長方形 84"/>
          <p:cNvSpPr/>
          <p:nvPr/>
        </p:nvSpPr>
        <p:spPr>
          <a:xfrm>
            <a:off x="4316810" y="5967932"/>
            <a:ext cx="3047376" cy="631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dirty="0" smtClean="0"/>
              <a:t>“GO:0009620”</a:t>
            </a:r>
            <a:endParaRPr lang="ja-JP" altLang="en-US" sz="2800" dirty="0"/>
          </a:p>
        </p:txBody>
      </p:sp>
      <p:sp>
        <p:nvSpPr>
          <p:cNvPr id="86" name="正方形/長方形 85"/>
          <p:cNvSpPr/>
          <p:nvPr/>
        </p:nvSpPr>
        <p:spPr>
          <a:xfrm>
            <a:off x="489857" y="5248689"/>
            <a:ext cx="2919901" cy="631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smtClean="0"/>
              <a:t>“TO:0000468”</a:t>
            </a:r>
            <a:endParaRPr lang="is-IS" altLang="ja-JP" sz="2800" dirty="0" smtClean="0"/>
          </a:p>
        </p:txBody>
      </p:sp>
      <p:sp>
        <p:nvSpPr>
          <p:cNvPr id="87" name="正方形/長方形 86"/>
          <p:cNvSpPr/>
          <p:nvPr/>
        </p:nvSpPr>
        <p:spPr>
          <a:xfrm>
            <a:off x="979499" y="5708224"/>
            <a:ext cx="3056536" cy="631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dirty="0" smtClean="0"/>
              <a:t>“TO:0000519”</a:t>
            </a:r>
          </a:p>
        </p:txBody>
      </p:sp>
      <p:sp>
        <p:nvSpPr>
          <p:cNvPr id="88" name="正方形/長方形 87"/>
          <p:cNvSpPr/>
          <p:nvPr/>
        </p:nvSpPr>
        <p:spPr>
          <a:xfrm>
            <a:off x="1442345" y="6167759"/>
            <a:ext cx="3058206" cy="631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dirty="0" smtClean="0"/>
              <a:t>“TO:0000477”</a:t>
            </a:r>
          </a:p>
        </p:txBody>
      </p:sp>
      <p:cxnSp>
        <p:nvCxnSpPr>
          <p:cNvPr id="90" name="直線矢印コネクタ 89"/>
          <p:cNvCxnSpPr>
            <a:stCxn id="40" idx="6"/>
            <a:endCxn id="65" idx="1"/>
          </p:cNvCxnSpPr>
          <p:nvPr/>
        </p:nvCxnSpPr>
        <p:spPr>
          <a:xfrm flipV="1">
            <a:off x="4036036" y="2243589"/>
            <a:ext cx="4917716" cy="980365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7185026" y="1361059"/>
            <a:ext cx="108664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rdfs:label</a:t>
            </a:r>
            <a:endParaRPr kumimoji="1" lang="en-US" altLang="ja-JP" dirty="0" smtClean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010390" y="3192464"/>
            <a:ext cx="171072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orb:gene_name</a:t>
            </a:r>
            <a:endParaRPr kumimoji="1" lang="en-US" altLang="ja-JP" dirty="0" smtClean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099607" y="3925529"/>
            <a:ext cx="200907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orb:gene_synonym</a:t>
            </a:r>
            <a:endParaRPr kumimoji="1" lang="en-US" altLang="ja-JP" dirty="0" smtClean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970885" y="5100601"/>
            <a:ext cx="117532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orb:rap_id</a:t>
            </a:r>
            <a:endParaRPr kumimoji="1" lang="en-US" altLang="ja-JP" dirty="0" smtClean="0"/>
          </a:p>
        </p:txBody>
      </p:sp>
      <p:cxnSp>
        <p:nvCxnSpPr>
          <p:cNvPr id="131" name="直線矢印コネクタ 130"/>
          <p:cNvCxnSpPr>
            <a:stCxn id="40" idx="4"/>
            <a:endCxn id="85" idx="0"/>
          </p:cNvCxnSpPr>
          <p:nvPr/>
        </p:nvCxnSpPr>
        <p:spPr>
          <a:xfrm>
            <a:off x="2262947" y="3626824"/>
            <a:ext cx="3577551" cy="2341108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テキスト ボックス 129"/>
          <p:cNvSpPr txBox="1"/>
          <p:nvPr/>
        </p:nvSpPr>
        <p:spPr>
          <a:xfrm>
            <a:off x="3598807" y="5119228"/>
            <a:ext cx="197175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smtClean="0"/>
              <a:t>orb:gene_ontology</a:t>
            </a:r>
            <a:endParaRPr kumimoji="1" lang="en-US" altLang="ja-JP" dirty="0" smtClean="0"/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1132905" y="4120476"/>
            <a:ext cx="188359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smtClean="0"/>
              <a:t>orb:trait_ontology</a:t>
            </a:r>
            <a:endParaRPr kumimoji="1" lang="en-US" altLang="ja-JP" dirty="0" smtClean="0"/>
          </a:p>
        </p:txBody>
      </p:sp>
      <p:sp>
        <p:nvSpPr>
          <p:cNvPr id="66" name="正方形/長方形 65"/>
          <p:cNvSpPr/>
          <p:nvPr/>
        </p:nvSpPr>
        <p:spPr>
          <a:xfrm>
            <a:off x="9682864" y="2260291"/>
            <a:ext cx="2333446" cy="6787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“</a:t>
            </a:r>
            <a:r>
              <a:rPr lang="en-US" altLang="ja-JP" sz="2800" dirty="0" err="1" smtClean="0"/>
              <a:t>Pi</a:t>
            </a:r>
            <a:r>
              <a:rPr lang="en-US" altLang="ja-JP" sz="2800" dirty="0" smtClean="0"/>
              <a:t>-</a:t>
            </a:r>
            <a:r>
              <a:rPr lang="en-US" altLang="ja-JP" sz="2800" dirty="0" err="1" smtClean="0"/>
              <a:t>sh</a:t>
            </a:r>
            <a:r>
              <a:rPr lang="en-US" altLang="ja-JP" sz="2800" dirty="0" smtClean="0"/>
              <a:t>”@</a:t>
            </a:r>
            <a:r>
              <a:rPr lang="en-US" altLang="ja-JP" sz="2800" dirty="0" err="1" smtClean="0"/>
              <a:t>en</a:t>
            </a:r>
            <a:endParaRPr lang="ja-JP" altLang="en-US" sz="2800" dirty="0"/>
          </a:p>
        </p:txBody>
      </p:sp>
      <p:cxnSp>
        <p:nvCxnSpPr>
          <p:cNvPr id="96" name="直線矢印コネクタ 95"/>
          <p:cNvCxnSpPr>
            <a:stCxn id="40" idx="6"/>
            <a:endCxn id="67" idx="1"/>
          </p:cNvCxnSpPr>
          <p:nvPr/>
        </p:nvCxnSpPr>
        <p:spPr>
          <a:xfrm flipV="1">
            <a:off x="4036036" y="2333950"/>
            <a:ext cx="5086270" cy="890004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矢印コネクタ 92"/>
          <p:cNvCxnSpPr>
            <a:stCxn id="40" idx="6"/>
            <a:endCxn id="66" idx="1"/>
          </p:cNvCxnSpPr>
          <p:nvPr/>
        </p:nvCxnSpPr>
        <p:spPr>
          <a:xfrm flipV="1">
            <a:off x="4036036" y="2599687"/>
            <a:ext cx="5646828" cy="62426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/>
          <p:cNvSpPr txBox="1"/>
          <p:nvPr/>
        </p:nvSpPr>
        <p:spPr>
          <a:xfrm>
            <a:off x="6452197" y="2544223"/>
            <a:ext cx="146565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skos:altLabel</a:t>
            </a:r>
            <a:endParaRPr kumimoji="1" lang="en-US" altLang="ja-JP" dirty="0" smtClean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8300228" y="6483445"/>
            <a:ext cx="3716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※</a:t>
            </a:r>
            <a:r>
              <a:rPr lang="ja-JP" altLang="en-US" sz="2000" dirty="0" smtClean="0"/>
              <a:t>説明のための簡略版</a:t>
            </a:r>
            <a:r>
              <a:rPr lang="en-US" altLang="ja-JP" sz="2000" dirty="0" smtClean="0"/>
              <a:t>RDF</a:t>
            </a:r>
            <a:r>
              <a:rPr lang="ja-JP" altLang="en-US" sz="2000" dirty="0" smtClean="0"/>
              <a:t>です</a:t>
            </a:r>
            <a:endParaRPr kumimoji="1" lang="ja-JP" altLang="en-US" sz="2000" dirty="0"/>
          </a:p>
        </p:txBody>
      </p:sp>
      <p:sp>
        <p:nvSpPr>
          <p:cNvPr id="47" name="タイトル 1"/>
          <p:cNvSpPr txBox="1">
            <a:spLocks/>
          </p:cNvSpPr>
          <p:nvPr/>
        </p:nvSpPr>
        <p:spPr>
          <a:xfrm>
            <a:off x="1196236" y="234412"/>
            <a:ext cx="9776564" cy="829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kumimoji="1"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外部データに繋がるデータ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613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8699" y="346591"/>
            <a:ext cx="11049001" cy="747423"/>
          </a:xfrm>
        </p:spPr>
        <p:txBody>
          <a:bodyPr/>
          <a:lstStyle/>
          <a:p>
            <a:r>
              <a:rPr kumimoji="1" lang="en-US" altLang="ja-JP" dirty="0" smtClean="0"/>
              <a:t>RAP-DB(The Rice Annotation Project DB)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138" y="2462503"/>
            <a:ext cx="6642784" cy="4248926"/>
          </a:xfrm>
          <a:prstGeom prst="rect">
            <a:avLst/>
          </a:prstGeom>
          <a:ln>
            <a:solidFill>
              <a:schemeClr val="dk1"/>
            </a:solidFill>
          </a:ln>
        </p:spPr>
      </p:pic>
      <p:sp>
        <p:nvSpPr>
          <p:cNvPr id="5" name="正方形/長方形 4"/>
          <p:cNvSpPr/>
          <p:nvPr/>
        </p:nvSpPr>
        <p:spPr>
          <a:xfrm>
            <a:off x="8687733" y="6488668"/>
            <a:ext cx="3078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/>
              <a:t>https://rapdb.dna.affrc.go.jp/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16" y="3537097"/>
            <a:ext cx="5434984" cy="2707821"/>
          </a:xfrm>
          <a:prstGeom prst="rect">
            <a:avLst/>
          </a:prstGeom>
          <a:ln>
            <a:solidFill>
              <a:schemeClr val="dk1"/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7146207" y="1246987"/>
            <a:ext cx="3500022" cy="631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altLang="ja-JP" sz="2800" dirty="0" smtClean="0"/>
              <a:t>“Os01g0782100”</a:t>
            </a:r>
            <a:endParaRPr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504626" y="1860499"/>
            <a:ext cx="3094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RAP-DB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ID</a:t>
            </a:r>
            <a:r>
              <a:rPr lang="ja-JP" altLang="en-US" sz="2800" dirty="0" smtClean="0"/>
              <a:t>らしい</a:t>
            </a:r>
            <a:endParaRPr kumimoji="1" lang="ja-JP" altLang="en-US" sz="2800" dirty="0"/>
          </a:p>
        </p:txBody>
      </p:sp>
      <p:sp>
        <p:nvSpPr>
          <p:cNvPr id="9" name="円/楕円 8"/>
          <p:cNvSpPr/>
          <p:nvPr/>
        </p:nvSpPr>
        <p:spPr>
          <a:xfrm>
            <a:off x="636815" y="1169263"/>
            <a:ext cx="3711918" cy="80574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smtClean="0">
                <a:solidFill>
                  <a:schemeClr val="tx1"/>
                </a:solidFill>
              </a:rPr>
              <a:t>orb-gene:269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cxnSp>
        <p:nvCxnSpPr>
          <p:cNvPr id="10" name="直線矢印コネクタ 9"/>
          <p:cNvCxnSpPr>
            <a:stCxn id="9" idx="6"/>
            <a:endCxn id="7" idx="1"/>
          </p:cNvCxnSpPr>
          <p:nvPr/>
        </p:nvCxnSpPr>
        <p:spPr>
          <a:xfrm flipV="1">
            <a:off x="4348733" y="1562673"/>
            <a:ext cx="2797474" cy="946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898530" y="1377650"/>
            <a:ext cx="143695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orb:rap_id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18126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96236" y="397702"/>
            <a:ext cx="9776564" cy="829849"/>
          </a:xfrm>
        </p:spPr>
        <p:txBody>
          <a:bodyPr/>
          <a:lstStyle/>
          <a:p>
            <a:r>
              <a:rPr lang="ja-JP" altLang="en-US" dirty="0"/>
              <a:t>データ</a:t>
            </a:r>
            <a:r>
              <a:rPr lang="ja-JP" altLang="en-US" dirty="0" smtClean="0"/>
              <a:t>を統合して利用する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84126" y="1835063"/>
            <a:ext cx="9789090" cy="3200400"/>
          </a:xfrm>
        </p:spPr>
        <p:txBody>
          <a:bodyPr>
            <a:normAutofit/>
          </a:bodyPr>
          <a:lstStyle/>
          <a:p>
            <a:pPr lvl="1">
              <a:spcBef>
                <a:spcPts val="1000"/>
              </a:spcBef>
            </a:pPr>
            <a:r>
              <a:rPr lang="ja-JP" altLang="en-US" sz="3600" dirty="0" smtClean="0">
                <a:solidFill>
                  <a:schemeClr val="tx1"/>
                </a:solidFill>
              </a:rPr>
              <a:t>データ例</a:t>
            </a:r>
            <a:endParaRPr lang="en-US" altLang="ja-JP" sz="3600" dirty="0" smtClean="0">
              <a:solidFill>
                <a:schemeClr val="tx1"/>
              </a:solidFill>
            </a:endParaRPr>
          </a:p>
          <a:p>
            <a:pPr lvl="1">
              <a:spcBef>
                <a:spcPts val="1000"/>
              </a:spcBef>
            </a:pPr>
            <a:r>
              <a:rPr lang="ja-JP" altLang="en-US" sz="3600" dirty="0" smtClean="0">
                <a:solidFill>
                  <a:srgbClr val="FF5A00"/>
                </a:solidFill>
              </a:rPr>
              <a:t>繋げたい相手の</a:t>
            </a:r>
            <a:r>
              <a:rPr lang="en-US" altLang="ja-JP" sz="3600" dirty="0" smtClean="0">
                <a:solidFill>
                  <a:srgbClr val="FF5A00"/>
                </a:solidFill>
              </a:rPr>
              <a:t>URI</a:t>
            </a:r>
            <a:r>
              <a:rPr lang="ja-JP" altLang="en-US" sz="3600" dirty="0" smtClean="0">
                <a:solidFill>
                  <a:srgbClr val="FF5A00"/>
                </a:solidFill>
              </a:rPr>
              <a:t>を使う</a:t>
            </a:r>
            <a:endParaRPr lang="en-US" altLang="ja-JP" sz="3600" dirty="0" smtClean="0">
              <a:solidFill>
                <a:srgbClr val="FF5A00"/>
              </a:solidFill>
            </a:endParaRPr>
          </a:p>
          <a:p>
            <a:pPr lvl="1">
              <a:spcBef>
                <a:spcPts val="1000"/>
              </a:spcBef>
            </a:pPr>
            <a:r>
              <a:rPr lang="ja-JP" altLang="en-US" sz="3600" dirty="0" smtClean="0"/>
              <a:t>繋がったデータを利用する</a:t>
            </a:r>
            <a:endParaRPr lang="en-US" altLang="ja-JP" sz="3600" dirty="0" smtClean="0"/>
          </a:p>
          <a:p>
            <a:pPr lvl="1">
              <a:spcBef>
                <a:spcPts val="1000"/>
              </a:spcBef>
            </a:pPr>
            <a:r>
              <a:rPr lang="ja-JP" altLang="en-US" sz="3600" dirty="0"/>
              <a:t>広くデータを繋げるため</a:t>
            </a:r>
            <a:r>
              <a:rPr lang="ja-JP" altLang="en-US" sz="3600" dirty="0" smtClean="0"/>
              <a:t>に</a:t>
            </a:r>
            <a:endParaRPr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42019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3763</TotalTime>
  <Words>1305</Words>
  <Application>Microsoft Macintosh PowerPoint</Application>
  <PresentationFormat>ワイド画面</PresentationFormat>
  <Paragraphs>261</Paragraphs>
  <Slides>30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6" baseType="lpstr">
      <vt:lpstr>Franklin Gothic Book</vt:lpstr>
      <vt:lpstr>Mangal</vt:lpstr>
      <vt:lpstr>Yu Gothic</vt:lpstr>
      <vt:lpstr>Yu Gothic Light</vt:lpstr>
      <vt:lpstr>Arial</vt:lpstr>
      <vt:lpstr>ホワイト</vt:lpstr>
      <vt:lpstr>RDF化した自分のデータと、 既存の生命科学RDFデータを 統合して利用する方法</vt:lpstr>
      <vt:lpstr>データを統合して利用する</vt:lpstr>
      <vt:lpstr>データを統合して利用する</vt:lpstr>
      <vt:lpstr>Oryzabase</vt:lpstr>
      <vt:lpstr>Oryzabaseの遺伝子情報</vt:lpstr>
      <vt:lpstr>PowerPoint プレゼンテーション</vt:lpstr>
      <vt:lpstr>PowerPoint プレゼンテーション</vt:lpstr>
      <vt:lpstr>RAP-DB(The Rice Annotation Project DB)</vt:lpstr>
      <vt:lpstr>データを統合して利用する</vt:lpstr>
      <vt:lpstr>RDFではURIを揃えることによって データを繋げる</vt:lpstr>
      <vt:lpstr>PowerPoint プレゼンテーション</vt:lpstr>
      <vt:lpstr>PowerPoint プレゼンテーション</vt:lpstr>
      <vt:lpstr>データを統合して利用する</vt:lpstr>
      <vt:lpstr>RDFストアにデータをロードする</vt:lpstr>
      <vt:lpstr>RDFストアでデータ検索する</vt:lpstr>
      <vt:lpstr>RDFを利用するアプリケーションの構成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3. 全RDFを自前のRDFストアにロードして取得</vt:lpstr>
      <vt:lpstr>PowerPoint プレゼンテーション</vt:lpstr>
      <vt:lpstr>データを統合して利用する</vt:lpstr>
      <vt:lpstr>共通のURIを使う</vt:lpstr>
      <vt:lpstr>Identifiers.orgのURIを利用する</vt:lpstr>
      <vt:lpstr>PowerPoint プレゼンテーション</vt:lpstr>
      <vt:lpstr>PowerPoint プレゼンテーション</vt:lpstr>
      <vt:lpstr>オントロジーを正規のURIで記述する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Okabeppu Yoko</dc:creator>
  <cp:lastModifiedBy>Okabeppu Yoko</cp:lastModifiedBy>
  <cp:revision>100</cp:revision>
  <dcterms:created xsi:type="dcterms:W3CDTF">2018-10-29T00:14:16Z</dcterms:created>
  <dcterms:modified xsi:type="dcterms:W3CDTF">2018-11-01T05:52:32Z</dcterms:modified>
</cp:coreProperties>
</file>