
<file path=[Content_Types].xml><?xml version="1.0" encoding="utf-8"?>
<Types xmlns="http://schemas.openxmlformats.org/package/2006/content-types">
  <Default Extension="tmp" ContentType="image/png"/>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91" r:id="rId3"/>
    <p:sldId id="295" r:id="rId4"/>
    <p:sldId id="315" r:id="rId5"/>
    <p:sldId id="297" r:id="rId6"/>
    <p:sldId id="299" r:id="rId7"/>
    <p:sldId id="298"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4" r:id="rId22"/>
    <p:sldId id="313" r:id="rId23"/>
    <p:sldId id="296" r:id="rId24"/>
    <p:sldId id="268"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9">
          <p15:clr>
            <a:srgbClr val="A4A3A4"/>
          </p15:clr>
        </p15:guide>
        <p15:guide id="2" orient="horz">
          <p15:clr>
            <a:srgbClr val="A4A3A4"/>
          </p15:clr>
        </p15:guide>
        <p15:guide id="3" orient="horz" pos="288">
          <p15:clr>
            <a:srgbClr val="A4A3A4"/>
          </p15:clr>
        </p15:guide>
        <p15:guide id="4" orient="horz" pos="3239">
          <p15:clr>
            <a:srgbClr val="A4A3A4"/>
          </p15:clr>
        </p15:guide>
        <p15:guide id="5" pos="234">
          <p15:clr>
            <a:srgbClr val="A4A3A4"/>
          </p15:clr>
        </p15:guide>
        <p15:guide id="6" pos="5526">
          <p15:clr>
            <a:srgbClr val="A4A3A4"/>
          </p15:clr>
        </p15:guide>
        <p15:guide id="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D71C33"/>
    <a:srgbClr val="FCAF17"/>
    <a:srgbClr val="F2AF17"/>
    <a:srgbClr val="595959"/>
    <a:srgbClr val="969696"/>
    <a:srgbClr val="6D9D31"/>
    <a:srgbClr val="C48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showGuides="1">
      <p:cViewPr varScale="1">
        <p:scale>
          <a:sx n="85" d="100"/>
          <a:sy n="85" d="100"/>
        </p:scale>
        <p:origin x="60" y="105"/>
      </p:cViewPr>
      <p:guideLst>
        <p:guide orient="horz" pos="3089"/>
        <p:guide orient="horz"/>
        <p:guide orient="horz" pos="288"/>
        <p:guide orient="horz" pos="3239"/>
        <p:guide pos="234"/>
        <p:guide pos="5526"/>
        <p:guide/>
      </p:guideLst>
    </p:cSldViewPr>
  </p:slideViewPr>
  <p:notesTextViewPr>
    <p:cViewPr>
      <p:scale>
        <a:sx n="1" d="1"/>
        <a:sy n="1" d="1"/>
      </p:scale>
      <p:origin x="0" y="0"/>
    </p:cViewPr>
  </p:notesTextViewPr>
  <p:notesViewPr>
    <p:cSldViewPr snapToGrid="0" snapToObjects="1" showGuides="1">
      <p:cViewPr varScale="1">
        <p:scale>
          <a:sx n="80" d="100"/>
          <a:sy n="80" d="100"/>
        </p:scale>
        <p:origin x="-1974" y="-7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897CB-876E-4D2F-8850-67BD17F045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16981885-E1C0-400D-BC98-F51FC666B02C}">
      <dgm:prSet phldrT="[Text]"/>
      <dgm:spPr/>
      <dgm:t>
        <a:bodyPr/>
        <a:lstStyle/>
        <a:p>
          <a:r>
            <a:rPr lang="en-ZA" dirty="0" smtClean="0"/>
            <a:t>Open access</a:t>
          </a:r>
          <a:endParaRPr lang="en-ZA" dirty="0"/>
        </a:p>
      </dgm:t>
    </dgm:pt>
    <dgm:pt modelId="{AB481B47-F080-4DF5-8A69-A8ACA40E28B1}" type="parTrans" cxnId="{08943CFD-32F4-4F3C-B05B-B4CF4B1DBE8C}">
      <dgm:prSet/>
      <dgm:spPr/>
      <dgm:t>
        <a:bodyPr/>
        <a:lstStyle/>
        <a:p>
          <a:endParaRPr lang="en-ZA"/>
        </a:p>
      </dgm:t>
    </dgm:pt>
    <dgm:pt modelId="{1B96FC99-1796-4DE4-A703-3E04E9373EED}" type="sibTrans" cxnId="{08943CFD-32F4-4F3C-B05B-B4CF4B1DBE8C}">
      <dgm:prSet/>
      <dgm:spPr/>
      <dgm:t>
        <a:bodyPr/>
        <a:lstStyle/>
        <a:p>
          <a:endParaRPr lang="en-ZA"/>
        </a:p>
      </dgm:t>
    </dgm:pt>
    <dgm:pt modelId="{F6699226-66B2-4CE7-87BD-27F7534A3ADA}">
      <dgm:prSet phldrT="[Text]"/>
      <dgm:spPr/>
      <dgm:t>
        <a:bodyPr/>
        <a:lstStyle/>
        <a:p>
          <a:r>
            <a:rPr lang="en-ZA" dirty="0" smtClean="0"/>
            <a:t>OER</a:t>
          </a:r>
          <a:endParaRPr lang="en-ZA" dirty="0"/>
        </a:p>
      </dgm:t>
    </dgm:pt>
    <dgm:pt modelId="{5734CA3B-DA83-4716-A08E-70B9E305B1C7}" type="parTrans" cxnId="{8A279A1F-726A-4F1C-AE70-369C7766626B}">
      <dgm:prSet/>
      <dgm:spPr/>
      <dgm:t>
        <a:bodyPr/>
        <a:lstStyle/>
        <a:p>
          <a:endParaRPr lang="en-ZA"/>
        </a:p>
      </dgm:t>
    </dgm:pt>
    <dgm:pt modelId="{7178B40D-C0F8-4702-B25D-846FD3A9DA55}" type="sibTrans" cxnId="{8A279A1F-726A-4F1C-AE70-369C7766626B}">
      <dgm:prSet/>
      <dgm:spPr/>
      <dgm:t>
        <a:bodyPr/>
        <a:lstStyle/>
        <a:p>
          <a:endParaRPr lang="en-ZA"/>
        </a:p>
      </dgm:t>
    </dgm:pt>
    <dgm:pt modelId="{ECC586BB-6FEF-4024-93DE-058A50DECAA5}">
      <dgm:prSet phldrT="[Text]"/>
      <dgm:spPr/>
      <dgm:t>
        <a:bodyPr/>
        <a:lstStyle/>
        <a:p>
          <a:r>
            <a:rPr lang="en-ZA" dirty="0" smtClean="0"/>
            <a:t>Open access through OER</a:t>
          </a:r>
          <a:endParaRPr lang="en-ZA" dirty="0"/>
        </a:p>
      </dgm:t>
    </dgm:pt>
    <dgm:pt modelId="{D27F8635-FBD4-4A4E-9A3B-9CDDBBF3C585}" type="parTrans" cxnId="{C9C01EB3-1353-489E-8DF3-9A7A04AB56F5}">
      <dgm:prSet/>
      <dgm:spPr/>
      <dgm:t>
        <a:bodyPr/>
        <a:lstStyle/>
        <a:p>
          <a:endParaRPr lang="en-ZA"/>
        </a:p>
      </dgm:t>
    </dgm:pt>
    <dgm:pt modelId="{C6C283F4-415C-47D9-9E58-908C32EB111B}" type="sibTrans" cxnId="{C9C01EB3-1353-489E-8DF3-9A7A04AB56F5}">
      <dgm:prSet/>
      <dgm:spPr/>
      <dgm:t>
        <a:bodyPr/>
        <a:lstStyle/>
        <a:p>
          <a:endParaRPr lang="en-ZA"/>
        </a:p>
      </dgm:t>
    </dgm:pt>
    <dgm:pt modelId="{0DE0005B-E729-4728-8C4E-79CDE096BDAB}" type="pres">
      <dgm:prSet presAssocID="{2A1897CB-876E-4D2F-8850-67BD17F045FD}" presName="Name0" presStyleCnt="0">
        <dgm:presLayoutVars>
          <dgm:chMax val="7"/>
          <dgm:chPref val="7"/>
          <dgm:dir/>
        </dgm:presLayoutVars>
      </dgm:prSet>
      <dgm:spPr/>
      <dgm:t>
        <a:bodyPr/>
        <a:lstStyle/>
        <a:p>
          <a:endParaRPr lang="en-ZA"/>
        </a:p>
      </dgm:t>
    </dgm:pt>
    <dgm:pt modelId="{FB3D12A0-F35A-4595-8511-699357BCDC3F}" type="pres">
      <dgm:prSet presAssocID="{2A1897CB-876E-4D2F-8850-67BD17F045FD}" presName="Name1" presStyleCnt="0"/>
      <dgm:spPr/>
    </dgm:pt>
    <dgm:pt modelId="{E7232314-CB27-4FB9-9CB6-D02A0F67B18D}" type="pres">
      <dgm:prSet presAssocID="{2A1897CB-876E-4D2F-8850-67BD17F045FD}" presName="cycle" presStyleCnt="0"/>
      <dgm:spPr/>
    </dgm:pt>
    <dgm:pt modelId="{E48D6A51-3BFD-4321-A37F-5820594FE9B4}" type="pres">
      <dgm:prSet presAssocID="{2A1897CB-876E-4D2F-8850-67BD17F045FD}" presName="srcNode" presStyleLbl="node1" presStyleIdx="0" presStyleCnt="3"/>
      <dgm:spPr/>
    </dgm:pt>
    <dgm:pt modelId="{69811E50-C7FC-4F90-BD86-5818A2D40DA4}" type="pres">
      <dgm:prSet presAssocID="{2A1897CB-876E-4D2F-8850-67BD17F045FD}" presName="conn" presStyleLbl="parChTrans1D2" presStyleIdx="0" presStyleCnt="1"/>
      <dgm:spPr/>
      <dgm:t>
        <a:bodyPr/>
        <a:lstStyle/>
        <a:p>
          <a:endParaRPr lang="en-ZA"/>
        </a:p>
      </dgm:t>
    </dgm:pt>
    <dgm:pt modelId="{92960EB6-93B9-41F9-AD02-1DEAC4FF2A02}" type="pres">
      <dgm:prSet presAssocID="{2A1897CB-876E-4D2F-8850-67BD17F045FD}" presName="extraNode" presStyleLbl="node1" presStyleIdx="0" presStyleCnt="3"/>
      <dgm:spPr/>
    </dgm:pt>
    <dgm:pt modelId="{7CA0171B-230C-4CDA-BCFB-5EE7AB53A492}" type="pres">
      <dgm:prSet presAssocID="{2A1897CB-876E-4D2F-8850-67BD17F045FD}" presName="dstNode" presStyleLbl="node1" presStyleIdx="0" presStyleCnt="3"/>
      <dgm:spPr/>
    </dgm:pt>
    <dgm:pt modelId="{886C99DB-0449-47AB-87BD-DC8A1A088AAD}" type="pres">
      <dgm:prSet presAssocID="{16981885-E1C0-400D-BC98-F51FC666B02C}" presName="text_1" presStyleLbl="node1" presStyleIdx="0" presStyleCnt="3">
        <dgm:presLayoutVars>
          <dgm:bulletEnabled val="1"/>
        </dgm:presLayoutVars>
      </dgm:prSet>
      <dgm:spPr/>
      <dgm:t>
        <a:bodyPr/>
        <a:lstStyle/>
        <a:p>
          <a:endParaRPr lang="en-ZA"/>
        </a:p>
      </dgm:t>
    </dgm:pt>
    <dgm:pt modelId="{7073FB7B-26DA-437C-B049-417BA38D0705}" type="pres">
      <dgm:prSet presAssocID="{16981885-E1C0-400D-BC98-F51FC666B02C}" presName="accent_1" presStyleCnt="0"/>
      <dgm:spPr/>
    </dgm:pt>
    <dgm:pt modelId="{242BEFC4-F757-4E24-A41A-CA77F16D2F32}" type="pres">
      <dgm:prSet presAssocID="{16981885-E1C0-400D-BC98-F51FC666B02C}" presName="accentRepeatNode" presStyleLbl="solidFgAcc1" presStyleIdx="0" presStyleCnt="3"/>
      <dgm:spPr/>
    </dgm:pt>
    <dgm:pt modelId="{901F4E19-92AF-499C-8F2E-40C9842CFC32}" type="pres">
      <dgm:prSet presAssocID="{F6699226-66B2-4CE7-87BD-27F7534A3ADA}" presName="text_2" presStyleLbl="node1" presStyleIdx="1" presStyleCnt="3">
        <dgm:presLayoutVars>
          <dgm:bulletEnabled val="1"/>
        </dgm:presLayoutVars>
      </dgm:prSet>
      <dgm:spPr/>
      <dgm:t>
        <a:bodyPr/>
        <a:lstStyle/>
        <a:p>
          <a:endParaRPr lang="en-ZA"/>
        </a:p>
      </dgm:t>
    </dgm:pt>
    <dgm:pt modelId="{EE9F1F8B-44C9-473E-BE24-DA66E9ACDEFA}" type="pres">
      <dgm:prSet presAssocID="{F6699226-66B2-4CE7-87BD-27F7534A3ADA}" presName="accent_2" presStyleCnt="0"/>
      <dgm:spPr/>
    </dgm:pt>
    <dgm:pt modelId="{99E993C8-9B0F-4EA4-8615-B94B26E497BA}" type="pres">
      <dgm:prSet presAssocID="{F6699226-66B2-4CE7-87BD-27F7534A3ADA}" presName="accentRepeatNode" presStyleLbl="solidFgAcc1" presStyleIdx="1" presStyleCnt="3"/>
      <dgm:spPr/>
    </dgm:pt>
    <dgm:pt modelId="{5E58762B-8567-4868-9716-423B8F336031}" type="pres">
      <dgm:prSet presAssocID="{ECC586BB-6FEF-4024-93DE-058A50DECAA5}" presName="text_3" presStyleLbl="node1" presStyleIdx="2" presStyleCnt="3">
        <dgm:presLayoutVars>
          <dgm:bulletEnabled val="1"/>
        </dgm:presLayoutVars>
      </dgm:prSet>
      <dgm:spPr/>
      <dgm:t>
        <a:bodyPr/>
        <a:lstStyle/>
        <a:p>
          <a:endParaRPr lang="en-ZA"/>
        </a:p>
      </dgm:t>
    </dgm:pt>
    <dgm:pt modelId="{9E90673C-D594-43C2-9419-D63DFA431E22}" type="pres">
      <dgm:prSet presAssocID="{ECC586BB-6FEF-4024-93DE-058A50DECAA5}" presName="accent_3" presStyleCnt="0"/>
      <dgm:spPr/>
    </dgm:pt>
    <dgm:pt modelId="{CD95EB38-27F7-474D-A590-6DE78B54CBF2}" type="pres">
      <dgm:prSet presAssocID="{ECC586BB-6FEF-4024-93DE-058A50DECAA5}" presName="accentRepeatNode" presStyleLbl="solidFgAcc1" presStyleIdx="2" presStyleCnt="3"/>
      <dgm:spPr/>
    </dgm:pt>
  </dgm:ptLst>
  <dgm:cxnLst>
    <dgm:cxn modelId="{56BAF631-23F6-4F3C-A8EA-BD225A0B9FD6}" type="presOf" srcId="{1B96FC99-1796-4DE4-A703-3E04E9373EED}" destId="{69811E50-C7FC-4F90-BD86-5818A2D40DA4}" srcOrd="0" destOrd="0" presId="urn:microsoft.com/office/officeart/2008/layout/VerticalCurvedList"/>
    <dgm:cxn modelId="{9329A58C-588D-4D40-BA87-9694FDB53C0E}" type="presOf" srcId="{F6699226-66B2-4CE7-87BD-27F7534A3ADA}" destId="{901F4E19-92AF-499C-8F2E-40C9842CFC32}" srcOrd="0" destOrd="0" presId="urn:microsoft.com/office/officeart/2008/layout/VerticalCurvedList"/>
    <dgm:cxn modelId="{F2926692-F4F2-423D-A44C-504BAB8D071E}" type="presOf" srcId="{ECC586BB-6FEF-4024-93DE-058A50DECAA5}" destId="{5E58762B-8567-4868-9716-423B8F336031}" srcOrd="0" destOrd="0" presId="urn:microsoft.com/office/officeart/2008/layout/VerticalCurvedList"/>
    <dgm:cxn modelId="{C9C01EB3-1353-489E-8DF3-9A7A04AB56F5}" srcId="{2A1897CB-876E-4D2F-8850-67BD17F045FD}" destId="{ECC586BB-6FEF-4024-93DE-058A50DECAA5}" srcOrd="2" destOrd="0" parTransId="{D27F8635-FBD4-4A4E-9A3B-9CDDBBF3C585}" sibTransId="{C6C283F4-415C-47D9-9E58-908C32EB111B}"/>
    <dgm:cxn modelId="{08943CFD-32F4-4F3C-B05B-B4CF4B1DBE8C}" srcId="{2A1897CB-876E-4D2F-8850-67BD17F045FD}" destId="{16981885-E1C0-400D-BC98-F51FC666B02C}" srcOrd="0" destOrd="0" parTransId="{AB481B47-F080-4DF5-8A69-A8ACA40E28B1}" sibTransId="{1B96FC99-1796-4DE4-A703-3E04E9373EED}"/>
    <dgm:cxn modelId="{06476C2A-403F-4989-81EF-F0BBAFC5B83C}" type="presOf" srcId="{2A1897CB-876E-4D2F-8850-67BD17F045FD}" destId="{0DE0005B-E729-4728-8C4E-79CDE096BDAB}" srcOrd="0" destOrd="0" presId="urn:microsoft.com/office/officeart/2008/layout/VerticalCurvedList"/>
    <dgm:cxn modelId="{8A279A1F-726A-4F1C-AE70-369C7766626B}" srcId="{2A1897CB-876E-4D2F-8850-67BD17F045FD}" destId="{F6699226-66B2-4CE7-87BD-27F7534A3ADA}" srcOrd="1" destOrd="0" parTransId="{5734CA3B-DA83-4716-A08E-70B9E305B1C7}" sibTransId="{7178B40D-C0F8-4702-B25D-846FD3A9DA55}"/>
    <dgm:cxn modelId="{ADA297CF-7D72-4726-B049-2B004EE2D3D8}" type="presOf" srcId="{16981885-E1C0-400D-BC98-F51FC666B02C}" destId="{886C99DB-0449-47AB-87BD-DC8A1A088AAD}" srcOrd="0" destOrd="0" presId="urn:microsoft.com/office/officeart/2008/layout/VerticalCurvedList"/>
    <dgm:cxn modelId="{14071583-D13C-4B0A-B83A-6E6F648B09EB}" type="presParOf" srcId="{0DE0005B-E729-4728-8C4E-79CDE096BDAB}" destId="{FB3D12A0-F35A-4595-8511-699357BCDC3F}" srcOrd="0" destOrd="0" presId="urn:microsoft.com/office/officeart/2008/layout/VerticalCurvedList"/>
    <dgm:cxn modelId="{A843E502-7AC4-4E3D-9E96-021EBEDA46D5}" type="presParOf" srcId="{FB3D12A0-F35A-4595-8511-699357BCDC3F}" destId="{E7232314-CB27-4FB9-9CB6-D02A0F67B18D}" srcOrd="0" destOrd="0" presId="urn:microsoft.com/office/officeart/2008/layout/VerticalCurvedList"/>
    <dgm:cxn modelId="{3A3A212A-AC3F-4EEB-A772-AB623CB7774A}" type="presParOf" srcId="{E7232314-CB27-4FB9-9CB6-D02A0F67B18D}" destId="{E48D6A51-3BFD-4321-A37F-5820594FE9B4}" srcOrd="0" destOrd="0" presId="urn:microsoft.com/office/officeart/2008/layout/VerticalCurvedList"/>
    <dgm:cxn modelId="{C54F1C90-9DB3-4FF6-A1B4-AA53B92BA94F}" type="presParOf" srcId="{E7232314-CB27-4FB9-9CB6-D02A0F67B18D}" destId="{69811E50-C7FC-4F90-BD86-5818A2D40DA4}" srcOrd="1" destOrd="0" presId="urn:microsoft.com/office/officeart/2008/layout/VerticalCurvedList"/>
    <dgm:cxn modelId="{F9360B4E-B4DC-4C7C-AE83-32DF9E1C806C}" type="presParOf" srcId="{E7232314-CB27-4FB9-9CB6-D02A0F67B18D}" destId="{92960EB6-93B9-41F9-AD02-1DEAC4FF2A02}" srcOrd="2" destOrd="0" presId="urn:microsoft.com/office/officeart/2008/layout/VerticalCurvedList"/>
    <dgm:cxn modelId="{11FEBF00-87B6-444E-A587-A6823DB96836}" type="presParOf" srcId="{E7232314-CB27-4FB9-9CB6-D02A0F67B18D}" destId="{7CA0171B-230C-4CDA-BCFB-5EE7AB53A492}" srcOrd="3" destOrd="0" presId="urn:microsoft.com/office/officeart/2008/layout/VerticalCurvedList"/>
    <dgm:cxn modelId="{4B75BB3D-E663-4798-B3D9-CB48ED7E3D84}" type="presParOf" srcId="{FB3D12A0-F35A-4595-8511-699357BCDC3F}" destId="{886C99DB-0449-47AB-87BD-DC8A1A088AAD}" srcOrd="1" destOrd="0" presId="urn:microsoft.com/office/officeart/2008/layout/VerticalCurvedList"/>
    <dgm:cxn modelId="{E2DE3BB3-31C8-4671-9E73-D8CB971DD80C}" type="presParOf" srcId="{FB3D12A0-F35A-4595-8511-699357BCDC3F}" destId="{7073FB7B-26DA-437C-B049-417BA38D0705}" srcOrd="2" destOrd="0" presId="urn:microsoft.com/office/officeart/2008/layout/VerticalCurvedList"/>
    <dgm:cxn modelId="{F4F7B9E6-97AE-4450-8150-6161FEA2DFA4}" type="presParOf" srcId="{7073FB7B-26DA-437C-B049-417BA38D0705}" destId="{242BEFC4-F757-4E24-A41A-CA77F16D2F32}" srcOrd="0" destOrd="0" presId="urn:microsoft.com/office/officeart/2008/layout/VerticalCurvedList"/>
    <dgm:cxn modelId="{11F945F2-B799-4579-83A2-89BF608B71E5}" type="presParOf" srcId="{FB3D12A0-F35A-4595-8511-699357BCDC3F}" destId="{901F4E19-92AF-499C-8F2E-40C9842CFC32}" srcOrd="3" destOrd="0" presId="urn:microsoft.com/office/officeart/2008/layout/VerticalCurvedList"/>
    <dgm:cxn modelId="{C445D12B-2AD8-40A6-AFE8-1C57DF76742A}" type="presParOf" srcId="{FB3D12A0-F35A-4595-8511-699357BCDC3F}" destId="{EE9F1F8B-44C9-473E-BE24-DA66E9ACDEFA}" srcOrd="4" destOrd="0" presId="urn:microsoft.com/office/officeart/2008/layout/VerticalCurvedList"/>
    <dgm:cxn modelId="{07CB32A8-BC91-4395-B494-E044DBD2A6E3}" type="presParOf" srcId="{EE9F1F8B-44C9-473E-BE24-DA66E9ACDEFA}" destId="{99E993C8-9B0F-4EA4-8615-B94B26E497BA}" srcOrd="0" destOrd="0" presId="urn:microsoft.com/office/officeart/2008/layout/VerticalCurvedList"/>
    <dgm:cxn modelId="{545F83C8-441E-4348-B650-D75520EE9517}" type="presParOf" srcId="{FB3D12A0-F35A-4595-8511-699357BCDC3F}" destId="{5E58762B-8567-4868-9716-423B8F336031}" srcOrd="5" destOrd="0" presId="urn:microsoft.com/office/officeart/2008/layout/VerticalCurvedList"/>
    <dgm:cxn modelId="{9F01CFCF-7FB3-4164-9DB8-93A00E061D02}" type="presParOf" srcId="{FB3D12A0-F35A-4595-8511-699357BCDC3F}" destId="{9E90673C-D594-43C2-9419-D63DFA431E22}" srcOrd="6" destOrd="0" presId="urn:microsoft.com/office/officeart/2008/layout/VerticalCurvedList"/>
    <dgm:cxn modelId="{83BFBC26-1DD1-45AA-B7E6-4A6C7649F115}" type="presParOf" srcId="{9E90673C-D594-43C2-9419-D63DFA431E22}" destId="{CD95EB38-27F7-474D-A590-6DE78B54CBF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34C38-CCD0-45A8-A020-CF2AAE2679F7}" type="doc">
      <dgm:prSet loTypeId="urn:microsoft.com/office/officeart/2005/8/layout/target1" loCatId="relationship" qsTypeId="urn:microsoft.com/office/officeart/2005/8/quickstyle/simple1" qsCatId="simple" csTypeId="urn:microsoft.com/office/officeart/2005/8/colors/accent1_2" csCatId="accent1" phldr="1"/>
      <dgm:spPr/>
    </dgm:pt>
    <dgm:pt modelId="{A0031AD9-30DE-424D-A73A-74650F775779}">
      <dgm:prSet phldrT="[Text]"/>
      <dgm:spPr/>
      <dgm:t>
        <a:bodyPr/>
        <a:lstStyle/>
        <a:p>
          <a:r>
            <a:rPr lang="en-ZA" dirty="0" smtClean="0"/>
            <a:t>OER</a:t>
          </a:r>
          <a:endParaRPr lang="en-ZA" dirty="0"/>
        </a:p>
      </dgm:t>
    </dgm:pt>
    <dgm:pt modelId="{4A39D63D-0CBE-4522-8802-D7AB95AE37A1}" type="parTrans" cxnId="{F9717EEF-CBCD-455E-B1D3-E2D8EDE33B89}">
      <dgm:prSet/>
      <dgm:spPr/>
      <dgm:t>
        <a:bodyPr/>
        <a:lstStyle/>
        <a:p>
          <a:endParaRPr lang="en-ZA"/>
        </a:p>
      </dgm:t>
    </dgm:pt>
    <dgm:pt modelId="{53A040A4-F4F6-435E-8DE8-2717387758AD}" type="sibTrans" cxnId="{F9717EEF-CBCD-455E-B1D3-E2D8EDE33B89}">
      <dgm:prSet/>
      <dgm:spPr/>
      <dgm:t>
        <a:bodyPr/>
        <a:lstStyle/>
        <a:p>
          <a:endParaRPr lang="en-ZA"/>
        </a:p>
      </dgm:t>
    </dgm:pt>
    <dgm:pt modelId="{AD48FA39-BD31-473C-8984-660CE3F131CB}">
      <dgm:prSet phldrT="[Text]"/>
      <dgm:spPr/>
      <dgm:t>
        <a:bodyPr/>
        <a:lstStyle/>
        <a:p>
          <a:r>
            <a:rPr lang="en-ZA" dirty="0" smtClean="0"/>
            <a:t>OEP</a:t>
          </a:r>
          <a:endParaRPr lang="en-ZA" dirty="0"/>
        </a:p>
      </dgm:t>
    </dgm:pt>
    <dgm:pt modelId="{571A32AA-FF1E-4F17-A16D-476188A8EBB6}" type="parTrans" cxnId="{EEE36D9E-6196-4AB0-A600-4538E289F8FD}">
      <dgm:prSet/>
      <dgm:spPr/>
      <dgm:t>
        <a:bodyPr/>
        <a:lstStyle/>
        <a:p>
          <a:endParaRPr lang="en-ZA"/>
        </a:p>
      </dgm:t>
    </dgm:pt>
    <dgm:pt modelId="{D4643DEF-DC84-4A3E-A1D9-18C804F66DFC}" type="sibTrans" cxnId="{EEE36D9E-6196-4AB0-A600-4538E289F8FD}">
      <dgm:prSet/>
      <dgm:spPr/>
      <dgm:t>
        <a:bodyPr/>
        <a:lstStyle/>
        <a:p>
          <a:endParaRPr lang="en-ZA"/>
        </a:p>
      </dgm:t>
    </dgm:pt>
    <dgm:pt modelId="{8BF45D36-0DE3-4253-A3C6-1002ED4227D0}">
      <dgm:prSet phldrT="[Text]"/>
      <dgm:spPr/>
      <dgm:t>
        <a:bodyPr/>
        <a:lstStyle/>
        <a:p>
          <a:r>
            <a:rPr lang="en-ZA" dirty="0" smtClean="0"/>
            <a:t>Vision and mission</a:t>
          </a:r>
          <a:endParaRPr lang="en-ZA" dirty="0"/>
        </a:p>
      </dgm:t>
    </dgm:pt>
    <dgm:pt modelId="{372F489A-F79D-461A-8189-C01F3552D7C0}" type="parTrans" cxnId="{086B96CD-B0A3-4B37-837B-125C1F20F63C}">
      <dgm:prSet/>
      <dgm:spPr/>
      <dgm:t>
        <a:bodyPr/>
        <a:lstStyle/>
        <a:p>
          <a:endParaRPr lang="en-ZA"/>
        </a:p>
      </dgm:t>
    </dgm:pt>
    <dgm:pt modelId="{F851CF74-987B-46F5-9DB2-3306102E2F64}" type="sibTrans" cxnId="{086B96CD-B0A3-4B37-837B-125C1F20F63C}">
      <dgm:prSet/>
      <dgm:spPr/>
      <dgm:t>
        <a:bodyPr/>
        <a:lstStyle/>
        <a:p>
          <a:endParaRPr lang="en-ZA"/>
        </a:p>
      </dgm:t>
    </dgm:pt>
    <dgm:pt modelId="{3E0A27B1-DC62-4CB4-96DE-2240A71FDFCD}">
      <dgm:prSet/>
      <dgm:spPr/>
      <dgm:t>
        <a:bodyPr/>
        <a:lstStyle/>
        <a:p>
          <a:r>
            <a:rPr lang="en-ZA" dirty="0" err="1" smtClean="0"/>
            <a:t>ODeL</a:t>
          </a:r>
          <a:endParaRPr lang="en-ZA" dirty="0"/>
        </a:p>
      </dgm:t>
    </dgm:pt>
    <dgm:pt modelId="{80E2BF24-ED2E-40C4-9DD0-408070C33060}" type="parTrans" cxnId="{24E72B29-0472-4A09-9344-F0A518EE32C3}">
      <dgm:prSet/>
      <dgm:spPr/>
      <dgm:t>
        <a:bodyPr/>
        <a:lstStyle/>
        <a:p>
          <a:endParaRPr lang="en-ZA"/>
        </a:p>
      </dgm:t>
    </dgm:pt>
    <dgm:pt modelId="{D0E84776-A882-466D-AB6E-4DC41894D314}" type="sibTrans" cxnId="{24E72B29-0472-4A09-9344-F0A518EE32C3}">
      <dgm:prSet/>
      <dgm:spPr/>
      <dgm:t>
        <a:bodyPr/>
        <a:lstStyle/>
        <a:p>
          <a:endParaRPr lang="en-ZA"/>
        </a:p>
      </dgm:t>
    </dgm:pt>
    <dgm:pt modelId="{E24EE711-A87B-407F-A5C5-804C41AF749C}" type="pres">
      <dgm:prSet presAssocID="{07A34C38-CCD0-45A8-A020-CF2AAE2679F7}" presName="composite" presStyleCnt="0">
        <dgm:presLayoutVars>
          <dgm:chMax val="5"/>
          <dgm:dir/>
          <dgm:resizeHandles val="exact"/>
        </dgm:presLayoutVars>
      </dgm:prSet>
      <dgm:spPr/>
    </dgm:pt>
    <dgm:pt modelId="{FD6FBC25-31C2-4CEA-B94E-B6925B3D1045}" type="pres">
      <dgm:prSet presAssocID="{A0031AD9-30DE-424D-A73A-74650F775779}" presName="circle1" presStyleLbl="lnNode1" presStyleIdx="0" presStyleCnt="4"/>
      <dgm:spPr/>
    </dgm:pt>
    <dgm:pt modelId="{B850659E-A002-4E2F-9670-9EAAB71B5208}" type="pres">
      <dgm:prSet presAssocID="{A0031AD9-30DE-424D-A73A-74650F775779}" presName="text1" presStyleLbl="revTx" presStyleIdx="0" presStyleCnt="4">
        <dgm:presLayoutVars>
          <dgm:bulletEnabled val="1"/>
        </dgm:presLayoutVars>
      </dgm:prSet>
      <dgm:spPr/>
      <dgm:t>
        <a:bodyPr/>
        <a:lstStyle/>
        <a:p>
          <a:endParaRPr lang="en-ZA"/>
        </a:p>
      </dgm:t>
    </dgm:pt>
    <dgm:pt modelId="{C348A67F-6E21-4488-8131-F076B4FF735C}" type="pres">
      <dgm:prSet presAssocID="{A0031AD9-30DE-424D-A73A-74650F775779}" presName="line1" presStyleLbl="callout" presStyleIdx="0" presStyleCnt="8"/>
      <dgm:spPr/>
    </dgm:pt>
    <dgm:pt modelId="{C29B69F3-EFDF-45A9-8AEC-8BDEBDDC2E1D}" type="pres">
      <dgm:prSet presAssocID="{A0031AD9-30DE-424D-A73A-74650F775779}" presName="d1" presStyleLbl="callout" presStyleIdx="1" presStyleCnt="8"/>
      <dgm:spPr/>
    </dgm:pt>
    <dgm:pt modelId="{09AF58F4-1CA5-408D-96B4-DB0C47DF053B}" type="pres">
      <dgm:prSet presAssocID="{3E0A27B1-DC62-4CB4-96DE-2240A71FDFCD}" presName="circle2" presStyleLbl="lnNode1" presStyleIdx="1" presStyleCnt="4"/>
      <dgm:spPr/>
    </dgm:pt>
    <dgm:pt modelId="{AEECFF74-763B-4EF3-8550-8FB89B1FAA99}" type="pres">
      <dgm:prSet presAssocID="{3E0A27B1-DC62-4CB4-96DE-2240A71FDFCD}" presName="text2" presStyleLbl="revTx" presStyleIdx="1" presStyleCnt="4">
        <dgm:presLayoutVars>
          <dgm:bulletEnabled val="1"/>
        </dgm:presLayoutVars>
      </dgm:prSet>
      <dgm:spPr/>
      <dgm:t>
        <a:bodyPr/>
        <a:lstStyle/>
        <a:p>
          <a:endParaRPr lang="en-ZA"/>
        </a:p>
      </dgm:t>
    </dgm:pt>
    <dgm:pt modelId="{C0D59598-4F93-48FD-B542-A41CAE6CCB2B}" type="pres">
      <dgm:prSet presAssocID="{3E0A27B1-DC62-4CB4-96DE-2240A71FDFCD}" presName="line2" presStyleLbl="callout" presStyleIdx="2" presStyleCnt="8"/>
      <dgm:spPr/>
    </dgm:pt>
    <dgm:pt modelId="{55F70BFD-4FC7-4B2C-BC22-4C22E032E714}" type="pres">
      <dgm:prSet presAssocID="{3E0A27B1-DC62-4CB4-96DE-2240A71FDFCD}" presName="d2" presStyleLbl="callout" presStyleIdx="3" presStyleCnt="8"/>
      <dgm:spPr/>
    </dgm:pt>
    <dgm:pt modelId="{E9F419D1-900A-4A93-9861-1EAE0814329E}" type="pres">
      <dgm:prSet presAssocID="{AD48FA39-BD31-473C-8984-660CE3F131CB}" presName="circle3" presStyleLbl="lnNode1" presStyleIdx="2" presStyleCnt="4"/>
      <dgm:spPr/>
    </dgm:pt>
    <dgm:pt modelId="{EE01C274-889F-4B38-86B7-A4E41F2B7019}" type="pres">
      <dgm:prSet presAssocID="{AD48FA39-BD31-473C-8984-660CE3F131CB}" presName="text3" presStyleLbl="revTx" presStyleIdx="2" presStyleCnt="4">
        <dgm:presLayoutVars>
          <dgm:bulletEnabled val="1"/>
        </dgm:presLayoutVars>
      </dgm:prSet>
      <dgm:spPr/>
      <dgm:t>
        <a:bodyPr/>
        <a:lstStyle/>
        <a:p>
          <a:endParaRPr lang="en-ZA"/>
        </a:p>
      </dgm:t>
    </dgm:pt>
    <dgm:pt modelId="{834464A6-0335-457A-A8F5-9690A8B9775A}" type="pres">
      <dgm:prSet presAssocID="{AD48FA39-BD31-473C-8984-660CE3F131CB}" presName="line3" presStyleLbl="callout" presStyleIdx="4" presStyleCnt="8"/>
      <dgm:spPr/>
    </dgm:pt>
    <dgm:pt modelId="{EB805E2B-601A-43D7-8AE4-CE0C67FED0C9}" type="pres">
      <dgm:prSet presAssocID="{AD48FA39-BD31-473C-8984-660CE3F131CB}" presName="d3" presStyleLbl="callout" presStyleIdx="5" presStyleCnt="8"/>
      <dgm:spPr/>
    </dgm:pt>
    <dgm:pt modelId="{0647AA19-78CA-4B0F-B516-6B9CFAE37946}" type="pres">
      <dgm:prSet presAssocID="{8BF45D36-0DE3-4253-A3C6-1002ED4227D0}" presName="circle4" presStyleLbl="lnNode1" presStyleIdx="3" presStyleCnt="4"/>
      <dgm:spPr/>
    </dgm:pt>
    <dgm:pt modelId="{82A5C7C3-10F5-4D25-BDEC-C73004E919FB}" type="pres">
      <dgm:prSet presAssocID="{8BF45D36-0DE3-4253-A3C6-1002ED4227D0}" presName="text4" presStyleLbl="revTx" presStyleIdx="3" presStyleCnt="4">
        <dgm:presLayoutVars>
          <dgm:bulletEnabled val="1"/>
        </dgm:presLayoutVars>
      </dgm:prSet>
      <dgm:spPr/>
      <dgm:t>
        <a:bodyPr/>
        <a:lstStyle/>
        <a:p>
          <a:endParaRPr lang="en-ZA"/>
        </a:p>
      </dgm:t>
    </dgm:pt>
    <dgm:pt modelId="{45C680B3-2D9C-4B6B-8B68-383D64B5110B}" type="pres">
      <dgm:prSet presAssocID="{8BF45D36-0DE3-4253-A3C6-1002ED4227D0}" presName="line4" presStyleLbl="callout" presStyleIdx="6" presStyleCnt="8"/>
      <dgm:spPr/>
    </dgm:pt>
    <dgm:pt modelId="{F5075D6A-A4AC-4770-85A8-8E4AF5B199A9}" type="pres">
      <dgm:prSet presAssocID="{8BF45D36-0DE3-4253-A3C6-1002ED4227D0}" presName="d4" presStyleLbl="callout" presStyleIdx="7" presStyleCnt="8"/>
      <dgm:spPr/>
    </dgm:pt>
  </dgm:ptLst>
  <dgm:cxnLst>
    <dgm:cxn modelId="{60358BEB-98F9-4333-9089-CBF0EFA8E9B8}" type="presOf" srcId="{A0031AD9-30DE-424D-A73A-74650F775779}" destId="{B850659E-A002-4E2F-9670-9EAAB71B5208}" srcOrd="0" destOrd="0" presId="urn:microsoft.com/office/officeart/2005/8/layout/target1"/>
    <dgm:cxn modelId="{AA84EB10-A0D6-48B0-8233-573DBF12AF5A}" type="presOf" srcId="{8BF45D36-0DE3-4253-A3C6-1002ED4227D0}" destId="{82A5C7C3-10F5-4D25-BDEC-C73004E919FB}" srcOrd="0" destOrd="0" presId="urn:microsoft.com/office/officeart/2005/8/layout/target1"/>
    <dgm:cxn modelId="{086B96CD-B0A3-4B37-837B-125C1F20F63C}" srcId="{07A34C38-CCD0-45A8-A020-CF2AAE2679F7}" destId="{8BF45D36-0DE3-4253-A3C6-1002ED4227D0}" srcOrd="3" destOrd="0" parTransId="{372F489A-F79D-461A-8189-C01F3552D7C0}" sibTransId="{F851CF74-987B-46F5-9DB2-3306102E2F64}"/>
    <dgm:cxn modelId="{EEE36D9E-6196-4AB0-A600-4538E289F8FD}" srcId="{07A34C38-CCD0-45A8-A020-CF2AAE2679F7}" destId="{AD48FA39-BD31-473C-8984-660CE3F131CB}" srcOrd="2" destOrd="0" parTransId="{571A32AA-FF1E-4F17-A16D-476188A8EBB6}" sibTransId="{D4643DEF-DC84-4A3E-A1D9-18C804F66DFC}"/>
    <dgm:cxn modelId="{3D28C136-439B-4FF4-A65D-A5E6777A9B7E}" type="presOf" srcId="{AD48FA39-BD31-473C-8984-660CE3F131CB}" destId="{EE01C274-889F-4B38-86B7-A4E41F2B7019}" srcOrd="0" destOrd="0" presId="urn:microsoft.com/office/officeart/2005/8/layout/target1"/>
    <dgm:cxn modelId="{24E72B29-0472-4A09-9344-F0A518EE32C3}" srcId="{07A34C38-CCD0-45A8-A020-CF2AAE2679F7}" destId="{3E0A27B1-DC62-4CB4-96DE-2240A71FDFCD}" srcOrd="1" destOrd="0" parTransId="{80E2BF24-ED2E-40C4-9DD0-408070C33060}" sibTransId="{D0E84776-A882-466D-AB6E-4DC41894D314}"/>
    <dgm:cxn modelId="{76855C9E-EBCC-49E8-B457-882688E3EDA0}" type="presOf" srcId="{3E0A27B1-DC62-4CB4-96DE-2240A71FDFCD}" destId="{AEECFF74-763B-4EF3-8550-8FB89B1FAA99}" srcOrd="0" destOrd="0" presId="urn:microsoft.com/office/officeart/2005/8/layout/target1"/>
    <dgm:cxn modelId="{F9717EEF-CBCD-455E-B1D3-E2D8EDE33B89}" srcId="{07A34C38-CCD0-45A8-A020-CF2AAE2679F7}" destId="{A0031AD9-30DE-424D-A73A-74650F775779}" srcOrd="0" destOrd="0" parTransId="{4A39D63D-0CBE-4522-8802-D7AB95AE37A1}" sibTransId="{53A040A4-F4F6-435E-8DE8-2717387758AD}"/>
    <dgm:cxn modelId="{89D001DD-62A3-43C7-8CA3-4EDD2DD32D14}" type="presOf" srcId="{07A34C38-CCD0-45A8-A020-CF2AAE2679F7}" destId="{E24EE711-A87B-407F-A5C5-804C41AF749C}" srcOrd="0" destOrd="0" presId="urn:microsoft.com/office/officeart/2005/8/layout/target1"/>
    <dgm:cxn modelId="{99895B7C-F5C4-43A2-AF6E-91025DBBB204}" type="presParOf" srcId="{E24EE711-A87B-407F-A5C5-804C41AF749C}" destId="{FD6FBC25-31C2-4CEA-B94E-B6925B3D1045}" srcOrd="0" destOrd="0" presId="urn:microsoft.com/office/officeart/2005/8/layout/target1"/>
    <dgm:cxn modelId="{CECA64A6-994B-4CF7-946D-C73D65DB4859}" type="presParOf" srcId="{E24EE711-A87B-407F-A5C5-804C41AF749C}" destId="{B850659E-A002-4E2F-9670-9EAAB71B5208}" srcOrd="1" destOrd="0" presId="urn:microsoft.com/office/officeart/2005/8/layout/target1"/>
    <dgm:cxn modelId="{4E9E4905-6C60-4C9D-97C6-084D26B060AD}" type="presParOf" srcId="{E24EE711-A87B-407F-A5C5-804C41AF749C}" destId="{C348A67F-6E21-4488-8131-F076B4FF735C}" srcOrd="2" destOrd="0" presId="urn:microsoft.com/office/officeart/2005/8/layout/target1"/>
    <dgm:cxn modelId="{0CCC0B6C-523B-4F80-8AE5-45C258930F11}" type="presParOf" srcId="{E24EE711-A87B-407F-A5C5-804C41AF749C}" destId="{C29B69F3-EFDF-45A9-8AEC-8BDEBDDC2E1D}" srcOrd="3" destOrd="0" presId="urn:microsoft.com/office/officeart/2005/8/layout/target1"/>
    <dgm:cxn modelId="{D527BEAE-4723-43EC-98E9-69D07860A221}" type="presParOf" srcId="{E24EE711-A87B-407F-A5C5-804C41AF749C}" destId="{09AF58F4-1CA5-408D-96B4-DB0C47DF053B}" srcOrd="4" destOrd="0" presId="urn:microsoft.com/office/officeart/2005/8/layout/target1"/>
    <dgm:cxn modelId="{6E29052F-B08F-4C69-A86E-E41E46DD9F55}" type="presParOf" srcId="{E24EE711-A87B-407F-A5C5-804C41AF749C}" destId="{AEECFF74-763B-4EF3-8550-8FB89B1FAA99}" srcOrd="5" destOrd="0" presId="urn:microsoft.com/office/officeart/2005/8/layout/target1"/>
    <dgm:cxn modelId="{947FDCA3-8C5B-4F28-A312-3CB3546C573C}" type="presParOf" srcId="{E24EE711-A87B-407F-A5C5-804C41AF749C}" destId="{C0D59598-4F93-48FD-B542-A41CAE6CCB2B}" srcOrd="6" destOrd="0" presId="urn:microsoft.com/office/officeart/2005/8/layout/target1"/>
    <dgm:cxn modelId="{06A14589-3BFF-4A28-996A-9C09B51998DA}" type="presParOf" srcId="{E24EE711-A87B-407F-A5C5-804C41AF749C}" destId="{55F70BFD-4FC7-4B2C-BC22-4C22E032E714}" srcOrd="7" destOrd="0" presId="urn:microsoft.com/office/officeart/2005/8/layout/target1"/>
    <dgm:cxn modelId="{E6694454-15D6-4B77-8D6F-CCBD84FCC42A}" type="presParOf" srcId="{E24EE711-A87B-407F-A5C5-804C41AF749C}" destId="{E9F419D1-900A-4A93-9861-1EAE0814329E}" srcOrd="8" destOrd="0" presId="urn:microsoft.com/office/officeart/2005/8/layout/target1"/>
    <dgm:cxn modelId="{A702705B-65D3-42D8-820C-FA192E7BBA70}" type="presParOf" srcId="{E24EE711-A87B-407F-A5C5-804C41AF749C}" destId="{EE01C274-889F-4B38-86B7-A4E41F2B7019}" srcOrd="9" destOrd="0" presId="urn:microsoft.com/office/officeart/2005/8/layout/target1"/>
    <dgm:cxn modelId="{ABEFA525-9923-4F26-9856-D86BE21D9FE1}" type="presParOf" srcId="{E24EE711-A87B-407F-A5C5-804C41AF749C}" destId="{834464A6-0335-457A-A8F5-9690A8B9775A}" srcOrd="10" destOrd="0" presId="urn:microsoft.com/office/officeart/2005/8/layout/target1"/>
    <dgm:cxn modelId="{7AECE75E-FABA-40C2-AF4B-865AB4C9EA1A}" type="presParOf" srcId="{E24EE711-A87B-407F-A5C5-804C41AF749C}" destId="{EB805E2B-601A-43D7-8AE4-CE0C67FED0C9}" srcOrd="11" destOrd="0" presId="urn:microsoft.com/office/officeart/2005/8/layout/target1"/>
    <dgm:cxn modelId="{0C5BC739-3D6B-48BB-8CB9-D0D959A74704}" type="presParOf" srcId="{E24EE711-A87B-407F-A5C5-804C41AF749C}" destId="{0647AA19-78CA-4B0F-B516-6B9CFAE37946}" srcOrd="12" destOrd="0" presId="urn:microsoft.com/office/officeart/2005/8/layout/target1"/>
    <dgm:cxn modelId="{EEC9169E-59E2-4EC5-9C15-1B11FAFDCADB}" type="presParOf" srcId="{E24EE711-A87B-407F-A5C5-804C41AF749C}" destId="{82A5C7C3-10F5-4D25-BDEC-C73004E919FB}" srcOrd="13" destOrd="0" presId="urn:microsoft.com/office/officeart/2005/8/layout/target1"/>
    <dgm:cxn modelId="{630B5FC4-E418-457B-B064-309C904C0BC7}" type="presParOf" srcId="{E24EE711-A87B-407F-A5C5-804C41AF749C}" destId="{45C680B3-2D9C-4B6B-8B68-383D64B5110B}" srcOrd="14" destOrd="0" presId="urn:microsoft.com/office/officeart/2005/8/layout/target1"/>
    <dgm:cxn modelId="{CE64C392-A053-4DC0-9736-6F2231891A4B}" type="presParOf" srcId="{E24EE711-A87B-407F-A5C5-804C41AF749C}" destId="{F5075D6A-A4AC-4770-85A8-8E4AF5B199A9}"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11E50-C7FC-4F90-BD86-5818A2D40DA4}">
      <dsp:nvSpPr>
        <dsp:cNvPr id="0" name=""/>
        <dsp:cNvSpPr/>
      </dsp:nvSpPr>
      <dsp:spPr>
        <a:xfrm>
          <a:off x="-4367215" y="-669879"/>
          <a:ext cx="5203013" cy="5203013"/>
        </a:xfrm>
        <a:prstGeom prst="blockArc">
          <a:avLst>
            <a:gd name="adj1" fmla="val 18900000"/>
            <a:gd name="adj2" fmla="val 2700000"/>
            <a:gd name="adj3" fmla="val 41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C99DB-0449-47AB-87BD-DC8A1A088AAD}">
      <dsp:nvSpPr>
        <dsp:cNvPr id="0" name=""/>
        <dsp:cNvSpPr/>
      </dsp:nvSpPr>
      <dsp:spPr>
        <a:xfrm>
          <a:off x="537516" y="386325"/>
          <a:ext cx="5291424" cy="772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3292" tIns="86360" rIns="86360" bIns="86360" numCol="1" spcCol="1270" anchor="ctr" anchorCtr="0">
          <a:noAutofit/>
        </a:bodyPr>
        <a:lstStyle/>
        <a:p>
          <a:pPr lvl="0" algn="l" defTabSz="1511300">
            <a:lnSpc>
              <a:spcPct val="90000"/>
            </a:lnSpc>
            <a:spcBef>
              <a:spcPct val="0"/>
            </a:spcBef>
            <a:spcAft>
              <a:spcPct val="35000"/>
            </a:spcAft>
          </a:pPr>
          <a:r>
            <a:rPr lang="en-ZA" sz="3400" kern="1200" dirty="0" smtClean="0"/>
            <a:t>Open access</a:t>
          </a:r>
          <a:endParaRPr lang="en-ZA" sz="3400" kern="1200" dirty="0"/>
        </a:p>
      </dsp:txBody>
      <dsp:txXfrm>
        <a:off x="537516" y="386325"/>
        <a:ext cx="5291424" cy="772650"/>
      </dsp:txXfrm>
    </dsp:sp>
    <dsp:sp modelId="{242BEFC4-F757-4E24-A41A-CA77F16D2F32}">
      <dsp:nvSpPr>
        <dsp:cNvPr id="0" name=""/>
        <dsp:cNvSpPr/>
      </dsp:nvSpPr>
      <dsp:spPr>
        <a:xfrm>
          <a:off x="54609" y="289744"/>
          <a:ext cx="965813" cy="9658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1F4E19-92AF-499C-8F2E-40C9842CFC32}">
      <dsp:nvSpPr>
        <dsp:cNvPr id="0" name=""/>
        <dsp:cNvSpPr/>
      </dsp:nvSpPr>
      <dsp:spPr>
        <a:xfrm>
          <a:off x="818375" y="1545301"/>
          <a:ext cx="5010565" cy="772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3292" tIns="86360" rIns="86360" bIns="86360" numCol="1" spcCol="1270" anchor="ctr" anchorCtr="0">
          <a:noAutofit/>
        </a:bodyPr>
        <a:lstStyle/>
        <a:p>
          <a:pPr lvl="0" algn="l" defTabSz="1511300">
            <a:lnSpc>
              <a:spcPct val="90000"/>
            </a:lnSpc>
            <a:spcBef>
              <a:spcPct val="0"/>
            </a:spcBef>
            <a:spcAft>
              <a:spcPct val="35000"/>
            </a:spcAft>
          </a:pPr>
          <a:r>
            <a:rPr lang="en-ZA" sz="3400" kern="1200" dirty="0" smtClean="0"/>
            <a:t>OER</a:t>
          </a:r>
          <a:endParaRPr lang="en-ZA" sz="3400" kern="1200" dirty="0"/>
        </a:p>
      </dsp:txBody>
      <dsp:txXfrm>
        <a:off x="818375" y="1545301"/>
        <a:ext cx="5010565" cy="772650"/>
      </dsp:txXfrm>
    </dsp:sp>
    <dsp:sp modelId="{99E993C8-9B0F-4EA4-8615-B94B26E497BA}">
      <dsp:nvSpPr>
        <dsp:cNvPr id="0" name=""/>
        <dsp:cNvSpPr/>
      </dsp:nvSpPr>
      <dsp:spPr>
        <a:xfrm>
          <a:off x="335468" y="1448720"/>
          <a:ext cx="965813" cy="9658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8762B-8567-4868-9716-423B8F336031}">
      <dsp:nvSpPr>
        <dsp:cNvPr id="0" name=""/>
        <dsp:cNvSpPr/>
      </dsp:nvSpPr>
      <dsp:spPr>
        <a:xfrm>
          <a:off x="537516" y="2704277"/>
          <a:ext cx="5291424" cy="7726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3292" tIns="86360" rIns="86360" bIns="86360" numCol="1" spcCol="1270" anchor="ctr" anchorCtr="0">
          <a:noAutofit/>
        </a:bodyPr>
        <a:lstStyle/>
        <a:p>
          <a:pPr lvl="0" algn="l" defTabSz="1511300">
            <a:lnSpc>
              <a:spcPct val="90000"/>
            </a:lnSpc>
            <a:spcBef>
              <a:spcPct val="0"/>
            </a:spcBef>
            <a:spcAft>
              <a:spcPct val="35000"/>
            </a:spcAft>
          </a:pPr>
          <a:r>
            <a:rPr lang="en-ZA" sz="3400" kern="1200" dirty="0" smtClean="0"/>
            <a:t>Open access through OER</a:t>
          </a:r>
          <a:endParaRPr lang="en-ZA" sz="3400" kern="1200" dirty="0"/>
        </a:p>
      </dsp:txBody>
      <dsp:txXfrm>
        <a:off x="537516" y="2704277"/>
        <a:ext cx="5291424" cy="772650"/>
      </dsp:txXfrm>
    </dsp:sp>
    <dsp:sp modelId="{CD95EB38-27F7-474D-A590-6DE78B54CBF2}">
      <dsp:nvSpPr>
        <dsp:cNvPr id="0" name=""/>
        <dsp:cNvSpPr/>
      </dsp:nvSpPr>
      <dsp:spPr>
        <a:xfrm>
          <a:off x="54609" y="2607696"/>
          <a:ext cx="965813" cy="96581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7AA19-78CA-4B0F-B516-6B9CFAE37946}">
      <dsp:nvSpPr>
        <dsp:cNvPr id="0" name=""/>
        <dsp:cNvSpPr/>
      </dsp:nvSpPr>
      <dsp:spPr>
        <a:xfrm>
          <a:off x="1904404" y="815577"/>
          <a:ext cx="2446734" cy="24467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419D1-900A-4A93-9861-1EAE0814329E}">
      <dsp:nvSpPr>
        <dsp:cNvPr id="0" name=""/>
        <dsp:cNvSpPr/>
      </dsp:nvSpPr>
      <dsp:spPr>
        <a:xfrm>
          <a:off x="2254084" y="1165257"/>
          <a:ext cx="1747375" cy="174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F58F4-1CA5-408D-96B4-DB0C47DF053B}">
      <dsp:nvSpPr>
        <dsp:cNvPr id="0" name=""/>
        <dsp:cNvSpPr/>
      </dsp:nvSpPr>
      <dsp:spPr>
        <a:xfrm>
          <a:off x="2603559" y="1514732"/>
          <a:ext cx="1048425" cy="1048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FBC25-31C2-4CEA-B94E-B6925B3D1045}">
      <dsp:nvSpPr>
        <dsp:cNvPr id="0" name=""/>
        <dsp:cNvSpPr/>
      </dsp:nvSpPr>
      <dsp:spPr>
        <a:xfrm>
          <a:off x="2953034" y="1864207"/>
          <a:ext cx="349475" cy="3494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0659E-A002-4E2F-9670-9EAAB71B5208}">
      <dsp:nvSpPr>
        <dsp:cNvPr id="0" name=""/>
        <dsp:cNvSpPr/>
      </dsp:nvSpPr>
      <dsp:spPr>
        <a:xfrm>
          <a:off x="4758928" y="0"/>
          <a:ext cx="1223367" cy="58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ZA" sz="1900" kern="1200" dirty="0" smtClean="0"/>
            <a:t>OER</a:t>
          </a:r>
          <a:endParaRPr lang="en-ZA" sz="1900" kern="1200" dirty="0"/>
        </a:p>
      </dsp:txBody>
      <dsp:txXfrm>
        <a:off x="4758928" y="0"/>
        <a:ext cx="1223367" cy="585177"/>
      </dsp:txXfrm>
    </dsp:sp>
    <dsp:sp modelId="{C348A67F-6E21-4488-8131-F076B4FF735C}">
      <dsp:nvSpPr>
        <dsp:cNvPr id="0" name=""/>
        <dsp:cNvSpPr/>
      </dsp:nvSpPr>
      <dsp:spPr>
        <a:xfrm>
          <a:off x="4453086" y="292588"/>
          <a:ext cx="3058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B69F3-EFDF-45A9-8AEC-8BDEBDDC2E1D}">
      <dsp:nvSpPr>
        <dsp:cNvPr id="0" name=""/>
        <dsp:cNvSpPr/>
      </dsp:nvSpPr>
      <dsp:spPr>
        <a:xfrm rot="5400000">
          <a:off x="2915721" y="485268"/>
          <a:ext cx="1729025" cy="134570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CFF74-763B-4EF3-8550-8FB89B1FAA99}">
      <dsp:nvSpPr>
        <dsp:cNvPr id="0" name=""/>
        <dsp:cNvSpPr/>
      </dsp:nvSpPr>
      <dsp:spPr>
        <a:xfrm>
          <a:off x="4758928" y="585177"/>
          <a:ext cx="1223367" cy="58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ZA" sz="1900" kern="1200" dirty="0" err="1" smtClean="0"/>
            <a:t>ODeL</a:t>
          </a:r>
          <a:endParaRPr lang="en-ZA" sz="1900" kern="1200" dirty="0"/>
        </a:p>
      </dsp:txBody>
      <dsp:txXfrm>
        <a:off x="4758928" y="585177"/>
        <a:ext cx="1223367" cy="585177"/>
      </dsp:txXfrm>
    </dsp:sp>
    <dsp:sp modelId="{C0D59598-4F93-48FD-B542-A41CAE6CCB2B}">
      <dsp:nvSpPr>
        <dsp:cNvPr id="0" name=""/>
        <dsp:cNvSpPr/>
      </dsp:nvSpPr>
      <dsp:spPr>
        <a:xfrm>
          <a:off x="4453086" y="877765"/>
          <a:ext cx="3058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70BFD-4FC7-4B2C-BC22-4C22E032E714}">
      <dsp:nvSpPr>
        <dsp:cNvPr id="0" name=""/>
        <dsp:cNvSpPr/>
      </dsp:nvSpPr>
      <dsp:spPr>
        <a:xfrm rot="5400000">
          <a:off x="3215038" y="1060863"/>
          <a:ext cx="1419921" cy="105413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1C274-889F-4B38-86B7-A4E41F2B7019}">
      <dsp:nvSpPr>
        <dsp:cNvPr id="0" name=""/>
        <dsp:cNvSpPr/>
      </dsp:nvSpPr>
      <dsp:spPr>
        <a:xfrm>
          <a:off x="4758928" y="1170354"/>
          <a:ext cx="1223367" cy="58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ZA" sz="1900" kern="1200" dirty="0" smtClean="0"/>
            <a:t>OEP</a:t>
          </a:r>
          <a:endParaRPr lang="en-ZA" sz="1900" kern="1200" dirty="0"/>
        </a:p>
      </dsp:txBody>
      <dsp:txXfrm>
        <a:off x="4758928" y="1170354"/>
        <a:ext cx="1223367" cy="585177"/>
      </dsp:txXfrm>
    </dsp:sp>
    <dsp:sp modelId="{834464A6-0335-457A-A8F5-9690A8B9775A}">
      <dsp:nvSpPr>
        <dsp:cNvPr id="0" name=""/>
        <dsp:cNvSpPr/>
      </dsp:nvSpPr>
      <dsp:spPr>
        <a:xfrm>
          <a:off x="4453086" y="1462943"/>
          <a:ext cx="3058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05E2B-601A-43D7-8AE4-CE0C67FED0C9}">
      <dsp:nvSpPr>
        <dsp:cNvPr id="0" name=""/>
        <dsp:cNvSpPr/>
      </dsp:nvSpPr>
      <dsp:spPr>
        <a:xfrm rot="5400000">
          <a:off x="3504772" y="1597309"/>
          <a:ext cx="1083087" cy="81353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5C7C3-10F5-4D25-BDEC-C73004E919FB}">
      <dsp:nvSpPr>
        <dsp:cNvPr id="0" name=""/>
        <dsp:cNvSpPr/>
      </dsp:nvSpPr>
      <dsp:spPr>
        <a:xfrm>
          <a:off x="4758928" y="1755531"/>
          <a:ext cx="1223367" cy="58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24130" rIns="24130" bIns="24130" numCol="1" spcCol="1270" anchor="ctr" anchorCtr="0">
          <a:noAutofit/>
        </a:bodyPr>
        <a:lstStyle/>
        <a:p>
          <a:pPr lvl="0" algn="l" defTabSz="844550">
            <a:lnSpc>
              <a:spcPct val="90000"/>
            </a:lnSpc>
            <a:spcBef>
              <a:spcPct val="0"/>
            </a:spcBef>
            <a:spcAft>
              <a:spcPct val="35000"/>
            </a:spcAft>
          </a:pPr>
          <a:r>
            <a:rPr lang="en-ZA" sz="1900" kern="1200" dirty="0" smtClean="0"/>
            <a:t>Vision and mission</a:t>
          </a:r>
          <a:endParaRPr lang="en-ZA" sz="1900" kern="1200" dirty="0"/>
        </a:p>
      </dsp:txBody>
      <dsp:txXfrm>
        <a:off x="4758928" y="1755531"/>
        <a:ext cx="1223367" cy="585177"/>
      </dsp:txXfrm>
    </dsp:sp>
    <dsp:sp modelId="{45C680B3-2D9C-4B6B-8B68-383D64B5110B}">
      <dsp:nvSpPr>
        <dsp:cNvPr id="0" name=""/>
        <dsp:cNvSpPr/>
      </dsp:nvSpPr>
      <dsp:spPr>
        <a:xfrm>
          <a:off x="4453086" y="2048120"/>
          <a:ext cx="30584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075D6A-A4AC-4770-85A8-8E4AF5B199A9}">
      <dsp:nvSpPr>
        <dsp:cNvPr id="0" name=""/>
        <dsp:cNvSpPr/>
      </dsp:nvSpPr>
      <dsp:spPr>
        <a:xfrm rot="5400000">
          <a:off x="3795200" y="2135876"/>
          <a:ext cx="744459" cy="56845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0284D-7CB5-4C6D-BF0D-6EB14B03661C}" type="datetimeFigureOut">
              <a:rPr lang="en-ZA" smtClean="0"/>
              <a:t>2018/10/19</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02703-C8E1-4ADE-B8DB-0EE3D92C806B}" type="slidenum">
              <a:rPr lang="en-ZA" smtClean="0"/>
              <a:t>‹#›</a:t>
            </a:fld>
            <a:endParaRPr lang="en-ZA"/>
          </a:p>
        </p:txBody>
      </p:sp>
    </p:spTree>
    <p:extLst>
      <p:ext uri="{BB962C8B-B14F-4D97-AF65-F5344CB8AC3E}">
        <p14:creationId xmlns:p14="http://schemas.microsoft.com/office/powerpoint/2010/main" val="163203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Almost any kind of resource has potential educational value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89D898-1A90-4F47-9420-41ECAFFAF55E}" type="slidenum">
              <a:rPr lang="en-GB" altLang="en-US" smtClean="0"/>
              <a:pPr eaLnBrk="1" hangingPunct="1"/>
              <a:t>9</a:t>
            </a:fld>
            <a:endParaRPr lang="en-GB" altLang="en-US"/>
          </a:p>
        </p:txBody>
      </p:sp>
    </p:spTree>
    <p:extLst>
      <p:ext uri="{BB962C8B-B14F-4D97-AF65-F5344CB8AC3E}">
        <p14:creationId xmlns:p14="http://schemas.microsoft.com/office/powerpoint/2010/main" val="199987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 however we are most interested in resources which have been incorporated into some kind of learning activity … but can you just use it if you like it?</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3EC514-F711-4B3C-A461-B9B87D63453A}" type="slidenum">
              <a:rPr lang="en-GB" altLang="en-US" smtClean="0"/>
              <a:pPr eaLnBrk="1" hangingPunct="1"/>
              <a:t>10</a:t>
            </a:fld>
            <a:endParaRPr lang="en-GB" altLang="en-US"/>
          </a:p>
        </p:txBody>
      </p:sp>
    </p:spTree>
    <p:extLst>
      <p:ext uri="{BB962C8B-B14F-4D97-AF65-F5344CB8AC3E}">
        <p14:creationId xmlns:p14="http://schemas.microsoft.com/office/powerpoint/2010/main" val="413817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The “openness” relates to the way in which the resource is licensed for re-use.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F7DE5-0774-47CA-BE09-5368ACAAA2EB}" type="slidenum">
              <a:rPr lang="en-GB" altLang="en-US" smtClean="0"/>
              <a:pPr eaLnBrk="1" hangingPunct="1"/>
              <a:t>11</a:t>
            </a:fld>
            <a:endParaRPr lang="en-GB" altLang="en-US"/>
          </a:p>
        </p:txBody>
      </p:sp>
    </p:spTree>
    <p:extLst>
      <p:ext uri="{BB962C8B-B14F-4D97-AF65-F5344CB8AC3E}">
        <p14:creationId xmlns:p14="http://schemas.microsoft.com/office/powerpoint/2010/main" val="402442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a:t>The least restrictive licenses allow the original resource to be adapted for a different audience or context.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65AB7F-B031-4DBF-962B-171B390F80A1}" type="slidenum">
              <a:rPr lang="en-GB" altLang="en-US" smtClean="0"/>
              <a:pPr eaLnBrk="1" hangingPunct="1"/>
              <a:t>12</a:t>
            </a:fld>
            <a:endParaRPr lang="en-GB" altLang="en-US"/>
          </a:p>
        </p:txBody>
      </p:sp>
    </p:spTree>
    <p:extLst>
      <p:ext uri="{BB962C8B-B14F-4D97-AF65-F5344CB8AC3E}">
        <p14:creationId xmlns:p14="http://schemas.microsoft.com/office/powerpoint/2010/main" val="1257915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Possibilitie</a:t>
            </a:r>
            <a:r>
              <a:rPr lang="en-ZA" baseline="0" dirty="0"/>
              <a:t>s for opening up access to just-in-time learning without all the traditional application and registration procedures … but you need to have high levels of self-discipline and intrinsic motivation and not all courses may lead to recognition for credit</a:t>
            </a:r>
            <a:endParaRPr lang="en-ZA"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18</a:t>
            </a:fld>
            <a:endParaRPr lang="en-GB"/>
          </a:p>
        </p:txBody>
      </p:sp>
    </p:spTree>
    <p:extLst>
      <p:ext uri="{BB962C8B-B14F-4D97-AF65-F5344CB8AC3E}">
        <p14:creationId xmlns:p14="http://schemas.microsoft.com/office/powerpoint/2010/main" val="1224042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Offering</a:t>
            </a:r>
            <a:r>
              <a:rPr lang="en-GB" baseline="0" dirty="0"/>
              <a:t> free accredited university courses</a:t>
            </a:r>
            <a:endParaRPr lang="en-GB" dirty="0"/>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19</a:t>
            </a:fld>
            <a:endParaRPr lang="en-GB"/>
          </a:p>
        </p:txBody>
      </p:sp>
    </p:spTree>
    <p:extLst>
      <p:ext uri="{BB962C8B-B14F-4D97-AF65-F5344CB8AC3E}">
        <p14:creationId xmlns:p14="http://schemas.microsoft.com/office/powerpoint/2010/main" val="1998863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Increasing the role of peer mentoring and support</a:t>
            </a:r>
          </a:p>
        </p:txBody>
      </p:sp>
      <p:sp>
        <p:nvSpPr>
          <p:cNvPr id="4" name="Header Placeholder 3"/>
          <p:cNvSpPr>
            <a:spLocks noGrp="1"/>
          </p:cNvSpPr>
          <p:nvPr>
            <p:ph type="hd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pPr>
              <a:defRPr/>
            </a:pPr>
            <a:fld id="{9DD301C9-C4B1-43C6-8507-5EFADED312B0}" type="slidenum">
              <a:rPr lang="en-GB" smtClean="0"/>
              <a:pPr>
                <a:defRPr/>
              </a:pPr>
              <a:t>20</a:t>
            </a:fld>
            <a:endParaRPr lang="en-GB"/>
          </a:p>
        </p:txBody>
      </p:sp>
    </p:spTree>
    <p:extLst>
      <p:ext uri="{BB962C8B-B14F-4D97-AF65-F5344CB8AC3E}">
        <p14:creationId xmlns:p14="http://schemas.microsoft.com/office/powerpoint/2010/main" val="423963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Because OER  allows flexibility in module and course design and in the long-term, cuts costs</a:t>
            </a:r>
            <a:endParaRPr lang="en-GB" sz="1200" dirty="0"/>
          </a:p>
          <a:p>
            <a:pPr marL="176213" eaLnBrk="0" hangingPunct="0">
              <a:spcBef>
                <a:spcPct val="20000"/>
              </a:spcBef>
              <a:spcAft>
                <a:spcPts val="600"/>
              </a:spcAft>
              <a:defRPr/>
            </a:pPr>
            <a:r>
              <a:rPr lang="en-GB" sz="1200" dirty="0"/>
              <a:t>No Royalties;</a:t>
            </a:r>
            <a:r>
              <a:rPr lang="en-GB" sz="1200" baseline="0" dirty="0"/>
              <a:t> Choose how to share; Freely available</a:t>
            </a:r>
          </a:p>
          <a:p>
            <a:pPr marL="176213" eaLnBrk="0" hangingPunct="0">
              <a:spcBef>
                <a:spcPct val="20000"/>
              </a:spcBef>
              <a:spcAft>
                <a:spcPts val="600"/>
              </a:spcAft>
              <a:defRPr/>
            </a:pPr>
            <a:r>
              <a:rPr lang="en-GB" sz="1200" dirty="0"/>
              <a:t>Allows </a:t>
            </a:r>
            <a:r>
              <a:rPr lang="en-GB" sz="1200" dirty="0">
                <a:effectLst>
                  <a:outerShdw blurRad="38100" dist="38100" dir="2700000" algn="tl">
                    <a:srgbClr val="000000">
                      <a:alpha val="43137"/>
                    </a:srgbClr>
                  </a:outerShdw>
                </a:effectLst>
              </a:rPr>
              <a:t>contextualisation</a:t>
            </a:r>
            <a:r>
              <a:rPr lang="en-GB" sz="1200" dirty="0"/>
              <a:t> of existing quality resources</a:t>
            </a:r>
          </a:p>
          <a:p>
            <a:pPr marL="176213" eaLnBrk="0" hangingPunct="0">
              <a:spcBef>
                <a:spcPts val="600"/>
              </a:spcBef>
              <a:defRPr/>
            </a:pPr>
            <a:r>
              <a:rPr lang="en-GB" altLang="en-US" sz="1200" dirty="0"/>
              <a:t>Facilitates conversations </a:t>
            </a:r>
            <a:r>
              <a:rPr lang="en-GB" altLang="en-US" sz="1200" dirty="0">
                <a:effectLst>
                  <a:outerShdw blurRad="38100" dist="38100" dir="2700000" algn="tl">
                    <a:srgbClr val="000000">
                      <a:alpha val="43137"/>
                    </a:srgbClr>
                  </a:outerShdw>
                </a:effectLst>
              </a:rPr>
              <a:t>about institutional and national policy necessary</a:t>
            </a:r>
            <a:r>
              <a:rPr lang="en-GB" altLang="en-US" sz="1200" dirty="0"/>
              <a:t> to  support quality teaching, learning and research</a:t>
            </a:r>
          </a:p>
          <a:p>
            <a:pPr marL="0" marR="0" indent="0" algn="l" defTabSz="914400" rtl="0" eaLnBrk="1" fontAlgn="auto" latinLnBrk="0" hangingPunct="1">
              <a:lnSpc>
                <a:spcPct val="100000"/>
              </a:lnSpc>
              <a:spcBef>
                <a:spcPts val="0"/>
              </a:spcBef>
              <a:spcAft>
                <a:spcPts val="1200"/>
              </a:spcAft>
              <a:buClrTx/>
              <a:buSzTx/>
              <a:buFontTx/>
              <a:buNone/>
              <a:tabLst/>
              <a:defRPr/>
            </a:pPr>
            <a:r>
              <a:rPr lang="en-GB" sz="1200" b="1" dirty="0">
                <a:effectLst>
                  <a:outerShdw blurRad="38100" dist="38100" dir="2700000" algn="tl">
                    <a:srgbClr val="000000">
                      <a:alpha val="43137"/>
                    </a:srgbClr>
                  </a:outerShdw>
                </a:effectLst>
              </a:rPr>
              <a:t>OER is a tool</a:t>
            </a:r>
            <a:r>
              <a:rPr lang="en-GB" sz="1200" b="1" baseline="0" dirty="0">
                <a:effectLst>
                  <a:outerShdw blurRad="38100" dist="38100" dir="2700000" algn="tl">
                    <a:srgbClr val="000000">
                      <a:alpha val="43137"/>
                    </a:srgbClr>
                  </a:outerShdw>
                </a:effectLst>
              </a:rPr>
              <a:t> that enables </a:t>
            </a:r>
            <a:r>
              <a:rPr lang="en-GB" sz="1200" b="1" dirty="0">
                <a:effectLst>
                  <a:outerShdw blurRad="38100" dist="38100" dir="2700000" algn="tl">
                    <a:srgbClr val="000000">
                      <a:alpha val="43137"/>
                    </a:srgbClr>
                  </a:outerShdw>
                </a:effectLst>
              </a:rPr>
              <a:t>Africa to share with the rest of the world its wealth</a:t>
            </a:r>
            <a:r>
              <a:rPr lang="en-GB" sz="1200" b="1" baseline="0" dirty="0">
                <a:effectLst>
                  <a:outerShdw blurRad="38100" dist="38100" dir="2700000" algn="tl">
                    <a:srgbClr val="000000">
                      <a:alpha val="43137"/>
                    </a:srgbClr>
                  </a:outerShdw>
                </a:effectLst>
              </a:rPr>
              <a:t> of </a:t>
            </a:r>
            <a:r>
              <a:rPr lang="en-GB" sz="1200" b="1" dirty="0">
                <a:effectLst>
                  <a:outerShdw blurRad="38100" dist="38100" dir="2700000" algn="tl">
                    <a:srgbClr val="000000">
                      <a:alpha val="43137"/>
                    </a:srgbClr>
                  </a:outerShdw>
                </a:effectLst>
              </a:rPr>
              <a:t>knowledge!</a:t>
            </a:r>
          </a:p>
          <a:p>
            <a:pPr eaLnBrk="1" hangingPunct="1"/>
            <a:endParaRPr lang="en-GB"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A98F92-6E53-4D20-BBF5-3D89F07B99F2}" type="slidenum">
              <a:rPr lang="en-GB" smtClean="0">
                <a:latin typeface="Arial" charset="0"/>
              </a:rPr>
              <a:pPr/>
              <a:t>22</a:t>
            </a:fld>
            <a:endParaRPr lang="en-GB" dirty="0">
              <a:latin typeface="Arial" charset="0"/>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dirty="0">
                <a:latin typeface="Arial" charset="0"/>
              </a:rPr>
              <a:t>Catherine Ngugi OER Africa</a:t>
            </a:r>
          </a:p>
        </p:txBody>
      </p:sp>
      <p:sp>
        <p:nvSpPr>
          <p:cNvPr id="44038"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dirty="0">
                <a:latin typeface="Arial" charset="0"/>
              </a:rPr>
              <a:t>OER in Developing Countries  Partnerships for Effective Collaboration</a:t>
            </a:r>
          </a:p>
        </p:txBody>
      </p:sp>
    </p:spTree>
    <p:extLst>
      <p:ext uri="{BB962C8B-B14F-4D97-AF65-F5344CB8AC3E}">
        <p14:creationId xmlns:p14="http://schemas.microsoft.com/office/powerpoint/2010/main" val="2081671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1" name="Rectangle 40"/>
          <p:cNvSpPr/>
          <p:nvPr userDrawn="1"/>
        </p:nvSpPr>
        <p:spPr>
          <a:xfrm>
            <a:off x="0" y="1290172"/>
            <a:ext cx="3822111" cy="3853327"/>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2520363" y="-14205"/>
            <a:ext cx="3864527" cy="262572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3" name="Straight Connector 42"/>
          <p:cNvCxnSpPr/>
          <p:nvPr userDrawn="1"/>
        </p:nvCxnSpPr>
        <p:spPr>
          <a:xfrm>
            <a:off x="4169774" y="1274183"/>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872" y="4702914"/>
            <a:ext cx="2141491" cy="241319"/>
          </a:xfrm>
          <a:prstGeom prst="rect">
            <a:avLst/>
          </a:prstGeom>
        </p:spPr>
      </p:pic>
      <p:sp>
        <p:nvSpPr>
          <p:cNvPr id="45" name="Text Placeholder 4"/>
          <p:cNvSpPr>
            <a:spLocks noGrp="1"/>
          </p:cNvSpPr>
          <p:nvPr>
            <p:ph type="body" sz="quarter" idx="16" hasCustomPrompt="1"/>
          </p:nvPr>
        </p:nvSpPr>
        <p:spPr>
          <a:xfrm>
            <a:off x="346316" y="2963764"/>
            <a:ext cx="3471885"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smtClean="0"/>
              <a:t>Heading</a:t>
            </a:r>
            <a:endParaRPr lang="en-ZA" dirty="0"/>
          </a:p>
        </p:txBody>
      </p:sp>
      <p:sp>
        <p:nvSpPr>
          <p:cNvPr id="46" name="Text Placeholder 4"/>
          <p:cNvSpPr>
            <a:spLocks noGrp="1"/>
          </p:cNvSpPr>
          <p:nvPr>
            <p:ph type="body" sz="quarter" idx="18" hasCustomPrompt="1"/>
          </p:nvPr>
        </p:nvSpPr>
        <p:spPr>
          <a:xfrm>
            <a:off x="366122" y="4083638"/>
            <a:ext cx="3452079"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ZA" dirty="0"/>
          </a:p>
        </p:txBody>
      </p:sp>
      <p:sp>
        <p:nvSpPr>
          <p:cNvPr id="47" name="Picture Placeholder 3"/>
          <p:cNvSpPr>
            <a:spLocks noGrp="1"/>
          </p:cNvSpPr>
          <p:nvPr>
            <p:ph type="pic" sz="quarter" idx="14" hasCustomPrompt="1"/>
          </p:nvPr>
        </p:nvSpPr>
        <p:spPr>
          <a:xfrm>
            <a:off x="3815315" y="-23197"/>
            <a:ext cx="5344071" cy="5172805"/>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614900 w 9192616"/>
              <a:gd name="connsiteY5" fmla="*/ 3862937 h 5185518"/>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393401 w 9192616"/>
              <a:gd name="connsiteY5" fmla="*/ 3852858 h 5185518"/>
              <a:gd name="connsiteX0" fmla="*/ 6418169 w 9188909"/>
              <a:gd name="connsiteY0" fmla="*/ 0 h 5185518"/>
              <a:gd name="connsiteX1" fmla="*/ 9188909 w 9188909"/>
              <a:gd name="connsiteY1" fmla="*/ 23751 h 5185518"/>
              <a:gd name="connsiteX2" fmla="*/ 9176241 w 9188909"/>
              <a:gd name="connsiteY2" fmla="*/ 5185024 h 5185518"/>
              <a:gd name="connsiteX3" fmla="*/ 0 w 9188909"/>
              <a:gd name="connsiteY3" fmla="*/ 5185518 h 5185518"/>
              <a:gd name="connsiteX4" fmla="*/ 4124393 w 9188909"/>
              <a:gd name="connsiteY4" fmla="*/ 2815129 h 5185518"/>
              <a:gd name="connsiteX5" fmla="*/ 6389694 w 9188909"/>
              <a:gd name="connsiteY5" fmla="*/ 3852858 h 5185518"/>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582207 w 5352947"/>
              <a:gd name="connsiteY0" fmla="*/ 0 h 5205678"/>
              <a:gd name="connsiteX1" fmla="*/ 5352947 w 5352947"/>
              <a:gd name="connsiteY1" fmla="*/ 23751 h 5205678"/>
              <a:gd name="connsiteX2" fmla="*/ 5340279 w 5352947"/>
              <a:gd name="connsiteY2" fmla="*/ 5185024 h 5205678"/>
              <a:gd name="connsiteX3" fmla="*/ 0 w 5352947"/>
              <a:gd name="connsiteY3" fmla="*/ 5205678 h 5205678"/>
              <a:gd name="connsiteX4" fmla="*/ 288431 w 5352947"/>
              <a:gd name="connsiteY4" fmla="*/ 2815129 h 5205678"/>
              <a:gd name="connsiteX5" fmla="*/ 2553732 w 535294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63792 w 536300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43063 w 5363007"/>
              <a:gd name="connsiteY5" fmla="*/ 2699063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59646 w 5363007"/>
              <a:gd name="connsiteY5" fmla="*/ 2640959 h 5205678"/>
              <a:gd name="connsiteX0" fmla="*/ 2542519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4484 w 5363007"/>
              <a:gd name="connsiteY2" fmla="*/ 516542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6078"/>
              <a:gd name="connsiteX1" fmla="*/ 5363007 w 5363007"/>
              <a:gd name="connsiteY1" fmla="*/ 0 h 5186078"/>
              <a:gd name="connsiteX2" fmla="*/ 5354484 w 5363007"/>
              <a:gd name="connsiteY2" fmla="*/ 5165423 h 5186078"/>
              <a:gd name="connsiteX3" fmla="*/ 5915 w 5363007"/>
              <a:gd name="connsiteY3" fmla="*/ 5186078 h 5186078"/>
              <a:gd name="connsiteX4" fmla="*/ 0 w 5363007"/>
              <a:gd name="connsiteY4" fmla="*/ 2621214 h 5186078"/>
              <a:gd name="connsiteX5" fmla="*/ 2559646 w 5363007"/>
              <a:gd name="connsiteY5" fmla="*/ 2617208 h 5186078"/>
              <a:gd name="connsiteX0" fmla="*/ 2562236 w 5366140"/>
              <a:gd name="connsiteY0" fmla="*/ 5301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76551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33604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52692 w 5366140"/>
              <a:gd name="connsiteY0" fmla="*/ 0 h 5177880"/>
              <a:gd name="connsiteX1" fmla="*/ 5366140 w 5366140"/>
              <a:gd name="connsiteY1" fmla="*/ 4253 h 5177880"/>
              <a:gd name="connsiteX2" fmla="*/ 5357617 w 5366140"/>
              <a:gd name="connsiteY2" fmla="*/ 5169676 h 5177880"/>
              <a:gd name="connsiteX3" fmla="*/ 756 w 5366140"/>
              <a:gd name="connsiteY3" fmla="*/ 5177880 h 5177880"/>
              <a:gd name="connsiteX4" fmla="*/ 3133 w 5366140"/>
              <a:gd name="connsiteY4" fmla="*/ 2625467 h 5177880"/>
              <a:gd name="connsiteX5" fmla="*/ 2562779 w 5366140"/>
              <a:gd name="connsiteY5" fmla="*/ 2621461 h 5177880"/>
              <a:gd name="connsiteX0" fmla="*/ 2576551 w 5366140"/>
              <a:gd name="connsiteY0" fmla="*/ 0 h 5187435"/>
              <a:gd name="connsiteX1" fmla="*/ 5366140 w 5366140"/>
              <a:gd name="connsiteY1" fmla="*/ 13808 h 5187435"/>
              <a:gd name="connsiteX2" fmla="*/ 5357617 w 5366140"/>
              <a:gd name="connsiteY2" fmla="*/ 5179231 h 5187435"/>
              <a:gd name="connsiteX3" fmla="*/ 756 w 5366140"/>
              <a:gd name="connsiteY3" fmla="*/ 5187435 h 5187435"/>
              <a:gd name="connsiteX4" fmla="*/ 3133 w 5366140"/>
              <a:gd name="connsiteY4" fmla="*/ 2635022 h 5187435"/>
              <a:gd name="connsiteX5" fmla="*/ 2562779 w 5366140"/>
              <a:gd name="connsiteY5" fmla="*/ 2631016 h 5187435"/>
              <a:gd name="connsiteX0" fmla="*/ 2562235 w 5366140"/>
              <a:gd name="connsiteY0" fmla="*/ 0 h 5192213"/>
              <a:gd name="connsiteX1" fmla="*/ 5366140 w 5366140"/>
              <a:gd name="connsiteY1" fmla="*/ 18586 h 5192213"/>
              <a:gd name="connsiteX2" fmla="*/ 5357617 w 5366140"/>
              <a:gd name="connsiteY2" fmla="*/ 5184009 h 5192213"/>
              <a:gd name="connsiteX3" fmla="*/ 756 w 5366140"/>
              <a:gd name="connsiteY3" fmla="*/ 5192213 h 5192213"/>
              <a:gd name="connsiteX4" fmla="*/ 3133 w 5366140"/>
              <a:gd name="connsiteY4" fmla="*/ 2639800 h 5192213"/>
              <a:gd name="connsiteX5" fmla="*/ 2562779 w 5366140"/>
              <a:gd name="connsiteY5" fmla="*/ 2635794 h 5192213"/>
              <a:gd name="connsiteX0" fmla="*/ 2562235 w 5366140"/>
              <a:gd name="connsiteY0" fmla="*/ 30 h 5192243"/>
              <a:gd name="connsiteX1" fmla="*/ 2575169 w 5366140"/>
              <a:gd name="connsiteY1" fmla="*/ 20995 h 5192243"/>
              <a:gd name="connsiteX2" fmla="*/ 5366140 w 5366140"/>
              <a:gd name="connsiteY2" fmla="*/ 18616 h 5192243"/>
              <a:gd name="connsiteX3" fmla="*/ 5357617 w 5366140"/>
              <a:gd name="connsiteY3" fmla="*/ 5184039 h 5192243"/>
              <a:gd name="connsiteX4" fmla="*/ 756 w 5366140"/>
              <a:gd name="connsiteY4" fmla="*/ 5192243 h 5192243"/>
              <a:gd name="connsiteX5" fmla="*/ 3133 w 5366140"/>
              <a:gd name="connsiteY5" fmla="*/ 2639830 h 5192243"/>
              <a:gd name="connsiteX6" fmla="*/ 2562779 w 5366140"/>
              <a:gd name="connsiteY6" fmla="*/ 2635824 h 5192243"/>
              <a:gd name="connsiteX0" fmla="*/ 2559102 w 5363007"/>
              <a:gd name="connsiteY0" fmla="*/ 30 h 5189855"/>
              <a:gd name="connsiteX1" fmla="*/ 2572036 w 5363007"/>
              <a:gd name="connsiteY1" fmla="*/ 20995 h 5189855"/>
              <a:gd name="connsiteX2" fmla="*/ 5363007 w 5363007"/>
              <a:gd name="connsiteY2" fmla="*/ 18616 h 5189855"/>
              <a:gd name="connsiteX3" fmla="*/ 5354484 w 5363007"/>
              <a:gd name="connsiteY3" fmla="*/ 5184039 h 5189855"/>
              <a:gd name="connsiteX4" fmla="*/ 4782 w 5363007"/>
              <a:gd name="connsiteY4" fmla="*/ 5189855 h 5189855"/>
              <a:gd name="connsiteX5" fmla="*/ 0 w 5363007"/>
              <a:gd name="connsiteY5" fmla="*/ 2639830 h 5189855"/>
              <a:gd name="connsiteX6" fmla="*/ 2559646 w 5363007"/>
              <a:gd name="connsiteY6" fmla="*/ 2635824 h 5189855"/>
              <a:gd name="connsiteX0" fmla="*/ 2559102 w 5363007"/>
              <a:gd name="connsiteY0" fmla="*/ 30 h 5185078"/>
              <a:gd name="connsiteX1" fmla="*/ 2572036 w 5363007"/>
              <a:gd name="connsiteY1" fmla="*/ 20995 h 5185078"/>
              <a:gd name="connsiteX2" fmla="*/ 5363007 w 5363007"/>
              <a:gd name="connsiteY2" fmla="*/ 18616 h 5185078"/>
              <a:gd name="connsiteX3" fmla="*/ 5354484 w 5363007"/>
              <a:gd name="connsiteY3" fmla="*/ 5184039 h 5185078"/>
              <a:gd name="connsiteX4" fmla="*/ 2397 w 5363007"/>
              <a:gd name="connsiteY4" fmla="*/ 5185078 h 5185078"/>
              <a:gd name="connsiteX5" fmla="*/ 0 w 5363007"/>
              <a:gd name="connsiteY5" fmla="*/ 2639830 h 5185078"/>
              <a:gd name="connsiteX6" fmla="*/ 2559646 w 5363007"/>
              <a:gd name="connsiteY6" fmla="*/ 2635824 h 5185078"/>
              <a:gd name="connsiteX0" fmla="*/ 2557327 w 5361232"/>
              <a:gd name="connsiteY0" fmla="*/ 30 h 5185078"/>
              <a:gd name="connsiteX1" fmla="*/ 2570261 w 5361232"/>
              <a:gd name="connsiteY1" fmla="*/ 20995 h 5185078"/>
              <a:gd name="connsiteX2" fmla="*/ 5361232 w 5361232"/>
              <a:gd name="connsiteY2" fmla="*/ 18616 h 5185078"/>
              <a:gd name="connsiteX3" fmla="*/ 5352709 w 5361232"/>
              <a:gd name="connsiteY3" fmla="*/ 5184039 h 5185078"/>
              <a:gd name="connsiteX4" fmla="*/ 622 w 5361232"/>
              <a:gd name="connsiteY4" fmla="*/ 5185078 h 5185078"/>
              <a:gd name="connsiteX5" fmla="*/ 5382 w 5361232"/>
              <a:gd name="connsiteY5" fmla="*/ 2639830 h 5185078"/>
              <a:gd name="connsiteX6" fmla="*/ 2557871 w 5361232"/>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7442 h 5185078"/>
              <a:gd name="connsiteX6" fmla="*/ 2559647 w 5363008"/>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49385 h 5185078"/>
              <a:gd name="connsiteX6" fmla="*/ 2559647 w 5363008"/>
              <a:gd name="connsiteY6" fmla="*/ 2635824 h 5185078"/>
              <a:gd name="connsiteX0" fmla="*/ 2557111 w 5361016"/>
              <a:gd name="connsiteY0" fmla="*/ 30 h 5185078"/>
              <a:gd name="connsiteX1" fmla="*/ 2570045 w 5361016"/>
              <a:gd name="connsiteY1" fmla="*/ 20995 h 5185078"/>
              <a:gd name="connsiteX2" fmla="*/ 5361016 w 5361016"/>
              <a:gd name="connsiteY2" fmla="*/ 18616 h 5185078"/>
              <a:gd name="connsiteX3" fmla="*/ 5352493 w 5361016"/>
              <a:gd name="connsiteY3" fmla="*/ 5184039 h 5185078"/>
              <a:gd name="connsiteX4" fmla="*/ 406 w 5361016"/>
              <a:gd name="connsiteY4" fmla="*/ 5185078 h 5185078"/>
              <a:gd name="connsiteX5" fmla="*/ 12324 w 5361016"/>
              <a:gd name="connsiteY5" fmla="*/ 2642221 h 5185078"/>
              <a:gd name="connsiteX6" fmla="*/ 2557655 w 5361016"/>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9833 h 5185078"/>
              <a:gd name="connsiteX6" fmla="*/ 2559647 w 5363008"/>
              <a:gd name="connsiteY6" fmla="*/ 2635824 h 5185078"/>
              <a:gd name="connsiteX0" fmla="*/ 2557462 w 5361367"/>
              <a:gd name="connsiteY0" fmla="*/ 30 h 5185078"/>
              <a:gd name="connsiteX1" fmla="*/ 2570396 w 5361367"/>
              <a:gd name="connsiteY1" fmla="*/ 20995 h 5185078"/>
              <a:gd name="connsiteX2" fmla="*/ 5361367 w 5361367"/>
              <a:gd name="connsiteY2" fmla="*/ 18616 h 5185078"/>
              <a:gd name="connsiteX3" fmla="*/ 5352844 w 5361367"/>
              <a:gd name="connsiteY3" fmla="*/ 5184039 h 5185078"/>
              <a:gd name="connsiteX4" fmla="*/ 757 w 5361367"/>
              <a:gd name="connsiteY4" fmla="*/ 5185078 h 5185078"/>
              <a:gd name="connsiteX5" fmla="*/ 3130 w 5361367"/>
              <a:gd name="connsiteY5" fmla="*/ 2637445 h 5185078"/>
              <a:gd name="connsiteX6" fmla="*/ 2558006 w 5361367"/>
              <a:gd name="connsiteY6" fmla="*/ 2635824 h 5185078"/>
              <a:gd name="connsiteX0" fmla="*/ 2557462 w 5361367"/>
              <a:gd name="connsiteY0" fmla="*/ 10 h 5185058"/>
              <a:gd name="connsiteX1" fmla="*/ 2837622 w 5361367"/>
              <a:gd name="connsiteY1" fmla="*/ 75913 h 5185058"/>
              <a:gd name="connsiteX2" fmla="*/ 5361367 w 5361367"/>
              <a:gd name="connsiteY2" fmla="*/ 18596 h 5185058"/>
              <a:gd name="connsiteX3" fmla="*/ 5352844 w 5361367"/>
              <a:gd name="connsiteY3" fmla="*/ 5184019 h 5185058"/>
              <a:gd name="connsiteX4" fmla="*/ 757 w 5361367"/>
              <a:gd name="connsiteY4" fmla="*/ 5185058 h 5185058"/>
              <a:gd name="connsiteX5" fmla="*/ 3130 w 5361367"/>
              <a:gd name="connsiteY5" fmla="*/ 2637425 h 5185058"/>
              <a:gd name="connsiteX6" fmla="*/ 2558006 w 5361367"/>
              <a:gd name="connsiteY6" fmla="*/ 2635804 h 5185058"/>
              <a:gd name="connsiteX0" fmla="*/ 2557462 w 5361367"/>
              <a:gd name="connsiteY0" fmla="*/ 369415 h 5554463"/>
              <a:gd name="connsiteX1" fmla="*/ 5361367 w 5361367"/>
              <a:gd name="connsiteY1" fmla="*/ 388001 h 5554463"/>
              <a:gd name="connsiteX2" fmla="*/ 5352844 w 5361367"/>
              <a:gd name="connsiteY2" fmla="*/ 5553424 h 5554463"/>
              <a:gd name="connsiteX3" fmla="*/ 757 w 5361367"/>
              <a:gd name="connsiteY3" fmla="*/ 5554463 h 5554463"/>
              <a:gd name="connsiteX4" fmla="*/ 3130 w 5361367"/>
              <a:gd name="connsiteY4" fmla="*/ 3006830 h 5554463"/>
              <a:gd name="connsiteX5" fmla="*/ 2558006 w 5361367"/>
              <a:gd name="connsiteY5" fmla="*/ 3005209 h 5554463"/>
              <a:gd name="connsiteX0" fmla="*/ 2667216 w 5361367"/>
              <a:gd name="connsiteY0" fmla="*/ 455883 h 5526277"/>
              <a:gd name="connsiteX1" fmla="*/ 5361367 w 5361367"/>
              <a:gd name="connsiteY1" fmla="*/ 359815 h 5526277"/>
              <a:gd name="connsiteX2" fmla="*/ 5352844 w 5361367"/>
              <a:gd name="connsiteY2" fmla="*/ 5525238 h 5526277"/>
              <a:gd name="connsiteX3" fmla="*/ 757 w 5361367"/>
              <a:gd name="connsiteY3" fmla="*/ 5526277 h 5526277"/>
              <a:gd name="connsiteX4" fmla="*/ 3130 w 5361367"/>
              <a:gd name="connsiteY4" fmla="*/ 2978644 h 5526277"/>
              <a:gd name="connsiteX5" fmla="*/ 2558006 w 5361367"/>
              <a:gd name="connsiteY5" fmla="*/ 2977023 h 5526277"/>
              <a:gd name="connsiteX0" fmla="*/ 2667216 w 5361367"/>
              <a:gd name="connsiteY0" fmla="*/ 96068 h 5166462"/>
              <a:gd name="connsiteX1" fmla="*/ 5361367 w 5361367"/>
              <a:gd name="connsiteY1" fmla="*/ 0 h 5166462"/>
              <a:gd name="connsiteX2" fmla="*/ 5352844 w 5361367"/>
              <a:gd name="connsiteY2" fmla="*/ 5165423 h 5166462"/>
              <a:gd name="connsiteX3" fmla="*/ 757 w 5361367"/>
              <a:gd name="connsiteY3" fmla="*/ 5166462 h 5166462"/>
              <a:gd name="connsiteX4" fmla="*/ 3130 w 5361367"/>
              <a:gd name="connsiteY4" fmla="*/ 2618829 h 5166462"/>
              <a:gd name="connsiteX5" fmla="*/ 2558006 w 5361367"/>
              <a:gd name="connsiteY5" fmla="*/ 2617208 h 5166462"/>
              <a:gd name="connsiteX0" fmla="*/ 2574165 w 5361367"/>
              <a:gd name="connsiteY0" fmla="*/ 0 h 5168327"/>
              <a:gd name="connsiteX1" fmla="*/ 5361367 w 5361367"/>
              <a:gd name="connsiteY1" fmla="*/ 1865 h 5168327"/>
              <a:gd name="connsiteX2" fmla="*/ 5352844 w 5361367"/>
              <a:gd name="connsiteY2" fmla="*/ 5167288 h 5168327"/>
              <a:gd name="connsiteX3" fmla="*/ 757 w 5361367"/>
              <a:gd name="connsiteY3" fmla="*/ 5168327 h 5168327"/>
              <a:gd name="connsiteX4" fmla="*/ 3130 w 5361367"/>
              <a:gd name="connsiteY4" fmla="*/ 2620694 h 5168327"/>
              <a:gd name="connsiteX5" fmla="*/ 2558006 w 5361367"/>
              <a:gd name="connsiteY5" fmla="*/ 2619073 h 5168327"/>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58006 w 5361367"/>
              <a:gd name="connsiteY5" fmla="*/ 2621461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9935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7550 w 5361367"/>
              <a:gd name="connsiteY5" fmla="*/ 262862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72321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0392 w 5361367"/>
              <a:gd name="connsiteY5" fmla="*/ 262623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5165 w 5361367"/>
              <a:gd name="connsiteY5" fmla="*/ 2623850 h 5170715"/>
              <a:gd name="connsiteX0" fmla="*/ 2564621 w 5371436"/>
              <a:gd name="connsiteY0" fmla="*/ 5826 h 5176541"/>
              <a:gd name="connsiteX1" fmla="*/ 5371436 w 5371436"/>
              <a:gd name="connsiteY1" fmla="*/ 0 h 5176541"/>
              <a:gd name="connsiteX2" fmla="*/ 5352844 w 5371436"/>
              <a:gd name="connsiteY2" fmla="*/ 5175502 h 5176541"/>
              <a:gd name="connsiteX3" fmla="*/ 757 w 5371436"/>
              <a:gd name="connsiteY3" fmla="*/ 5176541 h 5176541"/>
              <a:gd name="connsiteX4" fmla="*/ 3130 w 5371436"/>
              <a:gd name="connsiteY4" fmla="*/ 2628908 h 5176541"/>
              <a:gd name="connsiteX5" fmla="*/ 2565165 w 5371436"/>
              <a:gd name="connsiteY5" fmla="*/ 2629676 h 5176541"/>
              <a:gd name="connsiteX0" fmla="*/ 2564621 w 5371436"/>
              <a:gd name="connsiteY0" fmla="*/ 0 h 5170715"/>
              <a:gd name="connsiteX1" fmla="*/ 5371436 w 5371436"/>
              <a:gd name="connsiteY1" fmla="*/ 14333 h 5170715"/>
              <a:gd name="connsiteX2" fmla="*/ 5352844 w 5371436"/>
              <a:gd name="connsiteY2" fmla="*/ 5169676 h 5170715"/>
              <a:gd name="connsiteX3" fmla="*/ 757 w 5371436"/>
              <a:gd name="connsiteY3" fmla="*/ 5170715 h 5170715"/>
              <a:gd name="connsiteX4" fmla="*/ 3130 w 5371436"/>
              <a:gd name="connsiteY4" fmla="*/ 2623082 h 5170715"/>
              <a:gd name="connsiteX5" fmla="*/ 2565165 w 5371436"/>
              <a:gd name="connsiteY5" fmla="*/ 2623850 h 5170715"/>
              <a:gd name="connsiteX0" fmla="*/ 2564621 w 5352857"/>
              <a:gd name="connsiteY0" fmla="*/ 0 h 5170715"/>
              <a:gd name="connsiteX1" fmla="*/ 5347576 w 5352857"/>
              <a:gd name="connsiteY1" fmla="*/ 4779 h 5170715"/>
              <a:gd name="connsiteX2" fmla="*/ 5352844 w 5352857"/>
              <a:gd name="connsiteY2" fmla="*/ 5169676 h 5170715"/>
              <a:gd name="connsiteX3" fmla="*/ 757 w 5352857"/>
              <a:gd name="connsiteY3" fmla="*/ 5170715 h 5170715"/>
              <a:gd name="connsiteX4" fmla="*/ 3130 w 5352857"/>
              <a:gd name="connsiteY4" fmla="*/ 2623082 h 5170715"/>
              <a:gd name="connsiteX5" fmla="*/ 2565165 w 5352857"/>
              <a:gd name="connsiteY5" fmla="*/ 2623850 h 5170715"/>
              <a:gd name="connsiteX0" fmla="*/ 2561491 w 5349727"/>
              <a:gd name="connsiteY0" fmla="*/ 0 h 5170715"/>
              <a:gd name="connsiteX1" fmla="*/ 5344446 w 5349727"/>
              <a:gd name="connsiteY1" fmla="*/ 4779 h 5170715"/>
              <a:gd name="connsiteX2" fmla="*/ 5349714 w 5349727"/>
              <a:gd name="connsiteY2" fmla="*/ 5169676 h 5170715"/>
              <a:gd name="connsiteX3" fmla="*/ 4786 w 5349727"/>
              <a:gd name="connsiteY3" fmla="*/ 5170715 h 5170715"/>
              <a:gd name="connsiteX4" fmla="*/ 0 w 5349727"/>
              <a:gd name="connsiteY4" fmla="*/ 2623082 h 5170715"/>
              <a:gd name="connsiteX5" fmla="*/ 2562035 w 5349727"/>
              <a:gd name="connsiteY5" fmla="*/ 2623850 h 5170715"/>
              <a:gd name="connsiteX0" fmla="*/ 2561491 w 5349727"/>
              <a:gd name="connsiteY0" fmla="*/ 0 h 5174455"/>
              <a:gd name="connsiteX1" fmla="*/ 5344446 w 5349727"/>
              <a:gd name="connsiteY1" fmla="*/ 4779 h 5174455"/>
              <a:gd name="connsiteX2" fmla="*/ 5349714 w 5349727"/>
              <a:gd name="connsiteY2" fmla="*/ 5174455 h 5174455"/>
              <a:gd name="connsiteX3" fmla="*/ 4786 w 5349727"/>
              <a:gd name="connsiteY3" fmla="*/ 5170715 h 5174455"/>
              <a:gd name="connsiteX4" fmla="*/ 0 w 5349727"/>
              <a:gd name="connsiteY4" fmla="*/ 2623082 h 5174455"/>
              <a:gd name="connsiteX5" fmla="*/ 2562035 w 5349727"/>
              <a:gd name="connsiteY5" fmla="*/ 2623850 h 5174455"/>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5163 w 5352855"/>
              <a:gd name="connsiteY5" fmla="*/ 2623850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9934 w 5352855"/>
              <a:gd name="connsiteY5" fmla="*/ 2638182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39802 h 5175493"/>
              <a:gd name="connsiteX5" fmla="*/ 2569934 w 5352855"/>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70147 w 5353068"/>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62989 w 5353068"/>
              <a:gd name="connsiteY5" fmla="*/ 2638182 h 5175493"/>
              <a:gd name="connsiteX0" fmla="*/ 2571035 w 5359271"/>
              <a:gd name="connsiteY0" fmla="*/ 0 h 5175493"/>
              <a:gd name="connsiteX1" fmla="*/ 5353990 w 5359271"/>
              <a:gd name="connsiteY1" fmla="*/ 4779 h 5175493"/>
              <a:gd name="connsiteX2" fmla="*/ 5359258 w 5359271"/>
              <a:gd name="connsiteY2" fmla="*/ 5174455 h 5175493"/>
              <a:gd name="connsiteX3" fmla="*/ 7172 w 5359271"/>
              <a:gd name="connsiteY3" fmla="*/ 5175493 h 5175493"/>
              <a:gd name="connsiteX4" fmla="*/ 0 w 5359271"/>
              <a:gd name="connsiteY4" fmla="*/ 2639802 h 5175493"/>
              <a:gd name="connsiteX5" fmla="*/ 2569192 w 5359271"/>
              <a:gd name="connsiteY5" fmla="*/ 2638182 h 5175493"/>
              <a:gd name="connsiteX0" fmla="*/ 2571035 w 5359271"/>
              <a:gd name="connsiteY0" fmla="*/ 0 h 5177881"/>
              <a:gd name="connsiteX1" fmla="*/ 5353990 w 5359271"/>
              <a:gd name="connsiteY1" fmla="*/ 4779 h 5177881"/>
              <a:gd name="connsiteX2" fmla="*/ 5359258 w 5359271"/>
              <a:gd name="connsiteY2" fmla="*/ 5174455 h 5177881"/>
              <a:gd name="connsiteX3" fmla="*/ 4785 w 5359271"/>
              <a:gd name="connsiteY3" fmla="*/ 5177881 h 5177881"/>
              <a:gd name="connsiteX4" fmla="*/ 0 w 5359271"/>
              <a:gd name="connsiteY4" fmla="*/ 2639802 h 5177881"/>
              <a:gd name="connsiteX5" fmla="*/ 2569192 w 5359271"/>
              <a:gd name="connsiteY5" fmla="*/ 2638182 h 5177881"/>
              <a:gd name="connsiteX0" fmla="*/ 2571035 w 5359271"/>
              <a:gd name="connsiteY0" fmla="*/ 0 h 5175493"/>
              <a:gd name="connsiteX1" fmla="*/ 5353990 w 5359271"/>
              <a:gd name="connsiteY1" fmla="*/ 4779 h 5175493"/>
              <a:gd name="connsiteX2" fmla="*/ 5359258 w 5359271"/>
              <a:gd name="connsiteY2" fmla="*/ 5174455 h 5175493"/>
              <a:gd name="connsiteX3" fmla="*/ 4785 w 5359271"/>
              <a:gd name="connsiteY3" fmla="*/ 5175493 h 5175493"/>
              <a:gd name="connsiteX4" fmla="*/ 0 w 5359271"/>
              <a:gd name="connsiteY4" fmla="*/ 2639802 h 5175493"/>
              <a:gd name="connsiteX5" fmla="*/ 2569192 w 5359271"/>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6806 w 5356885"/>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9193 w 5356885"/>
              <a:gd name="connsiteY5" fmla="*/ 2633406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9803 h 5175493"/>
              <a:gd name="connsiteX5" fmla="*/ 2569193 w 5356885"/>
              <a:gd name="connsiteY5" fmla="*/ 2633406 h 5175493"/>
              <a:gd name="connsiteX0" fmla="*/ 2566872 w 5355108"/>
              <a:gd name="connsiteY0" fmla="*/ 0 h 5175493"/>
              <a:gd name="connsiteX1" fmla="*/ 5349827 w 5355108"/>
              <a:gd name="connsiteY1" fmla="*/ 4779 h 5175493"/>
              <a:gd name="connsiteX2" fmla="*/ 5355095 w 5355108"/>
              <a:gd name="connsiteY2" fmla="*/ 5174455 h 5175493"/>
              <a:gd name="connsiteX3" fmla="*/ 622 w 5355108"/>
              <a:gd name="connsiteY3" fmla="*/ 5175493 h 5175493"/>
              <a:gd name="connsiteX4" fmla="*/ 5380 w 5355108"/>
              <a:gd name="connsiteY4" fmla="*/ 2637415 h 5175493"/>
              <a:gd name="connsiteX5" fmla="*/ 2567416 w 5355108"/>
              <a:gd name="connsiteY5" fmla="*/ 2633406 h 5175493"/>
              <a:gd name="connsiteX0" fmla="*/ 2571036 w 5359272"/>
              <a:gd name="connsiteY0" fmla="*/ 0 h 5175493"/>
              <a:gd name="connsiteX1" fmla="*/ 5353991 w 5359272"/>
              <a:gd name="connsiteY1" fmla="*/ 4779 h 5175493"/>
              <a:gd name="connsiteX2" fmla="*/ 5359259 w 5359272"/>
              <a:gd name="connsiteY2" fmla="*/ 5174455 h 5175493"/>
              <a:gd name="connsiteX3" fmla="*/ 4786 w 5359272"/>
              <a:gd name="connsiteY3" fmla="*/ 5175493 h 5175493"/>
              <a:gd name="connsiteX4" fmla="*/ 0 w 5359272"/>
              <a:gd name="connsiteY4" fmla="*/ 2635027 h 5175493"/>
              <a:gd name="connsiteX5" fmla="*/ 2571580 w 5359272"/>
              <a:gd name="connsiteY5" fmla="*/ 2633406 h 5175493"/>
              <a:gd name="connsiteX0" fmla="*/ 2571990 w 5360226"/>
              <a:gd name="connsiteY0" fmla="*/ 0 h 5182659"/>
              <a:gd name="connsiteX1" fmla="*/ 5354945 w 5360226"/>
              <a:gd name="connsiteY1" fmla="*/ 4779 h 5182659"/>
              <a:gd name="connsiteX2" fmla="*/ 5360213 w 5360226"/>
              <a:gd name="connsiteY2" fmla="*/ 5174455 h 5182659"/>
              <a:gd name="connsiteX3" fmla="*/ 969 w 5360226"/>
              <a:gd name="connsiteY3" fmla="*/ 5182659 h 5182659"/>
              <a:gd name="connsiteX4" fmla="*/ 954 w 5360226"/>
              <a:gd name="connsiteY4" fmla="*/ 2635027 h 5182659"/>
              <a:gd name="connsiteX5" fmla="*/ 2572534 w 5360226"/>
              <a:gd name="connsiteY5" fmla="*/ 2633406 h 5182659"/>
              <a:gd name="connsiteX0" fmla="*/ 2571778 w 5360014"/>
              <a:gd name="connsiteY0" fmla="*/ 0 h 5182659"/>
              <a:gd name="connsiteX1" fmla="*/ 5354733 w 5360014"/>
              <a:gd name="connsiteY1" fmla="*/ 4779 h 5182659"/>
              <a:gd name="connsiteX2" fmla="*/ 5360001 w 5360014"/>
              <a:gd name="connsiteY2" fmla="*/ 5174455 h 5182659"/>
              <a:gd name="connsiteX3" fmla="*/ 757 w 5360014"/>
              <a:gd name="connsiteY3" fmla="*/ 5182659 h 5182659"/>
              <a:gd name="connsiteX4" fmla="*/ 3128 w 5360014"/>
              <a:gd name="connsiteY4" fmla="*/ 2639805 h 5182659"/>
              <a:gd name="connsiteX5" fmla="*/ 2572322 w 5360014"/>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2187 w 5359879"/>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84117 w 5359879"/>
              <a:gd name="connsiteY5" fmla="*/ 2640573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6959 w 5359879"/>
              <a:gd name="connsiteY5" fmla="*/ 2642962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4573 w 5359879"/>
              <a:gd name="connsiteY5" fmla="*/ 2645351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65030 w 5359879"/>
              <a:gd name="connsiteY5" fmla="*/ 2642963 h 5182659"/>
              <a:gd name="connsiteX0" fmla="*/ 2571643 w 5354598"/>
              <a:gd name="connsiteY0" fmla="*/ 0 h 5188786"/>
              <a:gd name="connsiteX1" fmla="*/ 5354598 w 5354598"/>
              <a:gd name="connsiteY1" fmla="*/ 4779 h 5188786"/>
              <a:gd name="connsiteX2" fmla="*/ 5352708 w 5354598"/>
              <a:gd name="connsiteY2" fmla="*/ 5188786 h 5188786"/>
              <a:gd name="connsiteX3" fmla="*/ 622 w 5354598"/>
              <a:gd name="connsiteY3" fmla="*/ 5182659 h 5188786"/>
              <a:gd name="connsiteX4" fmla="*/ 5379 w 5354598"/>
              <a:gd name="connsiteY4" fmla="*/ 2642195 h 5188786"/>
              <a:gd name="connsiteX5" fmla="*/ 2565030 w 5354598"/>
              <a:gd name="connsiteY5" fmla="*/ 2642963 h 518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4598" h="5188786">
                <a:moveTo>
                  <a:pt x="2571643" y="0"/>
                </a:moveTo>
                <a:lnTo>
                  <a:pt x="5354598" y="4779"/>
                </a:lnTo>
                <a:cubicBezTo>
                  <a:pt x="5354262" y="1084146"/>
                  <a:pt x="5353044" y="4109419"/>
                  <a:pt x="5352708" y="5188786"/>
                </a:cubicBezTo>
                <a:lnTo>
                  <a:pt x="622" y="5182659"/>
                </a:lnTo>
                <a:cubicBezTo>
                  <a:pt x="-2731" y="4329088"/>
                  <a:pt x="8732" y="3495766"/>
                  <a:pt x="5379" y="2642195"/>
                </a:cubicBezTo>
                <a:lnTo>
                  <a:pt x="2565030" y="2642963"/>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smtClean="0"/>
              <a:t>Click on icon to add picture</a:t>
            </a:r>
          </a:p>
          <a:p>
            <a:endParaRPr lang="en-ZA" dirty="0"/>
          </a:p>
        </p:txBody>
      </p:sp>
      <p:grpSp>
        <p:nvGrpSpPr>
          <p:cNvPr id="48" name="Group 47"/>
          <p:cNvGrpSpPr/>
          <p:nvPr userDrawn="1"/>
        </p:nvGrpSpPr>
        <p:grpSpPr>
          <a:xfrm>
            <a:off x="2349705" y="1129858"/>
            <a:ext cx="1640922" cy="1648028"/>
            <a:chOff x="6435591" y="1113939"/>
            <a:chExt cx="1601874" cy="1608810"/>
          </a:xfrm>
        </p:grpSpPr>
        <p:sp>
          <p:nvSpPr>
            <p:cNvPr id="49" name="Rectangle 48"/>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0" name="Rectangle 49"/>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1" name="Picture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2563" y="1423987"/>
            <a:ext cx="2390775" cy="1195388"/>
          </a:xfrm>
          <a:prstGeom prst="rect">
            <a:avLst/>
          </a:prstGeom>
        </p:spPr>
      </p:pic>
    </p:spTree>
    <p:extLst>
      <p:ext uri="{BB962C8B-B14F-4D97-AF65-F5344CB8AC3E}">
        <p14:creationId xmlns:p14="http://schemas.microsoft.com/office/powerpoint/2010/main" val="588385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1353289B-71B5-4735-B5D9-A523A549F81F}" type="datetimeFigureOut">
              <a:rPr lang="en-ZA" smtClean="0"/>
              <a:t>2018/10/19</a:t>
            </a:fld>
            <a:endParaRPr lang="en-ZA"/>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ZA"/>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6451B773-F3B6-4CC1-BAF6-BD44C1F7BE4E}" type="slidenum">
              <a:rPr lang="en-ZA" smtClean="0"/>
              <a:t>‹#›</a:t>
            </a:fld>
            <a:endParaRPr lang="en-ZA"/>
          </a:p>
        </p:txBody>
      </p:sp>
    </p:spTree>
    <p:extLst>
      <p:ext uri="{BB962C8B-B14F-4D97-AF65-F5344CB8AC3E}">
        <p14:creationId xmlns:p14="http://schemas.microsoft.com/office/powerpoint/2010/main" val="4322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smtClean="0"/>
              <a:t>Click to edit Master title style</a:t>
            </a:r>
            <a:endParaRPr lang="en-ZA"/>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1353289B-71B5-4735-B5D9-A523A549F81F}" type="datetimeFigureOut">
              <a:rPr lang="en-ZA" smtClean="0"/>
              <a:t>2018/10/19</a:t>
            </a:fld>
            <a:endParaRPr lang="en-ZA"/>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ZA"/>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6451B773-F3B6-4CC1-BAF6-BD44C1F7BE4E}" type="slidenum">
              <a:rPr lang="en-ZA" smtClean="0"/>
              <a:t>‹#›</a:t>
            </a:fld>
            <a:endParaRPr lang="en-ZA"/>
          </a:p>
        </p:txBody>
      </p:sp>
    </p:spTree>
    <p:extLst>
      <p:ext uri="{BB962C8B-B14F-4D97-AF65-F5344CB8AC3E}">
        <p14:creationId xmlns:p14="http://schemas.microsoft.com/office/powerpoint/2010/main" val="688875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8" name="Rectangle 47"/>
          <p:cNvSpPr/>
          <p:nvPr userDrawn="1"/>
        </p:nvSpPr>
        <p:spPr>
          <a:xfrm>
            <a:off x="0" y="1304924"/>
            <a:ext cx="6589500" cy="252412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4" y="3404618"/>
            <a:ext cx="2141491" cy="241319"/>
          </a:xfrm>
          <a:prstGeom prst="rect">
            <a:avLst/>
          </a:prstGeom>
        </p:spPr>
      </p:pic>
      <p:sp>
        <p:nvSpPr>
          <p:cNvPr id="50" name="Rectangle 49"/>
          <p:cNvSpPr/>
          <p:nvPr userDrawn="1"/>
        </p:nvSpPr>
        <p:spPr>
          <a:xfrm>
            <a:off x="5306886" y="-28"/>
            <a:ext cx="3844472" cy="2606703"/>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1" name="Straight Connector 50"/>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 Placeholder 4"/>
          <p:cNvSpPr>
            <a:spLocks noGrp="1"/>
          </p:cNvSpPr>
          <p:nvPr>
            <p:ph type="body" sz="quarter" idx="17" hasCustomPrompt="1"/>
          </p:nvPr>
        </p:nvSpPr>
        <p:spPr>
          <a:xfrm>
            <a:off x="331830" y="1488201"/>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smtClean="0"/>
              <a:t>Heading</a:t>
            </a:r>
            <a:endParaRPr lang="en-ZA" dirty="0"/>
          </a:p>
        </p:txBody>
      </p:sp>
      <p:sp>
        <p:nvSpPr>
          <p:cNvPr id="53" name="Text Placeholder 4"/>
          <p:cNvSpPr>
            <a:spLocks noGrp="1"/>
          </p:cNvSpPr>
          <p:nvPr>
            <p:ph type="body" sz="quarter" idx="18" hasCustomPrompt="1"/>
          </p:nvPr>
        </p:nvSpPr>
        <p:spPr>
          <a:xfrm>
            <a:off x="357186" y="2750888"/>
            <a:ext cx="4756152"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ZA" dirty="0"/>
          </a:p>
        </p:txBody>
      </p:sp>
      <p:grpSp>
        <p:nvGrpSpPr>
          <p:cNvPr id="55" name="Group 54"/>
          <p:cNvGrpSpPr/>
          <p:nvPr userDrawn="1"/>
        </p:nvGrpSpPr>
        <p:grpSpPr>
          <a:xfrm>
            <a:off x="5141457" y="1147110"/>
            <a:ext cx="1614360" cy="1621351"/>
            <a:chOff x="6435591" y="1113939"/>
            <a:chExt cx="1601874" cy="1608810"/>
          </a:xfrm>
        </p:grpSpPr>
        <p:sp>
          <p:nvSpPr>
            <p:cNvPr id="57" name="Rectangle 56"/>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8" name="Rectangle 57"/>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sp>
        <p:nvSpPr>
          <p:cNvPr id="60" name="Picture Placeholder 3"/>
          <p:cNvSpPr>
            <a:spLocks noGrp="1"/>
          </p:cNvSpPr>
          <p:nvPr userDrawn="1">
            <p:ph type="pic" sz="quarter" idx="14" hasCustomPrompt="1"/>
          </p:nvPr>
        </p:nvSpPr>
        <p:spPr>
          <a:xfrm>
            <a:off x="-7311" y="2603058"/>
            <a:ext cx="9161918" cy="2540441"/>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79954"/>
              <a:gd name="connsiteY0" fmla="*/ 0 h 2544717"/>
              <a:gd name="connsiteX1" fmla="*/ 9168232 w 9179954"/>
              <a:gd name="connsiteY1" fmla="*/ 3593 h 2544717"/>
              <a:gd name="connsiteX2" fmla="*/ 9179948 w 9179954"/>
              <a:gd name="connsiteY2" fmla="*/ 2544223 h 2544717"/>
              <a:gd name="connsiteX3" fmla="*/ 3707 w 9179954"/>
              <a:gd name="connsiteY3" fmla="*/ 2544717 h 2544717"/>
              <a:gd name="connsiteX4" fmla="*/ 161 w 9179954"/>
              <a:gd name="connsiteY4" fmla="*/ 1222585 h 2544717"/>
              <a:gd name="connsiteX5" fmla="*/ 6614900 w 9179954"/>
              <a:gd name="connsiteY5" fmla="*/ 1222136 h 2544717"/>
              <a:gd name="connsiteX0" fmla="*/ 6613169 w 9179963"/>
              <a:gd name="connsiteY0" fmla="*/ 3572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01240 w 9179963"/>
              <a:gd name="connsiteY0" fmla="*/ 8350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87134 w 9179963"/>
              <a:gd name="connsiteY0" fmla="*/ 107875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3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20330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4424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963" h="2548289">
                <a:moveTo>
                  <a:pt x="6604424" y="2777"/>
                </a:moveTo>
                <a:lnTo>
                  <a:pt x="9175390" y="0"/>
                </a:lnTo>
                <a:cubicBezTo>
                  <a:pt x="9175054" y="1079367"/>
                  <a:pt x="9180284" y="1468428"/>
                  <a:pt x="9179948" y="2547795"/>
                </a:cubicBezTo>
                <a:lnTo>
                  <a:pt x="3707" y="2548289"/>
                </a:lnTo>
                <a:cubicBezTo>
                  <a:pt x="4910" y="2099882"/>
                  <a:pt x="-1042" y="1674564"/>
                  <a:pt x="161" y="1226157"/>
                </a:cubicBezTo>
                <a:lnTo>
                  <a:pt x="6605356" y="1225708"/>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smtClean="0"/>
              <a:t>Click on icon to add picture</a:t>
            </a:r>
          </a:p>
          <a:p>
            <a:endParaRPr lang="en-ZA" dirty="0"/>
          </a:p>
        </p:txBody>
      </p:sp>
      <p:pic>
        <p:nvPicPr>
          <p:cNvPr id="62" name="Picture 6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55817" y="1408966"/>
            <a:ext cx="2388183" cy="1194092"/>
          </a:xfrm>
          <a:prstGeom prst="rect">
            <a:avLst/>
          </a:prstGeom>
        </p:spPr>
      </p:pic>
    </p:spTree>
    <p:extLst>
      <p:ext uri="{BB962C8B-B14F-4D97-AF65-F5344CB8AC3E}">
        <p14:creationId xmlns:p14="http://schemas.microsoft.com/office/powerpoint/2010/main" val="23911707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4" name="Rectangle 13"/>
          <p:cNvSpPr/>
          <p:nvPr userDrawn="1"/>
        </p:nvSpPr>
        <p:spPr>
          <a:xfrm>
            <a:off x="5306886" y="-28"/>
            <a:ext cx="3844472" cy="2606703"/>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p:cNvSpPr/>
          <p:nvPr userDrawn="1"/>
        </p:nvSpPr>
        <p:spPr>
          <a:xfrm>
            <a:off x="2" y="1304924"/>
            <a:ext cx="6589497" cy="383857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Picture Placeholder 14"/>
          <p:cNvSpPr>
            <a:spLocks noGrp="1"/>
          </p:cNvSpPr>
          <p:nvPr>
            <p:ph type="pic" sz="quarter" idx="10" hasCustomPrompt="1"/>
          </p:nvPr>
        </p:nvSpPr>
        <p:spPr>
          <a:xfrm>
            <a:off x="6589500" y="2605569"/>
            <a:ext cx="2561860" cy="2537931"/>
          </a:xfrm>
          <a:prstGeom prst="rect">
            <a:avLst/>
          </a:prstGeom>
          <a:noFill/>
        </p:spPr>
        <p:txBody>
          <a:bodyPr/>
          <a:lstStyle>
            <a:lvl1pPr marL="0" indent="0">
              <a:buNone/>
              <a:defRPr sz="1380" baseline="0">
                <a:solidFill>
                  <a:srgbClr val="595959"/>
                </a:solidFill>
                <a:latin typeface="Arial" panose="020B0604020202020204" pitchFamily="34" charset="0"/>
                <a:cs typeface="Arial" panose="020B0604020202020204" pitchFamily="34" charset="0"/>
              </a:defRPr>
            </a:lvl1pPr>
          </a:lstStyle>
          <a:p>
            <a:r>
              <a:rPr lang="en-ZA" dirty="0" smtClean="0"/>
              <a:t>Click on icon to add picture</a:t>
            </a:r>
            <a:endParaRPr lang="en-ZA" dirty="0"/>
          </a:p>
        </p:txBody>
      </p:sp>
      <p:sp>
        <p:nvSpPr>
          <p:cNvPr id="30" name="Text Placeholder 4"/>
          <p:cNvSpPr>
            <a:spLocks noGrp="1"/>
          </p:cNvSpPr>
          <p:nvPr userDrawn="1">
            <p:ph type="body" sz="quarter" idx="17" hasCustomPrompt="1"/>
          </p:nvPr>
        </p:nvSpPr>
        <p:spPr>
          <a:xfrm>
            <a:off x="331830" y="1518345"/>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smtClean="0"/>
              <a:t>Heading</a:t>
            </a:r>
            <a:endParaRPr lang="en-ZA"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5" y="4717118"/>
            <a:ext cx="2141491" cy="241319"/>
          </a:xfrm>
          <a:prstGeom prst="rect">
            <a:avLst/>
          </a:prstGeom>
        </p:spPr>
      </p:pic>
      <p:sp>
        <p:nvSpPr>
          <p:cNvPr id="16" name="Text Placeholder 4"/>
          <p:cNvSpPr>
            <a:spLocks noGrp="1"/>
          </p:cNvSpPr>
          <p:nvPr>
            <p:ph type="body" sz="quarter" idx="18" hasCustomPrompt="1"/>
          </p:nvPr>
        </p:nvSpPr>
        <p:spPr>
          <a:xfrm>
            <a:off x="357185" y="4097842"/>
            <a:ext cx="3457577"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ZA" dirty="0"/>
          </a:p>
        </p:txBody>
      </p:sp>
      <p:cxnSp>
        <p:nvCxnSpPr>
          <p:cNvPr id="18" name="Straight Connector 17"/>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a:xfrm>
            <a:off x="5141457" y="1147110"/>
            <a:ext cx="1614360" cy="1621351"/>
            <a:chOff x="6435591" y="1113939"/>
            <a:chExt cx="1601874" cy="1608810"/>
          </a:xfrm>
        </p:grpSpPr>
        <p:sp>
          <p:nvSpPr>
            <p:cNvPr id="25" name="Rectangle 24"/>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26" name="Rectangle 25"/>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55817" y="1408966"/>
            <a:ext cx="2388183" cy="1194092"/>
          </a:xfrm>
          <a:prstGeom prst="rect">
            <a:avLst/>
          </a:prstGeom>
        </p:spPr>
      </p:pic>
    </p:spTree>
    <p:extLst>
      <p:ext uri="{BB962C8B-B14F-4D97-AF65-F5344CB8AC3E}">
        <p14:creationId xmlns:p14="http://schemas.microsoft.com/office/powerpoint/2010/main" val="617070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smtClean="0"/>
              <a:t>Heading</a:t>
            </a:r>
            <a:endParaRPr lang="en-GB" altLang="en-US" dirty="0" smtClean="0"/>
          </a:p>
        </p:txBody>
      </p:sp>
      <p:sp>
        <p:nvSpPr>
          <p:cNvPr id="7"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Sub heading</a:t>
            </a:r>
          </a:p>
        </p:txBody>
      </p:sp>
      <p:sp>
        <p:nvSpPr>
          <p:cNvPr id="1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smtClean="0"/>
              <a:t>It is advisable not to exceed 7 bullets per slide</a:t>
            </a:r>
          </a:p>
          <a:p>
            <a:pPr lvl="1"/>
            <a:r>
              <a:rPr lang="en-US" dirty="0" smtClean="0"/>
              <a:t>Second </a:t>
            </a:r>
          </a:p>
          <a:p>
            <a:pPr lvl="2"/>
            <a:r>
              <a:rPr lang="en-US" dirty="0" smtClean="0"/>
              <a:t>Third </a:t>
            </a:r>
          </a:p>
          <a:p>
            <a:pPr lvl="3"/>
            <a:r>
              <a:rPr lang="en-US" dirty="0" smtClean="0"/>
              <a:t>Fourth</a:t>
            </a:r>
          </a:p>
        </p:txBody>
      </p:sp>
      <p:sp>
        <p:nvSpPr>
          <p:cNvPr id="12"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213532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2">
    <p:bg>
      <p:bgPr>
        <a:solidFill>
          <a:srgbClr val="005BAA"/>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74650" y="4436773"/>
            <a:ext cx="8390732" cy="419665"/>
            <a:chOff x="374650" y="4436773"/>
            <a:chExt cx="8390732" cy="419665"/>
          </a:xfrm>
        </p:grpSpPr>
        <p:cxnSp>
          <p:nvCxnSpPr>
            <p:cNvPr id="6" name="Straight Connector 5"/>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9"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smtClean="0"/>
              <a:t>Heading</a:t>
            </a:r>
            <a:endParaRPr lang="en-GB" altLang="en-US" dirty="0" smtClean="0"/>
          </a:p>
        </p:txBody>
      </p:sp>
      <p:sp>
        <p:nvSpPr>
          <p:cNvPr id="11"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smtClean="0"/>
              <a:t>It is advisable not to exceed 7 bullets per slide</a:t>
            </a:r>
          </a:p>
          <a:p>
            <a:pPr lvl="1"/>
            <a:r>
              <a:rPr lang="en-US" dirty="0" smtClean="0"/>
              <a:t>Second </a:t>
            </a:r>
          </a:p>
          <a:p>
            <a:pPr lvl="2"/>
            <a:r>
              <a:rPr lang="en-US" dirty="0" smtClean="0"/>
              <a:t>Third </a:t>
            </a:r>
          </a:p>
          <a:p>
            <a:pPr lvl="3"/>
            <a:r>
              <a:rPr lang="en-US" dirty="0" smtClean="0"/>
              <a:t>Fourth</a:t>
            </a:r>
          </a:p>
        </p:txBody>
      </p:sp>
      <p:sp>
        <p:nvSpPr>
          <p:cNvPr id="15"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Sub heading</a:t>
            </a: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372007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3">
    <p:bg>
      <p:bgPr>
        <a:solidFill>
          <a:srgbClr val="005BAA"/>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74650" y="4436773"/>
            <a:ext cx="8390732" cy="419665"/>
            <a:chOff x="374650" y="4436773"/>
            <a:chExt cx="8390732" cy="419665"/>
          </a:xfrm>
        </p:grpSpPr>
        <p:cxnSp>
          <p:nvCxnSpPr>
            <p:cNvPr id="8" name="Straight Connector 7"/>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smtClean="0"/>
              <a:t>Heading</a:t>
            </a:r>
            <a:endParaRPr lang="en-GB" altLang="en-US" dirty="0" smtClean="0"/>
          </a:p>
        </p:txBody>
      </p:sp>
      <p:sp>
        <p:nvSpPr>
          <p:cNvPr id="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smtClean="0"/>
              <a:t>It is advisable not to exceed 7 bullets per slide</a:t>
            </a:r>
          </a:p>
          <a:p>
            <a:pPr lvl="1"/>
            <a:r>
              <a:rPr lang="en-US" dirty="0" smtClean="0"/>
              <a:t>Second </a:t>
            </a:r>
          </a:p>
          <a:p>
            <a:pPr lvl="2"/>
            <a:r>
              <a:rPr lang="en-US" dirty="0" smtClean="0"/>
              <a:t>Third </a:t>
            </a:r>
          </a:p>
          <a:p>
            <a:pPr lvl="3"/>
            <a:r>
              <a:rPr lang="en-US" dirty="0" smtClean="0"/>
              <a:t>Fourth</a:t>
            </a:r>
          </a:p>
        </p:txBody>
      </p:sp>
      <p:cxnSp>
        <p:nvCxnSpPr>
          <p:cNvPr id="9" name="Straight Connector 8"/>
          <p:cNvCxnSpPr/>
          <p:nvPr userDrawn="1"/>
        </p:nvCxnSpPr>
        <p:spPr>
          <a:xfrm>
            <a:off x="374650" y="971603"/>
            <a:ext cx="83940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153240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Page with Heading">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2" name="Rectangle 3"/>
          <p:cNvSpPr>
            <a:spLocks noGrp="1" noChangeArrowheads="1"/>
          </p:cNvSpPr>
          <p:nvPr>
            <p:ph idx="1" hasCustomPrompt="1"/>
          </p:nvPr>
        </p:nvSpPr>
        <p:spPr bwMode="auto">
          <a:xfrm>
            <a:off x="376238" y="1344168"/>
            <a:ext cx="8391525" cy="30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smtClean="0"/>
              <a:t>Click on icons to add picture or graphic</a:t>
            </a:r>
            <a:endParaRPr lang="en-ZA" dirty="0"/>
          </a:p>
        </p:txBody>
      </p:sp>
      <p:sp>
        <p:nvSpPr>
          <p:cNvPr id="13"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Sub heading</a:t>
            </a:r>
          </a:p>
        </p:txBody>
      </p:sp>
      <p:sp>
        <p:nvSpPr>
          <p:cNvPr id="14"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smtClean="0"/>
              <a:t>Heading</a:t>
            </a:r>
            <a:endParaRPr lang="en-GB" altLang="en-US" dirty="0" smtClean="0"/>
          </a:p>
        </p:txBody>
      </p:sp>
      <p:sp>
        <p:nvSpPr>
          <p:cNvPr id="17"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125090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Page">
    <p:spTree>
      <p:nvGrpSpPr>
        <p:cNvPr id="1" name=""/>
        <p:cNvGrpSpPr/>
        <p:nvPr/>
      </p:nvGrpSpPr>
      <p:grpSpPr>
        <a:xfrm>
          <a:off x="0" y="0"/>
          <a:ext cx="0" cy="0"/>
          <a:chOff x="0" y="0"/>
          <a:chExt cx="0" cy="0"/>
        </a:xfrm>
      </p:grpSpPr>
      <p:grpSp>
        <p:nvGrpSpPr>
          <p:cNvPr id="11" name="Group 10"/>
          <p:cNvGrpSpPr/>
          <p:nvPr userDrawn="1"/>
        </p:nvGrpSpPr>
        <p:grpSpPr>
          <a:xfrm>
            <a:off x="374650" y="4439794"/>
            <a:ext cx="8394070" cy="412340"/>
            <a:chOff x="374650" y="4439794"/>
            <a:chExt cx="8394070" cy="412340"/>
          </a:xfrm>
        </p:grpSpPr>
        <p:cxnSp>
          <p:nvCxnSpPr>
            <p:cNvPr id="8" name="Straight Connector 7"/>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9"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0" name="Rectangle 3"/>
          <p:cNvSpPr>
            <a:spLocks noGrp="1" noChangeArrowheads="1"/>
          </p:cNvSpPr>
          <p:nvPr>
            <p:ph idx="1" hasCustomPrompt="1"/>
          </p:nvPr>
        </p:nvSpPr>
        <p:spPr bwMode="auto">
          <a:xfrm>
            <a:off x="376238" y="170822"/>
            <a:ext cx="8391525" cy="42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smtClean="0"/>
              <a:t>Click on icons to add picture or graphic</a:t>
            </a:r>
            <a:endParaRPr lang="en-ZA" dirty="0"/>
          </a:p>
        </p:txBody>
      </p: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167735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5BA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74650" y="4436773"/>
            <a:ext cx="8390732" cy="419665"/>
            <a:chOff x="374650" y="4436773"/>
            <a:chExt cx="8390732" cy="419665"/>
          </a:xfrm>
        </p:grpSpPr>
        <p:cxnSp>
          <p:nvCxnSpPr>
            <p:cNvPr id="5" name="Straight Connector 4"/>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12" name="TextBox 11"/>
          <p:cNvSpPr txBox="1"/>
          <p:nvPr userDrawn="1"/>
        </p:nvSpPr>
        <p:spPr>
          <a:xfrm>
            <a:off x="374650" y="1869035"/>
            <a:ext cx="8393113" cy="769441"/>
          </a:xfrm>
          <a:prstGeom prst="rect">
            <a:avLst/>
          </a:prstGeom>
          <a:noFill/>
        </p:spPr>
        <p:txBody>
          <a:bodyPr wrap="square" rtlCol="0">
            <a:spAutoFit/>
          </a:bodyPr>
          <a:lstStyle/>
          <a:p>
            <a:pPr algn="ctr"/>
            <a:r>
              <a:rPr lang="en-ZA" sz="4400" b="1" dirty="0" smtClean="0">
                <a:solidFill>
                  <a:schemeClr val="bg1"/>
                </a:solidFill>
                <a:latin typeface="Arial" panose="020B0604020202020204" pitchFamily="34" charset="0"/>
                <a:ea typeface="Open Sans" panose="020B0606030504020204" pitchFamily="34" charset="0"/>
                <a:cs typeface="Arial" panose="020B0604020202020204" pitchFamily="34" charset="0"/>
              </a:rPr>
              <a:t>Thank You</a:t>
            </a:r>
            <a:endParaRPr lang="en-ZA" sz="4400" b="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smtClean="0"/>
              <a:t>NAME of Presentation   Date</a:t>
            </a:r>
          </a:p>
        </p:txBody>
      </p:sp>
    </p:spTree>
    <p:extLst>
      <p:ext uri="{BB962C8B-B14F-4D97-AF65-F5344CB8AC3E}">
        <p14:creationId xmlns:p14="http://schemas.microsoft.com/office/powerpoint/2010/main" val="23881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66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5" r:id="rId6"/>
    <p:sldLayoutId id="2147483653" r:id="rId7"/>
    <p:sldLayoutId id="2147483654" r:id="rId8"/>
    <p:sldLayoutId id="2147483658" r:id="rId9"/>
    <p:sldLayoutId id="2147483659" r:id="rId10"/>
    <p:sldLayoutId id="214748366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hyperlink" Target="http://opencontent.org/definition/"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oerafrica.or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unesdoc.unesco.org/images/0024/002456/245656E.pdf" TargetMode="External"/><Relationship Id="rId2" Type="http://schemas.openxmlformats.org/officeDocument/2006/relationships/hyperlink" Target="https://www.gov.za/sites/default/files/40325_gon1212.pdf"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creativecommons.org/licenses/by/3.0/" TargetMode="External"/><Relationship Id="rId4" Type="http://schemas.openxmlformats.org/officeDocument/2006/relationships/hyperlink" Target="http://www.unesco.org/new/en/communication-and-information/access-to-knowledge/open-educational-resources/what-are-open-educational-resources-oer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346316" y="2963764"/>
            <a:ext cx="3471885" cy="1107996"/>
          </a:xfrm>
        </p:spPr>
        <p:txBody>
          <a:bodyPr/>
          <a:lstStyle/>
          <a:p>
            <a:r>
              <a:rPr lang="en-ZA" dirty="0" smtClean="0"/>
              <a:t>Open access through OER</a:t>
            </a:r>
            <a:endParaRPr lang="en-ZA" dirty="0"/>
          </a:p>
        </p:txBody>
      </p:sp>
      <p:sp>
        <p:nvSpPr>
          <p:cNvPr id="6" name="Text Placeholder 5"/>
          <p:cNvSpPr>
            <a:spLocks noGrp="1"/>
          </p:cNvSpPr>
          <p:nvPr>
            <p:ph type="body" sz="quarter" idx="18"/>
          </p:nvPr>
        </p:nvSpPr>
        <p:spPr>
          <a:xfrm>
            <a:off x="366122" y="4083638"/>
            <a:ext cx="3452079" cy="523220"/>
          </a:xfrm>
        </p:spPr>
        <p:txBody>
          <a:bodyPr/>
          <a:lstStyle/>
          <a:p>
            <a:r>
              <a:rPr lang="en-ZA" dirty="0" smtClean="0"/>
              <a:t>NWU, </a:t>
            </a:r>
            <a:r>
              <a:rPr lang="en-ZA" dirty="0" err="1" smtClean="0"/>
              <a:t>Vanderbijlpark</a:t>
            </a:r>
            <a:r>
              <a:rPr lang="en-ZA" dirty="0" smtClean="0"/>
              <a:t>, 22 October 2018 by Tony Mays</a:t>
            </a:r>
            <a:endParaRPr lang="en-ZA" dirty="0"/>
          </a:p>
        </p:txBody>
      </p:sp>
      <p:pic>
        <p:nvPicPr>
          <p:cNvPr id="30" name="Picture Placeholder 29"/>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71" r="471"/>
          <a:stretch>
            <a:fillRect/>
          </a:stretch>
        </p:blipFill>
        <p:spPr/>
      </p:pic>
    </p:spTree>
    <p:extLst>
      <p:ext uri="{BB962C8B-B14F-4D97-AF65-F5344CB8AC3E}">
        <p14:creationId xmlns:p14="http://schemas.microsoft.com/office/powerpoint/2010/main" val="326547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An educational resource</a:t>
            </a:r>
          </a:p>
        </p:txBody>
      </p:sp>
      <p:sp>
        <p:nvSpPr>
          <p:cNvPr id="4" name="Content Placeholder 3"/>
          <p:cNvSpPr>
            <a:spLocks noGrp="1"/>
          </p:cNvSpPr>
          <p:nvPr>
            <p:ph sz="half" idx="2"/>
          </p:nvPr>
        </p:nvSpPr>
        <p:spPr>
          <a:xfrm>
            <a:off x="4629150" y="1291829"/>
            <a:ext cx="3028950" cy="3394472"/>
          </a:xfrm>
        </p:spPr>
        <p:txBody>
          <a:bodyPr>
            <a:normAutofit/>
          </a:bodyPr>
          <a:lstStyle/>
          <a:p>
            <a:pPr>
              <a:buFont typeface="Arial" charset="0"/>
              <a:buChar char="•"/>
              <a:defRPr/>
            </a:pPr>
            <a:r>
              <a:rPr lang="en-ZA" sz="1950" dirty="0"/>
              <a:t>This is a cat.</a:t>
            </a:r>
          </a:p>
          <a:p>
            <a:pPr>
              <a:buFont typeface="Arial" charset="0"/>
              <a:buChar char="•"/>
              <a:defRPr/>
            </a:pPr>
            <a:r>
              <a:rPr lang="en-ZA" sz="1950" dirty="0"/>
              <a:t>How do we say “cat” in each official language?</a:t>
            </a:r>
          </a:p>
          <a:p>
            <a:pPr>
              <a:buFont typeface="Arial" charset="0"/>
              <a:buChar char="•"/>
              <a:defRPr/>
            </a:pPr>
            <a:r>
              <a:rPr lang="en-ZA" sz="1950" dirty="0"/>
              <a:t>How would you name this animal using South African Sign Language?</a:t>
            </a:r>
          </a:p>
        </p:txBody>
      </p:sp>
      <p:pic>
        <p:nvPicPr>
          <p:cNvPr id="6"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48327" y="1369219"/>
            <a:ext cx="2446847" cy="3263504"/>
          </a:xfrm>
        </p:spPr>
      </p:pic>
    </p:spTree>
    <p:extLst>
      <p:ext uri="{BB962C8B-B14F-4D97-AF65-F5344CB8AC3E}">
        <p14:creationId xmlns:p14="http://schemas.microsoft.com/office/powerpoint/2010/main" val="806683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An OER</a:t>
            </a:r>
          </a:p>
        </p:txBody>
      </p:sp>
      <p:sp>
        <p:nvSpPr>
          <p:cNvPr id="10244" name="Content Placeholder 3"/>
          <p:cNvSpPr>
            <a:spLocks noGrp="1"/>
          </p:cNvSpPr>
          <p:nvPr>
            <p:ph sz="half" idx="2"/>
          </p:nvPr>
        </p:nvSpPr>
        <p:spPr>
          <a:xfrm>
            <a:off x="4487795" y="1200151"/>
            <a:ext cx="3028950" cy="3394472"/>
          </a:xfrm>
        </p:spPr>
        <p:txBody>
          <a:bodyPr/>
          <a:lstStyle/>
          <a:p>
            <a:pPr>
              <a:buFont typeface="Arial" charset="0"/>
              <a:buChar char="•"/>
              <a:defRPr/>
            </a:pPr>
            <a:r>
              <a:rPr lang="en-ZA" sz="2000" dirty="0"/>
              <a:t>This is a cat.</a:t>
            </a:r>
          </a:p>
          <a:p>
            <a:pPr>
              <a:buFont typeface="Arial" charset="0"/>
              <a:buChar char="•"/>
              <a:defRPr/>
            </a:pPr>
            <a:r>
              <a:rPr lang="en-ZA" sz="2000" dirty="0"/>
              <a:t>How do we say “cat” in each official language?</a:t>
            </a:r>
          </a:p>
          <a:p>
            <a:pPr>
              <a:buFont typeface="Arial" charset="0"/>
              <a:buChar char="•"/>
              <a:defRPr/>
            </a:pPr>
            <a:r>
              <a:rPr lang="en-ZA" sz="2000" dirty="0"/>
              <a:t>How would you name this animal using South African Sign Language?</a:t>
            </a:r>
          </a:p>
        </p:txBody>
      </p:sp>
      <p:pic>
        <p:nvPicPr>
          <p:cNvPr id="10245"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6263" y="3877447"/>
            <a:ext cx="1094724" cy="3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4429125" y="4257854"/>
            <a:ext cx="34290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200" dirty="0">
                <a:solidFill>
                  <a:srgbClr val="1B346B"/>
                </a:solidFill>
                <a:latin typeface="Calibri" pitchFamily="34" charset="0"/>
              </a:rPr>
              <a:t>This work is licensed under a </a:t>
            </a:r>
          </a:p>
          <a:p>
            <a:pPr algn="ctr" eaLnBrk="1" hangingPunct="1"/>
            <a:r>
              <a:rPr lang="en-ZA" sz="1050" u="sng" dirty="0">
                <a:hlinkClick r:id="rId3"/>
              </a:rPr>
              <a:t>Creative Commons Attribution 4.0</a:t>
            </a:r>
            <a:r>
              <a:rPr lang="en-ZA" sz="1350" u="sng" dirty="0">
                <a:hlinkClick r:id="rId3"/>
              </a:rPr>
              <a:t> </a:t>
            </a:r>
            <a:r>
              <a:rPr lang="en-US" altLang="en-US" sz="1200" dirty="0">
                <a:solidFill>
                  <a:srgbClr val="1B346B"/>
                </a:solidFill>
                <a:latin typeface="Calibri" pitchFamily="34" charset="0"/>
              </a:rPr>
              <a:t/>
            </a:r>
            <a:br>
              <a:rPr lang="en-US" altLang="en-US" sz="1200" dirty="0">
                <a:solidFill>
                  <a:srgbClr val="1B346B"/>
                </a:solidFill>
                <a:latin typeface="Calibri" pitchFamily="34" charset="0"/>
              </a:rPr>
            </a:br>
            <a:r>
              <a:rPr lang="en-US" altLang="en-US" sz="1200" dirty="0">
                <a:solidFill>
                  <a:srgbClr val="1B346B"/>
                </a:solidFill>
                <a:latin typeface="Calibri" pitchFamily="34" charset="0"/>
              </a:rPr>
              <a:t>Citation: Tony Mays </a:t>
            </a:r>
            <a:r>
              <a:rPr lang="en-US" altLang="en-US" sz="1200" dirty="0" smtClean="0">
                <a:solidFill>
                  <a:srgbClr val="1B346B"/>
                </a:solidFill>
                <a:latin typeface="Calibri" pitchFamily="34" charset="0"/>
              </a:rPr>
              <a:t>2018</a:t>
            </a:r>
            <a:endParaRPr lang="en-ZA" altLang="en-US" sz="1200" dirty="0"/>
          </a:p>
        </p:txBody>
      </p:sp>
      <p:pic>
        <p:nvPicPr>
          <p:cNvPr id="8" name="Content Placeholder 3"/>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1348327" y="1369219"/>
            <a:ext cx="2446847" cy="3263504"/>
          </a:xfrm>
        </p:spPr>
      </p:pic>
    </p:spTree>
    <p:extLst>
      <p:ext uri="{BB962C8B-B14F-4D97-AF65-F5344CB8AC3E}">
        <p14:creationId xmlns:p14="http://schemas.microsoft.com/office/powerpoint/2010/main" val="197593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 Revised OER</a:t>
            </a:r>
          </a:p>
        </p:txBody>
      </p:sp>
      <p:sp>
        <p:nvSpPr>
          <p:cNvPr id="3" name="Content Placeholder 2"/>
          <p:cNvSpPr>
            <a:spLocks noGrp="1"/>
          </p:cNvSpPr>
          <p:nvPr>
            <p:ph idx="1"/>
          </p:nvPr>
        </p:nvSpPr>
        <p:spPr>
          <a:xfrm>
            <a:off x="1485900" y="1200151"/>
            <a:ext cx="6353175" cy="3394472"/>
          </a:xfrm>
          <a:extLst/>
        </p:spPr>
        <p:txBody>
          <a:bodyPr/>
          <a:lstStyle/>
          <a:p>
            <a:pPr lvl="7" algn="just">
              <a:defRPr/>
            </a:pPr>
            <a:r>
              <a:rPr lang="en-ZA" sz="1400" dirty="0"/>
              <a:t>Think of a story in which a </a:t>
            </a:r>
            <a:r>
              <a:rPr lang="en-ZA" sz="1400" dirty="0" smtClean="0"/>
              <a:t>cat </a:t>
            </a:r>
            <a:r>
              <a:rPr lang="en-ZA" sz="1400" dirty="0"/>
              <a:t>is the main character.</a:t>
            </a:r>
          </a:p>
          <a:p>
            <a:pPr lvl="7" algn="just">
              <a:defRPr/>
            </a:pPr>
            <a:r>
              <a:rPr lang="en-ZA" sz="1400" dirty="0"/>
              <a:t>Tell one another the story you have thought of.</a:t>
            </a:r>
          </a:p>
          <a:p>
            <a:pPr lvl="7" algn="just">
              <a:defRPr/>
            </a:pPr>
            <a:r>
              <a:rPr lang="en-ZA" sz="1400" dirty="0"/>
              <a:t>Now discuss:</a:t>
            </a:r>
          </a:p>
          <a:p>
            <a:pPr lvl="7" algn="just">
              <a:defRPr/>
            </a:pPr>
            <a:r>
              <a:rPr lang="en-ZA" sz="1400" dirty="0"/>
              <a:t>What human characteristics are associated with particular kinds of </a:t>
            </a:r>
            <a:r>
              <a:rPr lang="en-ZA" sz="1400" dirty="0" smtClean="0"/>
              <a:t>animals </a:t>
            </a:r>
            <a:r>
              <a:rPr lang="en-ZA" sz="1400" dirty="0"/>
              <a:t>and with </a:t>
            </a:r>
            <a:r>
              <a:rPr lang="en-ZA" sz="1400" dirty="0" smtClean="0"/>
              <a:t>cats </a:t>
            </a:r>
            <a:r>
              <a:rPr lang="en-ZA" sz="1400" dirty="0"/>
              <a:t>in </a:t>
            </a:r>
            <a:r>
              <a:rPr lang="en-ZA" sz="1400" dirty="0" smtClean="0"/>
              <a:t>particular?</a:t>
            </a:r>
            <a:endParaRPr lang="en-ZA" sz="1400" dirty="0"/>
          </a:p>
          <a:p>
            <a:pPr lvl="7" algn="just">
              <a:defRPr/>
            </a:pPr>
            <a:r>
              <a:rPr lang="en-ZA" sz="1400" dirty="0"/>
              <a:t>Do different cultures associate different characteristics?</a:t>
            </a:r>
          </a:p>
        </p:txBody>
      </p:sp>
      <p:pic>
        <p:nvPicPr>
          <p:cNvPr id="11267"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114" y="3571409"/>
            <a:ext cx="1155111" cy="40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6"/>
          <p:cNvSpPr>
            <a:spLocks noChangeArrowheads="1"/>
          </p:cNvSpPr>
          <p:nvPr/>
        </p:nvSpPr>
        <p:spPr bwMode="auto">
          <a:xfrm>
            <a:off x="4410075" y="3975498"/>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1350" dirty="0">
                <a:solidFill>
                  <a:srgbClr val="1B346B"/>
                </a:solidFill>
                <a:latin typeface="Calibri" pitchFamily="34" charset="0"/>
              </a:rPr>
              <a:t>This work is licensed under a</a:t>
            </a:r>
          </a:p>
          <a:p>
            <a:pPr algn="ctr" eaLnBrk="1" hangingPunct="1"/>
            <a:r>
              <a:rPr lang="en-ZA" sz="1200" u="sng" dirty="0">
                <a:hlinkClick r:id="rId3"/>
              </a:rPr>
              <a:t>Creative Commons Attribution 4.0 </a:t>
            </a:r>
            <a:r>
              <a:rPr lang="en-US" altLang="en-US" sz="1350" dirty="0">
                <a:solidFill>
                  <a:srgbClr val="1B346B"/>
                </a:solidFill>
                <a:latin typeface="Calibri" pitchFamily="34" charset="0"/>
              </a:rPr>
              <a:t> </a:t>
            </a:r>
            <a:br>
              <a:rPr lang="en-US" altLang="en-US" sz="1350" dirty="0">
                <a:solidFill>
                  <a:srgbClr val="1B346B"/>
                </a:solidFill>
                <a:latin typeface="Calibri" pitchFamily="34" charset="0"/>
              </a:rPr>
            </a:br>
            <a:r>
              <a:rPr lang="en-US" altLang="en-US" sz="1350" dirty="0">
                <a:solidFill>
                  <a:srgbClr val="1B346B"/>
                </a:solidFill>
                <a:latin typeface="Calibri" pitchFamily="34" charset="0"/>
              </a:rPr>
              <a:t>Citation: Jane Kamau 2018</a:t>
            </a:r>
          </a:p>
          <a:p>
            <a:pPr algn="ctr" eaLnBrk="1" hangingPunct="1"/>
            <a:r>
              <a:rPr lang="en-US" altLang="en-US" sz="1350" dirty="0">
                <a:solidFill>
                  <a:srgbClr val="1B346B"/>
                </a:solidFill>
                <a:latin typeface="Calibri" pitchFamily="34" charset="0"/>
              </a:rPr>
              <a:t>Photo: Tony Mays </a:t>
            </a:r>
            <a:r>
              <a:rPr lang="en-US" altLang="en-US" sz="1350" dirty="0" smtClean="0">
                <a:solidFill>
                  <a:srgbClr val="1B346B"/>
                </a:solidFill>
                <a:latin typeface="Calibri" pitchFamily="34" charset="0"/>
              </a:rPr>
              <a:t>2018</a:t>
            </a:r>
            <a:endParaRPr lang="en-ZA" altLang="en-US" sz="135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421" y="1140515"/>
            <a:ext cx="2219324" cy="2960318"/>
          </a:xfrm>
          <a:prstGeom prst="rect">
            <a:avLst/>
          </a:prstGeom>
        </p:spPr>
      </p:pic>
    </p:spTree>
    <p:extLst>
      <p:ext uri="{BB962C8B-B14F-4D97-AF65-F5344CB8AC3E}">
        <p14:creationId xmlns:p14="http://schemas.microsoft.com/office/powerpoint/2010/main" val="313483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5BAA"/>
                </a:solidFill>
              </a:rPr>
              <a:t>Wiley’s 5Rs</a:t>
            </a:r>
          </a:p>
        </p:txBody>
      </p:sp>
      <p:sp>
        <p:nvSpPr>
          <p:cNvPr id="3" name="Content Placeholder 2"/>
          <p:cNvSpPr>
            <a:spLocks noGrp="1"/>
          </p:cNvSpPr>
          <p:nvPr>
            <p:ph idx="1"/>
          </p:nvPr>
        </p:nvSpPr>
        <p:spPr/>
        <p:txBody>
          <a:bodyPr>
            <a:normAutofit fontScale="77500" lnSpcReduction="20000"/>
          </a:bodyPr>
          <a:lstStyle/>
          <a:p>
            <a:r>
              <a:rPr lang="en-ZA" dirty="0"/>
              <a:t>Retain, Reuse, Revise, Remix, </a:t>
            </a:r>
            <a:r>
              <a:rPr lang="en-ZA" dirty="0" smtClean="0"/>
              <a:t>Redistribute</a:t>
            </a:r>
          </a:p>
          <a:p>
            <a:r>
              <a:rPr lang="en-ZA" dirty="0">
                <a:hlinkClick r:id="rId2"/>
              </a:rPr>
              <a:t>http://opencontent.org/definition/</a:t>
            </a:r>
            <a:r>
              <a:rPr lang="en-ZA" dirty="0"/>
              <a:t> </a:t>
            </a:r>
          </a:p>
          <a:p>
            <a:r>
              <a:rPr lang="en-GB" dirty="0" smtClean="0">
                <a:solidFill>
                  <a:srgbClr val="FF0000"/>
                </a:solidFill>
              </a:rPr>
              <a:t>Turning access into success: </a:t>
            </a:r>
            <a:r>
              <a:rPr lang="en-GB" dirty="0" smtClean="0"/>
              <a:t>more </a:t>
            </a:r>
            <a:r>
              <a:rPr lang="en-GB" dirty="0"/>
              <a:t>students can actively learn by doing things with resources, including doing things that were not possible before such as:</a:t>
            </a:r>
            <a:endParaRPr lang="en-ZA" dirty="0"/>
          </a:p>
          <a:p>
            <a:pPr lvl="1"/>
            <a:r>
              <a:rPr lang="en-GB" dirty="0"/>
              <a:t>Remixing/adapting resources</a:t>
            </a:r>
            <a:endParaRPr lang="en-ZA" dirty="0"/>
          </a:p>
          <a:p>
            <a:pPr lvl="1"/>
            <a:r>
              <a:rPr lang="en-GB" dirty="0" err="1"/>
              <a:t>Recontextualising</a:t>
            </a:r>
            <a:r>
              <a:rPr lang="en-GB" dirty="0"/>
              <a:t> an open textbook</a:t>
            </a:r>
            <a:endParaRPr lang="en-ZA" dirty="0"/>
          </a:p>
          <a:p>
            <a:pPr lvl="1"/>
            <a:r>
              <a:rPr lang="en-GB" dirty="0"/>
              <a:t>Responding to diverse needs – media, language, examples … (Wiley, 2016)</a:t>
            </a:r>
            <a:endParaRPr lang="en-ZA" dirty="0"/>
          </a:p>
          <a:p>
            <a:endParaRPr lang="en-ZA" dirty="0"/>
          </a:p>
        </p:txBody>
      </p:sp>
    </p:spTree>
    <p:extLst>
      <p:ext uri="{BB962C8B-B14F-4D97-AF65-F5344CB8AC3E}">
        <p14:creationId xmlns:p14="http://schemas.microsoft.com/office/powerpoint/2010/main" val="36054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CBC6-92E7-1547-81E9-061054C74D01}"/>
              </a:ext>
            </a:extLst>
          </p:cNvPr>
          <p:cNvSpPr>
            <a:spLocks noGrp="1"/>
          </p:cNvSpPr>
          <p:nvPr>
            <p:ph type="title"/>
          </p:nvPr>
        </p:nvSpPr>
        <p:spPr/>
        <p:txBody>
          <a:bodyPr>
            <a:noAutofit/>
          </a:bodyPr>
          <a:lstStyle/>
          <a:p>
            <a:r>
              <a:rPr lang="en-US" sz="2800" b="1" dirty="0" smtClean="0">
                <a:solidFill>
                  <a:srgbClr val="005BAA"/>
                </a:solidFill>
              </a:rPr>
              <a:t>Open to people e.g. assistive </a:t>
            </a:r>
            <a:r>
              <a:rPr lang="en-US" sz="2800" b="1" dirty="0">
                <a:solidFill>
                  <a:srgbClr val="005BAA"/>
                </a:solidFill>
              </a:rPr>
              <a:t>t</a:t>
            </a:r>
            <a:r>
              <a:rPr lang="en-US" sz="2800" b="1" dirty="0" smtClean="0">
                <a:solidFill>
                  <a:srgbClr val="005BAA"/>
                </a:solidFill>
              </a:rPr>
              <a:t>echnology </a:t>
            </a:r>
            <a:r>
              <a:rPr lang="en-US" sz="2800" dirty="0"/>
              <a:t/>
            </a:r>
            <a:br>
              <a:rPr lang="en-US" sz="2800" dirty="0"/>
            </a:br>
            <a:r>
              <a:rPr lang="en-US" sz="2800" dirty="0"/>
              <a:t>(</a:t>
            </a:r>
            <a:r>
              <a:rPr lang="en-US" sz="2800" dirty="0" err="1"/>
              <a:t>Mangiatordi</a:t>
            </a:r>
            <a:r>
              <a:rPr lang="en-US" sz="2800" dirty="0"/>
              <a:t>, 2018)</a:t>
            </a:r>
          </a:p>
        </p:txBody>
      </p:sp>
      <p:pic>
        <p:nvPicPr>
          <p:cNvPr id="12" name="Content Placeholder 11">
            <a:extLst>
              <a:ext uri="{FF2B5EF4-FFF2-40B4-BE49-F238E27FC236}">
                <a16:creationId xmlns="" xmlns:a16="http://schemas.microsoft.com/office/drawing/2014/main" id="{C564BB7D-A240-8049-90CF-ED88D21889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00375" y="2093645"/>
            <a:ext cx="1924050" cy="771525"/>
          </a:xfrm>
        </p:spPr>
      </p:pic>
      <p:pic>
        <p:nvPicPr>
          <p:cNvPr id="10" name="Content Placeholder 9">
            <a:extLst>
              <a:ext uri="{FF2B5EF4-FFF2-40B4-BE49-F238E27FC236}">
                <a16:creationId xmlns="" xmlns:a16="http://schemas.microsoft.com/office/drawing/2014/main" id="{605621E0-C0F9-964C-AE65-3A55F25B823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5900" y="1200151"/>
            <a:ext cx="3028950" cy="893495"/>
          </a:xfrm>
        </p:spPr>
      </p:pic>
      <p:pic>
        <p:nvPicPr>
          <p:cNvPr id="14" name="Picture 13">
            <a:extLst>
              <a:ext uri="{FF2B5EF4-FFF2-40B4-BE49-F238E27FC236}">
                <a16:creationId xmlns="" xmlns:a16="http://schemas.microsoft.com/office/drawing/2014/main" id="{16207AE1-2F5C-2549-B771-3A43B12B4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5886" y="2865170"/>
            <a:ext cx="3381375" cy="1219200"/>
          </a:xfrm>
          <a:prstGeom prst="rect">
            <a:avLst/>
          </a:prstGeom>
        </p:spPr>
      </p:pic>
      <p:pic>
        <p:nvPicPr>
          <p:cNvPr id="18" name="Picture 17">
            <a:extLst>
              <a:ext uri="{FF2B5EF4-FFF2-40B4-BE49-F238E27FC236}">
                <a16:creationId xmlns="" xmlns:a16="http://schemas.microsoft.com/office/drawing/2014/main" id="{ECD6A570-5613-2D4F-AD83-5D6BD21A3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7615" y="3999798"/>
            <a:ext cx="1145157" cy="1024987"/>
          </a:xfrm>
          <a:prstGeom prst="rect">
            <a:avLst/>
          </a:prstGeom>
        </p:spPr>
      </p:pic>
    </p:spTree>
    <p:extLst>
      <p:ext uri="{BB962C8B-B14F-4D97-AF65-F5344CB8AC3E}">
        <p14:creationId xmlns:p14="http://schemas.microsoft.com/office/powerpoint/2010/main" val="3218059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solidFill>
                  <a:srgbClr val="005BAA"/>
                </a:solidFill>
              </a:rPr>
              <a:t>Open to places</a:t>
            </a:r>
            <a:r>
              <a:rPr lang="en-ZA" sz="3200" dirty="0"/>
              <a:t/>
            </a:r>
            <a:br>
              <a:rPr lang="en-ZA" sz="3200" dirty="0"/>
            </a:br>
            <a:r>
              <a:rPr lang="en-ZA" sz="3200" dirty="0" smtClean="0"/>
              <a:t>https</a:t>
            </a:r>
            <a:r>
              <a:rPr lang="en-ZA" sz="3200" dirty="0"/>
              <a:t>://notesmaster.com</a:t>
            </a:r>
            <a:r>
              <a:rPr lang="en-ZA" sz="1800" dirty="0"/>
              <a:t>/</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00" y="1421707"/>
            <a:ext cx="6172200" cy="2951358"/>
          </a:xfrm>
        </p:spPr>
      </p:pic>
    </p:spTree>
    <p:extLst>
      <p:ext uri="{BB962C8B-B14F-4D97-AF65-F5344CB8AC3E}">
        <p14:creationId xmlns:p14="http://schemas.microsoft.com/office/powerpoint/2010/main" val="4284104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solidFill>
                  <a:srgbClr val="005BAA"/>
                </a:solidFill>
              </a:rPr>
              <a:t>Open to ideas</a:t>
            </a:r>
            <a:r>
              <a:rPr lang="en-ZA" sz="2800" dirty="0" smtClean="0"/>
              <a:t/>
            </a:r>
            <a:br>
              <a:rPr lang="en-ZA" sz="2800" dirty="0" smtClean="0"/>
            </a:br>
            <a:r>
              <a:rPr lang="en-ZA" sz="2800" dirty="0" smtClean="0"/>
              <a:t>https</a:t>
            </a:r>
            <a:r>
              <a:rPr lang="en-ZA" sz="2800" dirty="0"/>
              <a:t>://slidewiki.org/</a:t>
            </a:r>
          </a:p>
        </p:txBody>
      </p:sp>
      <p:pic>
        <p:nvPicPr>
          <p:cNvPr id="4" name="Content Placeholder 3"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5900" y="1485104"/>
            <a:ext cx="6172200" cy="2824565"/>
          </a:xfrm>
        </p:spPr>
      </p:pic>
    </p:spTree>
    <p:extLst>
      <p:ext uri="{BB962C8B-B14F-4D97-AF65-F5344CB8AC3E}">
        <p14:creationId xmlns:p14="http://schemas.microsoft.com/office/powerpoint/2010/main" val="1490814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939"/>
            <a:ext cx="7886700" cy="994172"/>
          </a:xfrm>
        </p:spPr>
        <p:txBody>
          <a:bodyPr/>
          <a:lstStyle/>
          <a:p>
            <a:r>
              <a:rPr lang="en-ZA" b="1" dirty="0" smtClean="0">
                <a:solidFill>
                  <a:srgbClr val="005BAA"/>
                </a:solidFill>
              </a:rPr>
              <a:t>Access through OER</a:t>
            </a:r>
            <a:endParaRPr lang="en-ZA" b="1" dirty="0">
              <a:solidFill>
                <a:srgbClr val="005BAA"/>
              </a:solidFill>
            </a:endParaRPr>
          </a:p>
        </p:txBody>
      </p:sp>
      <p:sp>
        <p:nvSpPr>
          <p:cNvPr id="3" name="Content Placeholder 2"/>
          <p:cNvSpPr>
            <a:spLocks noGrp="1"/>
          </p:cNvSpPr>
          <p:nvPr>
            <p:ph idx="1"/>
          </p:nvPr>
        </p:nvSpPr>
        <p:spPr>
          <a:xfrm>
            <a:off x="628650" y="1094111"/>
            <a:ext cx="7886700" cy="3263504"/>
          </a:xfrm>
        </p:spPr>
        <p:txBody>
          <a:bodyPr/>
          <a:lstStyle/>
          <a:p>
            <a:r>
              <a:rPr lang="en-ZA" dirty="0" smtClean="0"/>
              <a:t>Access to free sample course and self-assessment materials prior to enrolment </a:t>
            </a:r>
            <a:r>
              <a:rPr lang="en-ZA" b="1" dirty="0" smtClean="0"/>
              <a:t>#</a:t>
            </a:r>
            <a:r>
              <a:rPr lang="en-ZA" b="1" dirty="0" err="1" smtClean="0"/>
              <a:t>feesmustfall</a:t>
            </a:r>
            <a:endParaRPr lang="en-ZA" b="1" dirty="0" smtClean="0"/>
          </a:p>
          <a:p>
            <a:r>
              <a:rPr lang="en-ZA" dirty="0" smtClean="0"/>
              <a:t>Free access to multiple voices in multiple formats </a:t>
            </a:r>
            <a:r>
              <a:rPr lang="en-ZA" b="1" dirty="0" smtClean="0"/>
              <a:t>#</a:t>
            </a:r>
            <a:r>
              <a:rPr lang="en-ZA" b="1" dirty="0" err="1" smtClean="0"/>
              <a:t>decolonisingthecurriculum</a:t>
            </a:r>
            <a:endParaRPr lang="en-ZA" b="1" dirty="0" smtClean="0"/>
          </a:p>
          <a:p>
            <a:r>
              <a:rPr lang="en-ZA" dirty="0" smtClean="0"/>
              <a:t>Free access to supporting materials and applications at need </a:t>
            </a:r>
            <a:r>
              <a:rPr lang="en-ZA" b="1" dirty="0" smtClean="0"/>
              <a:t>#access4success</a:t>
            </a:r>
            <a:endParaRPr lang="en-ZA" b="1" dirty="0"/>
          </a:p>
        </p:txBody>
      </p:sp>
    </p:spTree>
    <p:extLst>
      <p:ext uri="{BB962C8B-B14F-4D97-AF65-F5344CB8AC3E}">
        <p14:creationId xmlns:p14="http://schemas.microsoft.com/office/powerpoint/2010/main" val="818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err="1"/>
              <a:t>edX</a:t>
            </a:r>
            <a:endParaRPr lang="en-ZA" b="1" dirty="0"/>
          </a:p>
        </p:txBody>
      </p:sp>
      <p:pic>
        <p:nvPicPr>
          <p:cNvPr id="4" name="Content Placeholder 3" descr="edX - Google Chrom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9520" y="1200151"/>
            <a:ext cx="4744961" cy="3394472"/>
          </a:xfrm>
        </p:spPr>
      </p:pic>
    </p:spTree>
    <p:extLst>
      <p:ext uri="{BB962C8B-B14F-4D97-AF65-F5344CB8AC3E}">
        <p14:creationId xmlns:p14="http://schemas.microsoft.com/office/powerpoint/2010/main" val="2283942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657350" y="457200"/>
            <a:ext cx="5715000" cy="4572000"/>
          </a:xfrm>
          <a:prstGeom prst="rect">
            <a:avLst/>
          </a:prstGeom>
          <a:ln>
            <a:noFill/>
          </a:ln>
          <a:effectLst>
            <a:softEdge rad="112500"/>
          </a:effectLst>
        </p:spPr>
      </p:pic>
      <p:sp>
        <p:nvSpPr>
          <p:cNvPr id="2" name="Title 1"/>
          <p:cNvSpPr>
            <a:spLocks noGrp="1"/>
          </p:cNvSpPr>
          <p:nvPr>
            <p:ph type="title"/>
          </p:nvPr>
        </p:nvSpPr>
        <p:spPr>
          <a:xfrm>
            <a:off x="1485900" y="0"/>
            <a:ext cx="6172200" cy="571500"/>
          </a:xfrm>
        </p:spPr>
        <p:txBody>
          <a:bodyPr/>
          <a:lstStyle/>
          <a:p>
            <a:r>
              <a:rPr lang="en-GB" dirty="0"/>
              <a:t>OERu</a:t>
            </a:r>
          </a:p>
        </p:txBody>
      </p:sp>
    </p:spTree>
    <p:extLst>
      <p:ext uri="{BB962C8B-B14F-4D97-AF65-F5344CB8AC3E}">
        <p14:creationId xmlns:p14="http://schemas.microsoft.com/office/powerpoint/2010/main" val="341674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Overview</a:t>
            </a:r>
            <a:endParaRPr lang="en-ZA" dirty="0"/>
          </a:p>
        </p:txBody>
      </p:sp>
      <p:sp>
        <p:nvSpPr>
          <p:cNvPr id="7" name="Text Placeholder 6"/>
          <p:cNvSpPr>
            <a:spLocks noGrp="1"/>
          </p:cNvSpPr>
          <p:nvPr>
            <p:ph type="body" sz="quarter" idx="11"/>
          </p:nvPr>
        </p:nvSpPr>
        <p:spPr/>
        <p:txBody>
          <a:bodyPr/>
          <a:lstStyle/>
          <a:p>
            <a:endParaRPr lang="en-ZA"/>
          </a:p>
        </p:txBody>
      </p:sp>
      <p:sp>
        <p:nvSpPr>
          <p:cNvPr id="6" name="Text Placeholder 5"/>
          <p:cNvSpPr>
            <a:spLocks noGrp="1"/>
          </p:cNvSpPr>
          <p:nvPr>
            <p:ph type="body" sz="quarter" idx="10"/>
          </p:nvPr>
        </p:nvSpPr>
        <p:spPr/>
        <p:txBody>
          <a:bodyPr/>
          <a:lstStyle/>
          <a:p>
            <a:endParaRPr lang="en-ZA" dirty="0"/>
          </a:p>
        </p:txBody>
      </p:sp>
      <p:sp>
        <p:nvSpPr>
          <p:cNvPr id="8" name="Text Placeholder 7"/>
          <p:cNvSpPr>
            <a:spLocks noGrp="1"/>
          </p:cNvSpPr>
          <p:nvPr>
            <p:ph type="body" sz="quarter" idx="12"/>
          </p:nvPr>
        </p:nvSpPr>
        <p:spPr/>
        <p:txBody>
          <a:bodyPr/>
          <a:lstStyle/>
          <a:p>
            <a:r>
              <a:rPr lang="en-ZA" dirty="0" smtClean="0"/>
              <a:t>Open access through OER, 22 October 2018</a:t>
            </a:r>
            <a:endParaRPr lang="en-ZA" dirty="0"/>
          </a:p>
        </p:txBody>
      </p:sp>
      <p:graphicFrame>
        <p:nvGraphicFramePr>
          <p:cNvPr id="9" name="Diagram 8"/>
          <p:cNvGraphicFramePr/>
          <p:nvPr>
            <p:extLst>
              <p:ext uri="{D42A27DB-BD31-4B8C-83A1-F6EECF244321}">
                <p14:modId xmlns:p14="http://schemas.microsoft.com/office/powerpoint/2010/main" val="2234441350"/>
              </p:ext>
            </p:extLst>
          </p:nvPr>
        </p:nvGraphicFramePr>
        <p:xfrm>
          <a:off x="1739042" y="740496"/>
          <a:ext cx="5880957" cy="386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4988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71450" y="0"/>
            <a:ext cx="9758363" cy="5486400"/>
          </a:xfrm>
          <a:prstGeom prst="rect">
            <a:avLst/>
          </a:prstGeom>
          <a:noFill/>
          <a:ln w="9525">
            <a:noFill/>
            <a:miter lim="800000"/>
            <a:headEnd/>
            <a:tailEnd/>
          </a:ln>
          <a:effectLst/>
        </p:spPr>
      </p:pic>
    </p:spTree>
    <p:extLst>
      <p:ext uri="{BB962C8B-B14F-4D97-AF65-F5344CB8AC3E}">
        <p14:creationId xmlns:p14="http://schemas.microsoft.com/office/powerpoint/2010/main" val="292327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000" dirty="0" smtClean="0"/>
              <a:t>Open-ecology model (Mays, 2017</a:t>
            </a:r>
            <a:r>
              <a:rPr lang="en-ZA" dirty="0" smtClean="0"/>
              <a:t>)</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3989405"/>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129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5220072" y="1329612"/>
            <a:ext cx="1637928" cy="1257858"/>
          </a:xfrm>
          <a:prstGeom prst="rect">
            <a:avLst/>
          </a:prstGeom>
          <a:ln>
            <a:noFill/>
          </a:ln>
          <a:effectLst>
            <a:softEdge rad="112500"/>
          </a:effectLst>
        </p:spPr>
      </p:pic>
      <p:sp>
        <p:nvSpPr>
          <p:cNvPr id="2" name="Title 1"/>
          <p:cNvSpPr>
            <a:spLocks noGrp="1"/>
          </p:cNvSpPr>
          <p:nvPr>
            <p:ph type="title"/>
          </p:nvPr>
        </p:nvSpPr>
        <p:spPr>
          <a:xfrm>
            <a:off x="1485900" y="-20538"/>
            <a:ext cx="6172200" cy="857250"/>
          </a:xfrm>
        </p:spPr>
        <p:txBody>
          <a:bodyPr/>
          <a:lstStyle/>
          <a:p>
            <a:pPr eaLnBrk="1" hangingPunct="1">
              <a:defRPr/>
            </a:pPr>
            <a:r>
              <a:rPr lang="en-GB" sz="3000" dirty="0"/>
              <a:t>OER for Africa… and the world</a:t>
            </a:r>
            <a:endParaRPr sz="3000" dirty="0"/>
          </a:p>
        </p:txBody>
      </p:sp>
      <p:pic>
        <p:nvPicPr>
          <p:cNvPr id="21508" name="Picture 2"/>
          <p:cNvPicPr>
            <a:picLocks noGrp="1" noChangeAspect="1" noChangeArrowheads="1"/>
          </p:cNvPicPr>
          <p:nvPr>
            <p:ph sz="half" idx="1"/>
          </p:nvPr>
        </p:nvPicPr>
        <p:blipFill>
          <a:blip r:embed="rId4" cstate="print"/>
          <a:srcRect/>
          <a:stretch>
            <a:fillRect/>
          </a:stretch>
        </p:blipFill>
        <p:spPr>
          <a:xfrm>
            <a:off x="1381032" y="965206"/>
            <a:ext cx="3028950" cy="2308622"/>
          </a:xfrm>
          <a:prstGeom prst="rect">
            <a:avLst/>
          </a:prstGeom>
          <a:ln>
            <a:noFill/>
          </a:ln>
          <a:effectLst>
            <a:softEdge rad="112500"/>
          </a:effectLst>
        </p:spPr>
      </p:pic>
      <p:pic>
        <p:nvPicPr>
          <p:cNvPr id="21509" name="Picture 3"/>
          <p:cNvPicPr>
            <a:picLocks noChangeAspect="1" noChangeArrowheads="1"/>
          </p:cNvPicPr>
          <p:nvPr/>
        </p:nvPicPr>
        <p:blipFill>
          <a:blip r:embed="rId5" cstate="print"/>
          <a:srcRect/>
          <a:stretch>
            <a:fillRect/>
          </a:stretch>
        </p:blipFill>
        <p:spPr bwMode="auto">
          <a:xfrm>
            <a:off x="6172200" y="681540"/>
            <a:ext cx="1428750" cy="1157288"/>
          </a:xfrm>
          <a:prstGeom prst="rect">
            <a:avLst/>
          </a:prstGeom>
          <a:ln>
            <a:noFill/>
          </a:ln>
          <a:effectLst>
            <a:softEdge rad="112500"/>
          </a:effectLst>
        </p:spPr>
      </p:pic>
      <p:pic>
        <p:nvPicPr>
          <p:cNvPr id="21510" name="Picture 5"/>
          <p:cNvPicPr>
            <a:picLocks noChangeAspect="1" noChangeArrowheads="1"/>
          </p:cNvPicPr>
          <p:nvPr/>
        </p:nvPicPr>
        <p:blipFill>
          <a:blip r:embed="rId6" cstate="print"/>
          <a:srcRect/>
          <a:stretch>
            <a:fillRect/>
          </a:stretch>
        </p:blipFill>
        <p:spPr bwMode="auto">
          <a:xfrm>
            <a:off x="6286501" y="2247714"/>
            <a:ext cx="1450181" cy="1143000"/>
          </a:xfrm>
          <a:prstGeom prst="rect">
            <a:avLst/>
          </a:prstGeom>
          <a:ln>
            <a:noFill/>
          </a:ln>
          <a:effectLst>
            <a:softEdge rad="112500"/>
          </a:effectLst>
        </p:spPr>
      </p:pic>
      <p:sp>
        <p:nvSpPr>
          <p:cNvPr id="7" name="Rectangle 11"/>
          <p:cNvSpPr>
            <a:spLocks noChangeArrowheads="1"/>
          </p:cNvSpPr>
          <p:nvPr/>
        </p:nvSpPr>
        <p:spPr bwMode="auto">
          <a:xfrm>
            <a:off x="1655676" y="3273828"/>
            <a:ext cx="5832648" cy="1746888"/>
          </a:xfrm>
          <a:prstGeom prst="rect">
            <a:avLst/>
          </a:prstGeom>
          <a:effectLst/>
          <a:scene3d>
            <a:camera prst="orthographicFront"/>
            <a:lightRig rig="threePt" dir="t"/>
          </a:scene3d>
          <a:sp3d>
            <a:bevelT w="101600" prst="riblet"/>
          </a:sp3d>
          <a:extLst/>
        </p:spPr>
        <p:txBody>
          <a:bodyPr wrap="square">
            <a:spAutoFit/>
          </a:bodyPr>
          <a:lstStyle/>
          <a:p>
            <a:pPr marL="132160" algn="ctr" eaLnBrk="0" hangingPunct="0">
              <a:lnSpc>
                <a:spcPct val="112000"/>
              </a:lnSpc>
              <a:spcAft>
                <a:spcPts val="450"/>
              </a:spcAft>
              <a:defRPr/>
            </a:pPr>
            <a:r>
              <a:rPr lang="en-GB" sz="2400" dirty="0">
                <a:effectLst>
                  <a:outerShdw blurRad="38100" dist="38100" dir="2700000" algn="tl">
                    <a:srgbClr val="000000">
                      <a:alpha val="43137"/>
                    </a:srgbClr>
                  </a:outerShdw>
                </a:effectLst>
              </a:rPr>
              <a:t>OER Africa </a:t>
            </a:r>
            <a:r>
              <a:rPr lang="en-GB" sz="2400" dirty="0" smtClean="0">
                <a:effectLst>
                  <a:outerShdw blurRad="38100" dist="38100" dir="2700000" algn="tl">
                    <a:srgbClr val="000000">
                      <a:alpha val="43137"/>
                    </a:srgbClr>
                  </a:outerShdw>
                </a:effectLst>
              </a:rPr>
              <a:t>(</a:t>
            </a:r>
            <a:r>
              <a:rPr lang="en-GB" sz="2400" dirty="0" smtClean="0">
                <a:effectLst>
                  <a:outerShdw blurRad="38100" dist="38100" dir="2700000" algn="tl">
                    <a:srgbClr val="000000">
                      <a:alpha val="43137"/>
                    </a:srgbClr>
                  </a:outerShdw>
                </a:effectLst>
                <a:hlinkClick r:id="rId7"/>
              </a:rPr>
              <a:t>www.oerafrica.org</a:t>
            </a:r>
            <a:r>
              <a:rPr lang="en-GB" sz="2400" dirty="0" smtClean="0">
                <a:effectLst>
                  <a:outerShdw blurRad="38100" dist="38100" dir="2700000" algn="tl">
                    <a:srgbClr val="000000">
                      <a:alpha val="43137"/>
                    </a:srgbClr>
                  </a:outerShdw>
                </a:effectLst>
              </a:rPr>
              <a:t>) show-cases </a:t>
            </a:r>
            <a:r>
              <a:rPr lang="en-GB" sz="2400" b="1" dirty="0">
                <a:effectLst>
                  <a:outerShdw blurRad="38100" dist="38100" dir="2700000" algn="tl">
                    <a:srgbClr val="000000">
                      <a:alpha val="43137"/>
                    </a:srgbClr>
                  </a:outerShdw>
                </a:effectLst>
              </a:rPr>
              <a:t>African intellectual capital –</a:t>
            </a:r>
            <a:r>
              <a:rPr lang="en-GB" sz="2400" dirty="0">
                <a:effectLst>
                  <a:outerShdw blurRad="38100" dist="38100" dir="2700000" algn="tl">
                    <a:srgbClr val="000000">
                      <a:alpha val="43137"/>
                    </a:srgbClr>
                  </a:outerShdw>
                </a:effectLst>
              </a:rPr>
              <a:t> allowing us our rightful participation as </a:t>
            </a:r>
            <a:r>
              <a:rPr lang="en-GB" sz="2400" b="1" dirty="0">
                <a:effectLst>
                  <a:outerShdw blurRad="38100" dist="38100" dir="2700000" algn="tl">
                    <a:srgbClr val="000000">
                      <a:alpha val="43137"/>
                    </a:srgbClr>
                  </a:outerShdw>
                </a:effectLst>
              </a:rPr>
              <a:t>contributors</a:t>
            </a:r>
            <a:r>
              <a:rPr lang="en-GB" sz="2400" dirty="0">
                <a:effectLst>
                  <a:outerShdw blurRad="38100" dist="38100" dir="2700000" algn="tl">
                    <a:srgbClr val="000000">
                      <a:alpha val="43137"/>
                    </a:srgbClr>
                  </a:outerShdw>
                </a:effectLst>
              </a:rPr>
              <a:t> to the global knowledge economy.</a:t>
            </a:r>
          </a:p>
        </p:txBody>
      </p:sp>
    </p:spTree>
    <p:extLst>
      <p:ext uri="{BB962C8B-B14F-4D97-AF65-F5344CB8AC3E}">
        <p14:creationId xmlns:p14="http://schemas.microsoft.com/office/powerpoint/2010/main" val="27376689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References</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normAutofit fontScale="47500" lnSpcReduction="20000"/>
          </a:bodyPr>
          <a:lstStyle/>
          <a:p>
            <a:r>
              <a:rPr lang="en-ZA" dirty="0" err="1"/>
              <a:t>Adekola</a:t>
            </a:r>
            <a:r>
              <a:rPr lang="en-ZA" dirty="0"/>
              <a:t>, J., Dale, V.H.M. &amp; Gardiner, K. </a:t>
            </a:r>
            <a:r>
              <a:rPr lang="en-ZA" dirty="0" smtClean="0"/>
              <a:t>(2017). </a:t>
            </a:r>
            <a:r>
              <a:rPr lang="en-ZA" dirty="0"/>
              <a:t>Development of an institutional framework to guide transitions into enhanced blended learning in higher education. </a:t>
            </a:r>
            <a:r>
              <a:rPr lang="en-ZA" i="1" dirty="0"/>
              <a:t>Research in Learning Technology</a:t>
            </a:r>
            <a:r>
              <a:rPr lang="en-ZA" dirty="0"/>
              <a:t>. 25(1063519):1–17</a:t>
            </a:r>
            <a:r>
              <a:rPr lang="en-ZA" dirty="0" smtClean="0"/>
              <a:t>.</a:t>
            </a:r>
            <a:endParaRPr lang="en-US" dirty="0" smtClean="0"/>
          </a:p>
          <a:p>
            <a:r>
              <a:rPr lang="en-US" dirty="0" smtClean="0"/>
              <a:t>African </a:t>
            </a:r>
            <a:r>
              <a:rPr lang="en-US" dirty="0"/>
              <a:t>National Congress. (1994). </a:t>
            </a:r>
            <a:r>
              <a:rPr lang="en-US" i="1" dirty="0"/>
              <a:t>A Policy Framework for Education and Training</a:t>
            </a:r>
            <a:r>
              <a:rPr lang="en-US" dirty="0"/>
              <a:t>. Johannesburg: ANC Education </a:t>
            </a:r>
            <a:r>
              <a:rPr lang="en-US" dirty="0" smtClean="0"/>
              <a:t>Desk</a:t>
            </a:r>
          </a:p>
          <a:p>
            <a:r>
              <a:rPr lang="nl-NL" dirty="0" smtClean="0"/>
              <a:t>Christie</a:t>
            </a:r>
            <a:r>
              <a:rPr lang="nl-NL" dirty="0"/>
              <a:t>, P. (2008). </a:t>
            </a:r>
            <a:r>
              <a:rPr lang="nl-NL" i="1" dirty="0"/>
              <a:t>Changing schools in South Africa: Opening the doors of learning</a:t>
            </a:r>
            <a:r>
              <a:rPr lang="nl-NL" dirty="0"/>
              <a:t>. Sandton: Heinemann Publishers</a:t>
            </a:r>
            <a:r>
              <a:rPr lang="nl-NL" dirty="0" smtClean="0"/>
              <a:t>.</a:t>
            </a:r>
          </a:p>
          <a:p>
            <a:r>
              <a:rPr lang="nl-NL" dirty="0"/>
              <a:t>Department of Education. (1995). </a:t>
            </a:r>
            <a:r>
              <a:rPr lang="nl-NL" i="1" dirty="0"/>
              <a:t>White Paper on Education and Training, Notice 196 of 1996.</a:t>
            </a:r>
            <a:r>
              <a:rPr lang="nl-NL" dirty="0"/>
              <a:t> Pretoria: DoE.</a:t>
            </a:r>
            <a:endParaRPr lang="en-ZA" dirty="0"/>
          </a:p>
          <a:p>
            <a:r>
              <a:rPr lang="en-US" dirty="0"/>
              <a:t>Department of Higher Education and Training. (2017). </a:t>
            </a:r>
            <a:r>
              <a:rPr lang="en-US" i="1" dirty="0"/>
              <a:t>Open Learning Policy Framework for Post-School Education and Training. </a:t>
            </a:r>
            <a:r>
              <a:rPr lang="en-US" dirty="0" smtClean="0"/>
              <a:t>Pretoria</a:t>
            </a:r>
            <a:r>
              <a:rPr lang="en-US" dirty="0"/>
              <a:t>: </a:t>
            </a:r>
            <a:r>
              <a:rPr lang="en-US" dirty="0" smtClean="0"/>
              <a:t>DHET</a:t>
            </a:r>
          </a:p>
          <a:p>
            <a:r>
              <a:rPr lang="nl-NL" dirty="0"/>
              <a:t>Department of Telecommunications and Postal Services (DTPS). (2016). </a:t>
            </a:r>
            <a:r>
              <a:rPr lang="nl-NL" i="1" dirty="0"/>
              <a:t>National Integrated ICT Policy White Paper</a:t>
            </a:r>
            <a:r>
              <a:rPr lang="nl-NL" dirty="0"/>
              <a:t>. Retrieved from Pretoria: </a:t>
            </a:r>
            <a:r>
              <a:rPr lang="nl-NL" u="sng" dirty="0">
                <a:hlinkClick r:id="rId2"/>
              </a:rPr>
              <a:t>https://</a:t>
            </a:r>
            <a:r>
              <a:rPr lang="nl-NL" u="sng" dirty="0" smtClean="0">
                <a:hlinkClick r:id="rId2"/>
              </a:rPr>
              <a:t>www.gov.za/sites/default/files/40325_gon1212.pdf</a:t>
            </a:r>
            <a:endParaRPr lang="nl-NL" u="sng" dirty="0" smtClean="0"/>
          </a:p>
          <a:p>
            <a:r>
              <a:rPr lang="en-US" dirty="0" err="1"/>
              <a:t>Fullan</a:t>
            </a:r>
            <a:r>
              <a:rPr lang="en-US" dirty="0"/>
              <a:t>, M., &amp; </a:t>
            </a:r>
            <a:r>
              <a:rPr lang="en-US" dirty="0" err="1"/>
              <a:t>Langworthy</a:t>
            </a:r>
            <a:r>
              <a:rPr lang="en-US" dirty="0"/>
              <a:t>, M. (2014). </a:t>
            </a:r>
            <a:r>
              <a:rPr lang="en-US" i="1" dirty="0"/>
              <a:t>A Rich Seam: How New Pedagogies Find Deep Learning</a:t>
            </a:r>
            <a:r>
              <a:rPr lang="en-US" dirty="0"/>
              <a:t>. London: Pearson</a:t>
            </a:r>
            <a:r>
              <a:rPr lang="en-US" dirty="0" smtClean="0"/>
              <a:t>.</a:t>
            </a:r>
            <a:endParaRPr lang="nl-NL" u="sng" dirty="0" smtClean="0"/>
          </a:p>
          <a:p>
            <a:r>
              <a:rPr lang="nl-NL" dirty="0" smtClean="0"/>
              <a:t>Hülsmann</a:t>
            </a:r>
            <a:r>
              <a:rPr lang="nl-NL" dirty="0"/>
              <a:t>, T. (2016). </a:t>
            </a:r>
            <a:r>
              <a:rPr lang="nl-NL" i="1" dirty="0"/>
              <a:t>The impact of ICT on the costs and economics of distance education: A review of the literature</a:t>
            </a:r>
            <a:r>
              <a:rPr lang="nl-NL" dirty="0"/>
              <a:t>. Vancouver: Commonwealth of Learning</a:t>
            </a:r>
            <a:r>
              <a:rPr lang="nl-NL" dirty="0" smtClean="0"/>
              <a:t>.</a:t>
            </a:r>
          </a:p>
          <a:p>
            <a:r>
              <a:rPr lang="nl-NL" dirty="0"/>
              <a:t>Independent Communications Authority of South Africa (ICASA). (2018). </a:t>
            </a:r>
            <a:r>
              <a:rPr lang="nl-NL" i="1" dirty="0"/>
              <a:t>3rd Report on the state of the ICT sector in South Africa</a:t>
            </a:r>
            <a:r>
              <a:rPr lang="nl-NL" dirty="0"/>
              <a:t>. Johannesburg: ICASA</a:t>
            </a:r>
            <a:r>
              <a:rPr lang="nl-NL" dirty="0" smtClean="0"/>
              <a:t>.</a:t>
            </a:r>
          </a:p>
          <a:p>
            <a:r>
              <a:rPr lang="en-US" dirty="0"/>
              <a:t>Khan, S. (2012). </a:t>
            </a:r>
            <a:r>
              <a:rPr lang="en-US" i="1" dirty="0"/>
              <a:t>The One World School House: Education reimagined</a:t>
            </a:r>
            <a:r>
              <a:rPr lang="en-US" dirty="0"/>
              <a:t>. London: Hodder &amp; Stoughton</a:t>
            </a:r>
            <a:r>
              <a:rPr lang="en-US" dirty="0" smtClean="0"/>
              <a:t>.</a:t>
            </a:r>
            <a:endParaRPr lang="nl-NL" dirty="0" smtClean="0"/>
          </a:p>
          <a:p>
            <a:r>
              <a:rPr lang="nl-NL" dirty="0" smtClean="0"/>
              <a:t>Mangiatordi, A. (2018). Keynote address on opening access to learning for the disabled. Open Learning Conference, 2018, DEASA-Nadeosa, Unisa Muckleneuk Campus, 7 September, 2018.</a:t>
            </a:r>
          </a:p>
          <a:p>
            <a:r>
              <a:rPr lang="en-GB" dirty="0"/>
              <a:t>Mays, T. J. (2017). </a:t>
            </a:r>
            <a:r>
              <a:rPr lang="en-GB" i="1" dirty="0"/>
              <a:t>Utilising Open Educational Resources in support of curriculum transformation at Africa Nazarene University: a participatory action research approach. Doctoral thesis. </a:t>
            </a:r>
            <a:r>
              <a:rPr lang="en-GB" dirty="0"/>
              <a:t>Pretoria: </a:t>
            </a:r>
            <a:r>
              <a:rPr lang="en-GB" dirty="0" err="1"/>
              <a:t>Unisa</a:t>
            </a:r>
            <a:r>
              <a:rPr lang="en-GB" dirty="0" smtClean="0"/>
              <a:t>.</a:t>
            </a:r>
          </a:p>
          <a:p>
            <a:r>
              <a:rPr lang="en-ZA" dirty="0"/>
              <a:t>UNESCO. </a:t>
            </a:r>
            <a:r>
              <a:rPr lang="en-ZA" dirty="0" smtClean="0"/>
              <a:t>(2016). </a:t>
            </a:r>
            <a:r>
              <a:rPr lang="en-ZA" i="1" dirty="0"/>
              <a:t>Incheon Declaration and Framework for Action for the implementation of Sustainable Development Goal 4</a:t>
            </a:r>
            <a:r>
              <a:rPr lang="en-ZA" dirty="0"/>
              <a:t>. [Online], </a:t>
            </a:r>
            <a:r>
              <a:rPr lang="en-ZA" dirty="0" smtClean="0"/>
              <a:t>Accessed at </a:t>
            </a:r>
            <a:r>
              <a:rPr lang="en-ZA" dirty="0" smtClean="0">
                <a:hlinkClick r:id="rId3"/>
              </a:rPr>
              <a:t>http</a:t>
            </a:r>
            <a:r>
              <a:rPr lang="en-ZA" dirty="0">
                <a:hlinkClick r:id="rId3"/>
              </a:rPr>
              <a:t>://</a:t>
            </a:r>
            <a:r>
              <a:rPr lang="en-ZA" dirty="0" smtClean="0">
                <a:hlinkClick r:id="rId3"/>
              </a:rPr>
              <a:t>unesdoc.unesco.org/images/0024/002456/245656E.pdf</a:t>
            </a:r>
            <a:r>
              <a:rPr lang="en-ZA" dirty="0" smtClean="0"/>
              <a:t> on 17 October, 2018.</a:t>
            </a:r>
            <a:endParaRPr lang="nl-NL" dirty="0" smtClean="0"/>
          </a:p>
          <a:p>
            <a:r>
              <a:rPr lang="en-GB" dirty="0"/>
              <a:t>UNESCO. (2017). What are Open Educational Resources (OERs)? Accessed from </a:t>
            </a:r>
            <a:r>
              <a:rPr lang="en-GB" dirty="0">
                <a:hlinkClick r:id="rId4"/>
              </a:rPr>
              <a:t>http://www.unesco.org/new/en/communication-and-information/access-to-knowledge/open-educational-resources/what-are-open-educational-resources-oers/</a:t>
            </a:r>
            <a:r>
              <a:rPr lang="en-GB" dirty="0"/>
              <a:t> on 15 May 2017</a:t>
            </a:r>
            <a:r>
              <a:rPr lang="en-GB" dirty="0" smtClean="0"/>
              <a:t>.</a:t>
            </a:r>
          </a:p>
          <a:p>
            <a:r>
              <a:rPr lang="en-GB" dirty="0"/>
              <a:t>Wiley, D. (2016). Skype address to the OER Africa convening meeting in Nairobi on 17 May, 2016</a:t>
            </a:r>
            <a:r>
              <a:rPr lang="en-GB" dirty="0" smtClean="0"/>
              <a:t>.</a:t>
            </a:r>
          </a:p>
          <a:p>
            <a:pPr marL="0" indent="0" algn="ctr" fontAlgn="base">
              <a:spcBef>
                <a:spcPct val="0"/>
              </a:spcBef>
              <a:spcAft>
                <a:spcPct val="0"/>
              </a:spcAft>
              <a:buNone/>
            </a:pPr>
            <a:endParaRPr lang="en-US" sz="2000" dirty="0" smtClean="0">
              <a:solidFill>
                <a:srgbClr val="573201"/>
              </a:solidFill>
            </a:endParaRPr>
          </a:p>
          <a:p>
            <a:pPr marL="0" indent="0" algn="ctr" fontAlgn="base">
              <a:spcBef>
                <a:spcPct val="0"/>
              </a:spcBef>
              <a:spcAft>
                <a:spcPct val="0"/>
              </a:spcAft>
              <a:buNone/>
            </a:pPr>
            <a:r>
              <a:rPr lang="en-US" sz="2000" dirty="0" smtClean="0">
                <a:solidFill>
                  <a:srgbClr val="573201"/>
                </a:solidFill>
              </a:rPr>
              <a:t>This</a:t>
            </a:r>
            <a:r>
              <a:rPr lang="en-US" sz="2000" dirty="0">
                <a:solidFill>
                  <a:srgbClr val="573201"/>
                </a:solidFill>
              </a:rPr>
              <a:t> work is licensed under a </a:t>
            </a:r>
            <a:r>
              <a:rPr lang="en-US" sz="2000" dirty="0">
                <a:solidFill>
                  <a:srgbClr val="1B346B"/>
                </a:solidFill>
              </a:rPr>
              <a:t/>
            </a:r>
            <a:br>
              <a:rPr lang="en-US" sz="2000" dirty="0">
                <a:solidFill>
                  <a:srgbClr val="1B346B"/>
                </a:solidFill>
              </a:rPr>
            </a:br>
            <a:r>
              <a:rPr lang="en-US" sz="2000" dirty="0">
                <a:solidFill>
                  <a:srgbClr val="1B346B"/>
                </a:solidFill>
                <a:hlinkClick r:id="rId5"/>
              </a:rPr>
              <a:t>Creative Commons Attribution 4.0 </a:t>
            </a:r>
            <a:r>
              <a:rPr lang="en-US" sz="2000" dirty="0" smtClean="0">
                <a:solidFill>
                  <a:srgbClr val="1B346B"/>
                </a:solidFill>
                <a:hlinkClick r:id="rId5"/>
              </a:rPr>
              <a:t>License</a:t>
            </a:r>
            <a:endParaRPr lang="en-US" sz="2000" dirty="0" smtClean="0">
              <a:solidFill>
                <a:srgbClr val="1B346B"/>
              </a:solidFill>
            </a:endParaRPr>
          </a:p>
          <a:p>
            <a:pPr marL="0" indent="0" algn="ctr" fontAlgn="base">
              <a:spcBef>
                <a:spcPct val="0"/>
              </a:spcBef>
              <a:spcAft>
                <a:spcPct val="0"/>
              </a:spcAft>
              <a:buNone/>
            </a:pPr>
            <a:endParaRPr lang="en-US" sz="2000" dirty="0">
              <a:solidFill>
                <a:srgbClr val="1B346B"/>
              </a:solidFill>
            </a:endParaRPr>
          </a:p>
          <a:p>
            <a:pPr algn="ctr" fontAlgn="base">
              <a:spcBef>
                <a:spcPct val="0"/>
              </a:spcBef>
              <a:spcAft>
                <a:spcPct val="0"/>
              </a:spcAft>
            </a:pPr>
            <a:endParaRPr lang="en-US" sz="2000" dirty="0">
              <a:solidFill>
                <a:srgbClr val="1B346B"/>
              </a:solidFill>
            </a:endParaRPr>
          </a:p>
          <a:p>
            <a:pPr algn="ctr" fontAlgn="base">
              <a:spcBef>
                <a:spcPct val="0"/>
              </a:spcBef>
              <a:spcAft>
                <a:spcPct val="0"/>
              </a:spcAft>
            </a:pPr>
            <a:endParaRPr lang="en-US" sz="2000" dirty="0">
              <a:solidFill>
                <a:srgbClr val="1B346B"/>
              </a:solidFill>
            </a:endParaRPr>
          </a:p>
          <a:p>
            <a:pPr algn="ctr"/>
            <a:r>
              <a:rPr lang="en-ZA" sz="1400" b="1" dirty="0" smtClean="0"/>
              <a:t>Citation: Mays</a:t>
            </a:r>
            <a:r>
              <a:rPr lang="en-ZA" sz="1400" b="1" dirty="0"/>
              <a:t>, T</a:t>
            </a:r>
            <a:r>
              <a:rPr lang="en-ZA" sz="1400" b="1" dirty="0" smtClean="0"/>
              <a:t>. (</a:t>
            </a:r>
            <a:r>
              <a:rPr lang="en-ZA" sz="1400" b="1" dirty="0"/>
              <a:t>2018). </a:t>
            </a:r>
            <a:r>
              <a:rPr lang="en-ZA" sz="1400" b="1" i="1" dirty="0" smtClean="0"/>
              <a:t>Open access through OER</a:t>
            </a:r>
            <a:r>
              <a:rPr lang="en-ZA" sz="1400" b="1" dirty="0" smtClean="0"/>
              <a:t>. Pretoria: University of Pretoria.</a:t>
            </a:r>
            <a:endParaRPr lang="en-US" sz="3200" dirty="0">
              <a:solidFill>
                <a:srgbClr val="1B346B"/>
              </a:solidFill>
              <a:latin typeface="Calibri" pitchFamily="34" charset="0"/>
            </a:endParaRPr>
          </a:p>
          <a:p>
            <a:endParaRPr lang="en-ZA" dirty="0"/>
          </a:p>
          <a:p>
            <a:endParaRPr lang="en-GB" dirty="0"/>
          </a:p>
          <a:p>
            <a:endParaRPr lang="en-ZA" dirty="0"/>
          </a:p>
          <a:p>
            <a:endParaRPr lang="nl-NL" dirty="0" smtClean="0"/>
          </a:p>
          <a:p>
            <a:endParaRPr lang="en-ZA" dirty="0"/>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pic>
        <p:nvPicPr>
          <p:cNvPr id="6"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9492" y="3604451"/>
            <a:ext cx="1043427" cy="36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201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4121664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73" y="352832"/>
            <a:ext cx="8473590" cy="923330"/>
          </a:xfrm>
        </p:spPr>
        <p:txBody>
          <a:bodyPr/>
          <a:lstStyle/>
          <a:p>
            <a:r>
              <a:rPr lang="en-ZA" dirty="0" smtClean="0"/>
              <a:t>Opening the doors of learning (ANC, 1994; Christie, 2008) </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lstStyle/>
          <a:p>
            <a:r>
              <a:rPr lang="en-US" sz="2000" dirty="0"/>
              <a:t>“Open learning is an approach which combines the principles of learner-</a:t>
            </a:r>
            <a:r>
              <a:rPr lang="en-US" sz="2000" dirty="0" err="1"/>
              <a:t>centredness</a:t>
            </a:r>
            <a:r>
              <a:rPr lang="en-US" sz="2000" dirty="0"/>
              <a:t>, lifelong learning, flexibility of learning provision, </a:t>
            </a:r>
            <a:r>
              <a:rPr lang="en-US" sz="2000" dirty="0">
                <a:solidFill>
                  <a:srgbClr val="FF0000"/>
                </a:solidFill>
              </a:rPr>
              <a:t>the removal of barriers to access learning</a:t>
            </a:r>
            <a:r>
              <a:rPr lang="en-US" sz="2000" dirty="0"/>
              <a:t>, the recognition of credit for prior learning experience, the provision of learner support, the construction of learning </a:t>
            </a:r>
            <a:r>
              <a:rPr lang="en-US" sz="2000" dirty="0" err="1"/>
              <a:t>programmes</a:t>
            </a:r>
            <a:r>
              <a:rPr lang="en-US" sz="2000" dirty="0"/>
              <a:t> in the expectation that learners can succeed, and the maintenance of rigorous quality assurance over the design of learning materials and support systems” (Department of Education, </a:t>
            </a:r>
            <a:r>
              <a:rPr lang="en-US" sz="2000" dirty="0" smtClean="0"/>
              <a:t>1995; DHET, 2017 – emphasis added).</a:t>
            </a:r>
            <a:endParaRPr lang="en-ZA" sz="2000" dirty="0"/>
          </a:p>
          <a:p>
            <a:endParaRPr lang="en-ZA" dirty="0"/>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144195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smtClean="0">
                <a:solidFill>
                  <a:srgbClr val="005BAA"/>
                </a:solidFill>
              </a:rPr>
              <a:t>New ways to open the doors of learning</a:t>
            </a:r>
            <a:endParaRPr lang="en-ZA" sz="3600" dirty="0">
              <a:solidFill>
                <a:srgbClr val="005BAA"/>
              </a:solidFill>
            </a:endParaRPr>
          </a:p>
        </p:txBody>
      </p:sp>
      <p:sp>
        <p:nvSpPr>
          <p:cNvPr id="4" name="Text Placeholder 3"/>
          <p:cNvSpPr>
            <a:spLocks noGrp="1"/>
          </p:cNvSpPr>
          <p:nvPr>
            <p:ph sz="half" idx="1"/>
          </p:nvPr>
        </p:nvSpPr>
        <p:spPr/>
        <p:txBody>
          <a:bodyPr/>
          <a:lstStyle/>
          <a:p>
            <a:r>
              <a:rPr lang="en-GB" sz="1600" dirty="0"/>
              <a:t>The combination of </a:t>
            </a:r>
            <a:r>
              <a:rPr lang="en-GB" sz="1600" dirty="0">
                <a:solidFill>
                  <a:srgbClr val="00B050"/>
                </a:solidFill>
              </a:rPr>
              <a:t>digital technology</a:t>
            </a:r>
            <a:r>
              <a:rPr lang="en-GB" sz="1600" dirty="0"/>
              <a:t>, a more </a:t>
            </a:r>
            <a:r>
              <a:rPr lang="en-GB" sz="1600" dirty="0">
                <a:solidFill>
                  <a:schemeClr val="accent6">
                    <a:lumMod val="75000"/>
                  </a:schemeClr>
                </a:solidFill>
              </a:rPr>
              <a:t>collaborative relationship </a:t>
            </a:r>
            <a:r>
              <a:rPr lang="en-GB" sz="1600" dirty="0"/>
              <a:t>between teachers and learners and the ability to </a:t>
            </a:r>
            <a:r>
              <a:rPr lang="en-GB" sz="1600" dirty="0">
                <a:solidFill>
                  <a:srgbClr val="FF0000"/>
                </a:solidFill>
              </a:rPr>
              <a:t>disseminate information </a:t>
            </a:r>
            <a:r>
              <a:rPr lang="en-GB" sz="1600" dirty="0" smtClean="0">
                <a:solidFill>
                  <a:srgbClr val="FF0000"/>
                </a:solidFill>
              </a:rPr>
              <a:t>freely and quickly </a:t>
            </a:r>
            <a:r>
              <a:rPr lang="en-GB" sz="1600" dirty="0"/>
              <a:t>in support of change, have </a:t>
            </a:r>
            <a:r>
              <a:rPr lang="en-GB" sz="1600" dirty="0" smtClean="0"/>
              <a:t>opened </a:t>
            </a:r>
            <a:r>
              <a:rPr lang="en-GB" sz="1600" dirty="0"/>
              <a:t>up new possibilities to </a:t>
            </a:r>
            <a:r>
              <a:rPr lang="en-GB" sz="1600" dirty="0" smtClean="0"/>
              <a:t>open access to and to support </a:t>
            </a:r>
            <a:r>
              <a:rPr lang="en-GB" sz="1600" dirty="0"/>
              <a:t>deep </a:t>
            </a:r>
            <a:r>
              <a:rPr lang="en-GB" sz="1600" dirty="0" smtClean="0"/>
              <a:t>lifelong learning in pursuit of SDG4 2030 (</a:t>
            </a:r>
            <a:r>
              <a:rPr lang="en-GB" sz="1600" dirty="0" err="1" smtClean="0"/>
              <a:t>Adekola</a:t>
            </a:r>
            <a:r>
              <a:rPr lang="en-GB" sz="1600" dirty="0" smtClean="0"/>
              <a:t>, Dale and Gardiner, 2017; </a:t>
            </a:r>
            <a:r>
              <a:rPr lang="en-GB" sz="1600" dirty="0" err="1" smtClean="0"/>
              <a:t>Fullan</a:t>
            </a:r>
            <a:r>
              <a:rPr lang="en-GB" sz="1600" dirty="0" smtClean="0"/>
              <a:t> </a:t>
            </a:r>
            <a:r>
              <a:rPr lang="en-GB" sz="1600" dirty="0"/>
              <a:t>&amp; </a:t>
            </a:r>
            <a:r>
              <a:rPr lang="en-GB" sz="1600" dirty="0" err="1"/>
              <a:t>Langworthy</a:t>
            </a:r>
            <a:r>
              <a:rPr lang="en-GB" sz="1600" dirty="0"/>
              <a:t>, 2014; Khan, </a:t>
            </a:r>
            <a:r>
              <a:rPr lang="en-GB" sz="1600" dirty="0" smtClean="0"/>
              <a:t>2012, UNESCO, 2016). </a:t>
            </a:r>
            <a:endParaRPr lang="en-ZA" sz="1600" dirty="0"/>
          </a:p>
        </p:txBody>
      </p:sp>
      <p:pic>
        <p:nvPicPr>
          <p:cNvPr id="7" name="Content Placeholder 6"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10226" y="1370013"/>
            <a:ext cx="3324048" cy="3262312"/>
          </a:xfrm>
        </p:spPr>
      </p:pic>
    </p:spTree>
    <p:extLst>
      <p:ext uri="{BB962C8B-B14F-4D97-AF65-F5344CB8AC3E}">
        <p14:creationId xmlns:p14="http://schemas.microsoft.com/office/powerpoint/2010/main" val="424797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Opening access through ICT #1</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lstStyle/>
          <a:p>
            <a:r>
              <a:rPr lang="en-US" sz="1800" dirty="0"/>
              <a:t>“The core philosophy informing all of the revised policies introduced in this White Paper is a move towards facilitating “openness” – open access, open Internet and open Government. (DTPS, 2016, p. 4)</a:t>
            </a:r>
            <a:endParaRPr lang="en-ZA" sz="1800" dirty="0"/>
          </a:p>
          <a:p>
            <a:r>
              <a:rPr lang="en-US" sz="1800" dirty="0"/>
              <a:t>“E-learning and innovative use of ICTs in the education sector can assist in addressing inequalities in education in schools across South Africa, and facilitate ongoing improvement of educator skills.” (DTPS, 2016, p. 8</a:t>
            </a:r>
            <a:r>
              <a:rPr lang="en-US" sz="1800" dirty="0" smtClean="0"/>
              <a:t>)</a:t>
            </a:r>
          </a:p>
          <a:p>
            <a:r>
              <a:rPr lang="en-GB" sz="1800" dirty="0"/>
              <a:t>However, the cost of mobile data relative to annual salaries, while decreasing, remains high (</a:t>
            </a:r>
            <a:r>
              <a:rPr lang="en-GB" sz="1800" dirty="0" err="1"/>
              <a:t>Hülsmann</a:t>
            </a:r>
            <a:r>
              <a:rPr lang="en-GB" sz="1800" dirty="0"/>
              <a:t>, 2016)</a:t>
            </a:r>
            <a:endParaRPr lang="en-ZA" sz="1800" dirty="0"/>
          </a:p>
          <a:p>
            <a:endParaRPr lang="en-ZA" dirty="0"/>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32640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Opening access through ICT #2</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lstStyle/>
          <a:p>
            <a:r>
              <a:rPr lang="en-GB" dirty="0"/>
              <a:t>87% of households had access to a cellular phone only, approximately 10% had access to both cellular and landline telephone but only 3,5% had access to neither in 2016. However, household internet access was somewhat lower at about 59,3% with Gauteng and the Western Cape at 72,2% </a:t>
            </a:r>
            <a:r>
              <a:rPr lang="en-GB" dirty="0" smtClean="0"/>
              <a:t>and </a:t>
            </a:r>
            <a:r>
              <a:rPr lang="en-GB" dirty="0"/>
              <a:t>68,5% respectively and Limpopo with the lowest level of access at 42,4%. The internet was accessed by 53,9% of households using mobile devices, while access through other means was considerably lower: at home (9,5%), at work (15,8%) or at internet café or educational institution (9,8%). </a:t>
            </a:r>
            <a:r>
              <a:rPr lang="en-GB" dirty="0">
                <a:solidFill>
                  <a:srgbClr val="00B050"/>
                </a:solidFill>
              </a:rPr>
              <a:t>However, smart phone subscriptions have grown dramatically from an estimated 24,340,341 in 2016 to 42,094,018 in 2017 and internet bandwidth grew correspondingly in this period with 99% of population areas now able to access 3G and 77% LTE/4G in 2017</a:t>
            </a:r>
            <a:r>
              <a:rPr lang="en-GB" dirty="0"/>
              <a:t>. (ICASA, 2018) </a:t>
            </a:r>
            <a:endParaRPr lang="en-GB" dirty="0" smtClean="0"/>
          </a:p>
          <a:p>
            <a:r>
              <a:rPr lang="en-GB" dirty="0" smtClean="0">
                <a:solidFill>
                  <a:srgbClr val="FF0000"/>
                </a:solidFill>
              </a:rPr>
              <a:t>Access to what?</a:t>
            </a:r>
            <a:endParaRPr lang="en-ZA" dirty="0">
              <a:solidFill>
                <a:srgbClr val="FF0000"/>
              </a:solidFill>
            </a:endParaRPr>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10103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Opening access through ICT #3</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lstStyle/>
          <a:p>
            <a:r>
              <a:rPr lang="en-US" dirty="0"/>
              <a:t>“Government will therefore explore measures aimed at introducing a creative commons licensing framework.” (DTPS, 2016, p. 145)</a:t>
            </a:r>
            <a:endParaRPr lang="en-ZA" dirty="0"/>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2724040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OER</a:t>
            </a:r>
            <a:endParaRPr lang="en-ZA" dirty="0"/>
          </a:p>
        </p:txBody>
      </p:sp>
      <p:sp>
        <p:nvSpPr>
          <p:cNvPr id="3" name="Text Placeholder 2"/>
          <p:cNvSpPr>
            <a:spLocks noGrp="1"/>
          </p:cNvSpPr>
          <p:nvPr>
            <p:ph type="body" sz="quarter" idx="11"/>
          </p:nvPr>
        </p:nvSpPr>
        <p:spPr/>
        <p:txBody>
          <a:bodyPr/>
          <a:lstStyle/>
          <a:p>
            <a:endParaRPr lang="en-ZA"/>
          </a:p>
        </p:txBody>
      </p:sp>
      <p:sp>
        <p:nvSpPr>
          <p:cNvPr id="4" name="Text Placeholder 3"/>
          <p:cNvSpPr>
            <a:spLocks noGrp="1"/>
          </p:cNvSpPr>
          <p:nvPr>
            <p:ph type="body" sz="quarter" idx="10"/>
          </p:nvPr>
        </p:nvSpPr>
        <p:spPr/>
        <p:txBody>
          <a:bodyPr/>
          <a:lstStyle/>
          <a:p>
            <a:pPr marL="0" indent="0">
              <a:spcBef>
                <a:spcPts val="575"/>
              </a:spcBef>
              <a:spcAft>
                <a:spcPts val="600"/>
              </a:spcAft>
              <a:buNone/>
            </a:pPr>
            <a:r>
              <a:rPr lang="en-ZA" sz="1600" b="1" dirty="0"/>
              <a:t>Open Educational Resources (OERs) are any type of educational materials that are in the public domain or introduced with an open license. </a:t>
            </a:r>
          </a:p>
          <a:p>
            <a:pPr marL="0" indent="0">
              <a:spcBef>
                <a:spcPts val="575"/>
              </a:spcBef>
              <a:spcAft>
                <a:spcPts val="600"/>
              </a:spcAft>
              <a:buNone/>
            </a:pPr>
            <a:r>
              <a:rPr lang="en-ZA" sz="1600" b="1" dirty="0"/>
              <a:t>The nature of these open materials means that anyone can legally and freely copy, use, adapt and re-share them. </a:t>
            </a:r>
          </a:p>
          <a:p>
            <a:pPr marL="0" indent="0">
              <a:spcBef>
                <a:spcPts val="575"/>
              </a:spcBef>
              <a:spcAft>
                <a:spcPts val="600"/>
              </a:spcAft>
              <a:buNone/>
            </a:pPr>
            <a:r>
              <a:rPr lang="en-ZA" sz="1600" b="1" dirty="0"/>
              <a:t>OERs range from textbooks to curricula, syllabi, lecture notes, assignments, tests, projects, audio, video and animation.</a:t>
            </a:r>
          </a:p>
          <a:p>
            <a:pPr marL="0" indent="0" algn="r">
              <a:spcBef>
                <a:spcPts val="575"/>
              </a:spcBef>
              <a:spcAft>
                <a:spcPts val="600"/>
              </a:spcAft>
              <a:buNone/>
            </a:pPr>
            <a:r>
              <a:rPr lang="en-GB" sz="1600" dirty="0"/>
              <a:t>UNESCO 2017</a:t>
            </a:r>
          </a:p>
        </p:txBody>
      </p:sp>
      <p:sp>
        <p:nvSpPr>
          <p:cNvPr id="5" name="Text Placeholder 4"/>
          <p:cNvSpPr>
            <a:spLocks noGrp="1"/>
          </p:cNvSpPr>
          <p:nvPr>
            <p:ph type="body" sz="quarter" idx="12"/>
          </p:nvPr>
        </p:nvSpPr>
        <p:spPr/>
        <p:txBody>
          <a:bodyPr/>
          <a:lstStyle/>
          <a:p>
            <a:r>
              <a:rPr lang="en-ZA" dirty="0" smtClean="0"/>
              <a:t>Open access through OER, 22 October 2018</a:t>
            </a:r>
            <a:endParaRPr lang="en-ZA" dirty="0"/>
          </a:p>
        </p:txBody>
      </p:sp>
    </p:spTree>
    <p:extLst>
      <p:ext uri="{BB962C8B-B14F-4D97-AF65-F5344CB8AC3E}">
        <p14:creationId xmlns:p14="http://schemas.microsoft.com/office/powerpoint/2010/main" val="841281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b="1" dirty="0"/>
              <a:t>A resource</a:t>
            </a:r>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47937" y="1361764"/>
            <a:ext cx="2447627" cy="3263504"/>
          </a:xfrm>
        </p:spPr>
      </p:pic>
    </p:spTree>
    <p:extLst>
      <p:ext uri="{BB962C8B-B14F-4D97-AF65-F5344CB8AC3E}">
        <p14:creationId xmlns:p14="http://schemas.microsoft.com/office/powerpoint/2010/main" val="1185061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1567</Words>
  <Application>Microsoft Office PowerPoint</Application>
  <PresentationFormat>On-screen Show (16:9)</PresentationFormat>
  <Paragraphs>122</Paragraphs>
  <Slides>24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Open Sans</vt:lpstr>
      <vt:lpstr>Wingdings</vt:lpstr>
      <vt:lpstr>Office Theme</vt:lpstr>
      <vt:lpstr>PowerPoint Presentation</vt:lpstr>
      <vt:lpstr>Overview</vt:lpstr>
      <vt:lpstr>Opening the doors of learning (ANC, 1994; Christie, 2008) </vt:lpstr>
      <vt:lpstr>New ways to open the doors of learning</vt:lpstr>
      <vt:lpstr>Opening access through ICT #1</vt:lpstr>
      <vt:lpstr>Opening access through ICT #2</vt:lpstr>
      <vt:lpstr>Opening access through ICT #3</vt:lpstr>
      <vt:lpstr>OER</vt:lpstr>
      <vt:lpstr>A resource</vt:lpstr>
      <vt:lpstr>An educational resource</vt:lpstr>
      <vt:lpstr>An OER</vt:lpstr>
      <vt:lpstr>A Revised OER</vt:lpstr>
      <vt:lpstr>Wiley’s 5Rs</vt:lpstr>
      <vt:lpstr>Open to people e.g. assistive technology  (Mangiatordi, 2018)</vt:lpstr>
      <vt:lpstr>Open to places https://notesmaster.com/</vt:lpstr>
      <vt:lpstr>Open to ideas https://slidewiki.org/</vt:lpstr>
      <vt:lpstr>Access through OER</vt:lpstr>
      <vt:lpstr>edX</vt:lpstr>
      <vt:lpstr>OERu</vt:lpstr>
      <vt:lpstr>PowerPoint Presentation</vt:lpstr>
      <vt:lpstr>Open-ecology model (Mays, 2017)</vt:lpstr>
      <vt:lpstr>OER for Africa… and the world</vt:lpstr>
      <vt:lpstr>References</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Muller</dc:creator>
  <cp:lastModifiedBy>Mr. TJ Mays</cp:lastModifiedBy>
  <cp:revision>159</cp:revision>
  <dcterms:created xsi:type="dcterms:W3CDTF">2016-06-09T09:54:49Z</dcterms:created>
  <dcterms:modified xsi:type="dcterms:W3CDTF">2018-10-19T09:46:32Z</dcterms:modified>
</cp:coreProperties>
</file>