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2.xml" ContentType="application/vnd.openxmlformats-officedocument.presentationml.comment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31"/>
  </p:notesMasterIdLst>
  <p:handoutMasterIdLst>
    <p:handoutMasterId r:id="rId32"/>
  </p:handoutMasterIdLst>
  <p:sldIdLst>
    <p:sldId id="315" r:id="rId3"/>
    <p:sldId id="257" r:id="rId4"/>
    <p:sldId id="318" r:id="rId5"/>
    <p:sldId id="265" r:id="rId6"/>
    <p:sldId id="305" r:id="rId7"/>
    <p:sldId id="261" r:id="rId8"/>
    <p:sldId id="286" r:id="rId9"/>
    <p:sldId id="306" r:id="rId10"/>
    <p:sldId id="307" r:id="rId11"/>
    <p:sldId id="308" r:id="rId12"/>
    <p:sldId id="321" r:id="rId13"/>
    <p:sldId id="279" r:id="rId14"/>
    <p:sldId id="300" r:id="rId15"/>
    <p:sldId id="274" r:id="rId16"/>
    <p:sldId id="309" r:id="rId17"/>
    <p:sldId id="311" r:id="rId18"/>
    <p:sldId id="317" r:id="rId19"/>
    <p:sldId id="280" r:id="rId20"/>
    <p:sldId id="320" r:id="rId21"/>
    <p:sldId id="319" r:id="rId22"/>
    <p:sldId id="276" r:id="rId23"/>
    <p:sldId id="292" r:id="rId24"/>
    <p:sldId id="302" r:id="rId25"/>
    <p:sldId id="322" r:id="rId26"/>
    <p:sldId id="282" r:id="rId27"/>
    <p:sldId id="312" r:id="rId28"/>
    <p:sldId id="303" r:id="rId29"/>
    <p:sldId id="314"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 Jung Yoo"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D5FA3"/>
    <a:srgbClr val="E8E9EF"/>
    <a:srgbClr val="121D0A"/>
    <a:srgbClr val="1D190E"/>
    <a:srgbClr val="941100"/>
    <a:srgbClr val="0C17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34"/>
    <p:restoredTop sz="94706"/>
  </p:normalViewPr>
  <p:slideViewPr>
    <p:cSldViewPr snapToGrid="0" snapToObjects="1">
      <p:cViewPr varScale="1">
        <p:scale>
          <a:sx n="213" d="100"/>
          <a:sy n="213" d="100"/>
        </p:scale>
        <p:origin x="184" y="1040"/>
      </p:cViewPr>
      <p:guideLst/>
    </p:cSldViewPr>
  </p:slideViewPr>
  <p:notesTextViewPr>
    <p:cViewPr>
      <p:scale>
        <a:sx n="1" d="1"/>
        <a:sy n="1" d="1"/>
      </p:scale>
      <p:origin x="0" y="0"/>
    </p:cViewPr>
  </p:notesTextViewPr>
  <p:sorterViewPr>
    <p:cViewPr>
      <p:scale>
        <a:sx n="75" d="100"/>
        <a:sy n="75" d="100"/>
      </p:scale>
      <p:origin x="0" y="0"/>
    </p:cViewPr>
  </p:sorterViewPr>
  <p:notesViewPr>
    <p:cSldViewPr snapToGrid="0" snapToObjects="1">
      <p:cViewPr varScale="1">
        <p:scale>
          <a:sx n="87" d="100"/>
          <a:sy n="87" d="100"/>
        </p:scale>
        <p:origin x="390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3-07T19:34:52.506" idx="4">
    <p:pos x="6000" y="0"/>
    <p:text>I like the unicorns and fairies comment. Could mention something about a future need here - to better understand how data is reused, and to what extent the library's mission is to generate reuse value vs to provide immediate training, storage, and sharing needs of researchers.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8-03-07T19:34:52.506" idx="4">
    <p:pos x="6000" y="0"/>
    <p:text>I like the unicorns and fairies comment. Could mention something about a future need here - to better understand how data is reused, and to what extent the library's mission is to generate reuse value vs to provide immediate training, storage, and sharing needs of researchers.</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59A840-1172-674D-A255-6D338FD32D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570106-930D-7D40-B107-4302DD4B6C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911DC6-B75E-2D4E-9044-98CF7044C8AE}" type="datetimeFigureOut">
              <a:rPr lang="en-US" smtClean="0"/>
              <a:t>10/16/18</a:t>
            </a:fld>
            <a:endParaRPr lang="en-US"/>
          </a:p>
        </p:txBody>
      </p:sp>
      <p:sp>
        <p:nvSpPr>
          <p:cNvPr id="4" name="Footer Placeholder 3">
            <a:extLst>
              <a:ext uri="{FF2B5EF4-FFF2-40B4-BE49-F238E27FC236}">
                <a16:creationId xmlns:a16="http://schemas.microsoft.com/office/drawing/2014/main" id="{ED50B0E6-4B11-6940-A7E0-F5D6174108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AF24BFF-21A3-2746-B86E-BB002DE4A8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8B2598-05E8-1449-A9CD-BB2952533548}" type="slidenum">
              <a:rPr lang="en-US" smtClean="0"/>
              <a:t>‹#›</a:t>
            </a:fld>
            <a:endParaRPr lang="en-US"/>
          </a:p>
        </p:txBody>
      </p:sp>
    </p:spTree>
    <p:extLst>
      <p:ext uri="{BB962C8B-B14F-4D97-AF65-F5344CB8AC3E}">
        <p14:creationId xmlns:p14="http://schemas.microsoft.com/office/powerpoint/2010/main" val="2302144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Data curation at UC San Diego started 15+ years ago with a series of planning exercises and surveys.</a:t>
            </a:r>
          </a:p>
          <a:p>
            <a:pPr marL="0" lvl="0" indent="0">
              <a:spcBef>
                <a:spcPts val="1600"/>
              </a:spcBef>
              <a:spcAft>
                <a:spcPts val="0"/>
              </a:spcAft>
              <a:buNone/>
            </a:pPr>
            <a:r>
              <a:rPr lang="en-US" dirty="0"/>
              <a:t>Work became concrete with the founding of the Research Data Curation Program ~5 years ago</a:t>
            </a:r>
          </a:p>
          <a:p>
            <a:pPr marL="0" lvl="0" indent="0">
              <a:spcBef>
                <a:spcPts val="1600"/>
              </a:spcBef>
              <a:spcAft>
                <a:spcPts val="1600"/>
              </a:spcAft>
              <a:buNone/>
            </a:pPr>
            <a:r>
              <a:rPr lang="en-US" dirty="0"/>
              <a:t>We now have a multi-organizational thrust to work on data management issues</a:t>
            </a:r>
          </a:p>
          <a:p>
            <a:pPr marL="0" lvl="0" indent="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a:t>Based on what we learned from the pilots, we agreed to use our local repository as the core of our work. However, we required significant upgrades to the backend, frontend and metadata. All of these things together were a significant driver to new engagement with the hydra and fedora communities.</a:t>
            </a:r>
          </a:p>
          <a:p>
            <a:pPr marL="0" lvl="0" indent="0">
              <a:spcBef>
                <a:spcPts val="1600"/>
              </a:spcBef>
              <a:spcAft>
                <a:spcPts val="0"/>
              </a:spcAft>
              <a:buNone/>
            </a:pPr>
            <a:r>
              <a:rPr lang="en-US" dirty="0"/>
              <a:t>We also completely re-wrote our metadata specification, taking six months of closed-door work to come up with a single metadata model, to be used for all digital objects. (Much of this worked ended up forming the core of PCDM.)</a:t>
            </a:r>
          </a:p>
          <a:p>
            <a:pPr marL="0" lvl="0" indent="0">
              <a:spcBef>
                <a:spcPts val="1600"/>
              </a:spcBef>
              <a:spcAft>
                <a:spcPts val="1600"/>
              </a:spcAft>
              <a:buNone/>
            </a:pPr>
            <a:r>
              <a:rPr lang="en-US" dirty="0"/>
              <a:t>We hired a technical analyst to lead our interactions with researchers, and we opened up our ingest spigot some, going from 5 collections over three years to about 1-2 collections per month.</a:t>
            </a:r>
          </a:p>
        </p:txBody>
      </p:sp>
    </p:spTree>
    <p:extLst>
      <p:ext uri="{BB962C8B-B14F-4D97-AF65-F5344CB8AC3E}">
        <p14:creationId xmlns:p14="http://schemas.microsoft.com/office/powerpoint/2010/main" val="228724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solidFill>
                  <a:schemeClr val="bg1"/>
                </a:solidFill>
              </a:rPr>
              <a:t>How do we increase our ingest footprint while staying true to our core principles? Hire more staff (a challenge)? Hire students (a risk)? Or just keep the flow at the relatively slow rate?</a:t>
            </a:r>
          </a:p>
          <a:p>
            <a:pPr marL="0" lvl="0" indent="0">
              <a:spcBef>
                <a:spcPts val="1600"/>
              </a:spcBef>
              <a:spcAft>
                <a:spcPts val="1600"/>
              </a:spcAft>
              <a:buNone/>
            </a:pPr>
            <a:r>
              <a:rPr lang="en-US" dirty="0">
                <a:solidFill>
                  <a:schemeClr val="bg1"/>
                </a:solidFill>
              </a:rPr>
              <a:t>Regardless, we are also embarking on a new direction - looking at new ways of expressing the content in our repository. We’ve signed a contract with </a:t>
            </a:r>
            <a:r>
              <a:rPr lang="en-US" dirty="0" err="1">
                <a:solidFill>
                  <a:schemeClr val="bg1"/>
                </a:solidFill>
              </a:rPr>
              <a:t>figshare</a:t>
            </a:r>
            <a:r>
              <a:rPr lang="en-US" dirty="0">
                <a:solidFill>
                  <a:schemeClr val="bg1"/>
                </a:solidFill>
              </a:rPr>
              <a:t> to do an 18 month pilot of </a:t>
            </a:r>
            <a:r>
              <a:rPr lang="en-US" dirty="0" err="1">
                <a:solidFill>
                  <a:schemeClr val="bg1"/>
                </a:solidFill>
              </a:rPr>
              <a:t>Figshare</a:t>
            </a:r>
            <a:r>
              <a:rPr lang="en-US" dirty="0">
                <a:solidFill>
                  <a:schemeClr val="bg1"/>
                </a:solidFill>
              </a:rPr>
              <a:t> for Institutions. We’re also looking at other tools, like Suave.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solidFill>
                  <a:schemeClr val="bg1"/>
                </a:solidFill>
              </a:rPr>
              <a:t>How do we tie our repository to the larger campus ecosystem? How do we tie it to other applications and processes? We tested the waters with the SHARE database, creating </a:t>
            </a:r>
            <a:r>
              <a:rPr lang="en-US" dirty="0" err="1">
                <a:solidFill>
                  <a:schemeClr val="bg1"/>
                </a:solidFill>
              </a:rPr>
              <a:t>TritonSHARE</a:t>
            </a:r>
            <a:r>
              <a:rPr lang="en-US" dirty="0">
                <a:solidFill>
                  <a:schemeClr val="bg1"/>
                </a:solidFill>
              </a:rPr>
              <a:t>. And we’re early users of the </a:t>
            </a:r>
            <a:r>
              <a:rPr lang="en-US" dirty="0" err="1">
                <a:solidFill>
                  <a:schemeClr val="bg1"/>
                </a:solidFill>
              </a:rPr>
              <a:t>DimensionsPlus</a:t>
            </a:r>
            <a:r>
              <a:rPr lang="en-US" dirty="0">
                <a:solidFill>
                  <a:schemeClr val="bg1"/>
                </a:solidFill>
              </a:rPr>
              <a:t> application.</a:t>
            </a:r>
          </a:p>
          <a:p>
            <a:pPr marL="0" lvl="0" indent="0">
              <a:spcBef>
                <a:spcPts val="1600"/>
              </a:spcBef>
              <a:spcAft>
                <a:spcPts val="0"/>
              </a:spcAft>
              <a:buNone/>
            </a:pPr>
            <a:r>
              <a:rPr lang="en-US" dirty="0">
                <a:solidFill>
                  <a:schemeClr val="bg1"/>
                </a:solidFill>
              </a:rPr>
              <a:t>How do we tie it to other emerging networks - e.g. COAR, GO FAIR?</a:t>
            </a:r>
          </a:p>
          <a:p>
            <a:pPr marL="0" lvl="0" indent="0">
              <a:spcBef>
                <a:spcPts val="1600"/>
              </a:spcBef>
              <a:spcAft>
                <a:spcPts val="1600"/>
              </a:spcAft>
              <a:buNone/>
            </a:pPr>
            <a:endParaRPr lang="en-US" dirty="0">
              <a:solidFill>
                <a:schemeClr val="bg1"/>
              </a:solidFill>
            </a:endParaRPr>
          </a:p>
          <a:p>
            <a:pPr marL="0" lvl="0" indent="0">
              <a:spcBef>
                <a:spcPts val="0"/>
              </a:spcBef>
              <a:spcAft>
                <a:spcPts val="0"/>
              </a:spcAft>
              <a:buNone/>
            </a:pPr>
            <a:endParaRPr dirty="0"/>
          </a:p>
        </p:txBody>
      </p:sp>
    </p:spTree>
    <p:extLst>
      <p:ext uri="{BB962C8B-B14F-4D97-AF65-F5344CB8AC3E}">
        <p14:creationId xmlns:p14="http://schemas.microsoft.com/office/powerpoint/2010/main" val="53501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rtl="0">
              <a:spcBef>
                <a:spcPts val="1600"/>
              </a:spcBef>
              <a:spcAft>
                <a:spcPts val="0"/>
              </a:spcAft>
              <a:buSzPts val="1800"/>
              <a:buChar char="-"/>
            </a:pPr>
            <a:r>
              <a:rPr lang="en-US" dirty="0"/>
              <a:t>Required but minimal metadata isn’t a good solution (UCSD naming example)</a:t>
            </a:r>
          </a:p>
          <a:p>
            <a:pPr marL="457200" lvl="0" indent="-342900" rtl="0">
              <a:spcBef>
                <a:spcPts val="0"/>
              </a:spcBef>
              <a:spcAft>
                <a:spcPts val="0"/>
              </a:spcAft>
              <a:buSzPts val="1800"/>
              <a:buChar char="-"/>
            </a:pPr>
            <a:r>
              <a:rPr lang="en-US" dirty="0"/>
              <a:t>Humans not being in the loop is a challenge</a:t>
            </a:r>
          </a:p>
          <a:p>
            <a:pPr marL="457200" lvl="0" indent="-342900">
              <a:spcBef>
                <a:spcPts val="0"/>
              </a:spcBef>
              <a:spcAft>
                <a:spcPts val="0"/>
              </a:spcAft>
              <a:buSzPts val="1800"/>
              <a:buChar char="-"/>
            </a:pPr>
            <a:r>
              <a:rPr lang="en-US" dirty="0"/>
              <a:t>People are really happy to dump and run</a:t>
            </a:r>
          </a:p>
          <a:p>
            <a:pPr marL="0" lvl="0" indent="0">
              <a:spcBef>
                <a:spcPts val="0"/>
              </a:spcBef>
              <a:spcAft>
                <a:spcPts val="0"/>
              </a:spcAft>
              <a:buNone/>
            </a:pPr>
            <a:endParaRPr dirty="0"/>
          </a:p>
        </p:txBody>
      </p:sp>
    </p:spTree>
    <p:extLst>
      <p:ext uri="{BB962C8B-B14F-4D97-AF65-F5344CB8AC3E}">
        <p14:creationId xmlns:p14="http://schemas.microsoft.com/office/powerpoint/2010/main" val="4294076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rtl="0">
              <a:spcBef>
                <a:spcPts val="1600"/>
              </a:spcBef>
              <a:spcAft>
                <a:spcPts val="0"/>
              </a:spcAft>
              <a:buSzPts val="1800"/>
              <a:buChar char="-"/>
            </a:pPr>
            <a:r>
              <a:rPr lang="en-US" dirty="0"/>
              <a:t>Required but minimal metadata isn’t a good solution (UCSD naming example)</a:t>
            </a:r>
          </a:p>
          <a:p>
            <a:pPr marL="457200" lvl="0" indent="-342900" rtl="0">
              <a:spcBef>
                <a:spcPts val="0"/>
              </a:spcBef>
              <a:spcAft>
                <a:spcPts val="0"/>
              </a:spcAft>
              <a:buSzPts val="1800"/>
              <a:buChar char="-"/>
            </a:pPr>
            <a:r>
              <a:rPr lang="en-US" dirty="0"/>
              <a:t>Humans not being in the loop is a challenge</a:t>
            </a:r>
          </a:p>
          <a:p>
            <a:pPr marL="457200" lvl="0" indent="-342900">
              <a:spcBef>
                <a:spcPts val="0"/>
              </a:spcBef>
              <a:spcAft>
                <a:spcPts val="0"/>
              </a:spcAft>
              <a:buSzPts val="1800"/>
              <a:buChar char="-"/>
            </a:pPr>
            <a:r>
              <a:rPr lang="en-US" dirty="0"/>
              <a:t>People are really happy to dump and run</a:t>
            </a:r>
          </a:p>
          <a:p>
            <a:pPr marL="0" lvl="0" indent="0">
              <a:spcBef>
                <a:spcPts val="0"/>
              </a:spcBef>
              <a:spcAft>
                <a:spcPts val="0"/>
              </a:spcAft>
              <a:buNone/>
            </a:pPr>
            <a:endParaRPr dirty="0"/>
          </a:p>
        </p:txBody>
      </p:sp>
    </p:spTree>
    <p:extLst>
      <p:ext uri="{BB962C8B-B14F-4D97-AF65-F5344CB8AC3E}">
        <p14:creationId xmlns:p14="http://schemas.microsoft.com/office/powerpoint/2010/main" val="3860984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09788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solidFill>
                  <a:schemeClr val="bg1"/>
                </a:solidFill>
              </a:rPr>
              <a:t>How do we tie our repository to the larger campus ecosystem? How do we tie it to other applications and processes? We tested the waters with the SHARE database, creating </a:t>
            </a:r>
            <a:r>
              <a:rPr lang="en-US" dirty="0" err="1">
                <a:solidFill>
                  <a:schemeClr val="bg1"/>
                </a:solidFill>
              </a:rPr>
              <a:t>TritonSHARE</a:t>
            </a:r>
            <a:r>
              <a:rPr lang="en-US" dirty="0">
                <a:solidFill>
                  <a:schemeClr val="bg1"/>
                </a:solidFill>
              </a:rPr>
              <a:t>. And we’re early users of the </a:t>
            </a:r>
            <a:r>
              <a:rPr lang="en-US" dirty="0" err="1">
                <a:solidFill>
                  <a:schemeClr val="bg1"/>
                </a:solidFill>
              </a:rPr>
              <a:t>DimensionsPlus</a:t>
            </a:r>
            <a:r>
              <a:rPr lang="en-US" dirty="0">
                <a:solidFill>
                  <a:schemeClr val="bg1"/>
                </a:solidFill>
              </a:rPr>
              <a:t> application.</a:t>
            </a:r>
          </a:p>
          <a:p>
            <a:pPr marL="0" lvl="0" indent="0">
              <a:spcBef>
                <a:spcPts val="1600"/>
              </a:spcBef>
              <a:spcAft>
                <a:spcPts val="0"/>
              </a:spcAft>
              <a:buNone/>
            </a:pPr>
            <a:r>
              <a:rPr lang="en-US" dirty="0">
                <a:solidFill>
                  <a:schemeClr val="bg1"/>
                </a:solidFill>
              </a:rPr>
              <a:t>How do we tie it to other emerging networks - e.g. COAR, GO FAIR?</a:t>
            </a:r>
          </a:p>
          <a:p>
            <a:pPr marL="0" lvl="0" indent="0">
              <a:spcBef>
                <a:spcPts val="1600"/>
              </a:spcBef>
              <a:spcAft>
                <a:spcPts val="1600"/>
              </a:spcAft>
              <a:buNone/>
            </a:pPr>
            <a:endParaRPr lang="en-US" dirty="0">
              <a:solidFill>
                <a:schemeClr val="bg1"/>
              </a:solidFill>
            </a:endParaRPr>
          </a:p>
          <a:p>
            <a:pPr marL="0" lvl="0" indent="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solidFill>
                  <a:schemeClr val="bg1"/>
                </a:solidFill>
              </a:rPr>
              <a:t>How do we tie our repository to the larger campus ecosystem? How do we tie it to other applications and processes? We tested the waters with the SHARE database, creating </a:t>
            </a:r>
            <a:r>
              <a:rPr lang="en-US" dirty="0" err="1">
                <a:solidFill>
                  <a:schemeClr val="bg1"/>
                </a:solidFill>
              </a:rPr>
              <a:t>TritonSHARE</a:t>
            </a:r>
            <a:r>
              <a:rPr lang="en-US" dirty="0">
                <a:solidFill>
                  <a:schemeClr val="bg1"/>
                </a:solidFill>
              </a:rPr>
              <a:t>. And we’re early users of the </a:t>
            </a:r>
            <a:r>
              <a:rPr lang="en-US" dirty="0" err="1">
                <a:solidFill>
                  <a:schemeClr val="bg1"/>
                </a:solidFill>
              </a:rPr>
              <a:t>DimensionsPlus</a:t>
            </a:r>
            <a:r>
              <a:rPr lang="en-US" dirty="0">
                <a:solidFill>
                  <a:schemeClr val="bg1"/>
                </a:solidFill>
              </a:rPr>
              <a:t> application.</a:t>
            </a:r>
          </a:p>
          <a:p>
            <a:pPr marL="0" lvl="0" indent="0">
              <a:spcBef>
                <a:spcPts val="1600"/>
              </a:spcBef>
              <a:spcAft>
                <a:spcPts val="0"/>
              </a:spcAft>
              <a:buNone/>
            </a:pPr>
            <a:r>
              <a:rPr lang="en-US" dirty="0">
                <a:solidFill>
                  <a:schemeClr val="bg1"/>
                </a:solidFill>
              </a:rPr>
              <a:t>How do we tie it to other emerging networks - e.g. COAR, GO FAIR?</a:t>
            </a:r>
          </a:p>
          <a:p>
            <a:pPr marL="0" lvl="0" indent="0">
              <a:spcBef>
                <a:spcPts val="1600"/>
              </a:spcBef>
              <a:spcAft>
                <a:spcPts val="1600"/>
              </a:spcAft>
              <a:buNone/>
            </a:pPr>
            <a:endParaRPr lang="en-US" dirty="0">
              <a:solidFill>
                <a:schemeClr val="bg1"/>
              </a:solidFill>
            </a:endParaRPr>
          </a:p>
          <a:p>
            <a:pPr marL="0" lvl="0" indent="0">
              <a:spcBef>
                <a:spcPts val="0"/>
              </a:spcBef>
              <a:spcAft>
                <a:spcPts val="0"/>
              </a:spcAft>
              <a:buNone/>
            </a:pPr>
            <a:endParaRPr dirty="0"/>
          </a:p>
        </p:txBody>
      </p:sp>
    </p:spTree>
    <p:extLst>
      <p:ext uri="{BB962C8B-B14F-4D97-AF65-F5344CB8AC3E}">
        <p14:creationId xmlns:p14="http://schemas.microsoft.com/office/powerpoint/2010/main" val="1803458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390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Data curation at UC San Diego started 15+ years ago with a series of planning exercises and surveys.</a:t>
            </a:r>
          </a:p>
          <a:p>
            <a:pPr marL="0" lvl="0" indent="0">
              <a:spcBef>
                <a:spcPts val="1600"/>
              </a:spcBef>
              <a:spcAft>
                <a:spcPts val="0"/>
              </a:spcAft>
              <a:buNone/>
            </a:pPr>
            <a:r>
              <a:rPr lang="en-US" dirty="0"/>
              <a:t>Work became concrete with the founding of the Research Data Curation Program ~5 years ago</a:t>
            </a:r>
          </a:p>
          <a:p>
            <a:pPr marL="0" lvl="0" indent="0">
              <a:spcBef>
                <a:spcPts val="1600"/>
              </a:spcBef>
              <a:spcAft>
                <a:spcPts val="1600"/>
              </a:spcAft>
              <a:buNone/>
            </a:pPr>
            <a:r>
              <a:rPr lang="en-US" dirty="0"/>
              <a:t>We now have a multi-organizational thrust to work on data management issues</a:t>
            </a:r>
          </a:p>
          <a:p>
            <a:pPr marL="0" lvl="0" indent="0">
              <a:spcBef>
                <a:spcPts val="0"/>
              </a:spcBef>
              <a:spcAft>
                <a:spcPts val="0"/>
              </a:spcAft>
              <a:buNone/>
            </a:pPr>
            <a:endParaRPr dirty="0"/>
          </a:p>
        </p:txBody>
      </p:sp>
    </p:spTree>
    <p:extLst>
      <p:ext uri="{BB962C8B-B14F-4D97-AF65-F5344CB8AC3E}">
        <p14:creationId xmlns:p14="http://schemas.microsoft.com/office/powerpoint/2010/main" val="2872060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28901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26383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27936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03701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41599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4547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100" dirty="0"/>
              <a:t>We started with six pilots, chosen based on a campus-wide solicitation. They were selected to represent major research thrusts of our campus. We intentionally chose topics that had complexity, and that were not like each other. The metadata processes were completely dissimilar from each other.</a:t>
            </a:r>
          </a:p>
          <a:p>
            <a:pPr marL="0" lvl="0" indent="0">
              <a:spcBef>
                <a:spcPts val="1600"/>
              </a:spcBef>
              <a:spcAft>
                <a:spcPts val="0"/>
              </a:spcAft>
              <a:buNone/>
            </a:pPr>
            <a:r>
              <a:rPr lang="en-US" sz="1100" dirty="0"/>
              <a:t>At the same time, we investigated a number of repository platforms, including </a:t>
            </a:r>
            <a:r>
              <a:rPr lang="en-US" sz="1100" dirty="0" err="1"/>
              <a:t>HubZero</a:t>
            </a:r>
            <a:r>
              <a:rPr lang="en-US" sz="1100" dirty="0"/>
              <a:t>, the Smithsonian’s application, </a:t>
            </a:r>
            <a:r>
              <a:rPr lang="en-US" sz="1100" dirty="0" err="1"/>
              <a:t>BitCurator</a:t>
            </a:r>
            <a:r>
              <a:rPr lang="en-US" sz="1100" dirty="0"/>
              <a:t>, </a:t>
            </a:r>
            <a:r>
              <a:rPr lang="en-US" sz="1100" dirty="0" err="1"/>
              <a:t>SharedShelf</a:t>
            </a:r>
            <a:r>
              <a:rPr lang="en-US" sz="1100" dirty="0"/>
              <a:t>, and our own system. We </a:t>
            </a:r>
            <a:r>
              <a:rPr lang="en-US" sz="1100" dirty="0">
                <a:solidFill>
                  <a:srgbClr val="FF0000"/>
                </a:solidFill>
              </a:rPr>
              <a:t>chose </a:t>
            </a:r>
            <a:r>
              <a:rPr lang="en-US" sz="1100" dirty="0"/>
              <a:t>our own system because it allowed us direct control over development and the ability to create complex data objects.</a:t>
            </a:r>
          </a:p>
          <a:p>
            <a:pPr marL="0" lvl="0" indent="0">
              <a:spcBef>
                <a:spcPts val="1600"/>
              </a:spcBef>
              <a:spcAft>
                <a:spcPts val="1600"/>
              </a:spcAft>
              <a:buNone/>
            </a:pPr>
            <a:r>
              <a:rPr lang="en-US" sz="1100" dirty="0"/>
              <a:t>One of the guiding principles was that we wanted to created a mediated process, that allowed for the creation of rich, complex data objects. This was guided by two ideas: 1) that without this, discovery would be impossible; 2) we eventually wanted to end up with something that could be a “data paper” or “data publication.”</a:t>
            </a:r>
          </a:p>
          <a:p>
            <a:pPr marL="0" lvl="0" indent="0">
              <a:spcBef>
                <a:spcPts val="0"/>
              </a:spcBef>
              <a:spcAft>
                <a:spcPts val="0"/>
              </a:spcAft>
              <a:buNone/>
            </a:pPr>
            <a:endParaRPr dirty="0"/>
          </a:p>
        </p:txBody>
      </p:sp>
    </p:spTree>
    <p:extLst>
      <p:ext uri="{BB962C8B-B14F-4D97-AF65-F5344CB8AC3E}">
        <p14:creationId xmlns:p14="http://schemas.microsoft.com/office/powerpoint/2010/main" val="3065363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a:t>Based on what we learned from the pilots, we agreed to use our local repository as the core of our work. However, we required significant upgrades to the backend, frontend and metadata. All of these things together were a significant driver to new engagement with the hydra and fedora communities.</a:t>
            </a:r>
          </a:p>
          <a:p>
            <a:pPr marL="0" lvl="0" indent="0">
              <a:spcBef>
                <a:spcPts val="1600"/>
              </a:spcBef>
              <a:spcAft>
                <a:spcPts val="0"/>
              </a:spcAft>
              <a:buNone/>
            </a:pPr>
            <a:r>
              <a:rPr lang="en-US" dirty="0"/>
              <a:t>We also completely re-wrote our metadata specification, taking six months of closed-door work to come up with a single metadata model, to be used for all digital objects. (Much of this worked ended up forming the core of PCDM.) We also figured out how to filter out the key pieces of our existing metadata schema, which is huge and built for libraries, for research data in particular. We hired a technical analyst to lead our interactions with researchers, and we opened up our ingest spigot some, going from 5 collections over three years to about 1-2 collections per month.</a:t>
            </a:r>
          </a:p>
        </p:txBody>
      </p:sp>
    </p:spTree>
    <p:extLst>
      <p:ext uri="{BB962C8B-B14F-4D97-AF65-F5344CB8AC3E}">
        <p14:creationId xmlns:p14="http://schemas.microsoft.com/office/powerpoint/2010/main" val="3496101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a:t>Based on what we learned from the pilots, we agreed to use our local repository as the core of our work. However, we required significant upgrades to the backend, frontend and metadata. All of these things together were a significant driver to new engagement with the hydra and fedora communities.</a:t>
            </a:r>
          </a:p>
          <a:p>
            <a:pPr marL="0" lvl="0" indent="0">
              <a:spcBef>
                <a:spcPts val="1600"/>
              </a:spcBef>
              <a:spcAft>
                <a:spcPts val="0"/>
              </a:spcAft>
              <a:buNone/>
            </a:pPr>
            <a:r>
              <a:rPr lang="en-US" dirty="0"/>
              <a:t>We also completely re-wrote our metadata specification, taking six months of closed-door work to come up with a single metadata model, to be used for all digital objects. (Much of this worked ended up forming the core of PCDM.)</a:t>
            </a:r>
          </a:p>
          <a:p>
            <a:pPr marL="0" lvl="0" indent="0">
              <a:spcBef>
                <a:spcPts val="1600"/>
              </a:spcBef>
              <a:spcAft>
                <a:spcPts val="1600"/>
              </a:spcAft>
              <a:buNone/>
            </a:pPr>
            <a:r>
              <a:rPr lang="en-US" dirty="0"/>
              <a:t>We hired a technical analyst to lead our interactions with researchers, and we opened up our ingest spigot some, going from 5 collections over three years to about 1-2 collections per month.</a:t>
            </a:r>
          </a:p>
        </p:txBody>
      </p:sp>
    </p:spTree>
    <p:extLst>
      <p:ext uri="{BB962C8B-B14F-4D97-AF65-F5344CB8AC3E}">
        <p14:creationId xmlns:p14="http://schemas.microsoft.com/office/powerpoint/2010/main" val="3015888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a:t>Based on what we learned from the pilots, we agreed to use our local repository as the core of our work. However, we required significant upgrades to the backend, frontend and metadata. All of these things together were a significant driver to new engagement with the hydra and fedora communities.</a:t>
            </a:r>
          </a:p>
          <a:p>
            <a:pPr marL="0" lvl="0" indent="0">
              <a:spcBef>
                <a:spcPts val="1600"/>
              </a:spcBef>
              <a:spcAft>
                <a:spcPts val="0"/>
              </a:spcAft>
              <a:buNone/>
            </a:pPr>
            <a:r>
              <a:rPr lang="en-US" dirty="0"/>
              <a:t>We also completely re-wrote our metadata specification, taking six months of closed-door work to come up with a single metadata model, to be used for all digital objects. (Much of this worked ended up forming the core of PCDM.)</a:t>
            </a:r>
          </a:p>
          <a:p>
            <a:pPr marL="0" lvl="0" indent="0">
              <a:spcBef>
                <a:spcPts val="1600"/>
              </a:spcBef>
              <a:spcAft>
                <a:spcPts val="1600"/>
              </a:spcAft>
              <a:buNone/>
            </a:pPr>
            <a:r>
              <a:rPr lang="en-US" dirty="0"/>
              <a:t>We hired a technical analyst to lead our interactions with researchers, and we opened up our ingest spigot some, going from 5 collections over three years to about 1-2 collections per month.</a:t>
            </a:r>
          </a:p>
        </p:txBody>
      </p:sp>
    </p:spTree>
    <p:extLst>
      <p:ext uri="{BB962C8B-B14F-4D97-AF65-F5344CB8AC3E}">
        <p14:creationId xmlns:p14="http://schemas.microsoft.com/office/powerpoint/2010/main" val="1766233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a:t>Based on what we learned from the pilots, we agreed to use our local repository as the core of our work. However, we required significant upgrades to the backend, frontend and metadata. All of these things together were a significant driver to new engagement with the hydra and fedora communities.</a:t>
            </a:r>
          </a:p>
          <a:p>
            <a:pPr marL="0" lvl="0" indent="0">
              <a:spcBef>
                <a:spcPts val="1600"/>
              </a:spcBef>
              <a:spcAft>
                <a:spcPts val="0"/>
              </a:spcAft>
              <a:buNone/>
            </a:pPr>
            <a:r>
              <a:rPr lang="en-US" dirty="0"/>
              <a:t>We also completely re-wrote our metadata specification, taking six months of closed-door work to come up with a single metadata model, to be used for all digital objects. (Much of this worked ended up forming the core of PCDM.)</a:t>
            </a:r>
          </a:p>
          <a:p>
            <a:pPr marL="0" lvl="0" indent="0">
              <a:spcBef>
                <a:spcPts val="1600"/>
              </a:spcBef>
              <a:spcAft>
                <a:spcPts val="1600"/>
              </a:spcAft>
              <a:buNone/>
            </a:pPr>
            <a:r>
              <a:rPr lang="en-US" dirty="0"/>
              <a:t>We hired a technical analyst to lead our interactions with researchers, and we opened up our ingest spigot some, going from 5 collections over three years to about 1-2 collections per month.</a:t>
            </a:r>
          </a:p>
        </p:txBody>
      </p:sp>
    </p:spTree>
    <p:extLst>
      <p:ext uri="{BB962C8B-B14F-4D97-AF65-F5344CB8AC3E}">
        <p14:creationId xmlns:p14="http://schemas.microsoft.com/office/powerpoint/2010/main" val="3367578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a:spLocks noGrp="1"/>
          </p:cNvSpPr>
          <p:nvPr>
            <p:ph type="title"/>
          </p:nvPr>
        </p:nvSpPr>
        <p:spPr>
          <a:xfrm>
            <a:off x="1812726" y="1701105"/>
            <a:ext cx="5518548" cy="1741290"/>
          </a:xfrm>
          <a:prstGeom prst="rect">
            <a:avLst/>
          </a:prstGeom>
        </p:spPr>
        <p:txBody>
          <a:bodyPr/>
          <a:lstStyle/>
          <a:p>
            <a:r>
              <a:t>Title Text</a:t>
            </a:r>
          </a:p>
        </p:txBody>
      </p:sp>
      <p:sp>
        <p:nvSpPr>
          <p:cNvPr id="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928511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685854" y="336930"/>
            <a:ext cx="2808511" cy="4333131"/>
          </a:xfrm>
          <a:prstGeom prst="rect">
            <a:avLst/>
          </a:prstGeom>
        </p:spPr>
        <p:txBody>
          <a:bodyPr lIns="91439" tIns="45719" rIns="91439" bIns="45719" anchor="t">
            <a:noAutofit/>
          </a:bodyPr>
          <a:lstStyle/>
          <a:p>
            <a:endParaRPr/>
          </a:p>
        </p:txBody>
      </p:sp>
      <p:sp>
        <p:nvSpPr>
          <p:cNvPr id="39" name="Title Text"/>
          <p:cNvSpPr>
            <a:spLocks noGrp="1"/>
          </p:cNvSpPr>
          <p:nvPr>
            <p:ph type="title"/>
          </p:nvPr>
        </p:nvSpPr>
        <p:spPr>
          <a:xfrm>
            <a:off x="1645295" y="334863"/>
            <a:ext cx="2812852" cy="2102942"/>
          </a:xfrm>
          <a:prstGeom prst="rect">
            <a:avLst/>
          </a:prstGeom>
        </p:spPr>
        <p:txBody>
          <a:bodyPr anchor="b"/>
          <a:lstStyle>
            <a:lvl1pPr>
              <a:defRPr sz="3150"/>
            </a:lvl1pPr>
          </a:lstStyle>
          <a:p>
            <a:r>
              <a:t>Title Text</a:t>
            </a:r>
          </a:p>
        </p:txBody>
      </p:sp>
      <p:sp>
        <p:nvSpPr>
          <p:cNvPr id="40" name="Body Level One…"/>
          <p:cNvSpPr>
            <a:spLocks noGrp="1"/>
          </p:cNvSpPr>
          <p:nvPr>
            <p:ph type="body" sz="quarter" idx="1"/>
          </p:nvPr>
        </p:nvSpPr>
        <p:spPr>
          <a:xfrm>
            <a:off x="1645295" y="2511474"/>
            <a:ext cx="2812852" cy="2169915"/>
          </a:xfrm>
          <a:prstGeom prst="rect">
            <a:avLst/>
          </a:prstGeom>
        </p:spPr>
        <p:txBody>
          <a:bodyPr anchor="t"/>
          <a:lstStyle>
            <a:lvl1pPr marL="0" indent="0" algn="ctr">
              <a:spcBef>
                <a:spcPts val="0"/>
              </a:spcBef>
              <a:buSzTx/>
              <a:buNone/>
              <a:defRPr sz="1650"/>
            </a:lvl1pPr>
            <a:lvl2pPr marL="0" indent="0" algn="ctr">
              <a:spcBef>
                <a:spcPts val="0"/>
              </a:spcBef>
              <a:buSzTx/>
              <a:buNone/>
              <a:defRPr sz="1650"/>
            </a:lvl2pPr>
            <a:lvl3pPr marL="0" indent="0" algn="ctr">
              <a:spcBef>
                <a:spcPts val="0"/>
              </a:spcBef>
              <a:buSzTx/>
              <a:buNone/>
              <a:defRPr sz="1650"/>
            </a:lvl3pPr>
            <a:lvl4pPr marL="0" indent="0" algn="ctr">
              <a:spcBef>
                <a:spcPts val="0"/>
              </a:spcBef>
              <a:buSzTx/>
              <a:buNone/>
              <a:defRPr sz="1650"/>
            </a:lvl4pPr>
            <a:lvl5pPr marL="0" indent="0" algn="ctr">
              <a:spcBef>
                <a:spcPts val="0"/>
              </a:spcBef>
              <a:buSzTx/>
              <a:buNone/>
              <a:defRPr sz="16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41324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a:spLocks noGrp="1"/>
          </p:cNvSpPr>
          <p:nvPr>
            <p:ph type="title"/>
          </p:nvPr>
        </p:nvSpPr>
        <p:spPr>
          <a:prstGeom prst="rect">
            <a:avLst/>
          </a:prstGeom>
        </p:spPr>
        <p:txBody>
          <a:bodyPr/>
          <a:lstStyle/>
          <a:p>
            <a:r>
              <a:t>Title Text</a:t>
            </a:r>
          </a:p>
        </p:txBody>
      </p:sp>
      <p:sp>
        <p:nvSpPr>
          <p:cNvPr id="49"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70292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a:spLocks noGrp="1"/>
          </p:cNvSpPr>
          <p:nvPr>
            <p:ph type="title"/>
          </p:nvPr>
        </p:nvSpPr>
        <p:spPr>
          <a:prstGeom prst="rect">
            <a:avLst/>
          </a:prstGeom>
        </p:spPr>
        <p:txBody>
          <a:bodyPr/>
          <a:lstStyle/>
          <a:p>
            <a:r>
              <a:t>Title Text</a:t>
            </a:r>
          </a:p>
        </p:txBody>
      </p:sp>
      <p:sp>
        <p:nvSpPr>
          <p:cNvPr id="57" name="Body Level One…"/>
          <p:cNvSpPr>
            <a:spLocks noGrp="1"/>
          </p:cNvSpPr>
          <p:nvPr>
            <p:ph type="body" idx="1"/>
          </p:nvPr>
        </p:nvSpPr>
        <p:spPr>
          <a:xfrm>
            <a:off x="1645295" y="1366242"/>
            <a:ext cx="5853410" cy="331514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941265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4685854" y="1366242"/>
            <a:ext cx="2812852" cy="3315147"/>
          </a:xfrm>
          <a:prstGeom prst="rect">
            <a:avLst/>
          </a:prstGeom>
        </p:spPr>
        <p:txBody>
          <a:bodyPr lIns="91439" tIns="45719" rIns="91439" bIns="45719" anchor="t">
            <a:noAutofit/>
          </a:bodyPr>
          <a:lstStyle/>
          <a:p>
            <a:endParaRPr/>
          </a:p>
        </p:txBody>
      </p:sp>
      <p:sp>
        <p:nvSpPr>
          <p:cNvPr id="66" name="Title Text"/>
          <p:cNvSpPr>
            <a:spLocks noGrp="1"/>
          </p:cNvSpPr>
          <p:nvPr>
            <p:ph type="title"/>
          </p:nvPr>
        </p:nvSpPr>
        <p:spPr>
          <a:prstGeom prst="rect">
            <a:avLst/>
          </a:prstGeom>
        </p:spPr>
        <p:txBody>
          <a:bodyPr/>
          <a:lstStyle/>
          <a:p>
            <a:r>
              <a:t>Title Text</a:t>
            </a:r>
          </a:p>
        </p:txBody>
      </p:sp>
      <p:sp>
        <p:nvSpPr>
          <p:cNvPr id="67" name="Body Level One…"/>
          <p:cNvSpPr>
            <a:spLocks noGrp="1"/>
          </p:cNvSpPr>
          <p:nvPr>
            <p:ph type="body" sz="quarter" idx="1"/>
          </p:nvPr>
        </p:nvSpPr>
        <p:spPr>
          <a:xfrm>
            <a:off x="1645295" y="1366242"/>
            <a:ext cx="2812852" cy="3315147"/>
          </a:xfrm>
          <a:prstGeom prst="rect">
            <a:avLst/>
          </a:prstGeom>
        </p:spPr>
        <p:txBody>
          <a:bodyPr/>
          <a:lstStyle>
            <a:lvl1pPr marL="174511" indent="-174511">
              <a:spcBef>
                <a:spcPts val="1688"/>
              </a:spcBef>
              <a:defRPr sz="1425"/>
            </a:lvl1pPr>
            <a:lvl2pPr marL="303099" indent="-174511">
              <a:spcBef>
                <a:spcPts val="1688"/>
              </a:spcBef>
              <a:defRPr sz="1425"/>
            </a:lvl2pPr>
            <a:lvl3pPr marL="507887" indent="-174512">
              <a:spcBef>
                <a:spcPts val="1688"/>
              </a:spcBef>
              <a:defRPr sz="1425"/>
            </a:lvl3pPr>
            <a:lvl4pPr marL="674574" indent="-174512">
              <a:spcBef>
                <a:spcPts val="1688"/>
              </a:spcBef>
              <a:defRPr sz="1425"/>
            </a:lvl4pPr>
            <a:lvl5pPr marL="841262" indent="-174512">
              <a:spcBef>
                <a:spcPts val="1688"/>
              </a:spcBef>
              <a:defRPr sz="1425"/>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029934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a:spLocks noGrp="1"/>
          </p:cNvSpPr>
          <p:nvPr>
            <p:ph type="body" idx="1"/>
          </p:nvPr>
        </p:nvSpPr>
        <p:spPr>
          <a:xfrm>
            <a:off x="1645295" y="669726"/>
            <a:ext cx="5853410" cy="380404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334175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692550" y="2618630"/>
            <a:ext cx="2812853" cy="2056061"/>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4692550" y="334863"/>
            <a:ext cx="2812853" cy="2056061"/>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1645295" y="334863"/>
            <a:ext cx="2812852" cy="4339829"/>
          </a:xfrm>
          <a:prstGeom prst="rect">
            <a:avLst/>
          </a:prstGeom>
        </p:spPr>
        <p:txBody>
          <a:bodyPr lIns="91439" tIns="45719" rIns="91439" bIns="45719" anchor="t">
            <a:noAutofit/>
          </a:bodyPr>
          <a:lstStyle/>
          <a:p>
            <a:endParaRPr/>
          </a:p>
        </p:txBody>
      </p:sp>
      <p:sp>
        <p:nvSpPr>
          <p:cNvPr id="86"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948095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a:spLocks noGrp="1"/>
          </p:cNvSpPr>
          <p:nvPr>
            <p:ph type="body" sz="quarter" idx="1"/>
          </p:nvPr>
        </p:nvSpPr>
        <p:spPr>
          <a:xfrm>
            <a:off x="1812726" y="3355330"/>
            <a:ext cx="5518548" cy="247800"/>
          </a:xfrm>
          <a:prstGeom prst="rect">
            <a:avLst/>
          </a:prstGeom>
        </p:spPr>
        <p:txBody>
          <a:bodyPr anchor="t"/>
          <a:lstStyle>
            <a:lvl1pPr marL="0" indent="0" algn="ctr">
              <a:spcBef>
                <a:spcPts val="0"/>
              </a:spcBef>
              <a:buSzTx/>
              <a:buNone/>
              <a:defRPr sz="1200" i="1"/>
            </a:lvl1pPr>
            <a:lvl2pPr marL="307056" indent="-140368" algn="ctr">
              <a:spcBef>
                <a:spcPts val="0"/>
              </a:spcBef>
              <a:defRPr sz="1200" i="1"/>
            </a:lvl2pPr>
            <a:lvl3pPr marL="473743" indent="-140368" algn="ctr">
              <a:spcBef>
                <a:spcPts val="0"/>
              </a:spcBef>
              <a:defRPr sz="1200" i="1"/>
            </a:lvl3pPr>
            <a:lvl4pPr marL="640431" indent="-140368" algn="ctr">
              <a:spcBef>
                <a:spcPts val="0"/>
              </a:spcBef>
              <a:defRPr sz="1200" i="1"/>
            </a:lvl4pPr>
            <a:lvl5pPr marL="807118" indent="-140368" algn="ctr">
              <a:spcBef>
                <a:spcPts val="0"/>
              </a:spcBef>
              <a:defRPr sz="1200"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a:spLocks noGrp="1"/>
          </p:cNvSpPr>
          <p:nvPr>
            <p:ph type="body" sz="quarter" idx="13"/>
          </p:nvPr>
        </p:nvSpPr>
        <p:spPr>
          <a:xfrm>
            <a:off x="1812726" y="2250132"/>
            <a:ext cx="5518548" cy="361951"/>
          </a:xfrm>
          <a:prstGeom prst="rect">
            <a:avLst/>
          </a:prstGeom>
        </p:spPr>
        <p:txBody>
          <a:bodyPr/>
          <a:lstStyle>
            <a:lvl1pPr marL="0" indent="0" algn="ctr">
              <a:spcBef>
                <a:spcPts val="0"/>
              </a:spcBef>
              <a:buSzTx/>
              <a:buNone/>
              <a:defRPr sz="5200"/>
            </a:lvl1pPr>
          </a:lstStyle>
          <a:p>
            <a:pPr marL="0" indent="0" algn="ctr">
              <a:spcBef>
                <a:spcPts val="0"/>
              </a:spcBef>
              <a:buSzTx/>
              <a:buNone/>
              <a:defRPr sz="5200"/>
            </a:pPr>
            <a:endParaRPr/>
          </a:p>
        </p:txBody>
      </p:sp>
      <p:sp>
        <p:nvSpPr>
          <p:cNvPr id="9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085509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1141326" y="0"/>
            <a:ext cx="6858001" cy="5143500"/>
          </a:xfrm>
          <a:prstGeom prst="rect">
            <a:avLst/>
          </a:prstGeom>
        </p:spPr>
        <p:txBody>
          <a:bodyPr lIns="91439" tIns="45719" rIns="91439" bIns="45719" anchor="t">
            <a:noAutofit/>
          </a:bodyPr>
          <a:lstStyle/>
          <a:p>
            <a:endParaRPr/>
          </a:p>
        </p:txBody>
      </p:sp>
      <p:sp>
        <p:nvSpPr>
          <p:cNvPr id="10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591857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Title &amp; Subtitle">
    <p:bg>
      <p:bgPr>
        <a:blipFill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7" name="Title Text"/>
          <p:cNvSpPr>
            <a:spLocks noGrp="1"/>
          </p:cNvSpPr>
          <p:nvPr>
            <p:ph type="title"/>
          </p:nvPr>
        </p:nvSpPr>
        <p:spPr>
          <a:xfrm>
            <a:off x="1812726" y="863947"/>
            <a:ext cx="5518548" cy="1741290"/>
          </a:xfrm>
          <a:prstGeom prst="rect">
            <a:avLst/>
          </a:prstGeom>
        </p:spPr>
        <p:txBody>
          <a:bodyPr anchor="b"/>
          <a:lstStyle>
            <a:lvl1pPr>
              <a:defRPr sz="4425">
                <a:latin typeface="Gill Sans"/>
                <a:ea typeface="Gill Sans"/>
                <a:cs typeface="Gill Sans"/>
                <a:sym typeface="Gill Sans"/>
              </a:defRPr>
            </a:lvl1pPr>
          </a:lstStyle>
          <a:p>
            <a:r>
              <a:t>Title Text</a:t>
            </a:r>
          </a:p>
        </p:txBody>
      </p:sp>
      <p:sp>
        <p:nvSpPr>
          <p:cNvPr id="118" name="Body Level One…"/>
          <p:cNvSpPr>
            <a:spLocks noGrp="1"/>
          </p:cNvSpPr>
          <p:nvPr>
            <p:ph type="body" sz="quarter" idx="1"/>
          </p:nvPr>
        </p:nvSpPr>
        <p:spPr>
          <a:xfrm>
            <a:off x="1812726" y="2652117"/>
            <a:ext cx="5518548" cy="596057"/>
          </a:xfrm>
          <a:prstGeom prst="rect">
            <a:avLst/>
          </a:prstGeom>
        </p:spPr>
        <p:txBody>
          <a:bodyPr anchor="t"/>
          <a:lstStyle>
            <a:lvl1pPr marL="0" indent="0" algn="ctr">
              <a:spcBef>
                <a:spcPts val="0"/>
              </a:spcBef>
              <a:buSzTx/>
              <a:buNone/>
              <a:defRPr sz="1875">
                <a:latin typeface="Gill Sans"/>
                <a:ea typeface="Gill Sans"/>
                <a:cs typeface="Gill Sans"/>
                <a:sym typeface="Gill Sans"/>
              </a:defRPr>
            </a:lvl1pPr>
            <a:lvl2pPr marL="0" indent="0" algn="ctr">
              <a:spcBef>
                <a:spcPts val="0"/>
              </a:spcBef>
              <a:buSzTx/>
              <a:buNone/>
              <a:defRPr sz="1875">
                <a:latin typeface="Gill Sans"/>
                <a:ea typeface="Gill Sans"/>
                <a:cs typeface="Gill Sans"/>
                <a:sym typeface="Gill Sans"/>
              </a:defRPr>
            </a:lvl2pPr>
            <a:lvl3pPr marL="0" indent="0" algn="ctr">
              <a:spcBef>
                <a:spcPts val="0"/>
              </a:spcBef>
              <a:buSzTx/>
              <a:buNone/>
              <a:defRPr sz="1875">
                <a:latin typeface="Gill Sans"/>
                <a:ea typeface="Gill Sans"/>
                <a:cs typeface="Gill Sans"/>
                <a:sym typeface="Gill Sans"/>
              </a:defRPr>
            </a:lvl3pPr>
            <a:lvl4pPr marL="0" indent="0" algn="ctr">
              <a:spcBef>
                <a:spcPts val="0"/>
              </a:spcBef>
              <a:buSzTx/>
              <a:buNone/>
              <a:defRPr sz="1875">
                <a:latin typeface="Gill Sans"/>
                <a:ea typeface="Gill Sans"/>
                <a:cs typeface="Gill Sans"/>
                <a:sym typeface="Gill Sans"/>
              </a:defRPr>
            </a:lvl4pPr>
            <a:lvl5pPr marL="0" indent="0" algn="ctr">
              <a:spcBef>
                <a:spcPts val="0"/>
              </a:spcBef>
              <a:buSzTx/>
              <a:buNone/>
              <a:defRPr sz="1875">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a:spLocks noGrp="1"/>
          </p:cNvSpPr>
          <p:nvPr>
            <p:ph type="sldNum" sz="quarter" idx="2"/>
          </p:nvPr>
        </p:nvSpPr>
        <p:spPr>
          <a:xfrm>
            <a:off x="4482331" y="4793761"/>
            <a:ext cx="285331" cy="282767"/>
          </a:xfrm>
          <a:prstGeom prst="rect">
            <a:avLst/>
          </a:prstGeom>
        </p:spPr>
        <p:txBody>
          <a:bodyPr anchor="b"/>
          <a:lstStyle>
            <a:lvl1pPr>
              <a:defRPr>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30707235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D03A1E18-768E-4F0C-9E34-F08DAC07AD9D}" type="datetimeFigureOut">
              <a:rPr lang="en-US" smtClean="0"/>
              <a:t>10/16/18</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4464357" y="4882307"/>
            <a:ext cx="285331" cy="282767"/>
          </a:xfrm>
        </p:spPr>
        <p:txBody>
          <a:bodyPr/>
          <a:lstStyle/>
          <a:p>
            <a:fld id="{566BBADF-20D7-493C-82FB-7EF6D17709F5}" type="slidenum">
              <a:rPr lang="en-US" smtClean="0"/>
              <a:t>‹#›</a:t>
            </a:fld>
            <a:endParaRPr lang="en-US"/>
          </a:p>
        </p:txBody>
      </p:sp>
    </p:spTree>
    <p:extLst>
      <p:ext uri="{BB962C8B-B14F-4D97-AF65-F5344CB8AC3E}">
        <p14:creationId xmlns:p14="http://schemas.microsoft.com/office/powerpoint/2010/main" val="56394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a:spLocks noGrp="1"/>
          </p:cNvSpPr>
          <p:nvPr>
            <p:ph type="title"/>
          </p:nvPr>
        </p:nvSpPr>
        <p:spPr>
          <a:xfrm>
            <a:off x="1812726" y="863947"/>
            <a:ext cx="5518548" cy="1741290"/>
          </a:xfrm>
          <a:prstGeom prst="rect">
            <a:avLst/>
          </a:prstGeom>
        </p:spPr>
        <p:txBody>
          <a:bodyPr anchor="b"/>
          <a:lstStyle/>
          <a:p>
            <a:r>
              <a:t>Title Text</a:t>
            </a:r>
          </a:p>
        </p:txBody>
      </p:sp>
      <p:sp>
        <p:nvSpPr>
          <p:cNvPr id="12" name="Body Level One…"/>
          <p:cNvSpPr>
            <a:spLocks noGrp="1"/>
          </p:cNvSpPr>
          <p:nvPr>
            <p:ph type="body" sz="quarter" idx="1"/>
          </p:nvPr>
        </p:nvSpPr>
        <p:spPr>
          <a:xfrm>
            <a:off x="1812726" y="2652117"/>
            <a:ext cx="5518548" cy="596057"/>
          </a:xfrm>
          <a:prstGeom prst="rect">
            <a:avLst/>
          </a:prstGeom>
        </p:spPr>
        <p:txBody>
          <a:bodyPr anchor="t"/>
          <a:lstStyle>
            <a:lvl1pPr marL="0" indent="0" algn="ctr">
              <a:spcBef>
                <a:spcPts val="0"/>
              </a:spcBef>
              <a:buSzTx/>
              <a:buNone/>
              <a:defRPr sz="1650"/>
            </a:lvl1pPr>
            <a:lvl2pPr marL="0" indent="0" algn="ctr">
              <a:spcBef>
                <a:spcPts val="0"/>
              </a:spcBef>
              <a:buSzTx/>
              <a:buNone/>
              <a:defRPr sz="1650"/>
            </a:lvl2pPr>
            <a:lvl3pPr marL="0" indent="0" algn="ctr">
              <a:spcBef>
                <a:spcPts val="0"/>
              </a:spcBef>
              <a:buSzTx/>
              <a:buNone/>
              <a:defRPr sz="1650"/>
            </a:lvl3pPr>
            <a:lvl4pPr marL="0" indent="0" algn="ctr">
              <a:spcBef>
                <a:spcPts val="0"/>
              </a:spcBef>
              <a:buSzTx/>
              <a:buNone/>
              <a:defRPr sz="1650"/>
            </a:lvl4pPr>
            <a:lvl5pPr marL="0" indent="0" algn="ctr">
              <a:spcBef>
                <a:spcPts val="0"/>
              </a:spcBef>
              <a:buSzTx/>
              <a:buNone/>
              <a:defRPr sz="165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307036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1996901" y="348258"/>
            <a:ext cx="5145830" cy="3114229"/>
          </a:xfrm>
          <a:prstGeom prst="rect">
            <a:avLst/>
          </a:prstGeom>
        </p:spPr>
        <p:txBody>
          <a:bodyPr lIns="91439" tIns="45719" rIns="91439" bIns="45719" anchor="t">
            <a:noAutofit/>
          </a:bodyPr>
          <a:lstStyle/>
          <a:p>
            <a:endParaRPr/>
          </a:p>
        </p:txBody>
      </p:sp>
      <p:sp>
        <p:nvSpPr>
          <p:cNvPr id="21" name="Title Text"/>
          <p:cNvSpPr>
            <a:spLocks noGrp="1"/>
          </p:cNvSpPr>
          <p:nvPr>
            <p:ph type="title"/>
          </p:nvPr>
        </p:nvSpPr>
        <p:spPr>
          <a:xfrm>
            <a:off x="1812726" y="3542853"/>
            <a:ext cx="5518548" cy="750095"/>
          </a:xfrm>
          <a:prstGeom prst="rect">
            <a:avLst/>
          </a:prstGeom>
        </p:spPr>
        <p:txBody>
          <a:bodyPr/>
          <a:lstStyle/>
          <a:p>
            <a:r>
              <a:t>Title Text</a:t>
            </a:r>
          </a:p>
        </p:txBody>
      </p:sp>
      <p:sp>
        <p:nvSpPr>
          <p:cNvPr id="22" name="Body Level One…"/>
          <p:cNvSpPr>
            <a:spLocks noGrp="1"/>
          </p:cNvSpPr>
          <p:nvPr>
            <p:ph type="body" sz="quarter" idx="1"/>
          </p:nvPr>
        </p:nvSpPr>
        <p:spPr>
          <a:xfrm>
            <a:off x="1812726" y="4319736"/>
            <a:ext cx="5518548" cy="596058"/>
          </a:xfrm>
          <a:prstGeom prst="rect">
            <a:avLst/>
          </a:prstGeom>
        </p:spPr>
        <p:txBody>
          <a:bodyPr anchor="t"/>
          <a:lstStyle>
            <a:lvl1pPr marL="0" indent="0" algn="ctr">
              <a:spcBef>
                <a:spcPts val="0"/>
              </a:spcBef>
              <a:buSzTx/>
              <a:buNone/>
              <a:defRPr sz="1650"/>
            </a:lvl1pPr>
            <a:lvl2pPr marL="0" indent="0" algn="ctr">
              <a:spcBef>
                <a:spcPts val="0"/>
              </a:spcBef>
              <a:buSzTx/>
              <a:buNone/>
              <a:defRPr sz="1650"/>
            </a:lvl2pPr>
            <a:lvl3pPr marL="0" indent="0" algn="ctr">
              <a:spcBef>
                <a:spcPts val="0"/>
              </a:spcBef>
              <a:buSzTx/>
              <a:buNone/>
              <a:defRPr sz="1650"/>
            </a:lvl3pPr>
            <a:lvl4pPr marL="0" indent="0" algn="ctr">
              <a:spcBef>
                <a:spcPts val="0"/>
              </a:spcBef>
              <a:buSzTx/>
              <a:buNone/>
              <a:defRPr sz="1650"/>
            </a:lvl4pPr>
            <a:lvl5pPr marL="0" indent="0" algn="ctr">
              <a:spcBef>
                <a:spcPts val="0"/>
              </a:spcBef>
              <a:buSzTx/>
              <a:buNone/>
              <a:defRPr sz="165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512889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 id="2147483656" r:id="rId5"/>
    <p:sldLayoutId id="2147483657" r:id="rId6"/>
    <p:sldLayoutId id="214748365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1645295" y="133945"/>
            <a:ext cx="5853410" cy="1138536"/>
          </a:xfrm>
          <a:prstGeom prst="rect">
            <a:avLst/>
          </a:prstGeom>
          <a:ln w="12700">
            <a:miter lim="400000"/>
          </a:ln>
          <a:extLst>
            <a:ext uri="{C572A759-6A51-4108-AA02-DFA0A04FC94B}">
              <ma14:wrappingTextBoxFlag xmlns:ma14="http://schemas.microsoft.com/office/mac/drawingml/2011/main" xmlns="" val="1"/>
            </a:ext>
          </a:extLst>
        </p:spPr>
        <p:txBody>
          <a:bodyPr lIns="71436" tIns="71436" rIns="71436" bIns="71436" anchor="ctr">
            <a:normAutofit/>
          </a:bodyPr>
          <a:lstStyle/>
          <a:p>
            <a:r>
              <a:t>Title Text</a:t>
            </a:r>
          </a:p>
        </p:txBody>
      </p:sp>
      <p:sp>
        <p:nvSpPr>
          <p:cNvPr id="3" name="Body Level One…"/>
          <p:cNvSpPr>
            <a:spLocks noGrp="1"/>
          </p:cNvSpPr>
          <p:nvPr>
            <p:ph type="body" idx="1"/>
          </p:nvPr>
        </p:nvSpPr>
        <p:spPr>
          <a:xfrm>
            <a:off x="5103813" y="1485900"/>
            <a:ext cx="3581400" cy="3657600"/>
          </a:xfrm>
          <a:prstGeom prst="rect">
            <a:avLst/>
          </a:prstGeom>
          <a:ln w="12700">
            <a:miter lim="400000"/>
          </a:ln>
          <a:extLst>
            <a:ext uri="{C572A759-6A51-4108-AA02-DFA0A04FC94B}">
              <ma14:wrappingTextBoxFlag xmlns:ma14="http://schemas.microsoft.com/office/mac/drawingml/2011/main" xmlns="" val="1"/>
            </a:ext>
          </a:extLst>
        </p:spPr>
        <p:txBody>
          <a:bodyPr lIns="71436" tIns="71436" rIns="71436" bIns="71436"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4475931" y="4882307"/>
            <a:ext cx="285331" cy="282767"/>
          </a:xfrm>
          <a:prstGeom prst="rect">
            <a:avLst/>
          </a:prstGeom>
          <a:ln w="12700">
            <a:miter lim="400000"/>
          </a:ln>
        </p:spPr>
        <p:txBody>
          <a:bodyPr wrap="none" lIns="71436" tIns="71436" rIns="71436" bIns="71436">
            <a:spAutoFit/>
          </a:bodyPr>
          <a:lstStyle>
            <a:lvl1pPr>
              <a:defRPr sz="9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935159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txStyles>
    <p:titleStyle>
      <a:lvl1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Light"/>
          <a:ea typeface="Helvetica Light"/>
          <a:cs typeface="Helvetica Light"/>
          <a:sym typeface="Helvetica Light"/>
        </a:defRPr>
      </a:lvl1pPr>
      <a:lvl2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Light"/>
          <a:ea typeface="Helvetica Light"/>
          <a:cs typeface="Helvetica Light"/>
          <a:sym typeface="Helvetica Light"/>
        </a:defRPr>
      </a:lvl2pPr>
      <a:lvl3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Light"/>
          <a:ea typeface="Helvetica Light"/>
          <a:cs typeface="Helvetica Light"/>
          <a:sym typeface="Helvetica Light"/>
        </a:defRPr>
      </a:lvl3pPr>
      <a:lvl4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Light"/>
          <a:ea typeface="Helvetica Light"/>
          <a:cs typeface="Helvetica Light"/>
          <a:sym typeface="Helvetica Light"/>
        </a:defRPr>
      </a:lvl4pPr>
      <a:lvl5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Light"/>
          <a:ea typeface="Helvetica Light"/>
          <a:cs typeface="Helvetica Light"/>
          <a:sym typeface="Helvetica Light"/>
        </a:defRPr>
      </a:lvl5pPr>
      <a:lvl6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Light"/>
          <a:ea typeface="Helvetica Light"/>
          <a:cs typeface="Helvetica Light"/>
          <a:sym typeface="Helvetica Light"/>
        </a:defRPr>
      </a:lvl6pPr>
      <a:lvl7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Light"/>
          <a:ea typeface="Helvetica Light"/>
          <a:cs typeface="Helvetica Light"/>
          <a:sym typeface="Helvetica Light"/>
        </a:defRPr>
      </a:lvl7pPr>
      <a:lvl8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Light"/>
          <a:ea typeface="Helvetica Light"/>
          <a:cs typeface="Helvetica Light"/>
          <a:sym typeface="Helvetica Light"/>
        </a:defRPr>
      </a:lvl8pPr>
      <a:lvl9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Light"/>
          <a:ea typeface="Helvetica Light"/>
          <a:cs typeface="Helvetica Light"/>
          <a:sym typeface="Helvetica Light"/>
        </a:defRPr>
      </a:lvl9pPr>
    </p:titleStyle>
    <p:bodyStyle>
      <a:lvl1pPr marL="280737" marR="0" indent="-280737" algn="l" defTabSz="308074" rtl="0" latinLnBrk="0">
        <a:lnSpc>
          <a:spcPct val="100000"/>
        </a:lnSpc>
        <a:spcBef>
          <a:spcPts val="2213"/>
        </a:spcBef>
        <a:spcAft>
          <a:spcPts val="0"/>
        </a:spcAft>
        <a:buClrTx/>
        <a:buSzPct val="75000"/>
        <a:buFontTx/>
        <a:buChar char="•"/>
        <a:tabLst/>
        <a:defRPr sz="2400" b="0" i="0" u="none" strike="noStrike" cap="none" spc="0" baseline="0">
          <a:ln>
            <a:noFill/>
          </a:ln>
          <a:solidFill>
            <a:srgbClr val="FFFFFF"/>
          </a:solidFill>
          <a:uFillTx/>
          <a:latin typeface="Helvetica Light"/>
          <a:ea typeface="Helvetica Light"/>
          <a:cs typeface="Helvetica Light"/>
          <a:sym typeface="Helvetica Light"/>
        </a:defRPr>
      </a:lvl1pPr>
      <a:lvl2pPr marL="447424" marR="0" indent="-280737" algn="l" defTabSz="308074" rtl="0" latinLnBrk="0">
        <a:lnSpc>
          <a:spcPct val="100000"/>
        </a:lnSpc>
        <a:spcBef>
          <a:spcPts val="2213"/>
        </a:spcBef>
        <a:spcAft>
          <a:spcPts val="0"/>
        </a:spcAft>
        <a:buClrTx/>
        <a:buSzPct val="75000"/>
        <a:buFontTx/>
        <a:buChar char="•"/>
        <a:tabLst/>
        <a:defRPr sz="2400" b="0" i="0" u="none" strike="noStrike" cap="none" spc="0" baseline="0">
          <a:ln>
            <a:noFill/>
          </a:ln>
          <a:solidFill>
            <a:srgbClr val="FFFFFF"/>
          </a:solidFill>
          <a:uFillTx/>
          <a:latin typeface="Helvetica Light"/>
          <a:ea typeface="Helvetica Light"/>
          <a:cs typeface="Helvetica Light"/>
          <a:sym typeface="Helvetica Light"/>
        </a:defRPr>
      </a:lvl2pPr>
      <a:lvl3pPr marL="614112" marR="0" indent="-280737" algn="l" defTabSz="308074" rtl="0" latinLnBrk="0">
        <a:lnSpc>
          <a:spcPct val="100000"/>
        </a:lnSpc>
        <a:spcBef>
          <a:spcPts val="2213"/>
        </a:spcBef>
        <a:spcAft>
          <a:spcPts val="0"/>
        </a:spcAft>
        <a:buClrTx/>
        <a:buSzPct val="75000"/>
        <a:buFontTx/>
        <a:buChar char="•"/>
        <a:tabLst/>
        <a:defRPr sz="2400" b="0" i="0" u="none" strike="noStrike" cap="none" spc="0" baseline="0">
          <a:ln>
            <a:noFill/>
          </a:ln>
          <a:solidFill>
            <a:srgbClr val="FFFFFF"/>
          </a:solidFill>
          <a:uFillTx/>
          <a:latin typeface="Helvetica Light"/>
          <a:ea typeface="Helvetica Light"/>
          <a:cs typeface="Helvetica Light"/>
          <a:sym typeface="Helvetica Light"/>
        </a:defRPr>
      </a:lvl3pPr>
      <a:lvl4pPr marL="780799" marR="0" indent="-280737" algn="l" defTabSz="308074" rtl="0" latinLnBrk="0">
        <a:lnSpc>
          <a:spcPct val="100000"/>
        </a:lnSpc>
        <a:spcBef>
          <a:spcPts val="2213"/>
        </a:spcBef>
        <a:spcAft>
          <a:spcPts val="0"/>
        </a:spcAft>
        <a:buClrTx/>
        <a:buSzPct val="75000"/>
        <a:buFontTx/>
        <a:buChar char="•"/>
        <a:tabLst/>
        <a:defRPr sz="2400" b="0" i="0" u="none" strike="noStrike" cap="none" spc="0" baseline="0">
          <a:ln>
            <a:noFill/>
          </a:ln>
          <a:solidFill>
            <a:srgbClr val="FFFFFF"/>
          </a:solidFill>
          <a:uFillTx/>
          <a:latin typeface="Helvetica Light"/>
          <a:ea typeface="Helvetica Light"/>
          <a:cs typeface="Helvetica Light"/>
          <a:sym typeface="Helvetica Light"/>
        </a:defRPr>
      </a:lvl4pPr>
      <a:lvl5pPr marL="947487" marR="0" indent="-280737" algn="l" defTabSz="308074" rtl="0" latinLnBrk="0">
        <a:lnSpc>
          <a:spcPct val="100000"/>
        </a:lnSpc>
        <a:spcBef>
          <a:spcPts val="2213"/>
        </a:spcBef>
        <a:spcAft>
          <a:spcPts val="0"/>
        </a:spcAft>
        <a:buClrTx/>
        <a:buSzPct val="75000"/>
        <a:buFontTx/>
        <a:buChar char="•"/>
        <a:tabLst/>
        <a:defRPr sz="2400" b="0" i="0" u="none" strike="noStrike" cap="none" spc="0" baseline="0">
          <a:ln>
            <a:noFill/>
          </a:ln>
          <a:solidFill>
            <a:srgbClr val="FFFFFF"/>
          </a:solidFill>
          <a:uFillTx/>
          <a:latin typeface="Helvetica Light"/>
          <a:ea typeface="Helvetica Light"/>
          <a:cs typeface="Helvetica Light"/>
          <a:sym typeface="Helvetica Light"/>
        </a:defRPr>
      </a:lvl5pPr>
      <a:lvl6pPr marL="1114174" marR="0" indent="-280737" algn="l" defTabSz="308074" rtl="0" latinLnBrk="0">
        <a:lnSpc>
          <a:spcPct val="100000"/>
        </a:lnSpc>
        <a:spcBef>
          <a:spcPts val="2213"/>
        </a:spcBef>
        <a:spcAft>
          <a:spcPts val="0"/>
        </a:spcAft>
        <a:buClrTx/>
        <a:buSzPct val="75000"/>
        <a:buFontTx/>
        <a:buChar char="•"/>
        <a:tabLst/>
        <a:defRPr sz="2400" b="0" i="0" u="none" strike="noStrike" cap="none" spc="0" baseline="0">
          <a:ln>
            <a:noFill/>
          </a:ln>
          <a:solidFill>
            <a:srgbClr val="FFFFFF"/>
          </a:solidFill>
          <a:uFillTx/>
          <a:latin typeface="Helvetica Light"/>
          <a:ea typeface="Helvetica Light"/>
          <a:cs typeface="Helvetica Light"/>
          <a:sym typeface="Helvetica Light"/>
        </a:defRPr>
      </a:lvl6pPr>
      <a:lvl7pPr marL="1280862" marR="0" indent="-280737" algn="l" defTabSz="308074" rtl="0" latinLnBrk="0">
        <a:lnSpc>
          <a:spcPct val="100000"/>
        </a:lnSpc>
        <a:spcBef>
          <a:spcPts val="2213"/>
        </a:spcBef>
        <a:spcAft>
          <a:spcPts val="0"/>
        </a:spcAft>
        <a:buClrTx/>
        <a:buSzPct val="75000"/>
        <a:buFontTx/>
        <a:buChar char="•"/>
        <a:tabLst/>
        <a:defRPr sz="2400" b="0" i="0" u="none" strike="noStrike" cap="none" spc="0" baseline="0">
          <a:ln>
            <a:noFill/>
          </a:ln>
          <a:solidFill>
            <a:srgbClr val="FFFFFF"/>
          </a:solidFill>
          <a:uFillTx/>
          <a:latin typeface="Helvetica Light"/>
          <a:ea typeface="Helvetica Light"/>
          <a:cs typeface="Helvetica Light"/>
          <a:sym typeface="Helvetica Light"/>
        </a:defRPr>
      </a:lvl7pPr>
      <a:lvl8pPr marL="1447549" marR="0" indent="-280737" algn="l" defTabSz="308074" rtl="0" latinLnBrk="0">
        <a:lnSpc>
          <a:spcPct val="100000"/>
        </a:lnSpc>
        <a:spcBef>
          <a:spcPts val="2213"/>
        </a:spcBef>
        <a:spcAft>
          <a:spcPts val="0"/>
        </a:spcAft>
        <a:buClrTx/>
        <a:buSzPct val="75000"/>
        <a:buFontTx/>
        <a:buChar char="•"/>
        <a:tabLst/>
        <a:defRPr sz="2400" b="0" i="0" u="none" strike="noStrike" cap="none" spc="0" baseline="0">
          <a:ln>
            <a:noFill/>
          </a:ln>
          <a:solidFill>
            <a:srgbClr val="FFFFFF"/>
          </a:solidFill>
          <a:uFillTx/>
          <a:latin typeface="Helvetica Light"/>
          <a:ea typeface="Helvetica Light"/>
          <a:cs typeface="Helvetica Light"/>
          <a:sym typeface="Helvetica Light"/>
        </a:defRPr>
      </a:lvl8pPr>
      <a:lvl9pPr marL="1614237" marR="0" indent="-280737" algn="l" defTabSz="308074" rtl="0" latinLnBrk="0">
        <a:lnSpc>
          <a:spcPct val="100000"/>
        </a:lnSpc>
        <a:spcBef>
          <a:spcPts val="2213"/>
        </a:spcBef>
        <a:spcAft>
          <a:spcPts val="0"/>
        </a:spcAft>
        <a:buClrTx/>
        <a:buSzPct val="75000"/>
        <a:buFontTx/>
        <a:buChar char="•"/>
        <a:tabLst/>
        <a:defRPr sz="2400" b="0" i="0" u="none" strike="noStrike" cap="none" spc="0" baseline="0">
          <a:ln>
            <a:noFill/>
          </a:ln>
          <a:solidFill>
            <a:srgbClr val="FFFFFF"/>
          </a:solidFill>
          <a:uFillTx/>
          <a:latin typeface="Helvetica Light"/>
          <a:ea typeface="Helvetica Light"/>
          <a:cs typeface="Helvetica Light"/>
          <a:sym typeface="Helvetica Light"/>
        </a:defRPr>
      </a:lvl9pPr>
    </p:bodyStyle>
    <p:otherStyle>
      <a:lvl1pPr marL="0" marR="0" indent="0" algn="ctr" defTabSz="308074"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0" algn="ctr" defTabSz="308074"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0" algn="ctr" defTabSz="308074"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0" algn="ctr" defTabSz="308074"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0" algn="ctr" defTabSz="308074"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0" algn="ctr" defTabSz="308074"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0" algn="ctr" defTabSz="308074"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0" algn="ctr" defTabSz="308074"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0" algn="ctr" defTabSz="308074"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3.jp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8.png"/><Relationship Id="rId5" Type="http://schemas.openxmlformats.org/officeDocument/2006/relationships/image" Target="../media/image20.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unsplash.com/search/photos/storage?utm_source=unsplash&amp;utm_medium=referral&amp;utm_content=creditCopyText" TargetMode="External"/><Relationship Id="rId4" Type="http://schemas.openxmlformats.org/officeDocument/2006/relationships/hyperlink" Target="https://unsplash.com/photos/JuFcQxgCXwA?utm_source=unsplash&amp;utm_medium=referral&amp;utm_content=creditCopyTex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D5FA3"/>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11" y="-5058"/>
            <a:ext cx="6852379" cy="5139285"/>
          </a:xfrm>
          <a:prstGeom prst="rect">
            <a:avLst/>
          </a:prstGeom>
        </p:spPr>
      </p:pic>
      <p:sp>
        <p:nvSpPr>
          <p:cNvPr id="128" name="Research Data Management"/>
          <p:cNvSpPr>
            <a:spLocks noGrp="1"/>
          </p:cNvSpPr>
          <p:nvPr>
            <p:ph type="ctrTitle"/>
          </p:nvPr>
        </p:nvSpPr>
        <p:spPr>
          <a:xfrm>
            <a:off x="1145811" y="0"/>
            <a:ext cx="6852379" cy="1741290"/>
          </a:xfrm>
          <a:prstGeom prst="rect">
            <a:avLst/>
          </a:prstGeom>
        </p:spPr>
        <p:txBody>
          <a:bodyPr>
            <a:normAutofit/>
          </a:bodyPr>
          <a:lstStyle/>
          <a:p>
            <a:r>
              <a:rPr lang="en" sz="3600" dirty="0">
                <a:latin typeface="Arial"/>
                <a:cs typeface="Arial"/>
                <a:sym typeface="Arial"/>
              </a:rPr>
              <a:t>Research Data Management </a:t>
            </a:r>
            <a:br>
              <a:rPr lang="en" sz="3600" dirty="0">
                <a:latin typeface="Arial"/>
                <a:cs typeface="Arial"/>
                <a:sym typeface="Arial"/>
              </a:rPr>
            </a:br>
            <a:r>
              <a:rPr lang="en" sz="3600" dirty="0">
                <a:latin typeface="Arial"/>
                <a:cs typeface="Arial"/>
                <a:sym typeface="Arial"/>
              </a:rPr>
              <a:t>at UC San Diego</a:t>
            </a:r>
            <a:br>
              <a:rPr lang="en" sz="3600" dirty="0">
                <a:latin typeface="Arial"/>
                <a:cs typeface="Arial"/>
                <a:sym typeface="Arial"/>
              </a:rPr>
            </a:br>
            <a:r>
              <a:rPr lang="en-US" sz="2400" dirty="0">
                <a:latin typeface="Arial"/>
                <a:cs typeface="Arial"/>
                <a:sym typeface="Arial"/>
              </a:rPr>
              <a:t>reflections on a decade of work</a:t>
            </a:r>
            <a:endParaRPr dirty="0"/>
          </a:p>
        </p:txBody>
      </p:sp>
      <p:sp>
        <p:nvSpPr>
          <p:cNvPr id="129" name="Current Processes"/>
          <p:cNvSpPr>
            <a:spLocks noGrp="1"/>
          </p:cNvSpPr>
          <p:nvPr>
            <p:ph type="subTitle" sz="quarter" idx="1"/>
          </p:nvPr>
        </p:nvSpPr>
        <p:spPr>
          <a:xfrm>
            <a:off x="1812726" y="1974948"/>
            <a:ext cx="5518548" cy="894931"/>
          </a:xfrm>
          <a:prstGeom prst="rect">
            <a:avLst/>
          </a:prstGeom>
        </p:spPr>
        <p:txBody>
          <a:bodyPr>
            <a:noAutofit/>
          </a:bodyPr>
          <a:lstStyle/>
          <a:p>
            <a:r>
              <a:rPr lang="en-US" dirty="0"/>
              <a:t>David Minor</a:t>
            </a:r>
            <a:br>
              <a:rPr lang="en-US" dirty="0"/>
            </a:br>
            <a:r>
              <a:rPr lang="en-US" dirty="0"/>
              <a:t>Director, Research Data Curation Program</a:t>
            </a:r>
            <a:br>
              <a:rPr lang="en-US" dirty="0"/>
            </a:br>
            <a:r>
              <a:rPr lang="en-US" dirty="0"/>
              <a:t>UC San Diego Library</a:t>
            </a:r>
            <a:endParaRPr dirty="0"/>
          </a:p>
        </p:txBody>
      </p:sp>
    </p:spTree>
    <p:extLst>
      <p:ext uri="{BB962C8B-B14F-4D97-AF65-F5344CB8AC3E}">
        <p14:creationId xmlns:p14="http://schemas.microsoft.com/office/powerpoint/2010/main" val="26176309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F487E9-81B5-0747-9597-79F688C8C3C0}"/>
              </a:ext>
            </a:extLst>
          </p:cNvPr>
          <p:cNvPicPr>
            <a:picLocks noChangeAspect="1"/>
          </p:cNvPicPr>
          <p:nvPr/>
        </p:nvPicPr>
        <p:blipFill>
          <a:blip r:embed="rId3"/>
          <a:stretch>
            <a:fillRect/>
          </a:stretch>
        </p:blipFill>
        <p:spPr>
          <a:xfrm>
            <a:off x="2047666" y="0"/>
            <a:ext cx="5048668" cy="5143500"/>
          </a:xfrm>
          <a:prstGeom prst="rect">
            <a:avLst/>
          </a:prstGeom>
        </p:spPr>
      </p:pic>
      <p:sp>
        <p:nvSpPr>
          <p:cNvPr id="4" name="TextBox 3">
            <a:extLst>
              <a:ext uri="{FF2B5EF4-FFF2-40B4-BE49-F238E27FC236}">
                <a16:creationId xmlns:a16="http://schemas.microsoft.com/office/drawing/2014/main" id="{8004386E-898C-5346-9B59-1E2F95D0E661}"/>
              </a:ext>
            </a:extLst>
          </p:cNvPr>
          <p:cNvSpPr txBox="1"/>
          <p:nvPr/>
        </p:nvSpPr>
        <p:spPr>
          <a:xfrm>
            <a:off x="6563961" y="2728282"/>
            <a:ext cx="2175310" cy="276999"/>
          </a:xfrm>
          <a:prstGeom prst="rect">
            <a:avLst/>
          </a:prstGeom>
          <a:solidFill>
            <a:schemeClr val="tx2">
              <a:alpha val="86000"/>
            </a:schemeClr>
          </a:solidFill>
          <a:ln>
            <a:solidFill>
              <a:schemeClr val="accent1"/>
            </a:solidFill>
          </a:ln>
        </p:spPr>
        <p:txBody>
          <a:bodyPr wrap="square" rtlCol="0">
            <a:spAutoFit/>
          </a:bodyPr>
          <a:lstStyle/>
          <a:p>
            <a:pPr algn="ctr"/>
            <a:r>
              <a:rPr lang="en-US" sz="1200" dirty="0">
                <a:solidFill>
                  <a:schemeClr val="tx1"/>
                </a:solidFill>
              </a:rPr>
              <a:t>https://</a:t>
            </a:r>
            <a:r>
              <a:rPr lang="en-US" sz="1200" dirty="0" err="1">
                <a:solidFill>
                  <a:schemeClr val="tx1"/>
                </a:solidFill>
              </a:rPr>
              <a:t>library.ucsd.edu</a:t>
            </a:r>
            <a:r>
              <a:rPr lang="en-US" sz="1200" dirty="0">
                <a:solidFill>
                  <a:schemeClr val="tx1"/>
                </a:solidFill>
              </a:rPr>
              <a:t>/dc</a:t>
            </a:r>
          </a:p>
        </p:txBody>
      </p:sp>
    </p:spTree>
    <p:extLst>
      <p:ext uri="{BB962C8B-B14F-4D97-AF65-F5344CB8AC3E}">
        <p14:creationId xmlns:p14="http://schemas.microsoft.com/office/powerpoint/2010/main" val="2679482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355C5-B3C5-9344-A26B-DC5F3FD16735}"/>
              </a:ext>
            </a:extLst>
          </p:cNvPr>
          <p:cNvSpPr txBox="1"/>
          <p:nvPr/>
        </p:nvSpPr>
        <p:spPr>
          <a:xfrm>
            <a:off x="611095" y="309593"/>
            <a:ext cx="7921811" cy="3785652"/>
          </a:xfrm>
          <a:prstGeom prst="rect">
            <a:avLst/>
          </a:prstGeom>
          <a:noFill/>
        </p:spPr>
        <p:txBody>
          <a:bodyPr wrap="square" rtlCol="0">
            <a:spAutoFit/>
          </a:bodyPr>
          <a:lstStyle/>
          <a:p>
            <a:r>
              <a:rPr lang="en-US" sz="4800" dirty="0">
                <a:solidFill>
                  <a:schemeClr val="bg1"/>
                </a:solidFill>
              </a:rPr>
              <a:t>What other ways do people want to access the content?</a:t>
            </a:r>
          </a:p>
          <a:p>
            <a:endParaRPr lang="en-US" sz="4800" dirty="0">
              <a:solidFill>
                <a:schemeClr val="bg1"/>
              </a:solidFill>
            </a:endParaRPr>
          </a:p>
          <a:p>
            <a:r>
              <a:rPr lang="en-US" sz="4800" dirty="0">
                <a:solidFill>
                  <a:schemeClr val="bg1"/>
                </a:solidFill>
              </a:rPr>
              <a:t>What other ways do people want to use the content?</a:t>
            </a:r>
          </a:p>
        </p:txBody>
      </p:sp>
    </p:spTree>
    <p:extLst>
      <p:ext uri="{BB962C8B-B14F-4D97-AF65-F5344CB8AC3E}">
        <p14:creationId xmlns:p14="http://schemas.microsoft.com/office/powerpoint/2010/main" val="4213116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91"/>
        <p:cNvGrpSpPr/>
        <p:nvPr/>
      </p:nvGrpSpPr>
      <p:grpSpPr>
        <a:xfrm>
          <a:off x="0" y="0"/>
          <a:ext cx="0" cy="0"/>
          <a:chOff x="0" y="0"/>
          <a:chExt cx="0" cy="0"/>
        </a:xfrm>
      </p:grpSpPr>
      <p:sp>
        <p:nvSpPr>
          <p:cNvPr id="192" name="Shape 19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Gen 4</a:t>
            </a:r>
            <a:endParaRPr/>
          </a:p>
        </p:txBody>
      </p:sp>
      <p:pic>
        <p:nvPicPr>
          <p:cNvPr id="3" name="Picture 2">
            <a:extLst>
              <a:ext uri="{FF2B5EF4-FFF2-40B4-BE49-F238E27FC236}">
                <a16:creationId xmlns:a16="http://schemas.microsoft.com/office/drawing/2014/main" id="{BB936166-29F5-5141-AB35-5D942A5C50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9129" y="1329765"/>
            <a:ext cx="3865743" cy="2483971"/>
          </a:xfrm>
          <a:prstGeom prst="rect">
            <a:avLst/>
          </a:prstGeom>
        </p:spPr>
      </p:pic>
      <p:pic>
        <p:nvPicPr>
          <p:cNvPr id="5" name="Picture 4">
            <a:extLst>
              <a:ext uri="{FF2B5EF4-FFF2-40B4-BE49-F238E27FC236}">
                <a16:creationId xmlns:a16="http://schemas.microsoft.com/office/drawing/2014/main" id="{C90CB1C9-70B6-BA41-8576-5C1A934F2925}"/>
              </a:ext>
            </a:extLst>
          </p:cNvPr>
          <p:cNvPicPr>
            <a:picLocks noChangeAspect="1"/>
          </p:cNvPicPr>
          <p:nvPr/>
        </p:nvPicPr>
        <p:blipFill>
          <a:blip r:embed="rId4"/>
          <a:stretch>
            <a:fillRect/>
          </a:stretch>
        </p:blipFill>
        <p:spPr>
          <a:xfrm>
            <a:off x="256987" y="625580"/>
            <a:ext cx="2958353" cy="1096330"/>
          </a:xfrm>
          <a:prstGeom prst="rect">
            <a:avLst/>
          </a:prstGeom>
        </p:spPr>
      </p:pic>
      <p:pic>
        <p:nvPicPr>
          <p:cNvPr id="9" name="Picture 8">
            <a:extLst>
              <a:ext uri="{FF2B5EF4-FFF2-40B4-BE49-F238E27FC236}">
                <a16:creationId xmlns:a16="http://schemas.microsoft.com/office/drawing/2014/main" id="{B0A7C4C2-5E0B-E243-814E-CE238A566F4A}"/>
              </a:ext>
            </a:extLst>
          </p:cNvPr>
          <p:cNvPicPr>
            <a:picLocks noChangeAspect="1"/>
          </p:cNvPicPr>
          <p:nvPr/>
        </p:nvPicPr>
        <p:blipFill>
          <a:blip r:embed="rId5"/>
          <a:stretch>
            <a:fillRect/>
          </a:stretch>
        </p:blipFill>
        <p:spPr>
          <a:xfrm>
            <a:off x="6012329" y="826984"/>
            <a:ext cx="2549712" cy="693521"/>
          </a:xfrm>
          <a:prstGeom prst="rect">
            <a:avLst/>
          </a:prstGeom>
          <a:solidFill>
            <a:schemeClr val="bg1"/>
          </a:solidFill>
        </p:spPr>
      </p:pic>
      <p:pic>
        <p:nvPicPr>
          <p:cNvPr id="15" name="Picture 14">
            <a:extLst>
              <a:ext uri="{FF2B5EF4-FFF2-40B4-BE49-F238E27FC236}">
                <a16:creationId xmlns:a16="http://schemas.microsoft.com/office/drawing/2014/main" id="{3C9C2F5E-B5D1-E647-8019-D98183572066}"/>
              </a:ext>
            </a:extLst>
          </p:cNvPr>
          <p:cNvPicPr>
            <a:picLocks noChangeAspect="1"/>
          </p:cNvPicPr>
          <p:nvPr/>
        </p:nvPicPr>
        <p:blipFill>
          <a:blip r:embed="rId6"/>
          <a:stretch>
            <a:fillRect/>
          </a:stretch>
        </p:blipFill>
        <p:spPr>
          <a:xfrm>
            <a:off x="581960" y="3733426"/>
            <a:ext cx="3257550" cy="969446"/>
          </a:xfrm>
          <a:prstGeom prst="rect">
            <a:avLst/>
          </a:prstGeom>
        </p:spPr>
      </p:pic>
      <p:pic>
        <p:nvPicPr>
          <p:cNvPr id="7" name="Picture 6">
            <a:extLst>
              <a:ext uri="{FF2B5EF4-FFF2-40B4-BE49-F238E27FC236}">
                <a16:creationId xmlns:a16="http://schemas.microsoft.com/office/drawing/2014/main" id="{D858C341-13AF-2342-A7EA-3DB62A67808A}"/>
              </a:ext>
            </a:extLst>
          </p:cNvPr>
          <p:cNvPicPr>
            <a:picLocks noChangeAspect="1"/>
          </p:cNvPicPr>
          <p:nvPr/>
        </p:nvPicPr>
        <p:blipFill>
          <a:blip r:embed="rId7"/>
          <a:stretch>
            <a:fillRect/>
          </a:stretch>
        </p:blipFill>
        <p:spPr>
          <a:xfrm>
            <a:off x="4724914" y="3733426"/>
            <a:ext cx="4107386" cy="8325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97"/>
        <p:cNvGrpSpPr/>
        <p:nvPr/>
      </p:nvGrpSpPr>
      <p:grpSpPr>
        <a:xfrm>
          <a:off x="0" y="0"/>
          <a:ext cx="0" cy="0"/>
          <a:chOff x="0" y="0"/>
          <a:chExt cx="0" cy="0"/>
        </a:xfrm>
      </p:grpSpPr>
      <p:sp>
        <p:nvSpPr>
          <p:cNvPr id="198" name="Shape 19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Gen 4 repository+</a:t>
            </a:r>
            <a:endParaRPr/>
          </a:p>
        </p:txBody>
      </p:sp>
      <p:sp>
        <p:nvSpPr>
          <p:cNvPr id="4" name="Shape 192">
            <a:extLst>
              <a:ext uri="{FF2B5EF4-FFF2-40B4-BE49-F238E27FC236}">
                <a16:creationId xmlns:a16="http://schemas.microsoft.com/office/drawing/2014/main" id="{2522A541-D556-E942-BA0C-EB1D51CB4B98}"/>
              </a:ext>
            </a:extLst>
          </p:cNvPr>
          <p:cNvSpPr txBox="1">
            <a:spLocks/>
          </p:cNvSpPr>
          <p:nvPr/>
        </p:nvSpPr>
        <p:spPr>
          <a:xfrm>
            <a:off x="311700" y="4450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Gen 4</a:t>
            </a:r>
          </a:p>
        </p:txBody>
      </p:sp>
      <p:pic>
        <p:nvPicPr>
          <p:cNvPr id="5" name="Picture 4">
            <a:extLst>
              <a:ext uri="{FF2B5EF4-FFF2-40B4-BE49-F238E27FC236}">
                <a16:creationId xmlns:a16="http://schemas.microsoft.com/office/drawing/2014/main" id="{8182A058-025E-C44D-A0CC-FC1D3D2058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0157" y="874350"/>
            <a:ext cx="3865743" cy="2483971"/>
          </a:xfrm>
          <a:prstGeom prst="rect">
            <a:avLst/>
          </a:prstGeom>
        </p:spPr>
      </p:pic>
      <p:pic>
        <p:nvPicPr>
          <p:cNvPr id="6" name="Picture 5">
            <a:extLst>
              <a:ext uri="{FF2B5EF4-FFF2-40B4-BE49-F238E27FC236}">
                <a16:creationId xmlns:a16="http://schemas.microsoft.com/office/drawing/2014/main" id="{A4BF017E-3039-6747-A6DD-8250DF810D06}"/>
              </a:ext>
            </a:extLst>
          </p:cNvPr>
          <p:cNvPicPr>
            <a:picLocks noChangeAspect="1"/>
          </p:cNvPicPr>
          <p:nvPr/>
        </p:nvPicPr>
        <p:blipFill>
          <a:blip r:embed="rId4"/>
          <a:stretch>
            <a:fillRect/>
          </a:stretch>
        </p:blipFill>
        <p:spPr>
          <a:xfrm>
            <a:off x="6871963" y="1588820"/>
            <a:ext cx="1568822" cy="1198406"/>
          </a:xfrm>
          <a:prstGeom prst="rect">
            <a:avLst/>
          </a:prstGeom>
          <a:solidFill>
            <a:schemeClr val="bg1"/>
          </a:solidFill>
        </p:spPr>
      </p:pic>
      <p:pic>
        <p:nvPicPr>
          <p:cNvPr id="8" name="Picture 7">
            <a:extLst>
              <a:ext uri="{FF2B5EF4-FFF2-40B4-BE49-F238E27FC236}">
                <a16:creationId xmlns:a16="http://schemas.microsoft.com/office/drawing/2014/main" id="{4BAC9470-B226-7249-B671-0E6BF95867DE}"/>
              </a:ext>
            </a:extLst>
          </p:cNvPr>
          <p:cNvPicPr>
            <a:picLocks noChangeAspect="1"/>
          </p:cNvPicPr>
          <p:nvPr/>
        </p:nvPicPr>
        <p:blipFill>
          <a:blip r:embed="rId5"/>
          <a:stretch>
            <a:fillRect/>
          </a:stretch>
        </p:blipFill>
        <p:spPr>
          <a:xfrm>
            <a:off x="6855527" y="716286"/>
            <a:ext cx="1601694" cy="800847"/>
          </a:xfrm>
          <a:prstGeom prst="rect">
            <a:avLst/>
          </a:prstGeom>
        </p:spPr>
      </p:pic>
      <p:pic>
        <p:nvPicPr>
          <p:cNvPr id="11" name="Picture 10">
            <a:extLst>
              <a:ext uri="{FF2B5EF4-FFF2-40B4-BE49-F238E27FC236}">
                <a16:creationId xmlns:a16="http://schemas.microsoft.com/office/drawing/2014/main" id="{98BB1FE6-D54A-E345-828E-498D526B7871}"/>
              </a:ext>
            </a:extLst>
          </p:cNvPr>
          <p:cNvPicPr>
            <a:picLocks noChangeAspect="1"/>
          </p:cNvPicPr>
          <p:nvPr/>
        </p:nvPicPr>
        <p:blipFill>
          <a:blip r:embed="rId6"/>
          <a:stretch>
            <a:fillRect/>
          </a:stretch>
        </p:blipFill>
        <p:spPr>
          <a:xfrm>
            <a:off x="633879" y="3900768"/>
            <a:ext cx="2628900" cy="736600"/>
          </a:xfrm>
          <a:prstGeom prst="rect">
            <a:avLst/>
          </a:prstGeom>
        </p:spPr>
      </p:pic>
    </p:spTree>
    <p:extLst>
      <p:ext uri="{BB962C8B-B14F-4D97-AF65-F5344CB8AC3E}">
        <p14:creationId xmlns:p14="http://schemas.microsoft.com/office/powerpoint/2010/main" val="2092954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1"/>
        <p:cNvGrpSpPr/>
        <p:nvPr/>
      </p:nvGrpSpPr>
      <p:grpSpPr>
        <a:xfrm>
          <a:off x="0" y="0"/>
          <a:ext cx="0" cy="0"/>
          <a:chOff x="0" y="0"/>
          <a:chExt cx="0" cy="0"/>
        </a:xfrm>
      </p:grpSpPr>
      <p:pic>
        <p:nvPicPr>
          <p:cNvPr id="5" name="Picture 4">
            <a:extLst>
              <a:ext uri="{FF2B5EF4-FFF2-40B4-BE49-F238E27FC236}">
                <a16:creationId xmlns:a16="http://schemas.microsoft.com/office/drawing/2014/main" id="{EDD4C041-7030-1541-9485-75F44AF226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422142" cy="5143500"/>
          </a:xfrm>
          <a:prstGeom prst="rect">
            <a:avLst/>
          </a:prstGeom>
        </p:spPr>
      </p:pic>
      <p:sp>
        <p:nvSpPr>
          <p:cNvPr id="6" name="TextBox 5">
            <a:extLst>
              <a:ext uri="{FF2B5EF4-FFF2-40B4-BE49-F238E27FC236}">
                <a16:creationId xmlns:a16="http://schemas.microsoft.com/office/drawing/2014/main" id="{4A6E4C33-7DF8-884E-88AF-7A2FFA222534}"/>
              </a:ext>
            </a:extLst>
          </p:cNvPr>
          <p:cNvSpPr txBox="1"/>
          <p:nvPr/>
        </p:nvSpPr>
        <p:spPr>
          <a:xfrm>
            <a:off x="3570972" y="875899"/>
            <a:ext cx="5346833" cy="3046988"/>
          </a:xfrm>
          <a:prstGeom prst="rect">
            <a:avLst/>
          </a:prstGeom>
          <a:noFill/>
        </p:spPr>
        <p:txBody>
          <a:bodyPr wrap="square" rtlCol="0">
            <a:spAutoFit/>
          </a:bodyPr>
          <a:lstStyle/>
          <a:p>
            <a:r>
              <a:rPr lang="en-US" sz="3200" dirty="0">
                <a:solidFill>
                  <a:schemeClr val="bg1"/>
                </a:solidFill>
              </a:rPr>
              <a:t>“Our university receives over $1 billion annually in research funding.</a:t>
            </a:r>
          </a:p>
          <a:p>
            <a:endParaRPr lang="en-US" sz="3200" dirty="0">
              <a:solidFill>
                <a:schemeClr val="bg1"/>
              </a:solidFill>
            </a:endParaRPr>
          </a:p>
          <a:p>
            <a:r>
              <a:rPr lang="en-US" sz="3200" i="1" dirty="0">
                <a:solidFill>
                  <a:schemeClr val="bg1"/>
                </a:solidFill>
              </a:rPr>
              <a:t>What are our research outputs??”</a:t>
            </a:r>
          </a:p>
        </p:txBody>
      </p:sp>
      <p:sp>
        <p:nvSpPr>
          <p:cNvPr id="2" name="Rectangle 1">
            <a:extLst>
              <a:ext uri="{FF2B5EF4-FFF2-40B4-BE49-F238E27FC236}">
                <a16:creationId xmlns:a16="http://schemas.microsoft.com/office/drawing/2014/main" id="{F2702CD5-94EC-C845-9F05-E08BA9A0DF78}"/>
              </a:ext>
            </a:extLst>
          </p:cNvPr>
          <p:cNvSpPr/>
          <p:nvPr/>
        </p:nvSpPr>
        <p:spPr>
          <a:xfrm>
            <a:off x="375377" y="933449"/>
            <a:ext cx="2527766" cy="564715"/>
          </a:xfrm>
          <a:prstGeom prst="rect">
            <a:avLst/>
          </a:prstGeom>
          <a:noFill/>
        </p:spPr>
        <p:txBody>
          <a:bodyPr wrap="none" lIns="91440" tIns="45720" rIns="91440" bIns="45720">
            <a:prstTxWarp prst="textArchUp">
              <a:avLst>
                <a:gd name="adj" fmla="val 10879315"/>
              </a:avLst>
            </a:prstTxWarp>
            <a:spAutoFit/>
          </a:bodyPr>
          <a:lstStyle/>
          <a:p>
            <a:pPr algn="ctr"/>
            <a:endParaRPr lang="en-US" sz="5400" cap="none" spc="0" dirty="0">
              <a:ln w="6600">
                <a:noFill/>
                <a:prstDash val="solid"/>
              </a:ln>
              <a:solidFill>
                <a:srgbClr val="FFFFFF"/>
              </a:solidFill>
              <a:effectLst>
                <a:outerShdw dist="38100" dir="2700000" algn="tl" rotWithShape="0">
                  <a:schemeClr val="accent2"/>
                </a:outerShdw>
              </a:effectLst>
              <a:latin typeface="Comic Sans MS" panose="030F0902030302020204" pitchFamily="66" charset="0"/>
            </a:endParaRPr>
          </a:p>
          <a:p>
            <a:pPr algn="ctr"/>
            <a:r>
              <a:rPr lang="en-US" sz="5400" cap="none" spc="0" dirty="0">
                <a:ln w="6600">
                  <a:noFill/>
                  <a:prstDash val="solid"/>
                </a:ln>
                <a:solidFill>
                  <a:srgbClr val="FFFFFF"/>
                </a:solidFill>
                <a:effectLst>
                  <a:outerShdw dist="38100" dir="2700000" algn="tl" rotWithShape="0">
                    <a:schemeClr val="accent2"/>
                  </a:outerShdw>
                </a:effectLst>
                <a:latin typeface="Comic Sans MS" panose="030F0902030302020204" pitchFamily="66" charset="0"/>
              </a:rPr>
              <a:t>Chancellor</a:t>
            </a:r>
          </a:p>
          <a:p>
            <a:pPr algn="ctr"/>
            <a:r>
              <a:rPr lang="en-US" sz="5400" dirty="0">
                <a:ln w="6600">
                  <a:noFill/>
                  <a:prstDash val="solid"/>
                </a:ln>
                <a:solidFill>
                  <a:srgbClr val="FFFFFF"/>
                </a:solidFill>
                <a:effectLst>
                  <a:outerShdw dist="38100" dir="2700000" algn="tl" rotWithShape="0">
                    <a:schemeClr val="accent2"/>
                  </a:outerShdw>
                </a:effectLst>
                <a:latin typeface="Comic Sans MS" panose="030F0902030302020204" pitchFamily="66" charset="0"/>
              </a:rPr>
              <a:t>(</a:t>
            </a:r>
            <a:r>
              <a:rPr lang="en-US" sz="5400" cap="none" spc="0" dirty="0">
                <a:ln w="6600">
                  <a:noFill/>
                  <a:prstDash val="solid"/>
                </a:ln>
                <a:solidFill>
                  <a:srgbClr val="FFFFFF"/>
                </a:solidFill>
                <a:effectLst>
                  <a:outerShdw dist="38100" dir="2700000" algn="tl" rotWithShape="0">
                    <a:schemeClr val="accent2"/>
                  </a:outerShdw>
                </a:effectLst>
                <a:latin typeface="Comic Sans MS" panose="030F0902030302020204" pitchFamily="66" charset="0"/>
              </a:rPr>
              <a:t>Important person)</a:t>
            </a:r>
          </a:p>
        </p:txBody>
      </p:sp>
      <p:cxnSp>
        <p:nvCxnSpPr>
          <p:cNvPr id="16" name="Straight Arrow Connector 15">
            <a:extLst>
              <a:ext uri="{FF2B5EF4-FFF2-40B4-BE49-F238E27FC236}">
                <a16:creationId xmlns:a16="http://schemas.microsoft.com/office/drawing/2014/main" id="{C1CCFCD5-0796-DF44-AC0C-9A4B0DAE275E}"/>
              </a:ext>
            </a:extLst>
          </p:cNvPr>
          <p:cNvCxnSpPr>
            <a:cxnSpLocks/>
          </p:cNvCxnSpPr>
          <p:nvPr/>
        </p:nvCxnSpPr>
        <p:spPr>
          <a:xfrm flipH="1">
            <a:off x="2144771" y="1225583"/>
            <a:ext cx="359058" cy="16277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1"/>
        <p:cNvGrpSpPr/>
        <p:nvPr/>
      </p:nvGrpSpPr>
      <p:grpSpPr>
        <a:xfrm>
          <a:off x="0" y="0"/>
          <a:ext cx="0" cy="0"/>
          <a:chOff x="0" y="0"/>
          <a:chExt cx="0" cy="0"/>
        </a:xfrm>
      </p:grpSpPr>
      <p:pic>
        <p:nvPicPr>
          <p:cNvPr id="5" name="Picture 4">
            <a:extLst>
              <a:ext uri="{FF2B5EF4-FFF2-40B4-BE49-F238E27FC236}">
                <a16:creationId xmlns:a16="http://schemas.microsoft.com/office/drawing/2014/main" id="{E66AB5E0-0993-6C4C-8C2A-53FA834D69F0}"/>
              </a:ext>
            </a:extLst>
          </p:cNvPr>
          <p:cNvPicPr>
            <a:picLocks noChangeAspect="1"/>
          </p:cNvPicPr>
          <p:nvPr/>
        </p:nvPicPr>
        <p:blipFill>
          <a:blip r:embed="rId3"/>
          <a:stretch>
            <a:fillRect/>
          </a:stretch>
        </p:blipFill>
        <p:spPr>
          <a:xfrm>
            <a:off x="0" y="0"/>
            <a:ext cx="6462346" cy="5143500"/>
          </a:xfrm>
          <a:prstGeom prst="rect">
            <a:avLst/>
          </a:prstGeom>
        </p:spPr>
      </p:pic>
      <p:sp>
        <p:nvSpPr>
          <p:cNvPr id="4" name="TextBox 3">
            <a:extLst>
              <a:ext uri="{FF2B5EF4-FFF2-40B4-BE49-F238E27FC236}">
                <a16:creationId xmlns:a16="http://schemas.microsoft.com/office/drawing/2014/main" id="{C5CD66EA-0F1F-BF47-9A74-9D1A4F13D11D}"/>
              </a:ext>
            </a:extLst>
          </p:cNvPr>
          <p:cNvSpPr txBox="1"/>
          <p:nvPr/>
        </p:nvSpPr>
        <p:spPr>
          <a:xfrm>
            <a:off x="6530061" y="2254882"/>
            <a:ext cx="2503828" cy="307777"/>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tritonshare.ucsd.edu</a:t>
            </a:r>
            <a:endParaRPr lang="en-US" dirty="0">
              <a:solidFill>
                <a:schemeClr val="bg1"/>
              </a:solidFill>
            </a:endParaRPr>
          </a:p>
        </p:txBody>
      </p:sp>
    </p:spTree>
    <p:extLst>
      <p:ext uri="{BB962C8B-B14F-4D97-AF65-F5344CB8AC3E}">
        <p14:creationId xmlns:p14="http://schemas.microsoft.com/office/powerpoint/2010/main" val="767521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1"/>
        <p:cNvGrpSpPr/>
        <p:nvPr/>
      </p:nvGrpSpPr>
      <p:grpSpPr>
        <a:xfrm>
          <a:off x="0" y="0"/>
          <a:ext cx="0" cy="0"/>
          <a:chOff x="0" y="0"/>
          <a:chExt cx="0" cy="0"/>
        </a:xfrm>
      </p:grpSpPr>
      <p:pic>
        <p:nvPicPr>
          <p:cNvPr id="4" name="UCSD_names">
            <a:hlinkClick r:id="" action="ppaction://media"/>
            <a:extLst>
              <a:ext uri="{FF2B5EF4-FFF2-40B4-BE49-F238E27FC236}">
                <a16:creationId xmlns:a16="http://schemas.microsoft.com/office/drawing/2014/main" id="{066A61C3-6C2F-C347-8A1C-B610B485B8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1588"/>
            <a:ext cx="5607050" cy="5143500"/>
          </a:xfrm>
          <a:prstGeom prst="rect">
            <a:avLst/>
          </a:prstGeom>
        </p:spPr>
      </p:pic>
      <p:sp>
        <p:nvSpPr>
          <p:cNvPr id="7" name="TextBox 6">
            <a:extLst>
              <a:ext uri="{FF2B5EF4-FFF2-40B4-BE49-F238E27FC236}">
                <a16:creationId xmlns:a16="http://schemas.microsoft.com/office/drawing/2014/main" id="{A3401C73-B76A-9B4C-A41A-863FA7906246}"/>
              </a:ext>
            </a:extLst>
          </p:cNvPr>
          <p:cNvSpPr txBox="1"/>
          <p:nvPr/>
        </p:nvSpPr>
        <p:spPr>
          <a:xfrm>
            <a:off x="6309839" y="2265561"/>
            <a:ext cx="2503828" cy="307777"/>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tritonshare.ucsd.edu</a:t>
            </a:r>
            <a:endParaRPr lang="en-US" dirty="0">
              <a:solidFill>
                <a:schemeClr val="bg1"/>
              </a:solidFill>
            </a:endParaRPr>
          </a:p>
        </p:txBody>
      </p:sp>
    </p:spTree>
    <p:extLst>
      <p:ext uri="{BB962C8B-B14F-4D97-AF65-F5344CB8AC3E}">
        <p14:creationId xmlns:p14="http://schemas.microsoft.com/office/powerpoint/2010/main" val="303790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7"/>
        <p:cNvGrpSpPr/>
        <p:nvPr/>
      </p:nvGrpSpPr>
      <p:grpSpPr>
        <a:xfrm>
          <a:off x="0" y="0"/>
          <a:ext cx="0" cy="0"/>
          <a:chOff x="0" y="0"/>
          <a:chExt cx="0" cy="0"/>
        </a:xfrm>
      </p:grpSpPr>
      <p:sp>
        <p:nvSpPr>
          <p:cNvPr id="168" name="Shape 16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Gen 3 conclusions</a:t>
            </a:r>
            <a:endParaRPr/>
          </a:p>
        </p:txBody>
      </p:sp>
      <p:sp>
        <p:nvSpPr>
          <p:cNvPr id="4" name="Shape 174">
            <a:extLst>
              <a:ext uri="{FF2B5EF4-FFF2-40B4-BE49-F238E27FC236}">
                <a16:creationId xmlns:a16="http://schemas.microsoft.com/office/drawing/2014/main" id="{3B5075D2-C40A-B444-A20D-DAC62F46E6B6}"/>
              </a:ext>
            </a:extLst>
          </p:cNvPr>
          <p:cNvSpPr txBox="1">
            <a:spLocks/>
          </p:cNvSpPr>
          <p:nvPr/>
        </p:nvSpPr>
        <p:spPr>
          <a:xfrm>
            <a:off x="464100" y="5974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en-US" dirty="0">
              <a:solidFill>
                <a:schemeClr val="bg1"/>
              </a:solidFill>
            </a:endParaRPr>
          </a:p>
        </p:txBody>
      </p:sp>
      <p:pic>
        <p:nvPicPr>
          <p:cNvPr id="12" name="Picture 11">
            <a:extLst>
              <a:ext uri="{FF2B5EF4-FFF2-40B4-BE49-F238E27FC236}">
                <a16:creationId xmlns:a16="http://schemas.microsoft.com/office/drawing/2014/main" id="{F96D40F4-E268-B440-A4EC-75198DABA978}"/>
              </a:ext>
            </a:extLst>
          </p:cNvPr>
          <p:cNvPicPr>
            <a:picLocks noChangeAspect="1"/>
          </p:cNvPicPr>
          <p:nvPr/>
        </p:nvPicPr>
        <p:blipFill>
          <a:blip r:embed="rId3"/>
          <a:stretch>
            <a:fillRect/>
          </a:stretch>
        </p:blipFill>
        <p:spPr>
          <a:xfrm>
            <a:off x="441473" y="222513"/>
            <a:ext cx="8261054" cy="4698475"/>
          </a:xfrm>
          <a:prstGeom prst="rect">
            <a:avLst/>
          </a:prstGeom>
        </p:spPr>
      </p:pic>
    </p:spTree>
    <p:extLst>
      <p:ext uri="{BB962C8B-B14F-4D97-AF65-F5344CB8AC3E}">
        <p14:creationId xmlns:p14="http://schemas.microsoft.com/office/powerpoint/2010/main" val="3665341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97"/>
        <p:cNvGrpSpPr/>
        <p:nvPr/>
      </p:nvGrpSpPr>
      <p:grpSpPr>
        <a:xfrm>
          <a:off x="0" y="0"/>
          <a:ext cx="0" cy="0"/>
          <a:chOff x="0" y="0"/>
          <a:chExt cx="0" cy="0"/>
        </a:xfrm>
      </p:grpSpPr>
      <p:sp>
        <p:nvSpPr>
          <p:cNvPr id="198" name="Shape 19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Gen 4 repository+</a:t>
            </a:r>
            <a:endParaRPr/>
          </a:p>
        </p:txBody>
      </p:sp>
      <p:sp>
        <p:nvSpPr>
          <p:cNvPr id="4" name="Shape 192">
            <a:extLst>
              <a:ext uri="{FF2B5EF4-FFF2-40B4-BE49-F238E27FC236}">
                <a16:creationId xmlns:a16="http://schemas.microsoft.com/office/drawing/2014/main" id="{2522A541-D556-E942-BA0C-EB1D51CB4B98}"/>
              </a:ext>
            </a:extLst>
          </p:cNvPr>
          <p:cNvSpPr txBox="1">
            <a:spLocks/>
          </p:cNvSpPr>
          <p:nvPr/>
        </p:nvSpPr>
        <p:spPr>
          <a:xfrm>
            <a:off x="311700" y="4450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Gen 4</a:t>
            </a:r>
          </a:p>
        </p:txBody>
      </p:sp>
      <p:pic>
        <p:nvPicPr>
          <p:cNvPr id="3" name="Picture 2">
            <a:extLst>
              <a:ext uri="{FF2B5EF4-FFF2-40B4-BE49-F238E27FC236}">
                <a16:creationId xmlns:a16="http://schemas.microsoft.com/office/drawing/2014/main" id="{DAAD7E98-948E-5943-A2C1-76B123A4DE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7616" y="2830606"/>
            <a:ext cx="2470428" cy="1966259"/>
          </a:xfrm>
          <a:prstGeom prst="rect">
            <a:avLst/>
          </a:prstGeom>
        </p:spPr>
      </p:pic>
      <p:pic>
        <p:nvPicPr>
          <p:cNvPr id="6" name="Picture 5">
            <a:extLst>
              <a:ext uri="{FF2B5EF4-FFF2-40B4-BE49-F238E27FC236}">
                <a16:creationId xmlns:a16="http://schemas.microsoft.com/office/drawing/2014/main" id="{11A2DA91-6B2E-AF4A-9B62-465816EFA2F7}"/>
              </a:ext>
            </a:extLst>
          </p:cNvPr>
          <p:cNvPicPr>
            <a:picLocks noChangeAspect="1"/>
          </p:cNvPicPr>
          <p:nvPr/>
        </p:nvPicPr>
        <p:blipFill>
          <a:blip r:embed="rId4"/>
          <a:stretch>
            <a:fillRect/>
          </a:stretch>
        </p:blipFill>
        <p:spPr>
          <a:xfrm>
            <a:off x="170424" y="155448"/>
            <a:ext cx="3898760" cy="2217420"/>
          </a:xfrm>
          <a:prstGeom prst="rect">
            <a:avLst/>
          </a:prstGeom>
        </p:spPr>
      </p:pic>
      <p:pic>
        <p:nvPicPr>
          <p:cNvPr id="5" name="Picture 4">
            <a:extLst>
              <a:ext uri="{FF2B5EF4-FFF2-40B4-BE49-F238E27FC236}">
                <a16:creationId xmlns:a16="http://schemas.microsoft.com/office/drawing/2014/main" id="{8182A058-025E-C44D-A0CC-FC1D3D2058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39128" y="1588620"/>
            <a:ext cx="3865743" cy="248397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97"/>
        <p:cNvGrpSpPr/>
        <p:nvPr/>
      </p:nvGrpSpPr>
      <p:grpSpPr>
        <a:xfrm>
          <a:off x="0" y="0"/>
          <a:ext cx="0" cy="0"/>
          <a:chOff x="0" y="0"/>
          <a:chExt cx="0" cy="0"/>
        </a:xfrm>
      </p:grpSpPr>
      <p:pic>
        <p:nvPicPr>
          <p:cNvPr id="17" name="Picture 16">
            <a:extLst>
              <a:ext uri="{FF2B5EF4-FFF2-40B4-BE49-F238E27FC236}">
                <a16:creationId xmlns:a16="http://schemas.microsoft.com/office/drawing/2014/main" id="{478C7E1D-0584-B84E-AFD4-425E6CB37803}"/>
              </a:ext>
            </a:extLst>
          </p:cNvPr>
          <p:cNvPicPr>
            <a:picLocks noChangeAspect="1"/>
          </p:cNvPicPr>
          <p:nvPr/>
        </p:nvPicPr>
        <p:blipFill>
          <a:blip r:embed="rId3"/>
          <a:stretch>
            <a:fillRect/>
          </a:stretch>
        </p:blipFill>
        <p:spPr>
          <a:xfrm>
            <a:off x="7399226" y="3509298"/>
            <a:ext cx="1376640" cy="1126586"/>
          </a:xfrm>
          <a:prstGeom prst="rect">
            <a:avLst/>
          </a:prstGeom>
        </p:spPr>
      </p:pic>
      <p:sp>
        <p:nvSpPr>
          <p:cNvPr id="198" name="Shape 19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Gen 4 repository+</a:t>
            </a:r>
            <a:endParaRPr/>
          </a:p>
        </p:txBody>
      </p:sp>
      <p:sp>
        <p:nvSpPr>
          <p:cNvPr id="4" name="Shape 192">
            <a:extLst>
              <a:ext uri="{FF2B5EF4-FFF2-40B4-BE49-F238E27FC236}">
                <a16:creationId xmlns:a16="http://schemas.microsoft.com/office/drawing/2014/main" id="{2522A541-D556-E942-BA0C-EB1D51CB4B98}"/>
              </a:ext>
            </a:extLst>
          </p:cNvPr>
          <p:cNvSpPr txBox="1">
            <a:spLocks/>
          </p:cNvSpPr>
          <p:nvPr/>
        </p:nvSpPr>
        <p:spPr>
          <a:xfrm>
            <a:off x="311700" y="4450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t>Gen 4</a:t>
            </a:r>
          </a:p>
        </p:txBody>
      </p:sp>
      <p:pic>
        <p:nvPicPr>
          <p:cNvPr id="6" name="Picture 5">
            <a:extLst>
              <a:ext uri="{FF2B5EF4-FFF2-40B4-BE49-F238E27FC236}">
                <a16:creationId xmlns:a16="http://schemas.microsoft.com/office/drawing/2014/main" id="{11A2DA91-6B2E-AF4A-9B62-465816EFA2F7}"/>
              </a:ext>
            </a:extLst>
          </p:cNvPr>
          <p:cNvPicPr>
            <a:picLocks noChangeAspect="1"/>
          </p:cNvPicPr>
          <p:nvPr/>
        </p:nvPicPr>
        <p:blipFill>
          <a:blip r:embed="rId4"/>
          <a:stretch>
            <a:fillRect/>
          </a:stretch>
        </p:blipFill>
        <p:spPr>
          <a:xfrm>
            <a:off x="434800" y="147888"/>
            <a:ext cx="2393765" cy="1361454"/>
          </a:xfrm>
          <a:prstGeom prst="rect">
            <a:avLst/>
          </a:prstGeom>
        </p:spPr>
      </p:pic>
      <p:pic>
        <p:nvPicPr>
          <p:cNvPr id="5" name="Picture 4">
            <a:extLst>
              <a:ext uri="{FF2B5EF4-FFF2-40B4-BE49-F238E27FC236}">
                <a16:creationId xmlns:a16="http://schemas.microsoft.com/office/drawing/2014/main" id="{8182A058-025E-C44D-A0CC-FC1D3D2058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8527" y="2030879"/>
            <a:ext cx="3865743" cy="2483971"/>
          </a:xfrm>
          <a:prstGeom prst="rect">
            <a:avLst/>
          </a:prstGeom>
        </p:spPr>
      </p:pic>
      <p:pic>
        <p:nvPicPr>
          <p:cNvPr id="3" name="Picture 2">
            <a:extLst>
              <a:ext uri="{FF2B5EF4-FFF2-40B4-BE49-F238E27FC236}">
                <a16:creationId xmlns:a16="http://schemas.microsoft.com/office/drawing/2014/main" id="{DAAD7E98-948E-5943-A2C1-76B123A4DE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3109" y="1251211"/>
            <a:ext cx="1516796" cy="1207246"/>
          </a:xfrm>
          <a:prstGeom prst="rect">
            <a:avLst/>
          </a:prstGeom>
        </p:spPr>
      </p:pic>
      <p:pic>
        <p:nvPicPr>
          <p:cNvPr id="9" name="Picture 8">
            <a:extLst>
              <a:ext uri="{FF2B5EF4-FFF2-40B4-BE49-F238E27FC236}">
                <a16:creationId xmlns:a16="http://schemas.microsoft.com/office/drawing/2014/main" id="{4B0F73FA-6B6D-F145-8F24-7B15409923E6}"/>
              </a:ext>
            </a:extLst>
          </p:cNvPr>
          <p:cNvPicPr>
            <a:picLocks noChangeAspect="1"/>
          </p:cNvPicPr>
          <p:nvPr/>
        </p:nvPicPr>
        <p:blipFill>
          <a:blip r:embed="rId7"/>
          <a:stretch>
            <a:fillRect/>
          </a:stretch>
        </p:blipFill>
        <p:spPr>
          <a:xfrm>
            <a:off x="3286897" y="430036"/>
            <a:ext cx="2673662" cy="821196"/>
          </a:xfrm>
          <a:prstGeom prst="rect">
            <a:avLst/>
          </a:prstGeom>
        </p:spPr>
      </p:pic>
      <p:pic>
        <p:nvPicPr>
          <p:cNvPr id="13" name="Picture 12">
            <a:extLst>
              <a:ext uri="{FF2B5EF4-FFF2-40B4-BE49-F238E27FC236}">
                <a16:creationId xmlns:a16="http://schemas.microsoft.com/office/drawing/2014/main" id="{9743B244-CA7B-254D-B879-5F61FCFC5CA6}"/>
              </a:ext>
            </a:extLst>
          </p:cNvPr>
          <p:cNvPicPr>
            <a:picLocks noChangeAspect="1"/>
          </p:cNvPicPr>
          <p:nvPr/>
        </p:nvPicPr>
        <p:blipFill>
          <a:blip r:embed="rId8"/>
          <a:stretch>
            <a:fillRect/>
          </a:stretch>
        </p:blipFill>
        <p:spPr>
          <a:xfrm>
            <a:off x="6747832" y="254680"/>
            <a:ext cx="2084468" cy="476695"/>
          </a:xfrm>
          <a:prstGeom prst="rect">
            <a:avLst/>
          </a:prstGeom>
          <a:ln w="38100">
            <a:solidFill>
              <a:schemeClr val="bg1"/>
            </a:solidFill>
          </a:ln>
        </p:spPr>
      </p:pic>
      <p:pic>
        <p:nvPicPr>
          <p:cNvPr id="15" name="Picture 14">
            <a:extLst>
              <a:ext uri="{FF2B5EF4-FFF2-40B4-BE49-F238E27FC236}">
                <a16:creationId xmlns:a16="http://schemas.microsoft.com/office/drawing/2014/main" id="{7C6003C7-8E7A-214A-92BC-629661F140D5}"/>
              </a:ext>
            </a:extLst>
          </p:cNvPr>
          <p:cNvPicPr>
            <a:picLocks noChangeAspect="1"/>
          </p:cNvPicPr>
          <p:nvPr/>
        </p:nvPicPr>
        <p:blipFill>
          <a:blip r:embed="rId9"/>
          <a:stretch>
            <a:fillRect/>
          </a:stretch>
        </p:blipFill>
        <p:spPr>
          <a:xfrm>
            <a:off x="6925846" y="2318839"/>
            <a:ext cx="1495882" cy="1126586"/>
          </a:xfrm>
          <a:prstGeom prst="rect">
            <a:avLst/>
          </a:prstGeom>
        </p:spPr>
      </p:pic>
      <p:pic>
        <p:nvPicPr>
          <p:cNvPr id="7" name="Picture 6">
            <a:extLst>
              <a:ext uri="{FF2B5EF4-FFF2-40B4-BE49-F238E27FC236}">
                <a16:creationId xmlns:a16="http://schemas.microsoft.com/office/drawing/2014/main" id="{F284887F-CC13-AC45-963B-9621B1FA3DD5}"/>
              </a:ext>
            </a:extLst>
          </p:cNvPr>
          <p:cNvPicPr>
            <a:picLocks noChangeAspect="1"/>
          </p:cNvPicPr>
          <p:nvPr/>
        </p:nvPicPr>
        <p:blipFill>
          <a:blip r:embed="rId10"/>
          <a:stretch>
            <a:fillRect/>
          </a:stretch>
        </p:blipFill>
        <p:spPr>
          <a:xfrm>
            <a:off x="6019612" y="639426"/>
            <a:ext cx="669166" cy="869916"/>
          </a:xfrm>
          <a:prstGeom prst="rect">
            <a:avLst/>
          </a:prstGeom>
          <a:ln>
            <a:solidFill>
              <a:schemeClr val="bg1"/>
            </a:solidFill>
          </a:ln>
        </p:spPr>
      </p:pic>
      <p:pic>
        <p:nvPicPr>
          <p:cNvPr id="22" name="Picture 21">
            <a:extLst>
              <a:ext uri="{FF2B5EF4-FFF2-40B4-BE49-F238E27FC236}">
                <a16:creationId xmlns:a16="http://schemas.microsoft.com/office/drawing/2014/main" id="{32535C7B-CDD2-3344-A28C-93FFF7152531}"/>
              </a:ext>
            </a:extLst>
          </p:cNvPr>
          <p:cNvPicPr>
            <a:picLocks noChangeAspect="1"/>
          </p:cNvPicPr>
          <p:nvPr/>
        </p:nvPicPr>
        <p:blipFill>
          <a:blip r:embed="rId11"/>
          <a:stretch>
            <a:fillRect/>
          </a:stretch>
        </p:blipFill>
        <p:spPr>
          <a:xfrm>
            <a:off x="7082893" y="1829827"/>
            <a:ext cx="1890789" cy="294669"/>
          </a:xfrm>
          <a:prstGeom prst="rect">
            <a:avLst/>
          </a:prstGeom>
        </p:spPr>
      </p:pic>
    </p:spTree>
    <p:extLst>
      <p:ext uri="{BB962C8B-B14F-4D97-AF65-F5344CB8AC3E}">
        <p14:creationId xmlns:p14="http://schemas.microsoft.com/office/powerpoint/2010/main" val="4220958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pic>
        <p:nvPicPr>
          <p:cNvPr id="6" name="Picture 5">
            <a:extLst>
              <a:ext uri="{FF2B5EF4-FFF2-40B4-BE49-F238E27FC236}">
                <a16:creationId xmlns:a16="http://schemas.microsoft.com/office/drawing/2014/main" id="{E70343D4-2211-B84F-9AC0-BA7599CE49FE}"/>
              </a:ext>
            </a:extLst>
          </p:cNvPr>
          <p:cNvPicPr>
            <a:picLocks noChangeAspect="1"/>
          </p:cNvPicPr>
          <p:nvPr/>
        </p:nvPicPr>
        <p:blipFill>
          <a:blip r:embed="rId3"/>
          <a:stretch>
            <a:fillRect/>
          </a:stretch>
        </p:blipFill>
        <p:spPr>
          <a:xfrm>
            <a:off x="5463913" y="1819174"/>
            <a:ext cx="3516457" cy="2092292"/>
          </a:xfrm>
          <a:prstGeom prst="rect">
            <a:avLst/>
          </a:prstGeom>
        </p:spPr>
      </p:pic>
      <p:sp>
        <p:nvSpPr>
          <p:cNvPr id="60" name="Shape 6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solidFill>
                  <a:schemeClr val="bg1"/>
                </a:solidFill>
              </a:rPr>
              <a:t>Today’s topics:</a:t>
            </a:r>
            <a:endParaRPr dirty="0">
              <a:solidFill>
                <a:schemeClr val="bg1"/>
              </a:solidFill>
            </a:endParaRPr>
          </a:p>
        </p:txBody>
      </p:sp>
      <p:sp>
        <p:nvSpPr>
          <p:cNvPr id="2" name="TextBox 1">
            <a:extLst>
              <a:ext uri="{FF2B5EF4-FFF2-40B4-BE49-F238E27FC236}">
                <a16:creationId xmlns:a16="http://schemas.microsoft.com/office/drawing/2014/main" id="{41A8AD7F-7836-1044-843F-EA87C8211073}"/>
              </a:ext>
            </a:extLst>
          </p:cNvPr>
          <p:cNvSpPr txBox="1"/>
          <p:nvPr/>
        </p:nvSpPr>
        <p:spPr>
          <a:xfrm>
            <a:off x="1020278" y="1126156"/>
            <a:ext cx="7960092" cy="3046988"/>
          </a:xfrm>
          <a:prstGeom prst="rect">
            <a:avLst/>
          </a:prstGeom>
          <a:noFill/>
        </p:spPr>
        <p:txBody>
          <a:bodyPr wrap="square" rtlCol="0">
            <a:spAutoFit/>
          </a:bodyPr>
          <a:lstStyle/>
          <a:p>
            <a:pPr marL="285750" indent="-285750">
              <a:buClr>
                <a:srgbClr val="FFFFFF"/>
              </a:buClr>
              <a:buFont typeface="Arial" panose="020B0604020202020204" pitchFamily="34" charset="0"/>
              <a:buChar char="•"/>
            </a:pPr>
            <a:r>
              <a:rPr lang="en" sz="3200" dirty="0">
                <a:solidFill>
                  <a:schemeClr val="bg1"/>
                </a:solidFill>
              </a:rPr>
              <a:t>History of Research Data Management </a:t>
            </a:r>
            <a:br>
              <a:rPr lang="en" sz="3200" dirty="0">
                <a:solidFill>
                  <a:schemeClr val="bg1"/>
                </a:solidFill>
              </a:rPr>
            </a:br>
            <a:r>
              <a:rPr lang="en" sz="3200" dirty="0">
                <a:solidFill>
                  <a:schemeClr val="bg1"/>
                </a:solidFill>
              </a:rPr>
              <a:t>at UC San Diego</a:t>
            </a:r>
            <a:br>
              <a:rPr lang="en" sz="3200" dirty="0">
                <a:solidFill>
                  <a:schemeClr val="bg1"/>
                </a:solidFill>
              </a:rPr>
            </a:br>
            <a:endParaRPr lang="en" sz="3200" dirty="0">
              <a:solidFill>
                <a:schemeClr val="bg1"/>
              </a:solidFill>
            </a:endParaRPr>
          </a:p>
          <a:p>
            <a:pPr marL="285750" indent="-285750">
              <a:buClr>
                <a:srgbClr val="FFFFFF"/>
              </a:buClr>
              <a:buFont typeface="Arial" panose="020B0604020202020204" pitchFamily="34" charset="0"/>
              <a:buChar char="•"/>
            </a:pPr>
            <a:r>
              <a:rPr lang="en" sz="3200" dirty="0">
                <a:solidFill>
                  <a:schemeClr val="bg1"/>
                </a:solidFill>
              </a:rPr>
              <a:t>Current status</a:t>
            </a:r>
            <a:br>
              <a:rPr lang="en" sz="3200" dirty="0">
                <a:solidFill>
                  <a:schemeClr val="bg1"/>
                </a:solidFill>
              </a:rPr>
            </a:br>
            <a:endParaRPr lang="en" sz="3200" dirty="0">
              <a:solidFill>
                <a:schemeClr val="bg1"/>
              </a:solidFill>
            </a:endParaRPr>
          </a:p>
          <a:p>
            <a:pPr marL="285750" indent="-285750">
              <a:buClr>
                <a:srgbClr val="FFFFFF"/>
              </a:buClr>
              <a:buFont typeface="Arial" panose="020B0604020202020204" pitchFamily="34" charset="0"/>
              <a:buChar char="•"/>
            </a:pPr>
            <a:r>
              <a:rPr lang="en" sz="3200" dirty="0">
                <a:solidFill>
                  <a:schemeClr val="bg1"/>
                </a:solidFill>
              </a:rPr>
              <a:t>Some burning questions</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7"/>
        <p:cNvGrpSpPr/>
        <p:nvPr/>
      </p:nvGrpSpPr>
      <p:grpSpPr>
        <a:xfrm>
          <a:off x="0" y="0"/>
          <a:ext cx="0" cy="0"/>
          <a:chOff x="0" y="0"/>
          <a:chExt cx="0" cy="0"/>
        </a:xfrm>
      </p:grpSpPr>
      <p:sp>
        <p:nvSpPr>
          <p:cNvPr id="168" name="Shape 16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Gen 3 conclusions</a:t>
            </a:r>
            <a:endParaRPr/>
          </a:p>
        </p:txBody>
      </p:sp>
      <p:sp>
        <p:nvSpPr>
          <p:cNvPr id="169" name="Shape 169"/>
          <p:cNvSpPr txBox="1">
            <a:spLocks noGrp="1"/>
          </p:cNvSpPr>
          <p:nvPr>
            <p:ph type="body" idx="1"/>
          </p:nvPr>
        </p:nvSpPr>
        <p:spPr>
          <a:xfrm>
            <a:off x="311700" y="1479317"/>
            <a:ext cx="8520600" cy="3089558"/>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400" dirty="0">
                <a:solidFill>
                  <a:schemeClr val="bg1"/>
                </a:solidFill>
              </a:rPr>
              <a:t>We’ve built a successful curation program that meets the needs of a range of campus users. </a:t>
            </a:r>
          </a:p>
          <a:p>
            <a:pPr marL="0" lvl="0" indent="0">
              <a:spcBef>
                <a:spcPts val="0"/>
              </a:spcBef>
              <a:spcAft>
                <a:spcPts val="1600"/>
              </a:spcAft>
              <a:buNone/>
            </a:pPr>
            <a:endParaRPr lang="en" sz="2400" dirty="0">
              <a:solidFill>
                <a:schemeClr val="bg1"/>
              </a:solidFill>
            </a:endParaRPr>
          </a:p>
          <a:p>
            <a:pPr marL="0" lvl="0" indent="0">
              <a:spcBef>
                <a:spcPts val="0"/>
              </a:spcBef>
              <a:spcAft>
                <a:spcPts val="1600"/>
              </a:spcAft>
              <a:buNone/>
            </a:pPr>
            <a:r>
              <a:rPr lang="en" sz="2400" dirty="0">
                <a:solidFill>
                  <a:schemeClr val="bg1"/>
                </a:solidFill>
              </a:rPr>
              <a:t>Generally speaking the decisions we made at the beginning of the program have been validated, and we have a solid base to build on. </a:t>
            </a:r>
            <a:endParaRPr sz="2400" dirty="0">
              <a:solidFill>
                <a:schemeClr val="bg1"/>
              </a:solidFill>
            </a:endParaRPr>
          </a:p>
        </p:txBody>
      </p:sp>
      <p:sp>
        <p:nvSpPr>
          <p:cNvPr id="4" name="Shape 174">
            <a:extLst>
              <a:ext uri="{FF2B5EF4-FFF2-40B4-BE49-F238E27FC236}">
                <a16:creationId xmlns:a16="http://schemas.microsoft.com/office/drawing/2014/main" id="{3B5075D2-C40A-B444-A20D-DAC62F46E6B6}"/>
              </a:ext>
            </a:extLst>
          </p:cNvPr>
          <p:cNvSpPr txBox="1">
            <a:spLocks/>
          </p:cNvSpPr>
          <p:nvPr/>
        </p:nvSpPr>
        <p:spPr>
          <a:xfrm>
            <a:off x="464100" y="5974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solidFill>
                  <a:schemeClr val="bg1"/>
                </a:solidFill>
              </a:rPr>
              <a:t>So… where are we </a:t>
            </a:r>
            <a:r>
              <a:rPr lang="en-US" i="1">
                <a:solidFill>
                  <a:schemeClr val="bg1"/>
                </a:solidFill>
              </a:rPr>
              <a:t>today</a:t>
            </a:r>
            <a:r>
              <a:rPr lang="en-US">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847042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73"/>
        <p:cNvGrpSpPr/>
        <p:nvPr/>
      </p:nvGrpSpPr>
      <p:grpSpPr>
        <a:xfrm>
          <a:off x="0" y="0"/>
          <a:ext cx="0" cy="0"/>
          <a:chOff x="0" y="0"/>
          <a:chExt cx="0" cy="0"/>
        </a:xfrm>
      </p:grpSpPr>
      <p:sp>
        <p:nvSpPr>
          <p:cNvPr id="174" name="Shape 17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solidFill>
                  <a:schemeClr val="bg1"/>
                </a:solidFill>
              </a:rPr>
              <a:t>So… where are we </a:t>
            </a:r>
            <a:r>
              <a:rPr lang="en" i="1" dirty="0">
                <a:solidFill>
                  <a:schemeClr val="bg1"/>
                </a:solidFill>
              </a:rPr>
              <a:t>today</a:t>
            </a:r>
            <a:r>
              <a:rPr lang="en" dirty="0">
                <a:solidFill>
                  <a:schemeClr val="bg1"/>
                </a:solidFill>
              </a:rPr>
              <a:t>?</a:t>
            </a:r>
            <a:endParaRPr dirty="0">
              <a:solidFill>
                <a:schemeClr val="bg1"/>
              </a:solidFill>
            </a:endParaRPr>
          </a:p>
        </p:txBody>
      </p:sp>
      <p:sp>
        <p:nvSpPr>
          <p:cNvPr id="175" name="Shape 175"/>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spcBef>
                <a:spcPts val="1600"/>
              </a:spcBef>
              <a:spcAft>
                <a:spcPts val="0"/>
              </a:spcAft>
              <a:buNone/>
            </a:pPr>
            <a:r>
              <a:rPr lang="en" sz="2000" dirty="0">
                <a:solidFill>
                  <a:schemeClr val="bg1"/>
                </a:solidFill>
              </a:rPr>
              <a:t>We have a small, well-oiled machine.</a:t>
            </a:r>
            <a:endParaRPr sz="2000" dirty="0">
              <a:solidFill>
                <a:schemeClr val="bg1"/>
              </a:solidFill>
            </a:endParaRPr>
          </a:p>
          <a:p>
            <a:pPr marL="0" lvl="0" indent="0">
              <a:spcBef>
                <a:spcPts val="1600"/>
              </a:spcBef>
              <a:spcAft>
                <a:spcPts val="0"/>
              </a:spcAft>
              <a:buClr>
                <a:schemeClr val="dk1"/>
              </a:buClr>
              <a:buSzPts val="1100"/>
              <a:buFont typeface="Arial"/>
              <a:buNone/>
            </a:pPr>
            <a:r>
              <a:rPr lang="en" sz="2000" dirty="0">
                <a:solidFill>
                  <a:schemeClr val="bg1"/>
                </a:solidFill>
              </a:rPr>
              <a:t>We are viewed positively on campus.</a:t>
            </a:r>
            <a:endParaRPr sz="2000" dirty="0">
              <a:solidFill>
                <a:schemeClr val="bg1"/>
              </a:solidFill>
            </a:endParaRPr>
          </a:p>
          <a:p>
            <a:pPr marL="0" lvl="0" indent="0">
              <a:spcBef>
                <a:spcPts val="1600"/>
              </a:spcBef>
              <a:spcAft>
                <a:spcPts val="0"/>
              </a:spcAft>
              <a:buNone/>
            </a:pPr>
            <a:r>
              <a:rPr lang="en" sz="2000" dirty="0">
                <a:solidFill>
                  <a:schemeClr val="bg1"/>
                </a:solidFill>
              </a:rPr>
              <a:t>We’ve hit the upper limit of current staffing. </a:t>
            </a:r>
            <a:endParaRPr sz="2000" dirty="0">
              <a:solidFill>
                <a:schemeClr val="bg1"/>
              </a:solidFill>
            </a:endParaRPr>
          </a:p>
          <a:p>
            <a:pPr marL="0" lvl="0" indent="0">
              <a:spcBef>
                <a:spcPts val="1600"/>
              </a:spcBef>
              <a:spcAft>
                <a:spcPts val="0"/>
              </a:spcAft>
              <a:buNone/>
            </a:pPr>
            <a:r>
              <a:rPr lang="en" sz="2000" dirty="0">
                <a:solidFill>
                  <a:schemeClr val="bg1"/>
                </a:solidFill>
              </a:rPr>
              <a:t>Our big challenge is meeting demand and looking at emerging needs. </a:t>
            </a:r>
            <a:endParaRPr sz="2000" dirty="0">
              <a:solidFill>
                <a:schemeClr val="bg1"/>
              </a:solidFill>
            </a:endParaRPr>
          </a:p>
          <a:p>
            <a:pPr marL="0" lvl="0" indent="0">
              <a:spcBef>
                <a:spcPts val="1600"/>
              </a:spcBef>
              <a:spcAft>
                <a:spcPts val="1600"/>
              </a:spcAft>
              <a:buClr>
                <a:schemeClr val="dk1"/>
              </a:buClr>
              <a:buSzPts val="1100"/>
              <a:buFont typeface="Arial"/>
              <a:buNone/>
            </a:pPr>
            <a:r>
              <a:rPr lang="en" sz="2000" dirty="0">
                <a:solidFill>
                  <a:schemeClr val="bg1"/>
                </a:solidFill>
              </a:rPr>
              <a:t>The landscape and, thus the value proposition, is changing</a:t>
            </a:r>
            <a:endParaRPr sz="28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8E9EF"/>
        </a:solidFill>
        <a:effectLst/>
      </p:bgPr>
    </p:bg>
    <p:spTree>
      <p:nvGrpSpPr>
        <p:cNvPr id="1" name="Shape 143"/>
        <p:cNvGrpSpPr/>
        <p:nvPr/>
      </p:nvGrpSpPr>
      <p:grpSpPr>
        <a:xfrm>
          <a:off x="0" y="0"/>
          <a:ext cx="0" cy="0"/>
          <a:chOff x="0" y="0"/>
          <a:chExt cx="0" cy="0"/>
        </a:xfrm>
      </p:grpSpPr>
      <p:pic>
        <p:nvPicPr>
          <p:cNvPr id="6" name="Picture 5">
            <a:extLst>
              <a:ext uri="{FF2B5EF4-FFF2-40B4-BE49-F238E27FC236}">
                <a16:creationId xmlns:a16="http://schemas.microsoft.com/office/drawing/2014/main" id="{31A3D138-7EB6-D546-B562-A425995FDA38}"/>
              </a:ext>
            </a:extLst>
          </p:cNvPr>
          <p:cNvPicPr>
            <a:picLocks noChangeAspect="1"/>
          </p:cNvPicPr>
          <p:nvPr/>
        </p:nvPicPr>
        <p:blipFill>
          <a:blip r:embed="rId3"/>
          <a:stretch>
            <a:fillRect/>
          </a:stretch>
        </p:blipFill>
        <p:spPr>
          <a:xfrm>
            <a:off x="714375" y="0"/>
            <a:ext cx="7715250" cy="5143500"/>
          </a:xfrm>
          <a:prstGeom prst="rect">
            <a:avLst/>
          </a:prstGeom>
          <a:effectLst>
            <a:softEdge rad="152400"/>
          </a:effectLst>
        </p:spPr>
      </p:pic>
      <p:sp>
        <p:nvSpPr>
          <p:cNvPr id="144" name="Shape 14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solidFill>
                  <a:schemeClr val="tx1"/>
                </a:solidFill>
              </a:rPr>
              <a:t>Some thoughts….</a:t>
            </a:r>
            <a:endParaRPr dirty="0">
              <a:solidFill>
                <a:schemeClr val="tx1"/>
              </a:solidFill>
            </a:endParaRPr>
          </a:p>
        </p:txBody>
      </p:sp>
      <p:sp>
        <p:nvSpPr>
          <p:cNvPr id="2" name="TextBox 1">
            <a:extLst>
              <a:ext uri="{FF2B5EF4-FFF2-40B4-BE49-F238E27FC236}">
                <a16:creationId xmlns:a16="http://schemas.microsoft.com/office/drawing/2014/main" id="{0040F7F8-7AE8-A943-A2D9-5A19D48AB1CF}"/>
              </a:ext>
            </a:extLst>
          </p:cNvPr>
          <p:cNvSpPr txBox="1"/>
          <p:nvPr/>
        </p:nvSpPr>
        <p:spPr>
          <a:xfrm>
            <a:off x="7712557" y="4830522"/>
            <a:ext cx="1253869" cy="215444"/>
          </a:xfrm>
          <a:prstGeom prst="rect">
            <a:avLst/>
          </a:prstGeom>
          <a:noFill/>
        </p:spPr>
        <p:txBody>
          <a:bodyPr wrap="none" rtlCol="0">
            <a:spAutoFit/>
          </a:bodyPr>
          <a:lstStyle/>
          <a:p>
            <a:r>
              <a:rPr lang="en-US" sz="800" dirty="0"/>
              <a:t>From: Black Metal Cats</a:t>
            </a:r>
          </a:p>
        </p:txBody>
      </p:sp>
    </p:spTree>
    <p:extLst>
      <p:ext uri="{BB962C8B-B14F-4D97-AF65-F5344CB8AC3E}">
        <p14:creationId xmlns:p14="http://schemas.microsoft.com/office/powerpoint/2010/main" val="3436732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09"/>
        <p:cNvGrpSpPr/>
        <p:nvPr/>
      </p:nvGrpSpPr>
      <p:grpSpPr>
        <a:xfrm>
          <a:off x="0" y="0"/>
          <a:ext cx="0" cy="0"/>
          <a:chOff x="0" y="0"/>
          <a:chExt cx="0" cy="0"/>
        </a:xfrm>
      </p:grpSpPr>
      <p:sp>
        <p:nvSpPr>
          <p:cNvPr id="210" name="Shape 21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What have we learned??</a:t>
            </a:r>
            <a:endParaRPr/>
          </a:p>
        </p:txBody>
      </p:sp>
      <p:sp>
        <p:nvSpPr>
          <p:cNvPr id="211" name="Shape 211"/>
          <p:cNvSpPr txBox="1">
            <a:spLocks noGrp="1"/>
          </p:cNvSpPr>
          <p:nvPr>
            <p:ph type="body" idx="1"/>
          </p:nvPr>
        </p:nvSpPr>
        <p:spPr>
          <a:xfrm>
            <a:off x="311700" y="292608"/>
            <a:ext cx="8520600" cy="4276267"/>
          </a:xfrm>
          <a:prstGeom prst="rect">
            <a:avLst/>
          </a:prstGeom>
        </p:spPr>
        <p:txBody>
          <a:bodyPr spcFirstLastPara="1" wrap="square" lIns="91425" tIns="91425" rIns="91425" bIns="91425" anchor="t" anchorCtr="0">
            <a:noAutofit/>
          </a:bodyPr>
          <a:lstStyle/>
          <a:p>
            <a:pPr marL="0" lvl="0" indent="0">
              <a:spcBef>
                <a:spcPts val="1600"/>
              </a:spcBef>
              <a:spcAft>
                <a:spcPts val="0"/>
              </a:spcAft>
              <a:buNone/>
            </a:pPr>
            <a:r>
              <a:rPr lang="en" sz="2400" dirty="0">
                <a:solidFill>
                  <a:schemeClr val="bg1"/>
                </a:solidFill>
              </a:rPr>
              <a:t>How are we going to tie together the growing network of disparate tools, on and off campus?</a:t>
            </a:r>
          </a:p>
          <a:p>
            <a:pPr marL="0" lvl="0" indent="0">
              <a:spcBef>
                <a:spcPts val="1600"/>
              </a:spcBef>
              <a:spcAft>
                <a:spcPts val="0"/>
              </a:spcAft>
              <a:buNone/>
            </a:pPr>
            <a:endParaRPr lang="en" sz="2400" dirty="0">
              <a:solidFill>
                <a:schemeClr val="bg1"/>
              </a:solidFill>
            </a:endParaRPr>
          </a:p>
          <a:p>
            <a:pPr marL="0" lvl="0" indent="0">
              <a:spcBef>
                <a:spcPts val="1600"/>
              </a:spcBef>
              <a:spcAft>
                <a:spcPts val="0"/>
              </a:spcAft>
              <a:buNone/>
            </a:pPr>
            <a:r>
              <a:rPr lang="en" sz="2400" dirty="0">
                <a:solidFill>
                  <a:schemeClr val="bg1"/>
                </a:solidFill>
              </a:rPr>
              <a:t>How do we define the emerging stakeholders?</a:t>
            </a:r>
            <a:endParaRPr sz="2400" dirty="0">
              <a:solidFill>
                <a:schemeClr val="bg1"/>
              </a:solidFill>
            </a:endParaRPr>
          </a:p>
        </p:txBody>
      </p:sp>
    </p:spTree>
    <p:extLst>
      <p:ext uri="{BB962C8B-B14F-4D97-AF65-F5344CB8AC3E}">
        <p14:creationId xmlns:p14="http://schemas.microsoft.com/office/powerpoint/2010/main" val="4201637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09"/>
        <p:cNvGrpSpPr/>
        <p:nvPr/>
      </p:nvGrpSpPr>
      <p:grpSpPr>
        <a:xfrm>
          <a:off x="0" y="0"/>
          <a:ext cx="0" cy="0"/>
          <a:chOff x="0" y="0"/>
          <a:chExt cx="0" cy="0"/>
        </a:xfrm>
      </p:grpSpPr>
      <p:sp>
        <p:nvSpPr>
          <p:cNvPr id="210" name="Shape 21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What have we learned??</a:t>
            </a:r>
            <a:endParaRPr/>
          </a:p>
        </p:txBody>
      </p:sp>
      <p:sp>
        <p:nvSpPr>
          <p:cNvPr id="211" name="Shape 211"/>
          <p:cNvSpPr txBox="1">
            <a:spLocks noGrp="1"/>
          </p:cNvSpPr>
          <p:nvPr>
            <p:ph type="body" idx="1"/>
          </p:nvPr>
        </p:nvSpPr>
        <p:spPr>
          <a:xfrm>
            <a:off x="311700" y="292608"/>
            <a:ext cx="8520600" cy="4276267"/>
          </a:xfrm>
          <a:prstGeom prst="rect">
            <a:avLst/>
          </a:prstGeom>
        </p:spPr>
        <p:txBody>
          <a:bodyPr spcFirstLastPara="1" wrap="square" lIns="91425" tIns="91425" rIns="91425" bIns="91425" anchor="t" anchorCtr="0">
            <a:noAutofit/>
          </a:bodyPr>
          <a:lstStyle/>
          <a:p>
            <a:pPr marL="0" lvl="0" indent="0">
              <a:spcBef>
                <a:spcPts val="1600"/>
              </a:spcBef>
              <a:spcAft>
                <a:spcPts val="0"/>
              </a:spcAft>
              <a:buNone/>
            </a:pPr>
            <a:r>
              <a:rPr lang="en" sz="2400" dirty="0">
                <a:solidFill>
                  <a:schemeClr val="bg1"/>
                </a:solidFill>
              </a:rPr>
              <a:t>Our experience with </a:t>
            </a:r>
            <a:r>
              <a:rPr lang="en" sz="2400" dirty="0" err="1">
                <a:solidFill>
                  <a:schemeClr val="bg1"/>
                </a:solidFill>
              </a:rPr>
              <a:t>TritonSHARE</a:t>
            </a:r>
            <a:r>
              <a:rPr lang="en" sz="2400" dirty="0">
                <a:solidFill>
                  <a:schemeClr val="bg1"/>
                </a:solidFill>
              </a:rPr>
              <a:t> showed us that even when repositories have minimal metadata standards, if they aren’t vetted, it’s a mess. And saying “machine learning will fix it” is still talking about unicorns and fairies.</a:t>
            </a:r>
            <a:endParaRPr sz="2400" dirty="0">
              <a:solidFill>
                <a:schemeClr val="bg1"/>
              </a:solidFill>
            </a:endParaRPr>
          </a:p>
        </p:txBody>
      </p:sp>
    </p:spTree>
    <p:extLst>
      <p:ext uri="{BB962C8B-B14F-4D97-AF65-F5344CB8AC3E}">
        <p14:creationId xmlns:p14="http://schemas.microsoft.com/office/powerpoint/2010/main" val="1148606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09"/>
        <p:cNvGrpSpPr/>
        <p:nvPr/>
      </p:nvGrpSpPr>
      <p:grpSpPr>
        <a:xfrm>
          <a:off x="0" y="0"/>
          <a:ext cx="0" cy="0"/>
          <a:chOff x="0" y="0"/>
          <a:chExt cx="0" cy="0"/>
        </a:xfrm>
      </p:grpSpPr>
      <p:sp>
        <p:nvSpPr>
          <p:cNvPr id="210" name="Shape 21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What have we learned??</a:t>
            </a:r>
            <a:endParaRPr/>
          </a:p>
        </p:txBody>
      </p:sp>
      <p:sp>
        <p:nvSpPr>
          <p:cNvPr id="211" name="Shape 211"/>
          <p:cNvSpPr txBox="1">
            <a:spLocks noGrp="1"/>
          </p:cNvSpPr>
          <p:nvPr>
            <p:ph type="body" idx="1"/>
          </p:nvPr>
        </p:nvSpPr>
        <p:spPr>
          <a:xfrm>
            <a:off x="311700" y="283464"/>
            <a:ext cx="8520600" cy="4285411"/>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dirty="0">
                <a:solidFill>
                  <a:schemeClr val="bg1"/>
                </a:solidFill>
              </a:rPr>
              <a:t>We still have a tension between discoverability (</a:t>
            </a:r>
            <a:r>
              <a:rPr lang="en" sz="2400" i="1" dirty="0">
                <a:solidFill>
                  <a:schemeClr val="bg1"/>
                </a:solidFill>
              </a:rPr>
              <a:t>for the end user</a:t>
            </a:r>
            <a:r>
              <a:rPr lang="en" sz="2400" dirty="0">
                <a:solidFill>
                  <a:schemeClr val="bg1"/>
                </a:solidFill>
              </a:rPr>
              <a:t>) and ease of use (</a:t>
            </a:r>
            <a:r>
              <a:rPr lang="en" sz="2400" i="1" dirty="0">
                <a:solidFill>
                  <a:schemeClr val="bg1"/>
                </a:solidFill>
              </a:rPr>
              <a:t>for the depositor</a:t>
            </a:r>
            <a:r>
              <a:rPr lang="en" sz="2400" dirty="0">
                <a:solidFill>
                  <a:schemeClr val="bg1"/>
                </a:solidFill>
              </a:rPr>
              <a:t>). </a:t>
            </a:r>
          </a:p>
          <a:p>
            <a:pPr marL="0" lvl="0" indent="0">
              <a:spcBef>
                <a:spcPts val="0"/>
              </a:spcBef>
              <a:spcAft>
                <a:spcPts val="0"/>
              </a:spcAft>
              <a:buNone/>
            </a:pPr>
            <a:endParaRPr sz="2400" dirty="0">
              <a:solidFill>
                <a:schemeClr val="bg1"/>
              </a:solidFill>
            </a:endParaRPr>
          </a:p>
          <a:p>
            <a:pPr marL="0" lvl="0" indent="0">
              <a:spcBef>
                <a:spcPts val="1600"/>
              </a:spcBef>
              <a:spcAft>
                <a:spcPts val="0"/>
              </a:spcAft>
              <a:buNone/>
            </a:pPr>
            <a:r>
              <a:rPr lang="en" sz="2400" dirty="0">
                <a:solidFill>
                  <a:schemeClr val="bg1"/>
                </a:solidFill>
              </a:rPr>
              <a:t>What’s the point of saving anything if only the owner knows it exists? Or is that good enough? Most researchers seem to think so. If that’s the case, what is the role of a library/data management unit? Are we just getting in the way?</a:t>
            </a:r>
            <a:endParaRPr sz="2400"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09"/>
        <p:cNvGrpSpPr/>
        <p:nvPr/>
      </p:nvGrpSpPr>
      <p:grpSpPr>
        <a:xfrm>
          <a:off x="0" y="0"/>
          <a:ext cx="0" cy="0"/>
          <a:chOff x="0" y="0"/>
          <a:chExt cx="0" cy="0"/>
        </a:xfrm>
      </p:grpSpPr>
      <p:sp>
        <p:nvSpPr>
          <p:cNvPr id="210" name="Shape 21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a:t>What have we learned??</a:t>
            </a:r>
            <a:endParaRPr sz="3600"/>
          </a:p>
        </p:txBody>
      </p:sp>
      <p:sp>
        <p:nvSpPr>
          <p:cNvPr id="211" name="Shape 211"/>
          <p:cNvSpPr txBox="1">
            <a:spLocks noGrp="1"/>
          </p:cNvSpPr>
          <p:nvPr>
            <p:ph type="body" idx="1"/>
          </p:nvPr>
        </p:nvSpPr>
        <p:spPr>
          <a:xfrm>
            <a:off x="311700" y="265176"/>
            <a:ext cx="8520600" cy="4303699"/>
          </a:xfrm>
          <a:prstGeom prst="rect">
            <a:avLst/>
          </a:prstGeom>
        </p:spPr>
        <p:txBody>
          <a:bodyPr spcFirstLastPara="1" wrap="square" lIns="91425" tIns="91425" rIns="91425" bIns="91425" anchor="t" anchorCtr="0">
            <a:noAutofit/>
          </a:bodyPr>
          <a:lstStyle/>
          <a:p>
            <a:pPr marL="0" lvl="0" indent="0">
              <a:spcBef>
                <a:spcPts val="1600"/>
              </a:spcBef>
              <a:buNone/>
            </a:pPr>
            <a:r>
              <a:rPr lang="en-US" sz="2400" dirty="0">
                <a:solidFill>
                  <a:schemeClr val="bg1"/>
                </a:solidFill>
              </a:rPr>
              <a:t>What </a:t>
            </a:r>
            <a:r>
              <a:rPr lang="en-US" sz="2400" i="1" dirty="0">
                <a:solidFill>
                  <a:schemeClr val="bg1"/>
                </a:solidFill>
              </a:rPr>
              <a:t>are </a:t>
            </a:r>
            <a:r>
              <a:rPr lang="en-US" sz="2400" dirty="0">
                <a:solidFill>
                  <a:schemeClr val="bg1"/>
                </a:solidFill>
              </a:rPr>
              <a:t>the future needs?</a:t>
            </a:r>
          </a:p>
          <a:p>
            <a:pPr marL="0" lvl="0" indent="0">
              <a:spcBef>
                <a:spcPts val="1600"/>
              </a:spcBef>
              <a:buNone/>
            </a:pPr>
            <a:r>
              <a:rPr lang="en-US" sz="2400" dirty="0">
                <a:solidFill>
                  <a:schemeClr val="bg1"/>
                </a:solidFill>
              </a:rPr>
              <a:t> </a:t>
            </a:r>
          </a:p>
          <a:p>
            <a:pPr marL="0" lvl="0" indent="0">
              <a:spcBef>
                <a:spcPts val="1600"/>
              </a:spcBef>
              <a:buNone/>
            </a:pPr>
            <a:r>
              <a:rPr lang="en-US" sz="2400" dirty="0">
                <a:solidFill>
                  <a:schemeClr val="bg1"/>
                </a:solidFill>
              </a:rPr>
              <a:t>We have to better understand how data is reused, and to what extent the library's mission is to generate reuse value vs to provide immediate training, storage, and sharing needs of researchers.</a:t>
            </a:r>
            <a:endParaRPr sz="2400" dirty="0">
              <a:solidFill>
                <a:schemeClr val="bg1"/>
              </a:solidFill>
            </a:endParaRPr>
          </a:p>
        </p:txBody>
      </p:sp>
    </p:spTree>
    <p:extLst>
      <p:ext uri="{BB962C8B-B14F-4D97-AF65-F5344CB8AC3E}">
        <p14:creationId xmlns:p14="http://schemas.microsoft.com/office/powerpoint/2010/main" val="3224565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09"/>
        <p:cNvGrpSpPr/>
        <p:nvPr/>
      </p:nvGrpSpPr>
      <p:grpSpPr>
        <a:xfrm>
          <a:off x="0" y="0"/>
          <a:ext cx="0" cy="0"/>
          <a:chOff x="0" y="0"/>
          <a:chExt cx="0" cy="0"/>
        </a:xfrm>
      </p:grpSpPr>
      <p:sp>
        <p:nvSpPr>
          <p:cNvPr id="210" name="Shape 21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What have we learned??</a:t>
            </a:r>
            <a:endParaRPr/>
          </a:p>
        </p:txBody>
      </p:sp>
      <p:sp>
        <p:nvSpPr>
          <p:cNvPr id="211" name="Shape 211"/>
          <p:cNvSpPr txBox="1">
            <a:spLocks noGrp="1"/>
          </p:cNvSpPr>
          <p:nvPr>
            <p:ph type="body" idx="1"/>
          </p:nvPr>
        </p:nvSpPr>
        <p:spPr>
          <a:xfrm>
            <a:off x="986580" y="1426781"/>
            <a:ext cx="7170841" cy="117831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3200" dirty="0">
                <a:solidFill>
                  <a:schemeClr val="bg1"/>
                </a:solidFill>
              </a:rPr>
              <a:t>How do we even begin to evaluate the effectiveness of the work we’ve done?</a:t>
            </a:r>
            <a:endParaRPr sz="3200" dirty="0">
              <a:solidFill>
                <a:schemeClr val="bg1"/>
              </a:solidFill>
            </a:endParaRPr>
          </a:p>
        </p:txBody>
      </p:sp>
    </p:spTree>
    <p:extLst>
      <p:ext uri="{BB962C8B-B14F-4D97-AF65-F5344CB8AC3E}">
        <p14:creationId xmlns:p14="http://schemas.microsoft.com/office/powerpoint/2010/main" val="2648420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hird generation (today)"/>
          <p:cNvSpPr>
            <a:spLocks noGrp="1"/>
          </p:cNvSpPr>
          <p:nvPr>
            <p:ph type="title"/>
          </p:nvPr>
        </p:nvSpPr>
        <p:spPr>
          <a:xfrm>
            <a:off x="240956" y="133945"/>
            <a:ext cx="8322276" cy="1138536"/>
          </a:xfrm>
          <a:prstGeom prst="rect">
            <a:avLst/>
          </a:prstGeom>
        </p:spPr>
        <p:txBody>
          <a:bodyPr>
            <a:normAutofit/>
          </a:bodyPr>
          <a:lstStyle>
            <a:lvl1pPr algn="l"/>
          </a:lstStyle>
          <a:p>
            <a:r>
              <a:rPr lang="en-US" dirty="0"/>
              <a:t>Thank you!</a:t>
            </a:r>
          </a:p>
        </p:txBody>
      </p:sp>
      <p:sp>
        <p:nvSpPr>
          <p:cNvPr id="4" name="Text Placeholder 1"/>
          <p:cNvSpPr>
            <a:spLocks noGrp="1"/>
          </p:cNvSpPr>
          <p:nvPr>
            <p:ph type="body" idx="1"/>
          </p:nvPr>
        </p:nvSpPr>
        <p:spPr>
          <a:xfrm>
            <a:off x="1645295" y="669726"/>
            <a:ext cx="5853410" cy="3804048"/>
          </a:xfrm>
        </p:spPr>
        <p:txBody>
          <a:bodyPr>
            <a:normAutofit/>
          </a:bodyPr>
          <a:lstStyle/>
          <a:p>
            <a:pPr marL="0" indent="0">
              <a:buNone/>
            </a:pPr>
            <a:r>
              <a:rPr lang="en-US" sz="2700" dirty="0"/>
              <a:t>David Minor</a:t>
            </a:r>
          </a:p>
          <a:p>
            <a:pPr marL="0" indent="0">
              <a:buNone/>
            </a:pPr>
            <a:r>
              <a:rPr lang="en-US" sz="2700" dirty="0" err="1"/>
              <a:t>dminor@ucsd.edu</a:t>
            </a:r>
            <a:endParaRPr lang="en-US" sz="2700" dirty="0"/>
          </a:p>
        </p:txBody>
      </p:sp>
      <p:pic>
        <p:nvPicPr>
          <p:cNvPr id="2" name="Picture 1"/>
          <p:cNvPicPr>
            <a:picLocks noChangeAspect="1"/>
          </p:cNvPicPr>
          <p:nvPr/>
        </p:nvPicPr>
        <p:blipFill>
          <a:blip r:embed="rId3"/>
          <a:stretch>
            <a:fillRect/>
          </a:stretch>
        </p:blipFill>
        <p:spPr>
          <a:xfrm>
            <a:off x="5173469" y="1136924"/>
            <a:ext cx="2857500" cy="3472405"/>
          </a:xfrm>
          <a:prstGeom prst="rect">
            <a:avLst/>
          </a:prstGeom>
        </p:spPr>
      </p:pic>
      <p:sp>
        <p:nvSpPr>
          <p:cNvPr id="3" name="TextBox 2">
            <a:extLst>
              <a:ext uri="{FF2B5EF4-FFF2-40B4-BE49-F238E27FC236}">
                <a16:creationId xmlns:a16="http://schemas.microsoft.com/office/drawing/2014/main" id="{80833702-FC3E-0548-A864-40F930B55294}"/>
              </a:ext>
            </a:extLst>
          </p:cNvPr>
          <p:cNvSpPr txBox="1"/>
          <p:nvPr/>
        </p:nvSpPr>
        <p:spPr>
          <a:xfrm>
            <a:off x="4814065" y="4651332"/>
            <a:ext cx="3643623" cy="2673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pPr algn="ctr" defTabSz="821530" hangingPunct="0">
              <a:buClrTx/>
            </a:pPr>
            <a:r>
              <a:rPr lang="en-US" sz="800" i="1" dirty="0">
                <a:solidFill>
                  <a:srgbClr val="FFFFFF"/>
                </a:solidFill>
              </a:rPr>
              <a:t>From the Smithsonian’s Sally L. Steinberg Collection of Doughnut Ephemera</a:t>
            </a:r>
          </a:p>
        </p:txBody>
      </p:sp>
    </p:spTree>
    <p:extLst>
      <p:ext uri="{BB962C8B-B14F-4D97-AF65-F5344CB8AC3E}">
        <p14:creationId xmlns:p14="http://schemas.microsoft.com/office/powerpoint/2010/main" val="164661394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9"/>
        <p:cNvGrpSpPr/>
        <p:nvPr/>
      </p:nvGrpSpPr>
      <p:grpSpPr>
        <a:xfrm>
          <a:off x="0" y="0"/>
          <a:ext cx="0" cy="0"/>
          <a:chOff x="0" y="0"/>
          <a:chExt cx="0" cy="0"/>
        </a:xfrm>
      </p:grpSpPr>
      <p:sp>
        <p:nvSpPr>
          <p:cNvPr id="60" name="Shape 6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solidFill>
                  <a:schemeClr val="bg1"/>
                </a:solidFill>
              </a:rPr>
              <a:t>The briefest of histories...</a:t>
            </a:r>
            <a:endParaRPr dirty="0">
              <a:solidFill>
                <a:schemeClr val="bg1"/>
              </a:solidFill>
            </a:endParaRPr>
          </a:p>
        </p:txBody>
      </p:sp>
      <p:pic>
        <p:nvPicPr>
          <p:cNvPr id="3" name="Picture 2">
            <a:extLst>
              <a:ext uri="{FF2B5EF4-FFF2-40B4-BE49-F238E27FC236}">
                <a16:creationId xmlns:a16="http://schemas.microsoft.com/office/drawing/2014/main" id="{4F605997-C4DE-7F42-A8DE-A13306B37E10}"/>
              </a:ext>
            </a:extLst>
          </p:cNvPr>
          <p:cNvPicPr>
            <a:picLocks noChangeAspect="1"/>
          </p:cNvPicPr>
          <p:nvPr/>
        </p:nvPicPr>
        <p:blipFill>
          <a:blip r:embed="rId3"/>
          <a:stretch>
            <a:fillRect/>
          </a:stretch>
        </p:blipFill>
        <p:spPr>
          <a:xfrm>
            <a:off x="4950207" y="445025"/>
            <a:ext cx="3398729" cy="3860542"/>
          </a:xfrm>
          <a:prstGeom prst="rect">
            <a:avLst/>
          </a:prstGeom>
          <a:ln w="22225">
            <a:solidFill>
              <a:schemeClr val="tx1"/>
            </a:solidFill>
          </a:ln>
          <a:effectLst>
            <a:outerShdw blurRad="50800" dist="38100" dir="2700000" sx="102000" sy="102000" algn="tl" rotWithShape="0">
              <a:prstClr val="black">
                <a:alpha val="40000"/>
              </a:prstClr>
            </a:outerShdw>
          </a:effectLst>
        </p:spPr>
      </p:pic>
      <p:pic>
        <p:nvPicPr>
          <p:cNvPr id="5" name="Picture 4">
            <a:extLst>
              <a:ext uri="{FF2B5EF4-FFF2-40B4-BE49-F238E27FC236}">
                <a16:creationId xmlns:a16="http://schemas.microsoft.com/office/drawing/2014/main" id="{A4382A38-FAF2-4A4D-B3DD-27071F333A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7023" y="1698958"/>
            <a:ext cx="1645617" cy="548539"/>
          </a:xfrm>
          <a:prstGeom prst="rect">
            <a:avLst/>
          </a:prstGeom>
        </p:spPr>
      </p:pic>
      <p:pic>
        <p:nvPicPr>
          <p:cNvPr id="7" name="Picture 6">
            <a:extLst>
              <a:ext uri="{FF2B5EF4-FFF2-40B4-BE49-F238E27FC236}">
                <a16:creationId xmlns:a16="http://schemas.microsoft.com/office/drawing/2014/main" id="{8AEE1F6A-6371-0B46-8B41-0216C3DDCD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5192" y="2478131"/>
            <a:ext cx="2031652" cy="236927"/>
          </a:xfrm>
          <a:prstGeom prst="rect">
            <a:avLst/>
          </a:prstGeom>
        </p:spPr>
      </p:pic>
      <p:pic>
        <p:nvPicPr>
          <p:cNvPr id="9" name="Picture 8">
            <a:extLst>
              <a:ext uri="{FF2B5EF4-FFF2-40B4-BE49-F238E27FC236}">
                <a16:creationId xmlns:a16="http://schemas.microsoft.com/office/drawing/2014/main" id="{EEB108D4-DFA5-4444-827E-13ED5FFFB7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7913" y="2578797"/>
            <a:ext cx="698500" cy="342900"/>
          </a:xfrm>
          <a:prstGeom prst="rect">
            <a:avLst/>
          </a:prstGeom>
        </p:spPr>
      </p:pic>
      <p:pic>
        <p:nvPicPr>
          <p:cNvPr id="11" name="Picture 10">
            <a:extLst>
              <a:ext uri="{FF2B5EF4-FFF2-40B4-BE49-F238E27FC236}">
                <a16:creationId xmlns:a16="http://schemas.microsoft.com/office/drawing/2014/main" id="{809E44EA-644E-7A4F-AF06-F5BA14A3D9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51797" y="3094304"/>
            <a:ext cx="2921267" cy="578005"/>
          </a:xfrm>
          <a:prstGeom prst="rect">
            <a:avLst/>
          </a:prstGeom>
        </p:spPr>
      </p:pic>
      <p:pic>
        <p:nvPicPr>
          <p:cNvPr id="15" name="Picture 14">
            <a:extLst>
              <a:ext uri="{FF2B5EF4-FFF2-40B4-BE49-F238E27FC236}">
                <a16:creationId xmlns:a16="http://schemas.microsoft.com/office/drawing/2014/main" id="{77CAFB65-BE8E-E143-9B28-859BA306C42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29977" y="3909662"/>
            <a:ext cx="1749582" cy="460416"/>
          </a:xfrm>
          <a:prstGeom prst="rect">
            <a:avLst/>
          </a:prstGeom>
        </p:spPr>
      </p:pic>
    </p:spTree>
    <p:extLst>
      <p:ext uri="{BB962C8B-B14F-4D97-AF65-F5344CB8AC3E}">
        <p14:creationId xmlns:p14="http://schemas.microsoft.com/office/powerpoint/2010/main" val="771637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7"/>
        <p:cNvGrpSpPr/>
        <p:nvPr/>
      </p:nvGrpSpPr>
      <p:grpSpPr>
        <a:xfrm>
          <a:off x="0" y="0"/>
          <a:ext cx="0" cy="0"/>
          <a:chOff x="0" y="0"/>
          <a:chExt cx="0" cy="0"/>
        </a:xfrm>
      </p:grpSpPr>
      <p:pic>
        <p:nvPicPr>
          <p:cNvPr id="3" name="Picture 2">
            <a:extLst>
              <a:ext uri="{FF2B5EF4-FFF2-40B4-BE49-F238E27FC236}">
                <a16:creationId xmlns:a16="http://schemas.microsoft.com/office/drawing/2014/main" id="{116DDBB6-159D-9B46-8F07-3F1DD58923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9458" y="0"/>
            <a:ext cx="6974541" cy="5143500"/>
          </a:xfrm>
          <a:prstGeom prst="rect">
            <a:avLst/>
          </a:prstGeom>
        </p:spPr>
      </p:pic>
      <p:sp>
        <p:nvSpPr>
          <p:cNvPr id="108" name="Shape 108"/>
          <p:cNvSpPr txBox="1">
            <a:spLocks noGrp="1"/>
          </p:cNvSpPr>
          <p:nvPr>
            <p:ph type="title"/>
          </p:nvPr>
        </p:nvSpPr>
        <p:spPr>
          <a:xfrm>
            <a:off x="29154" y="463313"/>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solidFill>
                  <a:schemeClr val="bg1"/>
                </a:solidFill>
              </a:rPr>
              <a:t>Repository</a:t>
            </a:r>
            <a:br>
              <a:rPr lang="en" dirty="0">
                <a:solidFill>
                  <a:schemeClr val="bg1"/>
                </a:solidFill>
              </a:rPr>
            </a:br>
            <a:r>
              <a:rPr lang="en" dirty="0">
                <a:solidFill>
                  <a:schemeClr val="bg1"/>
                </a:solidFill>
              </a:rPr>
              <a:t>work</a:t>
            </a:r>
            <a:endParaRPr dirty="0">
              <a:solidFill>
                <a:schemeClr val="bg1"/>
              </a:solidFill>
            </a:endParaRPr>
          </a:p>
        </p:txBody>
      </p:sp>
      <p:sp>
        <p:nvSpPr>
          <p:cNvPr id="4" name="TextBox 3">
            <a:extLst>
              <a:ext uri="{FF2B5EF4-FFF2-40B4-BE49-F238E27FC236}">
                <a16:creationId xmlns:a16="http://schemas.microsoft.com/office/drawing/2014/main" id="{C66FDD92-0ABB-5B4A-8C48-9D08C0A16EFB}"/>
              </a:ext>
            </a:extLst>
          </p:cNvPr>
          <p:cNvSpPr txBox="1"/>
          <p:nvPr/>
        </p:nvSpPr>
        <p:spPr>
          <a:xfrm>
            <a:off x="2407904" y="4842289"/>
            <a:ext cx="3763100" cy="215444"/>
          </a:xfrm>
          <a:prstGeom prst="rect">
            <a:avLst/>
          </a:prstGeom>
          <a:noFill/>
        </p:spPr>
        <p:txBody>
          <a:bodyPr wrap="square" rtlCol="0">
            <a:spAutoFit/>
          </a:bodyPr>
          <a:lstStyle/>
          <a:p>
            <a:r>
              <a:rPr lang="en-US" sz="800" dirty="0">
                <a:solidFill>
                  <a:schemeClr val="bg1"/>
                </a:solidFill>
              </a:rPr>
              <a:t>Photo by </a:t>
            </a:r>
            <a:r>
              <a:rPr lang="en-US" sz="800" dirty="0">
                <a:solidFill>
                  <a:schemeClr val="bg1"/>
                </a:solidFill>
                <a:hlinkClick r:id="rId4"/>
              </a:rPr>
              <a:t>Samuel Zeller</a:t>
            </a:r>
            <a:r>
              <a:rPr lang="en-US" sz="800" dirty="0">
                <a:solidFill>
                  <a:schemeClr val="bg1"/>
                </a:solidFill>
              </a:rPr>
              <a:t> on </a:t>
            </a:r>
            <a:r>
              <a:rPr lang="en-US" sz="800" dirty="0">
                <a:solidFill>
                  <a:schemeClr val="bg1"/>
                </a:solidFill>
                <a:hlinkClick r:id="rId5"/>
              </a:rPr>
              <a:t>Unsplash</a:t>
            </a:r>
            <a:endParaRPr lang="en-US" sz="8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1"/>
        <p:cNvGrpSpPr/>
        <p:nvPr/>
      </p:nvGrpSpPr>
      <p:grpSpPr>
        <a:xfrm>
          <a:off x="0" y="0"/>
          <a:ext cx="0" cy="0"/>
          <a:chOff x="0" y="0"/>
          <a:chExt cx="0" cy="0"/>
        </a:xfrm>
      </p:grpSpPr>
      <p:pic>
        <p:nvPicPr>
          <p:cNvPr id="4" name="Picture 3" descr="Leo_MRI_website.jpg">
            <a:extLst>
              <a:ext uri="{FF2B5EF4-FFF2-40B4-BE49-F238E27FC236}">
                <a16:creationId xmlns:a16="http://schemas.microsoft.com/office/drawing/2014/main" id="{05C6035A-FBD3-6F48-A36D-1656F394B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826" y="99459"/>
            <a:ext cx="4565856" cy="1807318"/>
          </a:xfrm>
          <a:prstGeom prst="rect">
            <a:avLst/>
          </a:prstGeom>
        </p:spPr>
      </p:pic>
      <p:pic>
        <p:nvPicPr>
          <p:cNvPr id="5" name="Picture 4" descr="opentopo.jpg">
            <a:extLst>
              <a:ext uri="{FF2B5EF4-FFF2-40B4-BE49-F238E27FC236}">
                <a16:creationId xmlns:a16="http://schemas.microsoft.com/office/drawing/2014/main" id="{CFA32F5B-E1EE-3E4C-8957-4A62AD5B6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70" y="270758"/>
            <a:ext cx="3675465" cy="2580326"/>
          </a:xfrm>
          <a:prstGeom prst="rect">
            <a:avLst/>
          </a:prstGeom>
        </p:spPr>
      </p:pic>
      <p:pic>
        <p:nvPicPr>
          <p:cNvPr id="8" name="Picture 7" descr="LevyPottery.jpg">
            <a:extLst>
              <a:ext uri="{FF2B5EF4-FFF2-40B4-BE49-F238E27FC236}">
                <a16:creationId xmlns:a16="http://schemas.microsoft.com/office/drawing/2014/main" id="{2EBB5B0B-5ED5-CD45-BE1A-D6185E74A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5401" y="3355992"/>
            <a:ext cx="2451824" cy="1642722"/>
          </a:xfrm>
          <a:prstGeom prst="rect">
            <a:avLst/>
          </a:prstGeom>
        </p:spPr>
      </p:pic>
      <p:pic>
        <p:nvPicPr>
          <p:cNvPr id="9" name="Picture 8" descr="sio_geo.jpg">
            <a:extLst>
              <a:ext uri="{FF2B5EF4-FFF2-40B4-BE49-F238E27FC236}">
                <a16:creationId xmlns:a16="http://schemas.microsoft.com/office/drawing/2014/main" id="{781FD64B-8046-9441-A0FA-C790175F2F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4733" y="2801048"/>
            <a:ext cx="4366188" cy="2122930"/>
          </a:xfrm>
          <a:prstGeom prst="rect">
            <a:avLst/>
          </a:prstGeom>
        </p:spPr>
      </p:pic>
      <p:pic>
        <p:nvPicPr>
          <p:cNvPr id="10" name="Picture 9" descr="lca.jpg">
            <a:extLst>
              <a:ext uri="{FF2B5EF4-FFF2-40B4-BE49-F238E27FC236}">
                <a16:creationId xmlns:a16="http://schemas.microsoft.com/office/drawing/2014/main" id="{3DCDC8F9-9273-0046-856A-0A1E78812B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9449" y="2053785"/>
            <a:ext cx="4171404" cy="705119"/>
          </a:xfrm>
          <a:prstGeom prst="rect">
            <a:avLst/>
          </a:prstGeom>
        </p:spPr>
      </p:pic>
    </p:spTree>
    <p:extLst>
      <p:ext uri="{BB962C8B-B14F-4D97-AF65-F5344CB8AC3E}">
        <p14:creationId xmlns:p14="http://schemas.microsoft.com/office/powerpoint/2010/main" val="1670864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3"/>
        <p:cNvGrpSpPr/>
        <p:nvPr/>
      </p:nvGrpSpPr>
      <p:grpSpPr>
        <a:xfrm>
          <a:off x="0" y="0"/>
          <a:ext cx="0" cy="0"/>
          <a:chOff x="0" y="0"/>
          <a:chExt cx="0" cy="0"/>
        </a:xfrm>
      </p:grpSpPr>
      <p:sp>
        <p:nvSpPr>
          <p:cNvPr id="84" name="Shape 8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Gen 1 conclusions</a:t>
            </a:r>
            <a:endParaRPr/>
          </a:p>
        </p:txBody>
      </p:sp>
      <p:sp>
        <p:nvSpPr>
          <p:cNvPr id="85" name="Shape 85"/>
          <p:cNvSpPr txBox="1">
            <a:spLocks noGrp="1"/>
          </p:cNvSpPr>
          <p:nvPr>
            <p:ph type="body" idx="1"/>
          </p:nvPr>
        </p:nvSpPr>
        <p:spPr>
          <a:xfrm>
            <a:off x="311700" y="513976"/>
            <a:ext cx="8520600" cy="4054899"/>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000" dirty="0">
                <a:solidFill>
                  <a:schemeClr val="bg1"/>
                </a:solidFill>
              </a:rPr>
              <a:t>The team looked at:</a:t>
            </a:r>
          </a:p>
          <a:p>
            <a:pPr marL="0" lvl="0" indent="0">
              <a:spcBef>
                <a:spcPts val="0"/>
              </a:spcBef>
              <a:spcAft>
                <a:spcPts val="0"/>
              </a:spcAft>
              <a:buNone/>
            </a:pPr>
            <a:endParaRPr lang="en-US" sz="2000" dirty="0">
              <a:solidFill>
                <a:schemeClr val="bg1"/>
              </a:solidFill>
            </a:endParaRPr>
          </a:p>
          <a:p>
            <a:pPr marL="285750" indent="-285750"/>
            <a:r>
              <a:rPr lang="en-US" sz="2000" dirty="0">
                <a:solidFill>
                  <a:schemeClr val="bg1"/>
                </a:solidFill>
              </a:rPr>
              <a:t>Metadata modeling – </a:t>
            </a:r>
            <a:r>
              <a:rPr lang="en-US" sz="2000" i="1" dirty="0">
                <a:solidFill>
                  <a:schemeClr val="bg1"/>
                </a:solidFill>
              </a:rPr>
              <a:t>what do we want to say about stuff?</a:t>
            </a:r>
            <a:br>
              <a:rPr lang="en-US" sz="2000" i="1" dirty="0">
                <a:solidFill>
                  <a:schemeClr val="bg1"/>
                </a:solidFill>
              </a:rPr>
            </a:br>
            <a:endParaRPr lang="en-US" sz="2000" i="1" dirty="0">
              <a:solidFill>
                <a:schemeClr val="bg1"/>
              </a:solidFill>
            </a:endParaRPr>
          </a:p>
          <a:p>
            <a:pPr marL="285750" indent="-285750"/>
            <a:r>
              <a:rPr lang="en-US" sz="2000" dirty="0">
                <a:solidFill>
                  <a:schemeClr val="bg1"/>
                </a:solidFill>
              </a:rPr>
              <a:t>Data representations – </a:t>
            </a:r>
            <a:r>
              <a:rPr lang="en-US" sz="2000" i="1" dirty="0">
                <a:solidFill>
                  <a:schemeClr val="bg1"/>
                </a:solidFill>
              </a:rPr>
              <a:t>how do we want to represent stuff?</a:t>
            </a:r>
            <a:br>
              <a:rPr lang="en-US" sz="2000" i="1" dirty="0">
                <a:solidFill>
                  <a:schemeClr val="bg1"/>
                </a:solidFill>
              </a:rPr>
            </a:br>
            <a:endParaRPr lang="en-US" sz="2000" i="1" dirty="0">
              <a:solidFill>
                <a:schemeClr val="bg1"/>
              </a:solidFill>
            </a:endParaRPr>
          </a:p>
          <a:p>
            <a:pPr marL="285750" indent="-285750"/>
            <a:r>
              <a:rPr lang="en-US" sz="2000" dirty="0">
                <a:solidFill>
                  <a:schemeClr val="bg1"/>
                </a:solidFill>
              </a:rPr>
              <a:t>Researcher requirements – </a:t>
            </a:r>
            <a:r>
              <a:rPr lang="en-US" sz="2000" i="1" dirty="0">
                <a:solidFill>
                  <a:schemeClr val="bg1"/>
                </a:solidFill>
              </a:rPr>
              <a:t>what do they want us to do with their stuff?</a:t>
            </a:r>
            <a:br>
              <a:rPr lang="en-US" sz="2000" dirty="0">
                <a:solidFill>
                  <a:schemeClr val="bg1"/>
                </a:solidFill>
              </a:rPr>
            </a:br>
            <a:endParaRPr lang="en-US" sz="2000" dirty="0">
              <a:solidFill>
                <a:schemeClr val="bg1"/>
              </a:solidFill>
            </a:endParaRPr>
          </a:p>
          <a:p>
            <a:pPr marL="285750" indent="-285750"/>
            <a:r>
              <a:rPr lang="en-US" sz="2000" dirty="0">
                <a:solidFill>
                  <a:schemeClr val="bg1"/>
                </a:solidFill>
              </a:rPr>
              <a:t>Funder requirements – </a:t>
            </a:r>
            <a:r>
              <a:rPr lang="en-US" sz="2000" i="1" dirty="0">
                <a:solidFill>
                  <a:schemeClr val="bg1"/>
                </a:solidFill>
              </a:rPr>
              <a:t>what are they required to do with their stuff?</a:t>
            </a:r>
            <a:endParaRPr sz="2000" i="1"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B823E-9E72-3640-8C49-F3C4EA80E929}"/>
              </a:ext>
            </a:extLst>
          </p:cNvPr>
          <p:cNvPicPr>
            <a:picLocks noChangeAspect="1"/>
          </p:cNvPicPr>
          <p:nvPr/>
        </p:nvPicPr>
        <p:blipFill>
          <a:blip r:embed="rId3"/>
          <a:stretch>
            <a:fillRect/>
          </a:stretch>
        </p:blipFill>
        <p:spPr>
          <a:xfrm>
            <a:off x="569649" y="0"/>
            <a:ext cx="8004702" cy="5143500"/>
          </a:xfrm>
          <a:prstGeom prst="rect">
            <a:avLst/>
          </a:prstGeom>
        </p:spPr>
      </p:pic>
      <p:sp>
        <p:nvSpPr>
          <p:cNvPr id="2" name="TextBox 1">
            <a:extLst>
              <a:ext uri="{FF2B5EF4-FFF2-40B4-BE49-F238E27FC236}">
                <a16:creationId xmlns:a16="http://schemas.microsoft.com/office/drawing/2014/main" id="{A0218973-FB3B-754F-8594-D9CBE814FA54}"/>
              </a:ext>
            </a:extLst>
          </p:cNvPr>
          <p:cNvSpPr txBox="1"/>
          <p:nvPr/>
        </p:nvSpPr>
        <p:spPr>
          <a:xfrm>
            <a:off x="5252025" y="649224"/>
            <a:ext cx="3776472" cy="461665"/>
          </a:xfrm>
          <a:prstGeom prst="rect">
            <a:avLst/>
          </a:prstGeom>
          <a:solidFill>
            <a:schemeClr val="tx2">
              <a:alpha val="47000"/>
            </a:schemeClr>
          </a:solidFill>
          <a:ln>
            <a:solidFill>
              <a:schemeClr val="accent1"/>
            </a:solidFill>
          </a:ln>
        </p:spPr>
        <p:txBody>
          <a:bodyPr wrap="square" rtlCol="0">
            <a:spAutoFit/>
          </a:bodyPr>
          <a:lstStyle/>
          <a:p>
            <a:pPr algn="ctr"/>
            <a:r>
              <a:rPr lang="en-US" sz="2400" dirty="0">
                <a:solidFill>
                  <a:schemeClr val="bg1"/>
                </a:solidFill>
              </a:rPr>
              <a:t>https://</a:t>
            </a:r>
            <a:r>
              <a:rPr lang="en-US" sz="2400" dirty="0" err="1">
                <a:solidFill>
                  <a:schemeClr val="bg1"/>
                </a:solidFill>
              </a:rPr>
              <a:t>library.ucsd.edu</a:t>
            </a:r>
            <a:r>
              <a:rPr lang="en-US" sz="2400" dirty="0">
                <a:solidFill>
                  <a:schemeClr val="bg1"/>
                </a:solidFill>
              </a:rPr>
              <a:t>/dc</a:t>
            </a:r>
          </a:p>
        </p:txBody>
      </p:sp>
    </p:spTree>
    <p:extLst>
      <p:ext uri="{BB962C8B-B14F-4D97-AF65-F5344CB8AC3E}">
        <p14:creationId xmlns:p14="http://schemas.microsoft.com/office/powerpoint/2010/main" val="2814004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63A9F-A3EC-B341-82E5-544C85967E6E}"/>
              </a:ext>
            </a:extLst>
          </p:cNvPr>
          <p:cNvPicPr>
            <a:picLocks noChangeAspect="1"/>
          </p:cNvPicPr>
          <p:nvPr/>
        </p:nvPicPr>
        <p:blipFill>
          <a:blip r:embed="rId3"/>
          <a:stretch>
            <a:fillRect/>
          </a:stretch>
        </p:blipFill>
        <p:spPr>
          <a:xfrm>
            <a:off x="635025" y="0"/>
            <a:ext cx="7873950" cy="5143500"/>
          </a:xfrm>
          <a:prstGeom prst="rect">
            <a:avLst/>
          </a:prstGeom>
        </p:spPr>
      </p:pic>
      <p:sp>
        <p:nvSpPr>
          <p:cNvPr id="4" name="TextBox 3">
            <a:extLst>
              <a:ext uri="{FF2B5EF4-FFF2-40B4-BE49-F238E27FC236}">
                <a16:creationId xmlns:a16="http://schemas.microsoft.com/office/drawing/2014/main" id="{7576B967-2AA5-E543-A65B-AB99A514C22E}"/>
              </a:ext>
            </a:extLst>
          </p:cNvPr>
          <p:cNvSpPr txBox="1"/>
          <p:nvPr/>
        </p:nvSpPr>
        <p:spPr>
          <a:xfrm>
            <a:off x="3484345" y="81334"/>
            <a:ext cx="2175310" cy="276999"/>
          </a:xfrm>
          <a:prstGeom prst="rect">
            <a:avLst/>
          </a:prstGeom>
          <a:solidFill>
            <a:schemeClr val="tx2">
              <a:alpha val="47000"/>
            </a:schemeClr>
          </a:solidFill>
          <a:ln>
            <a:solidFill>
              <a:schemeClr val="accent1"/>
            </a:solidFill>
          </a:ln>
        </p:spPr>
        <p:txBody>
          <a:bodyPr wrap="square" rtlCol="0">
            <a:spAutoFit/>
          </a:bodyPr>
          <a:lstStyle/>
          <a:p>
            <a:pPr algn="ctr"/>
            <a:r>
              <a:rPr lang="en-US" sz="1200" dirty="0">
                <a:solidFill>
                  <a:schemeClr val="bg1"/>
                </a:solidFill>
              </a:rPr>
              <a:t>https://</a:t>
            </a:r>
            <a:r>
              <a:rPr lang="en-US" sz="1200" dirty="0" err="1">
                <a:solidFill>
                  <a:schemeClr val="bg1"/>
                </a:solidFill>
              </a:rPr>
              <a:t>library.ucsd.edu</a:t>
            </a:r>
            <a:r>
              <a:rPr lang="en-US" sz="1200" dirty="0">
                <a:solidFill>
                  <a:schemeClr val="bg1"/>
                </a:solidFill>
              </a:rPr>
              <a:t>/dc</a:t>
            </a:r>
          </a:p>
        </p:txBody>
      </p:sp>
    </p:spTree>
    <p:extLst>
      <p:ext uri="{BB962C8B-B14F-4D97-AF65-F5344CB8AC3E}">
        <p14:creationId xmlns:p14="http://schemas.microsoft.com/office/powerpoint/2010/main" val="3393524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3B350-5774-1C47-9C5F-2C53A5D38998}"/>
              </a:ext>
            </a:extLst>
          </p:cNvPr>
          <p:cNvPicPr>
            <a:picLocks noChangeAspect="1"/>
          </p:cNvPicPr>
          <p:nvPr/>
        </p:nvPicPr>
        <p:blipFill>
          <a:blip r:embed="rId3"/>
          <a:stretch>
            <a:fillRect/>
          </a:stretch>
        </p:blipFill>
        <p:spPr>
          <a:xfrm>
            <a:off x="1492383" y="0"/>
            <a:ext cx="6159233" cy="5143500"/>
          </a:xfrm>
          <a:prstGeom prst="rect">
            <a:avLst/>
          </a:prstGeom>
        </p:spPr>
      </p:pic>
      <p:sp>
        <p:nvSpPr>
          <p:cNvPr id="3" name="TextBox 2">
            <a:extLst>
              <a:ext uri="{FF2B5EF4-FFF2-40B4-BE49-F238E27FC236}">
                <a16:creationId xmlns:a16="http://schemas.microsoft.com/office/drawing/2014/main" id="{E2974704-EC50-944E-AA3E-6F4CF7F85B8E}"/>
              </a:ext>
            </a:extLst>
          </p:cNvPr>
          <p:cNvSpPr txBox="1"/>
          <p:nvPr/>
        </p:nvSpPr>
        <p:spPr>
          <a:xfrm>
            <a:off x="6563961" y="2728282"/>
            <a:ext cx="2175310" cy="276999"/>
          </a:xfrm>
          <a:prstGeom prst="rect">
            <a:avLst/>
          </a:prstGeom>
          <a:solidFill>
            <a:schemeClr val="tx2">
              <a:alpha val="86000"/>
            </a:schemeClr>
          </a:solidFill>
          <a:ln>
            <a:solidFill>
              <a:schemeClr val="accent1"/>
            </a:solidFill>
          </a:ln>
        </p:spPr>
        <p:txBody>
          <a:bodyPr wrap="square" rtlCol="0">
            <a:spAutoFit/>
          </a:bodyPr>
          <a:lstStyle/>
          <a:p>
            <a:pPr algn="ctr"/>
            <a:r>
              <a:rPr lang="en-US" sz="1200" dirty="0">
                <a:solidFill>
                  <a:schemeClr val="tx1"/>
                </a:solidFill>
              </a:rPr>
              <a:t>https://</a:t>
            </a:r>
            <a:r>
              <a:rPr lang="en-US" sz="1200" dirty="0" err="1">
                <a:solidFill>
                  <a:schemeClr val="tx1"/>
                </a:solidFill>
              </a:rPr>
              <a:t>library.ucsd.edu</a:t>
            </a:r>
            <a:r>
              <a:rPr lang="en-US" sz="1200" dirty="0">
                <a:solidFill>
                  <a:schemeClr val="tx1"/>
                </a:solidFill>
              </a:rPr>
              <a:t>/dc</a:t>
            </a:r>
          </a:p>
        </p:txBody>
      </p:sp>
    </p:spTree>
    <p:extLst>
      <p:ext uri="{BB962C8B-B14F-4D97-AF65-F5344CB8AC3E}">
        <p14:creationId xmlns:p14="http://schemas.microsoft.com/office/powerpoint/2010/main" val="1271993049"/>
      </p:ext>
    </p:extLst>
  </p:cSld>
  <p:clrMapOvr>
    <a:masterClrMapping/>
  </p:clrMapOvr>
</p:sld>
</file>

<file path=ppt/theme/theme1.xml><?xml version="1.0" encoding="utf-8"?>
<a:theme xmlns:a="http://schemas.openxmlformats.org/drawingml/2006/main" name="Simple Light">
  <a:themeElements>
    <a:clrScheme name="Custom 1">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
  <a:themeElements>
    <a:clrScheme name="Black">
      <a:dk1>
        <a:srgbClr val="000000"/>
      </a:dk1>
      <a:lt1>
        <a:srgbClr val="000000"/>
      </a:lt1>
      <a:dk2>
        <a:srgbClr val="A7A7A7"/>
      </a:dk2>
      <a:lt2>
        <a:srgbClr val="535353"/>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Neue"/>
        <a:ea typeface="Helvetica Neue"/>
        <a:cs typeface="Helvetica Neue"/>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14411</TotalTime>
  <Words>1831</Words>
  <Application>Microsoft Macintosh PowerPoint</Application>
  <PresentationFormat>On-screen Show (16:9)</PresentationFormat>
  <Paragraphs>109</Paragraphs>
  <Slides>28</Slides>
  <Notes>27</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Comic Sans MS</vt:lpstr>
      <vt:lpstr>Gill Sans</vt:lpstr>
      <vt:lpstr>Helvetica Light</vt:lpstr>
      <vt:lpstr>Simple Light</vt:lpstr>
      <vt:lpstr>Black</vt:lpstr>
      <vt:lpstr>Research Data Management  at UC San Diego reflections on a decade of work</vt:lpstr>
      <vt:lpstr>Today’s topics:</vt:lpstr>
      <vt:lpstr>The briefest of histories...</vt:lpstr>
      <vt:lpstr>Repository work</vt:lpstr>
      <vt:lpstr>PowerPoint Presentation</vt:lpstr>
      <vt:lpstr>Gen 1 conclusions</vt:lpstr>
      <vt:lpstr>PowerPoint Presentation</vt:lpstr>
      <vt:lpstr>PowerPoint Presentation</vt:lpstr>
      <vt:lpstr>PowerPoint Presentation</vt:lpstr>
      <vt:lpstr>PowerPoint Presentation</vt:lpstr>
      <vt:lpstr>PowerPoint Presentation</vt:lpstr>
      <vt:lpstr>Gen 4</vt:lpstr>
      <vt:lpstr>Gen 4 repository+</vt:lpstr>
      <vt:lpstr>PowerPoint Presentation</vt:lpstr>
      <vt:lpstr>PowerPoint Presentation</vt:lpstr>
      <vt:lpstr>PowerPoint Presentation</vt:lpstr>
      <vt:lpstr>Gen 3 conclusions</vt:lpstr>
      <vt:lpstr>Gen 4 repository+</vt:lpstr>
      <vt:lpstr>Gen 4 repository+</vt:lpstr>
      <vt:lpstr>Gen 3 conclusions</vt:lpstr>
      <vt:lpstr>So… where are we today?</vt:lpstr>
      <vt:lpstr>Some thoughts….</vt:lpstr>
      <vt:lpstr>What have we learned??</vt:lpstr>
      <vt:lpstr>What have we learned??</vt:lpstr>
      <vt:lpstr>What have we learned??</vt:lpstr>
      <vt:lpstr>What have we learned??</vt:lpstr>
      <vt:lpstr>What have we learned??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Filters and firehoses</dc:title>
  <cp:lastModifiedBy>David Minor</cp:lastModifiedBy>
  <cp:revision>119</cp:revision>
  <cp:lastPrinted>2018-03-16T15:51:33Z</cp:lastPrinted>
  <dcterms:modified xsi:type="dcterms:W3CDTF">2018-10-17T14:53:03Z</dcterms:modified>
</cp:coreProperties>
</file>