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6" r:id="rId1"/>
  </p:sldMasterIdLst>
  <p:notesMasterIdLst>
    <p:notesMasterId r:id="rId17"/>
  </p:notesMasterIdLst>
  <p:sldIdLst>
    <p:sldId id="256" r:id="rId2"/>
    <p:sldId id="257" r:id="rId3"/>
    <p:sldId id="258" r:id="rId4"/>
    <p:sldId id="266" r:id="rId5"/>
    <p:sldId id="267" r:id="rId6"/>
    <p:sldId id="268" r:id="rId7"/>
    <p:sldId id="259" r:id="rId8"/>
    <p:sldId id="261" r:id="rId9"/>
    <p:sldId id="262" r:id="rId10"/>
    <p:sldId id="273" r:id="rId11"/>
    <p:sldId id="274" r:id="rId12"/>
    <p:sldId id="275" r:id="rId13"/>
    <p:sldId id="277" r:id="rId14"/>
    <p:sldId id="276"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19"/>
  </p:normalViewPr>
  <p:slideViewPr>
    <p:cSldViewPr snapToGrid="0" snapToObjects="1">
      <p:cViewPr>
        <p:scale>
          <a:sx n="96" d="100"/>
          <a:sy n="96" d="100"/>
        </p:scale>
        <p:origin x="91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C2ACA-1497-C74F-AA8C-147C3B830313}" type="datetimeFigureOut">
              <a:rPr lang="en-US" smtClean="0"/>
              <a:t>7/5/18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A7D35-3ED1-6B4D-B6D8-2A90DFC60D53}" type="slidenum">
              <a:rPr lang="en-US" smtClean="0"/>
              <a:t>‹#›</a:t>
            </a:fld>
            <a:endParaRPr lang="en-US" dirty="0"/>
          </a:p>
        </p:txBody>
      </p:sp>
    </p:spTree>
    <p:extLst>
      <p:ext uri="{BB962C8B-B14F-4D97-AF65-F5344CB8AC3E}">
        <p14:creationId xmlns:p14="http://schemas.microsoft.com/office/powerpoint/2010/main" val="211466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A7D35-3ED1-6B4D-B6D8-2A90DFC60D53}" type="slidenum">
              <a:rPr lang="en-US" smtClean="0"/>
              <a:t>2</a:t>
            </a:fld>
            <a:endParaRPr lang="en-US" dirty="0"/>
          </a:p>
        </p:txBody>
      </p:sp>
    </p:spTree>
    <p:extLst>
      <p:ext uri="{BB962C8B-B14F-4D97-AF65-F5344CB8AC3E}">
        <p14:creationId xmlns:p14="http://schemas.microsoft.com/office/powerpoint/2010/main" val="25239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Particularly looked at studies on literary journalism undertaken by Tom Wolfe, Chris Anderson, Barbara Lounsberry, Kevin Kerrane and Ben Yagoda, John Hartsock, Norman Sims, Richard Boynton and Mark Kramer in the U.S.A.</a:t>
            </a:r>
          </a:p>
          <a:p>
            <a:r>
              <a:rPr lang="en-US" dirty="0" smtClean="0"/>
              <a:t>John Bak, Richard Keeble and John Tulloch in the U.K. and Europe.</a:t>
            </a:r>
          </a:p>
          <a:p>
            <a:r>
              <a:rPr lang="en-US" dirty="0" smtClean="0"/>
              <a:t>Matthew Ricketson, Sue Joseph, Christopher Kremmer, and Carolyn Rickett in Australia.</a:t>
            </a:r>
          </a:p>
          <a:p>
            <a:endParaRPr lang="en-US" dirty="0"/>
          </a:p>
        </p:txBody>
      </p:sp>
      <p:sp>
        <p:nvSpPr>
          <p:cNvPr id="4" name="Slide Number Placeholder 3"/>
          <p:cNvSpPr>
            <a:spLocks noGrp="1"/>
          </p:cNvSpPr>
          <p:nvPr>
            <p:ph type="sldNum" sz="quarter" idx="10"/>
          </p:nvPr>
        </p:nvSpPr>
        <p:spPr/>
        <p:txBody>
          <a:bodyPr/>
          <a:lstStyle/>
          <a:p>
            <a:fld id="{E07A7D35-3ED1-6B4D-B6D8-2A90DFC60D53}" type="slidenum">
              <a:rPr lang="en-US" smtClean="0"/>
              <a:t>7</a:t>
            </a:fld>
            <a:endParaRPr lang="en-US" dirty="0"/>
          </a:p>
        </p:txBody>
      </p:sp>
    </p:spTree>
    <p:extLst>
      <p:ext uri="{BB962C8B-B14F-4D97-AF65-F5344CB8AC3E}">
        <p14:creationId xmlns:p14="http://schemas.microsoft.com/office/powerpoint/2010/main" val="50283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we find a particular individual an intriguing person worth investigating and writing about in depth, then case study methodology and compatible methods are likely the most suitable for the enterprise” (Saldana 2015).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categorical-content narrative analysis (Lieblich et al 1998) of interview transcripts based on framed research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07A7D35-3ED1-6B4D-B6D8-2A90DFC60D53}" type="slidenum">
              <a:rPr lang="en-US" smtClean="0"/>
              <a:t>8</a:t>
            </a:fld>
            <a:endParaRPr lang="en-US" dirty="0"/>
          </a:p>
        </p:txBody>
      </p:sp>
    </p:spTree>
    <p:extLst>
      <p:ext uri="{BB962C8B-B14F-4D97-AF65-F5344CB8AC3E}">
        <p14:creationId xmlns:p14="http://schemas.microsoft.com/office/powerpoint/2010/main" val="72292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are my current</a:t>
            </a:r>
            <a:r>
              <a:rPr lang="en-US" baseline="0" dirty="0" smtClean="0"/>
              <a:t> observations from my N.A of these interviews: firstly, I spoke to them about their journalism experience and how it relates to their nonfiction writing</a:t>
            </a:r>
            <a:endParaRPr lang="en-US" dirty="0"/>
          </a:p>
        </p:txBody>
      </p:sp>
      <p:sp>
        <p:nvSpPr>
          <p:cNvPr id="4" name="Slide Number Placeholder 3"/>
          <p:cNvSpPr>
            <a:spLocks noGrp="1"/>
          </p:cNvSpPr>
          <p:nvPr>
            <p:ph type="sldNum" sz="quarter" idx="10"/>
          </p:nvPr>
        </p:nvSpPr>
        <p:spPr/>
        <p:txBody>
          <a:bodyPr/>
          <a:lstStyle/>
          <a:p>
            <a:fld id="{E07A7D35-3ED1-6B4D-B6D8-2A90DFC60D53}" type="slidenum">
              <a:rPr lang="en-US" smtClean="0"/>
              <a:t>9</a:t>
            </a:fld>
            <a:endParaRPr lang="en-US" dirty="0"/>
          </a:p>
        </p:txBody>
      </p:sp>
    </p:spTree>
    <p:extLst>
      <p:ext uri="{BB962C8B-B14F-4D97-AF65-F5344CB8AC3E}">
        <p14:creationId xmlns:p14="http://schemas.microsoft.com/office/powerpoint/2010/main" val="65692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Mark</a:t>
            </a:r>
            <a:r>
              <a:rPr lang="en-US" baseline="0" dirty="0" smtClean="0"/>
              <a:t> Kramer</a:t>
            </a:r>
            <a:r>
              <a:rPr lang="en-US" dirty="0" smtClean="0"/>
              <a:t> being inspired by reading George Orwell’s Down &amp; Out in Paris </a:t>
            </a:r>
            <a:r>
              <a:rPr lang="is-IS" smtClean="0"/>
              <a:t>(Sims 1984</a:t>
            </a:r>
            <a:r>
              <a:rPr lang="en-US" dirty="0" smtClean="0"/>
              <a:t>). Genre of books they choose to read</a:t>
            </a:r>
            <a:r>
              <a:rPr lang="en-US" baseline="0" dirty="0" smtClean="0"/>
              <a:t> sets a precedent for the kind of books they choose to write.</a:t>
            </a:r>
            <a:endParaRPr lang="en-US" dirty="0"/>
          </a:p>
        </p:txBody>
      </p:sp>
      <p:sp>
        <p:nvSpPr>
          <p:cNvPr id="4" name="Slide Number Placeholder 3"/>
          <p:cNvSpPr>
            <a:spLocks noGrp="1"/>
          </p:cNvSpPr>
          <p:nvPr>
            <p:ph type="sldNum" sz="quarter" idx="10"/>
          </p:nvPr>
        </p:nvSpPr>
        <p:spPr/>
        <p:txBody>
          <a:bodyPr/>
          <a:lstStyle/>
          <a:p>
            <a:fld id="{E07A7D35-3ED1-6B4D-B6D8-2A90DFC60D53}" type="slidenum">
              <a:rPr lang="en-US" smtClean="0"/>
              <a:t>10</a:t>
            </a:fld>
            <a:endParaRPr lang="en-US" dirty="0"/>
          </a:p>
        </p:txBody>
      </p:sp>
    </p:spTree>
    <p:extLst>
      <p:ext uri="{BB962C8B-B14F-4D97-AF65-F5344CB8AC3E}">
        <p14:creationId xmlns:p14="http://schemas.microsoft.com/office/powerpoint/2010/main" val="273737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Examined</a:t>
            </a:r>
            <a:r>
              <a:rPr lang="en-US" baseline="0" dirty="0" smtClean="0"/>
              <a:t> their s</a:t>
            </a:r>
            <a:r>
              <a:rPr lang="en-US" dirty="0" smtClean="0"/>
              <a:t>tory crafting</a:t>
            </a:r>
            <a:r>
              <a:rPr lang="en-US" baseline="0" dirty="0" smtClean="0"/>
              <a:t> techniques against Sims’ five characteristics of literary journalism.</a:t>
            </a:r>
            <a:endParaRPr lang="en-US" dirty="0"/>
          </a:p>
        </p:txBody>
      </p:sp>
      <p:sp>
        <p:nvSpPr>
          <p:cNvPr id="4" name="Slide Number Placeholder 3"/>
          <p:cNvSpPr>
            <a:spLocks noGrp="1"/>
          </p:cNvSpPr>
          <p:nvPr>
            <p:ph type="sldNum" sz="quarter" idx="10"/>
          </p:nvPr>
        </p:nvSpPr>
        <p:spPr/>
        <p:txBody>
          <a:bodyPr/>
          <a:lstStyle/>
          <a:p>
            <a:fld id="{E07A7D35-3ED1-6B4D-B6D8-2A90DFC60D53}" type="slidenum">
              <a:rPr lang="en-US" smtClean="0"/>
              <a:t>12</a:t>
            </a:fld>
            <a:endParaRPr lang="en-US" dirty="0"/>
          </a:p>
        </p:txBody>
      </p:sp>
    </p:spTree>
    <p:extLst>
      <p:ext uri="{BB962C8B-B14F-4D97-AF65-F5344CB8AC3E}">
        <p14:creationId xmlns:p14="http://schemas.microsoft.com/office/powerpoint/2010/main" val="117670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Sims’ five characteristics of literary</a:t>
            </a:r>
            <a:r>
              <a:rPr lang="en-US" baseline="0" dirty="0" smtClean="0"/>
              <a:t> journalism, all four books qualify as literary journalism but at different levels of creativity.</a:t>
            </a:r>
            <a:endParaRPr lang="en-US" dirty="0"/>
          </a:p>
        </p:txBody>
      </p:sp>
      <p:sp>
        <p:nvSpPr>
          <p:cNvPr id="4" name="Slide Number Placeholder 3"/>
          <p:cNvSpPr>
            <a:spLocks noGrp="1"/>
          </p:cNvSpPr>
          <p:nvPr>
            <p:ph type="sldNum" sz="quarter" idx="10"/>
          </p:nvPr>
        </p:nvSpPr>
        <p:spPr/>
        <p:txBody>
          <a:bodyPr/>
          <a:lstStyle/>
          <a:p>
            <a:fld id="{E07A7D35-3ED1-6B4D-B6D8-2A90DFC60D53}" type="slidenum">
              <a:rPr lang="en-US" smtClean="0"/>
              <a:t>13</a:t>
            </a:fld>
            <a:endParaRPr lang="en-US" dirty="0"/>
          </a:p>
        </p:txBody>
      </p:sp>
    </p:spTree>
    <p:extLst>
      <p:ext uri="{BB962C8B-B14F-4D97-AF65-F5344CB8AC3E}">
        <p14:creationId xmlns:p14="http://schemas.microsoft.com/office/powerpoint/2010/main" val="2033079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BDF68E2-58F2-4D09-BE8B-E3BD06533059}" type="datetimeFigureOut">
              <a:rPr lang="en-US" smtClean="0"/>
              <a:t>7/5/18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AB73BC-B049-4115-A692-8D63A059BFB8}"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7/5/18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7/5/18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7/5/18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0EBB0C4-6273-4C6E-B9BD-2EDC30F1CD52}" type="datetimeFigureOut">
              <a:rPr lang="en-US" smtClean="0"/>
              <a:t>7/5/18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AB73BC-B049-4115-A692-8D63A059BFB8}"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7/5/18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7/5/18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7/5/18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7/5/18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32ABBEA6-7C60-4B02-AE87-00D78D8422AF}" type="datetimeFigureOut">
              <a:rPr lang="en-US" smtClean="0"/>
              <a:t>7/5/18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4FAB73BC-B049-4115-A692-8D63A059BFB8}"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C9CAD897-D46E-4AD2-BD9B-49DD3E640873}" type="datetimeFigureOut">
              <a:rPr lang="en-US" smtClean="0"/>
              <a:t>7/5/18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4FAB73BC-B049-4115-A692-8D63A059BFB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8624D31-43A5-475A-80CF-332C9F6DCF35}" type="datetimeFigureOut">
              <a:rPr lang="en-US" smtClean="0"/>
              <a:t>7/5/18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AB73BC-B049-4115-A692-8D63A059BFB8}"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472026"/>
      </p:ext>
    </p:extLst>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22" y="693439"/>
            <a:ext cx="10318418" cy="4394988"/>
          </a:xfrm>
        </p:spPr>
        <p:txBody>
          <a:bodyPr/>
          <a:lstStyle/>
          <a:p>
            <a:r>
              <a:rPr lang="en-US" dirty="0" smtClean="0"/>
              <a:t>Crafting true stories</a:t>
            </a:r>
            <a:endParaRPr lang="en-US" dirty="0"/>
          </a:p>
        </p:txBody>
      </p:sp>
      <p:sp>
        <p:nvSpPr>
          <p:cNvPr id="3" name="Subtitle 2"/>
          <p:cNvSpPr>
            <a:spLocks noGrp="1"/>
          </p:cNvSpPr>
          <p:nvPr>
            <p:ph type="subTitle" idx="1"/>
          </p:nvPr>
        </p:nvSpPr>
        <p:spPr>
          <a:xfrm>
            <a:off x="2215045" y="4879326"/>
            <a:ext cx="8045373" cy="1228099"/>
          </a:xfrm>
        </p:spPr>
        <p:txBody>
          <a:bodyPr>
            <a:normAutofit fontScale="70000" lnSpcReduction="20000"/>
          </a:bodyPr>
          <a:lstStyle/>
          <a:p>
            <a:r>
              <a:rPr lang="en-US" sz="2600" dirty="0" smtClean="0"/>
              <a:t>Interpreting Australian journalists’ descriptions of their nonfiction book writing </a:t>
            </a:r>
          </a:p>
          <a:p>
            <a:r>
              <a:rPr lang="en-US" dirty="0" smtClean="0"/>
              <a:t>Varunika Ruwanpura-The university of Adelaide</a:t>
            </a:r>
            <a:endParaRPr lang="en-US" dirty="0"/>
          </a:p>
        </p:txBody>
      </p:sp>
    </p:spTree>
    <p:extLst>
      <p:ext uri="{BB962C8B-B14F-4D97-AF65-F5344CB8AC3E}">
        <p14:creationId xmlns:p14="http://schemas.microsoft.com/office/powerpoint/2010/main" val="1838128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Influence of Reading interests on their nonfiction writing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8035314"/>
              </p:ext>
            </p:extLst>
          </p:nvPr>
        </p:nvGraphicFramePr>
        <p:xfrm>
          <a:off x="1250948" y="1874516"/>
          <a:ext cx="10179052" cy="4816707"/>
        </p:xfrm>
        <a:graphic>
          <a:graphicData uri="http://schemas.openxmlformats.org/drawingml/2006/table">
            <a:tbl>
              <a:tblPr firstRow="1" bandRow="1">
                <a:tableStyleId>{5C22544A-7EE6-4342-B048-85BDC9FD1C3A}</a:tableStyleId>
              </a:tblPr>
              <a:tblGrid>
                <a:gridCol w="2544763"/>
                <a:gridCol w="2544763"/>
                <a:gridCol w="2544763"/>
                <a:gridCol w="2544763"/>
              </a:tblGrid>
              <a:tr h="690203">
                <a:tc>
                  <a:txBody>
                    <a:bodyPr/>
                    <a:lstStyle/>
                    <a:p>
                      <a:r>
                        <a:rPr lang="en-US" dirty="0" smtClean="0"/>
                        <a:t>Christopher </a:t>
                      </a:r>
                    </a:p>
                    <a:p>
                      <a:r>
                        <a:rPr lang="en-US" dirty="0" smtClean="0"/>
                        <a:t>Kremmer</a:t>
                      </a:r>
                      <a:endParaRPr lang="en-US" dirty="0"/>
                    </a:p>
                  </a:txBody>
                  <a:tcPr/>
                </a:tc>
                <a:tc>
                  <a:txBody>
                    <a:bodyPr/>
                    <a:lstStyle/>
                    <a:p>
                      <a:r>
                        <a:rPr lang="en-US" dirty="0" smtClean="0"/>
                        <a:t>Annabel</a:t>
                      </a:r>
                    </a:p>
                    <a:p>
                      <a:r>
                        <a:rPr lang="en-US" dirty="0" smtClean="0"/>
                        <a:t>Crabb</a:t>
                      </a:r>
                      <a:endParaRPr lang="en-US" dirty="0"/>
                    </a:p>
                  </a:txBody>
                  <a:tcPr/>
                </a:tc>
                <a:tc>
                  <a:txBody>
                    <a:bodyPr/>
                    <a:lstStyle/>
                    <a:p>
                      <a:r>
                        <a:rPr lang="en-US" dirty="0" smtClean="0"/>
                        <a:t>Ben</a:t>
                      </a:r>
                    </a:p>
                    <a:p>
                      <a:r>
                        <a:rPr lang="en-US" dirty="0" smtClean="0"/>
                        <a:t>Stubbs</a:t>
                      </a:r>
                      <a:endParaRPr lang="en-US" dirty="0"/>
                    </a:p>
                  </a:txBody>
                  <a:tcPr/>
                </a:tc>
                <a:tc>
                  <a:txBody>
                    <a:bodyPr/>
                    <a:lstStyle/>
                    <a:p>
                      <a:r>
                        <a:rPr lang="en-US" dirty="0" smtClean="0"/>
                        <a:t>Shannon </a:t>
                      </a:r>
                    </a:p>
                    <a:p>
                      <a:r>
                        <a:rPr lang="en-US" dirty="0" smtClean="0"/>
                        <a:t>Harvey</a:t>
                      </a:r>
                      <a:endParaRPr lang="en-US" dirty="0"/>
                    </a:p>
                  </a:txBody>
                  <a:tcPr/>
                </a:tc>
              </a:tr>
              <a:tr h="977139">
                <a:tc>
                  <a:txBody>
                    <a:bodyPr/>
                    <a:lstStyle/>
                    <a:p>
                      <a:r>
                        <a:rPr lang="en-US" sz="1600" dirty="0" smtClean="0"/>
                        <a:t>Classics, new journalism and travel writers</a:t>
                      </a:r>
                      <a:endParaRPr lang="en-US" sz="1600" dirty="0"/>
                    </a:p>
                  </a:txBody>
                  <a:tcPr/>
                </a:tc>
                <a:tc>
                  <a:txBody>
                    <a:bodyPr/>
                    <a:lstStyle/>
                    <a:p>
                      <a:r>
                        <a:rPr lang="en-US" sz="1600" dirty="0" smtClean="0"/>
                        <a:t>Classics, contemporary long form</a:t>
                      </a:r>
                      <a:r>
                        <a:rPr lang="en-US" sz="1600" baseline="0" dirty="0" smtClean="0"/>
                        <a:t> journalism and fiction writers</a:t>
                      </a:r>
                      <a:endParaRPr lang="en-US" sz="1600" dirty="0"/>
                    </a:p>
                  </a:txBody>
                  <a:tcPr/>
                </a:tc>
                <a:tc>
                  <a:txBody>
                    <a:bodyPr/>
                    <a:lstStyle/>
                    <a:p>
                      <a:r>
                        <a:rPr lang="en-US" sz="1600" dirty="0" smtClean="0"/>
                        <a:t>Literary &amp; Travel writers</a:t>
                      </a:r>
                      <a:endParaRPr lang="en-US" sz="1600" dirty="0"/>
                    </a:p>
                  </a:txBody>
                  <a:tcPr/>
                </a:tc>
                <a:tc>
                  <a:txBody>
                    <a:bodyPr/>
                    <a:lstStyle/>
                    <a:p>
                      <a:r>
                        <a:rPr lang="en-US" sz="1600" dirty="0" smtClean="0"/>
                        <a:t>Contemporary health,</a:t>
                      </a:r>
                      <a:r>
                        <a:rPr lang="en-US" sz="1600" baseline="0" dirty="0" smtClean="0"/>
                        <a:t> </a:t>
                      </a:r>
                      <a:r>
                        <a:rPr lang="en-US" sz="1600" dirty="0" smtClean="0"/>
                        <a:t>science and science fiction writers</a:t>
                      </a:r>
                      <a:endParaRPr lang="en-US" sz="1600" dirty="0"/>
                    </a:p>
                  </a:txBody>
                  <a:tcPr/>
                </a:tc>
              </a:tr>
              <a:tr h="2082565">
                <a:tc>
                  <a:txBody>
                    <a:bodyPr/>
                    <a:lstStyle/>
                    <a:p>
                      <a:r>
                        <a:rPr lang="en-US" sz="1600" dirty="0" smtClean="0"/>
                        <a:t>Overall influencers:</a:t>
                      </a:r>
                    </a:p>
                    <a:p>
                      <a:r>
                        <a:rPr lang="en-US" sz="1600" dirty="0" smtClean="0"/>
                        <a:t>Russian</a:t>
                      </a:r>
                      <a:r>
                        <a:rPr lang="en-US" sz="1600" baseline="0" dirty="0" smtClean="0"/>
                        <a:t> greats such as Tolstoy and Chekov.</a:t>
                      </a:r>
                    </a:p>
                    <a:p>
                      <a:r>
                        <a:rPr lang="en-US" sz="1600" baseline="0" dirty="0" smtClean="0"/>
                        <a:t>Need to make a reader actively engage with a text. Inspired by Hunter S Thompson’s dedication to his writing craft.</a:t>
                      </a:r>
                      <a:endParaRPr lang="en-US" sz="1600" dirty="0"/>
                    </a:p>
                  </a:txBody>
                  <a:tcPr/>
                </a:tc>
                <a:tc>
                  <a:txBody>
                    <a:bodyPr/>
                    <a:lstStyle/>
                    <a:p>
                      <a:r>
                        <a:rPr lang="en-US" sz="1600" dirty="0" smtClean="0"/>
                        <a:t>Overall influencers:</a:t>
                      </a:r>
                    </a:p>
                    <a:p>
                      <a:r>
                        <a:rPr lang="en-US" sz="1600" dirty="0" smtClean="0"/>
                        <a:t>British political sketch</a:t>
                      </a:r>
                      <a:r>
                        <a:rPr lang="en-US" sz="1600" baseline="0" dirty="0" smtClean="0"/>
                        <a:t> writers like Matthew Parris &amp; Caitlin Moran. David Marr from Australia. </a:t>
                      </a:r>
                    </a:p>
                    <a:p>
                      <a:r>
                        <a:rPr lang="en-US" sz="1600" baseline="0" dirty="0" smtClean="0"/>
                        <a:t>Also likes Russian classics and Virginia Woolf-feminism.</a:t>
                      </a:r>
                      <a:endParaRPr lang="en-US" sz="1600" dirty="0"/>
                    </a:p>
                  </a:txBody>
                  <a:tcPr/>
                </a:tc>
                <a:tc>
                  <a:txBody>
                    <a:bodyPr/>
                    <a:lstStyle/>
                    <a:p>
                      <a:r>
                        <a:rPr lang="en-US" sz="1600" dirty="0" smtClean="0"/>
                        <a:t>Overall influencers:</a:t>
                      </a:r>
                    </a:p>
                    <a:p>
                      <a:r>
                        <a:rPr lang="en-US" sz="1600" baseline="0" dirty="0" smtClean="0"/>
                        <a:t>Pico Iyer, William Dalrymple, Gabriel Garcia Marquez, &amp; Graham Greene.</a:t>
                      </a:r>
                      <a:endParaRPr lang="en-US" sz="1600" dirty="0"/>
                    </a:p>
                  </a:txBody>
                  <a:tcPr/>
                </a:tc>
                <a:tc>
                  <a:txBody>
                    <a:bodyPr/>
                    <a:lstStyle/>
                    <a:p>
                      <a:r>
                        <a:rPr lang="en-US" sz="1600" dirty="0" smtClean="0"/>
                        <a:t>Overall influencers:</a:t>
                      </a:r>
                    </a:p>
                    <a:p>
                      <a:r>
                        <a:rPr lang="en-US" sz="1600" dirty="0" smtClean="0"/>
                        <a:t>Reads contemporary health, science and</a:t>
                      </a:r>
                      <a:r>
                        <a:rPr lang="en-US" sz="1600" baseline="0" dirty="0" smtClean="0"/>
                        <a:t> lifestyle nonfiction by authors like Johann Hari, Tim Parks and Michael Pollan.</a:t>
                      </a:r>
                      <a:endParaRPr lang="en-US" sz="1600" dirty="0"/>
                    </a:p>
                  </a:txBody>
                  <a:tcPr/>
                </a:tc>
              </a:tr>
              <a:tr h="977139">
                <a:tc>
                  <a:txBody>
                    <a:bodyPr/>
                    <a:lstStyle/>
                    <a:p>
                      <a:r>
                        <a:rPr lang="en-US" sz="1600" dirty="0" smtClean="0"/>
                        <a:t>Vikram</a:t>
                      </a:r>
                      <a:r>
                        <a:rPr lang="en-US" sz="1600" baseline="0" dirty="0" smtClean="0"/>
                        <a:t> Seth’s book </a:t>
                      </a:r>
                      <a:r>
                        <a:rPr lang="en-US" sz="1600" i="1" baseline="0" dirty="0" smtClean="0"/>
                        <a:t>From Heaven Lake</a:t>
                      </a:r>
                      <a:r>
                        <a:rPr lang="en-US" sz="1600" baseline="0" dirty="0" smtClean="0"/>
                        <a:t> was as catalyst for his first book.</a:t>
                      </a:r>
                      <a:endParaRPr lang="en-US" sz="1600" dirty="0"/>
                    </a:p>
                  </a:txBody>
                  <a:tcPr/>
                </a:tc>
                <a:tc>
                  <a:txBody>
                    <a:bodyPr/>
                    <a:lstStyle/>
                    <a:p>
                      <a:r>
                        <a:rPr lang="en-US" sz="1600" dirty="0" smtClean="0"/>
                        <a:t>Matthew</a:t>
                      </a:r>
                      <a:r>
                        <a:rPr lang="en-US" sz="1600" baseline="0" dirty="0" smtClean="0"/>
                        <a:t> Parris’ political sketch writing.</a:t>
                      </a:r>
                      <a:endParaRPr lang="en-US" sz="1600" dirty="0"/>
                    </a:p>
                  </a:txBody>
                  <a:tcPr/>
                </a:tc>
                <a:tc>
                  <a:txBody>
                    <a:bodyPr/>
                    <a:lstStyle/>
                    <a:p>
                      <a:r>
                        <a:rPr lang="en-US" sz="1600" dirty="0" smtClean="0"/>
                        <a:t>Garcia</a:t>
                      </a:r>
                      <a:r>
                        <a:rPr lang="en-US" sz="1600" baseline="0" dirty="0" smtClean="0"/>
                        <a:t> Marquez &amp; Ted Conover for </a:t>
                      </a:r>
                      <a:r>
                        <a:rPr lang="en-US" sz="1600" i="1" baseline="0" dirty="0" smtClean="0"/>
                        <a:t>Ticket To Paradise.</a:t>
                      </a:r>
                    </a:p>
                    <a:p>
                      <a:r>
                        <a:rPr lang="en-US" sz="1600" i="0" baseline="0" dirty="0" smtClean="0"/>
                        <a:t>Dickens for </a:t>
                      </a:r>
                      <a:r>
                        <a:rPr lang="en-US" sz="1600" i="1" baseline="0" dirty="0" smtClean="0"/>
                        <a:t>After Dark.</a:t>
                      </a:r>
                      <a:endParaRPr lang="en-US" sz="1600" i="1" dirty="0"/>
                    </a:p>
                  </a:txBody>
                  <a:tcPr/>
                </a:tc>
                <a:tc>
                  <a:txBody>
                    <a:bodyPr/>
                    <a:lstStyle/>
                    <a:p>
                      <a:r>
                        <a:rPr lang="en-US" sz="1600" dirty="0" smtClean="0"/>
                        <a:t>U.K.</a:t>
                      </a:r>
                      <a:r>
                        <a:rPr lang="en-US" sz="1600" baseline="0" dirty="0" smtClean="0"/>
                        <a:t> writer </a:t>
                      </a:r>
                      <a:r>
                        <a:rPr lang="en-US" sz="1600" dirty="0" smtClean="0"/>
                        <a:t>Ruby Wax because</a:t>
                      </a:r>
                      <a:r>
                        <a:rPr lang="en-US" sz="1600" baseline="0" dirty="0" smtClean="0"/>
                        <a:t> she writes about her personal battles with mental health.</a:t>
                      </a:r>
                      <a:endParaRPr lang="en-US" sz="1600" dirty="0"/>
                    </a:p>
                  </a:txBody>
                  <a:tcPr/>
                </a:tc>
              </a:tr>
            </a:tbl>
          </a:graphicData>
        </a:graphic>
      </p:graphicFrame>
    </p:spTree>
    <p:extLst>
      <p:ext uri="{BB962C8B-B14F-4D97-AF65-F5344CB8AC3E}">
        <p14:creationId xmlns:p14="http://schemas.microsoft.com/office/powerpoint/2010/main" val="346055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Reasons for writing nonfiction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9512764"/>
              </p:ext>
            </p:extLst>
          </p:nvPr>
        </p:nvGraphicFramePr>
        <p:xfrm>
          <a:off x="1250950" y="1191986"/>
          <a:ext cx="10179052" cy="5226042"/>
        </p:xfrm>
        <a:graphic>
          <a:graphicData uri="http://schemas.openxmlformats.org/drawingml/2006/table">
            <a:tbl>
              <a:tblPr firstRow="1" bandRow="1">
                <a:tableStyleId>{5C22544A-7EE6-4342-B048-85BDC9FD1C3A}</a:tableStyleId>
              </a:tblPr>
              <a:tblGrid>
                <a:gridCol w="2544763"/>
                <a:gridCol w="2523444"/>
                <a:gridCol w="2566082"/>
                <a:gridCol w="2544763"/>
              </a:tblGrid>
              <a:tr h="636814">
                <a:tc>
                  <a:txBody>
                    <a:bodyPr/>
                    <a:lstStyle/>
                    <a:p>
                      <a:r>
                        <a:rPr lang="en-US" dirty="0" smtClean="0"/>
                        <a:t>Christopher </a:t>
                      </a:r>
                    </a:p>
                    <a:p>
                      <a:r>
                        <a:rPr lang="en-US" dirty="0" smtClean="0"/>
                        <a:t>Kremmer</a:t>
                      </a:r>
                      <a:endParaRPr lang="en-US" dirty="0"/>
                    </a:p>
                  </a:txBody>
                  <a:tcPr/>
                </a:tc>
                <a:tc>
                  <a:txBody>
                    <a:bodyPr/>
                    <a:lstStyle/>
                    <a:p>
                      <a:r>
                        <a:rPr lang="en-US" dirty="0" smtClean="0"/>
                        <a:t>Annabel</a:t>
                      </a:r>
                    </a:p>
                    <a:p>
                      <a:r>
                        <a:rPr lang="en-US" dirty="0" smtClean="0"/>
                        <a:t>Crabb</a:t>
                      </a:r>
                      <a:endParaRPr lang="en-US" dirty="0"/>
                    </a:p>
                  </a:txBody>
                  <a:tcPr/>
                </a:tc>
                <a:tc>
                  <a:txBody>
                    <a:bodyPr/>
                    <a:lstStyle/>
                    <a:p>
                      <a:r>
                        <a:rPr lang="en-US" dirty="0" smtClean="0"/>
                        <a:t>Ben</a:t>
                      </a:r>
                    </a:p>
                    <a:p>
                      <a:r>
                        <a:rPr lang="en-US" dirty="0" smtClean="0"/>
                        <a:t>Stubbs</a:t>
                      </a:r>
                      <a:endParaRPr lang="en-US" dirty="0"/>
                    </a:p>
                  </a:txBody>
                  <a:tcPr/>
                </a:tc>
                <a:tc>
                  <a:txBody>
                    <a:bodyPr/>
                    <a:lstStyle/>
                    <a:p>
                      <a:r>
                        <a:rPr lang="en-US" dirty="0" smtClean="0"/>
                        <a:t>Shannon </a:t>
                      </a:r>
                    </a:p>
                    <a:p>
                      <a:r>
                        <a:rPr lang="en-US" dirty="0" smtClean="0"/>
                        <a:t>Harvey</a:t>
                      </a:r>
                      <a:endParaRPr lang="en-US" dirty="0"/>
                    </a:p>
                  </a:txBody>
                  <a:tcPr/>
                </a:tc>
              </a:tr>
              <a:tr h="1383989">
                <a:tc>
                  <a:txBody>
                    <a:bodyPr/>
                    <a:lstStyle/>
                    <a:p>
                      <a:r>
                        <a:rPr lang="en-US" sz="1600" dirty="0" smtClean="0"/>
                        <a:t>News writing was insufficient to convey all</a:t>
                      </a:r>
                      <a:r>
                        <a:rPr lang="en-US" sz="1600" baseline="0" dirty="0" smtClean="0"/>
                        <a:t> the nuances of his experiences in India, Laos &amp; Afghanistan.</a:t>
                      </a:r>
                      <a:endParaRPr lang="en-US" sz="1600" dirty="0"/>
                    </a:p>
                  </a:txBody>
                  <a:tcPr/>
                </a:tc>
                <a:tc>
                  <a:txBody>
                    <a:bodyPr/>
                    <a:lstStyle/>
                    <a:p>
                      <a:r>
                        <a:rPr lang="en-US" sz="1600" dirty="0" smtClean="0"/>
                        <a:t>Book</a:t>
                      </a:r>
                      <a:r>
                        <a:rPr lang="en-US" sz="1600" baseline="0" dirty="0" smtClean="0"/>
                        <a:t> writing allows her to explore news themes that she wants to explore further in a narrative form.</a:t>
                      </a:r>
                      <a:endParaRPr lang="en-US" sz="1600" dirty="0"/>
                    </a:p>
                  </a:txBody>
                  <a:tcPr/>
                </a:tc>
                <a:tc>
                  <a:txBody>
                    <a:bodyPr/>
                    <a:lstStyle/>
                    <a:p>
                      <a:r>
                        <a:rPr lang="en-US" sz="1600" dirty="0" smtClean="0"/>
                        <a:t>Started</a:t>
                      </a:r>
                      <a:r>
                        <a:rPr lang="en-US" sz="1600" baseline="0" dirty="0" smtClean="0"/>
                        <a:t> writing nonfiction when he got bored with the restrictive format/word count limitations of news features.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Most personal motivation of all four journalists. Inspired</a:t>
                      </a:r>
                      <a:r>
                        <a:rPr lang="en-US" sz="1600" baseline="0" dirty="0" smtClean="0"/>
                        <a:t> to investigate &amp; write the truth about health and wellbeing after suffering from lupus.</a:t>
                      </a:r>
                      <a:endParaRPr lang="en-US" sz="1600" dirty="0" smtClean="0"/>
                    </a:p>
                  </a:txBody>
                  <a:tcPr/>
                </a:tc>
              </a:tr>
              <a:tr h="1477002">
                <a:tc>
                  <a:txBody>
                    <a:bodyPr/>
                    <a:lstStyle/>
                    <a:p>
                      <a:r>
                        <a:rPr lang="en-US" sz="1600" dirty="0" smtClean="0"/>
                        <a:t>“</a:t>
                      </a:r>
                      <a:r>
                        <a:rPr lang="is-IS" sz="1600" smtClean="0"/>
                        <a:t>…</a:t>
                      </a:r>
                      <a:r>
                        <a:rPr lang="en-US" sz="1600" dirty="0" smtClean="0"/>
                        <a:t>it</a:t>
                      </a:r>
                      <a:r>
                        <a:rPr lang="en-US" sz="1600" baseline="0" dirty="0" smtClean="0"/>
                        <a:t> was just this classic journalistic grim sort of </a:t>
                      </a:r>
                    </a:p>
                    <a:p>
                      <a:r>
                        <a:rPr lang="en-US" sz="1600" baseline="0" dirty="0" smtClean="0"/>
                        <a:t>portrait</a:t>
                      </a:r>
                      <a:r>
                        <a:rPr lang="is-IS" sz="1600" baseline="0" smtClean="0"/>
                        <a:t>…there was nothing that really mattered” (Kremmer 2017)</a:t>
                      </a:r>
                      <a:endParaRPr lang="en-US" sz="1600" dirty="0"/>
                    </a:p>
                  </a:txBody>
                  <a:tcPr/>
                </a:tc>
                <a:tc>
                  <a:txBody>
                    <a:bodyPr/>
                    <a:lstStyle/>
                    <a:p>
                      <a:r>
                        <a:rPr lang="en-US" sz="1600" dirty="0" smtClean="0"/>
                        <a:t>“I wrote it because I’d been thinking and writing about and living a lot of the issues in the book.” (Crabb</a:t>
                      </a:r>
                      <a:r>
                        <a:rPr lang="en-US" sz="1600" baseline="0" dirty="0" smtClean="0"/>
                        <a:t> 2017)</a:t>
                      </a:r>
                      <a:endParaRPr lang="en-US" sz="1600" dirty="0"/>
                    </a:p>
                  </a:txBody>
                  <a:tcPr/>
                </a:tc>
                <a:tc>
                  <a:txBody>
                    <a:bodyPr/>
                    <a:lstStyle/>
                    <a:p>
                      <a:r>
                        <a:rPr lang="en-US" sz="1600" dirty="0" smtClean="0"/>
                        <a:t>“I’m drawn to nonfiction because I find true stories and real people’s lives</a:t>
                      </a:r>
                      <a:r>
                        <a:rPr lang="en-US" sz="1600" baseline="0" dirty="0" smtClean="0"/>
                        <a:t> so much more fascinating than fiction.” (Stubbs 2017)</a:t>
                      </a:r>
                      <a:endParaRPr lang="en-US" sz="1600" dirty="0"/>
                    </a:p>
                  </a:txBody>
                  <a:tcPr/>
                </a:tc>
                <a:tc>
                  <a:txBody>
                    <a:bodyPr/>
                    <a:lstStyle/>
                    <a:p>
                      <a:r>
                        <a:rPr lang="en-US" sz="1600" dirty="0" smtClean="0"/>
                        <a:t>“I love finding things out. If I was put on this Earth to ask one question, it would be </a:t>
                      </a:r>
                      <a:r>
                        <a:rPr lang="en-US" sz="1600" i="1" dirty="0" smtClean="0"/>
                        <a:t>why, </a:t>
                      </a:r>
                      <a:r>
                        <a:rPr lang="en-US" sz="1600" i="0" dirty="0" smtClean="0"/>
                        <a:t>why</a:t>
                      </a:r>
                      <a:r>
                        <a:rPr lang="en-US" sz="1600" i="0" baseline="0" dirty="0" smtClean="0"/>
                        <a:t> is it so?”</a:t>
                      </a:r>
                    </a:p>
                    <a:p>
                      <a:r>
                        <a:rPr lang="en-US" sz="1600" i="0" baseline="0" dirty="0" smtClean="0"/>
                        <a:t>(Harvey 2017)</a:t>
                      </a:r>
                      <a:endParaRPr lang="en-US" sz="1600" i="1" dirty="0"/>
                    </a:p>
                  </a:txBody>
                  <a:tcPr/>
                </a:tc>
              </a:tr>
              <a:tr h="1517680">
                <a:tc>
                  <a:txBody>
                    <a:bodyPr/>
                    <a:lstStyle/>
                    <a:p>
                      <a:r>
                        <a:rPr lang="en-US" sz="1600" dirty="0" smtClean="0"/>
                        <a:t>His books adopt</a:t>
                      </a:r>
                      <a:r>
                        <a:rPr lang="en-US" sz="1600" baseline="0" dirty="0" smtClean="0"/>
                        <a:t> close personal narrative angles to humanise the story.</a:t>
                      </a:r>
                    </a:p>
                    <a:p>
                      <a:r>
                        <a:rPr lang="en-US" sz="1600" baseline="0" dirty="0" smtClean="0"/>
                        <a:t>He wrote all three books in close succession.</a:t>
                      </a:r>
                      <a:endParaRPr lang="en-US" sz="1600" dirty="0"/>
                    </a:p>
                  </a:txBody>
                  <a:tcPr/>
                </a:tc>
                <a:tc>
                  <a:txBody>
                    <a:bodyPr/>
                    <a:lstStyle/>
                    <a:p>
                      <a:r>
                        <a:rPr lang="en-US" sz="1600" dirty="0" smtClean="0"/>
                        <a:t>Got</a:t>
                      </a:r>
                      <a:r>
                        <a:rPr lang="en-US" sz="1600" baseline="0" dirty="0" smtClean="0"/>
                        <a:t> the idea for </a:t>
                      </a:r>
                      <a:r>
                        <a:rPr lang="en-US" sz="1600" i="1" baseline="0" dirty="0" smtClean="0"/>
                        <a:t>The Wife Drought </a:t>
                      </a:r>
                      <a:r>
                        <a:rPr lang="en-US" sz="1600" i="0" baseline="0" dirty="0" smtClean="0"/>
                        <a:t>from reader responses to a Sunday column she wrote for </a:t>
                      </a:r>
                      <a:r>
                        <a:rPr lang="en-US" sz="1600" i="1" baseline="0" dirty="0" smtClean="0"/>
                        <a:t>The Sydney Morning Herald </a:t>
                      </a:r>
                      <a:r>
                        <a:rPr lang="en-US" sz="1600" i="0" baseline="0" dirty="0" smtClean="0"/>
                        <a:t>in 2011.</a:t>
                      </a:r>
                      <a:endParaRPr lang="en-US" sz="1600" i="0" dirty="0"/>
                    </a:p>
                  </a:txBody>
                  <a:tcPr/>
                </a:tc>
                <a:tc>
                  <a:txBody>
                    <a:bodyPr/>
                    <a:lstStyle/>
                    <a:p>
                      <a:r>
                        <a:rPr lang="en-US" sz="1600" dirty="0" smtClean="0"/>
                        <a:t>His books</a:t>
                      </a:r>
                      <a:r>
                        <a:rPr lang="en-US" sz="1600" baseline="0" dirty="0" smtClean="0"/>
                        <a:t> often include historical anecdotes because he is interested in how much history shapes the stories people tell.</a:t>
                      </a:r>
                      <a:endParaRPr lang="en-US" sz="1600" dirty="0"/>
                    </a:p>
                  </a:txBody>
                  <a:tcPr/>
                </a:tc>
                <a:tc>
                  <a:txBody>
                    <a:bodyPr/>
                    <a:lstStyle/>
                    <a:p>
                      <a:r>
                        <a:rPr lang="en-US" sz="1600" dirty="0" smtClean="0"/>
                        <a:t>Continues to write nonfiction books investigating the science of health and wellbeing.</a:t>
                      </a:r>
                      <a:endParaRPr lang="en-US" sz="1600" dirty="0"/>
                    </a:p>
                  </a:txBody>
                  <a:tcPr/>
                </a:tc>
              </a:tr>
            </a:tbl>
          </a:graphicData>
        </a:graphic>
      </p:graphicFrame>
    </p:spTree>
    <p:extLst>
      <p:ext uri="{BB962C8B-B14F-4D97-AF65-F5344CB8AC3E}">
        <p14:creationId xmlns:p14="http://schemas.microsoft.com/office/powerpoint/2010/main" val="614237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Story crafting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8240043"/>
              </p:ext>
            </p:extLst>
          </p:nvPr>
        </p:nvGraphicFramePr>
        <p:xfrm>
          <a:off x="1250948" y="1272209"/>
          <a:ext cx="10179052" cy="5486400"/>
        </p:xfrm>
        <a:graphic>
          <a:graphicData uri="http://schemas.openxmlformats.org/drawingml/2006/table">
            <a:tbl>
              <a:tblPr firstRow="1" bandRow="1">
                <a:tableStyleId>{5C22544A-7EE6-4342-B048-85BDC9FD1C3A}</a:tableStyleId>
              </a:tblPr>
              <a:tblGrid>
                <a:gridCol w="2544763"/>
                <a:gridCol w="2544763"/>
                <a:gridCol w="2544763"/>
                <a:gridCol w="2544763"/>
              </a:tblGrid>
              <a:tr h="676031">
                <a:tc>
                  <a:txBody>
                    <a:bodyPr/>
                    <a:lstStyle/>
                    <a:p>
                      <a:r>
                        <a:rPr lang="en-US" dirty="0" smtClean="0"/>
                        <a:t>Christopher </a:t>
                      </a:r>
                    </a:p>
                    <a:p>
                      <a:r>
                        <a:rPr lang="en-US" dirty="0" smtClean="0"/>
                        <a:t>Kremmer</a:t>
                      </a:r>
                      <a:endParaRPr lang="en-US" dirty="0"/>
                    </a:p>
                  </a:txBody>
                  <a:tcPr/>
                </a:tc>
                <a:tc>
                  <a:txBody>
                    <a:bodyPr/>
                    <a:lstStyle/>
                    <a:p>
                      <a:r>
                        <a:rPr lang="en-US" dirty="0" smtClean="0"/>
                        <a:t>Annabel</a:t>
                      </a:r>
                    </a:p>
                    <a:p>
                      <a:r>
                        <a:rPr lang="en-US" dirty="0" smtClean="0"/>
                        <a:t>Crabb</a:t>
                      </a:r>
                      <a:endParaRPr lang="en-US" dirty="0"/>
                    </a:p>
                  </a:txBody>
                  <a:tcPr/>
                </a:tc>
                <a:tc>
                  <a:txBody>
                    <a:bodyPr/>
                    <a:lstStyle/>
                    <a:p>
                      <a:r>
                        <a:rPr lang="en-US" dirty="0" smtClean="0"/>
                        <a:t>Ben</a:t>
                      </a:r>
                    </a:p>
                    <a:p>
                      <a:r>
                        <a:rPr lang="en-US" dirty="0" smtClean="0"/>
                        <a:t>Stubbs</a:t>
                      </a:r>
                      <a:endParaRPr lang="en-US" dirty="0"/>
                    </a:p>
                  </a:txBody>
                  <a:tcPr/>
                </a:tc>
                <a:tc>
                  <a:txBody>
                    <a:bodyPr/>
                    <a:lstStyle/>
                    <a:p>
                      <a:r>
                        <a:rPr lang="en-US" dirty="0" smtClean="0"/>
                        <a:t>Shannon </a:t>
                      </a:r>
                    </a:p>
                    <a:p>
                      <a:r>
                        <a:rPr lang="en-US" dirty="0" smtClean="0"/>
                        <a:t>Harvey</a:t>
                      </a:r>
                      <a:endParaRPr lang="en-US" dirty="0"/>
                    </a:p>
                  </a:txBody>
                  <a:tcPr/>
                </a:tc>
              </a:tr>
              <a:tr h="1581657">
                <a:tc>
                  <a:txBody>
                    <a:bodyPr/>
                    <a:lstStyle/>
                    <a:p>
                      <a:r>
                        <a:rPr lang="en-US" dirty="0" smtClean="0"/>
                        <a:t>Immersion:</a:t>
                      </a:r>
                    </a:p>
                    <a:p>
                      <a:r>
                        <a:rPr lang="en-US" dirty="0" smtClean="0"/>
                        <a:t>Spent years in each of the countries</a:t>
                      </a:r>
                      <a:r>
                        <a:rPr lang="en-US" baseline="0" dirty="0" smtClean="0"/>
                        <a:t> he wrote about in close company with locals.</a:t>
                      </a:r>
                      <a:endParaRPr lang="en-US" dirty="0"/>
                    </a:p>
                  </a:txBody>
                  <a:tcPr/>
                </a:tc>
                <a:tc>
                  <a:txBody>
                    <a:bodyPr/>
                    <a:lstStyle/>
                    <a:p>
                      <a:r>
                        <a:rPr lang="en-US" dirty="0" smtClean="0"/>
                        <a:t>Immersion:</a:t>
                      </a:r>
                    </a:p>
                    <a:p>
                      <a:r>
                        <a:rPr lang="en-US" dirty="0" smtClean="0"/>
                        <a:t>Was</a:t>
                      </a:r>
                      <a:r>
                        <a:rPr lang="en-US" baseline="0" dirty="0" smtClean="0"/>
                        <a:t> immersed in politics, workplace  legislation and women’s rights already.</a:t>
                      </a:r>
                      <a:endParaRPr lang="en-US" dirty="0"/>
                    </a:p>
                  </a:txBody>
                  <a:tcPr/>
                </a:tc>
                <a:tc>
                  <a:txBody>
                    <a:bodyPr/>
                    <a:lstStyle/>
                    <a:p>
                      <a:r>
                        <a:rPr lang="en-US" dirty="0" smtClean="0"/>
                        <a:t>Immersion:</a:t>
                      </a:r>
                    </a:p>
                    <a:p>
                      <a:r>
                        <a:rPr lang="en-US" dirty="0" smtClean="0"/>
                        <a:t>Spent months living in the New Australian colony in Paraguay.</a:t>
                      </a:r>
                    </a:p>
                    <a:p>
                      <a:r>
                        <a:rPr lang="en-US" dirty="0" smtClean="0"/>
                        <a:t>Libraries</a:t>
                      </a:r>
                      <a:r>
                        <a:rPr lang="en-US" baseline="0" dirty="0" smtClean="0"/>
                        <a:t> and archives.</a:t>
                      </a:r>
                      <a:endParaRPr lang="en-US" dirty="0"/>
                    </a:p>
                  </a:txBody>
                  <a:tcPr/>
                </a:tc>
                <a:tc>
                  <a:txBody>
                    <a:bodyPr/>
                    <a:lstStyle/>
                    <a:p>
                      <a:r>
                        <a:rPr lang="en-US" dirty="0" smtClean="0"/>
                        <a:t>Immersion:</a:t>
                      </a:r>
                    </a:p>
                    <a:p>
                      <a:r>
                        <a:rPr lang="en-US" dirty="0" smtClean="0"/>
                        <a:t>Referenced</a:t>
                      </a:r>
                      <a:r>
                        <a:rPr lang="en-US" baseline="0" dirty="0" smtClean="0"/>
                        <a:t> over 770</a:t>
                      </a:r>
                      <a:r>
                        <a:rPr lang="en-US" dirty="0" smtClean="0"/>
                        <a:t> scientific papers and interviewed numerous</a:t>
                      </a:r>
                      <a:r>
                        <a:rPr lang="en-US" baseline="0" dirty="0" smtClean="0"/>
                        <a:t> scientists and medical experts for her book.</a:t>
                      </a:r>
                      <a:endParaRPr lang="en-US" dirty="0"/>
                    </a:p>
                  </a:txBody>
                  <a:tcPr/>
                </a:tc>
              </a:tr>
              <a:tr h="1884540">
                <a:tc>
                  <a:txBody>
                    <a:bodyPr/>
                    <a:lstStyle/>
                    <a:p>
                      <a:r>
                        <a:rPr lang="en-US" dirty="0" smtClean="0"/>
                        <a:t>Structure: “</a:t>
                      </a:r>
                      <a:r>
                        <a:rPr lang="is-IS" dirty="0" smtClean="0"/>
                        <a:t>…structures are like nightmares in these books. How do you tie it together in a narrative</a:t>
                      </a:r>
                      <a:r>
                        <a:rPr lang="is-IS" baseline="0" dirty="0" smtClean="0"/>
                        <a:t> when it’s</a:t>
                      </a:r>
                      <a:r>
                        <a:rPr lang="is-IS" dirty="0" smtClean="0"/>
                        <a:t> so disparate</a:t>
                      </a:r>
                      <a:r>
                        <a:rPr lang="en-US" baseline="0" dirty="0" smtClean="0"/>
                        <a:t>?” (Kremmer 2017)</a:t>
                      </a:r>
                      <a:endParaRPr lang="en-US" dirty="0"/>
                    </a:p>
                  </a:txBody>
                  <a:tcPr/>
                </a:tc>
                <a:tc>
                  <a:txBody>
                    <a:bodyPr/>
                    <a:lstStyle/>
                    <a:p>
                      <a:r>
                        <a:rPr lang="en-US" dirty="0" smtClean="0"/>
                        <a:t>Structure: Literally “sketched out the structure</a:t>
                      </a:r>
                      <a:r>
                        <a:rPr lang="en-US" baseline="0" dirty="0" smtClean="0"/>
                        <a:t> on a napkin” (Crabb 2017) in a café one day.</a:t>
                      </a:r>
                      <a:endParaRPr lang="en-US" dirty="0"/>
                    </a:p>
                  </a:txBody>
                  <a:tcPr/>
                </a:tc>
                <a:tc>
                  <a:txBody>
                    <a:bodyPr/>
                    <a:lstStyle/>
                    <a:p>
                      <a:r>
                        <a:rPr lang="en-US" dirty="0" smtClean="0"/>
                        <a:t>Structure:  “That was the most challenging thing</a:t>
                      </a:r>
                      <a:r>
                        <a:rPr lang="is-IS" smtClean="0"/>
                        <a:t>…I think it works well, how I’ve spliced my experience with the historical experience” (Stubbs 2017).</a:t>
                      </a:r>
                      <a:endParaRPr lang="en-US" dirty="0"/>
                    </a:p>
                  </a:txBody>
                  <a:tcPr/>
                </a:tc>
                <a:tc>
                  <a:txBody>
                    <a:bodyPr/>
                    <a:lstStyle/>
                    <a:p>
                      <a:r>
                        <a:rPr lang="en-US" dirty="0" smtClean="0"/>
                        <a:t>Structure:  “You’ve got to have a cohesive structure but it doesn’t necessarily have to come to a climatic conclusion”</a:t>
                      </a:r>
                      <a:r>
                        <a:rPr lang="en-US" baseline="0" dirty="0" smtClean="0"/>
                        <a:t> (Harvey 2017).</a:t>
                      </a:r>
                      <a:endParaRPr lang="en-US" dirty="0"/>
                    </a:p>
                  </a:txBody>
                  <a:tcPr/>
                </a:tc>
              </a:tr>
              <a:tr h="1061329">
                <a:tc>
                  <a:txBody>
                    <a:bodyPr/>
                    <a:lstStyle/>
                    <a:p>
                      <a:r>
                        <a:rPr lang="en-US" dirty="0" smtClean="0"/>
                        <a:t>Voice: Literary</a:t>
                      </a:r>
                      <a:r>
                        <a:rPr lang="en-US" baseline="0" dirty="0" smtClean="0"/>
                        <a:t> in style, often rhythmic and highly creative.</a:t>
                      </a:r>
                      <a:endParaRPr lang="en-US" dirty="0"/>
                    </a:p>
                  </a:txBody>
                  <a:tcPr/>
                </a:tc>
                <a:tc>
                  <a:txBody>
                    <a:bodyPr/>
                    <a:lstStyle/>
                    <a:p>
                      <a:r>
                        <a:rPr lang="en-US" dirty="0" smtClean="0"/>
                        <a:t>Voice: Sharp, witty, satirical,</a:t>
                      </a:r>
                      <a:r>
                        <a:rPr lang="en-US" baseline="0" dirty="0" smtClean="0"/>
                        <a:t> investigative.</a:t>
                      </a:r>
                      <a:endParaRPr lang="en-US" dirty="0"/>
                    </a:p>
                  </a:txBody>
                  <a:tcPr/>
                </a:tc>
                <a:tc>
                  <a:txBody>
                    <a:bodyPr/>
                    <a:lstStyle/>
                    <a:p>
                      <a:r>
                        <a:rPr lang="en-US" dirty="0" smtClean="0"/>
                        <a:t>Voice: Rich</a:t>
                      </a:r>
                      <a:r>
                        <a:rPr lang="en-US" baseline="0" dirty="0" smtClean="0"/>
                        <a:t> in historical context, literary in style.</a:t>
                      </a:r>
                      <a:endParaRPr lang="en-US" dirty="0"/>
                    </a:p>
                  </a:txBody>
                  <a:tcPr/>
                </a:tc>
                <a:tc>
                  <a:txBody>
                    <a:bodyPr/>
                    <a:lstStyle/>
                    <a:p>
                      <a:r>
                        <a:rPr lang="en-US" dirty="0" smtClean="0"/>
                        <a:t>Voice: Gentle, analytical and investigative.</a:t>
                      </a:r>
                      <a:endParaRPr lang="en-US" dirty="0"/>
                    </a:p>
                  </a:txBody>
                  <a:tcPr/>
                </a:tc>
              </a:tr>
            </a:tbl>
          </a:graphicData>
        </a:graphic>
      </p:graphicFrame>
    </p:spTree>
    <p:extLst>
      <p:ext uri="{BB962C8B-B14F-4D97-AF65-F5344CB8AC3E}">
        <p14:creationId xmlns:p14="http://schemas.microsoft.com/office/powerpoint/2010/main" val="1470380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Story crafting techniques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3585680"/>
              </p:ext>
            </p:extLst>
          </p:nvPr>
        </p:nvGraphicFramePr>
        <p:xfrm>
          <a:off x="1250950" y="2286000"/>
          <a:ext cx="10179052" cy="3735767"/>
        </p:xfrm>
        <a:graphic>
          <a:graphicData uri="http://schemas.openxmlformats.org/drawingml/2006/table">
            <a:tbl>
              <a:tblPr firstRow="1" bandRow="1">
                <a:tableStyleId>{5C22544A-7EE6-4342-B048-85BDC9FD1C3A}</a:tableStyleId>
              </a:tblPr>
              <a:tblGrid>
                <a:gridCol w="2544763"/>
                <a:gridCol w="2544763"/>
                <a:gridCol w="2544763"/>
                <a:gridCol w="2544763"/>
              </a:tblGrid>
              <a:tr h="1084007">
                <a:tc>
                  <a:txBody>
                    <a:bodyPr/>
                    <a:lstStyle/>
                    <a:p>
                      <a:r>
                        <a:rPr lang="en-US" dirty="0" smtClean="0"/>
                        <a:t>Christopher </a:t>
                      </a:r>
                    </a:p>
                    <a:p>
                      <a:r>
                        <a:rPr lang="en-US" dirty="0" smtClean="0"/>
                        <a:t>Kremmer</a:t>
                      </a:r>
                      <a:endParaRPr lang="en-US" dirty="0"/>
                    </a:p>
                  </a:txBody>
                  <a:tcPr/>
                </a:tc>
                <a:tc>
                  <a:txBody>
                    <a:bodyPr/>
                    <a:lstStyle/>
                    <a:p>
                      <a:r>
                        <a:rPr lang="en-US" dirty="0" smtClean="0"/>
                        <a:t>Annabel</a:t>
                      </a:r>
                    </a:p>
                    <a:p>
                      <a:r>
                        <a:rPr lang="en-US" dirty="0" smtClean="0"/>
                        <a:t>Crabb</a:t>
                      </a:r>
                      <a:endParaRPr lang="en-US" dirty="0"/>
                    </a:p>
                  </a:txBody>
                  <a:tcPr/>
                </a:tc>
                <a:tc>
                  <a:txBody>
                    <a:bodyPr/>
                    <a:lstStyle/>
                    <a:p>
                      <a:r>
                        <a:rPr lang="en-US" dirty="0" smtClean="0"/>
                        <a:t>Ben</a:t>
                      </a:r>
                    </a:p>
                    <a:p>
                      <a:r>
                        <a:rPr lang="en-US" dirty="0" smtClean="0"/>
                        <a:t>Stubbs</a:t>
                      </a:r>
                      <a:endParaRPr lang="en-US" dirty="0"/>
                    </a:p>
                  </a:txBody>
                  <a:tcPr/>
                </a:tc>
                <a:tc>
                  <a:txBody>
                    <a:bodyPr/>
                    <a:lstStyle/>
                    <a:p>
                      <a:r>
                        <a:rPr lang="en-US" dirty="0" smtClean="0"/>
                        <a:t>Shannon </a:t>
                      </a:r>
                    </a:p>
                    <a:p>
                      <a:r>
                        <a:rPr lang="en-US" dirty="0" smtClean="0"/>
                        <a:t>Harvey</a:t>
                      </a:r>
                      <a:endParaRPr lang="en-US" dirty="0"/>
                    </a:p>
                  </a:txBody>
                  <a:tcPr/>
                </a:tc>
              </a:tr>
              <a:tr h="1084007">
                <a:tc>
                  <a:txBody>
                    <a:bodyPr/>
                    <a:lstStyle/>
                    <a:p>
                      <a:r>
                        <a:rPr lang="en-US" dirty="0" smtClean="0"/>
                        <a:t>Accuracy: historical</a:t>
                      </a:r>
                      <a:r>
                        <a:rPr lang="en-US" baseline="0" dirty="0" smtClean="0"/>
                        <a:t> information on India, facts about Indian political system and society.</a:t>
                      </a:r>
                      <a:r>
                        <a:rPr lang="en-US" dirty="0" smtClean="0"/>
                        <a:t> </a:t>
                      </a:r>
                      <a:endParaRPr lang="en-US" dirty="0"/>
                    </a:p>
                  </a:txBody>
                  <a:tcPr/>
                </a:tc>
                <a:tc>
                  <a:txBody>
                    <a:bodyPr/>
                    <a:lstStyle/>
                    <a:p>
                      <a:r>
                        <a:rPr lang="en-US" dirty="0" smtClean="0"/>
                        <a:t>Accuracy:  Australian</a:t>
                      </a:r>
                      <a:r>
                        <a:rPr lang="en-US" baseline="0" dirty="0" smtClean="0"/>
                        <a:t> workplace legislation, marriage laws, media law, and historical information.</a:t>
                      </a:r>
                      <a:endParaRPr lang="en-US" dirty="0"/>
                    </a:p>
                  </a:txBody>
                  <a:tcPr/>
                </a:tc>
                <a:tc>
                  <a:txBody>
                    <a:bodyPr/>
                    <a:lstStyle/>
                    <a:p>
                      <a:r>
                        <a:rPr lang="en-US" dirty="0" smtClean="0"/>
                        <a:t>Accuracy: historical information, facts about South</a:t>
                      </a:r>
                      <a:r>
                        <a:rPr lang="en-US" baseline="0" dirty="0" smtClean="0"/>
                        <a:t> America, Paraguay and Australia.</a:t>
                      </a:r>
                      <a:endParaRPr lang="en-US" dirty="0"/>
                    </a:p>
                  </a:txBody>
                  <a:tcPr/>
                </a:tc>
                <a:tc>
                  <a:txBody>
                    <a:bodyPr/>
                    <a:lstStyle/>
                    <a:p>
                      <a:r>
                        <a:rPr lang="en-US" dirty="0" smtClean="0"/>
                        <a:t>Accuracy: mostly scientific and medical</a:t>
                      </a:r>
                      <a:r>
                        <a:rPr lang="en-US" baseline="0" dirty="0" smtClean="0"/>
                        <a:t> information, and some historical facts.</a:t>
                      </a:r>
                      <a:endParaRPr lang="en-US" dirty="0"/>
                    </a:p>
                  </a:txBody>
                  <a:tcPr/>
                </a:tc>
              </a:tr>
              <a:tr h="1084007">
                <a:tc>
                  <a:txBody>
                    <a:bodyPr/>
                    <a:lstStyle/>
                    <a:p>
                      <a:r>
                        <a:rPr lang="en-US" dirty="0" smtClean="0"/>
                        <a:t>Responsibility: to family and other</a:t>
                      </a:r>
                      <a:r>
                        <a:rPr lang="en-US" baseline="0" dirty="0" smtClean="0"/>
                        <a:t> sources in India.</a:t>
                      </a:r>
                      <a:endParaRPr lang="en-US" dirty="0"/>
                    </a:p>
                  </a:txBody>
                  <a:tcPr/>
                </a:tc>
                <a:tc>
                  <a:txBody>
                    <a:bodyPr/>
                    <a:lstStyle/>
                    <a:p>
                      <a:r>
                        <a:rPr lang="en-US" dirty="0" smtClean="0"/>
                        <a:t>Responsibility: to</a:t>
                      </a:r>
                      <a:r>
                        <a:rPr lang="en-US" baseline="0" dirty="0" smtClean="0"/>
                        <a:t> journalists, politicians and members of public used as sources.</a:t>
                      </a:r>
                      <a:endParaRPr lang="en-US" dirty="0"/>
                    </a:p>
                  </a:txBody>
                  <a:tcPr/>
                </a:tc>
                <a:tc>
                  <a:txBody>
                    <a:bodyPr/>
                    <a:lstStyle/>
                    <a:p>
                      <a:r>
                        <a:rPr lang="en-US" dirty="0" smtClean="0"/>
                        <a:t>Responsibility: to sources in the New</a:t>
                      </a:r>
                      <a:r>
                        <a:rPr lang="en-US" baseline="0" dirty="0" smtClean="0"/>
                        <a:t> Australian colony.</a:t>
                      </a:r>
                      <a:endParaRPr lang="en-US" dirty="0"/>
                    </a:p>
                  </a:txBody>
                  <a:tcPr/>
                </a:tc>
                <a:tc>
                  <a:txBody>
                    <a:bodyPr/>
                    <a:lstStyle/>
                    <a:p>
                      <a:r>
                        <a:rPr lang="en-US" dirty="0" smtClean="0"/>
                        <a:t>Responsibility: to sources</a:t>
                      </a:r>
                      <a:r>
                        <a:rPr lang="en-US" baseline="0" dirty="0" smtClean="0"/>
                        <a:t> of information and readers who may act on her advice.</a:t>
                      </a:r>
                      <a:endParaRPr lang="en-US" dirty="0"/>
                    </a:p>
                  </a:txBody>
                  <a:tcPr/>
                </a:tc>
              </a:tr>
            </a:tbl>
          </a:graphicData>
        </a:graphic>
      </p:graphicFrame>
    </p:spTree>
    <p:extLst>
      <p:ext uri="{BB962C8B-B14F-4D97-AF65-F5344CB8AC3E}">
        <p14:creationId xmlns:p14="http://schemas.microsoft.com/office/powerpoint/2010/main" val="1473384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nonfiction writing enriches their mainstream work and australian literary journalism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546109"/>
              </p:ext>
            </p:extLst>
          </p:nvPr>
        </p:nvGraphicFramePr>
        <p:xfrm>
          <a:off x="1250950" y="2286000"/>
          <a:ext cx="10179052" cy="4048539"/>
        </p:xfrm>
        <a:graphic>
          <a:graphicData uri="http://schemas.openxmlformats.org/drawingml/2006/table">
            <a:tbl>
              <a:tblPr firstRow="1" bandRow="1">
                <a:tableStyleId>{5C22544A-7EE6-4342-B048-85BDC9FD1C3A}</a:tableStyleId>
              </a:tblPr>
              <a:tblGrid>
                <a:gridCol w="2544763"/>
                <a:gridCol w="2544763"/>
                <a:gridCol w="2544763"/>
                <a:gridCol w="2544763"/>
              </a:tblGrid>
              <a:tr h="695739">
                <a:tc>
                  <a:txBody>
                    <a:bodyPr/>
                    <a:lstStyle/>
                    <a:p>
                      <a:r>
                        <a:rPr lang="en-US" dirty="0" smtClean="0"/>
                        <a:t>Christopher </a:t>
                      </a:r>
                    </a:p>
                    <a:p>
                      <a:r>
                        <a:rPr lang="en-US" dirty="0" smtClean="0"/>
                        <a:t>Kremmer</a:t>
                      </a:r>
                      <a:endParaRPr lang="en-US" dirty="0"/>
                    </a:p>
                  </a:txBody>
                  <a:tcPr/>
                </a:tc>
                <a:tc>
                  <a:txBody>
                    <a:bodyPr/>
                    <a:lstStyle/>
                    <a:p>
                      <a:r>
                        <a:rPr lang="en-US" dirty="0" smtClean="0"/>
                        <a:t>Annabel</a:t>
                      </a:r>
                    </a:p>
                    <a:p>
                      <a:r>
                        <a:rPr lang="en-US" dirty="0" smtClean="0"/>
                        <a:t>Crabb</a:t>
                      </a:r>
                      <a:endParaRPr lang="en-US" dirty="0"/>
                    </a:p>
                  </a:txBody>
                  <a:tcPr/>
                </a:tc>
                <a:tc>
                  <a:txBody>
                    <a:bodyPr/>
                    <a:lstStyle/>
                    <a:p>
                      <a:r>
                        <a:rPr lang="en-US" dirty="0" smtClean="0"/>
                        <a:t>Ben</a:t>
                      </a:r>
                    </a:p>
                    <a:p>
                      <a:r>
                        <a:rPr lang="en-US" dirty="0" smtClean="0"/>
                        <a:t>Stubbs</a:t>
                      </a:r>
                      <a:endParaRPr lang="en-US" dirty="0"/>
                    </a:p>
                  </a:txBody>
                  <a:tcPr/>
                </a:tc>
                <a:tc>
                  <a:txBody>
                    <a:bodyPr/>
                    <a:lstStyle/>
                    <a:p>
                      <a:r>
                        <a:rPr lang="en-US" dirty="0" smtClean="0"/>
                        <a:t>Shannon </a:t>
                      </a:r>
                    </a:p>
                    <a:p>
                      <a:r>
                        <a:rPr lang="en-US" dirty="0" smtClean="0"/>
                        <a:t>Harvey</a:t>
                      </a:r>
                      <a:endParaRPr lang="en-US" dirty="0"/>
                    </a:p>
                  </a:txBody>
                  <a:tcPr/>
                </a:tc>
              </a:tr>
              <a:tr h="1084007">
                <a:tc>
                  <a:txBody>
                    <a:bodyPr/>
                    <a:lstStyle/>
                    <a:p>
                      <a:r>
                        <a:rPr lang="en-US" sz="1600" dirty="0" smtClean="0"/>
                        <a:t>Doesn’t directly influence his present work as an academic.</a:t>
                      </a:r>
                      <a:r>
                        <a:rPr lang="en-US" sz="1600" baseline="0" dirty="0" smtClean="0"/>
                        <a:t> But his nonfiction writing experience may influence how he now analyses others’ nonfiction.</a:t>
                      </a:r>
                      <a:r>
                        <a:rPr lang="en-US" sz="1600" dirty="0" smtClean="0"/>
                        <a:t> </a:t>
                      </a:r>
                      <a:endParaRPr lang="en-US" sz="1600" dirty="0"/>
                    </a:p>
                  </a:txBody>
                  <a:tcPr/>
                </a:tc>
                <a:tc>
                  <a:txBody>
                    <a:bodyPr/>
                    <a:lstStyle/>
                    <a:p>
                      <a:r>
                        <a:rPr lang="en-US" sz="1600" dirty="0" smtClean="0"/>
                        <a:t>Gets</a:t>
                      </a:r>
                      <a:r>
                        <a:rPr lang="en-US" sz="1600" baseline="0" dirty="0" smtClean="0"/>
                        <a:t> ideas for her news reporting from her book writing and vice versa.</a:t>
                      </a:r>
                      <a:endParaRPr lang="en-US" sz="1600" dirty="0"/>
                    </a:p>
                  </a:txBody>
                  <a:tcPr/>
                </a:tc>
                <a:tc>
                  <a:txBody>
                    <a:bodyPr/>
                    <a:lstStyle/>
                    <a:p>
                      <a:r>
                        <a:rPr lang="en-US" sz="1600" dirty="0" smtClean="0"/>
                        <a:t>A scholar of nonfiction writing as well as a nonfiction writer. So his writing</a:t>
                      </a:r>
                      <a:r>
                        <a:rPr lang="en-US" sz="1600" baseline="0" dirty="0" smtClean="0"/>
                        <a:t> practice and scholarship complement each other.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Gets</a:t>
                      </a:r>
                      <a:r>
                        <a:rPr lang="en-US" sz="1600" baseline="0" dirty="0" smtClean="0"/>
                        <a:t> ideas for her news reporting from her book writing and vice versa.</a:t>
                      </a:r>
                      <a:endParaRPr lang="en-US" sz="1600" dirty="0" smtClean="0"/>
                    </a:p>
                  </a:txBody>
                  <a:tcPr/>
                </a:tc>
              </a:tr>
              <a:tr h="1084007">
                <a:tc>
                  <a:txBody>
                    <a:bodyPr/>
                    <a:lstStyle/>
                    <a:p>
                      <a:r>
                        <a:rPr lang="en-US" sz="1600" dirty="0" smtClean="0"/>
                        <a:t>Travel nonfiction and current affairs.  An Australian</a:t>
                      </a:r>
                      <a:r>
                        <a:rPr lang="en-US" sz="1600" baseline="0" dirty="0" smtClean="0"/>
                        <a:t> journalist’s literary narratives on South Asia. </a:t>
                      </a:r>
                      <a:endParaRPr lang="en-US" sz="1600" dirty="0" smtClean="0"/>
                    </a:p>
                    <a:p>
                      <a:endParaRPr lang="en-US" sz="1600" dirty="0"/>
                    </a:p>
                  </a:txBody>
                  <a:tcPr/>
                </a:tc>
                <a:tc>
                  <a:txBody>
                    <a:bodyPr/>
                    <a:lstStyle/>
                    <a:p>
                      <a:r>
                        <a:rPr lang="en-US" sz="1600" dirty="0" smtClean="0"/>
                        <a:t>Current</a:t>
                      </a:r>
                      <a:r>
                        <a:rPr lang="en-US" sz="1600" baseline="0" dirty="0" smtClean="0"/>
                        <a:t> affairs and politics.  Contemporary Australian literary journalism which is closely tied to the national political and social landscape.</a:t>
                      </a:r>
                      <a:endParaRPr lang="en-US" sz="1600" dirty="0"/>
                    </a:p>
                  </a:txBody>
                  <a:tcPr/>
                </a:tc>
                <a:tc>
                  <a:txBody>
                    <a:bodyPr/>
                    <a:lstStyle/>
                    <a:p>
                      <a:r>
                        <a:rPr lang="en-US" sz="1600" dirty="0" smtClean="0"/>
                        <a:t>Travel nonfiction on Paraguay, Madrid</a:t>
                      </a:r>
                      <a:r>
                        <a:rPr lang="en-US" sz="1600" baseline="0" dirty="0" smtClean="0"/>
                        <a:t> and South Australia</a:t>
                      </a:r>
                      <a:r>
                        <a:rPr lang="en-US" sz="1600" dirty="0" smtClean="0"/>
                        <a:t>. </a:t>
                      </a:r>
                    </a:p>
                    <a:p>
                      <a:r>
                        <a:rPr lang="en-US" sz="1600" dirty="0" smtClean="0"/>
                        <a:t>Pushing the boundaries of literary</a:t>
                      </a:r>
                      <a:r>
                        <a:rPr lang="en-US" sz="1600" baseline="0" dirty="0" smtClean="0"/>
                        <a:t> journalism and travel writing further with each new book. </a:t>
                      </a:r>
                      <a:endParaRPr lang="en-US" sz="1600" dirty="0"/>
                    </a:p>
                  </a:txBody>
                  <a:tcPr/>
                </a:tc>
                <a:tc>
                  <a:txBody>
                    <a:bodyPr/>
                    <a:lstStyle/>
                    <a:p>
                      <a:r>
                        <a:rPr lang="en-US" sz="1600" dirty="0" smtClean="0"/>
                        <a:t>Health</a:t>
                      </a:r>
                      <a:r>
                        <a:rPr lang="en-US" sz="1600" baseline="0" dirty="0" smtClean="0"/>
                        <a:t> nonfiction is less explored as a genre of literary journalism. So this is a new kind of contribution.</a:t>
                      </a:r>
                      <a:endParaRPr lang="en-US" sz="1600" i="1" dirty="0"/>
                    </a:p>
                  </a:txBody>
                  <a:tcPr/>
                </a:tc>
              </a:tr>
            </a:tbl>
          </a:graphicData>
        </a:graphic>
      </p:graphicFrame>
    </p:spTree>
    <p:extLst>
      <p:ext uri="{BB962C8B-B14F-4D97-AF65-F5344CB8AC3E}">
        <p14:creationId xmlns:p14="http://schemas.microsoft.com/office/powerpoint/2010/main" val="276883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Relevance of journalists writing nonfiction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pluralistic writing practice that extends public discourse on significant news topics to a longer narrative format.</a:t>
            </a:r>
          </a:p>
          <a:p>
            <a:r>
              <a:rPr lang="en-US" dirty="0" smtClean="0"/>
              <a:t>Contributes to slow journalism and the growing body of Australian literary journalism.</a:t>
            </a:r>
          </a:p>
          <a:p>
            <a:r>
              <a:rPr lang="en-US" dirty="0" smtClean="0"/>
              <a:t>Validates this conference’s theme of multiple realities in present-day media communication.</a:t>
            </a:r>
          </a:p>
          <a:p>
            <a:r>
              <a:rPr lang="en-US" dirty="0" smtClean="0"/>
              <a:t>Still relevant because of nonfiction’s enduring narrative structures stemming from the historical journalistic sketch (Sims 2007) and the distinct narrative voice of each author.</a:t>
            </a:r>
          </a:p>
          <a:p>
            <a:r>
              <a:rPr lang="en-US" dirty="0" smtClean="0"/>
              <a:t>Practically, journalists </a:t>
            </a:r>
            <a:r>
              <a:rPr lang="en-US" dirty="0"/>
              <a:t>writing nonfiction </a:t>
            </a:r>
            <a:r>
              <a:rPr lang="en-US" dirty="0" smtClean="0"/>
              <a:t>gain enhanced credibility </a:t>
            </a:r>
            <a:r>
              <a:rPr lang="en-US" dirty="0"/>
              <a:t>in the eyes of </a:t>
            </a:r>
            <a:r>
              <a:rPr lang="en-US" dirty="0" smtClean="0"/>
              <a:t>news organisations</a:t>
            </a:r>
            <a:r>
              <a:rPr lang="en-US" dirty="0"/>
              <a:t> </a:t>
            </a:r>
            <a:r>
              <a:rPr lang="en-US" dirty="0" smtClean="0"/>
              <a:t>and new editors </a:t>
            </a:r>
            <a:r>
              <a:rPr lang="en-US" dirty="0"/>
              <a:t>(Matt Cunningham, Sky </a:t>
            </a:r>
            <a:r>
              <a:rPr lang="en-US" dirty="0" smtClean="0"/>
              <a:t>News Darwin </a:t>
            </a:r>
            <a:r>
              <a:rPr lang="en-US" dirty="0"/>
              <a:t>Bureau Chief</a:t>
            </a:r>
            <a:r>
              <a:rPr lang="en-US" dirty="0" smtClean="0"/>
              <a:t>).</a:t>
            </a:r>
          </a:p>
          <a:p>
            <a:r>
              <a:rPr lang="en-US" dirty="0" smtClean="0"/>
              <a:t>Thank you to my supervisors: Kathryn Bowd, Kim Barbour &amp; Jillian Schedneck.</a:t>
            </a:r>
          </a:p>
          <a:p>
            <a:r>
              <a:rPr lang="en-US" dirty="0" smtClean="0"/>
              <a:t>Thank you for listening </a:t>
            </a:r>
            <a:r>
              <a:rPr lang="en-US" dirty="0" smtClean="0">
                <a:sym typeface="Wingdings"/>
              </a:rPr>
              <a:t>.</a:t>
            </a:r>
            <a:endParaRPr lang="en-US" dirty="0"/>
          </a:p>
        </p:txBody>
      </p:sp>
    </p:spTree>
    <p:extLst>
      <p:ext uri="{BB962C8B-B14F-4D97-AF65-F5344CB8AC3E}">
        <p14:creationId xmlns:p14="http://schemas.microsoft.com/office/powerpoint/2010/main" val="272042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Study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Masters research project. My professional background is in journalism.</a:t>
            </a:r>
          </a:p>
          <a:p>
            <a:r>
              <a:rPr lang="en-US" dirty="0" smtClean="0"/>
              <a:t>I wanted to study how and why Australian journalists write nonfiction books.</a:t>
            </a:r>
          </a:p>
          <a:p>
            <a:r>
              <a:rPr lang="en-US" dirty="0" smtClean="0"/>
              <a:t>Case studies of four Australian journalists writing nonfiction were undertaken.</a:t>
            </a:r>
          </a:p>
          <a:p>
            <a:r>
              <a:rPr lang="en-US" dirty="0" smtClean="0"/>
              <a:t>Interviewed each journalist twice over a two-year period in 2017/2018.</a:t>
            </a:r>
          </a:p>
          <a:p>
            <a:r>
              <a:rPr lang="en-US" dirty="0" smtClean="0"/>
              <a:t>Read select nonfiction books authored by each journalist prior to interviews so that I could question them in detail about their nonfiction writing process.</a:t>
            </a:r>
          </a:p>
          <a:p>
            <a:r>
              <a:rPr lang="en-US" dirty="0" smtClean="0"/>
              <a:t>Undertook wider contextual research on their journalism experience before interviews to identify connections between their journalism practice and their nonfiction writing practice.</a:t>
            </a:r>
          </a:p>
          <a:p>
            <a:r>
              <a:rPr lang="en-US" dirty="0" smtClean="0"/>
              <a:t>Then did a narrative analysis of these interviews to interpret each journalists’ individual nonfiction writing style.</a:t>
            </a:r>
          </a:p>
          <a:p>
            <a:endParaRPr lang="en-US" dirty="0" smtClean="0"/>
          </a:p>
          <a:p>
            <a:endParaRPr lang="en-US" dirty="0"/>
          </a:p>
        </p:txBody>
      </p:sp>
    </p:spTree>
    <p:extLst>
      <p:ext uri="{BB962C8B-B14F-4D97-AF65-F5344CB8AC3E}">
        <p14:creationId xmlns:p14="http://schemas.microsoft.com/office/powerpoint/2010/main" val="570791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JourNalist Case studies</a:t>
            </a:r>
            <a:endParaRPr lang="en-US" dirty="0"/>
          </a:p>
        </p:txBody>
      </p:sp>
      <p:sp>
        <p:nvSpPr>
          <p:cNvPr id="3" name="Content Placeholder 2"/>
          <p:cNvSpPr>
            <a:spLocks noGrp="1"/>
          </p:cNvSpPr>
          <p:nvPr>
            <p:ph idx="1"/>
          </p:nvPr>
        </p:nvSpPr>
        <p:spPr/>
        <p:txBody>
          <a:bodyPr/>
          <a:lstStyle/>
          <a:p>
            <a:r>
              <a:rPr lang="en-US" dirty="0" smtClean="0"/>
              <a:t>Two senior journalists:</a:t>
            </a:r>
          </a:p>
          <a:p>
            <a:r>
              <a:rPr lang="en-US" dirty="0" smtClean="0"/>
              <a:t>Christopher Kremmer – academic and former ABC South Asia correspondent 1990-2000, </a:t>
            </a:r>
            <a:r>
              <a:rPr lang="en-US" i="1" dirty="0" smtClean="0"/>
              <a:t>Sydney Morning Herald </a:t>
            </a:r>
            <a:r>
              <a:rPr lang="en-US" dirty="0" smtClean="0"/>
              <a:t>and </a:t>
            </a:r>
            <a:r>
              <a:rPr lang="en-US" i="1" dirty="0" smtClean="0"/>
              <a:t>The Age. </a:t>
            </a:r>
            <a:r>
              <a:rPr lang="en-US" dirty="0" smtClean="0"/>
              <a:t>He has authored three nonfiction books, </a:t>
            </a:r>
            <a:r>
              <a:rPr lang="en-US" i="1" dirty="0" smtClean="0"/>
              <a:t>The Carpet Wars </a:t>
            </a:r>
            <a:r>
              <a:rPr lang="en-US" dirty="0" smtClean="0"/>
              <a:t>(2002) on Afghanistan, </a:t>
            </a:r>
            <a:r>
              <a:rPr lang="en-US" i="1" dirty="0" smtClean="0"/>
              <a:t>The Bamboo Palace </a:t>
            </a:r>
            <a:r>
              <a:rPr lang="en-US" dirty="0" smtClean="0"/>
              <a:t>(2003) on Laos &amp; </a:t>
            </a:r>
            <a:r>
              <a:rPr lang="en-US" i="1" dirty="0" smtClean="0"/>
              <a:t>Inhaling the Mahatma </a:t>
            </a:r>
            <a:r>
              <a:rPr lang="en-US" dirty="0" smtClean="0"/>
              <a:t>(2006) on India.</a:t>
            </a:r>
          </a:p>
          <a:p>
            <a:r>
              <a:rPr lang="en-US" dirty="0" smtClean="0"/>
              <a:t>Annabel Crabb – ABC’s chief online political reporter,  ABC TV journalist and </a:t>
            </a:r>
            <a:r>
              <a:rPr lang="en-US" i="1" dirty="0"/>
              <a:t>Sydney Morning Herald </a:t>
            </a:r>
            <a:r>
              <a:rPr lang="en-US" dirty="0" smtClean="0"/>
              <a:t>weekend columnist.  She too has authored three nonfiction books, </a:t>
            </a:r>
            <a:r>
              <a:rPr lang="en-US" i="1" dirty="0" smtClean="0"/>
              <a:t>Losing It: The Inside Story of the Labor Party in Opposition </a:t>
            </a:r>
            <a:r>
              <a:rPr lang="en-US" dirty="0" smtClean="0"/>
              <a:t>(2005), </a:t>
            </a:r>
            <a:r>
              <a:rPr lang="en-US" i="1" dirty="0" smtClean="0"/>
              <a:t>Rise of the Ruddbot: Observations from the Gallery </a:t>
            </a:r>
            <a:r>
              <a:rPr lang="en-US" dirty="0" smtClean="0"/>
              <a:t>(2010) &amp; </a:t>
            </a:r>
            <a:r>
              <a:rPr lang="en-US" i="1" dirty="0" smtClean="0"/>
              <a:t>The Wife Drought </a:t>
            </a:r>
            <a:r>
              <a:rPr lang="en-US" dirty="0" smtClean="0"/>
              <a:t>(2014).</a:t>
            </a:r>
            <a:endParaRPr lang="en-US" dirty="0"/>
          </a:p>
        </p:txBody>
      </p:sp>
    </p:spTree>
    <p:extLst>
      <p:ext uri="{BB962C8B-B14F-4D97-AF65-F5344CB8AC3E}">
        <p14:creationId xmlns:p14="http://schemas.microsoft.com/office/powerpoint/2010/main" val="1082052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JourNalist Case studies</a:t>
            </a:r>
            <a:endParaRPr lang="en-US" dirty="0"/>
          </a:p>
        </p:txBody>
      </p:sp>
      <p:sp>
        <p:nvSpPr>
          <p:cNvPr id="3" name="Content Placeholder 2"/>
          <p:cNvSpPr>
            <a:spLocks noGrp="1"/>
          </p:cNvSpPr>
          <p:nvPr>
            <p:ph idx="1"/>
          </p:nvPr>
        </p:nvSpPr>
        <p:spPr/>
        <p:txBody>
          <a:bodyPr/>
          <a:lstStyle/>
          <a:p>
            <a:r>
              <a:rPr lang="en-US" dirty="0" smtClean="0"/>
              <a:t>Two younger journalists:</a:t>
            </a:r>
          </a:p>
          <a:p>
            <a:r>
              <a:rPr lang="en-US" dirty="0" smtClean="0"/>
              <a:t>Ben Stubbs – academic, freelance journalist and travel writer for </a:t>
            </a:r>
            <a:r>
              <a:rPr lang="en-US" i="1" dirty="0" smtClean="0"/>
              <a:t>The Canberra Times, Sydney Morning Herald,  Australian Geographic, The Guardian </a:t>
            </a:r>
            <a:r>
              <a:rPr lang="en-US" dirty="0" smtClean="0"/>
              <a:t>(Australia) &amp; </a:t>
            </a:r>
            <a:r>
              <a:rPr lang="en-US" i="1" dirty="0" smtClean="0"/>
              <a:t>The New York Times </a:t>
            </a:r>
            <a:r>
              <a:rPr lang="en-US" dirty="0" smtClean="0"/>
              <a:t>(Australia).</a:t>
            </a:r>
            <a:r>
              <a:rPr lang="en-US" dirty="0"/>
              <a:t> </a:t>
            </a:r>
            <a:r>
              <a:rPr lang="en-US" dirty="0" smtClean="0"/>
              <a:t>He has authored two nonfiction books, </a:t>
            </a:r>
            <a:r>
              <a:rPr lang="en-US" i="1" dirty="0" smtClean="0"/>
              <a:t>Ticket To Paradise </a:t>
            </a:r>
            <a:r>
              <a:rPr lang="en-US" dirty="0" smtClean="0"/>
              <a:t>(2012) &amp; </a:t>
            </a:r>
            <a:r>
              <a:rPr lang="en-US" i="1" dirty="0" smtClean="0"/>
              <a:t>After Dark: A Nocturnal Exploration </a:t>
            </a:r>
            <a:r>
              <a:rPr lang="en-US" i="1" dirty="0"/>
              <a:t>O</a:t>
            </a:r>
            <a:r>
              <a:rPr lang="en-US" i="1" dirty="0" smtClean="0"/>
              <a:t>f Madrid </a:t>
            </a:r>
            <a:r>
              <a:rPr lang="en-US" dirty="0" smtClean="0"/>
              <a:t>(2016) and is currently writing a third book on South Australia.</a:t>
            </a:r>
          </a:p>
          <a:p>
            <a:r>
              <a:rPr lang="en-US" dirty="0" smtClean="0"/>
              <a:t>Shannon Harvey – independent investigative journalist and documentary filmmaker. Formerly a broadcast and radio journalist with the ABC and Fairfax. She has authored one nonfiction book, </a:t>
            </a:r>
            <a:r>
              <a:rPr lang="en-US" i="1" dirty="0" smtClean="0"/>
              <a:t>The Whole Health Life </a:t>
            </a:r>
            <a:r>
              <a:rPr lang="en-US" dirty="0" smtClean="0"/>
              <a:t>(2016) and is currently writing a second investigative book on the global wellness industry.</a:t>
            </a:r>
          </a:p>
        </p:txBody>
      </p:sp>
    </p:spTree>
    <p:extLst>
      <p:ext uri="{BB962C8B-B14F-4D97-AF65-F5344CB8AC3E}">
        <p14:creationId xmlns:p14="http://schemas.microsoft.com/office/powerpoint/2010/main" val="1471608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xmlns="" id="{BA15FC70-5D44-4EDC-917B-7183FDE6EE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5" name="Rectangle 14">
            <a:extLst>
              <a:ext uri="{FF2B5EF4-FFF2-40B4-BE49-F238E27FC236}">
                <a16:creationId xmlns:a16="http://schemas.microsoft.com/office/drawing/2014/main" xmlns="" id="{E0FDFFBE-5ED1-4C3A-BECC-06257E024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xmlns="" id="{B8C7FBA7-C33F-4A38-A731-AE99FEBBF5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a:srcRect r="-5" b="8899"/>
          <a:stretch/>
        </p:blipFill>
        <p:spPr>
          <a:xfrm>
            <a:off x="9091226" y="79522"/>
            <a:ext cx="3104941" cy="2828492"/>
          </a:xfrm>
          <a:prstGeom prst="rect">
            <a:avLst/>
          </a:prstGeom>
        </p:spPr>
      </p:pic>
      <p:pic>
        <p:nvPicPr>
          <p:cNvPr id="4" name="Picture 3"/>
          <p:cNvPicPr>
            <a:picLocks noChangeAspect="1"/>
          </p:cNvPicPr>
          <p:nvPr/>
        </p:nvPicPr>
        <p:blipFill rotWithShape="1">
          <a:blip r:embed="rId3"/>
          <a:srcRect r="5" b="7104"/>
          <a:stretch/>
        </p:blipFill>
        <p:spPr>
          <a:xfrm>
            <a:off x="6042409" y="23972"/>
            <a:ext cx="3044649" cy="2828492"/>
          </a:xfrm>
          <a:prstGeom prst="rect">
            <a:avLst/>
          </a:prstGeom>
        </p:spPr>
      </p:pic>
      <p:pic>
        <p:nvPicPr>
          <p:cNvPr id="6" name="Picture 5"/>
          <p:cNvPicPr>
            <a:picLocks noChangeAspect="1"/>
          </p:cNvPicPr>
          <p:nvPr/>
        </p:nvPicPr>
        <p:blipFill rotWithShape="1">
          <a:blip r:embed="rId4"/>
          <a:srcRect r="-2" b="29047"/>
          <a:stretch/>
        </p:blipFill>
        <p:spPr>
          <a:xfrm>
            <a:off x="7215" y="47943"/>
            <a:ext cx="3059616" cy="2828482"/>
          </a:xfrm>
          <a:prstGeom prst="rect">
            <a:avLst/>
          </a:prstGeom>
        </p:spPr>
      </p:pic>
      <p:pic>
        <p:nvPicPr>
          <p:cNvPr id="8" name="Picture 7"/>
          <p:cNvPicPr>
            <a:picLocks noChangeAspect="1"/>
          </p:cNvPicPr>
          <p:nvPr/>
        </p:nvPicPr>
        <p:blipFill rotWithShape="1">
          <a:blip r:embed="rId5"/>
          <a:srcRect r="-2" b="7505"/>
          <a:stretch/>
        </p:blipFill>
        <p:spPr>
          <a:xfrm>
            <a:off x="3066831" y="79522"/>
            <a:ext cx="3058046" cy="2828491"/>
          </a:xfrm>
          <a:prstGeom prst="rect">
            <a:avLst/>
          </a:prstGeom>
        </p:spPr>
      </p:pic>
      <p:sp>
        <p:nvSpPr>
          <p:cNvPr id="19" name="Rectangle 18">
            <a:extLst>
              <a:ext uri="{FF2B5EF4-FFF2-40B4-BE49-F238E27FC236}">
                <a16:creationId xmlns:a16="http://schemas.microsoft.com/office/drawing/2014/main" xmlns="" id="{5EB5C8F0-2881-4184-92C6-0E251C42A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2828492"/>
            <a:ext cx="12188952" cy="79375"/>
          </a:xfrm>
          <a:prstGeom prst="rect">
            <a:avLst/>
          </a:prstGeom>
          <a:solidFill>
            <a:schemeClr val="bg2"/>
          </a:solidFill>
          <a:ln w="0">
            <a:noFill/>
            <a:prstDash val="solid"/>
            <a:round/>
            <a:headEnd/>
            <a:tailEnd/>
          </a:ln>
        </p:spPr>
        <p:txBody>
          <a:bodyPr rtlCol="0" anchor="ctr"/>
          <a:lstStyle/>
          <a:p>
            <a:pPr algn="ctr"/>
            <a:endParaRPr lang="en-US" dirty="0"/>
          </a:p>
        </p:txBody>
      </p:sp>
      <p:sp>
        <p:nvSpPr>
          <p:cNvPr id="2" name="Title 1"/>
          <p:cNvSpPr>
            <a:spLocks noGrp="1"/>
          </p:cNvSpPr>
          <p:nvPr>
            <p:ph type="title"/>
          </p:nvPr>
        </p:nvSpPr>
        <p:spPr>
          <a:xfrm>
            <a:off x="936791" y="3176833"/>
            <a:ext cx="10318418" cy="2581538"/>
          </a:xfrm>
        </p:spPr>
        <p:txBody>
          <a:bodyPr vert="horz" lIns="91440" tIns="45720" rIns="91440" bIns="45720" rtlCol="0" anchor="ctr">
            <a:normAutofit/>
          </a:bodyPr>
          <a:lstStyle/>
          <a:p>
            <a:pPr algn="ctr"/>
            <a:r>
              <a:rPr lang="en-US" sz="8800" spc="800" dirty="0"/>
              <a:t>The Journalists</a:t>
            </a:r>
          </a:p>
        </p:txBody>
      </p:sp>
    </p:spTree>
    <p:extLst>
      <p:ext uri="{BB962C8B-B14F-4D97-AF65-F5344CB8AC3E}">
        <p14:creationId xmlns:p14="http://schemas.microsoft.com/office/powerpoint/2010/main" val="1442355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Nonfiction books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275" y="1409824"/>
            <a:ext cx="2396773" cy="369735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987" r="6198"/>
          <a:stretch/>
        </p:blipFill>
        <p:spPr>
          <a:xfrm rot="16200000">
            <a:off x="5610151" y="-265497"/>
            <a:ext cx="3675568" cy="7069772"/>
          </a:xfrm>
          <a:prstGeom prst="rect">
            <a:avLst/>
          </a:prstGeom>
        </p:spPr>
      </p:pic>
    </p:spTree>
    <p:extLst>
      <p:ext uri="{BB962C8B-B14F-4D97-AF65-F5344CB8AC3E}">
        <p14:creationId xmlns:p14="http://schemas.microsoft.com/office/powerpoint/2010/main" val="761521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Literature &amp; Theories</a:t>
            </a:r>
            <a:endParaRPr lang="en-US" dirty="0"/>
          </a:p>
        </p:txBody>
      </p:sp>
      <p:sp>
        <p:nvSpPr>
          <p:cNvPr id="3" name="Content Placeholder 2"/>
          <p:cNvSpPr>
            <a:spLocks noGrp="1"/>
          </p:cNvSpPr>
          <p:nvPr>
            <p:ph idx="1"/>
          </p:nvPr>
        </p:nvSpPr>
        <p:spPr>
          <a:xfrm>
            <a:off x="1251678" y="1510211"/>
            <a:ext cx="10178322" cy="3593591"/>
          </a:xfrm>
        </p:spPr>
        <p:txBody>
          <a:bodyPr>
            <a:noAutofit/>
          </a:bodyPr>
          <a:lstStyle/>
          <a:p>
            <a:r>
              <a:rPr lang="en-US" sz="1600" dirty="0" smtClean="0"/>
              <a:t>Looked at studies on literary journalism and nonfiction writing from the United States, United Kingdom, Europe and Australia. </a:t>
            </a:r>
            <a:r>
              <a:rPr lang="en-US" sz="1600" dirty="0"/>
              <a:t>T</a:t>
            </a:r>
            <a:r>
              <a:rPr lang="en-US" sz="1600" dirty="0" smtClean="0"/>
              <a:t>he New Journalism movement of the 1960s &amp; 1970s set a precedent for most of the book-length journalism that has followed.</a:t>
            </a:r>
          </a:p>
          <a:p>
            <a:r>
              <a:rPr lang="en-US" sz="1600" dirty="0" smtClean="0"/>
              <a:t>Also looked at recent studies on slow journalism undertaken by Megan Le Masurier (Australia) and Eric Neveu (Europe). </a:t>
            </a:r>
          </a:p>
          <a:p>
            <a:r>
              <a:rPr lang="en-US" sz="1600" dirty="0"/>
              <a:t>Started with the one pre-structuralist theory on writing and literature and then incorporated three other specific theories from Journalism and Communication Studies </a:t>
            </a:r>
            <a:r>
              <a:rPr lang="en-US" sz="1600" dirty="0" smtClean="0"/>
              <a:t>that supported </a:t>
            </a:r>
            <a:r>
              <a:rPr lang="en-US" sz="1600" dirty="0"/>
              <a:t>my research.</a:t>
            </a:r>
          </a:p>
          <a:p>
            <a:r>
              <a:rPr lang="en-US" sz="1600" dirty="0"/>
              <a:t>Sartre (1947) essays, </a:t>
            </a:r>
            <a:r>
              <a:rPr lang="en-US" sz="1600" i="1" dirty="0"/>
              <a:t>What is Literature</a:t>
            </a:r>
            <a:r>
              <a:rPr lang="en-US" sz="1600" dirty="0"/>
              <a:t>—“writing is a certain way of wanting freedom” where the author is solely responsible for texts they create.  “One is not a writer for having chosen to say certain things but for having chosen to say them in a certain way.”</a:t>
            </a:r>
          </a:p>
          <a:p>
            <a:r>
              <a:rPr lang="en-US" sz="1600" dirty="0"/>
              <a:t>Geiber (1964)—creation of a news narrative is an intensely personal experience for reporters.</a:t>
            </a:r>
          </a:p>
          <a:p>
            <a:r>
              <a:rPr lang="en-US" sz="1600" dirty="0"/>
              <a:t>Sims (1984)—five characteristics of literary journalism as immersion, structure, accuracy, voice and [author] responsibility.</a:t>
            </a:r>
          </a:p>
          <a:p>
            <a:r>
              <a:rPr lang="en-US" sz="1600" dirty="0"/>
              <a:t>Eason (1984)—the two types of literary journalism as ethnographic realism and cultural phenomenology.</a:t>
            </a:r>
          </a:p>
          <a:p>
            <a:endParaRPr lang="en-US" sz="1600" dirty="0" smtClean="0"/>
          </a:p>
        </p:txBody>
      </p:sp>
    </p:spTree>
    <p:extLst>
      <p:ext uri="{BB962C8B-B14F-4D97-AF65-F5344CB8AC3E}">
        <p14:creationId xmlns:p14="http://schemas.microsoft.com/office/powerpoint/2010/main" val="461225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Research qs.</a:t>
            </a:r>
            <a:endParaRPr lang="en-US" dirty="0"/>
          </a:p>
        </p:txBody>
      </p:sp>
      <p:sp>
        <p:nvSpPr>
          <p:cNvPr id="3" name="Content Placeholder 2"/>
          <p:cNvSpPr>
            <a:spLocks noGrp="1"/>
          </p:cNvSpPr>
          <p:nvPr>
            <p:ph idx="1"/>
          </p:nvPr>
        </p:nvSpPr>
        <p:spPr>
          <a:xfrm>
            <a:off x="1251678" y="1342663"/>
            <a:ext cx="3702287" cy="5254907"/>
          </a:xfrm>
        </p:spPr>
        <p:txBody>
          <a:bodyPr>
            <a:normAutofit fontScale="92500" lnSpcReduction="20000"/>
          </a:bodyPr>
          <a:lstStyle/>
          <a:p>
            <a:r>
              <a:rPr lang="en-US" dirty="0" smtClean="0"/>
              <a:t>A case study methodology concentrating on four journalist case studies. Focusing on interpreting a smaller number of case studies enables a richer analysis of each case (Yin 2018).</a:t>
            </a:r>
          </a:p>
          <a:p>
            <a:r>
              <a:rPr lang="en-US" dirty="0" smtClean="0"/>
              <a:t>Method: a constructivist narrative analysis of eight interviews conducted with the selected journalists. Constructivist N.A. uses semi-structured interviews (open-ended interpretation) and recognises that power is shared between the researcher and the participant (Clandinin 2007). </a:t>
            </a:r>
          </a:p>
          <a:p>
            <a:r>
              <a:rPr lang="en-US" dirty="0" smtClean="0"/>
              <a:t>The narrative being analysed is the journalists’ verbal descriptions of their nonfiction writing practice.  </a:t>
            </a:r>
            <a:endParaRPr lang="en-US" dirty="0"/>
          </a:p>
        </p:txBody>
      </p:sp>
      <p:sp>
        <p:nvSpPr>
          <p:cNvPr id="4" name="Content Placeholder 2"/>
          <p:cNvSpPr txBox="1">
            <a:spLocks/>
          </p:cNvSpPr>
          <p:nvPr/>
        </p:nvSpPr>
        <p:spPr>
          <a:xfrm>
            <a:off x="6033951" y="1342663"/>
            <a:ext cx="3702287" cy="525490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en-US" dirty="0"/>
          </a:p>
        </p:txBody>
      </p:sp>
      <p:sp>
        <p:nvSpPr>
          <p:cNvPr id="6" name="Content Placeholder 2"/>
          <p:cNvSpPr txBox="1">
            <a:spLocks/>
          </p:cNvSpPr>
          <p:nvPr/>
        </p:nvSpPr>
        <p:spPr>
          <a:xfrm>
            <a:off x="5802458" y="1342662"/>
            <a:ext cx="3702287" cy="525490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endParaRPr lang="en-US" dirty="0"/>
          </a:p>
        </p:txBody>
      </p:sp>
      <p:sp>
        <p:nvSpPr>
          <p:cNvPr id="7" name="Content Placeholder 2"/>
          <p:cNvSpPr txBox="1">
            <a:spLocks/>
          </p:cNvSpPr>
          <p:nvPr/>
        </p:nvSpPr>
        <p:spPr>
          <a:xfrm>
            <a:off x="5663561" y="1342661"/>
            <a:ext cx="3702287" cy="525490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20574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smtClean="0"/>
              <a:t>How does journalism experience and their reading interests influence the participants’ nonfiction writing? </a:t>
            </a:r>
          </a:p>
          <a:p>
            <a:r>
              <a:rPr lang="en-US" dirty="0" smtClean="0"/>
              <a:t>Why do some journalists choose to write nonfiction books?</a:t>
            </a:r>
          </a:p>
          <a:p>
            <a:r>
              <a:rPr lang="en-US" dirty="0" smtClean="0"/>
              <a:t>What story crafting techniques do they employ?</a:t>
            </a:r>
          </a:p>
          <a:p>
            <a:r>
              <a:rPr lang="en-US" dirty="0" smtClean="0"/>
              <a:t>How does nonfiction writing enrich their mainstream work and contribute to Australian literary journalism?</a:t>
            </a:r>
          </a:p>
          <a:p>
            <a:endParaRPr lang="en-US" dirty="0" smtClean="0"/>
          </a:p>
          <a:p>
            <a:endParaRPr lang="en-US" dirty="0" smtClean="0"/>
          </a:p>
          <a:p>
            <a:endParaRPr lang="en-US" dirty="0"/>
          </a:p>
        </p:txBody>
      </p:sp>
    </p:spTree>
    <p:extLst>
      <p:ext uri="{BB962C8B-B14F-4D97-AF65-F5344CB8AC3E}">
        <p14:creationId xmlns:p14="http://schemas.microsoft.com/office/powerpoint/2010/main" val="1478806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Influence of journalism experience on their nonfiction writing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328184"/>
              </p:ext>
            </p:extLst>
          </p:nvPr>
        </p:nvGraphicFramePr>
        <p:xfrm>
          <a:off x="1251678" y="1658986"/>
          <a:ext cx="10178322" cy="5166903"/>
        </p:xfrm>
        <a:graphic>
          <a:graphicData uri="http://schemas.openxmlformats.org/drawingml/2006/table">
            <a:tbl>
              <a:tblPr firstRow="1" bandRow="1">
                <a:tableStyleId>{5C22544A-7EE6-4342-B048-85BDC9FD1C3A}</a:tableStyleId>
              </a:tblPr>
              <a:tblGrid>
                <a:gridCol w="2544581"/>
                <a:gridCol w="2544581"/>
                <a:gridCol w="2544581"/>
                <a:gridCol w="2544579"/>
              </a:tblGrid>
              <a:tr h="564017">
                <a:tc>
                  <a:txBody>
                    <a:bodyPr/>
                    <a:lstStyle/>
                    <a:p>
                      <a:r>
                        <a:rPr lang="en-US" dirty="0" smtClean="0"/>
                        <a:t>Christopher </a:t>
                      </a:r>
                    </a:p>
                    <a:p>
                      <a:r>
                        <a:rPr lang="en-US" dirty="0" smtClean="0"/>
                        <a:t>Kremmer</a:t>
                      </a:r>
                      <a:endParaRPr lang="en-US" dirty="0"/>
                    </a:p>
                  </a:txBody>
                  <a:tcPr/>
                </a:tc>
                <a:tc>
                  <a:txBody>
                    <a:bodyPr/>
                    <a:lstStyle/>
                    <a:p>
                      <a:r>
                        <a:rPr lang="en-US" dirty="0" smtClean="0"/>
                        <a:t>Annabel</a:t>
                      </a:r>
                    </a:p>
                    <a:p>
                      <a:r>
                        <a:rPr lang="en-US" dirty="0" smtClean="0"/>
                        <a:t>Crabb</a:t>
                      </a:r>
                      <a:endParaRPr lang="en-US" dirty="0"/>
                    </a:p>
                  </a:txBody>
                  <a:tcPr/>
                </a:tc>
                <a:tc>
                  <a:txBody>
                    <a:bodyPr/>
                    <a:lstStyle/>
                    <a:p>
                      <a:r>
                        <a:rPr lang="en-US" dirty="0" smtClean="0"/>
                        <a:t>Ben</a:t>
                      </a:r>
                    </a:p>
                    <a:p>
                      <a:r>
                        <a:rPr lang="en-US" dirty="0" smtClean="0"/>
                        <a:t>Stubbs</a:t>
                      </a:r>
                      <a:endParaRPr lang="en-US" dirty="0"/>
                    </a:p>
                  </a:txBody>
                  <a:tcPr/>
                </a:tc>
                <a:tc>
                  <a:txBody>
                    <a:bodyPr/>
                    <a:lstStyle/>
                    <a:p>
                      <a:r>
                        <a:rPr lang="en-US" dirty="0" smtClean="0"/>
                        <a:t>Shannon </a:t>
                      </a:r>
                    </a:p>
                    <a:p>
                      <a:r>
                        <a:rPr lang="en-US" dirty="0" smtClean="0"/>
                        <a:t>Harvey</a:t>
                      </a:r>
                      <a:endParaRPr lang="en-US" dirty="0"/>
                    </a:p>
                  </a:txBody>
                  <a:tcPr/>
                </a:tc>
              </a:tr>
              <a:tr h="930183">
                <a:tc>
                  <a:txBody>
                    <a:bodyPr/>
                    <a:lstStyle/>
                    <a:p>
                      <a:r>
                        <a:rPr lang="en-US" sz="1600" dirty="0" smtClean="0"/>
                        <a:t>Provided the base, access to sources</a:t>
                      </a:r>
                      <a:r>
                        <a:rPr lang="en-US" sz="1600" baseline="0" dirty="0" smtClean="0"/>
                        <a:t> and information for all his nonfiction books.</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Provided the base, access to sources</a:t>
                      </a:r>
                      <a:r>
                        <a:rPr lang="en-US" sz="1600" baseline="0" dirty="0" smtClean="0"/>
                        <a:t> and information for all her nonfiction books.</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Provided the base, access to sources</a:t>
                      </a:r>
                      <a:r>
                        <a:rPr lang="en-US" sz="1600" baseline="0" dirty="0" smtClean="0"/>
                        <a:t> and information for his first nonfiction book.</a:t>
                      </a: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Provided the base, access to sources</a:t>
                      </a:r>
                      <a:r>
                        <a:rPr lang="en-US" sz="1600" baseline="0" dirty="0" smtClean="0"/>
                        <a:t> and information for her nonfiction books.</a:t>
                      </a:r>
                      <a:endParaRPr lang="en-US" sz="1600" dirty="0" smtClean="0"/>
                    </a:p>
                  </a:txBody>
                  <a:tcPr/>
                </a:tc>
              </a:tr>
              <a:tr h="1154891">
                <a:tc>
                  <a:txBody>
                    <a:bodyPr/>
                    <a:lstStyle/>
                    <a:p>
                      <a:r>
                        <a:rPr lang="en-US" sz="1600" baseline="0" dirty="0" smtClean="0"/>
                        <a:t>Thinks of stories verbally  and artistically, “like fashioning a lump of clay”.</a:t>
                      </a:r>
                      <a:endParaRPr lang="en-US" sz="1600" dirty="0"/>
                    </a:p>
                  </a:txBody>
                  <a:tcPr/>
                </a:tc>
                <a:tc>
                  <a:txBody>
                    <a:bodyPr/>
                    <a:lstStyle/>
                    <a:p>
                      <a:r>
                        <a:rPr lang="en-US" sz="1600" dirty="0" smtClean="0"/>
                        <a:t>Thinks</a:t>
                      </a:r>
                      <a:r>
                        <a:rPr lang="en-US" sz="1600" baseline="0" dirty="0" smtClean="0"/>
                        <a:t> of stories both visually and verbally given her combined broadcast, print and online journalism experience.</a:t>
                      </a:r>
                      <a:endParaRPr lang="en-US" sz="1600" dirty="0"/>
                    </a:p>
                  </a:txBody>
                  <a:tcPr/>
                </a:tc>
                <a:tc>
                  <a:txBody>
                    <a:bodyPr/>
                    <a:lstStyle/>
                    <a:p>
                      <a:r>
                        <a:rPr lang="en-US" sz="1600" dirty="0" smtClean="0"/>
                        <a:t>Thinks</a:t>
                      </a:r>
                      <a:r>
                        <a:rPr lang="en-US" sz="1600" baseline="0" dirty="0" smtClean="0"/>
                        <a:t> of stories dramatically/climax-driven due to his screen writing experience.</a:t>
                      </a:r>
                      <a:endParaRPr lang="en-US" sz="1600" dirty="0"/>
                    </a:p>
                  </a:txBody>
                  <a:tcPr/>
                </a:tc>
                <a:tc>
                  <a:txBody>
                    <a:bodyPr/>
                    <a:lstStyle/>
                    <a:p>
                      <a:r>
                        <a:rPr lang="en-US" sz="1600" dirty="0" smtClean="0"/>
                        <a:t>Thinks of stories visually</a:t>
                      </a:r>
                      <a:r>
                        <a:rPr lang="en-US" sz="1600" baseline="0" dirty="0" smtClean="0"/>
                        <a:t> first as a documentary filmmaker.</a:t>
                      </a:r>
                      <a:endParaRPr lang="en-US" sz="1600" dirty="0"/>
                    </a:p>
                  </a:txBody>
                  <a:tcPr/>
                </a:tc>
              </a:tr>
              <a:tr h="20143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Range of skills such as observational journalism, note taking and research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A tension between his hard news writing and literary writing. “A kind of firewall”.</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Range of skills such as observational journalism, note taking and research skills.</a:t>
                      </a:r>
                    </a:p>
                    <a:p>
                      <a:r>
                        <a:rPr lang="en-US" sz="1600" dirty="0" smtClean="0"/>
                        <a:t>No tension between news writing and nonfiction writing as primarily an opinion news writer.</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Range of skills such as observational journalism, note taking and research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No tension between news writing and nonfiction writing as</a:t>
                      </a:r>
                      <a:r>
                        <a:rPr lang="en-US" sz="1600" baseline="0" dirty="0" smtClean="0"/>
                        <a:t> he writes feature/travel news.</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Range of skills such as observational journalism, note taking and research skills.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No tension between news writing and nonfiction writing now. </a:t>
                      </a:r>
                      <a:r>
                        <a:rPr lang="en-US" sz="1600" baseline="0" dirty="0" smtClean="0"/>
                        <a:t> Writes health news features.</a:t>
                      </a:r>
                      <a:endParaRPr lang="en-US" sz="1600" dirty="0"/>
                    </a:p>
                  </a:txBody>
                  <a:tcPr/>
                </a:tc>
              </a:tr>
            </a:tbl>
          </a:graphicData>
        </a:graphic>
      </p:graphicFrame>
    </p:spTree>
    <p:extLst>
      <p:ext uri="{BB962C8B-B14F-4D97-AF65-F5344CB8AC3E}">
        <p14:creationId xmlns:p14="http://schemas.microsoft.com/office/powerpoint/2010/main" val="2097661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majorFont>
      <a:minorFont>
        <a:latin typeface="Gill Sans MT" panose="020B0502020104020203"/>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1229</TotalTime>
  <Words>2335</Words>
  <Application>Microsoft Macintosh PowerPoint</Application>
  <PresentationFormat>Widescreen</PresentationFormat>
  <Paragraphs>200</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Gill Sans MT</vt:lpstr>
      <vt:lpstr>Impact</vt:lpstr>
      <vt:lpstr>Wingdings</vt:lpstr>
      <vt:lpstr>Badge</vt:lpstr>
      <vt:lpstr>Crafting true stories</vt:lpstr>
      <vt:lpstr>Scope of Study</vt:lpstr>
      <vt:lpstr>JourNalist Case studies</vt:lpstr>
      <vt:lpstr>JourNalist Case studies</vt:lpstr>
      <vt:lpstr>The Journalists</vt:lpstr>
      <vt:lpstr>The Nonfiction books</vt:lpstr>
      <vt:lpstr>Key Literature &amp; Theories</vt:lpstr>
      <vt:lpstr>Methods:  Research qs.</vt:lpstr>
      <vt:lpstr>Influence of journalism experience on their nonfiction writing</vt:lpstr>
      <vt:lpstr>Influence of Reading interests on their nonfiction writing</vt:lpstr>
      <vt:lpstr>Reasons for writing nonfiction</vt:lpstr>
      <vt:lpstr>Story crafting techniques</vt:lpstr>
      <vt:lpstr>Story crafting techniques</vt:lpstr>
      <vt:lpstr>How nonfiction writing enriches their mainstream work and australian literary journalism</vt:lpstr>
      <vt:lpstr>Contemporary Relevance of journalists writing nonfiction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Crafting true stories</dc:title>
  <dc:creator>Varunika Sonani Hapuwatte Ruwanpura</dc:creator>
  <cp:lastModifiedBy>Varunika Sonani Hapuwatte Ruwanpura</cp:lastModifiedBy>
  <cp:revision>307</cp:revision>
  <cp:lastPrinted>2018-06-30T03:15:41Z</cp:lastPrinted>
  <dcterms:created xsi:type="dcterms:W3CDTF">2018-06-26T06:48:42Z</dcterms:created>
  <dcterms:modified xsi:type="dcterms:W3CDTF">2018-07-05T00:35:04Z</dcterms:modified>
</cp:coreProperties>
</file>