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33"/>
  </p:notesMasterIdLst>
  <p:sldIdLst>
    <p:sldId id="332" r:id="rId2"/>
    <p:sldId id="256" r:id="rId3"/>
    <p:sldId id="329" r:id="rId4"/>
    <p:sldId id="258" r:id="rId5"/>
    <p:sldId id="324" r:id="rId6"/>
    <p:sldId id="335" r:id="rId7"/>
    <p:sldId id="307" r:id="rId8"/>
    <p:sldId id="323" r:id="rId9"/>
    <p:sldId id="309" r:id="rId10"/>
    <p:sldId id="308" r:id="rId11"/>
    <p:sldId id="259" r:id="rId12"/>
    <p:sldId id="330" r:id="rId13"/>
    <p:sldId id="260" r:id="rId14"/>
    <p:sldId id="316" r:id="rId15"/>
    <p:sldId id="261" r:id="rId16"/>
    <p:sldId id="314" r:id="rId17"/>
    <p:sldId id="262" r:id="rId18"/>
    <p:sldId id="317" r:id="rId19"/>
    <p:sldId id="333" r:id="rId20"/>
    <p:sldId id="263" r:id="rId21"/>
    <p:sldId id="318" r:id="rId22"/>
    <p:sldId id="264" r:id="rId23"/>
    <p:sldId id="319" r:id="rId24"/>
    <p:sldId id="265" r:id="rId25"/>
    <p:sldId id="320" r:id="rId26"/>
    <p:sldId id="266" r:id="rId27"/>
    <p:sldId id="325" r:id="rId28"/>
    <p:sldId id="267" r:id="rId29"/>
    <p:sldId id="322" r:id="rId30"/>
    <p:sldId id="334" r:id="rId31"/>
    <p:sldId id="331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d Minor" initials="DHM" lastIdx="1" clrIdx="0">
    <p:extLst>
      <p:ext uri="{19B8F6BF-5375-455C-9EA6-DF929625EA0E}">
        <p15:presenceInfo xmlns:p15="http://schemas.microsoft.com/office/powerpoint/2012/main" userId="David Min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23E00"/>
    <a:srgbClr val="342700"/>
    <a:srgbClr val="2B4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897"/>
    <p:restoredTop sz="94701"/>
  </p:normalViewPr>
  <p:slideViewPr>
    <p:cSldViewPr snapToGrid="0" snapToObjects="1">
      <p:cViewPr varScale="1">
        <p:scale>
          <a:sx n="78" d="100"/>
          <a:sy n="78" d="100"/>
        </p:scale>
        <p:origin x="200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C163F-49E1-9E4E-BBE0-83B92E8C94C3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455601-49A8-A643-8182-7BABDDECB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8703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5601-49A8-A643-8182-7BABDDECB5A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2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Preservation environment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Working with </a:t>
            </a:r>
            <a:r>
              <a:rPr lang="en-US" sz="1200" dirty="0" err="1"/>
              <a:t>ArtStor</a:t>
            </a:r>
            <a:r>
              <a:rPr lang="en-US" sz="1200" dirty="0"/>
              <a:t> – detailed metadata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Special collections/archives focus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5601-49A8-A643-8182-7BABDDECB5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568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Preservation environment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Working with </a:t>
            </a:r>
            <a:r>
              <a:rPr lang="en-US" sz="1200" dirty="0" err="1"/>
              <a:t>ArtStor</a:t>
            </a:r>
            <a:r>
              <a:rPr lang="en-US" sz="1200" dirty="0"/>
              <a:t> – detailed metadata</a:t>
            </a:r>
            <a:br>
              <a:rPr lang="en-US" sz="1200" dirty="0"/>
            </a:br>
            <a:endParaRPr lang="en-US" sz="1200" dirty="0"/>
          </a:p>
          <a:p>
            <a:r>
              <a:rPr lang="en-US" sz="1200" dirty="0"/>
              <a:t>Special collections/archives focus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5601-49A8-A643-8182-7BABDDECB5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116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We’ve intentionally strived for consistency across all content</a:t>
            </a:r>
          </a:p>
          <a:p>
            <a:r>
              <a:rPr lang="en-US" sz="1200" dirty="0"/>
              <a:t>Everything gets a collection landing page</a:t>
            </a:r>
          </a:p>
          <a:p>
            <a:r>
              <a:rPr lang="en-US" sz="1200" dirty="0"/>
              <a:t>Every collection gets a DOI</a:t>
            </a:r>
          </a:p>
          <a:p>
            <a:r>
              <a:rPr lang="en-US" sz="1200" dirty="0"/>
              <a:t>Metadata for collection pages and objects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5601-49A8-A643-8182-7BABDDECB5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222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Complex objects</a:t>
            </a:r>
          </a:p>
          <a:p>
            <a:r>
              <a:rPr lang="en-US" sz="1200" dirty="0"/>
              <a:t>Collections and objects (or not)</a:t>
            </a:r>
          </a:p>
          <a:p>
            <a:r>
              <a:rPr lang="en-US" sz="1200" dirty="0"/>
              <a:t>DOIs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455601-49A8-A643-8182-7BABDDECB5A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310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E92AB-0136-9248-B6EA-5F63FD7EB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1E98D6-AA4B-5743-901A-1CEF3336FF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75418-1B83-FD4D-A3A2-A73C339C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B8A59-6675-4D4C-95CE-72615B10ED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B6CB6-0D35-2E46-896A-9456908A1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5391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8BACD-66D9-384B-9F7C-190E063B6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BB021F-27DB-AD4C-B4C2-B02F059FF2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7A262-016E-554A-8E2A-262268214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6605C-5671-0445-B687-39743F0A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F6E6D-FE95-4B4B-8DF9-23BB593EC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385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4C3651-8BF8-E640-9C57-83CAE15EB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CACC91-3CD7-B94A-B813-807C352E4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C45AF-1A4B-AD4C-9FA0-836AD05C8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6E3CCC-263D-F745-B11F-2E53DE330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20631-1798-7D45-A321-6465684F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597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1EC4E-1606-AA40-8638-E2852BF72F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E99AD3-E721-B841-A71A-352FBD751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336625-068A-9244-8D3E-EBD0DEBC2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72F318-E619-1C43-BA50-5D0EA756AE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3C4733-6ACF-7945-B5C7-8C67EE63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691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8AFB-ECA3-A940-8F06-B2BB65B29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F5DBB-53B6-A34C-8B8F-21F13D43D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F1061-05A8-3141-9F16-8C231D5EB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E0F74D-0D6A-154F-B3A4-36D09087E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BD513-B2BD-3241-8D8C-2BC827B63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509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C00FB-9992-2E4B-85E1-253C8F1F5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63512-BE99-FB4D-9AF5-E31E658F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9A8E5C-C7C1-F442-8C13-9FE3B71ADF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F2C736-35C0-3C4E-8142-43D77CB2F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9D674A-5DD4-C24C-A983-3A8BD66F1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95427A-4114-8646-9081-EA49F71DE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1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C5E95-F9EF-0142-B72C-0DE28EB40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41086-5BB2-7B4E-8AE8-6B4994C7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81DC8B-139F-0C4F-8B48-40E0876880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B5CE03-8ACF-9D4E-931F-CAEF361964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23553D-8086-5946-BBE6-C71FB8D12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886685-52CB-4145-AFF9-736E7990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0FC37F6-9C0D-ED43-AEDC-E214E8C46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F32BB91-95A9-5A4B-9645-81A185764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2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C8EF1-666C-A149-A4A5-6EF0A0AD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53D44-AE4E-1D40-953E-E67228E3D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16C20-207A-C840-A886-8906F1956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9F74B-9293-DD40-A600-BCF651DCB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1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7966AA-27BF-484E-9F2E-AB39DBA4A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E6CC50-97EA-F944-850D-F6DBD64C8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45EDBF-BFC8-E443-BDB0-1C88669F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26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2321C-47F6-AE4B-856E-E2600E24B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941002-2360-F64A-B57F-84451CE3BF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41B0A8-5AF1-9145-9D93-CBA52FBC84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601BEE-161D-B94E-8F7E-D28922E5D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F88C7-707E-4445-9554-AA6C853B1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824D9C-49D8-7441-A477-CD2ED0771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42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C2BFB-7F68-0244-9B01-62BFE8E6A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14E531F-88BF-EF48-9119-A712D3A806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AF512D-A047-5246-88B5-84AC33A8FC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F6B5FF-1496-9445-9BC4-7D070B22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AA7F30-C9FF-AD43-9ED5-5D077D1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3A9D6C-FC9C-B74E-AD2C-2A8B851EB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675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E4B7DC-DEA7-1944-A2C6-DC5130D687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708593-BB43-744B-866E-60CAD3617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F65BC-F553-7044-A618-6404A7D4EE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5D86A3-F901-3749-8291-2BE33CE8574E}" type="datetimeFigureOut">
              <a:rPr lang="en-US" smtClean="0"/>
              <a:t>10/18/18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8F273-7697-CB42-9D18-9864ECC700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487C3D-54FC-7343-A16C-3CA2FA2E6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EC798-A629-5B45-A201-BF6444DBE7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0604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9.jp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microsoft.com/office/2007/relationships/media" Target="../media/media3.mov"/><Relationship Id="rId7" Type="http://schemas.openxmlformats.org/officeDocument/2006/relationships/image" Target="../media/image5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50.jp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ov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jp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hyperlink" Target="https://www.google.com/url?sa=t&amp;rct=j&amp;q=&amp;esrc=s&amp;source=web&amp;cd=2&amp;cad=rja&amp;uact=8&amp;ved=2ahUKEwjT79_0247eAhV7IDQIHXw8CUgQFjABegQICBAB&amp;url=http://doi.org/10.1145/1925805.1925816&amp;usg=AOvVaw1IYD6TdrRxXyHtYFeWpBoU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9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4BDFF7D-13B8-AF4D-AC2C-64C4D80D8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749" y="-6743"/>
            <a:ext cx="9136505" cy="6852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539DDA-975C-984D-A003-1A2267F9F8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9998"/>
          <a:stretch/>
        </p:blipFill>
        <p:spPr>
          <a:xfrm>
            <a:off x="99102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0D73CF3-6FC0-7047-BF5B-771649AFE2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9998" b="-2"/>
          <a:stretch/>
        </p:blipFill>
        <p:spPr>
          <a:xfrm>
            <a:off x="6256867" y="956945"/>
            <a:ext cx="4944107" cy="4944110"/>
          </a:xfrm>
          <a:custGeom>
            <a:avLst/>
            <a:gdLst>
              <a:gd name="connsiteX0" fmla="*/ 2313823 w 4627646"/>
              <a:gd name="connsiteY0" fmla="*/ 0 h 4627648"/>
              <a:gd name="connsiteX1" fmla="*/ 4627646 w 4627646"/>
              <a:gd name="connsiteY1" fmla="*/ 2313824 h 4627648"/>
              <a:gd name="connsiteX2" fmla="*/ 2313823 w 4627646"/>
              <a:gd name="connsiteY2" fmla="*/ 4627648 h 4627648"/>
              <a:gd name="connsiteX3" fmla="*/ 0 w 4627646"/>
              <a:gd name="connsiteY3" fmla="*/ 2313824 h 4627648"/>
              <a:gd name="connsiteX4" fmla="*/ 2313823 w 4627646"/>
              <a:gd name="connsiteY4" fmla="*/ 0 h 4627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724A47D9-B8FC-2844-BB7E-728EBB37ADDD}"/>
              </a:ext>
            </a:extLst>
          </p:cNvPr>
          <p:cNvSpPr/>
          <p:nvPr/>
        </p:nvSpPr>
        <p:spPr>
          <a:xfrm>
            <a:off x="765981" y="1103870"/>
            <a:ext cx="1968982" cy="1861752"/>
          </a:xfrm>
          <a:prstGeom prst="wedgeEllipseCallout">
            <a:avLst>
              <a:gd name="adj1" fmla="val 76853"/>
              <a:gd name="adj2" fmla="val 3269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Keep on Truckin" pitchFamily="2" charset="0"/>
              </a:rPr>
              <a:t>A </a:t>
            </a:r>
            <a:r>
              <a:rPr lang="en-US" sz="2800" dirty="0" err="1">
                <a:solidFill>
                  <a:schemeClr val="tx1"/>
                </a:solidFill>
                <a:latin typeface="Keep on Truckin" pitchFamily="2" charset="0"/>
              </a:rPr>
              <a:t>figshare</a:t>
            </a:r>
            <a:r>
              <a:rPr lang="en-US" sz="2800" dirty="0">
                <a:solidFill>
                  <a:schemeClr val="tx1"/>
                </a:solidFill>
                <a:latin typeface="Keep on Truckin" pitchFamily="2" charset="0"/>
              </a:rPr>
              <a:t> pilot</a:t>
            </a:r>
          </a:p>
        </p:txBody>
      </p:sp>
      <p:sp>
        <p:nvSpPr>
          <p:cNvPr id="13" name="Oval Callout 12">
            <a:extLst>
              <a:ext uri="{FF2B5EF4-FFF2-40B4-BE49-F238E27FC236}">
                <a16:creationId xmlns:a16="http://schemas.microsoft.com/office/drawing/2014/main" id="{ADF89F0B-F474-6A47-8419-153C7B8E04B2}"/>
              </a:ext>
            </a:extLst>
          </p:cNvPr>
          <p:cNvSpPr/>
          <p:nvPr/>
        </p:nvSpPr>
        <p:spPr>
          <a:xfrm>
            <a:off x="5006575" y="3966984"/>
            <a:ext cx="2741113" cy="2080946"/>
          </a:xfrm>
          <a:prstGeom prst="wedgeEllipseCallout">
            <a:avLst>
              <a:gd name="adj1" fmla="val 80376"/>
              <a:gd name="adj2" fmla="val -8094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Keep on Truckin" pitchFamily="2" charset="0"/>
              </a:rPr>
              <a:t>With the UC San Diego Library</a:t>
            </a:r>
          </a:p>
        </p:txBody>
      </p:sp>
      <p:sp>
        <p:nvSpPr>
          <p:cNvPr id="15" name="Current Processes">
            <a:extLst>
              <a:ext uri="{FF2B5EF4-FFF2-40B4-BE49-F238E27FC236}">
                <a16:creationId xmlns:a16="http://schemas.microsoft.com/office/drawing/2014/main" id="{B5EA37DB-3994-FD47-BE4B-AF3A908CB3AF}"/>
              </a:ext>
            </a:extLst>
          </p:cNvPr>
          <p:cNvSpPr txBox="1">
            <a:spLocks/>
          </p:cNvSpPr>
          <p:nvPr/>
        </p:nvSpPr>
        <p:spPr>
          <a:xfrm>
            <a:off x="2481148" y="267527"/>
            <a:ext cx="7358064" cy="11932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Helvetica Light" panose="020B0403020202020204" pitchFamily="34" charset="0"/>
              </a:rPr>
              <a:t>David Minor</a:t>
            </a:r>
            <a:br>
              <a:rPr lang="en-US" sz="240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 Light" panose="020B0403020202020204" pitchFamily="34" charset="0"/>
              </a:rPr>
              <a:t>Director, Research Data Curation Program</a:t>
            </a:r>
            <a:br>
              <a:rPr lang="en-US" sz="2400" dirty="0">
                <a:solidFill>
                  <a:schemeClr val="bg1"/>
                </a:solidFill>
                <a:latin typeface="Helvetica Light" panose="020B0403020202020204" pitchFamily="34" charset="0"/>
              </a:rPr>
            </a:br>
            <a:r>
              <a:rPr lang="en-US" sz="2400" dirty="0">
                <a:solidFill>
                  <a:schemeClr val="bg1"/>
                </a:solidFill>
                <a:latin typeface="Helvetica Light" panose="020B0403020202020204" pitchFamily="34" charset="0"/>
              </a:rPr>
              <a:t>UC San Diego Library</a:t>
            </a:r>
          </a:p>
        </p:txBody>
      </p:sp>
      <p:sp>
        <p:nvSpPr>
          <p:cNvPr id="8" name="Current Processes">
            <a:extLst>
              <a:ext uri="{FF2B5EF4-FFF2-40B4-BE49-F238E27FC236}">
                <a16:creationId xmlns:a16="http://schemas.microsoft.com/office/drawing/2014/main" id="{B01612B8-FE97-B14C-8E24-2B53120E655E}"/>
              </a:ext>
            </a:extLst>
          </p:cNvPr>
          <p:cNvSpPr txBox="1">
            <a:spLocks/>
          </p:cNvSpPr>
          <p:nvPr/>
        </p:nvSpPr>
        <p:spPr>
          <a:xfrm>
            <a:off x="2524462" y="267526"/>
            <a:ext cx="7358064" cy="11932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chemeClr val="bg1"/>
                </a:solidFill>
                <a:latin typeface="Keep on Truckin" pitchFamily="2" charset="0"/>
              </a:rPr>
              <a:t>David Minor</a:t>
            </a:r>
            <a:br>
              <a:rPr lang="en-US" sz="2400" dirty="0">
                <a:solidFill>
                  <a:schemeClr val="bg1"/>
                </a:solidFill>
                <a:latin typeface="Keep on Truckin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Keep on Truckin" pitchFamily="2" charset="0"/>
              </a:rPr>
              <a:t>Director, Research Data Curation Program</a:t>
            </a:r>
            <a:br>
              <a:rPr lang="en-US" sz="2400" dirty="0">
                <a:solidFill>
                  <a:schemeClr val="bg1"/>
                </a:solidFill>
                <a:latin typeface="Keep on Truckin" pitchFamily="2" charset="0"/>
              </a:rPr>
            </a:br>
            <a:r>
              <a:rPr lang="en-US" sz="2400" dirty="0">
                <a:solidFill>
                  <a:schemeClr val="bg1"/>
                </a:solidFill>
                <a:latin typeface="Keep on Truckin" pitchFamily="2" charset="0"/>
              </a:rPr>
              <a:t>UC San Diego Library</a:t>
            </a:r>
          </a:p>
        </p:txBody>
      </p:sp>
    </p:spTree>
    <p:extLst>
      <p:ext uri="{BB962C8B-B14F-4D97-AF65-F5344CB8AC3E}">
        <p14:creationId xmlns:p14="http://schemas.microsoft.com/office/powerpoint/2010/main" val="374384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  <p:bldP spid="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2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7BE7EA-F634-FD45-AD9F-E9C172296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995" y="667664"/>
            <a:ext cx="6304855" cy="411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D63551-1C40-9A46-9923-517892D52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8076" y="365125"/>
            <a:ext cx="3651220" cy="37198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B62750-2865-1E48-913C-32BE789E2E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8830" y="3381833"/>
            <a:ext cx="4055786" cy="33869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8170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86A8D-B7BA-BC4C-91A9-C83D7E2EF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594" y="1705672"/>
            <a:ext cx="5006336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Current research data</a:t>
            </a:r>
            <a:br>
              <a:rPr lang="en-US" sz="5400" dirty="0">
                <a:latin typeface="Keep on Truckin" pitchFamily="2" charset="0"/>
              </a:rPr>
            </a:br>
            <a:r>
              <a:rPr lang="en-US" sz="5400" dirty="0">
                <a:latin typeface="Keep on Truckin" pitchFamily="2" charset="0"/>
              </a:rPr>
              <a:t>holdings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3EDA0D-7D36-D24F-A685-BE9541AF4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92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8130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E25A5D-068D-7A40-B07A-9F40A28440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b="259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Oval Callout 1">
            <a:extLst>
              <a:ext uri="{FF2B5EF4-FFF2-40B4-BE49-F238E27FC236}">
                <a16:creationId xmlns:a16="http://schemas.microsoft.com/office/drawing/2014/main" id="{C44AD61E-75D8-E747-B3B7-3CD11A638EC9}"/>
              </a:ext>
            </a:extLst>
          </p:cNvPr>
          <p:cNvSpPr/>
          <p:nvPr/>
        </p:nvSpPr>
        <p:spPr>
          <a:xfrm>
            <a:off x="194553" y="175098"/>
            <a:ext cx="4228290" cy="2367064"/>
          </a:xfrm>
          <a:prstGeom prst="wedgeEllipseCallout">
            <a:avLst>
              <a:gd name="adj1" fmla="val 67050"/>
              <a:gd name="adj2" fmla="val 13185"/>
            </a:avLst>
          </a:prstGeom>
          <a:solidFill>
            <a:schemeClr val="accent4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Keep on Truckin" pitchFamily="2" charset="0"/>
              </a:rPr>
              <a:t>Over 30k files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D4D0EBDA-8067-9340-A096-9C752F4085B0}"/>
              </a:ext>
            </a:extLst>
          </p:cNvPr>
          <p:cNvSpPr/>
          <p:nvPr/>
        </p:nvSpPr>
        <p:spPr>
          <a:xfrm>
            <a:off x="8307421" y="1024647"/>
            <a:ext cx="3631660" cy="1971472"/>
          </a:xfrm>
          <a:prstGeom prst="wedgeEllipseCallout">
            <a:avLst>
              <a:gd name="adj1" fmla="val -92619"/>
              <a:gd name="adj2" fmla="val 52303"/>
            </a:avLst>
          </a:prstGeom>
          <a:solidFill>
            <a:srgbClr val="523E00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eep on Truckin" pitchFamily="2" charset="0"/>
              </a:rPr>
              <a:t>9k objects</a:t>
            </a:r>
          </a:p>
        </p:txBody>
      </p:sp>
      <p:sp>
        <p:nvSpPr>
          <p:cNvPr id="7" name="Oval Callout 6">
            <a:extLst>
              <a:ext uri="{FF2B5EF4-FFF2-40B4-BE49-F238E27FC236}">
                <a16:creationId xmlns:a16="http://schemas.microsoft.com/office/drawing/2014/main" id="{CB9262D8-ACC6-8248-B34B-C3BBE2D82525}"/>
              </a:ext>
            </a:extLst>
          </p:cNvPr>
          <p:cNvSpPr/>
          <p:nvPr/>
        </p:nvSpPr>
        <p:spPr>
          <a:xfrm>
            <a:off x="8307421" y="4088940"/>
            <a:ext cx="3378741" cy="1689189"/>
          </a:xfrm>
          <a:prstGeom prst="wedgeEllipseCallout">
            <a:avLst>
              <a:gd name="adj1" fmla="val -125056"/>
              <a:gd name="adj2" fmla="val 107802"/>
            </a:avLst>
          </a:prstGeom>
          <a:solidFill>
            <a:srgbClr val="7030A0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Keep on Truckin" pitchFamily="2" charset="0"/>
              </a:rPr>
              <a:t>60 collections</a:t>
            </a:r>
          </a:p>
        </p:txBody>
      </p:sp>
    </p:spTree>
    <p:extLst>
      <p:ext uri="{BB962C8B-B14F-4D97-AF65-F5344CB8AC3E}">
        <p14:creationId xmlns:p14="http://schemas.microsoft.com/office/powerpoint/2010/main" val="25914270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F64D4-E025-2643-8B61-9D24BB03F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597" y="1815675"/>
            <a:ext cx="5006336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Keep on Truckin" pitchFamily="2" charset="0"/>
              </a:rPr>
              <a:t>Interface</a:t>
            </a:r>
            <a:endParaRPr lang="en-US" dirty="0">
              <a:latin typeface="Keep on Trucki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48C3EF-9FBF-B34B-B545-8775D19BAB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92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68045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8F48157-F187-7346-8861-2D7E6E50AF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t="6690" b="483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115250-F70A-6A45-B22C-3F1E111E9C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25" y="247135"/>
            <a:ext cx="2728091" cy="28667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6F9560-E6DE-B642-976F-864CA70DB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5391" y="564310"/>
            <a:ext cx="2821450" cy="2549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81DC8ED-D017-144F-8130-AF923CF2FF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86887" y="917741"/>
            <a:ext cx="2761833" cy="2483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A5368B9-9362-6F40-A418-C1F29D8A06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92" y="3513865"/>
            <a:ext cx="2735323" cy="2482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C8C67A7-607F-0249-9F28-4F0B00D00F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5517" y="3911654"/>
            <a:ext cx="2584572" cy="24354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0445CE3-106B-324A-BDE0-5C5714F4B1E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12936" y="3678202"/>
            <a:ext cx="4464879" cy="24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15014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50ADD-40DD-3B45-9779-0CA14ED19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344" y="1636921"/>
            <a:ext cx="5006336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Keep on Truckin" pitchFamily="2" charset="0"/>
              </a:rPr>
              <a:t>Current issues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432B18-1B91-EE49-8A3A-1ADD2CFC3A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92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33879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9D1033-00EB-5444-8C3F-8E8D3263AB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18875" b="361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72CDE1ED-CCC8-7E48-8651-D306F378CF67}"/>
              </a:ext>
            </a:extLst>
          </p:cNvPr>
          <p:cNvSpPr/>
          <p:nvPr/>
        </p:nvSpPr>
        <p:spPr>
          <a:xfrm>
            <a:off x="14204" y="82810"/>
            <a:ext cx="6730757" cy="26476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We don’t tie to active data processes.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AEAF3984-59EE-0C49-8360-E817183D61CA}"/>
              </a:ext>
            </a:extLst>
          </p:cNvPr>
          <p:cNvSpPr/>
          <p:nvPr/>
        </p:nvSpPr>
        <p:spPr>
          <a:xfrm>
            <a:off x="1076948" y="2091374"/>
            <a:ext cx="6730757" cy="264769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We don’t have automatic ingests.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44663181-E144-C444-A4FA-A823914686E3}"/>
              </a:ext>
            </a:extLst>
          </p:cNvPr>
          <p:cNvSpPr/>
          <p:nvPr/>
        </p:nvSpPr>
        <p:spPr>
          <a:xfrm>
            <a:off x="77117" y="4127501"/>
            <a:ext cx="6730757" cy="264769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We don’t offer easy API access.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2FAB09D7-6C74-1645-9964-6A606CA52AEA}"/>
              </a:ext>
            </a:extLst>
          </p:cNvPr>
          <p:cNvSpPr/>
          <p:nvPr/>
        </p:nvSpPr>
        <p:spPr>
          <a:xfrm>
            <a:off x="4583528" y="173295"/>
            <a:ext cx="7608472" cy="2647690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We can’t offer an array of visualization options.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E426B132-481B-3E47-869B-AC605A121CF2}"/>
              </a:ext>
            </a:extLst>
          </p:cNvPr>
          <p:cNvSpPr/>
          <p:nvPr/>
        </p:nvSpPr>
        <p:spPr>
          <a:xfrm>
            <a:off x="5384126" y="3945933"/>
            <a:ext cx="6730757" cy="2647690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We don’t have consistent metrics.</a:t>
            </a:r>
          </a:p>
        </p:txBody>
      </p:sp>
    </p:spTree>
    <p:extLst>
      <p:ext uri="{BB962C8B-B14F-4D97-AF65-F5344CB8AC3E}">
        <p14:creationId xmlns:p14="http://schemas.microsoft.com/office/powerpoint/2010/main" val="166362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77868-B56C-EE49-9448-E21C3241F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628" y="1261537"/>
            <a:ext cx="6471338" cy="4334936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Greenfield thinking</a:t>
            </a:r>
            <a:br>
              <a:rPr lang="en-US" sz="5400" dirty="0">
                <a:latin typeface="Keep on Truckin" pitchFamily="2" charset="0"/>
              </a:rPr>
            </a:br>
            <a:br>
              <a:rPr lang="en-US" sz="5400" dirty="0">
                <a:latin typeface="Keep on Truckin" pitchFamily="2" charset="0"/>
              </a:rPr>
            </a:br>
            <a:r>
              <a:rPr lang="en-US" dirty="0">
                <a:latin typeface="Keep on Truckin" pitchFamily="2" charset="0"/>
              </a:rPr>
              <a:t>(What would it look like if we started from scratch?)</a:t>
            </a:r>
            <a:endParaRPr lang="en-US" sz="5400" dirty="0">
              <a:latin typeface="Keep on Truckin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254F16-38F5-5E46-A02E-7977EAE6DF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3" r="-3" b="6211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556703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7410E-7047-884C-85E8-529A612C9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25750" b="29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0AF1EE62-70EC-124C-BC96-236E076A12F5}"/>
              </a:ext>
            </a:extLst>
          </p:cNvPr>
          <p:cNvSpPr/>
          <p:nvPr/>
        </p:nvSpPr>
        <p:spPr>
          <a:xfrm>
            <a:off x="99521" y="71341"/>
            <a:ext cx="5849763" cy="2301132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Tie to active data processes.</a:t>
            </a: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110F3C51-F88A-494F-AB49-0339ACC93648}"/>
              </a:ext>
            </a:extLst>
          </p:cNvPr>
          <p:cNvSpPr/>
          <p:nvPr/>
        </p:nvSpPr>
        <p:spPr>
          <a:xfrm>
            <a:off x="1902913" y="2128062"/>
            <a:ext cx="5849763" cy="2301132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Offer automatic ingests.</a:t>
            </a: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F00931BF-B0A1-624F-8842-0CC7687AB957}"/>
              </a:ext>
            </a:extLst>
          </p:cNvPr>
          <p:cNvSpPr/>
          <p:nvPr/>
        </p:nvSpPr>
        <p:spPr>
          <a:xfrm>
            <a:off x="23094" y="4402847"/>
            <a:ext cx="5849763" cy="2301132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Offer easy API access.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78227259-652D-D048-897D-AA8DEF91A18D}"/>
              </a:ext>
            </a:extLst>
          </p:cNvPr>
          <p:cNvSpPr/>
          <p:nvPr/>
        </p:nvSpPr>
        <p:spPr>
          <a:xfrm>
            <a:off x="5479885" y="154021"/>
            <a:ext cx="6612594" cy="2301132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Offer an array of visualization options.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5E494A4C-AEF3-2E4F-AA15-7065E46F19F2}"/>
              </a:ext>
            </a:extLst>
          </p:cNvPr>
          <p:cNvSpPr/>
          <p:nvPr/>
        </p:nvSpPr>
        <p:spPr>
          <a:xfrm>
            <a:off x="6158826" y="4102103"/>
            <a:ext cx="5849763" cy="2301132"/>
          </a:xfrm>
          <a:prstGeom prst="cloud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Keep on Truckin" pitchFamily="2" charset="0"/>
              </a:rPr>
              <a:t>(Metrics are </a:t>
            </a:r>
            <a:br>
              <a:rPr lang="en-US" sz="3600" dirty="0">
                <a:latin typeface="Keep on Truckin" pitchFamily="2" charset="0"/>
              </a:rPr>
            </a:br>
            <a:r>
              <a:rPr lang="en-US" sz="3600" dirty="0">
                <a:latin typeface="Keep on Truckin" pitchFamily="2" charset="0"/>
              </a:rPr>
              <a:t>still hard).</a:t>
            </a:r>
          </a:p>
        </p:txBody>
      </p:sp>
    </p:spTree>
    <p:extLst>
      <p:ext uri="{BB962C8B-B14F-4D97-AF65-F5344CB8AC3E}">
        <p14:creationId xmlns:p14="http://schemas.microsoft.com/office/powerpoint/2010/main" val="101871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07410E-7047-884C-85E8-529A612C96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25750" b="29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A9B0FCCD-5500-8042-B688-9DE5F80D0680}"/>
              </a:ext>
            </a:extLst>
          </p:cNvPr>
          <p:cNvSpPr/>
          <p:nvPr/>
        </p:nvSpPr>
        <p:spPr>
          <a:xfrm>
            <a:off x="1527243" y="1251626"/>
            <a:ext cx="9137515" cy="4053191"/>
          </a:xfrm>
          <a:prstGeom prst="cloud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Keep on Truckin" pitchFamily="2" charset="0"/>
              </a:rPr>
              <a:t>Well, yeah, but we can’t do all those things by ourselves.</a:t>
            </a:r>
          </a:p>
        </p:txBody>
      </p:sp>
    </p:spTree>
    <p:extLst>
      <p:ext uri="{BB962C8B-B14F-4D97-AF65-F5344CB8AC3E}">
        <p14:creationId xmlns:p14="http://schemas.microsoft.com/office/powerpoint/2010/main" val="306491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B7C850B-73F1-3143-902C-4EB7974A85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4084" y="643467"/>
            <a:ext cx="6963832" cy="5571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377EBB-DEAA-7240-A456-F5197E450F27}"/>
              </a:ext>
            </a:extLst>
          </p:cNvPr>
          <p:cNvSpPr/>
          <p:nvPr/>
        </p:nvSpPr>
        <p:spPr>
          <a:xfrm rot="278838">
            <a:off x="2614085" y="2275356"/>
            <a:ext cx="3448964" cy="1569660"/>
          </a:xfrm>
          <a:prstGeom prst="rect">
            <a:avLst/>
          </a:prstGeom>
          <a:noFill/>
          <a:scene3d>
            <a:camera prst="isometricOffAxis1Right"/>
            <a:lightRig rig="threePt" dir="t"/>
          </a:scene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Our repository</a:t>
            </a:r>
          </a:p>
        </p:txBody>
      </p:sp>
    </p:spTree>
    <p:extLst>
      <p:ext uri="{BB962C8B-B14F-4D97-AF65-F5344CB8AC3E}">
        <p14:creationId xmlns:p14="http://schemas.microsoft.com/office/powerpoint/2010/main" val="1517642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D5B19-39CC-874F-AF4A-29B5BC6C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584" y="2035682"/>
            <a:ext cx="5970961" cy="1938177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Cool things going on in this space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23B8B1-59C7-3A42-A013-CC05F701C3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92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72721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FED284-B36B-FD41-BC9E-4781129789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6500" b="48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D8A708-EBC1-E94E-952B-90AB1CAE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5304">
            <a:off x="6790819" y="408927"/>
            <a:ext cx="3997996" cy="3611562"/>
          </a:xfrm>
          <a:prstGeom prst="rect">
            <a:avLst/>
          </a:prstGeom>
          <a:solidFill>
            <a:srgbClr val="FFFFFF">
              <a:shade val="85000"/>
            </a:srgbClr>
          </a:solidFill>
          <a:ln w="10795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FCDE782-DA94-C94B-9897-D1F7C6622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85786">
            <a:off x="8373269" y="1235967"/>
            <a:ext cx="3335148" cy="521434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6CD0D9-78F4-D241-86DD-9198C40DFD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560" y="403659"/>
            <a:ext cx="3986332" cy="297893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CA63AE-7B7F-8041-8D41-80FCFCDF7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8220" y="1693422"/>
            <a:ext cx="4061229" cy="337834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9DAD7-7B75-B54E-B2AC-2F0997782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8793">
            <a:off x="803511" y="3147234"/>
            <a:ext cx="4066089" cy="347390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31355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2866-BF55-5C4E-880E-BADB44FA5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5380" y="1670670"/>
            <a:ext cx="4645250" cy="18129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Keep on Truckin" pitchFamily="2" charset="0"/>
              </a:rPr>
              <a:t>Our </a:t>
            </a:r>
            <a:r>
              <a:rPr lang="en-US" sz="5400" dirty="0" err="1">
                <a:latin typeface="Keep on Truckin" pitchFamily="2" charset="0"/>
              </a:rPr>
              <a:t>figshare</a:t>
            </a:r>
            <a:r>
              <a:rPr lang="en-US" sz="5400" dirty="0">
                <a:latin typeface="Keep on Truckin" pitchFamily="2" charset="0"/>
              </a:rPr>
              <a:t> project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1F9E94-F743-E542-8492-C3AE5DB072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924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731256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07EB62-7DCB-AC43-B0DA-A2001FFB4B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90000"/>
          </a:blip>
          <a:srcRect t="6069" b="489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Oval Callout 4">
            <a:extLst>
              <a:ext uri="{FF2B5EF4-FFF2-40B4-BE49-F238E27FC236}">
                <a16:creationId xmlns:a16="http://schemas.microsoft.com/office/drawing/2014/main" id="{5100A806-99C5-9B44-AF18-4CF15449F5FD}"/>
              </a:ext>
            </a:extLst>
          </p:cNvPr>
          <p:cNvSpPr/>
          <p:nvPr/>
        </p:nvSpPr>
        <p:spPr>
          <a:xfrm>
            <a:off x="202045" y="265890"/>
            <a:ext cx="2722387" cy="1604100"/>
          </a:xfrm>
          <a:prstGeom prst="wedgeEllipseCallout">
            <a:avLst>
              <a:gd name="adj1" fmla="val 69403"/>
              <a:gd name="adj2" fmla="val 6535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Keep on Truckin" pitchFamily="2" charset="0"/>
              </a:rPr>
              <a:t>Kick some tires…</a:t>
            </a: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id="{EF8C46CE-D918-EA49-B835-CA7CE441DDBB}"/>
              </a:ext>
            </a:extLst>
          </p:cNvPr>
          <p:cNvSpPr/>
          <p:nvPr/>
        </p:nvSpPr>
        <p:spPr>
          <a:xfrm>
            <a:off x="8865232" y="2367064"/>
            <a:ext cx="3259755" cy="1920731"/>
          </a:xfrm>
          <a:prstGeom prst="wedgeEllipseCallout">
            <a:avLst>
              <a:gd name="adj1" fmla="val -95424"/>
              <a:gd name="adj2" fmla="val -4003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Keep on Truckin" pitchFamily="2" charset="0"/>
              </a:rPr>
              <a:t>and compare our processes.</a:t>
            </a:r>
          </a:p>
        </p:txBody>
      </p:sp>
    </p:spTree>
    <p:extLst>
      <p:ext uri="{BB962C8B-B14F-4D97-AF65-F5344CB8AC3E}">
        <p14:creationId xmlns:p14="http://schemas.microsoft.com/office/powerpoint/2010/main" val="699252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5D8B-074A-B74E-B63E-7FBF1FC52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868" y="1580221"/>
            <a:ext cx="6381319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Metadata mapping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60F2CA-0F56-C646-86CA-B9DEF827E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9094" y="-2"/>
            <a:ext cx="4523952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905974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723E423-DDC1-2D45-8DEE-5960DB52E0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2000"/>
          </a:blip>
          <a:srcRect t="10438" b="445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EAC521A-3590-4D4E-9734-66BF76207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627" y="123578"/>
            <a:ext cx="4179265" cy="65588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458957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01BD5-CC9F-8046-A96E-44C976351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123" y="1408342"/>
            <a:ext cx="5314536" cy="1325563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Keep on Truckin" pitchFamily="2" charset="0"/>
              </a:rPr>
              <a:t>Ingest processes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039B37B-4CE7-6E45-91E9-408C50ECA3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15257" r="7759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9661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127C76-7C6B-0D44-A699-B0284058E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3224" y="2657277"/>
            <a:ext cx="2726036" cy="2230877"/>
          </a:xfrm>
          <a:prstGeom prst="ellipse">
            <a:avLst/>
          </a:prstGeom>
          <a:ln w="34925" cap="rnd">
            <a:solidFill>
              <a:schemeClr val="accent6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59E4567-C19A-6F49-A453-CFC98F89E7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6000"/>
          </a:blip>
          <a:srcRect t="2188" b="275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297199-A4E0-104E-A8D1-D093825F12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328" y="440987"/>
            <a:ext cx="3295510" cy="46433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AA0535-DBFB-1D43-9B3B-8F44151FD1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4019" y="1119755"/>
            <a:ext cx="2922794" cy="1950016"/>
          </a:xfrm>
          <a:prstGeom prst="ellipse">
            <a:avLst/>
          </a:prstGeom>
          <a:ln w="38100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875F0F-7EAF-7247-B108-8BE2C1D43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82481">
            <a:off x="3236935" y="765859"/>
            <a:ext cx="3943631" cy="3237064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7B1C28-15F8-3D4C-9B68-AF0031059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227" y="4429329"/>
            <a:ext cx="2850218" cy="2146570"/>
          </a:xfrm>
          <a:prstGeom prst="ellipse">
            <a:avLst/>
          </a:prstGeom>
          <a:ln w="28575" cap="rnd">
            <a:solidFill>
              <a:schemeClr val="accent2"/>
            </a:solidFill>
          </a:ln>
          <a:effectLst>
            <a:outerShdw blurRad="381000" dist="63500" dir="5400000" sx="-80000" sy="-18000" rotWithShape="0">
              <a:schemeClr val="accent2">
                <a:lumMod val="75000"/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311623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DD806-6D01-8C44-8DB3-87308F673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989" y="2164686"/>
            <a:ext cx="6243816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Display tools and visualizations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1E2B6697-F65C-4048-A081-DC98B96A8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19" r="197" b="2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049094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390E24-14EB-4A41-9312-3BA30814A41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41000"/>
          </a:blip>
          <a:srcRect t="3048" b="2664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461694-F92D-8144-9509-F49CBA1A38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258" y="171879"/>
            <a:ext cx="4609647" cy="3767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guinea_fowl">
            <a:hlinkClick r:id="" action="ppaction://media"/>
            <a:extLst>
              <a:ext uri="{FF2B5EF4-FFF2-40B4-BE49-F238E27FC236}">
                <a16:creationId xmlns:a16="http://schemas.microsoft.com/office/drawing/2014/main" id="{5ABE319D-B52F-8346-9C87-51FA32174D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02069" y="546314"/>
            <a:ext cx="3296570" cy="18543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rotate">
            <a:hlinkClick r:id="" action="ppaction://media"/>
            <a:extLst>
              <a:ext uri="{FF2B5EF4-FFF2-40B4-BE49-F238E27FC236}">
                <a16:creationId xmlns:a16="http://schemas.microsoft.com/office/drawing/2014/main" id="{5120867D-DB40-2A49-9B56-5D979A2718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78780" y="3865415"/>
            <a:ext cx="3239980" cy="25071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C289F5A-6B8E-F049-8E31-F46A2769FD92}"/>
              </a:ext>
            </a:extLst>
          </p:cNvPr>
          <p:cNvSpPr txBox="1"/>
          <p:nvPr/>
        </p:nvSpPr>
        <p:spPr>
          <a:xfrm>
            <a:off x="5478780" y="6372542"/>
            <a:ext cx="3239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doi.org</a:t>
            </a:r>
            <a:r>
              <a:rPr lang="en-US" sz="1200" dirty="0"/>
              <a:t>/10.3389/fmicb.2018.02441.s002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C1D88-8FDF-2C42-B362-73E117C50A35}"/>
              </a:ext>
            </a:extLst>
          </p:cNvPr>
          <p:cNvSpPr txBox="1"/>
          <p:nvPr/>
        </p:nvSpPr>
        <p:spPr>
          <a:xfrm>
            <a:off x="7158659" y="2400635"/>
            <a:ext cx="32399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doi.org</a:t>
            </a:r>
            <a:r>
              <a:rPr lang="en-US" sz="1200" dirty="0"/>
              <a:t>/10.6084/m9.figshare.7210565.v1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C5AA77-2AA0-8241-8002-9028C0598674}"/>
              </a:ext>
            </a:extLst>
          </p:cNvPr>
          <p:cNvSpPr txBox="1"/>
          <p:nvPr/>
        </p:nvSpPr>
        <p:spPr>
          <a:xfrm>
            <a:off x="1005840" y="3981413"/>
            <a:ext cx="34685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doi.org</a:t>
            </a:r>
            <a:r>
              <a:rPr lang="en-US" sz="1200" dirty="0"/>
              <a:t>/10.6084/m9.figshare.c.4262975.v2</a:t>
            </a:r>
          </a:p>
        </p:txBody>
      </p:sp>
    </p:spTree>
    <p:extLst>
      <p:ext uri="{BB962C8B-B14F-4D97-AF65-F5344CB8AC3E}">
        <p14:creationId xmlns:p14="http://schemas.microsoft.com/office/powerpoint/2010/main" val="298909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5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CC150-CC28-174A-B9B0-406C3CF19C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3000"/>
          </a:blip>
          <a:srcRect t="26461" b="322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C50BE-5483-784B-A87B-862A6EA23F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72" y="0"/>
            <a:ext cx="10453009" cy="67166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D8640D-A097-6E43-B4D6-4873B92AC8A0}"/>
              </a:ext>
            </a:extLst>
          </p:cNvPr>
          <p:cNvSpPr txBox="1"/>
          <p:nvPr/>
        </p:nvSpPr>
        <p:spPr>
          <a:xfrm>
            <a:off x="7064199" y="1438933"/>
            <a:ext cx="4931537" cy="461665"/>
          </a:xfrm>
          <a:prstGeom prst="rect">
            <a:avLst/>
          </a:prstGeom>
          <a:solidFill>
            <a:schemeClr val="tx2">
              <a:alpha val="47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https://</a:t>
            </a:r>
            <a:r>
              <a:rPr lang="en-US" sz="2400" dirty="0" err="1">
                <a:solidFill>
                  <a:schemeClr val="bg1"/>
                </a:solidFill>
              </a:rPr>
              <a:t>library.ucsd.edu</a:t>
            </a:r>
            <a:r>
              <a:rPr lang="en-US" sz="2400" dirty="0">
                <a:solidFill>
                  <a:schemeClr val="bg1"/>
                </a:solidFill>
              </a:rPr>
              <a:t>/dc</a:t>
            </a:r>
          </a:p>
        </p:txBody>
      </p:sp>
    </p:spTree>
    <p:extLst>
      <p:ext uri="{BB962C8B-B14F-4D97-AF65-F5344CB8AC3E}">
        <p14:creationId xmlns:p14="http://schemas.microsoft.com/office/powerpoint/2010/main" val="3178283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A794C6-DC49-2244-AF5B-D527EAE7F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5" b="443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826744-9BEE-5F44-B766-0FCAAE5C53F8}"/>
              </a:ext>
            </a:extLst>
          </p:cNvPr>
          <p:cNvSpPr txBox="1"/>
          <p:nvPr/>
        </p:nvSpPr>
        <p:spPr>
          <a:xfrm>
            <a:off x="7626485" y="440987"/>
            <a:ext cx="42218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eep on Truckin" pitchFamily="2" charset="0"/>
              </a:rPr>
              <a:t>We’re about six months into an 18 month project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E5594F2-091D-7B49-8327-6393387AA68F}"/>
              </a:ext>
            </a:extLst>
          </p:cNvPr>
          <p:cNvSpPr txBox="1"/>
          <p:nvPr/>
        </p:nvSpPr>
        <p:spPr>
          <a:xfrm>
            <a:off x="8298352" y="4443396"/>
            <a:ext cx="3783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Keep on Truckin" pitchFamily="2" charset="0"/>
              </a:rPr>
              <a:t>… so stay tuned!</a:t>
            </a:r>
          </a:p>
        </p:txBody>
      </p:sp>
    </p:spTree>
    <p:extLst>
      <p:ext uri="{BB962C8B-B14F-4D97-AF65-F5344CB8AC3E}">
        <p14:creationId xmlns:p14="http://schemas.microsoft.com/office/powerpoint/2010/main" val="17781696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4E27A6-0FDC-1143-B9C2-8D31305B91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72" b="242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8D0F0EA-0D52-974C-ABB7-29756C1C362A}"/>
              </a:ext>
            </a:extLst>
          </p:cNvPr>
          <p:cNvSpPr txBox="1"/>
          <p:nvPr/>
        </p:nvSpPr>
        <p:spPr>
          <a:xfrm>
            <a:off x="6462676" y="550015"/>
            <a:ext cx="49432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Keep on Truckin" pitchFamily="2" charset="0"/>
              </a:rPr>
              <a:t>THANKS!</a:t>
            </a:r>
          </a:p>
          <a:p>
            <a:r>
              <a:rPr lang="en-US" sz="4400" dirty="0" err="1">
                <a:latin typeface="Keep on Truckin" pitchFamily="2" charset="0"/>
              </a:rPr>
              <a:t>dminor@ucsd.edu</a:t>
            </a:r>
            <a:endParaRPr lang="en-US" sz="4400" dirty="0">
              <a:latin typeface="Keep on Truckin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464F06-9867-ED43-AA35-E751D0A7E6CB}"/>
              </a:ext>
            </a:extLst>
          </p:cNvPr>
          <p:cNvSpPr txBox="1"/>
          <p:nvPr/>
        </p:nvSpPr>
        <p:spPr>
          <a:xfrm>
            <a:off x="3174274" y="6396335"/>
            <a:ext cx="4585063" cy="461665"/>
          </a:xfrm>
          <a:prstGeom prst="rect">
            <a:avLst/>
          </a:prstGeom>
          <a:solidFill>
            <a:schemeClr val="bg2">
              <a:alpha val="34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https://</a:t>
            </a:r>
            <a:r>
              <a:rPr lang="en-US" sz="1200" dirty="0" err="1">
                <a:solidFill>
                  <a:schemeClr val="bg1"/>
                </a:solidFill>
              </a:rPr>
              <a:t>flashbak.com</a:t>
            </a:r>
            <a:r>
              <a:rPr lang="en-US" sz="1200" dirty="0">
                <a:solidFill>
                  <a:schemeClr val="bg1"/>
                </a:solidFill>
              </a:rPr>
              <a:t>/fabulous-1970s-stock-photo-model-shots-38596</a:t>
            </a:r>
          </a:p>
          <a:p>
            <a:r>
              <a:rPr lang="en-US" sz="1200" dirty="0">
                <a:solidFill>
                  <a:schemeClr val="bg1"/>
                </a:solidFill>
              </a:rPr>
              <a:t>Copyright status unknown.</a:t>
            </a:r>
          </a:p>
        </p:txBody>
      </p:sp>
    </p:spTree>
    <p:extLst>
      <p:ext uri="{BB962C8B-B14F-4D97-AF65-F5344CB8AC3E}">
        <p14:creationId xmlns:p14="http://schemas.microsoft.com/office/powerpoint/2010/main" val="19303702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5728-E661-1447-8468-A4BE4AC7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017" y="1609420"/>
            <a:ext cx="5702829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History: content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334F4E-72ED-9546-9AF0-77104C8EC2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3" b="892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2149004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1FFFB-9B88-8645-A6E6-7FDB965F6A6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t="6754" b="482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21F09C-C771-7047-AC55-FA35B2EAF706}"/>
              </a:ext>
            </a:extLst>
          </p:cNvPr>
          <p:cNvSpPr txBox="1">
            <a:spLocks/>
          </p:cNvSpPr>
          <p:nvPr/>
        </p:nvSpPr>
        <p:spPr>
          <a:xfrm>
            <a:off x="805543" y="2871982"/>
            <a:ext cx="5006336" cy="31816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A599CD-5EF9-DA48-AE2C-D0E094863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8468" y="420772"/>
            <a:ext cx="4393683" cy="309385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6736C9-CEDA-F940-8890-1F65E46179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43" y="420772"/>
            <a:ext cx="5572473" cy="302505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F20AA9-0D09-294E-BEA8-87A0FAA122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87292">
            <a:off x="7183293" y="2909556"/>
            <a:ext cx="4104406" cy="3278715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0B0742-B540-F846-AD29-3E1AFCF84B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4854" y="2989537"/>
            <a:ext cx="4044012" cy="3466296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08770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81FFFB-9B88-8645-A6E6-7FDB965F6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t="6754" b="4824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521F09C-C771-7047-AC55-FA35B2EAF706}"/>
              </a:ext>
            </a:extLst>
          </p:cNvPr>
          <p:cNvSpPr txBox="1">
            <a:spLocks/>
          </p:cNvSpPr>
          <p:nvPr/>
        </p:nvSpPr>
        <p:spPr>
          <a:xfrm>
            <a:off x="805543" y="2871982"/>
            <a:ext cx="5006336" cy="31816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5AB65E-5B91-3D4A-9EA0-6618360137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410" y="418944"/>
            <a:ext cx="2800865" cy="3904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3E9EDA-42C4-3943-B2B0-28E4C9E862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37665" y="2371062"/>
            <a:ext cx="3027442" cy="383883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slab_small.mp4">
            <a:hlinkClick r:id="" action="ppaction://media"/>
            <a:extLst>
              <a:ext uri="{FF2B5EF4-FFF2-40B4-BE49-F238E27FC236}">
                <a16:creationId xmlns:a16="http://schemas.microsoft.com/office/drawing/2014/main" id="{C9D60697-47EB-084F-B168-0F920466EB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785957">
            <a:off x="8894695" y="672400"/>
            <a:ext cx="2391070" cy="1344977"/>
          </a:xfrm>
          <a:prstGeom prst="rect">
            <a:avLst/>
          </a:prstGeom>
          <a:solidFill>
            <a:srgbClr val="FFFFFF">
              <a:shade val="85000"/>
            </a:srgbClr>
          </a:solidFill>
          <a:ln w="63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6A79E3-6695-DD44-AD39-F066325D60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62391" y="3429005"/>
            <a:ext cx="4237724" cy="280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5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67EE6F5-F2E2-4246-A416-A67207BA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8924"/>
          <a:stretch/>
        </p:blipFill>
        <p:spPr>
          <a:xfrm>
            <a:off x="6167846" y="1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E95728-E661-1447-8468-A4BE4AC7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385" y="2042557"/>
            <a:ext cx="6623302" cy="1325563"/>
          </a:xfrm>
        </p:spPr>
        <p:txBody>
          <a:bodyPr>
            <a:noAutofit/>
          </a:bodyPr>
          <a:lstStyle/>
          <a:p>
            <a:r>
              <a:rPr lang="en-US" sz="5400" dirty="0">
                <a:latin typeface="Keep on Truckin" pitchFamily="2" charset="0"/>
              </a:rPr>
              <a:t>History: technology</a:t>
            </a:r>
          </a:p>
        </p:txBody>
      </p:sp>
    </p:spTree>
    <p:extLst>
      <p:ext uri="{BB962C8B-B14F-4D97-AF65-F5344CB8AC3E}">
        <p14:creationId xmlns:p14="http://schemas.microsoft.com/office/powerpoint/2010/main" val="42424064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76A2D2-7859-0C49-B53C-C4C8FE6920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t="6379" b="4862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41124EE3-6659-BC44-B7F1-70E5229C81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661400" y="142267"/>
            <a:ext cx="3098934" cy="33550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BE5E4-2182-6047-9C2C-8B6424DF0E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484" y="873868"/>
            <a:ext cx="5089728" cy="3285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684AFD-3323-6B41-B0A7-A5598C8F5F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48450" y="3964797"/>
            <a:ext cx="2650652" cy="2522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A12E61-B85F-9B40-9370-4F799DB1FEF9}"/>
              </a:ext>
            </a:extLst>
          </p:cNvPr>
          <p:cNvSpPr txBox="1"/>
          <p:nvPr/>
        </p:nvSpPr>
        <p:spPr>
          <a:xfrm>
            <a:off x="6994437" y="6484901"/>
            <a:ext cx="195867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doi.org/10.1145/1925805.1925816</a:t>
            </a:r>
            <a:endParaRPr lang="en-US" sz="900" dirty="0"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4987117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95728-E661-1447-8468-A4BE4AC7D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6625" y="1677544"/>
            <a:ext cx="4920566" cy="125610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Keep on Truckin" pitchFamily="2" charset="0"/>
              </a:rPr>
              <a:t>Research data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7EE6F5-F2E2-4246-A416-A67207BA6A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8924"/>
          <a:stretch/>
        </p:blipFill>
        <p:spPr>
          <a:xfrm>
            <a:off x="20" y="10"/>
            <a:ext cx="6024134" cy="685799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5502220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2299</TotalTime>
  <Words>275</Words>
  <Application>Microsoft Macintosh PowerPoint</Application>
  <PresentationFormat>Widescreen</PresentationFormat>
  <Paragraphs>62</Paragraphs>
  <Slides>31</Slides>
  <Notes>5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7" baseType="lpstr">
      <vt:lpstr>Arial</vt:lpstr>
      <vt:lpstr>Calibri</vt:lpstr>
      <vt:lpstr>Calibri Light</vt:lpstr>
      <vt:lpstr>Helvetica Light</vt:lpstr>
      <vt:lpstr>Keep on Truckin</vt:lpstr>
      <vt:lpstr>Office Theme</vt:lpstr>
      <vt:lpstr>PowerPoint Presentation</vt:lpstr>
      <vt:lpstr>PowerPoint Presentation</vt:lpstr>
      <vt:lpstr>PowerPoint Presentation</vt:lpstr>
      <vt:lpstr>History: content</vt:lpstr>
      <vt:lpstr>PowerPoint Presentation</vt:lpstr>
      <vt:lpstr>PowerPoint Presentation</vt:lpstr>
      <vt:lpstr>History: technology</vt:lpstr>
      <vt:lpstr>PowerPoint Presentation</vt:lpstr>
      <vt:lpstr>Research data</vt:lpstr>
      <vt:lpstr>PowerPoint Presentation</vt:lpstr>
      <vt:lpstr>Current research data holdings</vt:lpstr>
      <vt:lpstr>PowerPoint Presentation</vt:lpstr>
      <vt:lpstr>Interface</vt:lpstr>
      <vt:lpstr>PowerPoint Presentation</vt:lpstr>
      <vt:lpstr>Current issues</vt:lpstr>
      <vt:lpstr>PowerPoint Presentation</vt:lpstr>
      <vt:lpstr>Greenfield thinking  (What would it look like if we started from scratch?)</vt:lpstr>
      <vt:lpstr>PowerPoint Presentation</vt:lpstr>
      <vt:lpstr>PowerPoint Presentation</vt:lpstr>
      <vt:lpstr>Cool things going on in this space</vt:lpstr>
      <vt:lpstr>PowerPoint Presentation</vt:lpstr>
      <vt:lpstr>Our figshare project</vt:lpstr>
      <vt:lpstr>PowerPoint Presentation</vt:lpstr>
      <vt:lpstr>Metadata mapping</vt:lpstr>
      <vt:lpstr>PowerPoint Presentation</vt:lpstr>
      <vt:lpstr>Ingest processes</vt:lpstr>
      <vt:lpstr>PowerPoint Presentation</vt:lpstr>
      <vt:lpstr>Display tools and visualizations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Minor</dc:creator>
  <cp:lastModifiedBy>David Minor</cp:lastModifiedBy>
  <cp:revision>88</cp:revision>
  <dcterms:created xsi:type="dcterms:W3CDTF">2018-10-15T19:24:00Z</dcterms:created>
  <dcterms:modified xsi:type="dcterms:W3CDTF">2018-10-18T21:23:02Z</dcterms:modified>
</cp:coreProperties>
</file>