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  <p:sldMasterId id="2147483745" r:id="rId5"/>
  </p:sldMasterIdLst>
  <p:notesMasterIdLst>
    <p:notesMasterId r:id="rId8"/>
  </p:notesMasterIdLst>
  <p:handoutMasterIdLst>
    <p:handoutMasterId r:id="rId9"/>
  </p:handoutMasterIdLst>
  <p:sldIdLst>
    <p:sldId id="258" r:id="rId6"/>
    <p:sldId id="259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5647" userDrawn="1">
          <p15:clr>
            <a:srgbClr val="A4A3A4"/>
          </p15:clr>
        </p15:guide>
        <p15:guide id="3" orient="horz" pos="391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76F"/>
    <a:srgbClr val="0099C4"/>
    <a:srgbClr val="0C406D"/>
    <a:srgbClr val="2F444E"/>
    <a:srgbClr val="354248"/>
    <a:srgbClr val="091932"/>
    <a:srgbClr val="344248"/>
    <a:srgbClr val="384A50"/>
    <a:srgbClr val="633E88"/>
    <a:srgbClr val="E4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6501" autoAdjust="0"/>
  </p:normalViewPr>
  <p:slideViewPr>
    <p:cSldViewPr>
      <p:cViewPr>
        <p:scale>
          <a:sx n="115" d="100"/>
          <a:sy n="115" d="100"/>
        </p:scale>
        <p:origin x="690" y="-60"/>
      </p:cViewPr>
      <p:guideLst>
        <p:guide orient="horz" pos="1117"/>
        <p:guide pos="5647"/>
        <p:guide orient="horz" pos="391"/>
        <p:guide orient="horz" pos="73"/>
        <p:guide pos="4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212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EA1D-728A-4E5F-9A4B-D1A7FD31BCED}" type="datetimeFigureOut">
              <a:rPr lang="en-GB" smtClean="0">
                <a:latin typeface="Arial" charset="0"/>
                <a:ea typeface="Arial" charset="0"/>
                <a:cs typeface="Arial" charset="0"/>
              </a:rPr>
              <a:t>22/10/2018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8912-DC56-4920-85F1-EA9817C1761F}" type="slidenum">
              <a:rPr lang="en-GB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E1C2-7DC9-FC47-9848-69281FD2BD18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FC8D-FEAC-3A4D-B17B-284E661A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149080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5229200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Bold 18pt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602128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094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385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670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78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7"/>
            <a:ext cx="3401616" cy="4788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2298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305526" y="1412777"/>
            <a:ext cx="8532484" cy="475210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6000" y="403200"/>
            <a:ext cx="8532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Slide Title, Arial Bold 24pt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58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404664"/>
            <a:ext cx="5022000" cy="5796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404664"/>
            <a:ext cx="3401616" cy="57961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8532000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9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4644008" y="404664"/>
            <a:ext cx="4193992" cy="579611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03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05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853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06000" y="1412875"/>
            <a:ext cx="853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2348880"/>
            <a:ext cx="5022000" cy="403244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306000" y="1412875"/>
            <a:ext cx="5022000" cy="792163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2200" b="1" baseline="0">
                <a:solidFill>
                  <a:srgbClr val="0099C4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 sz="2200" dirty="0" smtClean="0"/>
              <a:t>Sub-header, Arial Bold 22pt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22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/>
          </p:nvPr>
        </p:nvSpPr>
        <p:spPr>
          <a:xfrm>
            <a:off x="306000" y="1412776"/>
            <a:ext cx="5022000" cy="496855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5436394" y="1412776"/>
            <a:ext cx="3401616" cy="49685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3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8532000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90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03648" y="403200"/>
            <a:ext cx="7433452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24pt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5" hasCustomPrompt="1"/>
          </p:nvPr>
        </p:nvSpPr>
        <p:spPr>
          <a:xfrm>
            <a:off x="306000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 hasCustomPrompt="1"/>
          </p:nvPr>
        </p:nvSpPr>
        <p:spPr>
          <a:xfrm>
            <a:off x="4644008" y="1412776"/>
            <a:ext cx="4193992" cy="4968552"/>
          </a:xfrm>
          <a:prstGeom prst="rect">
            <a:avLst/>
          </a:prstGeom>
          <a:noFill/>
          <a:ln>
            <a:noFill/>
          </a:ln>
        </p:spPr>
        <p:txBody>
          <a:bodyPr numCol="1"/>
          <a:lstStyle>
            <a:lvl1pPr>
              <a:lnSpc>
                <a:spcPct val="100000"/>
              </a:lnSpc>
              <a:defRPr baseline="0"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Image/media area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902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90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077072"/>
            <a:ext cx="3309496" cy="18364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607746" y="2504884"/>
            <a:ext cx="4780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32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07747" y="341161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28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653898" y="1700460"/>
            <a:ext cx="4698522" cy="21605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28pt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653898" y="4005064"/>
            <a:ext cx="4698522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</a:t>
            </a:r>
            <a:br>
              <a:rPr lang="en-GB" dirty="0" smtClean="0"/>
            </a:br>
            <a:r>
              <a:rPr lang="en-GB" dirty="0" smtClean="0"/>
              <a:t>Arial Bold 20pt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3655102" y="4941168"/>
            <a:ext cx="4698522" cy="5040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3653898" y="5661248"/>
            <a:ext cx="4698522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0" dirty="0" err="1" smtClean="0"/>
              <a:t>www.cranfield.ac.uk</a:t>
            </a:r>
            <a:endParaRPr lang="en-GB" sz="1800" b="0" dirty="0" smtClean="0"/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1517472"/>
            <a:ext cx="2556750" cy="25596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483768" y="6309320"/>
            <a:ext cx="3816424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0" y="324000"/>
            <a:ext cx="972000" cy="972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382979" y="6414383"/>
            <a:ext cx="378042" cy="32698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/>
              <a:pPr algn="ctr"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12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1" r:id="rId5"/>
    <p:sldLayoutId id="2147483742" r:id="rId6"/>
    <p:sldLayoutId id="2147483743" r:id="rId7"/>
    <p:sldLayoutId id="2147483744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200" y="6414384"/>
            <a:ext cx="2466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1400" dirty="0" err="1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Cranfield</a:t>
            </a:r>
            <a:r>
              <a:rPr lang="en-US" sz="14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 University 2018</a:t>
            </a:r>
            <a:endParaRPr lang="en-US" sz="14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3028950" y="6414383"/>
            <a:ext cx="3086100" cy="307092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29" r:id="rId3"/>
    <p:sldLayoutId id="2147483709" r:id="rId4"/>
    <p:sldLayoutId id="2147483712" r:id="rId5"/>
    <p:sldLayoutId id="2147483717" r:id="rId6"/>
    <p:sldLayoutId id="2147483714" r:id="rId7"/>
    <p:sldLayoutId id="2147483727" r:id="rId8"/>
    <p:sldLayoutId id="2147483711" r:id="rId9"/>
    <p:sldLayoutId id="2147483733" r:id="rId1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35896" y="1700460"/>
            <a:ext cx="4698522" cy="2160588"/>
          </a:xfrm>
        </p:spPr>
        <p:txBody>
          <a:bodyPr/>
          <a:lstStyle/>
          <a:p>
            <a:r>
              <a:rPr lang="en-GB" dirty="0" smtClean="0"/>
              <a:t>Judith </a:t>
            </a:r>
            <a:r>
              <a:rPr lang="en-GB" dirty="0" err="1" smtClean="0"/>
              <a:t>Ugbeh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59832" y="3861048"/>
            <a:ext cx="5544616" cy="936104"/>
          </a:xfrm>
        </p:spPr>
        <p:txBody>
          <a:bodyPr>
            <a:noAutofit/>
          </a:bodyPr>
          <a:lstStyle/>
          <a:p>
            <a:pPr algn="ctr"/>
            <a:r>
              <a:rPr lang="en-GB" sz="1800" dirty="0">
                <a:solidFill>
                  <a:srgbClr val="27376F"/>
                </a:solidFill>
              </a:rPr>
              <a:t>Effects of Particulate Contamination and Jet Fuel Chemistry on the Nucleation </a:t>
            </a:r>
            <a:r>
              <a:rPr lang="en-GB" sz="1800" dirty="0" smtClean="0">
                <a:solidFill>
                  <a:srgbClr val="27376F"/>
                </a:solidFill>
              </a:rPr>
              <a:t>of Water and </a:t>
            </a:r>
            <a:r>
              <a:rPr lang="en-GB" sz="1800" dirty="0">
                <a:solidFill>
                  <a:srgbClr val="27376F"/>
                </a:solidFill>
              </a:rPr>
              <a:t>Ice</a:t>
            </a:r>
            <a:br>
              <a:rPr lang="en-GB" sz="1800" dirty="0">
                <a:solidFill>
                  <a:srgbClr val="27376F"/>
                </a:solidFill>
              </a:rPr>
            </a:br>
            <a:r>
              <a:rPr lang="en-GB" sz="1800" dirty="0">
                <a:solidFill>
                  <a:srgbClr val="27376F"/>
                </a:solidFill>
              </a:rPr>
              <a:t> in Aircraft Fuel Systems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6216" y="602128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82" y="3822586"/>
            <a:ext cx="6198400" cy="5401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Heathrow Accident: British Airways jet lost power as it came into land because ice had blocked the fuel supply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373216"/>
            <a:ext cx="3635896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AREA OF YOUR SLIDE WILL BE COVERED BY A TIMER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" y="591809"/>
            <a:ext cx="6228000" cy="32499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533" y="-14925"/>
            <a:ext cx="2869931" cy="221978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31379" y="1863228"/>
            <a:ext cx="2869931" cy="1300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solidFill>
                  <a:schemeClr val="tx2"/>
                </a:solidFill>
              </a:rPr>
              <a:t>Ice </a:t>
            </a:r>
            <a:r>
              <a:rPr lang="en-GB" dirty="0">
                <a:solidFill>
                  <a:schemeClr val="tx2"/>
                </a:solidFill>
              </a:rPr>
              <a:t>blocking the fuel </a:t>
            </a:r>
            <a:r>
              <a:rPr lang="en-GB" dirty="0" smtClean="0">
                <a:solidFill>
                  <a:schemeClr val="tx2"/>
                </a:solidFill>
              </a:rPr>
              <a:t>oil heat exchanger</a:t>
            </a:r>
            <a:r>
              <a:rPr lang="en-GB" dirty="0" smtClean="0">
                <a:solidFill>
                  <a:schemeClr val="bg1"/>
                </a:solidFill>
              </a:rPr>
              <a:t>--------------------------------------------------------------------------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6215382" y="2753544"/>
            <a:ext cx="2894773" cy="410498"/>
          </a:xfrm>
          <a:prstGeom prst="downArrowCallout">
            <a:avLst>
              <a:gd name="adj1" fmla="val 0"/>
              <a:gd name="adj2" fmla="val 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PROJECT AIM</a:t>
            </a:r>
            <a:endParaRPr lang="en-GB" sz="1600" dirty="0"/>
          </a:p>
        </p:txBody>
      </p:sp>
      <p:sp>
        <p:nvSpPr>
          <p:cNvPr id="15" name="Down Arrow Callout 14"/>
          <p:cNvSpPr/>
          <p:nvPr/>
        </p:nvSpPr>
        <p:spPr>
          <a:xfrm>
            <a:off x="6219417" y="3002897"/>
            <a:ext cx="2881893" cy="108012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2"/>
                </a:solidFill>
              </a:rPr>
              <a:t>To examine the behaviour </a:t>
            </a:r>
            <a:r>
              <a:rPr lang="en-GB" sz="1400" dirty="0" smtClean="0">
                <a:solidFill>
                  <a:schemeClr val="tx2"/>
                </a:solidFill>
              </a:rPr>
              <a:t>of water </a:t>
            </a:r>
            <a:r>
              <a:rPr lang="en-GB" sz="1400" dirty="0">
                <a:solidFill>
                  <a:schemeClr val="tx2"/>
                </a:solidFill>
              </a:rPr>
              <a:t>in </a:t>
            </a:r>
            <a:r>
              <a:rPr lang="en-GB" sz="1400" dirty="0" smtClean="0">
                <a:solidFill>
                  <a:schemeClr val="tx2"/>
                </a:solidFill>
              </a:rPr>
              <a:t>jet fuel and introduction of a new jet fuel compositions</a:t>
            </a:r>
            <a:r>
              <a:rPr lang="en-GB" sz="1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99792" y="4824203"/>
            <a:ext cx="2160240" cy="4938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New jet fuel composition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" y="13014"/>
            <a:ext cx="6193310" cy="56102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Effects </a:t>
            </a:r>
            <a:r>
              <a:rPr lang="en-US" sz="1400" dirty="0"/>
              <a:t>of Particulate Contamination and Jet Fuel Chemistry on the Nucleation of Water and </a:t>
            </a:r>
            <a:r>
              <a:rPr lang="en-US" sz="1400" dirty="0" smtClean="0"/>
              <a:t>Ice </a:t>
            </a:r>
            <a:r>
              <a:rPr lang="en-US" sz="1400" dirty="0"/>
              <a:t>in Aircraft Fuel Systems</a:t>
            </a:r>
            <a:endParaRPr lang="en-GB" sz="1400" dirty="0"/>
          </a:p>
        </p:txBody>
      </p:sp>
      <p:sp>
        <p:nvSpPr>
          <p:cNvPr id="25" name="Left Arrow 24"/>
          <p:cNvSpPr/>
          <p:nvPr/>
        </p:nvSpPr>
        <p:spPr>
          <a:xfrm>
            <a:off x="4860032" y="4936409"/>
            <a:ext cx="360000" cy="360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9717" y="4824203"/>
            <a:ext cx="2309995" cy="4938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Behaviour of water in fuel</a:t>
            </a: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2339752" y="4930410"/>
            <a:ext cx="360000" cy="360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513436" y="5892898"/>
            <a:ext cx="3523059" cy="344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977" y="4092684"/>
            <a:ext cx="3854178" cy="21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-Template-4x3-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 Judith Ugbeh" id="{7D1B4D26-A4C5-43E0-A439-9E83EE2360FC}" vid="{FCB82630-B393-4537-8043-996A27F3E9CC}"/>
    </a:ext>
  </a:extLst>
</a:theme>
</file>

<file path=ppt/theme/theme2.xml><?xml version="1.0" encoding="utf-8"?>
<a:theme xmlns:a="http://schemas.openxmlformats.org/drawingml/2006/main" name="No Logo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MT Judith Ugbeh" id="{7D1B4D26-A4C5-43E0-A439-9E83EE2360FC}" vid="{5265F3AE-60CF-4A96-A212-4D1723DE99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9A780F40D6D43967DF6A0E4BBBC14" ma:contentTypeVersion="3" ma:contentTypeDescription="Create a new document." ma:contentTypeScope="" ma:versionID="46084dd6e4eb7f4e55e22b01662baf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9D86A-3AF6-48A4-855F-0A95E6AF055E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F2FDF69-5A1A-4E32-A5EE-49837B6134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593576-92A5-45AE-98E8-8A326243FB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Ugbeh%2C%20Judith%20-%203MT%20slide</Template>
  <TotalTime>0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Academic-Template-4x3-01</vt:lpstr>
      <vt:lpstr>No Logo Master</vt:lpstr>
      <vt:lpstr>PowerPoint Presentation</vt:lpstr>
      <vt:lpstr>PowerPoint Presentation</vt:lpstr>
    </vt:vector>
  </TitlesOfParts>
  <Company>Cranfield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Parsons, Georgina</dc:creator>
  <cp:lastModifiedBy>Parsons, Georgina</cp:lastModifiedBy>
  <cp:revision>1</cp:revision>
  <cp:lastPrinted>2014-09-02T09:13:37Z</cp:lastPrinted>
  <dcterms:created xsi:type="dcterms:W3CDTF">2018-10-22T09:43:52Z</dcterms:created>
  <dcterms:modified xsi:type="dcterms:W3CDTF">2018-10-22T09:44:07Z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0x01010029F9A780F40D6D43967DF6A0E4BBBC14</vt:lpwstr>
  </property>
</Properties>
</file>