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3"/>
  </p:notesMasterIdLst>
  <p:handoutMasterIdLst>
    <p:handoutMasterId r:id="rId14"/>
  </p:handoutMasterIdLst>
  <p:sldIdLst>
    <p:sldId id="256" r:id="rId2"/>
    <p:sldId id="257" r:id="rId3"/>
    <p:sldId id="258" r:id="rId4"/>
    <p:sldId id="261" r:id="rId5"/>
    <p:sldId id="262" r:id="rId6"/>
    <p:sldId id="263" r:id="rId7"/>
    <p:sldId id="264" r:id="rId8"/>
    <p:sldId id="265" r:id="rId9"/>
    <p:sldId id="266" r:id="rId10"/>
    <p:sldId id="259" r:id="rId11"/>
    <p:sldId id="260" r:id="rId12"/>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31"/>
    <p:restoredTop sz="94580"/>
  </p:normalViewPr>
  <p:slideViewPr>
    <p:cSldViewPr>
      <p:cViewPr varScale="1">
        <p:scale>
          <a:sx n="106" d="100"/>
          <a:sy n="106" d="100"/>
        </p:scale>
        <p:origin x="976" y="16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97" d="100"/>
          <a:sy n="97" d="100"/>
        </p:scale>
        <p:origin x="3688" y="2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4DAC036-7F1C-44F7-8DA1-2922EFB30FE9}" type="datetimeFigureOut">
              <a:rPr lang="pt-BR" smtClean="0"/>
              <a:t>21/10/2018</a:t>
            </a:fld>
            <a:endParaRPr lang="pt-BR"/>
          </a:p>
        </p:txBody>
      </p:sp>
      <p:sp>
        <p:nvSpPr>
          <p:cNvPr id="4" name="Espaço Reservado para Rodapé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98F5E32-5738-4171-A75F-80D9E1254724}" type="slidenum">
              <a:rPr lang="pt-BR" smtClean="0"/>
              <a:t>‹Nº›</a:t>
            </a:fld>
            <a:endParaRPr lang="pt-B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77E5C2-6B2C-BF46-8434-D969E699DC05}" type="datetimeFigureOut">
              <a:rPr lang="es-ES" smtClean="0"/>
              <a:t>21/10/18</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es-ES"/>
              <a:t>Editar los estilos de texto del patrón
Segundo nivel
Tercer nivel
Cuarto nivel
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4C8246-DC80-D94D-96B5-BBBCAFB6FF57}" type="slidenum">
              <a:rPr lang="es-ES" smtClean="0"/>
              <a:t>‹Nº›</a:t>
            </a:fld>
            <a:endParaRPr lang="es-ES"/>
          </a:p>
        </p:txBody>
      </p:sp>
    </p:spTree>
    <p:extLst>
      <p:ext uri="{BB962C8B-B14F-4D97-AF65-F5344CB8AC3E}">
        <p14:creationId xmlns:p14="http://schemas.microsoft.com/office/powerpoint/2010/main" val="10894992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fld id="{904C8246-DC80-D94D-96B5-BBBCAFB6FF57}" type="slidenum">
              <a:rPr lang="es-ES" smtClean="0"/>
              <a:t>11</a:t>
            </a:fld>
            <a:endParaRPr lang="es-ES"/>
          </a:p>
        </p:txBody>
      </p:sp>
    </p:spTree>
    <p:extLst>
      <p:ext uri="{BB962C8B-B14F-4D97-AF65-F5344CB8AC3E}">
        <p14:creationId xmlns:p14="http://schemas.microsoft.com/office/powerpoint/2010/main" val="9286663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a:t>Clique para editar o estilo do título mestre</a:t>
            </a: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026" indent="0" algn="ctr">
              <a:buNone/>
              <a:defRPr>
                <a:solidFill>
                  <a:schemeClr val="tx1">
                    <a:tint val="75000"/>
                  </a:schemeClr>
                </a:solidFill>
              </a:defRPr>
            </a:lvl2pPr>
            <a:lvl3pPr marL="914052" indent="0" algn="ctr">
              <a:buNone/>
              <a:defRPr>
                <a:solidFill>
                  <a:schemeClr val="tx1">
                    <a:tint val="75000"/>
                  </a:schemeClr>
                </a:solidFill>
              </a:defRPr>
            </a:lvl3pPr>
            <a:lvl4pPr marL="1371078" indent="0" algn="ctr">
              <a:buNone/>
              <a:defRPr>
                <a:solidFill>
                  <a:schemeClr val="tx1">
                    <a:tint val="75000"/>
                  </a:schemeClr>
                </a:solidFill>
              </a:defRPr>
            </a:lvl4pPr>
            <a:lvl5pPr marL="1828106" indent="0" algn="ctr">
              <a:buNone/>
              <a:defRPr>
                <a:solidFill>
                  <a:schemeClr val="tx1">
                    <a:tint val="75000"/>
                  </a:schemeClr>
                </a:solidFill>
              </a:defRPr>
            </a:lvl5pPr>
            <a:lvl6pPr marL="2285132" indent="0" algn="ctr">
              <a:buNone/>
              <a:defRPr>
                <a:solidFill>
                  <a:schemeClr val="tx1">
                    <a:tint val="75000"/>
                  </a:schemeClr>
                </a:solidFill>
              </a:defRPr>
            </a:lvl6pPr>
            <a:lvl7pPr marL="2742158" indent="0" algn="ctr">
              <a:buNone/>
              <a:defRPr>
                <a:solidFill>
                  <a:schemeClr val="tx1">
                    <a:tint val="75000"/>
                  </a:schemeClr>
                </a:solidFill>
              </a:defRPr>
            </a:lvl7pPr>
            <a:lvl8pPr marL="3199184" indent="0" algn="ctr">
              <a:buNone/>
              <a:defRPr>
                <a:solidFill>
                  <a:schemeClr val="tx1">
                    <a:tint val="75000"/>
                  </a:schemeClr>
                </a:solidFill>
              </a:defRPr>
            </a:lvl8pPr>
            <a:lvl9pPr marL="3656210" indent="0" algn="ctr">
              <a:buNone/>
              <a:defRPr>
                <a:solidFill>
                  <a:schemeClr val="tx1">
                    <a:tint val="75000"/>
                  </a:schemeClr>
                </a:solidFill>
              </a:defRPr>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6DC61AB1-DC94-4EC0-90CC-6EEE894BCC1D}" type="datetimeFigureOut">
              <a:rPr lang="pt-BR" smtClean="0"/>
              <a:t>21/10/2018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206007E-D429-4E7A-ACCF-8CFA9882C70B}" type="slidenum">
              <a:rPr lang="pt-BR" smtClean="0"/>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6DC61AB1-DC94-4EC0-90CC-6EEE894BCC1D}" type="datetimeFigureOut">
              <a:rPr lang="pt-BR" smtClean="0"/>
              <a:t>21/10/2018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206007E-D429-4E7A-ACCF-8CFA9882C70B}" type="slidenum">
              <a:rPr lang="pt-BR" smtClean="0"/>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a:t>Clique para editar o estilo do título mestre</a:t>
            </a: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6DC61AB1-DC94-4EC0-90CC-6EEE894BCC1D}" type="datetimeFigureOut">
              <a:rPr lang="pt-BR" smtClean="0"/>
              <a:t>21/10/2018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206007E-D429-4E7A-ACCF-8CFA9882C70B}" type="slidenum">
              <a:rPr lang="pt-BR" smtClean="0"/>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idx="1"/>
          </p:nvPr>
        </p:nvSpPr>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6DC61AB1-DC94-4EC0-90CC-6EEE894BCC1D}" type="datetimeFigureOut">
              <a:rPr lang="pt-BR" smtClean="0"/>
              <a:t>21/10/2018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206007E-D429-4E7A-ACCF-8CFA9882C70B}" type="slidenum">
              <a:rPr lang="pt-BR" smtClean="0"/>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2"/>
            <a:ext cx="7772400" cy="1362075"/>
          </a:xfrm>
        </p:spPr>
        <p:txBody>
          <a:bodyPr anchor="t"/>
          <a:lstStyle>
            <a:lvl1pPr algn="l">
              <a:defRPr sz="4000" b="1" cap="all"/>
            </a:lvl1pPr>
          </a:lstStyle>
          <a:p>
            <a:r>
              <a:rPr lang="pt-BR"/>
              <a:t>Clique para editar o estilo do título mestre</a:t>
            </a: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026" indent="0">
              <a:buNone/>
              <a:defRPr sz="1800">
                <a:solidFill>
                  <a:schemeClr val="tx1">
                    <a:tint val="75000"/>
                  </a:schemeClr>
                </a:solidFill>
              </a:defRPr>
            </a:lvl2pPr>
            <a:lvl3pPr marL="914052" indent="0">
              <a:buNone/>
              <a:defRPr sz="1600">
                <a:solidFill>
                  <a:schemeClr val="tx1">
                    <a:tint val="75000"/>
                  </a:schemeClr>
                </a:solidFill>
              </a:defRPr>
            </a:lvl3pPr>
            <a:lvl4pPr marL="1371078" indent="0">
              <a:buNone/>
              <a:defRPr sz="1400">
                <a:solidFill>
                  <a:schemeClr val="tx1">
                    <a:tint val="75000"/>
                  </a:schemeClr>
                </a:solidFill>
              </a:defRPr>
            </a:lvl4pPr>
            <a:lvl5pPr marL="1828106" indent="0">
              <a:buNone/>
              <a:defRPr sz="1400">
                <a:solidFill>
                  <a:schemeClr val="tx1">
                    <a:tint val="75000"/>
                  </a:schemeClr>
                </a:solidFill>
              </a:defRPr>
            </a:lvl5pPr>
            <a:lvl6pPr marL="2285132" indent="0">
              <a:buNone/>
              <a:defRPr sz="1400">
                <a:solidFill>
                  <a:schemeClr val="tx1">
                    <a:tint val="75000"/>
                  </a:schemeClr>
                </a:solidFill>
              </a:defRPr>
            </a:lvl6pPr>
            <a:lvl7pPr marL="2742158" indent="0">
              <a:buNone/>
              <a:defRPr sz="1400">
                <a:solidFill>
                  <a:schemeClr val="tx1">
                    <a:tint val="75000"/>
                  </a:schemeClr>
                </a:solidFill>
              </a:defRPr>
            </a:lvl7pPr>
            <a:lvl8pPr marL="3199184" indent="0">
              <a:buNone/>
              <a:defRPr sz="1400">
                <a:solidFill>
                  <a:schemeClr val="tx1">
                    <a:tint val="75000"/>
                  </a:schemeClr>
                </a:solidFill>
              </a:defRPr>
            </a:lvl8pPr>
            <a:lvl9pPr marL="3656210" indent="0">
              <a:buNone/>
              <a:defRPr sz="1400">
                <a:solidFill>
                  <a:schemeClr val="tx1">
                    <a:tint val="75000"/>
                  </a:schemeClr>
                </a:solidFill>
              </a:defRPr>
            </a:lvl9pPr>
          </a:lstStyle>
          <a:p>
            <a:pPr lvl="0"/>
            <a:r>
              <a:rPr lang="pt-BR"/>
              <a:t>Clique para editar os estilos do texto mestre</a:t>
            </a:r>
          </a:p>
        </p:txBody>
      </p:sp>
      <p:sp>
        <p:nvSpPr>
          <p:cNvPr id="4" name="Espaço Reservado para Data 3"/>
          <p:cNvSpPr>
            <a:spLocks noGrp="1"/>
          </p:cNvSpPr>
          <p:nvPr>
            <p:ph type="dt" sz="half" idx="10"/>
          </p:nvPr>
        </p:nvSpPr>
        <p:spPr/>
        <p:txBody>
          <a:bodyPr/>
          <a:lstStyle/>
          <a:p>
            <a:fld id="{6DC61AB1-DC94-4EC0-90CC-6EEE894BCC1D}" type="datetimeFigureOut">
              <a:rPr lang="pt-BR" smtClean="0"/>
              <a:t>21/10/2018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206007E-D429-4E7A-ACCF-8CFA9882C70B}" type="slidenum">
              <a:rPr lang="pt-BR" smtClean="0"/>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6DC61AB1-DC94-4EC0-90CC-6EEE894BCC1D}" type="datetimeFigureOut">
              <a:rPr lang="pt-BR" smtClean="0"/>
              <a:t>21/10/2018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206007E-D429-4E7A-ACCF-8CFA9882C70B}" type="slidenum">
              <a:rPr lang="pt-BR" smtClean="0"/>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a:t>Clique para editar o estilo do título mestre</a:t>
            </a: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026" indent="0">
              <a:buNone/>
              <a:defRPr sz="2000" b="1"/>
            </a:lvl2pPr>
            <a:lvl3pPr marL="914052" indent="0">
              <a:buNone/>
              <a:defRPr sz="1800" b="1"/>
            </a:lvl3pPr>
            <a:lvl4pPr marL="1371078" indent="0">
              <a:buNone/>
              <a:defRPr sz="1600" b="1"/>
            </a:lvl4pPr>
            <a:lvl5pPr marL="1828106" indent="0">
              <a:buNone/>
              <a:defRPr sz="1600" b="1"/>
            </a:lvl5pPr>
            <a:lvl6pPr marL="2285132" indent="0">
              <a:buNone/>
              <a:defRPr sz="1600" b="1"/>
            </a:lvl6pPr>
            <a:lvl7pPr marL="2742158" indent="0">
              <a:buNone/>
              <a:defRPr sz="1600" b="1"/>
            </a:lvl7pPr>
            <a:lvl8pPr marL="3199184" indent="0">
              <a:buNone/>
              <a:defRPr sz="1600" b="1"/>
            </a:lvl8pPr>
            <a:lvl9pPr marL="3656210" indent="0">
              <a:buNone/>
              <a:defRPr sz="1600" b="1"/>
            </a:lvl9pPr>
          </a:lstStyle>
          <a:p>
            <a:pPr lvl="0"/>
            <a:r>
              <a:rPr lang="pt-BR"/>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026" indent="0">
              <a:buNone/>
              <a:defRPr sz="2000" b="1"/>
            </a:lvl2pPr>
            <a:lvl3pPr marL="914052" indent="0">
              <a:buNone/>
              <a:defRPr sz="1800" b="1"/>
            </a:lvl3pPr>
            <a:lvl4pPr marL="1371078" indent="0">
              <a:buNone/>
              <a:defRPr sz="1600" b="1"/>
            </a:lvl4pPr>
            <a:lvl5pPr marL="1828106" indent="0">
              <a:buNone/>
              <a:defRPr sz="1600" b="1"/>
            </a:lvl5pPr>
            <a:lvl6pPr marL="2285132" indent="0">
              <a:buNone/>
              <a:defRPr sz="1600" b="1"/>
            </a:lvl6pPr>
            <a:lvl7pPr marL="2742158" indent="0">
              <a:buNone/>
              <a:defRPr sz="1600" b="1"/>
            </a:lvl7pPr>
            <a:lvl8pPr marL="3199184" indent="0">
              <a:buNone/>
              <a:defRPr sz="1600" b="1"/>
            </a:lvl8pPr>
            <a:lvl9pPr marL="3656210" indent="0">
              <a:buNone/>
              <a:defRPr sz="1600" b="1"/>
            </a:lvl9pPr>
          </a:lstStyle>
          <a:p>
            <a:pPr lvl="0"/>
            <a:r>
              <a:rPr lang="pt-BR"/>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6DC61AB1-DC94-4EC0-90CC-6EEE894BCC1D}" type="datetimeFigureOut">
              <a:rPr lang="pt-BR" smtClean="0"/>
              <a:t>21/10/2018</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2206007E-D429-4E7A-ACCF-8CFA9882C70B}" type="slidenum">
              <a:rPr lang="pt-BR" smtClean="0"/>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Data 2"/>
          <p:cNvSpPr>
            <a:spLocks noGrp="1"/>
          </p:cNvSpPr>
          <p:nvPr>
            <p:ph type="dt" sz="half" idx="10"/>
          </p:nvPr>
        </p:nvSpPr>
        <p:spPr/>
        <p:txBody>
          <a:bodyPr/>
          <a:lstStyle/>
          <a:p>
            <a:fld id="{6DC61AB1-DC94-4EC0-90CC-6EEE894BCC1D}" type="datetimeFigureOut">
              <a:rPr lang="pt-BR" smtClean="0"/>
              <a:t>21/10/2018</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2206007E-D429-4E7A-ACCF-8CFA9882C70B}" type="slidenum">
              <a:rPr lang="pt-BR" smtClean="0"/>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6DC61AB1-DC94-4EC0-90CC-6EEE894BCC1D}" type="datetimeFigureOut">
              <a:rPr lang="pt-BR" smtClean="0"/>
              <a:t>21/10/2018</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2206007E-D429-4E7A-ACCF-8CFA9882C70B}" type="slidenum">
              <a:rPr lang="pt-BR" smtClean="0"/>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2" y="273050"/>
            <a:ext cx="3008313" cy="1162050"/>
          </a:xfrm>
        </p:spPr>
        <p:txBody>
          <a:bodyPr anchor="b"/>
          <a:lstStyle>
            <a:lvl1pPr algn="l">
              <a:defRPr sz="2000" b="1"/>
            </a:lvl1pPr>
          </a:lstStyle>
          <a:p>
            <a:r>
              <a:rPr lang="pt-BR"/>
              <a:t>Clique para editar o estilo do título mestre</a:t>
            </a: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457202" y="1435102"/>
            <a:ext cx="3008313" cy="4691063"/>
          </a:xfrm>
        </p:spPr>
        <p:txBody>
          <a:bodyPr/>
          <a:lstStyle>
            <a:lvl1pPr marL="0" indent="0">
              <a:buNone/>
              <a:defRPr sz="1400"/>
            </a:lvl1pPr>
            <a:lvl2pPr marL="457026" indent="0">
              <a:buNone/>
              <a:defRPr sz="1200"/>
            </a:lvl2pPr>
            <a:lvl3pPr marL="914052" indent="0">
              <a:buNone/>
              <a:defRPr sz="1000"/>
            </a:lvl3pPr>
            <a:lvl4pPr marL="1371078" indent="0">
              <a:buNone/>
              <a:defRPr sz="900"/>
            </a:lvl4pPr>
            <a:lvl5pPr marL="1828106" indent="0">
              <a:buNone/>
              <a:defRPr sz="900"/>
            </a:lvl5pPr>
            <a:lvl6pPr marL="2285132" indent="0">
              <a:buNone/>
              <a:defRPr sz="900"/>
            </a:lvl6pPr>
            <a:lvl7pPr marL="2742158" indent="0">
              <a:buNone/>
              <a:defRPr sz="900"/>
            </a:lvl7pPr>
            <a:lvl8pPr marL="3199184" indent="0">
              <a:buNone/>
              <a:defRPr sz="900"/>
            </a:lvl8pPr>
            <a:lvl9pPr marL="3656210" indent="0">
              <a:buNone/>
              <a:defRPr sz="900"/>
            </a:lvl9pPr>
          </a:lstStyle>
          <a:p>
            <a:pPr lvl="0"/>
            <a:r>
              <a:rPr lang="pt-BR"/>
              <a:t>Clique para editar os estilos do texto mestre</a:t>
            </a:r>
          </a:p>
        </p:txBody>
      </p:sp>
      <p:sp>
        <p:nvSpPr>
          <p:cNvPr id="5" name="Espaço Reservado para Data 4"/>
          <p:cNvSpPr>
            <a:spLocks noGrp="1"/>
          </p:cNvSpPr>
          <p:nvPr>
            <p:ph type="dt" sz="half" idx="10"/>
          </p:nvPr>
        </p:nvSpPr>
        <p:spPr/>
        <p:txBody>
          <a:bodyPr/>
          <a:lstStyle/>
          <a:p>
            <a:fld id="{6DC61AB1-DC94-4EC0-90CC-6EEE894BCC1D}" type="datetimeFigureOut">
              <a:rPr lang="pt-BR" smtClean="0"/>
              <a:t>21/10/2018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206007E-D429-4E7A-ACCF-8CFA9882C70B}" type="slidenum">
              <a:rPr lang="pt-BR" smtClean="0"/>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a:t>Clique para editar o estilo do título mestre</a:t>
            </a: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026" indent="0">
              <a:buNone/>
              <a:defRPr sz="2800"/>
            </a:lvl2pPr>
            <a:lvl3pPr marL="914052" indent="0">
              <a:buNone/>
              <a:defRPr sz="2400"/>
            </a:lvl3pPr>
            <a:lvl4pPr marL="1371078" indent="0">
              <a:buNone/>
              <a:defRPr sz="2000"/>
            </a:lvl4pPr>
            <a:lvl5pPr marL="1828106" indent="0">
              <a:buNone/>
              <a:defRPr sz="2000"/>
            </a:lvl5pPr>
            <a:lvl6pPr marL="2285132" indent="0">
              <a:buNone/>
              <a:defRPr sz="2000"/>
            </a:lvl6pPr>
            <a:lvl7pPr marL="2742158" indent="0">
              <a:buNone/>
              <a:defRPr sz="2000"/>
            </a:lvl7pPr>
            <a:lvl8pPr marL="3199184" indent="0">
              <a:buNone/>
              <a:defRPr sz="2000"/>
            </a:lvl8pPr>
            <a:lvl9pPr marL="365621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026" indent="0">
              <a:buNone/>
              <a:defRPr sz="1200"/>
            </a:lvl2pPr>
            <a:lvl3pPr marL="914052" indent="0">
              <a:buNone/>
              <a:defRPr sz="1000"/>
            </a:lvl3pPr>
            <a:lvl4pPr marL="1371078" indent="0">
              <a:buNone/>
              <a:defRPr sz="900"/>
            </a:lvl4pPr>
            <a:lvl5pPr marL="1828106" indent="0">
              <a:buNone/>
              <a:defRPr sz="900"/>
            </a:lvl5pPr>
            <a:lvl6pPr marL="2285132" indent="0">
              <a:buNone/>
              <a:defRPr sz="900"/>
            </a:lvl6pPr>
            <a:lvl7pPr marL="2742158" indent="0">
              <a:buNone/>
              <a:defRPr sz="900"/>
            </a:lvl7pPr>
            <a:lvl8pPr marL="3199184" indent="0">
              <a:buNone/>
              <a:defRPr sz="900"/>
            </a:lvl8pPr>
            <a:lvl9pPr marL="3656210" indent="0">
              <a:buNone/>
              <a:defRPr sz="900"/>
            </a:lvl9pPr>
          </a:lstStyle>
          <a:p>
            <a:pPr lvl="0"/>
            <a:r>
              <a:rPr lang="pt-BR"/>
              <a:t>Clique para editar os estilos do texto mestre</a:t>
            </a:r>
          </a:p>
        </p:txBody>
      </p:sp>
      <p:sp>
        <p:nvSpPr>
          <p:cNvPr id="5" name="Espaço Reservado para Data 4"/>
          <p:cNvSpPr>
            <a:spLocks noGrp="1"/>
          </p:cNvSpPr>
          <p:nvPr>
            <p:ph type="dt" sz="half" idx="10"/>
          </p:nvPr>
        </p:nvSpPr>
        <p:spPr/>
        <p:txBody>
          <a:bodyPr/>
          <a:lstStyle/>
          <a:p>
            <a:fld id="{6DC61AB1-DC94-4EC0-90CC-6EEE894BCC1D}" type="datetimeFigureOut">
              <a:rPr lang="pt-BR" smtClean="0"/>
              <a:t>21/10/2018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206007E-D429-4E7A-ACCF-8CFA9882C70B}" type="slidenum">
              <a:rPr lang="pt-BR" smtClean="0"/>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06" tIns="45702" rIns="91406" bIns="45702" rtlCol="0" anchor="ctr">
            <a:normAutofit/>
          </a:bodyPr>
          <a:lstStyle/>
          <a:p>
            <a:r>
              <a:rPr lang="pt-BR" dirty="0"/>
              <a:t>Clique para editar o estilo do título mestre</a:t>
            </a:r>
          </a:p>
        </p:txBody>
      </p:sp>
      <p:sp>
        <p:nvSpPr>
          <p:cNvPr id="3" name="Espaço Reservado para Texto 2"/>
          <p:cNvSpPr>
            <a:spLocks noGrp="1"/>
          </p:cNvSpPr>
          <p:nvPr>
            <p:ph type="body" idx="1"/>
          </p:nvPr>
        </p:nvSpPr>
        <p:spPr>
          <a:xfrm>
            <a:off x="457200" y="1600202"/>
            <a:ext cx="8229600" cy="4525963"/>
          </a:xfrm>
          <a:prstGeom prst="rect">
            <a:avLst/>
          </a:prstGeom>
        </p:spPr>
        <p:txBody>
          <a:bodyPr vert="horz" lIns="91406" tIns="45702" rIns="91406" bIns="45702" rtlCol="0">
            <a:normAutofit/>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457200" y="6356351"/>
            <a:ext cx="2133600" cy="365125"/>
          </a:xfrm>
          <a:prstGeom prst="rect">
            <a:avLst/>
          </a:prstGeom>
        </p:spPr>
        <p:txBody>
          <a:bodyPr vert="horz" lIns="91406" tIns="45702" rIns="91406" bIns="45702" rtlCol="0" anchor="ctr"/>
          <a:lstStyle>
            <a:lvl1pPr algn="l">
              <a:defRPr sz="1200">
                <a:solidFill>
                  <a:schemeClr val="tx1">
                    <a:tint val="75000"/>
                  </a:schemeClr>
                </a:solidFill>
              </a:defRPr>
            </a:lvl1pPr>
          </a:lstStyle>
          <a:p>
            <a:fld id="{6DC61AB1-DC94-4EC0-90CC-6EEE894BCC1D}" type="datetimeFigureOut">
              <a:rPr lang="pt-BR" smtClean="0"/>
              <a:t>21/10/2018</a:t>
            </a:fld>
            <a:endParaRPr lang="pt-BR"/>
          </a:p>
        </p:txBody>
      </p:sp>
      <p:sp>
        <p:nvSpPr>
          <p:cNvPr id="5" name="Espaço Reservado para Rodapé 4"/>
          <p:cNvSpPr>
            <a:spLocks noGrp="1"/>
          </p:cNvSpPr>
          <p:nvPr>
            <p:ph type="ftr" sz="quarter" idx="3"/>
          </p:nvPr>
        </p:nvSpPr>
        <p:spPr>
          <a:xfrm>
            <a:off x="3124200" y="6356351"/>
            <a:ext cx="2895600" cy="365125"/>
          </a:xfrm>
          <a:prstGeom prst="rect">
            <a:avLst/>
          </a:prstGeom>
        </p:spPr>
        <p:txBody>
          <a:bodyPr vert="horz" lIns="91406" tIns="45702" rIns="91406" bIns="45702" rtlCol="0" anchor="ctr"/>
          <a:lstStyle>
            <a:lvl1pPr algn="ctr">
              <a:defRPr sz="1200">
                <a:solidFill>
                  <a:schemeClr val="tx1">
                    <a:tint val="75000"/>
                  </a:schemeClr>
                </a:solidFill>
              </a:defRPr>
            </a:lvl1pPr>
          </a:lstStyle>
          <a:p>
            <a:endParaRPr lang="pt-BR" dirty="0"/>
          </a:p>
        </p:txBody>
      </p:sp>
      <p:sp>
        <p:nvSpPr>
          <p:cNvPr id="6" name="Espaço Reservado para Número de Slide 5"/>
          <p:cNvSpPr>
            <a:spLocks noGrp="1"/>
          </p:cNvSpPr>
          <p:nvPr>
            <p:ph type="sldNum" sz="quarter" idx="4"/>
          </p:nvPr>
        </p:nvSpPr>
        <p:spPr>
          <a:xfrm>
            <a:off x="6553200" y="6356351"/>
            <a:ext cx="2133600" cy="365125"/>
          </a:xfrm>
          <a:prstGeom prst="rect">
            <a:avLst/>
          </a:prstGeom>
        </p:spPr>
        <p:txBody>
          <a:bodyPr vert="horz" lIns="91406" tIns="45702" rIns="91406" bIns="45702" rtlCol="0" anchor="ctr"/>
          <a:lstStyle>
            <a:lvl1pPr algn="r">
              <a:defRPr sz="1200">
                <a:solidFill>
                  <a:schemeClr val="tx1">
                    <a:tint val="75000"/>
                  </a:schemeClr>
                </a:solidFill>
              </a:defRPr>
            </a:lvl1pPr>
          </a:lstStyle>
          <a:p>
            <a:fld id="{2206007E-D429-4E7A-ACCF-8CFA9882C70B}" type="slidenum">
              <a:rPr lang="pt-BR" smtClean="0"/>
              <a:t>‹Nº›</a:t>
            </a:fld>
            <a:endParaRPr lang="pt-B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052" rtl="0" eaLnBrk="1" latinLnBrk="0" hangingPunct="1">
        <a:spcBef>
          <a:spcPct val="0"/>
        </a:spcBef>
        <a:buNone/>
        <a:defRPr sz="4400" kern="1200">
          <a:solidFill>
            <a:schemeClr val="tx1"/>
          </a:solidFill>
          <a:latin typeface="+mj-lt"/>
          <a:ea typeface="+mj-ea"/>
          <a:cs typeface="+mj-cs"/>
        </a:defRPr>
      </a:lvl1pPr>
    </p:titleStyle>
    <p:bodyStyle>
      <a:lvl1pPr marL="342770" indent="-342770" algn="l" defTabSz="914052"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668" indent="-285642" algn="l" defTabSz="914052"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566" indent="-228514" algn="l" defTabSz="914052"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599592" indent="-228514" algn="l" defTabSz="914052"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6618" indent="-228514" algn="l" defTabSz="914052"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3644" indent="-228514" algn="l" defTabSz="91405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0670" indent="-228514" algn="l" defTabSz="91405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7697" indent="-228514" algn="l" defTabSz="91405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4724" indent="-228514" algn="l" defTabSz="91405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052" rtl="0" eaLnBrk="1" latinLnBrk="0" hangingPunct="1">
        <a:defRPr sz="1800" kern="1200">
          <a:solidFill>
            <a:schemeClr val="tx1"/>
          </a:solidFill>
          <a:latin typeface="+mn-lt"/>
          <a:ea typeface="+mn-ea"/>
          <a:cs typeface="+mn-cs"/>
        </a:defRPr>
      </a:lvl1pPr>
      <a:lvl2pPr marL="457026" algn="l" defTabSz="914052" rtl="0" eaLnBrk="1" latinLnBrk="0" hangingPunct="1">
        <a:defRPr sz="1800" kern="1200">
          <a:solidFill>
            <a:schemeClr val="tx1"/>
          </a:solidFill>
          <a:latin typeface="+mn-lt"/>
          <a:ea typeface="+mn-ea"/>
          <a:cs typeface="+mn-cs"/>
        </a:defRPr>
      </a:lvl2pPr>
      <a:lvl3pPr marL="914052" algn="l" defTabSz="914052" rtl="0" eaLnBrk="1" latinLnBrk="0" hangingPunct="1">
        <a:defRPr sz="1800" kern="1200">
          <a:solidFill>
            <a:schemeClr val="tx1"/>
          </a:solidFill>
          <a:latin typeface="+mn-lt"/>
          <a:ea typeface="+mn-ea"/>
          <a:cs typeface="+mn-cs"/>
        </a:defRPr>
      </a:lvl3pPr>
      <a:lvl4pPr marL="1371078" algn="l" defTabSz="914052" rtl="0" eaLnBrk="1" latinLnBrk="0" hangingPunct="1">
        <a:defRPr sz="1800" kern="1200">
          <a:solidFill>
            <a:schemeClr val="tx1"/>
          </a:solidFill>
          <a:latin typeface="+mn-lt"/>
          <a:ea typeface="+mn-ea"/>
          <a:cs typeface="+mn-cs"/>
        </a:defRPr>
      </a:lvl4pPr>
      <a:lvl5pPr marL="1828106" algn="l" defTabSz="914052" rtl="0" eaLnBrk="1" latinLnBrk="0" hangingPunct="1">
        <a:defRPr sz="1800" kern="1200">
          <a:solidFill>
            <a:schemeClr val="tx1"/>
          </a:solidFill>
          <a:latin typeface="+mn-lt"/>
          <a:ea typeface="+mn-ea"/>
          <a:cs typeface="+mn-cs"/>
        </a:defRPr>
      </a:lvl5pPr>
      <a:lvl6pPr marL="2285132" algn="l" defTabSz="914052" rtl="0" eaLnBrk="1" latinLnBrk="0" hangingPunct="1">
        <a:defRPr sz="1800" kern="1200">
          <a:solidFill>
            <a:schemeClr val="tx1"/>
          </a:solidFill>
          <a:latin typeface="+mn-lt"/>
          <a:ea typeface="+mn-ea"/>
          <a:cs typeface="+mn-cs"/>
        </a:defRPr>
      </a:lvl6pPr>
      <a:lvl7pPr marL="2742158" algn="l" defTabSz="914052" rtl="0" eaLnBrk="1" latinLnBrk="0" hangingPunct="1">
        <a:defRPr sz="1800" kern="1200">
          <a:solidFill>
            <a:schemeClr val="tx1"/>
          </a:solidFill>
          <a:latin typeface="+mn-lt"/>
          <a:ea typeface="+mn-ea"/>
          <a:cs typeface="+mn-cs"/>
        </a:defRPr>
      </a:lvl7pPr>
      <a:lvl8pPr marL="3199184" algn="l" defTabSz="914052" rtl="0" eaLnBrk="1" latinLnBrk="0" hangingPunct="1">
        <a:defRPr sz="1800" kern="1200">
          <a:solidFill>
            <a:schemeClr val="tx1"/>
          </a:solidFill>
          <a:latin typeface="+mn-lt"/>
          <a:ea typeface="+mn-ea"/>
          <a:cs typeface="+mn-cs"/>
        </a:defRPr>
      </a:lvl8pPr>
      <a:lvl9pPr marL="3656210" algn="l" defTabSz="914052"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8" Type="http://schemas.openxmlformats.org/officeDocument/2006/relationships/hyperlink" Target="https://doi.org/10.1087/095315102753303652" TargetMode="External"/><Relationship Id="rId13" Type="http://schemas.openxmlformats.org/officeDocument/2006/relationships/hyperlink" Target="http://www.dlib.org/dlib/september04/vandesompel/09vandesompel.html" TargetMode="External"/><Relationship Id="rId3" Type="http://schemas.openxmlformats.org/officeDocument/2006/relationships/hyperlink" Target="http://www.memoria.fahce.unlp.edu.ar/libros/pm.482/pm.482.pdf" TargetMode="External"/><Relationship Id="rId7" Type="http://schemas.openxmlformats.org/officeDocument/2006/relationships/hyperlink" Target="https://doi.org/10.1108/EUM0000000007185" TargetMode="External"/><Relationship Id="rId12" Type="http://schemas.openxmlformats.org/officeDocument/2006/relationships/hyperlink" Target="http://arxiv.org/abs/1602.09102" TargetMode="External"/><Relationship Id="rId2" Type="http://schemas.openxmlformats.org/officeDocument/2006/relationships/image" Target="../media/image18.png"/><Relationship Id="rId1" Type="http://schemas.openxmlformats.org/officeDocument/2006/relationships/slideLayout" Target="../slideLayouts/slideLayout2.xml"/><Relationship Id="rId6" Type="http://schemas.openxmlformats.org/officeDocument/2006/relationships/hyperlink" Target="http://dx.doi.org/10.2139/ssrn.1982380" TargetMode="External"/><Relationship Id="rId11" Type="http://schemas.openxmlformats.org/officeDocument/2006/relationships/hyperlink" Target="https://dx.doi.org/10.1038/493159a" TargetMode="External"/><Relationship Id="rId5" Type="http://schemas.openxmlformats.org/officeDocument/2006/relationships/hyperlink" Target="https://doi.org/10.2218/ijdc.v1i1.4" TargetMode="External"/><Relationship Id="rId10" Type="http://schemas.openxmlformats.org/officeDocument/2006/relationships/hyperlink" Target="http://eprints.rclis.org/7389/1/ELPUB_2005-Marcondes.pdf" TargetMode="External"/><Relationship Id="rId4" Type="http://schemas.openxmlformats.org/officeDocument/2006/relationships/hyperlink" Target="https://doi.org/10.1109/MIS.2010.49" TargetMode="External"/><Relationship Id="rId9" Type="http://schemas.openxmlformats.org/officeDocument/2006/relationships/hyperlink" Target="http://dx.doi.org/10.1145/1255175.1255190"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ovilia1024.deviantart.com/art/Email-icon-351734676" TargetMode="External"/><Relationship Id="rId3" Type="http://schemas.openxmlformats.org/officeDocument/2006/relationships/image" Target="../media/image18.png"/><Relationship Id="rId7" Type="http://schemas.openxmlformats.org/officeDocument/2006/relationships/image" Target="../media/image20.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it.wikipedia.org/wiki/File:Twitter_bird_logo.png" TargetMode="External"/><Relationship Id="rId5" Type="http://schemas.openxmlformats.org/officeDocument/2006/relationships/image" Target="../media/image19.png"/><Relationship Id="rId10" Type="http://schemas.openxmlformats.org/officeDocument/2006/relationships/hyperlink" Target="https://publons.com/publon/?page=384&amp;" TargetMode="External"/><Relationship Id="rId4" Type="http://schemas.openxmlformats.org/officeDocument/2006/relationships/hyperlink" Target="mailto:paloma.arraiza@unesp.br" TargetMode="External"/><Relationship Id="rId9" Type="http://schemas.openxmlformats.org/officeDocument/2006/relationships/image" Target="../media/image21.jpe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2.jp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5.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r>
              <a:rPr lang="pt-BR" b="1" dirty="0"/>
              <a:t>PUBLICAÇÃO CIENTÍFICA AMPLIADA: DESAFIOS DESDE AS CIÊNCIAS SOCIAIS E HUMANIDADES</a:t>
            </a:r>
            <a:br>
              <a:rPr lang="es-ES" dirty="0"/>
            </a:br>
            <a:endParaRPr lang="pt-BR" dirty="0"/>
          </a:p>
        </p:txBody>
      </p:sp>
      <p:sp>
        <p:nvSpPr>
          <p:cNvPr id="3" name="Subtítulo 2"/>
          <p:cNvSpPr>
            <a:spLocks noGrp="1"/>
          </p:cNvSpPr>
          <p:nvPr>
            <p:ph type="subTitle" idx="1"/>
          </p:nvPr>
        </p:nvSpPr>
        <p:spPr>
          <a:xfrm>
            <a:off x="672807" y="3933056"/>
            <a:ext cx="8471193" cy="1752600"/>
          </a:xfrm>
        </p:spPr>
        <p:txBody>
          <a:bodyPr>
            <a:normAutofit/>
          </a:bodyPr>
          <a:lstStyle/>
          <a:p>
            <a:pPr algn="r"/>
            <a:r>
              <a:rPr lang="pt-BR" sz="1800" b="1" dirty="0"/>
              <a:t>Paloma </a:t>
            </a:r>
            <a:r>
              <a:rPr lang="pt-BR" sz="1800" b="1" dirty="0" err="1"/>
              <a:t>Marín</a:t>
            </a:r>
            <a:r>
              <a:rPr lang="pt-BR" sz="1800" b="1" dirty="0"/>
              <a:t> </a:t>
            </a:r>
            <a:r>
              <a:rPr lang="pt-BR" sz="1800" b="1" dirty="0" err="1"/>
              <a:t>Arraiza</a:t>
            </a:r>
            <a:r>
              <a:rPr lang="pt-BR" sz="1800" b="1" dirty="0"/>
              <a:t> </a:t>
            </a:r>
            <a:r>
              <a:rPr lang="pt-BR" sz="1800" dirty="0"/>
              <a:t>(Universidade Estadual Paulista – UNESP, Brasil)</a:t>
            </a:r>
          </a:p>
          <a:p>
            <a:pPr algn="r"/>
            <a:r>
              <a:rPr lang="pt-BR" sz="1800" dirty="0"/>
              <a:t>Gustavo </a:t>
            </a:r>
            <a:r>
              <a:rPr lang="pt-BR" sz="1800" dirty="0" err="1"/>
              <a:t>Liberatore</a:t>
            </a:r>
            <a:r>
              <a:rPr lang="pt-BR" sz="1800" dirty="0"/>
              <a:t> (</a:t>
            </a:r>
            <a:r>
              <a:rPr lang="pt-BR" sz="1800" dirty="0" err="1"/>
              <a:t>Universidad</a:t>
            </a:r>
            <a:r>
              <a:rPr lang="pt-BR" sz="1800" dirty="0"/>
              <a:t> Nacional de Mar </a:t>
            </a:r>
            <a:r>
              <a:rPr lang="pt-BR" sz="1800" dirty="0" err="1"/>
              <a:t>del</a:t>
            </a:r>
            <a:r>
              <a:rPr lang="pt-BR" sz="1800" dirty="0"/>
              <a:t> Plata – </a:t>
            </a:r>
            <a:r>
              <a:rPr lang="pt-BR" sz="1800" dirty="0" err="1"/>
              <a:t>UNMdP</a:t>
            </a:r>
            <a:r>
              <a:rPr lang="pt-BR" sz="1800" dirty="0"/>
              <a:t>, Argentina)</a:t>
            </a:r>
          </a:p>
          <a:p>
            <a:pPr algn="r"/>
            <a:r>
              <a:rPr lang="pt-BR" sz="1800" dirty="0"/>
              <a:t>Silvana Ap. </a:t>
            </a:r>
            <a:r>
              <a:rPr lang="pt-BR" sz="1800" dirty="0" err="1"/>
              <a:t>Borsetti</a:t>
            </a:r>
            <a:r>
              <a:rPr lang="pt-BR" sz="1800" dirty="0"/>
              <a:t> </a:t>
            </a:r>
            <a:r>
              <a:rPr lang="pt-BR" sz="1800" dirty="0" err="1"/>
              <a:t>Gregorio</a:t>
            </a:r>
            <a:r>
              <a:rPr lang="pt-BR" sz="1800" dirty="0"/>
              <a:t> </a:t>
            </a:r>
            <a:r>
              <a:rPr lang="pt-BR" sz="1800" dirty="0" err="1"/>
              <a:t>Vidotti</a:t>
            </a:r>
            <a:r>
              <a:rPr lang="pt-BR" sz="1800" dirty="0"/>
              <a:t> (Universidade Estadual Paulista – UNESP, Brasil)</a:t>
            </a:r>
          </a:p>
        </p:txBody>
      </p:sp>
      <p:pic>
        <p:nvPicPr>
          <p:cNvPr id="4" name="Imagem 3" descr="3.png"/>
          <p:cNvPicPr>
            <a:picLocks noChangeAspect="1"/>
          </p:cNvPicPr>
          <p:nvPr/>
        </p:nvPicPr>
        <p:blipFill>
          <a:blip r:embed="rId2"/>
          <a:stretch>
            <a:fillRect/>
          </a:stretch>
        </p:blipFill>
        <p:spPr>
          <a:xfrm>
            <a:off x="1" y="0"/>
            <a:ext cx="9144000" cy="1400163"/>
          </a:xfrm>
          <a:prstGeom prst="rect">
            <a:avLst/>
          </a:prstGeom>
        </p:spPr>
      </p:pic>
      <p:pic>
        <p:nvPicPr>
          <p:cNvPr id="5" name="Imagem 4" descr="4.png"/>
          <p:cNvPicPr>
            <a:picLocks noChangeAspect="1"/>
          </p:cNvPicPr>
          <p:nvPr/>
        </p:nvPicPr>
        <p:blipFill>
          <a:blip r:embed="rId3"/>
          <a:stretch>
            <a:fillRect/>
          </a:stretch>
        </p:blipFill>
        <p:spPr>
          <a:xfrm>
            <a:off x="0" y="6328325"/>
            <a:ext cx="9144000" cy="601137"/>
          </a:xfrm>
          <a:prstGeom prst="rect">
            <a:avLst/>
          </a:prstGeom>
        </p:spPr>
      </p:pic>
      <p:pic>
        <p:nvPicPr>
          <p:cNvPr id="7" name="Imagen 6">
            <a:extLst>
              <a:ext uri="{FF2B5EF4-FFF2-40B4-BE49-F238E27FC236}">
                <a16:creationId xmlns:a16="http://schemas.microsoft.com/office/drawing/2014/main" id="{BA445A3C-59F6-8D4E-AF5B-4794C717165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5613235"/>
            <a:ext cx="1321834" cy="715090"/>
          </a:xfrm>
          <a:prstGeom prst="rect">
            <a:avLst/>
          </a:prstGeom>
        </p:spPr>
      </p:pic>
      <p:pic>
        <p:nvPicPr>
          <p:cNvPr id="9" name="Imagen 8">
            <a:extLst>
              <a:ext uri="{FF2B5EF4-FFF2-40B4-BE49-F238E27FC236}">
                <a16:creationId xmlns:a16="http://schemas.microsoft.com/office/drawing/2014/main" id="{FFBDA8E7-D664-C043-8D4C-C1DEFD810DF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21834" y="5597017"/>
            <a:ext cx="831602" cy="731308"/>
          </a:xfrm>
          <a:prstGeom prst="rect">
            <a:avLst/>
          </a:prstGeom>
        </p:spPr>
      </p:pic>
      <p:pic>
        <p:nvPicPr>
          <p:cNvPr id="11" name="Imagen 10">
            <a:extLst>
              <a:ext uri="{FF2B5EF4-FFF2-40B4-BE49-F238E27FC236}">
                <a16:creationId xmlns:a16="http://schemas.microsoft.com/office/drawing/2014/main" id="{A7688145-58C8-C944-A861-C92DE463FAD5}"/>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016345" y="5372282"/>
            <a:ext cx="924694" cy="924694"/>
          </a:xfrm>
          <a:prstGeom prst="rect">
            <a:avLst/>
          </a:prstGeom>
        </p:spPr>
      </p:pic>
      <p:pic>
        <p:nvPicPr>
          <p:cNvPr id="13" name="Imagen 12">
            <a:extLst>
              <a:ext uri="{FF2B5EF4-FFF2-40B4-BE49-F238E27FC236}">
                <a16:creationId xmlns:a16="http://schemas.microsoft.com/office/drawing/2014/main" id="{75B894EB-C38B-FF44-A1AE-ACD0E9F1D181}"/>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596336" y="5627299"/>
            <a:ext cx="1481922" cy="633263"/>
          </a:xfrm>
          <a:prstGeom prst="rect">
            <a:avLst/>
          </a:prstGeom>
        </p:spPr>
      </p:pic>
      <p:pic>
        <p:nvPicPr>
          <p:cNvPr id="15" name="Imagen 14">
            <a:extLst>
              <a:ext uri="{FF2B5EF4-FFF2-40B4-BE49-F238E27FC236}">
                <a16:creationId xmlns:a16="http://schemas.microsoft.com/office/drawing/2014/main" id="{8A83B999-3248-EA4F-B332-85742DDD4A70}"/>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712096" y="5245541"/>
            <a:ext cx="846460" cy="1069213"/>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ço Reservado para Conteúdo 3" descr="5.png"/>
          <p:cNvPicPr>
            <a:picLocks noGrp="1" noChangeAspect="1"/>
          </p:cNvPicPr>
          <p:nvPr>
            <p:ph idx="1"/>
          </p:nvPr>
        </p:nvPicPr>
        <p:blipFill>
          <a:blip r:embed="rId2"/>
          <a:stretch>
            <a:fillRect/>
          </a:stretch>
        </p:blipFill>
        <p:spPr>
          <a:xfrm rot="16200000">
            <a:off x="-1575049" y="1575046"/>
            <a:ext cx="6858002" cy="3707904"/>
          </a:xfrm>
        </p:spPr>
      </p:pic>
      <p:sp>
        <p:nvSpPr>
          <p:cNvPr id="2" name="CuadroTexto 1">
            <a:extLst>
              <a:ext uri="{FF2B5EF4-FFF2-40B4-BE49-F238E27FC236}">
                <a16:creationId xmlns:a16="http://schemas.microsoft.com/office/drawing/2014/main" id="{7410B308-74AA-F442-A900-D52E0045664C}"/>
              </a:ext>
            </a:extLst>
          </p:cNvPr>
          <p:cNvSpPr txBox="1"/>
          <p:nvPr/>
        </p:nvSpPr>
        <p:spPr>
          <a:xfrm>
            <a:off x="3707905" y="0"/>
            <a:ext cx="5436095" cy="6986528"/>
          </a:xfrm>
          <a:prstGeom prst="rect">
            <a:avLst/>
          </a:prstGeom>
          <a:noFill/>
        </p:spPr>
        <p:txBody>
          <a:bodyPr wrap="square" rtlCol="0">
            <a:spAutoFit/>
          </a:bodyPr>
          <a:lstStyle/>
          <a:p>
            <a:r>
              <a:rPr lang="es-ES" sz="2800" b="1" dirty="0" err="1"/>
              <a:t>Referências</a:t>
            </a:r>
            <a:r>
              <a:rPr lang="es-ES" sz="2800" b="1" dirty="0"/>
              <a:t> citadas nos </a:t>
            </a:r>
            <a:r>
              <a:rPr lang="es-ES" sz="2800" b="1" dirty="0" err="1"/>
              <a:t>slides</a:t>
            </a:r>
            <a:endParaRPr lang="es-ES" sz="2800" b="1" dirty="0"/>
          </a:p>
          <a:p>
            <a:pPr marL="171450" indent="-171450">
              <a:buFont typeface="Arial" panose="020B0604020202020204" pitchFamily="34" charset="0"/>
              <a:buChar char="•"/>
            </a:pPr>
            <a:r>
              <a:rPr lang="pt-BR" sz="1050" dirty="0"/>
              <a:t>APARICIO, A.; BANZATO, G.; LIBERATORE, G. </a:t>
            </a:r>
            <a:r>
              <a:rPr lang="pt-BR" sz="1050" b="1" dirty="0"/>
              <a:t>Manual de </a:t>
            </a:r>
            <a:r>
              <a:rPr lang="pt-BR" sz="1050" b="1" dirty="0" err="1"/>
              <a:t>gestión</a:t>
            </a:r>
            <a:r>
              <a:rPr lang="pt-BR" sz="1050" b="1" dirty="0"/>
              <a:t> editorial de revistas científicas de </a:t>
            </a:r>
            <a:r>
              <a:rPr lang="pt-BR" sz="1050" b="1" dirty="0" err="1"/>
              <a:t>ciencias</a:t>
            </a:r>
            <a:r>
              <a:rPr lang="pt-BR" sz="1050" b="1" dirty="0"/>
              <a:t> </a:t>
            </a:r>
            <a:r>
              <a:rPr lang="pt-BR" sz="1050" b="1" dirty="0" err="1"/>
              <a:t>sociales</a:t>
            </a:r>
            <a:r>
              <a:rPr lang="pt-BR" sz="1050" b="1" dirty="0"/>
              <a:t> </a:t>
            </a:r>
            <a:r>
              <a:rPr lang="pt-BR" sz="1050" b="1" dirty="0" err="1"/>
              <a:t>y</a:t>
            </a:r>
            <a:r>
              <a:rPr lang="pt-BR" sz="1050" b="1" dirty="0"/>
              <a:t> humanas: </a:t>
            </a:r>
            <a:r>
              <a:rPr lang="pt-BR" sz="1050" b="1" dirty="0" err="1"/>
              <a:t>Buenas</a:t>
            </a:r>
            <a:r>
              <a:rPr lang="pt-BR" sz="1050" b="1" dirty="0"/>
              <a:t> </a:t>
            </a:r>
            <a:r>
              <a:rPr lang="pt-BR" sz="1050" b="1" dirty="0" err="1"/>
              <a:t>prácticas</a:t>
            </a:r>
            <a:r>
              <a:rPr lang="pt-BR" sz="1050" b="1" dirty="0"/>
              <a:t> </a:t>
            </a:r>
            <a:r>
              <a:rPr lang="pt-BR" sz="1050" b="1" dirty="0" err="1"/>
              <a:t>y</a:t>
            </a:r>
            <a:r>
              <a:rPr lang="pt-BR" sz="1050" b="1" dirty="0"/>
              <a:t> </a:t>
            </a:r>
            <a:r>
              <a:rPr lang="pt-BR" sz="1050" b="1" dirty="0" err="1"/>
              <a:t>criterios</a:t>
            </a:r>
            <a:r>
              <a:rPr lang="pt-BR" sz="1050" b="1" dirty="0"/>
              <a:t> de </a:t>
            </a:r>
            <a:r>
              <a:rPr lang="pt-BR" sz="1050" b="1" dirty="0" err="1"/>
              <a:t>calidad</a:t>
            </a:r>
            <a:r>
              <a:rPr lang="pt-BR" sz="1050" dirty="0"/>
              <a:t>. </a:t>
            </a:r>
            <a:r>
              <a:rPr lang="pt-BR" sz="1050" dirty="0" err="1"/>
              <a:t>Ciudad</a:t>
            </a:r>
            <a:r>
              <a:rPr lang="pt-BR" sz="1050" dirty="0"/>
              <a:t> Autónoma de Buenos Aires: CLACSO: CAICYT-CONICET: PISAC : </a:t>
            </a:r>
            <a:r>
              <a:rPr lang="pt-BR" sz="1050" dirty="0" err="1"/>
              <a:t>Consejo</a:t>
            </a:r>
            <a:r>
              <a:rPr lang="pt-BR" sz="1050" dirty="0"/>
              <a:t> de Decanos. </a:t>
            </a:r>
            <a:r>
              <a:rPr lang="pt-BR" sz="1050" dirty="0" err="1"/>
              <a:t>Facultades</a:t>
            </a:r>
            <a:r>
              <a:rPr lang="pt-BR" sz="1050" dirty="0"/>
              <a:t> de </a:t>
            </a:r>
            <a:r>
              <a:rPr lang="pt-BR" sz="1050" dirty="0" err="1"/>
              <a:t>Ciencias</a:t>
            </a:r>
            <a:r>
              <a:rPr lang="pt-BR" sz="1050" dirty="0"/>
              <a:t> </a:t>
            </a:r>
            <a:r>
              <a:rPr lang="pt-BR" sz="1050" dirty="0" err="1"/>
              <a:t>Sociales</a:t>
            </a:r>
            <a:r>
              <a:rPr lang="pt-BR" sz="1050" dirty="0"/>
              <a:t> </a:t>
            </a:r>
            <a:r>
              <a:rPr lang="pt-BR" sz="1050" dirty="0" err="1"/>
              <a:t>y</a:t>
            </a:r>
            <a:r>
              <a:rPr lang="pt-BR" sz="1050" dirty="0"/>
              <a:t> Humanas: </a:t>
            </a:r>
            <a:r>
              <a:rPr lang="pt-BR" sz="1050" dirty="0" err="1"/>
              <a:t>Ministerio</a:t>
            </a:r>
            <a:r>
              <a:rPr lang="pt-BR" sz="1050" dirty="0"/>
              <a:t> de </a:t>
            </a:r>
            <a:r>
              <a:rPr lang="pt-BR" sz="1050" dirty="0" err="1"/>
              <a:t>Ciencia</a:t>
            </a:r>
            <a:r>
              <a:rPr lang="pt-BR" sz="1050" dirty="0"/>
              <a:t> </a:t>
            </a:r>
            <a:r>
              <a:rPr lang="pt-BR" sz="1050" dirty="0" err="1"/>
              <a:t>y</a:t>
            </a:r>
            <a:r>
              <a:rPr lang="pt-BR" sz="1050" dirty="0"/>
              <a:t> </a:t>
            </a:r>
            <a:r>
              <a:rPr lang="pt-BR" sz="1050" dirty="0" err="1"/>
              <a:t>Tecnología</a:t>
            </a:r>
            <a:r>
              <a:rPr lang="pt-BR" sz="1050" dirty="0"/>
              <a:t> </a:t>
            </a:r>
            <a:r>
              <a:rPr lang="pt-BR" sz="1050" dirty="0" err="1"/>
              <a:t>MINCyT</a:t>
            </a:r>
            <a:r>
              <a:rPr lang="pt-BR" sz="1050" dirty="0"/>
              <a:t> : </a:t>
            </a:r>
            <a:r>
              <a:rPr lang="pt-BR" sz="1050" dirty="0" err="1"/>
              <a:t>Ministerio</a:t>
            </a:r>
            <a:r>
              <a:rPr lang="pt-BR" sz="1050" dirty="0"/>
              <a:t> de </a:t>
            </a:r>
            <a:r>
              <a:rPr lang="pt-BR" sz="1050" dirty="0" err="1"/>
              <a:t>Educación</a:t>
            </a:r>
            <a:r>
              <a:rPr lang="pt-BR" sz="1050" dirty="0"/>
              <a:t> </a:t>
            </a:r>
            <a:r>
              <a:rPr lang="pt-BR" sz="1050" dirty="0" err="1"/>
              <a:t>y</a:t>
            </a:r>
            <a:r>
              <a:rPr lang="pt-BR" sz="1050" dirty="0"/>
              <a:t> Deportes : REUN - </a:t>
            </a:r>
            <a:r>
              <a:rPr lang="pt-BR" sz="1050" dirty="0" err="1"/>
              <a:t>Red</a:t>
            </a:r>
            <a:r>
              <a:rPr lang="pt-BR" sz="1050" dirty="0"/>
              <a:t> de </a:t>
            </a:r>
            <a:r>
              <a:rPr lang="pt-BR" sz="1050" dirty="0" err="1"/>
              <a:t>Editoriales</a:t>
            </a:r>
            <a:r>
              <a:rPr lang="pt-BR" sz="1050" dirty="0"/>
              <a:t> de Universidades </a:t>
            </a:r>
            <a:r>
              <a:rPr lang="pt-BR" sz="1050" dirty="0" err="1"/>
              <a:t>Nacionales</a:t>
            </a:r>
            <a:r>
              <a:rPr lang="pt-BR" sz="1050" dirty="0"/>
              <a:t>. </a:t>
            </a:r>
            <a:r>
              <a:rPr lang="pt-BR" sz="1050" dirty="0" err="1"/>
              <a:t>En</a:t>
            </a:r>
            <a:r>
              <a:rPr lang="pt-BR" sz="1050" dirty="0"/>
              <a:t> Memoria Académica, 2016, 246p. Disponível em: </a:t>
            </a:r>
            <a:r>
              <a:rPr lang="pt-BR" sz="1050" u="sng" dirty="0">
                <a:hlinkClick r:id="rId3"/>
              </a:rPr>
              <a:t>http://www.memoria.fahce.unlp.edu.ar/libros/pm.482/pm.482.pdf</a:t>
            </a:r>
            <a:r>
              <a:rPr lang="pt-BR" sz="1050" dirty="0"/>
              <a:t> </a:t>
            </a:r>
          </a:p>
          <a:p>
            <a:pPr marL="171450" indent="-171450">
              <a:buFont typeface="Arial" panose="020B0604020202020204" pitchFamily="34" charset="0"/>
              <a:buChar char="•"/>
            </a:pPr>
            <a:r>
              <a:rPr lang="pt-BR" sz="1050" dirty="0"/>
              <a:t>DE BRUYNE, P.; HERMAN, J.; DE SCHOUTHEETE, M. </a:t>
            </a:r>
            <a:r>
              <a:rPr lang="pt-BR" sz="1050" b="1" dirty="0" err="1"/>
              <a:t>Dinâmica</a:t>
            </a:r>
            <a:r>
              <a:rPr lang="pt-BR" sz="1050" b="1" dirty="0"/>
              <a:t> da pesquisa em </a:t>
            </a:r>
            <a:r>
              <a:rPr lang="pt-BR" sz="1050" b="1" dirty="0" err="1"/>
              <a:t>Ciências</a:t>
            </a:r>
            <a:r>
              <a:rPr lang="pt-BR" sz="1050" b="1" dirty="0"/>
              <a:t> Sociais</a:t>
            </a:r>
            <a:r>
              <a:rPr lang="pt-BR" sz="1050" dirty="0"/>
              <a:t>. Rio de Janeiro: Livraria Francisco Alves Editora, 1982, 251p.</a:t>
            </a:r>
            <a:endParaRPr lang="en-US" sz="1050" dirty="0"/>
          </a:p>
          <a:p>
            <a:pPr marL="171450" indent="-171450">
              <a:buFont typeface="Arial" panose="020B0604020202020204" pitchFamily="34" charset="0"/>
              <a:buChar char="•"/>
            </a:pPr>
            <a:r>
              <a:rPr lang="en-US" sz="1050" dirty="0"/>
              <a:t>DE WAARD, A. From Proteins to Fairytales: Directions in Semantic Publishing. </a:t>
            </a:r>
            <a:r>
              <a:rPr lang="en-US" sz="1050" b="1" dirty="0"/>
              <a:t>IEEE Intelligent Systems</a:t>
            </a:r>
            <a:r>
              <a:rPr lang="en-US" sz="1050" dirty="0"/>
              <a:t>, v.25, n.2, p.83-88, 2010. </a:t>
            </a:r>
            <a:r>
              <a:rPr lang="en-US" sz="1050" dirty="0" err="1"/>
              <a:t>DOI:</a:t>
            </a:r>
            <a:r>
              <a:rPr lang="en-US" sz="1050" u="sng" dirty="0" err="1">
                <a:hlinkClick r:id="rId4"/>
              </a:rPr>
              <a:t>https</a:t>
            </a:r>
            <a:r>
              <a:rPr lang="en-US" sz="1050" u="sng" dirty="0">
                <a:hlinkClick r:id="rId4"/>
              </a:rPr>
              <a:t>://doi.org/10.1109/MIS.2010.49</a:t>
            </a:r>
            <a:r>
              <a:rPr lang="en-US" sz="1050" dirty="0"/>
              <a:t> </a:t>
            </a:r>
          </a:p>
          <a:p>
            <a:pPr marL="171450" indent="-171450">
              <a:buFont typeface="Arial" panose="020B0604020202020204" pitchFamily="34" charset="0"/>
              <a:buChar char="•"/>
            </a:pPr>
            <a:r>
              <a:rPr lang="en-US" sz="1050" dirty="0"/>
              <a:t>HUNTER, J. Scientific Publication Packages – A Selective Approach to the Communication and Archival of Scientific Output. </a:t>
            </a:r>
            <a:r>
              <a:rPr lang="en-US" sz="1050" b="1" dirty="0"/>
              <a:t>The International Journal of Digital Curation</a:t>
            </a:r>
            <a:r>
              <a:rPr lang="en-US" sz="1050" dirty="0"/>
              <a:t>, 2006, n.1, v.1, p.33-52. DOI: </a:t>
            </a:r>
            <a:r>
              <a:rPr lang="en-US" sz="1050" u="sng" dirty="0">
                <a:hlinkClick r:id="rId5"/>
              </a:rPr>
              <a:t>https://doi.org/10.2218/ijdc.v1i1.4</a:t>
            </a:r>
            <a:r>
              <a:rPr lang="en-US" sz="1050" dirty="0"/>
              <a:t> </a:t>
            </a:r>
            <a:endParaRPr lang="es-ES" sz="1050" dirty="0"/>
          </a:p>
          <a:p>
            <a:pPr marL="171450" indent="-171450">
              <a:buFont typeface="Arial" panose="020B0604020202020204" pitchFamily="34" charset="0"/>
              <a:buChar char="•"/>
            </a:pPr>
            <a:r>
              <a:rPr lang="en-US" sz="1050" dirty="0"/>
              <a:t>JANKOSWKI, N.W.; et al. Enhancing Scholarly Publications: Developing Hybrid Monographs in the Humanities and Social Sciences. </a:t>
            </a:r>
            <a:r>
              <a:rPr lang="en-US" sz="1050" b="1" dirty="0"/>
              <a:t>Scholarly and Research Communication</a:t>
            </a:r>
            <a:r>
              <a:rPr lang="en-US" sz="1050" dirty="0"/>
              <a:t>. 2012. DOI:</a:t>
            </a:r>
            <a:r>
              <a:rPr lang="en-US" sz="1050" dirty="0">
                <a:hlinkClick r:id="rId6"/>
              </a:rPr>
              <a:t> http://dx.doi.org/10.2139/ssrn.1982380 </a:t>
            </a:r>
            <a:endParaRPr lang="es-ES" sz="1050" dirty="0"/>
          </a:p>
          <a:p>
            <a:pPr marL="171450" indent="-171450">
              <a:buFont typeface="Arial" panose="020B0604020202020204" pitchFamily="34" charset="0"/>
              <a:buChar char="•"/>
            </a:pPr>
            <a:r>
              <a:rPr lang="en-US" sz="1050" dirty="0"/>
              <a:t>KIRCZ, J.G. Modularity: the next form of scientific information presentation? </a:t>
            </a:r>
            <a:r>
              <a:rPr lang="en-US" sz="1050" b="1" dirty="0"/>
              <a:t>Journal of Documentation</a:t>
            </a:r>
            <a:r>
              <a:rPr lang="en-US" sz="1050" dirty="0"/>
              <a:t>, v. 54, n. 2, p.210-235, 1998. DOI: </a:t>
            </a:r>
            <a:r>
              <a:rPr lang="en-US" sz="1050" u="sng" dirty="0">
                <a:hlinkClick r:id="rId7"/>
              </a:rPr>
              <a:t>https://dx.doi.org/10.1108/EUM0000000007185</a:t>
            </a:r>
            <a:r>
              <a:rPr lang="en-US" sz="1050" dirty="0"/>
              <a:t> </a:t>
            </a:r>
            <a:endParaRPr lang="es-ES" sz="1050" dirty="0"/>
          </a:p>
          <a:p>
            <a:pPr marL="171450" indent="-171450">
              <a:buFont typeface="Arial" panose="020B0604020202020204" pitchFamily="34" charset="0"/>
              <a:buChar char="•"/>
            </a:pPr>
            <a:r>
              <a:rPr lang="en-US" sz="1050" dirty="0"/>
              <a:t>KIRCZ, J. G. New practices for electronic publishing 2: New forms of the scientific paper. Learned Publishing. </a:t>
            </a:r>
            <a:r>
              <a:rPr lang="en-US" sz="1050" b="1" dirty="0"/>
              <a:t>Association of Learned and Professional Society Publishers</a:t>
            </a:r>
            <a:r>
              <a:rPr lang="en-US" sz="1050" dirty="0"/>
              <a:t>. v. 15, n.1, p. 27-32, 2002. DOI: </a:t>
            </a:r>
            <a:r>
              <a:rPr lang="en-US" sz="1050" u="sng" dirty="0">
                <a:hlinkClick r:id="rId8"/>
              </a:rPr>
              <a:t>https://doi.org/10.1087/095315102753303652</a:t>
            </a:r>
            <a:r>
              <a:rPr lang="en-US" sz="1050" dirty="0"/>
              <a:t> </a:t>
            </a:r>
            <a:endParaRPr lang="es-ES" sz="1050" dirty="0"/>
          </a:p>
          <a:p>
            <a:pPr marL="171450" indent="-171450">
              <a:buFont typeface="Arial" panose="020B0604020202020204" pitchFamily="34" charset="0"/>
              <a:buChar char="•"/>
            </a:pPr>
            <a:r>
              <a:rPr lang="en-US" sz="1050" dirty="0"/>
              <a:t>LYNCH, C. et al. The OAI-ORE effort: progress, challenges, synergies. </a:t>
            </a:r>
            <a:r>
              <a:rPr lang="en-US" sz="1050" b="1" dirty="0"/>
              <a:t>Proceedings of the 7th ACM/IEEE-CS Joint Conference on Digital libraries</a:t>
            </a:r>
            <a:r>
              <a:rPr lang="en-US" sz="1050" dirty="0"/>
              <a:t>, p. 80, 2007. DOI: </a:t>
            </a:r>
            <a:r>
              <a:rPr lang="en-US" sz="1050" u="sng" dirty="0">
                <a:hlinkClick r:id="rId9"/>
              </a:rPr>
              <a:t>http://dx.doi.org/10.1145/1255175.1255190</a:t>
            </a:r>
            <a:r>
              <a:rPr lang="en-US" sz="1050" dirty="0"/>
              <a:t> </a:t>
            </a:r>
            <a:endParaRPr lang="es-ES" sz="1050" dirty="0"/>
          </a:p>
          <a:p>
            <a:pPr marL="171450" indent="-171450">
              <a:buFont typeface="Arial" panose="020B0604020202020204" pitchFamily="34" charset="0"/>
              <a:buChar char="•"/>
            </a:pPr>
            <a:r>
              <a:rPr lang="en-US" sz="1050" dirty="0"/>
              <a:t>MARCONDES, C. H. From scientific communication to public knowledge: the scientific article Web published as a knowledge base. In: </a:t>
            </a:r>
            <a:r>
              <a:rPr lang="en-US" sz="1050" dirty="0" err="1"/>
              <a:t>Egelen</a:t>
            </a:r>
            <a:r>
              <a:rPr lang="en-US" sz="1050" dirty="0"/>
              <a:t>, Jan, </a:t>
            </a:r>
            <a:r>
              <a:rPr lang="en-US" sz="1050" dirty="0" err="1"/>
              <a:t>Dobreva</a:t>
            </a:r>
            <a:r>
              <a:rPr lang="en-US" sz="1050" dirty="0"/>
              <a:t>, Milena, ed. ICCC </a:t>
            </a:r>
            <a:r>
              <a:rPr lang="en-US" sz="1050" dirty="0" err="1"/>
              <a:t>ElPub</a:t>
            </a:r>
            <a:r>
              <a:rPr lang="en-US" sz="1050" dirty="0"/>
              <a:t> - INTERNATIONAL CONFERENCE ON ELECTRONIC PUBLISHING, Leuven, </a:t>
            </a:r>
            <a:r>
              <a:rPr lang="en-US" sz="1050" dirty="0" err="1"/>
              <a:t>Bélgica</a:t>
            </a:r>
            <a:r>
              <a:rPr lang="en-US" sz="1050" dirty="0"/>
              <a:t>, 2005, 9, </a:t>
            </a:r>
            <a:r>
              <a:rPr lang="en-US" sz="1050" b="1" dirty="0"/>
              <a:t>Proceedings...</a:t>
            </a:r>
            <a:r>
              <a:rPr lang="en-US" sz="1050" dirty="0"/>
              <a:t> </a:t>
            </a:r>
            <a:r>
              <a:rPr lang="pt-BR" sz="1050" dirty="0" err="1"/>
              <a:t>Leuven</a:t>
            </a:r>
            <a:r>
              <a:rPr lang="pt-BR" sz="1050" dirty="0"/>
              <a:t>, Bélgica, 2005. p. 119-127. Disponível em: </a:t>
            </a:r>
            <a:r>
              <a:rPr lang="pt-BR" sz="1050" dirty="0">
                <a:hlinkClick r:id="rId10"/>
              </a:rPr>
              <a:t> </a:t>
            </a:r>
            <a:r>
              <a:rPr lang="pt-BR" sz="1050" u="sng" dirty="0">
                <a:hlinkClick r:id="rId10"/>
              </a:rPr>
              <a:t>http://eprints.rclis.org/7389/1/ELPUB_2005-Marcondes.pdf</a:t>
            </a:r>
            <a:endParaRPr lang="es-ES" sz="1050" dirty="0"/>
          </a:p>
          <a:p>
            <a:pPr marL="171450" indent="-171450">
              <a:buFont typeface="Arial" panose="020B0604020202020204" pitchFamily="34" charset="0"/>
              <a:buChar char="•"/>
            </a:pPr>
            <a:r>
              <a:rPr lang="en-US" sz="1050" dirty="0"/>
              <a:t>PIWOWAR, H. </a:t>
            </a:r>
            <a:r>
              <a:rPr lang="en-US" sz="1050" dirty="0" err="1"/>
              <a:t>Almetrics</a:t>
            </a:r>
            <a:r>
              <a:rPr lang="en-US" sz="1050" dirty="0"/>
              <a:t>: Value all research products. </a:t>
            </a:r>
            <a:r>
              <a:rPr lang="pt-BR" sz="1050" b="1" dirty="0" err="1"/>
              <a:t>Nature</a:t>
            </a:r>
            <a:r>
              <a:rPr lang="pt-BR" sz="1050" dirty="0"/>
              <a:t>, v.493, p.159, 2013.  DOI: </a:t>
            </a:r>
            <a:r>
              <a:rPr lang="pt-BR" sz="1050" u="sng" dirty="0">
                <a:hlinkClick r:id="rId11"/>
              </a:rPr>
              <a:t>https://dx.doi.org/10.1038/493159a</a:t>
            </a:r>
            <a:r>
              <a:rPr lang="pt-BR" sz="1050" u="sng" dirty="0"/>
              <a:t> </a:t>
            </a:r>
            <a:endParaRPr lang="es-ES" sz="1050" dirty="0"/>
          </a:p>
          <a:p>
            <a:pPr marL="171450" indent="-171450">
              <a:buFont typeface="Arial" panose="020B0604020202020204" pitchFamily="34" charset="0"/>
              <a:buChar char="•"/>
            </a:pPr>
            <a:r>
              <a:rPr lang="en-US" sz="1050" dirty="0"/>
              <a:t>VAN DE SOMPEL, H.; KLEIN, M.; SHAWN, J. Persistent URIs Must Be Used To Be Persistent. Poster accepted for WWW 2016; </a:t>
            </a:r>
            <a:r>
              <a:rPr lang="en-US" sz="1050" b="1" dirty="0" err="1"/>
              <a:t>Arxiv</a:t>
            </a:r>
            <a:r>
              <a:rPr lang="en-US" sz="1050" b="1" dirty="0"/>
              <a:t> preprint</a:t>
            </a:r>
            <a:r>
              <a:rPr lang="en-US" sz="1050" dirty="0"/>
              <a:t>. arXiv:1602.09102; </a:t>
            </a:r>
            <a:r>
              <a:rPr lang="en-US" sz="1050" dirty="0">
                <a:hlinkClick r:id="rId12"/>
              </a:rPr>
              <a:t>http://arxiv.org/1602.09102</a:t>
            </a:r>
            <a:endParaRPr lang="es-ES" sz="1050" dirty="0"/>
          </a:p>
          <a:p>
            <a:pPr marL="171450" indent="-171450">
              <a:buFont typeface="Arial" panose="020B0604020202020204" pitchFamily="34" charset="0"/>
              <a:buChar char="•"/>
            </a:pPr>
            <a:r>
              <a:rPr lang="es-ES" sz="1050" dirty="0"/>
              <a:t>VAN DE SOMPEL, H. et al. </a:t>
            </a:r>
            <a:r>
              <a:rPr lang="en-US" sz="1050" dirty="0"/>
              <a:t>Rethinking scholarly communication. </a:t>
            </a:r>
            <a:r>
              <a:rPr lang="en-US" sz="1050" b="1" dirty="0"/>
              <a:t>D-Lib Magazine</a:t>
            </a:r>
            <a:r>
              <a:rPr lang="en-US" sz="1050" b="1" i="1" dirty="0"/>
              <a:t>,</a:t>
            </a:r>
            <a:r>
              <a:rPr lang="en-US" sz="1050" dirty="0"/>
              <a:t> v. 10, n. 9, 2004. </a:t>
            </a:r>
            <a:r>
              <a:rPr lang="pt-BR" sz="1050" dirty="0"/>
              <a:t>Disponível em: </a:t>
            </a:r>
            <a:r>
              <a:rPr lang="pt-BR" sz="1050" u="sng" dirty="0">
                <a:hlinkClick r:id="rId13"/>
              </a:rPr>
              <a:t>http://www.dlib.org/dlib/september04/vandesompel/09vandesompel.html</a:t>
            </a:r>
            <a:r>
              <a:rPr lang="es-ES" sz="1050" dirty="0"/>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ço Reservado para Conteúdo 3" descr="5.png"/>
          <p:cNvPicPr>
            <a:picLocks noGrp="1" noChangeAspect="1"/>
          </p:cNvPicPr>
          <p:nvPr>
            <p:ph idx="1"/>
          </p:nvPr>
        </p:nvPicPr>
        <p:blipFill>
          <a:blip r:embed="rId3"/>
          <a:stretch>
            <a:fillRect/>
          </a:stretch>
        </p:blipFill>
        <p:spPr>
          <a:xfrm rot="16200000">
            <a:off x="-1214439" y="1214436"/>
            <a:ext cx="6858002" cy="4429124"/>
          </a:xfrm>
        </p:spPr>
      </p:pic>
      <p:sp>
        <p:nvSpPr>
          <p:cNvPr id="2" name="CuadroTexto 1">
            <a:extLst>
              <a:ext uri="{FF2B5EF4-FFF2-40B4-BE49-F238E27FC236}">
                <a16:creationId xmlns:a16="http://schemas.microsoft.com/office/drawing/2014/main" id="{AE35B881-A360-924E-B96E-D645824585A7}"/>
              </a:ext>
            </a:extLst>
          </p:cNvPr>
          <p:cNvSpPr txBox="1"/>
          <p:nvPr/>
        </p:nvSpPr>
        <p:spPr>
          <a:xfrm>
            <a:off x="4716016" y="332656"/>
            <a:ext cx="4248472" cy="1938992"/>
          </a:xfrm>
          <a:prstGeom prst="rect">
            <a:avLst/>
          </a:prstGeom>
          <a:noFill/>
        </p:spPr>
        <p:txBody>
          <a:bodyPr wrap="square" rtlCol="0">
            <a:spAutoFit/>
          </a:bodyPr>
          <a:lstStyle/>
          <a:p>
            <a:pPr algn="ctr"/>
            <a:r>
              <a:rPr lang="es-ES" sz="4000" b="1" dirty="0">
                <a:latin typeface="+mj-lt"/>
              </a:rPr>
              <a:t>AGRADECEMOS PELA ATENÇÃO</a:t>
            </a:r>
          </a:p>
          <a:p>
            <a:pPr algn="ctr"/>
            <a:r>
              <a:rPr lang="es-ES" sz="4000" b="1" dirty="0">
                <a:latin typeface="+mj-lt"/>
                <a:sym typeface="Wingdings" pitchFamily="2" charset="2"/>
              </a:rPr>
              <a:t></a:t>
            </a:r>
            <a:endParaRPr lang="es-ES" sz="4000" b="1" dirty="0">
              <a:latin typeface="+mj-lt"/>
            </a:endParaRPr>
          </a:p>
        </p:txBody>
      </p:sp>
      <p:sp>
        <p:nvSpPr>
          <p:cNvPr id="3" name="CuadroTexto 2">
            <a:extLst>
              <a:ext uri="{FF2B5EF4-FFF2-40B4-BE49-F238E27FC236}">
                <a16:creationId xmlns:a16="http://schemas.microsoft.com/office/drawing/2014/main" id="{7E292307-09A0-C44B-96E5-DFD0E53D4410}"/>
              </a:ext>
            </a:extLst>
          </p:cNvPr>
          <p:cNvSpPr txBox="1"/>
          <p:nvPr/>
        </p:nvSpPr>
        <p:spPr>
          <a:xfrm>
            <a:off x="5220072" y="2780928"/>
            <a:ext cx="3744416" cy="1200329"/>
          </a:xfrm>
          <a:prstGeom prst="rect">
            <a:avLst/>
          </a:prstGeom>
          <a:noFill/>
        </p:spPr>
        <p:txBody>
          <a:bodyPr wrap="square" rtlCol="0">
            <a:spAutoFit/>
          </a:bodyPr>
          <a:lstStyle/>
          <a:p>
            <a:r>
              <a:rPr lang="es-ES" b="1" dirty="0" err="1"/>
              <a:t>Contato</a:t>
            </a:r>
            <a:r>
              <a:rPr lang="es-ES" b="1" dirty="0"/>
              <a:t>:</a:t>
            </a:r>
          </a:p>
          <a:p>
            <a:endParaRPr lang="es-ES" dirty="0"/>
          </a:p>
          <a:p>
            <a:r>
              <a:rPr lang="es-ES" dirty="0">
                <a:hlinkClick r:id="rId4"/>
              </a:rPr>
              <a:t>paloma.arraiza@unesp.br</a:t>
            </a:r>
            <a:endParaRPr lang="es-ES" dirty="0"/>
          </a:p>
          <a:p>
            <a:r>
              <a:rPr lang="es-ES" dirty="0"/>
              <a:t>@</a:t>
            </a:r>
            <a:r>
              <a:rPr lang="es-ES" dirty="0" err="1"/>
              <a:t>pmarrai</a:t>
            </a:r>
            <a:endParaRPr lang="es-ES" dirty="0"/>
          </a:p>
        </p:txBody>
      </p:sp>
      <p:pic>
        <p:nvPicPr>
          <p:cNvPr id="9" name="Imagen 8" descr="File:Twitter bird logo.png - Wikipedia">
            <a:extLst>
              <a:ext uri="{FF2B5EF4-FFF2-40B4-BE49-F238E27FC236}">
                <a16:creationId xmlns:a16="http://schemas.microsoft.com/office/drawing/2014/main" id="{283FB1B2-FE11-A24A-B38D-1717BB2F1244}"/>
              </a:ext>
            </a:extLst>
          </p:cNvPr>
          <p:cNvPicPr>
            <a:picLocks noChangeAspect="1"/>
          </p:cNvPicPr>
          <p:nvPr/>
        </p:nvPicPr>
        <p:blipFill>
          <a:blip r:embed="rId5" cstate="print">
            <a:extLst>
              <a:ext uri="{28A0092B-C50C-407E-A947-70E740481C1C}">
                <a14:useLocalDpi xmlns:a14="http://schemas.microsoft.com/office/drawing/2010/main" val="0"/>
              </a:ext>
              <a:ext uri="{837473B0-CC2E-450A-ABE3-18F120FF3D39}">
                <a1611:picAttrSrcUrl xmlns:a1611="http://schemas.microsoft.com/office/drawing/2016/11/main" r:id="rId6"/>
              </a:ext>
            </a:extLst>
          </a:blip>
          <a:stretch>
            <a:fillRect/>
          </a:stretch>
        </p:blipFill>
        <p:spPr>
          <a:xfrm>
            <a:off x="4974543" y="3717032"/>
            <a:ext cx="245529" cy="199697"/>
          </a:xfrm>
          <a:prstGeom prst="rect">
            <a:avLst/>
          </a:prstGeom>
        </p:spPr>
      </p:pic>
      <p:pic>
        <p:nvPicPr>
          <p:cNvPr id="15" name="Imagen 14" descr="Email icon by Ovilia1024 on DeviantArt">
            <a:extLst>
              <a:ext uri="{FF2B5EF4-FFF2-40B4-BE49-F238E27FC236}">
                <a16:creationId xmlns:a16="http://schemas.microsoft.com/office/drawing/2014/main" id="{DCF3CD34-E725-2B42-AB26-C7D69A838D25}"/>
              </a:ext>
            </a:extLst>
          </p:cNvPr>
          <p:cNvPicPr>
            <a:picLocks noChangeAspect="1"/>
          </p:cNvPicPr>
          <p:nvPr/>
        </p:nvPicPr>
        <p:blipFill>
          <a:blip r:embed="rId7" cstate="print">
            <a:extLst>
              <a:ext uri="{28A0092B-C50C-407E-A947-70E740481C1C}">
                <a14:useLocalDpi xmlns:a14="http://schemas.microsoft.com/office/drawing/2010/main" val="0"/>
              </a:ext>
              <a:ext uri="{837473B0-CC2E-450A-ABE3-18F120FF3D39}">
                <a1611:picAttrSrcUrl xmlns:a1611="http://schemas.microsoft.com/office/drawing/2016/11/main" r:id="rId8"/>
              </a:ext>
            </a:extLst>
          </a:blip>
          <a:stretch>
            <a:fillRect/>
          </a:stretch>
        </p:blipFill>
        <p:spPr>
          <a:xfrm>
            <a:off x="4985555" y="3419550"/>
            <a:ext cx="223504" cy="223504"/>
          </a:xfrm>
          <a:prstGeom prst="rect">
            <a:avLst/>
          </a:prstGeom>
        </p:spPr>
      </p:pic>
      <p:sp>
        <p:nvSpPr>
          <p:cNvPr id="17" name="CuadroTexto 16">
            <a:extLst>
              <a:ext uri="{FF2B5EF4-FFF2-40B4-BE49-F238E27FC236}">
                <a16:creationId xmlns:a16="http://schemas.microsoft.com/office/drawing/2014/main" id="{637CE9C9-B33C-2642-9E5D-189C0D8635A0}"/>
              </a:ext>
            </a:extLst>
          </p:cNvPr>
          <p:cNvSpPr txBox="1"/>
          <p:nvPr/>
        </p:nvSpPr>
        <p:spPr>
          <a:xfrm>
            <a:off x="5220072" y="4365104"/>
            <a:ext cx="3168352" cy="923330"/>
          </a:xfrm>
          <a:prstGeom prst="rect">
            <a:avLst/>
          </a:prstGeom>
          <a:noFill/>
        </p:spPr>
        <p:txBody>
          <a:bodyPr wrap="square" rtlCol="0">
            <a:spAutoFit/>
          </a:bodyPr>
          <a:lstStyle/>
          <a:p>
            <a:r>
              <a:rPr lang="es-ES" b="1" dirty="0" err="1"/>
              <a:t>Descarregue</a:t>
            </a:r>
            <a:r>
              <a:rPr lang="es-ES" b="1" dirty="0"/>
              <a:t> os </a:t>
            </a:r>
            <a:r>
              <a:rPr lang="es-ES" b="1" dirty="0" err="1"/>
              <a:t>slides</a:t>
            </a:r>
            <a:r>
              <a:rPr lang="es-ES" b="1" dirty="0"/>
              <a:t>:</a:t>
            </a:r>
          </a:p>
          <a:p>
            <a:endParaRPr lang="es-ES" dirty="0"/>
          </a:p>
          <a:p>
            <a:r>
              <a:rPr lang="es-ES" dirty="0"/>
              <a:t>10.6084/m9.figshare.7204703 </a:t>
            </a:r>
          </a:p>
        </p:txBody>
      </p:sp>
      <p:pic>
        <p:nvPicPr>
          <p:cNvPr id="19" name="Imagen 18" descr="figshare">
            <a:extLst>
              <a:ext uri="{FF2B5EF4-FFF2-40B4-BE49-F238E27FC236}">
                <a16:creationId xmlns:a16="http://schemas.microsoft.com/office/drawing/2014/main" id="{EE8D4852-BA74-0C4D-B513-931BDB30DFB7}"/>
              </a:ext>
            </a:extLst>
          </p:cNvPr>
          <p:cNvPicPr>
            <a:picLocks noChangeAspect="1"/>
          </p:cNvPicPr>
          <p:nvPr/>
        </p:nvPicPr>
        <p:blipFill>
          <a:blip r:embed="rId9" cstate="print">
            <a:extLst>
              <a:ext uri="{28A0092B-C50C-407E-A947-70E740481C1C}">
                <a14:useLocalDpi xmlns:a14="http://schemas.microsoft.com/office/drawing/2010/main" val="0"/>
              </a:ext>
              <a:ext uri="{837473B0-CC2E-450A-ABE3-18F120FF3D39}">
                <a1611:picAttrSrcUrl xmlns:a1611="http://schemas.microsoft.com/office/drawing/2016/11/main" r:id="rId10"/>
              </a:ext>
            </a:extLst>
          </a:blip>
          <a:stretch>
            <a:fillRect/>
          </a:stretch>
        </p:blipFill>
        <p:spPr>
          <a:xfrm>
            <a:off x="4898511" y="4979317"/>
            <a:ext cx="310548" cy="310548"/>
          </a:xfrm>
          <a:prstGeom prst="rect">
            <a:avLst/>
          </a:prstGeom>
        </p:spPr>
      </p:pic>
    </p:spTree>
    <p:extLst>
      <p:ext uri="{BB962C8B-B14F-4D97-AF65-F5344CB8AC3E}">
        <p14:creationId xmlns:p14="http://schemas.microsoft.com/office/powerpoint/2010/main" val="1359527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Roteiro</a:t>
            </a:r>
          </a:p>
        </p:txBody>
      </p:sp>
      <p:sp>
        <p:nvSpPr>
          <p:cNvPr id="3" name="Espaço Reservado para Conteúdo 2"/>
          <p:cNvSpPr>
            <a:spLocks noGrp="1"/>
          </p:cNvSpPr>
          <p:nvPr>
            <p:ph idx="1"/>
          </p:nvPr>
        </p:nvSpPr>
        <p:spPr/>
        <p:txBody>
          <a:bodyPr/>
          <a:lstStyle/>
          <a:p>
            <a:r>
              <a:rPr lang="pt-BR" dirty="0"/>
              <a:t>Introdução e motivação</a:t>
            </a:r>
          </a:p>
          <a:p>
            <a:r>
              <a:rPr lang="pt-BR" dirty="0"/>
              <a:t>Procedimentos metodológicos</a:t>
            </a:r>
          </a:p>
          <a:p>
            <a:r>
              <a:rPr lang="pt-BR" dirty="0"/>
              <a:t>Mudanças na publicação digital: a publicação ampliada</a:t>
            </a:r>
          </a:p>
          <a:p>
            <a:r>
              <a:rPr lang="pt-BR" dirty="0"/>
              <a:t>Obstáculos possíveis na publicação ampliada</a:t>
            </a:r>
          </a:p>
          <a:p>
            <a:r>
              <a:rPr lang="pt-BR" dirty="0"/>
              <a:t>Discussão dos resultados</a:t>
            </a:r>
          </a:p>
        </p:txBody>
      </p:sp>
      <p:pic>
        <p:nvPicPr>
          <p:cNvPr id="4" name="Imagem 3" descr="4.png"/>
          <p:cNvPicPr>
            <a:picLocks noChangeAspect="1"/>
          </p:cNvPicPr>
          <p:nvPr/>
        </p:nvPicPr>
        <p:blipFill>
          <a:blip r:embed="rId2"/>
          <a:stretch>
            <a:fillRect/>
          </a:stretch>
        </p:blipFill>
        <p:spPr>
          <a:xfrm>
            <a:off x="0" y="6256887"/>
            <a:ext cx="9144000" cy="601137"/>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Introdução e motivação</a:t>
            </a:r>
          </a:p>
        </p:txBody>
      </p:sp>
      <p:sp>
        <p:nvSpPr>
          <p:cNvPr id="3" name="Espaço Reservado para Conteúdo 2"/>
          <p:cNvSpPr>
            <a:spLocks noGrp="1"/>
          </p:cNvSpPr>
          <p:nvPr>
            <p:ph idx="1"/>
          </p:nvPr>
        </p:nvSpPr>
        <p:spPr>
          <a:xfrm>
            <a:off x="457200" y="1600203"/>
            <a:ext cx="8507288" cy="1756790"/>
          </a:xfrm>
        </p:spPr>
        <p:txBody>
          <a:bodyPr>
            <a:normAutofit fontScale="55000" lnSpcReduction="20000"/>
          </a:bodyPr>
          <a:lstStyle/>
          <a:p>
            <a:pPr algn="just"/>
            <a:r>
              <a:rPr lang="pt-BR" dirty="0"/>
              <a:t>Na comunicacao científica atual há um aumento da demanda e o oferecimento de mais produtos de pesquisa além do artigo textual tradicional (como conjuntos de dados ou software) que devem ser reconhecidos como contribuições intelectuais dos pesquisadores (PIWOWAR, 2013). </a:t>
            </a:r>
          </a:p>
          <a:p>
            <a:pPr marL="0" indent="0" algn="just">
              <a:buNone/>
            </a:pPr>
            <a:endParaRPr lang="pt-BR" dirty="0"/>
          </a:p>
          <a:p>
            <a:pPr algn="just"/>
            <a:r>
              <a:rPr lang="pt-BR" dirty="0"/>
              <a:t>Poucos trabalhos desenvolvidos para as Ciências Sociais e Humanidades (internacional: JANOWSKI, et al., 2012).</a:t>
            </a:r>
          </a:p>
          <a:p>
            <a:pPr marL="0" indent="0">
              <a:buNone/>
            </a:pPr>
            <a:endParaRPr lang="pt-BR" dirty="0"/>
          </a:p>
        </p:txBody>
      </p:sp>
      <p:pic>
        <p:nvPicPr>
          <p:cNvPr id="4" name="Imagem 3" descr="4.png"/>
          <p:cNvPicPr>
            <a:picLocks noChangeAspect="1"/>
          </p:cNvPicPr>
          <p:nvPr/>
        </p:nvPicPr>
        <p:blipFill>
          <a:blip r:embed="rId2" cstate="print"/>
          <a:stretch>
            <a:fillRect/>
          </a:stretch>
        </p:blipFill>
        <p:spPr>
          <a:xfrm rot="16200000">
            <a:off x="-3203606" y="3203574"/>
            <a:ext cx="6858002" cy="450853"/>
          </a:xfrm>
          <a:prstGeom prst="rect">
            <a:avLst/>
          </a:prstGeom>
        </p:spPr>
      </p:pic>
      <p:pic>
        <p:nvPicPr>
          <p:cNvPr id="5" name="Grafik 4" descr="Sports and Fitness Science: Tips for job applicant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82997" y="3901283"/>
            <a:ext cx="1957791" cy="1468760"/>
          </a:xfrm>
          <a:prstGeom prst="rect">
            <a:avLst/>
          </a:prstGeom>
        </p:spPr>
      </p:pic>
      <p:sp>
        <p:nvSpPr>
          <p:cNvPr id="6" name="Textfeld 5"/>
          <p:cNvSpPr txBox="1"/>
          <p:nvPr/>
        </p:nvSpPr>
        <p:spPr>
          <a:xfrm>
            <a:off x="683568" y="3356993"/>
            <a:ext cx="6192688" cy="2616101"/>
          </a:xfrm>
          <a:prstGeom prst="rect">
            <a:avLst/>
          </a:prstGeom>
          <a:noFill/>
        </p:spPr>
        <p:txBody>
          <a:bodyPr wrap="square" rtlCol="0">
            <a:spAutoFit/>
          </a:bodyPr>
          <a:lstStyle/>
          <a:p>
            <a:pPr algn="just"/>
            <a:endParaRPr lang="pt-BR" dirty="0"/>
          </a:p>
          <a:p>
            <a:pPr algn="just"/>
            <a:r>
              <a:rPr lang="pt-BR" sz="1600" b="1" dirty="0"/>
              <a:t>Perguntas de pesquisa: </a:t>
            </a:r>
          </a:p>
          <a:p>
            <a:pPr marL="285750" indent="-285750" algn="just">
              <a:buFont typeface="Arial" panose="020B0604020202020204" pitchFamily="34" charset="0"/>
              <a:buChar char="•"/>
            </a:pPr>
            <a:r>
              <a:rPr lang="pt-BR" sz="1600" dirty="0"/>
              <a:t>Como se configura o cenário atual de publicação científica digital?</a:t>
            </a:r>
          </a:p>
          <a:p>
            <a:pPr marL="285750" indent="-285750" algn="just">
              <a:buFont typeface="Arial" panose="020B0604020202020204" pitchFamily="34" charset="0"/>
              <a:buChar char="•"/>
            </a:pPr>
            <a:r>
              <a:rPr lang="pt-BR" sz="1600" dirty="0"/>
              <a:t>Que papel desenvolve a publicação científica ampliada neste cenário?</a:t>
            </a:r>
          </a:p>
          <a:p>
            <a:pPr marL="285750" indent="-285750" algn="just">
              <a:buFont typeface="Arial" panose="020B0604020202020204" pitchFamily="34" charset="0"/>
              <a:buChar char="•"/>
            </a:pPr>
            <a:r>
              <a:rPr lang="pt-BR" sz="1600" dirty="0"/>
              <a:t>Quais podem ser os obstáculos para o desenvolvimento de publicações científicas ampliadas nas áreas de Ciências Sociais e Humanidades?</a:t>
            </a:r>
          </a:p>
          <a:p>
            <a:pPr marL="285750" indent="-285750" algn="just">
              <a:buFont typeface="Arial" panose="020B0604020202020204" pitchFamily="34" charset="0"/>
              <a:buChar char="•"/>
            </a:pPr>
            <a:r>
              <a:rPr lang="pt-BR" sz="1600" dirty="0"/>
              <a:t>Quais são as soluções possíveis para superar estes obstáculos?</a:t>
            </a:r>
          </a:p>
          <a:p>
            <a:endParaRPr lang="de-A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Procedimentos metodológicos</a:t>
            </a:r>
          </a:p>
        </p:txBody>
      </p:sp>
      <p:sp>
        <p:nvSpPr>
          <p:cNvPr id="3" name="Espaço Reservado para Conteúdo 2"/>
          <p:cNvSpPr>
            <a:spLocks noGrp="1"/>
          </p:cNvSpPr>
          <p:nvPr>
            <p:ph idx="1"/>
          </p:nvPr>
        </p:nvSpPr>
        <p:spPr>
          <a:xfrm>
            <a:off x="457199" y="1600203"/>
            <a:ext cx="5925343" cy="2620886"/>
          </a:xfrm>
        </p:spPr>
        <p:txBody>
          <a:bodyPr>
            <a:normAutofit fontScale="92500" lnSpcReduction="10000"/>
          </a:bodyPr>
          <a:lstStyle/>
          <a:p>
            <a:r>
              <a:rPr lang="pt-BR" sz="2000" b="1" dirty="0"/>
              <a:t>Objetivos teóricos: </a:t>
            </a:r>
            <a:r>
              <a:rPr lang="pt-BR" sz="2000" dirty="0"/>
              <a:t>Revisão bibliográfica a partir dos termos “</a:t>
            </a:r>
            <a:r>
              <a:rPr lang="pt-BR" sz="2000" i="1" dirty="0"/>
              <a:t>enhanced publication</a:t>
            </a:r>
            <a:r>
              <a:rPr lang="pt-BR" sz="2000" dirty="0"/>
              <a:t>”, “</a:t>
            </a:r>
            <a:r>
              <a:rPr lang="pt-BR" sz="2000" i="1" dirty="0"/>
              <a:t>digital publication</a:t>
            </a:r>
            <a:r>
              <a:rPr lang="pt-BR" sz="2000" dirty="0"/>
              <a:t>”, “publicação ampliada” e “publicação digital” em Google Scholar.</a:t>
            </a:r>
          </a:p>
          <a:p>
            <a:r>
              <a:rPr lang="pt-BR" sz="2000" b="1" dirty="0"/>
              <a:t>Objetivos técnicos: </a:t>
            </a:r>
            <a:r>
              <a:rPr lang="pt-BR" sz="2000" dirty="0"/>
              <a:t>entrevista oral livre (De BRUYNE; HERMAN; DE SCHOUTHEETE, 1982)</a:t>
            </a:r>
          </a:p>
          <a:p>
            <a:pPr lvl="1"/>
            <a:r>
              <a:rPr lang="pt-BR" sz="1800" dirty="0"/>
              <a:t>Participantes: 5 editores dos periódicos e 3 gestores dos repositórios da Faculdade de Humanidades da Universidade Nacional de Mar del Plata (Argentina) </a:t>
            </a:r>
          </a:p>
          <a:p>
            <a:pPr lvl="1"/>
            <a:endParaRPr lang="pt-BR" sz="1800" dirty="0"/>
          </a:p>
          <a:p>
            <a:pPr marL="457026" lvl="1" indent="0">
              <a:buNone/>
            </a:pPr>
            <a:endParaRPr lang="pt-BR" sz="1800" dirty="0"/>
          </a:p>
          <a:p>
            <a:pPr marL="457026" lvl="1" indent="0">
              <a:buNone/>
            </a:pPr>
            <a:endParaRPr lang="pt-BR" dirty="0"/>
          </a:p>
          <a:p>
            <a:endParaRPr lang="pt-BR" dirty="0"/>
          </a:p>
        </p:txBody>
      </p:sp>
      <p:pic>
        <p:nvPicPr>
          <p:cNvPr id="4" name="Imagem 3" descr="4.png"/>
          <p:cNvPicPr>
            <a:picLocks noChangeAspect="1"/>
          </p:cNvPicPr>
          <p:nvPr/>
        </p:nvPicPr>
        <p:blipFill>
          <a:blip r:embed="rId2" cstate="print"/>
          <a:stretch>
            <a:fillRect/>
          </a:stretch>
        </p:blipFill>
        <p:spPr>
          <a:xfrm rot="16200000">
            <a:off x="-3203606" y="3203574"/>
            <a:ext cx="6858002" cy="450853"/>
          </a:xfrm>
          <a:prstGeom prst="rect">
            <a:avLst/>
          </a:prstGeom>
        </p:spPr>
      </p:pic>
      <p:sp>
        <p:nvSpPr>
          <p:cNvPr id="7" name="Rectangle 1"/>
          <p:cNvSpPr>
            <a:spLocks noChangeArrowheads="1"/>
          </p:cNvSpPr>
          <p:nvPr/>
        </p:nvSpPr>
        <p:spPr bwMode="auto">
          <a:xfrm>
            <a:off x="1915662" y="4355057"/>
            <a:ext cx="5312672" cy="4462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4508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50850" algn="ctr" defTabSz="914400" rtl="0" eaLnBrk="0" fontAlgn="base" latinLnBrk="0" hangingPunct="0">
              <a:lnSpc>
                <a:spcPct val="100000"/>
              </a:lnSpc>
              <a:spcBef>
                <a:spcPct val="0"/>
              </a:spcBef>
              <a:spcAft>
                <a:spcPct val="0"/>
              </a:spcAft>
              <a:buClrTx/>
              <a:buSzTx/>
              <a:buFontTx/>
              <a:buNone/>
              <a:tabLst/>
            </a:pPr>
            <a:r>
              <a:rPr kumimoji="0" lang="pt-BR" altLang="de-DE" sz="1100" b="1" i="0" u="none" strike="noStrike" cap="none" normalizeH="0" baseline="0" dirty="0">
                <a:ln>
                  <a:noFill/>
                </a:ln>
                <a:solidFill>
                  <a:schemeClr val="tx1"/>
                </a:solidFill>
                <a:effectLst/>
                <a:latin typeface="+mj-lt"/>
                <a:ea typeface="Calibri" panose="020F0502020204030204" pitchFamily="34" charset="0"/>
              </a:rPr>
              <a:t>Quadro 1: Resumo das áreas do conhecimento dos participantes nas entrevistas</a:t>
            </a:r>
            <a:endParaRPr kumimoji="0" lang="de-AT" altLang="de-DE" sz="600" b="0" i="0" u="none" strike="noStrike" cap="none" normalizeH="0" baseline="0" dirty="0">
              <a:ln>
                <a:noFill/>
              </a:ln>
              <a:solidFill>
                <a:schemeClr val="tx1"/>
              </a:solidFill>
              <a:effectLst/>
              <a:latin typeface="+mj-lt"/>
            </a:endParaRPr>
          </a:p>
          <a:p>
            <a:pPr marL="0" marR="0" lvl="0" indent="450850" algn="ctr" defTabSz="914400" rtl="0" eaLnBrk="0" fontAlgn="base" latinLnBrk="0" hangingPunct="0">
              <a:lnSpc>
                <a:spcPct val="100000"/>
              </a:lnSpc>
              <a:spcBef>
                <a:spcPct val="0"/>
              </a:spcBef>
              <a:spcAft>
                <a:spcPct val="0"/>
              </a:spcAft>
              <a:buClrTx/>
              <a:buSzTx/>
              <a:buFontTx/>
              <a:buNone/>
              <a:tabLst/>
            </a:pPr>
            <a:r>
              <a:rPr kumimoji="0" lang="pt-BR" altLang="de-DE"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	</a:t>
            </a:r>
            <a:endParaRPr kumimoji="0" lang="pt-BR" altLang="de-DE" sz="1800" b="0" i="0" u="none" strike="noStrike" cap="none" normalizeH="0" baseline="0" dirty="0">
              <a:ln>
                <a:noFill/>
              </a:ln>
              <a:solidFill>
                <a:schemeClr val="tx1"/>
              </a:solidFill>
              <a:effectLst/>
              <a:latin typeface="Arial" panose="020B0604020202020204" pitchFamily="34" charset="0"/>
            </a:endParaRPr>
          </a:p>
        </p:txBody>
      </p:sp>
      <p:sp>
        <p:nvSpPr>
          <p:cNvPr id="11" name="Textfeld 10"/>
          <p:cNvSpPr txBox="1"/>
          <p:nvPr/>
        </p:nvSpPr>
        <p:spPr>
          <a:xfrm>
            <a:off x="3455875" y="6155254"/>
            <a:ext cx="2232248" cy="276999"/>
          </a:xfrm>
          <a:prstGeom prst="rect">
            <a:avLst/>
          </a:prstGeom>
          <a:noFill/>
        </p:spPr>
        <p:txBody>
          <a:bodyPr wrap="square" rtlCol="0">
            <a:spAutoFit/>
          </a:bodyPr>
          <a:lstStyle/>
          <a:p>
            <a:r>
              <a:rPr lang="de-AT" sz="1200" b="1" dirty="0" err="1"/>
              <a:t>Fonte</a:t>
            </a:r>
            <a:r>
              <a:rPr lang="de-AT" sz="1200" b="1" dirty="0"/>
              <a:t>: </a:t>
            </a:r>
            <a:r>
              <a:rPr lang="de-AT" sz="1200" dirty="0" err="1"/>
              <a:t>Elaborado</a:t>
            </a:r>
            <a:r>
              <a:rPr lang="de-AT" sz="1200" dirty="0"/>
              <a:t> </a:t>
            </a:r>
            <a:r>
              <a:rPr lang="de-AT" sz="1200" dirty="0" err="1"/>
              <a:t>pelos</a:t>
            </a:r>
            <a:r>
              <a:rPr lang="de-AT" sz="1200" dirty="0"/>
              <a:t> </a:t>
            </a:r>
            <a:r>
              <a:rPr lang="de-AT" sz="1200" dirty="0" err="1"/>
              <a:t>autores</a:t>
            </a:r>
            <a:endParaRPr lang="de-AT" sz="1200" dirty="0"/>
          </a:p>
        </p:txBody>
      </p:sp>
      <p:graphicFrame>
        <p:nvGraphicFramePr>
          <p:cNvPr id="12" name="Tabelle 11"/>
          <p:cNvGraphicFramePr>
            <a:graphicFrameLocks noGrp="1"/>
          </p:cNvGraphicFramePr>
          <p:nvPr>
            <p:extLst>
              <p:ext uri="{D42A27DB-BD31-4B8C-83A1-F6EECF244321}">
                <p14:modId xmlns:p14="http://schemas.microsoft.com/office/powerpoint/2010/main" val="2434999036"/>
              </p:ext>
            </p:extLst>
          </p:nvPr>
        </p:nvGraphicFramePr>
        <p:xfrm>
          <a:off x="2195736" y="4600774"/>
          <a:ext cx="5186060" cy="1554480"/>
        </p:xfrm>
        <a:graphic>
          <a:graphicData uri="http://schemas.openxmlformats.org/drawingml/2006/table">
            <a:tbl>
              <a:tblPr firstRow="1" bandRow="1">
                <a:tableStyleId>{5940675A-B579-460E-94D1-54222C63F5DA}</a:tableStyleId>
              </a:tblPr>
              <a:tblGrid>
                <a:gridCol w="3528392">
                  <a:extLst>
                    <a:ext uri="{9D8B030D-6E8A-4147-A177-3AD203B41FA5}">
                      <a16:colId xmlns:a16="http://schemas.microsoft.com/office/drawing/2014/main" val="111077866"/>
                    </a:ext>
                  </a:extLst>
                </a:gridCol>
                <a:gridCol w="1657668">
                  <a:extLst>
                    <a:ext uri="{9D8B030D-6E8A-4147-A177-3AD203B41FA5}">
                      <a16:colId xmlns:a16="http://schemas.microsoft.com/office/drawing/2014/main" val="1840896632"/>
                    </a:ext>
                  </a:extLst>
                </a:gridCol>
              </a:tblGrid>
              <a:tr h="234857">
                <a:tc>
                  <a:txBody>
                    <a:bodyPr/>
                    <a:lstStyle/>
                    <a:p>
                      <a:r>
                        <a:rPr lang="pt-BR" sz="1100" b="1" noProof="0" dirty="0"/>
                        <a:t>Área</a:t>
                      </a:r>
                    </a:p>
                  </a:txBody>
                  <a:tcPr/>
                </a:tc>
                <a:tc>
                  <a:txBody>
                    <a:bodyPr/>
                    <a:lstStyle/>
                    <a:p>
                      <a:r>
                        <a:rPr lang="pt-BR" sz="1100" b="1" noProof="0" dirty="0"/>
                        <a:t>Número de entrevistados</a:t>
                      </a:r>
                    </a:p>
                  </a:txBody>
                  <a:tcPr/>
                </a:tc>
                <a:extLst>
                  <a:ext uri="{0D108BD9-81ED-4DB2-BD59-A6C34878D82A}">
                    <a16:rowId xmlns:a16="http://schemas.microsoft.com/office/drawing/2014/main" val="3377924020"/>
                  </a:ext>
                </a:extLst>
              </a:tr>
              <a:tr h="234857">
                <a:tc>
                  <a:txBody>
                    <a:bodyPr/>
                    <a:lstStyle/>
                    <a:p>
                      <a:r>
                        <a:rPr lang="pt-BR" sz="1100" noProof="0" dirty="0"/>
                        <a:t>Humanidades, Ciências Sociais e Ciencia da Informação</a:t>
                      </a:r>
                    </a:p>
                  </a:txBody>
                  <a:tcPr/>
                </a:tc>
                <a:tc>
                  <a:txBody>
                    <a:bodyPr/>
                    <a:lstStyle/>
                    <a:p>
                      <a:r>
                        <a:rPr lang="pt-BR" sz="1100" noProof="0" dirty="0"/>
                        <a:t>1</a:t>
                      </a:r>
                    </a:p>
                  </a:txBody>
                  <a:tcPr/>
                </a:tc>
                <a:extLst>
                  <a:ext uri="{0D108BD9-81ED-4DB2-BD59-A6C34878D82A}">
                    <a16:rowId xmlns:a16="http://schemas.microsoft.com/office/drawing/2014/main" val="1103193659"/>
                  </a:ext>
                </a:extLst>
              </a:tr>
              <a:tr h="234857">
                <a:tc>
                  <a:txBody>
                    <a:bodyPr/>
                    <a:lstStyle/>
                    <a:p>
                      <a:r>
                        <a:rPr lang="pt-BR" sz="1100" noProof="0" dirty="0"/>
                        <a:t>Ciências</a:t>
                      </a:r>
                      <a:r>
                        <a:rPr lang="pt-BR" sz="1100" baseline="0" noProof="0" dirty="0"/>
                        <a:t> Contábeis e Sociais</a:t>
                      </a:r>
                      <a:endParaRPr lang="pt-BR" sz="1100" noProof="0" dirty="0"/>
                    </a:p>
                  </a:txBody>
                  <a:tcPr/>
                </a:tc>
                <a:tc>
                  <a:txBody>
                    <a:bodyPr/>
                    <a:lstStyle/>
                    <a:p>
                      <a:r>
                        <a:rPr lang="pt-BR" sz="1100" noProof="0" dirty="0"/>
                        <a:t>2</a:t>
                      </a:r>
                    </a:p>
                  </a:txBody>
                  <a:tcPr/>
                </a:tc>
                <a:extLst>
                  <a:ext uri="{0D108BD9-81ED-4DB2-BD59-A6C34878D82A}">
                    <a16:rowId xmlns:a16="http://schemas.microsoft.com/office/drawing/2014/main" val="652988908"/>
                  </a:ext>
                </a:extLst>
              </a:tr>
              <a:tr h="234857">
                <a:tc>
                  <a:txBody>
                    <a:bodyPr/>
                    <a:lstStyle/>
                    <a:p>
                      <a:r>
                        <a:rPr lang="pt-BR" sz="1100" noProof="0" dirty="0"/>
                        <a:t>História</a:t>
                      </a:r>
                    </a:p>
                  </a:txBody>
                  <a:tcPr/>
                </a:tc>
                <a:tc>
                  <a:txBody>
                    <a:bodyPr/>
                    <a:lstStyle/>
                    <a:p>
                      <a:r>
                        <a:rPr lang="pt-BR" sz="1100" noProof="0" dirty="0"/>
                        <a:t>2</a:t>
                      </a:r>
                    </a:p>
                  </a:txBody>
                  <a:tcPr/>
                </a:tc>
                <a:extLst>
                  <a:ext uri="{0D108BD9-81ED-4DB2-BD59-A6C34878D82A}">
                    <a16:rowId xmlns:a16="http://schemas.microsoft.com/office/drawing/2014/main" val="3649886044"/>
                  </a:ext>
                </a:extLst>
              </a:tr>
              <a:tr h="234857">
                <a:tc>
                  <a:txBody>
                    <a:bodyPr/>
                    <a:lstStyle/>
                    <a:p>
                      <a:r>
                        <a:rPr lang="pt-BR" sz="1100" noProof="0" dirty="0"/>
                        <a:t>Literatura</a:t>
                      </a:r>
                    </a:p>
                  </a:txBody>
                  <a:tcPr/>
                </a:tc>
                <a:tc>
                  <a:txBody>
                    <a:bodyPr/>
                    <a:lstStyle/>
                    <a:p>
                      <a:r>
                        <a:rPr lang="pt-BR" sz="1100" noProof="0" dirty="0"/>
                        <a:t>2</a:t>
                      </a:r>
                    </a:p>
                  </a:txBody>
                  <a:tcPr/>
                </a:tc>
                <a:extLst>
                  <a:ext uri="{0D108BD9-81ED-4DB2-BD59-A6C34878D82A}">
                    <a16:rowId xmlns:a16="http://schemas.microsoft.com/office/drawing/2014/main" val="4060008357"/>
                  </a:ext>
                </a:extLst>
              </a:tr>
              <a:tr h="234857">
                <a:tc>
                  <a:txBody>
                    <a:bodyPr/>
                    <a:lstStyle/>
                    <a:p>
                      <a:r>
                        <a:rPr lang="pt-BR" sz="1100" noProof="0" dirty="0"/>
                        <a:t>Sociologia</a:t>
                      </a:r>
                    </a:p>
                  </a:txBody>
                  <a:tcPr/>
                </a:tc>
                <a:tc>
                  <a:txBody>
                    <a:bodyPr/>
                    <a:lstStyle/>
                    <a:p>
                      <a:r>
                        <a:rPr lang="pt-BR" sz="1100" noProof="0" dirty="0"/>
                        <a:t>1</a:t>
                      </a:r>
                    </a:p>
                  </a:txBody>
                  <a:tcPr/>
                </a:tc>
                <a:extLst>
                  <a:ext uri="{0D108BD9-81ED-4DB2-BD59-A6C34878D82A}">
                    <a16:rowId xmlns:a16="http://schemas.microsoft.com/office/drawing/2014/main" val="2432505252"/>
                  </a:ext>
                </a:extLst>
              </a:tr>
            </a:tbl>
          </a:graphicData>
        </a:graphic>
      </p:graphicFrame>
      <p:pic>
        <p:nvPicPr>
          <p:cNvPr id="13" name="Grafik 12" descr="Journal on Product Design and Development: October 20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82543" y="1772816"/>
            <a:ext cx="2304257" cy="1728192"/>
          </a:xfrm>
          <a:prstGeom prst="rect">
            <a:avLst/>
          </a:prstGeom>
        </p:spPr>
      </p:pic>
    </p:spTree>
    <p:extLst>
      <p:ext uri="{BB962C8B-B14F-4D97-AF65-F5344CB8AC3E}">
        <p14:creationId xmlns:p14="http://schemas.microsoft.com/office/powerpoint/2010/main" val="12562429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A publicação digital</a:t>
            </a:r>
          </a:p>
        </p:txBody>
      </p:sp>
      <p:sp>
        <p:nvSpPr>
          <p:cNvPr id="3" name="Espaço Reservado para Conteúdo 2"/>
          <p:cNvSpPr>
            <a:spLocks noGrp="1"/>
          </p:cNvSpPr>
          <p:nvPr>
            <p:ph idx="1"/>
          </p:nvPr>
        </p:nvSpPr>
        <p:spPr>
          <a:xfrm>
            <a:off x="683568" y="1600203"/>
            <a:ext cx="8208912" cy="1972813"/>
          </a:xfrm>
        </p:spPr>
        <p:txBody>
          <a:bodyPr>
            <a:normAutofit fontScale="77500" lnSpcReduction="20000"/>
          </a:bodyPr>
          <a:lstStyle/>
          <a:p>
            <a:pPr marL="0" indent="0">
              <a:buNone/>
            </a:pPr>
            <a:r>
              <a:rPr lang="pt-BR" dirty="0"/>
              <a:t>Um argumento para escolher o formato digital:</a:t>
            </a:r>
          </a:p>
          <a:p>
            <a:pPr marL="0" indent="0" algn="just">
              <a:buNone/>
            </a:pPr>
            <a:r>
              <a:rPr lang="pt-BR" sz="2300" dirty="0"/>
              <a:t>[...] é considerar as possibilidades que oferece a web. Em primeiro lugar, a imensa cobertura que tem a Internet respeito dos poucos exemplares que possam ser impressos em papel. Além disso, aumentam significativamente as alternativas de edição em diferentes formatos, cores, quantidade de informação que pode ser oferecida ao público em tabelas, mapas e gráficos, edição simultânea de fotografias, vídeos e texto (APARICIO; BANZATO; LIBERATORE, p.25).</a:t>
            </a:r>
            <a:endParaRPr lang="de-AT" sz="2300" dirty="0"/>
          </a:p>
          <a:p>
            <a:pPr marL="0" indent="0">
              <a:buNone/>
            </a:pPr>
            <a:endParaRPr lang="pt-BR" dirty="0"/>
          </a:p>
        </p:txBody>
      </p:sp>
      <p:pic>
        <p:nvPicPr>
          <p:cNvPr id="4" name="Imagem 3" descr="4.png"/>
          <p:cNvPicPr>
            <a:picLocks noChangeAspect="1"/>
          </p:cNvPicPr>
          <p:nvPr/>
        </p:nvPicPr>
        <p:blipFill>
          <a:blip r:embed="rId2" cstate="print"/>
          <a:stretch>
            <a:fillRect/>
          </a:stretch>
        </p:blipFill>
        <p:spPr>
          <a:xfrm rot="16200000">
            <a:off x="-3203606" y="3203574"/>
            <a:ext cx="6858002" cy="450853"/>
          </a:xfrm>
          <a:prstGeom prst="rect">
            <a:avLst/>
          </a:prstGeom>
        </p:spPr>
      </p:pic>
      <p:pic>
        <p:nvPicPr>
          <p:cNvPr id="5" name="Grafik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87624" y="4141554"/>
            <a:ext cx="3149363" cy="2095758"/>
          </a:xfrm>
          <a:prstGeom prst="rect">
            <a:avLst/>
          </a:prstGeom>
        </p:spPr>
      </p:pic>
      <p:pic>
        <p:nvPicPr>
          <p:cNvPr id="6" name="Grafik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71566" y="4115622"/>
            <a:ext cx="3141782" cy="2095758"/>
          </a:xfrm>
          <a:prstGeom prst="rect">
            <a:avLst/>
          </a:prstGeom>
        </p:spPr>
      </p:pic>
    </p:spTree>
    <p:extLst>
      <p:ext uri="{BB962C8B-B14F-4D97-AF65-F5344CB8AC3E}">
        <p14:creationId xmlns:p14="http://schemas.microsoft.com/office/powerpoint/2010/main" val="20847923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A publicação ampliada</a:t>
            </a:r>
          </a:p>
        </p:txBody>
      </p:sp>
      <p:pic>
        <p:nvPicPr>
          <p:cNvPr id="5" name="Inhaltsplatzhalt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52625" y="1556792"/>
            <a:ext cx="5238750" cy="2943225"/>
          </a:xfrm>
        </p:spPr>
      </p:pic>
      <p:pic>
        <p:nvPicPr>
          <p:cNvPr id="4" name="Imagem 3" descr="4.png"/>
          <p:cNvPicPr>
            <a:picLocks noChangeAspect="1"/>
          </p:cNvPicPr>
          <p:nvPr/>
        </p:nvPicPr>
        <p:blipFill>
          <a:blip r:embed="rId3" cstate="print"/>
          <a:stretch>
            <a:fillRect/>
          </a:stretch>
        </p:blipFill>
        <p:spPr>
          <a:xfrm rot="16200000">
            <a:off x="-3203606" y="3203574"/>
            <a:ext cx="6858002" cy="450853"/>
          </a:xfrm>
          <a:prstGeom prst="rect">
            <a:avLst/>
          </a:prstGeom>
        </p:spPr>
      </p:pic>
      <p:sp>
        <p:nvSpPr>
          <p:cNvPr id="6" name="Textfeld 5"/>
          <p:cNvSpPr txBox="1"/>
          <p:nvPr/>
        </p:nvSpPr>
        <p:spPr>
          <a:xfrm>
            <a:off x="3023828" y="4508366"/>
            <a:ext cx="3096344" cy="261610"/>
          </a:xfrm>
          <a:prstGeom prst="rect">
            <a:avLst/>
          </a:prstGeom>
          <a:noFill/>
        </p:spPr>
        <p:txBody>
          <a:bodyPr wrap="square" rtlCol="0">
            <a:spAutoFit/>
          </a:bodyPr>
          <a:lstStyle/>
          <a:p>
            <a:pPr algn="ctr"/>
            <a:r>
              <a:rPr lang="de-AT" sz="1100" b="1" dirty="0" err="1"/>
              <a:t>Fonte</a:t>
            </a:r>
            <a:r>
              <a:rPr lang="de-AT" sz="1100" b="1" dirty="0"/>
              <a:t>: </a:t>
            </a:r>
            <a:r>
              <a:rPr lang="de-AT" sz="1100" dirty="0"/>
              <a:t>SURF </a:t>
            </a:r>
            <a:r>
              <a:rPr lang="de-AT" sz="1100" dirty="0" err="1"/>
              <a:t>Foundation</a:t>
            </a:r>
            <a:endParaRPr lang="de-AT" sz="1100" dirty="0"/>
          </a:p>
        </p:txBody>
      </p:sp>
      <p:sp>
        <p:nvSpPr>
          <p:cNvPr id="3" name="CuadroTexto 2">
            <a:extLst>
              <a:ext uri="{FF2B5EF4-FFF2-40B4-BE49-F238E27FC236}">
                <a16:creationId xmlns:a16="http://schemas.microsoft.com/office/drawing/2014/main" id="{3C9F0B66-3E2C-4541-95FC-FD69BF5B85FC}"/>
              </a:ext>
            </a:extLst>
          </p:cNvPr>
          <p:cNvSpPr txBox="1"/>
          <p:nvPr/>
        </p:nvSpPr>
        <p:spPr>
          <a:xfrm>
            <a:off x="683568" y="4941168"/>
            <a:ext cx="8208911" cy="1200329"/>
          </a:xfrm>
          <a:prstGeom prst="rect">
            <a:avLst/>
          </a:prstGeom>
          <a:noFill/>
        </p:spPr>
        <p:txBody>
          <a:bodyPr wrap="square" rtlCol="0">
            <a:spAutoFit/>
          </a:bodyPr>
          <a:lstStyle/>
          <a:p>
            <a:pPr marL="285750" indent="-285750" algn="just">
              <a:buFont typeface="Arial" panose="020B0604020202020204" pitchFamily="34" charset="0"/>
              <a:buChar char="•"/>
            </a:pPr>
            <a:r>
              <a:rPr lang="pt-BR" dirty="0"/>
              <a:t>Abordagem modular (KIRCZ 1998; 2002).</a:t>
            </a:r>
          </a:p>
          <a:p>
            <a:pPr marL="285750" indent="-285750" algn="just">
              <a:buFont typeface="Arial" panose="020B0604020202020204" pitchFamily="34" charset="0"/>
              <a:buChar char="•"/>
            </a:pPr>
            <a:r>
              <a:rPr lang="pt-BR" dirty="0"/>
              <a:t>Abordagem sem discriminação de formatos (VAN DER SOMPEL et al., 2004; LYNCH et al. 2007; VAN DE SOMPEL; KLEIN; JONES, 2016).</a:t>
            </a:r>
          </a:p>
          <a:p>
            <a:pPr marL="285750" indent="-285750" algn="just">
              <a:buFont typeface="Arial" panose="020B0604020202020204" pitchFamily="34" charset="0"/>
              <a:buChar char="•"/>
            </a:pPr>
            <a:r>
              <a:rPr lang="pt-BR" dirty="0"/>
              <a:t>Abordagem semântica (MARCONDES, 2005; 2011; HUNTER, 2006; WAARD, 2010).</a:t>
            </a:r>
          </a:p>
        </p:txBody>
      </p:sp>
    </p:spTree>
    <p:extLst>
      <p:ext uri="{BB962C8B-B14F-4D97-AF65-F5344CB8AC3E}">
        <p14:creationId xmlns:p14="http://schemas.microsoft.com/office/powerpoint/2010/main" val="20618081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Obstáculos possíveis na publicação ampliada </a:t>
            </a:r>
          </a:p>
        </p:txBody>
      </p:sp>
      <p:sp>
        <p:nvSpPr>
          <p:cNvPr id="5" name="Marcador de texto 4">
            <a:extLst>
              <a:ext uri="{FF2B5EF4-FFF2-40B4-BE49-F238E27FC236}">
                <a16:creationId xmlns:a16="http://schemas.microsoft.com/office/drawing/2014/main" id="{7E3FD192-A525-E14F-8454-8D528B166444}"/>
              </a:ext>
            </a:extLst>
          </p:cNvPr>
          <p:cNvSpPr>
            <a:spLocks noGrp="1"/>
          </p:cNvSpPr>
          <p:nvPr>
            <p:ph type="body" idx="1"/>
          </p:nvPr>
        </p:nvSpPr>
        <p:spPr/>
        <p:txBody>
          <a:bodyPr>
            <a:normAutofit fontScale="92500" lnSpcReduction="20000"/>
          </a:bodyPr>
          <a:lstStyle/>
          <a:p>
            <a:pPr algn="ctr"/>
            <a:r>
              <a:rPr lang="pt-BR" dirty="0"/>
              <a:t>Compartilhamento de dados de pesquisa</a:t>
            </a:r>
          </a:p>
        </p:txBody>
      </p:sp>
      <p:pic>
        <p:nvPicPr>
          <p:cNvPr id="10" name="Marcador de contenido 9">
            <a:extLst>
              <a:ext uri="{FF2B5EF4-FFF2-40B4-BE49-F238E27FC236}">
                <a16:creationId xmlns:a16="http://schemas.microsoft.com/office/drawing/2014/main" id="{2BBB04AF-347F-664C-BD9A-FFF2FDBB3AFE}"/>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1763688" y="2465737"/>
            <a:ext cx="1190030" cy="1190030"/>
          </a:xfrm>
        </p:spPr>
      </p:pic>
      <p:sp>
        <p:nvSpPr>
          <p:cNvPr id="7" name="Marcador de texto 6">
            <a:extLst>
              <a:ext uri="{FF2B5EF4-FFF2-40B4-BE49-F238E27FC236}">
                <a16:creationId xmlns:a16="http://schemas.microsoft.com/office/drawing/2014/main" id="{2E9334DB-E998-684A-A9C6-4BCA1D66D8D6}"/>
              </a:ext>
            </a:extLst>
          </p:cNvPr>
          <p:cNvSpPr>
            <a:spLocks noGrp="1"/>
          </p:cNvSpPr>
          <p:nvPr>
            <p:ph type="body" sz="quarter" idx="3"/>
          </p:nvPr>
        </p:nvSpPr>
        <p:spPr/>
        <p:txBody>
          <a:bodyPr>
            <a:normAutofit fontScale="92500" lnSpcReduction="20000"/>
          </a:bodyPr>
          <a:lstStyle/>
          <a:p>
            <a:pPr algn="ctr"/>
            <a:r>
              <a:rPr lang="pt-BR" dirty="0"/>
              <a:t>Digitalização, avaliação e reconhecimento</a:t>
            </a:r>
          </a:p>
        </p:txBody>
      </p:sp>
      <p:pic>
        <p:nvPicPr>
          <p:cNvPr id="14" name="Marcador de contenido 13">
            <a:extLst>
              <a:ext uri="{FF2B5EF4-FFF2-40B4-BE49-F238E27FC236}">
                <a16:creationId xmlns:a16="http://schemas.microsoft.com/office/drawing/2014/main" id="{EE66F97E-11EA-244A-A353-B43C18DB50F4}"/>
              </a:ext>
            </a:extLst>
          </p:cNvPr>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6070598" y="2465142"/>
            <a:ext cx="1190625" cy="1190625"/>
          </a:xfrm>
        </p:spPr>
      </p:pic>
      <p:pic>
        <p:nvPicPr>
          <p:cNvPr id="4" name="Imagem 3" descr="4.png"/>
          <p:cNvPicPr>
            <a:picLocks noChangeAspect="1"/>
          </p:cNvPicPr>
          <p:nvPr/>
        </p:nvPicPr>
        <p:blipFill>
          <a:blip r:embed="rId4" cstate="print"/>
          <a:stretch>
            <a:fillRect/>
          </a:stretch>
        </p:blipFill>
        <p:spPr>
          <a:xfrm rot="16200000">
            <a:off x="-3203606" y="3203574"/>
            <a:ext cx="6858002" cy="450853"/>
          </a:xfrm>
          <a:prstGeom prst="rect">
            <a:avLst/>
          </a:prstGeom>
        </p:spPr>
      </p:pic>
      <p:sp>
        <p:nvSpPr>
          <p:cNvPr id="11" name="Marcador de texto 4">
            <a:extLst>
              <a:ext uri="{FF2B5EF4-FFF2-40B4-BE49-F238E27FC236}">
                <a16:creationId xmlns:a16="http://schemas.microsoft.com/office/drawing/2014/main" id="{2CF3840B-2FCA-AB41-A948-1D9DC2864ED1}"/>
              </a:ext>
            </a:extLst>
          </p:cNvPr>
          <p:cNvSpPr txBox="1">
            <a:spLocks/>
          </p:cNvSpPr>
          <p:nvPr/>
        </p:nvSpPr>
        <p:spPr>
          <a:xfrm>
            <a:off x="432245" y="4150519"/>
            <a:ext cx="4040188" cy="639762"/>
          </a:xfrm>
          <a:prstGeom prst="rect">
            <a:avLst/>
          </a:prstGeom>
        </p:spPr>
        <p:txBody>
          <a:bodyPr vert="horz" lIns="91406" tIns="45702" rIns="91406" bIns="45702" rtlCol="0" anchor="b">
            <a:normAutofit/>
          </a:bodyPr>
          <a:lstStyle>
            <a:lvl1pPr marL="0" indent="0" algn="l" defTabSz="914052" rtl="0" eaLnBrk="1" latinLnBrk="0" hangingPunct="1">
              <a:spcBef>
                <a:spcPct val="20000"/>
              </a:spcBef>
              <a:buFont typeface="Arial" pitchFamily="34" charset="0"/>
              <a:buNone/>
              <a:defRPr sz="2400" b="1" kern="1200">
                <a:solidFill>
                  <a:schemeClr val="tx1"/>
                </a:solidFill>
                <a:latin typeface="+mn-lt"/>
                <a:ea typeface="+mn-ea"/>
                <a:cs typeface="+mn-cs"/>
              </a:defRPr>
            </a:lvl1pPr>
            <a:lvl2pPr marL="457026" indent="0" algn="l" defTabSz="914052" rtl="0" eaLnBrk="1" latinLnBrk="0" hangingPunct="1">
              <a:spcBef>
                <a:spcPct val="20000"/>
              </a:spcBef>
              <a:buFont typeface="Arial" pitchFamily="34" charset="0"/>
              <a:buNone/>
              <a:defRPr sz="2000" b="1" kern="1200">
                <a:solidFill>
                  <a:schemeClr val="tx1"/>
                </a:solidFill>
                <a:latin typeface="+mn-lt"/>
                <a:ea typeface="+mn-ea"/>
                <a:cs typeface="+mn-cs"/>
              </a:defRPr>
            </a:lvl2pPr>
            <a:lvl3pPr marL="914052" indent="0" algn="l" defTabSz="914052" rtl="0" eaLnBrk="1" latinLnBrk="0" hangingPunct="1">
              <a:spcBef>
                <a:spcPct val="20000"/>
              </a:spcBef>
              <a:buFont typeface="Arial" pitchFamily="34" charset="0"/>
              <a:buNone/>
              <a:defRPr sz="1800" b="1" kern="1200">
                <a:solidFill>
                  <a:schemeClr val="tx1"/>
                </a:solidFill>
                <a:latin typeface="+mn-lt"/>
                <a:ea typeface="+mn-ea"/>
                <a:cs typeface="+mn-cs"/>
              </a:defRPr>
            </a:lvl3pPr>
            <a:lvl4pPr marL="1371078" indent="0" algn="l" defTabSz="914052" rtl="0" eaLnBrk="1" latinLnBrk="0" hangingPunct="1">
              <a:spcBef>
                <a:spcPct val="20000"/>
              </a:spcBef>
              <a:buFont typeface="Arial" pitchFamily="34" charset="0"/>
              <a:buNone/>
              <a:defRPr sz="1600" b="1" kern="1200">
                <a:solidFill>
                  <a:schemeClr val="tx1"/>
                </a:solidFill>
                <a:latin typeface="+mn-lt"/>
                <a:ea typeface="+mn-ea"/>
                <a:cs typeface="+mn-cs"/>
              </a:defRPr>
            </a:lvl4pPr>
            <a:lvl5pPr marL="1828106" indent="0" algn="l" defTabSz="914052" rtl="0" eaLnBrk="1" latinLnBrk="0" hangingPunct="1">
              <a:spcBef>
                <a:spcPct val="20000"/>
              </a:spcBef>
              <a:buFont typeface="Arial" pitchFamily="34" charset="0"/>
              <a:buNone/>
              <a:defRPr sz="1600" b="1" kern="1200">
                <a:solidFill>
                  <a:schemeClr val="tx1"/>
                </a:solidFill>
                <a:latin typeface="+mn-lt"/>
                <a:ea typeface="+mn-ea"/>
                <a:cs typeface="+mn-cs"/>
              </a:defRPr>
            </a:lvl5pPr>
            <a:lvl6pPr marL="2285132" indent="0" algn="l" defTabSz="914052" rtl="0" eaLnBrk="1" latinLnBrk="0" hangingPunct="1">
              <a:spcBef>
                <a:spcPct val="20000"/>
              </a:spcBef>
              <a:buFont typeface="Arial" pitchFamily="34" charset="0"/>
              <a:buNone/>
              <a:defRPr sz="1600" b="1" kern="1200">
                <a:solidFill>
                  <a:schemeClr val="tx1"/>
                </a:solidFill>
                <a:latin typeface="+mn-lt"/>
                <a:ea typeface="+mn-ea"/>
                <a:cs typeface="+mn-cs"/>
              </a:defRPr>
            </a:lvl6pPr>
            <a:lvl7pPr marL="2742158" indent="0" algn="l" defTabSz="914052" rtl="0" eaLnBrk="1" latinLnBrk="0" hangingPunct="1">
              <a:spcBef>
                <a:spcPct val="20000"/>
              </a:spcBef>
              <a:buFont typeface="Arial" pitchFamily="34" charset="0"/>
              <a:buNone/>
              <a:defRPr sz="1600" b="1" kern="1200">
                <a:solidFill>
                  <a:schemeClr val="tx1"/>
                </a:solidFill>
                <a:latin typeface="+mn-lt"/>
                <a:ea typeface="+mn-ea"/>
                <a:cs typeface="+mn-cs"/>
              </a:defRPr>
            </a:lvl7pPr>
            <a:lvl8pPr marL="3199184" indent="0" algn="l" defTabSz="914052" rtl="0" eaLnBrk="1" latinLnBrk="0" hangingPunct="1">
              <a:spcBef>
                <a:spcPct val="20000"/>
              </a:spcBef>
              <a:buFont typeface="Arial" pitchFamily="34" charset="0"/>
              <a:buNone/>
              <a:defRPr sz="1600" b="1" kern="1200">
                <a:solidFill>
                  <a:schemeClr val="tx1"/>
                </a:solidFill>
                <a:latin typeface="+mn-lt"/>
                <a:ea typeface="+mn-ea"/>
                <a:cs typeface="+mn-cs"/>
              </a:defRPr>
            </a:lvl8pPr>
            <a:lvl9pPr marL="3656210" indent="0" algn="l" defTabSz="914052" rtl="0" eaLnBrk="1" latinLnBrk="0" hangingPunct="1">
              <a:spcBef>
                <a:spcPct val="20000"/>
              </a:spcBef>
              <a:buFont typeface="Arial" pitchFamily="34" charset="0"/>
              <a:buNone/>
              <a:defRPr sz="1600" b="1" kern="1200">
                <a:solidFill>
                  <a:schemeClr val="tx1"/>
                </a:solidFill>
                <a:latin typeface="+mn-lt"/>
                <a:ea typeface="+mn-ea"/>
                <a:cs typeface="+mn-cs"/>
              </a:defRPr>
            </a:lvl9pPr>
          </a:lstStyle>
          <a:p>
            <a:pPr algn="ctr"/>
            <a:r>
              <a:rPr lang="es-ES" dirty="0"/>
              <a:t>Técnicos</a:t>
            </a:r>
          </a:p>
        </p:txBody>
      </p:sp>
      <p:sp>
        <p:nvSpPr>
          <p:cNvPr id="12" name="Marcador de texto 6">
            <a:extLst>
              <a:ext uri="{FF2B5EF4-FFF2-40B4-BE49-F238E27FC236}">
                <a16:creationId xmlns:a16="http://schemas.microsoft.com/office/drawing/2014/main" id="{72D432E6-6E8B-9844-A377-055D39B6DA5F}"/>
              </a:ext>
            </a:extLst>
          </p:cNvPr>
          <p:cNvSpPr txBox="1">
            <a:spLocks/>
          </p:cNvSpPr>
          <p:nvPr/>
        </p:nvSpPr>
        <p:spPr>
          <a:xfrm>
            <a:off x="4645024" y="4131709"/>
            <a:ext cx="4041775" cy="639762"/>
          </a:xfrm>
          <a:prstGeom prst="rect">
            <a:avLst/>
          </a:prstGeom>
        </p:spPr>
        <p:txBody>
          <a:bodyPr vert="horz" lIns="91406" tIns="45702" rIns="91406" bIns="45702" rtlCol="0" anchor="b">
            <a:normAutofit/>
          </a:bodyPr>
          <a:lstStyle>
            <a:lvl1pPr marL="0" indent="0" algn="l" defTabSz="914052" rtl="0" eaLnBrk="1" latinLnBrk="0" hangingPunct="1">
              <a:spcBef>
                <a:spcPct val="20000"/>
              </a:spcBef>
              <a:buFont typeface="Arial" pitchFamily="34" charset="0"/>
              <a:buNone/>
              <a:defRPr sz="2400" b="1" kern="1200">
                <a:solidFill>
                  <a:schemeClr val="tx1"/>
                </a:solidFill>
                <a:latin typeface="+mn-lt"/>
                <a:ea typeface="+mn-ea"/>
                <a:cs typeface="+mn-cs"/>
              </a:defRPr>
            </a:lvl1pPr>
            <a:lvl2pPr marL="457026" indent="0" algn="l" defTabSz="914052" rtl="0" eaLnBrk="1" latinLnBrk="0" hangingPunct="1">
              <a:spcBef>
                <a:spcPct val="20000"/>
              </a:spcBef>
              <a:buFont typeface="Arial" pitchFamily="34" charset="0"/>
              <a:buNone/>
              <a:defRPr sz="2000" b="1" kern="1200">
                <a:solidFill>
                  <a:schemeClr val="tx1"/>
                </a:solidFill>
                <a:latin typeface="+mn-lt"/>
                <a:ea typeface="+mn-ea"/>
                <a:cs typeface="+mn-cs"/>
              </a:defRPr>
            </a:lvl2pPr>
            <a:lvl3pPr marL="914052" indent="0" algn="l" defTabSz="914052" rtl="0" eaLnBrk="1" latinLnBrk="0" hangingPunct="1">
              <a:spcBef>
                <a:spcPct val="20000"/>
              </a:spcBef>
              <a:buFont typeface="Arial" pitchFamily="34" charset="0"/>
              <a:buNone/>
              <a:defRPr sz="1800" b="1" kern="1200">
                <a:solidFill>
                  <a:schemeClr val="tx1"/>
                </a:solidFill>
                <a:latin typeface="+mn-lt"/>
                <a:ea typeface="+mn-ea"/>
                <a:cs typeface="+mn-cs"/>
              </a:defRPr>
            </a:lvl3pPr>
            <a:lvl4pPr marL="1371078" indent="0" algn="l" defTabSz="914052" rtl="0" eaLnBrk="1" latinLnBrk="0" hangingPunct="1">
              <a:spcBef>
                <a:spcPct val="20000"/>
              </a:spcBef>
              <a:buFont typeface="Arial" pitchFamily="34" charset="0"/>
              <a:buNone/>
              <a:defRPr sz="1600" b="1" kern="1200">
                <a:solidFill>
                  <a:schemeClr val="tx1"/>
                </a:solidFill>
                <a:latin typeface="+mn-lt"/>
                <a:ea typeface="+mn-ea"/>
                <a:cs typeface="+mn-cs"/>
              </a:defRPr>
            </a:lvl4pPr>
            <a:lvl5pPr marL="1828106" indent="0" algn="l" defTabSz="914052" rtl="0" eaLnBrk="1" latinLnBrk="0" hangingPunct="1">
              <a:spcBef>
                <a:spcPct val="20000"/>
              </a:spcBef>
              <a:buFont typeface="Arial" pitchFamily="34" charset="0"/>
              <a:buNone/>
              <a:defRPr sz="1600" b="1" kern="1200">
                <a:solidFill>
                  <a:schemeClr val="tx1"/>
                </a:solidFill>
                <a:latin typeface="+mn-lt"/>
                <a:ea typeface="+mn-ea"/>
                <a:cs typeface="+mn-cs"/>
              </a:defRPr>
            </a:lvl5pPr>
            <a:lvl6pPr marL="2285132" indent="0" algn="l" defTabSz="914052" rtl="0" eaLnBrk="1" latinLnBrk="0" hangingPunct="1">
              <a:spcBef>
                <a:spcPct val="20000"/>
              </a:spcBef>
              <a:buFont typeface="Arial" pitchFamily="34" charset="0"/>
              <a:buNone/>
              <a:defRPr sz="1600" b="1" kern="1200">
                <a:solidFill>
                  <a:schemeClr val="tx1"/>
                </a:solidFill>
                <a:latin typeface="+mn-lt"/>
                <a:ea typeface="+mn-ea"/>
                <a:cs typeface="+mn-cs"/>
              </a:defRPr>
            </a:lvl6pPr>
            <a:lvl7pPr marL="2742158" indent="0" algn="l" defTabSz="914052" rtl="0" eaLnBrk="1" latinLnBrk="0" hangingPunct="1">
              <a:spcBef>
                <a:spcPct val="20000"/>
              </a:spcBef>
              <a:buFont typeface="Arial" pitchFamily="34" charset="0"/>
              <a:buNone/>
              <a:defRPr sz="1600" b="1" kern="1200">
                <a:solidFill>
                  <a:schemeClr val="tx1"/>
                </a:solidFill>
                <a:latin typeface="+mn-lt"/>
                <a:ea typeface="+mn-ea"/>
                <a:cs typeface="+mn-cs"/>
              </a:defRPr>
            </a:lvl7pPr>
            <a:lvl8pPr marL="3199184" indent="0" algn="l" defTabSz="914052" rtl="0" eaLnBrk="1" latinLnBrk="0" hangingPunct="1">
              <a:spcBef>
                <a:spcPct val="20000"/>
              </a:spcBef>
              <a:buFont typeface="Arial" pitchFamily="34" charset="0"/>
              <a:buNone/>
              <a:defRPr sz="1600" b="1" kern="1200">
                <a:solidFill>
                  <a:schemeClr val="tx1"/>
                </a:solidFill>
                <a:latin typeface="+mn-lt"/>
                <a:ea typeface="+mn-ea"/>
                <a:cs typeface="+mn-cs"/>
              </a:defRPr>
            </a:lvl8pPr>
            <a:lvl9pPr marL="3656210" indent="0" algn="l" defTabSz="914052" rtl="0" eaLnBrk="1" latinLnBrk="0" hangingPunct="1">
              <a:spcBef>
                <a:spcPct val="20000"/>
              </a:spcBef>
              <a:buFont typeface="Arial" pitchFamily="34" charset="0"/>
              <a:buNone/>
              <a:defRPr sz="1600" b="1" kern="1200">
                <a:solidFill>
                  <a:schemeClr val="tx1"/>
                </a:solidFill>
                <a:latin typeface="+mn-lt"/>
                <a:ea typeface="+mn-ea"/>
                <a:cs typeface="+mn-cs"/>
              </a:defRPr>
            </a:lvl9pPr>
          </a:lstStyle>
          <a:p>
            <a:pPr algn="ctr"/>
            <a:r>
              <a:rPr lang="es-ES" dirty="0"/>
              <a:t>Financieros</a:t>
            </a:r>
          </a:p>
        </p:txBody>
      </p:sp>
      <p:pic>
        <p:nvPicPr>
          <p:cNvPr id="16" name="Imagen 15">
            <a:extLst>
              <a:ext uri="{FF2B5EF4-FFF2-40B4-BE49-F238E27FC236}">
                <a16:creationId xmlns:a16="http://schemas.microsoft.com/office/drawing/2014/main" id="{A42A83C4-BB23-134A-869A-532A1E64526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16311" y="5081749"/>
            <a:ext cx="1484784" cy="1484784"/>
          </a:xfrm>
          <a:prstGeom prst="rect">
            <a:avLst/>
          </a:prstGeom>
        </p:spPr>
      </p:pic>
      <p:pic>
        <p:nvPicPr>
          <p:cNvPr id="18" name="Imagen 17">
            <a:extLst>
              <a:ext uri="{FF2B5EF4-FFF2-40B4-BE49-F238E27FC236}">
                <a16:creationId xmlns:a16="http://schemas.microsoft.com/office/drawing/2014/main" id="{4C1FAABA-E6A9-C845-9D07-CE409E78193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009839" y="5081749"/>
            <a:ext cx="1245399" cy="1245399"/>
          </a:xfrm>
          <a:prstGeom prst="rect">
            <a:avLst/>
          </a:prstGeom>
        </p:spPr>
      </p:pic>
    </p:spTree>
    <p:extLst>
      <p:ext uri="{BB962C8B-B14F-4D97-AF65-F5344CB8AC3E}">
        <p14:creationId xmlns:p14="http://schemas.microsoft.com/office/powerpoint/2010/main" val="31968739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Discussão</a:t>
            </a:r>
          </a:p>
        </p:txBody>
      </p:sp>
      <p:sp>
        <p:nvSpPr>
          <p:cNvPr id="3" name="Espaço Reservado para Conteúdo 2"/>
          <p:cNvSpPr>
            <a:spLocks noGrp="1"/>
          </p:cNvSpPr>
          <p:nvPr>
            <p:ph idx="1"/>
          </p:nvPr>
        </p:nvSpPr>
        <p:spPr>
          <a:xfrm>
            <a:off x="457200" y="1600202"/>
            <a:ext cx="8507288" cy="4525963"/>
          </a:xfrm>
        </p:spPr>
        <p:txBody>
          <a:bodyPr/>
          <a:lstStyle/>
          <a:p>
            <a:pPr algn="just"/>
            <a:r>
              <a:rPr lang="pt-BR" dirty="0"/>
              <a:t>Publicação de dados </a:t>
            </a:r>
            <a:r>
              <a:rPr lang="pt-BR" dirty="0">
                <a:sym typeface="Wingdings" pitchFamily="2" charset="2"/>
              </a:rPr>
              <a:t> artigo de dados, dados como bem público</a:t>
            </a:r>
          </a:p>
          <a:p>
            <a:pPr marL="0" indent="0" algn="just">
              <a:buNone/>
            </a:pPr>
            <a:endParaRPr lang="pt-BR" dirty="0">
              <a:sym typeface="Wingdings" pitchFamily="2" charset="2"/>
            </a:endParaRPr>
          </a:p>
          <a:p>
            <a:pPr algn="just"/>
            <a:r>
              <a:rPr lang="pt-BR" dirty="0">
                <a:sym typeface="Wingdings" pitchFamily="2" charset="2"/>
              </a:rPr>
              <a:t>Dificuldades técnicas  capacitação no OJS</a:t>
            </a:r>
          </a:p>
          <a:p>
            <a:pPr marL="0" indent="0" algn="just">
              <a:buNone/>
            </a:pPr>
            <a:endParaRPr lang="pt-BR" dirty="0">
              <a:sym typeface="Wingdings" pitchFamily="2" charset="2"/>
            </a:endParaRPr>
          </a:p>
          <a:p>
            <a:pPr algn="just"/>
            <a:r>
              <a:rPr lang="pt-BR" dirty="0">
                <a:sym typeface="Wingdings" pitchFamily="2" charset="2"/>
              </a:rPr>
              <a:t>Avaliação  apoio institucional, novas métricas</a:t>
            </a:r>
          </a:p>
          <a:p>
            <a:pPr marL="0" indent="0">
              <a:buNone/>
            </a:pPr>
            <a:endParaRPr lang="pt-BR" dirty="0">
              <a:sym typeface="Wingdings" pitchFamily="2" charset="2"/>
            </a:endParaRPr>
          </a:p>
          <a:p>
            <a:endParaRPr lang="pt-BR" dirty="0"/>
          </a:p>
        </p:txBody>
      </p:sp>
      <p:pic>
        <p:nvPicPr>
          <p:cNvPr id="4" name="Imagem 3" descr="4.png"/>
          <p:cNvPicPr>
            <a:picLocks noChangeAspect="1"/>
          </p:cNvPicPr>
          <p:nvPr/>
        </p:nvPicPr>
        <p:blipFill>
          <a:blip r:embed="rId2" cstate="print"/>
          <a:stretch>
            <a:fillRect/>
          </a:stretch>
        </p:blipFill>
        <p:spPr>
          <a:xfrm rot="16200000">
            <a:off x="-3203606" y="3203574"/>
            <a:ext cx="6858002" cy="450853"/>
          </a:xfrm>
          <a:prstGeom prst="rect">
            <a:avLst/>
          </a:prstGeom>
        </p:spPr>
      </p:pic>
    </p:spTree>
    <p:extLst>
      <p:ext uri="{BB962C8B-B14F-4D97-AF65-F5344CB8AC3E}">
        <p14:creationId xmlns:p14="http://schemas.microsoft.com/office/powerpoint/2010/main" val="18358901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a:t>Take</a:t>
            </a:r>
            <a:r>
              <a:rPr lang="pt-BR" dirty="0"/>
              <a:t> home </a:t>
            </a:r>
            <a:r>
              <a:rPr lang="pt-BR" dirty="0" err="1"/>
              <a:t>messages</a:t>
            </a:r>
            <a:endParaRPr lang="pt-BR" dirty="0"/>
          </a:p>
        </p:txBody>
      </p:sp>
      <p:sp>
        <p:nvSpPr>
          <p:cNvPr id="3" name="Espaço Reservado para Conteúdo 2"/>
          <p:cNvSpPr>
            <a:spLocks noGrp="1"/>
          </p:cNvSpPr>
          <p:nvPr>
            <p:ph idx="1"/>
          </p:nvPr>
        </p:nvSpPr>
        <p:spPr>
          <a:xfrm>
            <a:off x="457200" y="1600202"/>
            <a:ext cx="8579296" cy="4525963"/>
          </a:xfrm>
        </p:spPr>
        <p:txBody>
          <a:bodyPr>
            <a:normAutofit lnSpcReduction="10000"/>
          </a:bodyPr>
          <a:lstStyle/>
          <a:p>
            <a:pPr algn="just"/>
            <a:r>
              <a:rPr lang="pa-IN" sz="2400" dirty="0"/>
              <a:t>A publicação ampliada aparece como nova abordagem da publicação digital.</a:t>
            </a:r>
          </a:p>
          <a:p>
            <a:pPr marL="0" indent="0" algn="just">
              <a:buNone/>
            </a:pPr>
            <a:endParaRPr lang="pa-IN" sz="2400" dirty="0"/>
          </a:p>
          <a:p>
            <a:pPr algn="just"/>
            <a:r>
              <a:rPr lang="pa-IN" sz="2400" dirty="0"/>
              <a:t>Nas Ciências Sociais e Humanidades</a:t>
            </a:r>
            <a:r>
              <a:rPr lang="es-ES" sz="2400" dirty="0"/>
              <a:t>, a </a:t>
            </a:r>
            <a:r>
              <a:rPr lang="pt-BR" sz="2400" dirty="0"/>
              <a:t>publicação ampliada </a:t>
            </a:r>
            <a:r>
              <a:rPr lang="pa-IN" sz="2400" dirty="0"/>
              <a:t>ainda carece de projeção (apenas um trabalho internacional).</a:t>
            </a:r>
          </a:p>
          <a:p>
            <a:pPr marL="0" indent="0" algn="just">
              <a:buNone/>
            </a:pPr>
            <a:endParaRPr lang="pa-IN" sz="2400" dirty="0"/>
          </a:p>
          <a:p>
            <a:pPr algn="just"/>
            <a:r>
              <a:rPr lang="pa-IN" sz="2400" dirty="0"/>
              <a:t>Existem quatro obstáculos principais para a adopção deste tipo de publicação.</a:t>
            </a:r>
          </a:p>
          <a:p>
            <a:pPr algn="just"/>
            <a:endParaRPr lang="pa-IN" sz="2400" dirty="0"/>
          </a:p>
          <a:p>
            <a:pPr algn="just"/>
            <a:r>
              <a:rPr lang="pa-IN" sz="2400" dirty="0"/>
              <a:t>Este tipo de estudos deve ser realizado com amostras maiores para estabelecer melhor as dificuldades e achar possíveis soluções.</a:t>
            </a:r>
          </a:p>
        </p:txBody>
      </p:sp>
      <p:pic>
        <p:nvPicPr>
          <p:cNvPr id="4" name="Imagem 3" descr="4.png"/>
          <p:cNvPicPr>
            <a:picLocks noChangeAspect="1"/>
          </p:cNvPicPr>
          <p:nvPr/>
        </p:nvPicPr>
        <p:blipFill>
          <a:blip r:embed="rId2" cstate="print"/>
          <a:stretch>
            <a:fillRect/>
          </a:stretch>
        </p:blipFill>
        <p:spPr>
          <a:xfrm rot="16200000">
            <a:off x="-3203606" y="3203574"/>
            <a:ext cx="6858002" cy="450853"/>
          </a:xfrm>
          <a:prstGeom prst="rect">
            <a:avLst/>
          </a:prstGeom>
        </p:spPr>
      </p:pic>
    </p:spTree>
    <p:extLst>
      <p:ext uri="{BB962C8B-B14F-4D97-AF65-F5344CB8AC3E}">
        <p14:creationId xmlns:p14="http://schemas.microsoft.com/office/powerpoint/2010/main" val="1729821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92</TotalTime>
  <Words>1253</Words>
  <Application>Microsoft Macintosh PowerPoint</Application>
  <PresentationFormat>Presentación en pantalla (4:3)</PresentationFormat>
  <Paragraphs>91</Paragraphs>
  <Slides>11</Slides>
  <Notes>1</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11</vt:i4>
      </vt:variant>
    </vt:vector>
  </HeadingPairs>
  <TitlesOfParts>
    <vt:vector size="16" baseType="lpstr">
      <vt:lpstr>Arial</vt:lpstr>
      <vt:lpstr>Calibri</vt:lpstr>
      <vt:lpstr>Raavi</vt:lpstr>
      <vt:lpstr>Wingdings</vt:lpstr>
      <vt:lpstr>Tema do Office</vt:lpstr>
      <vt:lpstr>PUBLICAÇÃO CIENTÍFICA AMPLIADA: DESAFIOS DESDE AS CIÊNCIAS SOCIAIS E HUMANIDADES </vt:lpstr>
      <vt:lpstr>Roteiro</vt:lpstr>
      <vt:lpstr>Introdução e motivação</vt:lpstr>
      <vt:lpstr>Procedimentos metodológicos</vt:lpstr>
      <vt:lpstr>A publicação digital</vt:lpstr>
      <vt:lpstr>A publicação ampliada</vt:lpstr>
      <vt:lpstr>Obstáculos possíveis na publicação ampliada </vt:lpstr>
      <vt:lpstr>Discussão</vt:lpstr>
      <vt:lpstr>Take home messages</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Dri</dc:creator>
  <cp:lastModifiedBy>Paloma Marín Arraiza</cp:lastModifiedBy>
  <cp:revision>19</cp:revision>
  <dcterms:created xsi:type="dcterms:W3CDTF">2018-09-13T16:59:45Z</dcterms:created>
  <dcterms:modified xsi:type="dcterms:W3CDTF">2018-10-21T16:12:41Z</dcterms:modified>
</cp:coreProperties>
</file>