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Lst>
  <p:notesMasterIdLst>
    <p:notesMasterId r:id="rId68"/>
  </p:notesMasterIdLst>
  <p:sldIdLst>
    <p:sldId id="602" r:id="rId5"/>
    <p:sldId id="785" r:id="rId6"/>
    <p:sldId id="786" r:id="rId7"/>
    <p:sldId id="656" r:id="rId8"/>
    <p:sldId id="714" r:id="rId9"/>
    <p:sldId id="578" r:id="rId10"/>
    <p:sldId id="362" r:id="rId11"/>
    <p:sldId id="263" r:id="rId12"/>
    <p:sldId id="266" r:id="rId13"/>
    <p:sldId id="669" r:id="rId14"/>
    <p:sldId id="769" r:id="rId15"/>
    <p:sldId id="746" r:id="rId16"/>
    <p:sldId id="747" r:id="rId17"/>
    <p:sldId id="692" r:id="rId18"/>
    <p:sldId id="748" r:id="rId19"/>
    <p:sldId id="662" r:id="rId20"/>
    <p:sldId id="698" r:id="rId21"/>
    <p:sldId id="661" r:id="rId22"/>
    <p:sldId id="752" r:id="rId23"/>
    <p:sldId id="794" r:id="rId24"/>
    <p:sldId id="697" r:id="rId25"/>
    <p:sldId id="753" r:id="rId26"/>
    <p:sldId id="754" r:id="rId27"/>
    <p:sldId id="787" r:id="rId28"/>
    <p:sldId id="790" r:id="rId29"/>
    <p:sldId id="583" r:id="rId30"/>
    <p:sldId id="744" r:id="rId31"/>
    <p:sldId id="701" r:id="rId32"/>
    <p:sldId id="702" r:id="rId33"/>
    <p:sldId id="557" r:id="rId34"/>
    <p:sldId id="559" r:id="rId35"/>
    <p:sldId id="564" r:id="rId36"/>
    <p:sldId id="575" r:id="rId37"/>
    <p:sldId id="793" r:id="rId38"/>
    <p:sldId id="770" r:id="rId39"/>
    <p:sldId id="771" r:id="rId40"/>
    <p:sldId id="772" r:id="rId41"/>
    <p:sldId id="773" r:id="rId42"/>
    <p:sldId id="761" r:id="rId43"/>
    <p:sldId id="779" r:id="rId44"/>
    <p:sldId id="749" r:id="rId45"/>
    <p:sldId id="679" r:id="rId46"/>
    <p:sldId id="792" r:id="rId47"/>
    <p:sldId id="791" r:id="rId48"/>
    <p:sldId id="764" r:id="rId49"/>
    <p:sldId id="683" r:id="rId50"/>
    <p:sldId id="689" r:id="rId51"/>
    <p:sldId id="680" r:id="rId52"/>
    <p:sldId id="681" r:id="rId53"/>
    <p:sldId id="682" r:id="rId54"/>
    <p:sldId id="777" r:id="rId55"/>
    <p:sldId id="774" r:id="rId56"/>
    <p:sldId id="775" r:id="rId57"/>
    <p:sldId id="776" r:id="rId58"/>
    <p:sldId id="703" r:id="rId59"/>
    <p:sldId id="784" r:id="rId60"/>
    <p:sldId id="709" r:id="rId61"/>
    <p:sldId id="710" r:id="rId62"/>
    <p:sldId id="781" r:id="rId63"/>
    <p:sldId id="778" r:id="rId64"/>
    <p:sldId id="782" r:id="rId65"/>
    <p:sldId id="783" r:id="rId66"/>
    <p:sldId id="700" r:id="rId6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62" autoAdjust="0"/>
    <p:restoredTop sz="88176" autoAdjust="0"/>
  </p:normalViewPr>
  <p:slideViewPr>
    <p:cSldViewPr showGuides="1">
      <p:cViewPr varScale="1">
        <p:scale>
          <a:sx n="83" d="100"/>
          <a:sy n="83" d="100"/>
        </p:scale>
        <p:origin x="208" y="7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048847-0217-AD44-9CFA-7B3DCF0D8481}" type="doc">
      <dgm:prSet loTypeId="urn:microsoft.com/office/officeart/2005/8/layout/pyramid1" loCatId="pyramid" qsTypeId="urn:microsoft.com/office/officeart/2005/8/quickstyle/simple4" qsCatId="simple" csTypeId="urn:microsoft.com/office/officeart/2005/8/colors/accent1_2" csCatId="accent1" phldr="1"/>
      <dgm:spPr/>
    </dgm:pt>
    <dgm:pt modelId="{708AC507-39D1-D94D-91D8-AB62E51A3D40}">
      <dgm:prSet phldrT="[Text]"/>
      <dgm:spPr/>
      <dgm:t>
        <a:bodyPr/>
        <a:lstStyle/>
        <a:p>
          <a:r>
            <a:rPr lang="en-US" dirty="0"/>
            <a:t>Re-search</a:t>
          </a:r>
        </a:p>
      </dgm:t>
    </dgm:pt>
    <dgm:pt modelId="{74B1E9EC-F047-F441-9869-CC40A142106A}" type="parTrans" cxnId="{539D7740-AFA6-614E-A5BD-234EB918025E}">
      <dgm:prSet/>
      <dgm:spPr/>
      <dgm:t>
        <a:bodyPr/>
        <a:lstStyle/>
        <a:p>
          <a:endParaRPr lang="en-US"/>
        </a:p>
      </dgm:t>
    </dgm:pt>
    <dgm:pt modelId="{3D643255-1DC1-B147-A628-FB1A08B7309F}" type="sibTrans" cxnId="{539D7740-AFA6-614E-A5BD-234EB918025E}">
      <dgm:prSet/>
      <dgm:spPr/>
      <dgm:t>
        <a:bodyPr/>
        <a:lstStyle/>
        <a:p>
          <a:endParaRPr lang="en-US"/>
        </a:p>
      </dgm:t>
    </dgm:pt>
    <dgm:pt modelId="{764C2E8E-1BFE-0B44-94D3-E2C1AB56A0A4}">
      <dgm:prSet phldrT="[Text]"/>
      <dgm:spPr/>
      <dgm:t>
        <a:bodyPr/>
        <a:lstStyle/>
        <a:p>
          <a:r>
            <a:rPr lang="en-US" dirty="0"/>
            <a:t>Recognition / Reward</a:t>
          </a:r>
        </a:p>
      </dgm:t>
    </dgm:pt>
    <dgm:pt modelId="{E6A1A3C4-8FDF-5247-A9F0-74918279673A}" type="parTrans" cxnId="{B3F265FB-00B2-2D4A-99E9-573767DB9550}">
      <dgm:prSet/>
      <dgm:spPr/>
      <dgm:t>
        <a:bodyPr/>
        <a:lstStyle/>
        <a:p>
          <a:endParaRPr lang="en-US"/>
        </a:p>
      </dgm:t>
    </dgm:pt>
    <dgm:pt modelId="{257C5A69-3990-9949-87B0-1D32821C6597}" type="sibTrans" cxnId="{B3F265FB-00B2-2D4A-99E9-573767DB9550}">
      <dgm:prSet/>
      <dgm:spPr/>
      <dgm:t>
        <a:bodyPr/>
        <a:lstStyle/>
        <a:p>
          <a:endParaRPr lang="en-US"/>
        </a:p>
      </dgm:t>
    </dgm:pt>
    <dgm:pt modelId="{41170512-C97C-EC42-BEF2-266033E19096}">
      <dgm:prSet phldrT="[Text]"/>
      <dgm:spPr/>
      <dgm:t>
        <a:bodyPr/>
        <a:lstStyle/>
        <a:p>
          <a:r>
            <a:rPr lang="en-US" dirty="0"/>
            <a:t>Skills and Capability</a:t>
          </a:r>
        </a:p>
      </dgm:t>
    </dgm:pt>
    <dgm:pt modelId="{FC872DAE-7BFF-DC45-BF61-67593C6963A3}" type="parTrans" cxnId="{20F0C829-88F7-584D-B05B-173CE76DBC6D}">
      <dgm:prSet/>
      <dgm:spPr/>
      <dgm:t>
        <a:bodyPr/>
        <a:lstStyle/>
        <a:p>
          <a:endParaRPr lang="en-US"/>
        </a:p>
      </dgm:t>
    </dgm:pt>
    <dgm:pt modelId="{87FC82F7-541F-3040-860E-004E53B53E50}" type="sibTrans" cxnId="{20F0C829-88F7-584D-B05B-173CE76DBC6D}">
      <dgm:prSet/>
      <dgm:spPr/>
      <dgm:t>
        <a:bodyPr/>
        <a:lstStyle/>
        <a:p>
          <a:endParaRPr lang="en-US"/>
        </a:p>
      </dgm:t>
    </dgm:pt>
    <dgm:pt modelId="{BB616380-7423-A041-AD80-EE5346E2AA54}">
      <dgm:prSet/>
      <dgm:spPr/>
      <dgm:t>
        <a:bodyPr/>
        <a:lstStyle/>
        <a:p>
          <a:r>
            <a:rPr lang="en-US" dirty="0"/>
            <a:t>Careers</a:t>
          </a:r>
        </a:p>
      </dgm:t>
    </dgm:pt>
    <dgm:pt modelId="{DA0FED18-19AC-CD44-926A-E4114F8355DF}" type="parTrans" cxnId="{BBCEE464-0FCA-784A-ABDA-03C5AD549967}">
      <dgm:prSet/>
      <dgm:spPr/>
      <dgm:t>
        <a:bodyPr/>
        <a:lstStyle/>
        <a:p>
          <a:endParaRPr lang="en-US"/>
        </a:p>
      </dgm:t>
    </dgm:pt>
    <dgm:pt modelId="{26154391-8E79-B349-B4DA-0F7CD71FC74A}" type="sibTrans" cxnId="{BBCEE464-0FCA-784A-ABDA-03C5AD549967}">
      <dgm:prSet/>
      <dgm:spPr/>
      <dgm:t>
        <a:bodyPr/>
        <a:lstStyle/>
        <a:p>
          <a:endParaRPr lang="en-US"/>
        </a:p>
      </dgm:t>
    </dgm:pt>
    <dgm:pt modelId="{5FDA6BA1-00DD-AF46-A9C3-BE7E1E2D9E59}" type="pres">
      <dgm:prSet presAssocID="{FE048847-0217-AD44-9CFA-7B3DCF0D8481}" presName="Name0" presStyleCnt="0">
        <dgm:presLayoutVars>
          <dgm:dir/>
          <dgm:animLvl val="lvl"/>
          <dgm:resizeHandles val="exact"/>
        </dgm:presLayoutVars>
      </dgm:prSet>
      <dgm:spPr/>
    </dgm:pt>
    <dgm:pt modelId="{5CF2B533-18A4-DB40-BCF2-0401A75DD3B0}" type="pres">
      <dgm:prSet presAssocID="{708AC507-39D1-D94D-91D8-AB62E51A3D40}" presName="Name8" presStyleCnt="0"/>
      <dgm:spPr/>
    </dgm:pt>
    <dgm:pt modelId="{20496221-35A5-8D47-95FC-814D59075162}" type="pres">
      <dgm:prSet presAssocID="{708AC507-39D1-D94D-91D8-AB62E51A3D40}" presName="level" presStyleLbl="node1" presStyleIdx="0" presStyleCnt="4">
        <dgm:presLayoutVars>
          <dgm:chMax val="1"/>
          <dgm:bulletEnabled val="1"/>
        </dgm:presLayoutVars>
      </dgm:prSet>
      <dgm:spPr/>
    </dgm:pt>
    <dgm:pt modelId="{97D1375C-74D8-DC4E-8F36-FCD6C5F28EFD}" type="pres">
      <dgm:prSet presAssocID="{708AC507-39D1-D94D-91D8-AB62E51A3D40}" presName="levelTx" presStyleLbl="revTx" presStyleIdx="0" presStyleCnt="0">
        <dgm:presLayoutVars>
          <dgm:chMax val="1"/>
          <dgm:bulletEnabled val="1"/>
        </dgm:presLayoutVars>
      </dgm:prSet>
      <dgm:spPr/>
    </dgm:pt>
    <dgm:pt modelId="{2F626DBF-B949-344B-88A8-1C5F92691590}" type="pres">
      <dgm:prSet presAssocID="{BB616380-7423-A041-AD80-EE5346E2AA54}" presName="Name8" presStyleCnt="0"/>
      <dgm:spPr/>
    </dgm:pt>
    <dgm:pt modelId="{71CE4A6E-3494-BF42-8486-223F5F91F045}" type="pres">
      <dgm:prSet presAssocID="{BB616380-7423-A041-AD80-EE5346E2AA54}" presName="level" presStyleLbl="node1" presStyleIdx="1" presStyleCnt="4">
        <dgm:presLayoutVars>
          <dgm:chMax val="1"/>
          <dgm:bulletEnabled val="1"/>
        </dgm:presLayoutVars>
      </dgm:prSet>
      <dgm:spPr/>
    </dgm:pt>
    <dgm:pt modelId="{72ADEB8A-C1B7-3648-B137-FE9201B8BAB7}" type="pres">
      <dgm:prSet presAssocID="{BB616380-7423-A041-AD80-EE5346E2AA54}" presName="levelTx" presStyleLbl="revTx" presStyleIdx="0" presStyleCnt="0">
        <dgm:presLayoutVars>
          <dgm:chMax val="1"/>
          <dgm:bulletEnabled val="1"/>
        </dgm:presLayoutVars>
      </dgm:prSet>
      <dgm:spPr/>
    </dgm:pt>
    <dgm:pt modelId="{1EBE9DCA-B038-1448-8F60-DCD7DD57E29D}" type="pres">
      <dgm:prSet presAssocID="{764C2E8E-1BFE-0B44-94D3-E2C1AB56A0A4}" presName="Name8" presStyleCnt="0"/>
      <dgm:spPr/>
    </dgm:pt>
    <dgm:pt modelId="{FDE0ED3A-6820-5441-B37F-B5CC9744FF25}" type="pres">
      <dgm:prSet presAssocID="{764C2E8E-1BFE-0B44-94D3-E2C1AB56A0A4}" presName="level" presStyleLbl="node1" presStyleIdx="2" presStyleCnt="4">
        <dgm:presLayoutVars>
          <dgm:chMax val="1"/>
          <dgm:bulletEnabled val="1"/>
        </dgm:presLayoutVars>
      </dgm:prSet>
      <dgm:spPr/>
    </dgm:pt>
    <dgm:pt modelId="{3BCA7594-6AAF-A44C-9627-D1CF99E82A92}" type="pres">
      <dgm:prSet presAssocID="{764C2E8E-1BFE-0B44-94D3-E2C1AB56A0A4}" presName="levelTx" presStyleLbl="revTx" presStyleIdx="0" presStyleCnt="0">
        <dgm:presLayoutVars>
          <dgm:chMax val="1"/>
          <dgm:bulletEnabled val="1"/>
        </dgm:presLayoutVars>
      </dgm:prSet>
      <dgm:spPr/>
    </dgm:pt>
    <dgm:pt modelId="{0BA476C1-C32E-5E4B-96A9-4202BCF2D263}" type="pres">
      <dgm:prSet presAssocID="{41170512-C97C-EC42-BEF2-266033E19096}" presName="Name8" presStyleCnt="0"/>
      <dgm:spPr/>
    </dgm:pt>
    <dgm:pt modelId="{9485D2E1-4512-0F44-A193-9A75D6C01026}" type="pres">
      <dgm:prSet presAssocID="{41170512-C97C-EC42-BEF2-266033E19096}" presName="level" presStyleLbl="node1" presStyleIdx="3" presStyleCnt="4">
        <dgm:presLayoutVars>
          <dgm:chMax val="1"/>
          <dgm:bulletEnabled val="1"/>
        </dgm:presLayoutVars>
      </dgm:prSet>
      <dgm:spPr/>
    </dgm:pt>
    <dgm:pt modelId="{00F4A690-3BD6-EB40-B296-8641F0DBB1EA}" type="pres">
      <dgm:prSet presAssocID="{41170512-C97C-EC42-BEF2-266033E19096}" presName="levelTx" presStyleLbl="revTx" presStyleIdx="0" presStyleCnt="0">
        <dgm:presLayoutVars>
          <dgm:chMax val="1"/>
          <dgm:bulletEnabled val="1"/>
        </dgm:presLayoutVars>
      </dgm:prSet>
      <dgm:spPr/>
    </dgm:pt>
  </dgm:ptLst>
  <dgm:cxnLst>
    <dgm:cxn modelId="{20F0C829-88F7-584D-B05B-173CE76DBC6D}" srcId="{FE048847-0217-AD44-9CFA-7B3DCF0D8481}" destId="{41170512-C97C-EC42-BEF2-266033E19096}" srcOrd="3" destOrd="0" parTransId="{FC872DAE-7BFF-DC45-BF61-67593C6963A3}" sibTransId="{87FC82F7-541F-3040-860E-004E53B53E50}"/>
    <dgm:cxn modelId="{FDAB2230-3DB4-DA41-8812-0CF9186E3824}" type="presOf" srcId="{BB616380-7423-A041-AD80-EE5346E2AA54}" destId="{71CE4A6E-3494-BF42-8486-223F5F91F045}" srcOrd="0" destOrd="0" presId="urn:microsoft.com/office/officeart/2005/8/layout/pyramid1"/>
    <dgm:cxn modelId="{539D7740-AFA6-614E-A5BD-234EB918025E}" srcId="{FE048847-0217-AD44-9CFA-7B3DCF0D8481}" destId="{708AC507-39D1-D94D-91D8-AB62E51A3D40}" srcOrd="0" destOrd="0" parTransId="{74B1E9EC-F047-F441-9869-CC40A142106A}" sibTransId="{3D643255-1DC1-B147-A628-FB1A08B7309F}"/>
    <dgm:cxn modelId="{BBCEE464-0FCA-784A-ABDA-03C5AD549967}" srcId="{FE048847-0217-AD44-9CFA-7B3DCF0D8481}" destId="{BB616380-7423-A041-AD80-EE5346E2AA54}" srcOrd="1" destOrd="0" parTransId="{DA0FED18-19AC-CD44-926A-E4114F8355DF}" sibTransId="{26154391-8E79-B349-B4DA-0F7CD71FC74A}"/>
    <dgm:cxn modelId="{67A2687A-AD5F-9F4C-9B2F-B6109A201549}" type="presOf" srcId="{764C2E8E-1BFE-0B44-94D3-E2C1AB56A0A4}" destId="{FDE0ED3A-6820-5441-B37F-B5CC9744FF25}" srcOrd="0" destOrd="0" presId="urn:microsoft.com/office/officeart/2005/8/layout/pyramid1"/>
    <dgm:cxn modelId="{7A45C98B-595C-9743-9734-63E938954375}" type="presOf" srcId="{708AC507-39D1-D94D-91D8-AB62E51A3D40}" destId="{20496221-35A5-8D47-95FC-814D59075162}" srcOrd="0" destOrd="0" presId="urn:microsoft.com/office/officeart/2005/8/layout/pyramid1"/>
    <dgm:cxn modelId="{2E76BD9E-E73A-A541-959D-0791F41CE687}" type="presOf" srcId="{41170512-C97C-EC42-BEF2-266033E19096}" destId="{00F4A690-3BD6-EB40-B296-8641F0DBB1EA}" srcOrd="1" destOrd="0" presId="urn:microsoft.com/office/officeart/2005/8/layout/pyramid1"/>
    <dgm:cxn modelId="{8AFD7DB0-7FD8-BD43-B4A5-2CA3163FAEA1}" type="presOf" srcId="{764C2E8E-1BFE-0B44-94D3-E2C1AB56A0A4}" destId="{3BCA7594-6AAF-A44C-9627-D1CF99E82A92}" srcOrd="1" destOrd="0" presId="urn:microsoft.com/office/officeart/2005/8/layout/pyramid1"/>
    <dgm:cxn modelId="{E1F3ACB3-7E86-0740-AA52-41E2FFEAFE7C}" type="presOf" srcId="{BB616380-7423-A041-AD80-EE5346E2AA54}" destId="{72ADEB8A-C1B7-3648-B137-FE9201B8BAB7}" srcOrd="1" destOrd="0" presId="urn:microsoft.com/office/officeart/2005/8/layout/pyramid1"/>
    <dgm:cxn modelId="{E59354D5-7344-F941-B01C-01350ACC1AB2}" type="presOf" srcId="{41170512-C97C-EC42-BEF2-266033E19096}" destId="{9485D2E1-4512-0F44-A193-9A75D6C01026}" srcOrd="0" destOrd="0" presId="urn:microsoft.com/office/officeart/2005/8/layout/pyramid1"/>
    <dgm:cxn modelId="{499173E7-85DC-C84C-87BE-51B55D6AF1F3}" type="presOf" srcId="{708AC507-39D1-D94D-91D8-AB62E51A3D40}" destId="{97D1375C-74D8-DC4E-8F36-FCD6C5F28EFD}" srcOrd="1" destOrd="0" presId="urn:microsoft.com/office/officeart/2005/8/layout/pyramid1"/>
    <dgm:cxn modelId="{B3F265FB-00B2-2D4A-99E9-573767DB9550}" srcId="{FE048847-0217-AD44-9CFA-7B3DCF0D8481}" destId="{764C2E8E-1BFE-0B44-94D3-E2C1AB56A0A4}" srcOrd="2" destOrd="0" parTransId="{E6A1A3C4-8FDF-5247-A9F0-74918279673A}" sibTransId="{257C5A69-3990-9949-87B0-1D32821C6597}"/>
    <dgm:cxn modelId="{6FCF2EFC-38D8-6440-AC5F-3DC693C3E424}" type="presOf" srcId="{FE048847-0217-AD44-9CFA-7B3DCF0D8481}" destId="{5FDA6BA1-00DD-AF46-A9C3-BE7E1E2D9E59}" srcOrd="0" destOrd="0" presId="urn:microsoft.com/office/officeart/2005/8/layout/pyramid1"/>
    <dgm:cxn modelId="{427742C1-2241-4B44-9CC0-9AE4F09FAE2D}" type="presParOf" srcId="{5FDA6BA1-00DD-AF46-A9C3-BE7E1E2D9E59}" destId="{5CF2B533-18A4-DB40-BCF2-0401A75DD3B0}" srcOrd="0" destOrd="0" presId="urn:microsoft.com/office/officeart/2005/8/layout/pyramid1"/>
    <dgm:cxn modelId="{FD27B6BF-183E-B046-85A2-6CB60355FC60}" type="presParOf" srcId="{5CF2B533-18A4-DB40-BCF2-0401A75DD3B0}" destId="{20496221-35A5-8D47-95FC-814D59075162}" srcOrd="0" destOrd="0" presId="urn:microsoft.com/office/officeart/2005/8/layout/pyramid1"/>
    <dgm:cxn modelId="{E1DB2919-0154-7F45-BF8F-B91BEC51B8E7}" type="presParOf" srcId="{5CF2B533-18A4-DB40-BCF2-0401A75DD3B0}" destId="{97D1375C-74D8-DC4E-8F36-FCD6C5F28EFD}" srcOrd="1" destOrd="0" presId="urn:microsoft.com/office/officeart/2005/8/layout/pyramid1"/>
    <dgm:cxn modelId="{2CDE6366-F68A-6E40-9331-9EA37234CC64}" type="presParOf" srcId="{5FDA6BA1-00DD-AF46-A9C3-BE7E1E2D9E59}" destId="{2F626DBF-B949-344B-88A8-1C5F92691590}" srcOrd="1" destOrd="0" presId="urn:microsoft.com/office/officeart/2005/8/layout/pyramid1"/>
    <dgm:cxn modelId="{54FBB2C5-9293-8B4C-83F8-E17EE2AA5D87}" type="presParOf" srcId="{2F626DBF-B949-344B-88A8-1C5F92691590}" destId="{71CE4A6E-3494-BF42-8486-223F5F91F045}" srcOrd="0" destOrd="0" presId="urn:microsoft.com/office/officeart/2005/8/layout/pyramid1"/>
    <dgm:cxn modelId="{15434043-2301-ED41-B159-E4C5080DB447}" type="presParOf" srcId="{2F626DBF-B949-344B-88A8-1C5F92691590}" destId="{72ADEB8A-C1B7-3648-B137-FE9201B8BAB7}" srcOrd="1" destOrd="0" presId="urn:microsoft.com/office/officeart/2005/8/layout/pyramid1"/>
    <dgm:cxn modelId="{A10229FC-7609-8247-9EF8-528511D12557}" type="presParOf" srcId="{5FDA6BA1-00DD-AF46-A9C3-BE7E1E2D9E59}" destId="{1EBE9DCA-B038-1448-8F60-DCD7DD57E29D}" srcOrd="2" destOrd="0" presId="urn:microsoft.com/office/officeart/2005/8/layout/pyramid1"/>
    <dgm:cxn modelId="{BBF0C628-D605-D74D-8D32-991197601F99}" type="presParOf" srcId="{1EBE9DCA-B038-1448-8F60-DCD7DD57E29D}" destId="{FDE0ED3A-6820-5441-B37F-B5CC9744FF25}" srcOrd="0" destOrd="0" presId="urn:microsoft.com/office/officeart/2005/8/layout/pyramid1"/>
    <dgm:cxn modelId="{2C542485-5BB8-5945-8DE6-9EB52A4473A0}" type="presParOf" srcId="{1EBE9DCA-B038-1448-8F60-DCD7DD57E29D}" destId="{3BCA7594-6AAF-A44C-9627-D1CF99E82A92}" srcOrd="1" destOrd="0" presId="urn:microsoft.com/office/officeart/2005/8/layout/pyramid1"/>
    <dgm:cxn modelId="{34E8A3AE-9069-6943-84FC-D2379819525E}" type="presParOf" srcId="{5FDA6BA1-00DD-AF46-A9C3-BE7E1E2D9E59}" destId="{0BA476C1-C32E-5E4B-96A9-4202BCF2D263}" srcOrd="3" destOrd="0" presId="urn:microsoft.com/office/officeart/2005/8/layout/pyramid1"/>
    <dgm:cxn modelId="{0BC577B5-D2B3-AF4E-A486-5C11BC59E858}" type="presParOf" srcId="{0BA476C1-C32E-5E4B-96A9-4202BCF2D263}" destId="{9485D2E1-4512-0F44-A193-9A75D6C01026}" srcOrd="0" destOrd="0" presId="urn:microsoft.com/office/officeart/2005/8/layout/pyramid1"/>
    <dgm:cxn modelId="{399FD36A-1594-3C46-A810-B55278229430}" type="presParOf" srcId="{0BA476C1-C32E-5E4B-96A9-4202BCF2D263}" destId="{00F4A690-3BD6-EB40-B296-8641F0DBB1E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96221-35A5-8D47-95FC-814D59075162}">
      <dsp:nvSpPr>
        <dsp:cNvPr id="0" name=""/>
        <dsp:cNvSpPr/>
      </dsp:nvSpPr>
      <dsp:spPr>
        <a:xfrm>
          <a:off x="1714500" y="0"/>
          <a:ext cx="1143000" cy="762000"/>
        </a:xfrm>
        <a:prstGeom prst="trapezoid">
          <a:avLst>
            <a:gd name="adj" fmla="val 75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Re-search</a:t>
          </a:r>
        </a:p>
      </dsp:txBody>
      <dsp:txXfrm>
        <a:off x="1714500" y="0"/>
        <a:ext cx="1143000" cy="762000"/>
      </dsp:txXfrm>
    </dsp:sp>
    <dsp:sp modelId="{71CE4A6E-3494-BF42-8486-223F5F91F045}">
      <dsp:nvSpPr>
        <dsp:cNvPr id="0" name=""/>
        <dsp:cNvSpPr/>
      </dsp:nvSpPr>
      <dsp:spPr>
        <a:xfrm>
          <a:off x="1143000" y="761999"/>
          <a:ext cx="2286000" cy="762000"/>
        </a:xfrm>
        <a:prstGeom prst="trapezoid">
          <a:avLst>
            <a:gd name="adj" fmla="val 75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Careers</a:t>
          </a:r>
        </a:p>
      </dsp:txBody>
      <dsp:txXfrm>
        <a:off x="1543049" y="761999"/>
        <a:ext cx="1485900" cy="762000"/>
      </dsp:txXfrm>
    </dsp:sp>
    <dsp:sp modelId="{FDE0ED3A-6820-5441-B37F-B5CC9744FF25}">
      <dsp:nvSpPr>
        <dsp:cNvPr id="0" name=""/>
        <dsp:cNvSpPr/>
      </dsp:nvSpPr>
      <dsp:spPr>
        <a:xfrm>
          <a:off x="571500" y="1523999"/>
          <a:ext cx="3429000" cy="762000"/>
        </a:xfrm>
        <a:prstGeom prst="trapezoid">
          <a:avLst>
            <a:gd name="adj" fmla="val 75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Recognition / Reward</a:t>
          </a:r>
        </a:p>
      </dsp:txBody>
      <dsp:txXfrm>
        <a:off x="1171574" y="1523999"/>
        <a:ext cx="2228850" cy="762000"/>
      </dsp:txXfrm>
    </dsp:sp>
    <dsp:sp modelId="{9485D2E1-4512-0F44-A193-9A75D6C01026}">
      <dsp:nvSpPr>
        <dsp:cNvPr id="0" name=""/>
        <dsp:cNvSpPr/>
      </dsp:nvSpPr>
      <dsp:spPr>
        <a:xfrm>
          <a:off x="0" y="2286000"/>
          <a:ext cx="4572000" cy="762000"/>
        </a:xfrm>
        <a:prstGeom prst="trapezoid">
          <a:avLst>
            <a:gd name="adj" fmla="val 75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Skills and Capability</a:t>
          </a:r>
        </a:p>
      </dsp:txBody>
      <dsp:txXfrm>
        <a:off x="800099" y="2286000"/>
        <a:ext cx="2971800" cy="762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F77A4-95C4-49A7-B18D-D234C078783D}" type="datetimeFigureOut">
              <a:rPr lang="en-US" smtClean="0"/>
              <a:pPr/>
              <a:t>10/20/18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F40DFA-B482-4AD0-A536-856EB395CEAD}" type="slidenum">
              <a:rPr lang="en-US" smtClean="0"/>
              <a:pPr/>
              <a:t>‹#›</a:t>
            </a:fld>
            <a:endParaRPr lang="en-US"/>
          </a:p>
        </p:txBody>
      </p:sp>
    </p:spTree>
    <p:extLst>
      <p:ext uri="{BB962C8B-B14F-4D97-AF65-F5344CB8AC3E}">
        <p14:creationId xmlns:p14="http://schemas.microsoft.com/office/powerpoint/2010/main" val="283630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073/pnas.170829011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Spin_(physics)" TargetMode="External"/><Relationship Id="rId3" Type="http://schemas.openxmlformats.org/officeDocument/2006/relationships/hyperlink" Target="https://en.wikipedia.org/wiki/Angular_momentum" TargetMode="External"/><Relationship Id="rId7" Type="http://schemas.openxmlformats.org/officeDocument/2006/relationships/hyperlink" Target="https://en.wikipedia.org/wiki/Stern%E2%80%93Gerlach_experiment#cite_note-SG-1"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Spatial_gradient" TargetMode="External"/><Relationship Id="rId5" Type="http://schemas.openxmlformats.org/officeDocument/2006/relationships/hyperlink" Target="https://en.wikipedia.org/wiki/Magnetic_moment" TargetMode="External"/><Relationship Id="rId4" Type="http://schemas.openxmlformats.org/officeDocument/2006/relationships/hyperlink" Target="https://en.wikipedia.org/wiki/Quantization_(physic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oftware.ac.uk/"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software.ac.uk/what-do-we-do/training"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journals.aps.org/prl/abstract/10.1103/PhysRevLett.116.061102"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losc.ligo.org/s/events/GW150914/GW150914_tutorial.ipynb"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stodden.net/AMP201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oftware.ac.uk/blog/2016-09-12-its-impossible-conduct-research-without-software-say-7-out-10-uk-researcher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rxiv.org/pdf/1706.06527.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sz="1200" b="0" i="0" u="none" strike="noStrike" kern="1200" dirty="0">
                <a:solidFill>
                  <a:schemeClr val="tx1"/>
                </a:solidFill>
                <a:effectLst/>
                <a:latin typeface="+mn-lt"/>
                <a:ea typeface="+mn-ea"/>
                <a:cs typeface="+mn-cs"/>
              </a:rPr>
              <a:t>In this talk, I will discuss the Software Sustainability Institute’s work in understanding the role of software in contemporary research, the research infrastructure that is required to support modern research, and the practices that can be used to improve the quality and efficiency of research that makes use of specialist software in areas such as modelling and simulation, data capture and analysis, and experimental control. I will also describe some of the universal challenges facing us all, including the “reproducibility crisis”, software credit and careers, and software sustainability.</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a:t>
            </a:fld>
            <a:endParaRPr lang="en-US"/>
          </a:p>
        </p:txBody>
      </p:sp>
    </p:spTree>
    <p:extLst>
      <p:ext uri="{BB962C8B-B14F-4D97-AF65-F5344CB8AC3E}">
        <p14:creationId xmlns:p14="http://schemas.microsoft.com/office/powerpoint/2010/main" val="100953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a:t>The Software</a:t>
            </a:r>
            <a:r>
              <a:rPr lang="en-US" sz="2000" baseline="0" dirty="0"/>
              <a:t> Sustainability Institute can help with: s</a:t>
            </a:r>
            <a:r>
              <a:rPr lang="en-US" sz="2000" dirty="0"/>
              <a:t>oftware reviews and refactoring, collaborations to develop your project, guidance and best practice </a:t>
            </a:r>
            <a:br>
              <a:rPr lang="en-US" sz="2000" dirty="0"/>
            </a:br>
            <a:r>
              <a:rPr lang="en-US" sz="2000" dirty="0"/>
              <a:t>on software development, project management, community building, publicity and more…</a:t>
            </a:r>
            <a:endParaRPr lang="en-US" sz="16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Drawing on pool of specialists to drive the continued improvement and impact of research software developed by and for researchers</a:t>
            </a:r>
          </a:p>
          <a:p>
            <a:pPr lvl="1"/>
            <a:endParaRPr lang="en-US" dirty="0"/>
          </a:p>
          <a:p>
            <a:pPr lvl="1"/>
            <a:r>
              <a:rPr lang="en-US" dirty="0"/>
              <a:t>Providing services for research </a:t>
            </a:r>
            <a:br>
              <a:rPr lang="en-US" dirty="0"/>
            </a:br>
            <a:r>
              <a:rPr lang="en-US" dirty="0"/>
              <a:t>software users and developers</a:t>
            </a:r>
          </a:p>
          <a:p>
            <a:pPr lvl="1"/>
            <a:endParaRPr lang="en-US" dirty="0"/>
          </a:p>
          <a:p>
            <a:pPr lvl="1"/>
            <a:r>
              <a:rPr lang="en-US" dirty="0"/>
              <a:t>Developing research community </a:t>
            </a:r>
            <a:br>
              <a:rPr lang="en-US" dirty="0"/>
            </a:br>
            <a:r>
              <a:rPr lang="en-US" dirty="0"/>
              <a:t>interactions and capacity</a:t>
            </a:r>
          </a:p>
          <a:p>
            <a:pPr lvl="1"/>
            <a:endParaRPr lang="en-US" dirty="0"/>
          </a:p>
          <a:p>
            <a:pPr lvl="1"/>
            <a:r>
              <a:rPr lang="en-US" dirty="0"/>
              <a:t>Promoting research software </a:t>
            </a:r>
            <a:br>
              <a:rPr lang="en-US" dirty="0"/>
            </a:br>
            <a:r>
              <a:rPr lang="en-US" dirty="0"/>
              <a:t>best practice and capability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603DA7-8FBF-0B45-B889-AD4D5D79B31F}"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57362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17553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One of the conclusions</a:t>
            </a:r>
            <a:r>
              <a:rPr lang="en-GB" baseline="0" dirty="0"/>
              <a:t> of a report published last year suggested a large migration of Eurasians back into Africa. However it turned out that this was due to an error in the bioinformatics pipeline wrongly discarding data.</a:t>
            </a:r>
          </a:p>
          <a:p>
            <a:endParaRPr lang="en-GB" baseline="0" dirty="0"/>
          </a:p>
          <a:p>
            <a:r>
              <a:rPr lang="en-GB" baseline="0" dirty="0"/>
              <a:t>In this case, this is a case of good science – the methodology was published, the data was available (http://</a:t>
            </a:r>
            <a:r>
              <a:rPr lang="en-GB" baseline="0" dirty="0" err="1"/>
              <a:t>africangenome.org</a:t>
            </a:r>
            <a:r>
              <a:rPr lang="en-GB" baseline="0" dirty="0"/>
              <a:t>/</a:t>
            </a:r>
            <a:r>
              <a:rPr lang="en-GB" baseline="0" dirty="0" err="1"/>
              <a:t>index.php</a:t>
            </a:r>
            <a:r>
              <a:rPr lang="en-GB" baseline="0" dirty="0"/>
              <a:t>/</a:t>
            </a:r>
            <a:r>
              <a:rPr lang="en-GB" baseline="0" dirty="0" err="1"/>
              <a:t>African_genome_ftp</a:t>
            </a:r>
            <a:r>
              <a:rPr lang="en-GB" baseline="0" dirty="0"/>
              <a:t> though not licensed) and the authors issued an erratum when the mistake was found.</a:t>
            </a:r>
            <a:endParaRPr lang="en-GB" dirty="0"/>
          </a:p>
          <a:p>
            <a:endParaRPr lang="en-GB" dirty="0"/>
          </a:p>
          <a:p>
            <a:endParaRPr lang="en-GB" dirty="0"/>
          </a:p>
          <a:p>
            <a:r>
              <a:rPr lang="en-GB" dirty="0"/>
              <a:t>The results presented in the Report “Ancient Ethiopian genome reveals extensive Eurasian admixture throughout the African continent“ were affected by a bioinformatics error. A script necessary to convert the input produced by </a:t>
            </a:r>
            <a:r>
              <a:rPr lang="en-GB" dirty="0" err="1"/>
              <a:t>samtools</a:t>
            </a:r>
            <a:r>
              <a:rPr lang="en-GB" dirty="0"/>
              <a:t> v0.1.19 to be compatible with PLINK was not run when merging the ancient genome, </a:t>
            </a:r>
            <a:r>
              <a:rPr lang="en-GB" dirty="0" err="1"/>
              <a:t>Mota</a:t>
            </a:r>
            <a:r>
              <a:rPr lang="en-GB" dirty="0"/>
              <a:t>, with the contemporary populations SNP panel, leading to homozygote positions to the human reference genome being dropped as missing data (the analysis of admixture with Neanderthals and </a:t>
            </a:r>
            <a:r>
              <a:rPr lang="en-GB" dirty="0" err="1"/>
              <a:t>Denisovans</a:t>
            </a:r>
            <a:r>
              <a:rPr lang="en-GB" dirty="0"/>
              <a:t> was not affected). When those positions were included, 255,922 SNP out of 256,540 from the contemporary reference panel could be called in </a:t>
            </a:r>
            <a:r>
              <a:rPr lang="en-GB" dirty="0" err="1"/>
              <a:t>Mota</a:t>
            </a:r>
            <a:r>
              <a:rPr lang="en-GB" dirty="0"/>
              <a:t>. The conclusion of a large migration into East Africa from Western Eurasia, and more precisely from a source genetically close to the early Neolithic farmers, is not affected. However, the geographic extent of the genetic impact of this migration was overestimated: the Western Eurasian backflow mostly affected East Africa and only a few Sub-Saharan populations; the Yoruba and </a:t>
            </a:r>
            <a:r>
              <a:rPr lang="en-GB" dirty="0" err="1"/>
              <a:t>Mbuti</a:t>
            </a:r>
            <a:r>
              <a:rPr lang="en-GB" dirty="0"/>
              <a:t> do not show higher levels of Western Eurasian ancestry compared to </a:t>
            </a:r>
            <a:r>
              <a:rPr lang="en-GB" dirty="0" err="1"/>
              <a:t>Mota</a:t>
            </a:r>
            <a:r>
              <a:rPr lang="en-GB" dirty="0"/>
              <a:t>.</a:t>
            </a:r>
          </a:p>
          <a:p>
            <a:endParaRPr lang="en-GB" dirty="0"/>
          </a:p>
          <a:p>
            <a:r>
              <a:rPr lang="en-GB" dirty="0"/>
              <a:t>We thank Pontus </a:t>
            </a:r>
            <a:r>
              <a:rPr lang="en-GB" dirty="0" err="1"/>
              <a:t>Skoglund</a:t>
            </a:r>
            <a:r>
              <a:rPr lang="en-GB" dirty="0"/>
              <a:t> and David Reich for letting us know about this problem.</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16</a:t>
            </a:fld>
            <a:endParaRPr lang="en-US"/>
          </a:p>
        </p:txBody>
      </p:sp>
    </p:spTree>
    <p:extLst>
      <p:ext uri="{BB962C8B-B14F-4D97-AF65-F5344CB8AC3E}">
        <p14:creationId xmlns:p14="http://schemas.microsoft.com/office/powerpoint/2010/main" val="2810717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AF3933-7615-034E-8430-4762F36AECEF}" type="slidenum">
              <a:rPr lang="en-US" smtClean="0"/>
              <a:t>17</a:t>
            </a:fld>
            <a:endParaRPr lang="en-US"/>
          </a:p>
        </p:txBody>
      </p:sp>
    </p:spTree>
    <p:extLst>
      <p:ext uri="{BB962C8B-B14F-4D97-AF65-F5344CB8AC3E}">
        <p14:creationId xmlns:p14="http://schemas.microsoft.com/office/powerpoint/2010/main" val="3745620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science.sciencemag.org</a:t>
            </a:r>
            <a:r>
              <a:rPr lang="en-US" dirty="0"/>
              <a:t>/content/314/5807/1856.full</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18</a:t>
            </a:fld>
            <a:endParaRPr lang="en-US"/>
          </a:p>
        </p:txBody>
      </p:sp>
    </p:spTree>
    <p:extLst>
      <p:ext uri="{BB962C8B-B14F-4D97-AF65-F5344CB8AC3E}">
        <p14:creationId xmlns:p14="http://schemas.microsoft.com/office/powerpoint/2010/main" val="2757544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NC	Paper excluded due to results not being backed by code.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HW	Paper excluded due to replication requiring special hardware.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EX	Paper excluded due to overlapping author lists.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EMno</a:t>
            </a:r>
            <a:r>
              <a:rPr lang="en-GB" dirty="0"/>
              <a:t>	Author responds that the code cannot be provided.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EMØ	Author does not respond to email request within 2 months.</a:t>
            </a:r>
          </a:p>
          <a:p>
            <a:r>
              <a:rPr lang="en-GB" dirty="0"/>
              <a:t>Article	Code is found from link in the article itself.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Web	Code is found from a web search.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EMyes</a:t>
            </a:r>
            <a:r>
              <a:rPr lang="en-GB" dirty="0"/>
              <a:t>	Code is provided by author after email request.	</a:t>
            </a:r>
          </a:p>
          <a:p>
            <a:r>
              <a:rPr lang="en-GB" dirty="0"/>
              <a:t>OK≤30	We succeed in building the system in ≤30 minutes.</a:t>
            </a:r>
          </a:p>
          <a:p>
            <a:r>
              <a:rPr lang="en-GB" dirty="0"/>
              <a:t>OK&gt;30	We succeed in building the system in &gt;30 minutes.</a:t>
            </a:r>
          </a:p>
          <a:p>
            <a:r>
              <a:rPr lang="en-GB" dirty="0"/>
              <a:t>OK&gt;Author	We fail to build, but the author says the code builds with reasonable effort.</a:t>
            </a:r>
          </a:p>
          <a:p>
            <a:r>
              <a:rPr lang="en-GB" dirty="0"/>
              <a:t>Fails	We fail to build, and the author doesn't respond to survey or says code may have problems building.</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19</a:t>
            </a:fld>
            <a:endParaRPr lang="en-US"/>
          </a:p>
        </p:txBody>
      </p:sp>
    </p:spTree>
    <p:extLst>
      <p:ext uri="{BB962C8B-B14F-4D97-AF65-F5344CB8AC3E}">
        <p14:creationId xmlns:p14="http://schemas.microsoft.com/office/powerpoint/2010/main" val="759586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22</a:t>
            </a:fld>
            <a:endParaRPr lang="en-US"/>
          </a:p>
        </p:txBody>
      </p:sp>
    </p:spTree>
    <p:extLst>
      <p:ext uri="{BB962C8B-B14F-4D97-AF65-F5344CB8AC3E}">
        <p14:creationId xmlns:p14="http://schemas.microsoft.com/office/powerpoint/2010/main" val="227245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23</a:t>
            </a:fld>
            <a:endParaRPr lang="en-US"/>
          </a:p>
        </p:txBody>
      </p:sp>
    </p:spTree>
    <p:extLst>
      <p:ext uri="{BB962C8B-B14F-4D97-AF65-F5344CB8AC3E}">
        <p14:creationId xmlns:p14="http://schemas.microsoft.com/office/powerpoint/2010/main" val="3270857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24</a:t>
            </a:fld>
            <a:endParaRPr lang="en-US"/>
          </a:p>
        </p:txBody>
      </p:sp>
    </p:spTree>
    <p:extLst>
      <p:ext uri="{BB962C8B-B14F-4D97-AF65-F5344CB8AC3E}">
        <p14:creationId xmlns:p14="http://schemas.microsoft.com/office/powerpoint/2010/main" val="195836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hlinkClick r:id="rId3"/>
              </a:rPr>
              <a:t>https://doi.org/10.1073/pnas.1708290115</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i="1" dirty="0"/>
              <a:t>http://</a:t>
            </a:r>
            <a:r>
              <a:rPr lang="en-GB" sz="1200" i="1" dirty="0" err="1"/>
              <a:t>www.sciencemag.org</a:t>
            </a:r>
            <a:r>
              <a:rPr lang="en-GB" sz="1200" i="1" dirty="0"/>
              <a:t>/authors/science-journals-editorial-policies</a:t>
            </a:r>
          </a:p>
          <a:p>
            <a:r>
              <a:rPr lang="en-GB" sz="1200" b="0" i="0" u="none" strike="noStrike" kern="1200" dirty="0">
                <a:solidFill>
                  <a:schemeClr val="tx1"/>
                </a:solidFill>
                <a:effectLst/>
                <a:latin typeface="+mn-lt"/>
                <a:ea typeface="+mn-ea"/>
                <a:cs typeface="+mn-cs"/>
              </a:rPr>
              <a:t>Implemented February 11, 2011.</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25</a:t>
            </a:fld>
            <a:endParaRPr lang="en-US"/>
          </a:p>
        </p:txBody>
      </p:sp>
    </p:spTree>
    <p:extLst>
      <p:ext uri="{BB962C8B-B14F-4D97-AF65-F5344CB8AC3E}">
        <p14:creationId xmlns:p14="http://schemas.microsoft.com/office/powerpoint/2010/main" val="102798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sz="1200" b="0" i="0" kern="1200" dirty="0">
                <a:solidFill>
                  <a:schemeClr val="tx1"/>
                </a:solidFill>
                <a:effectLst/>
                <a:latin typeface="+mn-lt"/>
                <a:ea typeface="+mn-ea"/>
                <a:cs typeface="+mn-cs"/>
              </a:rPr>
              <a:t>From Wikipedia:</a:t>
            </a:r>
          </a:p>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Stern–Gerlach experiment</a:t>
            </a:r>
            <a:r>
              <a:rPr lang="en-GB" sz="1200" b="0" i="0" kern="1200" dirty="0">
                <a:solidFill>
                  <a:schemeClr val="tx1"/>
                </a:solidFill>
                <a:effectLst/>
                <a:latin typeface="+mn-lt"/>
                <a:ea typeface="+mn-ea"/>
                <a:cs typeface="+mn-cs"/>
              </a:rPr>
              <a:t> demonstrated that the spatial orientation of </a:t>
            </a:r>
            <a:r>
              <a:rPr lang="en-GB" sz="1200" b="0" i="0" u="none" strike="noStrike" kern="1200" dirty="0">
                <a:solidFill>
                  <a:schemeClr val="tx1"/>
                </a:solidFill>
                <a:effectLst/>
                <a:latin typeface="+mn-lt"/>
                <a:ea typeface="+mn-ea"/>
                <a:cs typeface="+mn-cs"/>
                <a:hlinkClick r:id="rId3" tooltip="Angular momentum"/>
              </a:rPr>
              <a:t>angular </a:t>
            </a:r>
            <a:r>
              <a:rPr lang="en-GB" sz="1200" b="0" i="0" u="none" strike="noStrike" kern="1200" dirty="0" err="1">
                <a:solidFill>
                  <a:schemeClr val="tx1"/>
                </a:solidFill>
                <a:effectLst/>
                <a:latin typeface="+mn-lt"/>
                <a:ea typeface="+mn-ea"/>
                <a:cs typeface="+mn-cs"/>
                <a:hlinkClick r:id="rId3" tooltip="Angular momentum"/>
              </a:rPr>
              <a:t>momentum</a:t>
            </a:r>
            <a:r>
              <a:rPr lang="en-GB" sz="1200" b="0" i="0" kern="1200" dirty="0" err="1">
                <a:solidFill>
                  <a:schemeClr val="tx1"/>
                </a:solidFill>
                <a:effectLst/>
                <a:latin typeface="+mn-lt"/>
                <a:ea typeface="+mn-ea"/>
                <a:cs typeface="+mn-cs"/>
              </a:rPr>
              <a:t>is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tooltip="Quantization (physics)"/>
              </a:rPr>
              <a:t>quantized</a:t>
            </a:r>
            <a:r>
              <a:rPr lang="en-GB" sz="1200" b="0" i="0" kern="1200" dirty="0">
                <a:solidFill>
                  <a:schemeClr val="tx1"/>
                </a:solidFill>
                <a:effectLst/>
                <a:latin typeface="+mn-lt"/>
                <a:ea typeface="+mn-ea"/>
                <a:cs typeface="+mn-cs"/>
              </a:rPr>
              <a:t>, and thus an atomic-scale system having intrinsically quantum properties. In the original experiment, silver atoms were sent through a spatially varying magnetic field, which deflected them before they struck a detector screen, such as a glass slide. Particles with non-zero </a:t>
            </a:r>
            <a:r>
              <a:rPr lang="en-GB" sz="1200" b="0" i="0" u="none" strike="noStrike" kern="1200" dirty="0">
                <a:solidFill>
                  <a:schemeClr val="tx1"/>
                </a:solidFill>
                <a:effectLst/>
                <a:latin typeface="+mn-lt"/>
                <a:ea typeface="+mn-ea"/>
                <a:cs typeface="+mn-cs"/>
                <a:hlinkClick r:id="rId5" tooltip="Magnetic moment"/>
              </a:rPr>
              <a:t>magnetic moment</a:t>
            </a:r>
            <a:r>
              <a:rPr lang="en-GB" sz="1200" b="0" i="0" kern="1200" dirty="0">
                <a:solidFill>
                  <a:schemeClr val="tx1"/>
                </a:solidFill>
                <a:effectLst/>
                <a:latin typeface="+mn-lt"/>
                <a:ea typeface="+mn-ea"/>
                <a:cs typeface="+mn-cs"/>
              </a:rPr>
              <a:t> are deflected, due to the magnetic field </a:t>
            </a:r>
            <a:r>
              <a:rPr lang="en-GB" sz="1200" b="0" i="0" u="none" strike="noStrike" kern="1200" dirty="0">
                <a:solidFill>
                  <a:schemeClr val="tx1"/>
                </a:solidFill>
                <a:effectLst/>
                <a:latin typeface="+mn-lt"/>
                <a:ea typeface="+mn-ea"/>
                <a:cs typeface="+mn-cs"/>
                <a:hlinkClick r:id="rId6" tooltip="Spatial gradient"/>
              </a:rPr>
              <a:t>gradient</a:t>
            </a:r>
            <a:r>
              <a:rPr lang="en-GB" sz="1200" b="0" i="0" kern="1200" dirty="0">
                <a:solidFill>
                  <a:schemeClr val="tx1"/>
                </a:solidFill>
                <a:effectLst/>
                <a:latin typeface="+mn-lt"/>
                <a:ea typeface="+mn-ea"/>
                <a:cs typeface="+mn-cs"/>
              </a:rPr>
              <a:t>, from a straight path. The screen reveals discrete points of accumulation, rather than a continuous distribution,</a:t>
            </a:r>
            <a:r>
              <a:rPr lang="en-GB" sz="1200" b="0" i="0" u="none" strike="noStrike" kern="1200" baseline="30000" dirty="0">
                <a:solidFill>
                  <a:schemeClr val="tx1"/>
                </a:solidFill>
                <a:effectLst/>
                <a:latin typeface="+mn-lt"/>
                <a:ea typeface="+mn-ea"/>
                <a:cs typeface="+mn-cs"/>
                <a:hlinkClick r:id="rId7"/>
              </a:rPr>
              <a:t>[1]</a:t>
            </a:r>
            <a:r>
              <a:rPr lang="en-GB" sz="1200" b="0" i="0" kern="1200" dirty="0">
                <a:solidFill>
                  <a:schemeClr val="tx1"/>
                </a:solidFill>
                <a:effectLst/>
                <a:latin typeface="+mn-lt"/>
                <a:ea typeface="+mn-ea"/>
                <a:cs typeface="+mn-cs"/>
              </a:rPr>
              <a:t>owing to their quantized </a:t>
            </a:r>
            <a:r>
              <a:rPr lang="en-GB" sz="1200" b="0" i="0" u="none" strike="noStrike" kern="1200" dirty="0">
                <a:solidFill>
                  <a:schemeClr val="tx1"/>
                </a:solidFill>
                <a:effectLst/>
                <a:latin typeface="+mn-lt"/>
                <a:ea typeface="+mn-ea"/>
                <a:cs typeface="+mn-cs"/>
                <a:hlinkClick r:id="rId8" tooltip="Spin (physics)"/>
              </a:rPr>
              <a:t>spin</a:t>
            </a:r>
            <a:r>
              <a:rPr lang="en-GB" sz="1200" b="0" i="0" kern="1200" dirty="0">
                <a:solidFill>
                  <a:schemeClr val="tx1"/>
                </a:solidFill>
                <a:effectLst/>
                <a:latin typeface="+mn-lt"/>
                <a:ea typeface="+mn-ea"/>
                <a:cs typeface="+mn-cs"/>
              </a:rPr>
              <a:t>. Historically, this experiment was decisive in convincing physicists of the reality of angular-momentum quantization in all atomic-scale systems.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From “</a:t>
            </a:r>
            <a:r>
              <a:rPr lang="en-GB" sz="1200" b="1" kern="1200" dirty="0">
                <a:solidFill>
                  <a:schemeClr val="tx1"/>
                </a:solidFill>
                <a:effectLst/>
                <a:latin typeface="+mn-lt"/>
                <a:ea typeface="+mn-ea"/>
                <a:cs typeface="+mn-cs"/>
              </a:rPr>
              <a:t>Stern and Gerlach: How a Bad Cigar Helped Reorient Atomic Physics”, </a:t>
            </a:r>
            <a:r>
              <a:rPr lang="en-GB" sz="1200" kern="1200" dirty="0" err="1">
                <a:solidFill>
                  <a:schemeClr val="tx1"/>
                </a:solidFill>
                <a:effectLst/>
                <a:latin typeface="+mn-lt"/>
                <a:ea typeface="+mn-ea"/>
                <a:cs typeface="+mn-cs"/>
              </a:rPr>
              <a:t>Bretislav</a:t>
            </a:r>
            <a:r>
              <a:rPr lang="en-GB" sz="1200" kern="1200" dirty="0">
                <a:solidFill>
                  <a:schemeClr val="tx1"/>
                </a:solidFill>
                <a:effectLst/>
                <a:latin typeface="+mn-lt"/>
                <a:ea typeface="+mn-ea"/>
                <a:cs typeface="+mn-cs"/>
              </a:rPr>
              <a:t> Friedrich and Dudley </a:t>
            </a:r>
            <a:r>
              <a:rPr lang="en-GB" sz="1200" kern="1200" dirty="0" err="1">
                <a:solidFill>
                  <a:schemeClr val="tx1"/>
                </a:solidFill>
                <a:effectLst/>
                <a:latin typeface="+mn-lt"/>
                <a:ea typeface="+mn-ea"/>
                <a:cs typeface="+mn-cs"/>
              </a:rPr>
              <a:t>Herschbach</a:t>
            </a:r>
            <a:r>
              <a:rPr lang="en-GB" sz="1200" kern="1200" dirty="0">
                <a:solidFill>
                  <a:schemeClr val="tx1"/>
                </a:solidFill>
                <a:effectLst/>
                <a:latin typeface="+mn-lt"/>
                <a:ea typeface="+mn-ea"/>
                <a:cs typeface="+mn-cs"/>
              </a:rPr>
              <a:t>, Physics Today, December 2003.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Happily, Stern found an eager recruit in Gerlach, who until then had not heard of space quantization.10 </a:t>
            </a:r>
            <a:endParaRPr lang="en-GB" dirty="0"/>
          </a:p>
          <a:p>
            <a:r>
              <a:rPr lang="en-GB" sz="1200" kern="1200" dirty="0">
                <a:solidFill>
                  <a:schemeClr val="tx1"/>
                </a:solidFill>
                <a:effectLst/>
                <a:latin typeface="+mn-lt"/>
                <a:ea typeface="+mn-ea"/>
                <a:cs typeface="+mn-cs"/>
              </a:rPr>
              <a:t>Despite Stern’s careful design and feasibility </a:t>
            </a:r>
            <a:r>
              <a:rPr lang="en-GB" sz="1200" kern="1200" dirty="0" err="1">
                <a:solidFill>
                  <a:schemeClr val="tx1"/>
                </a:solidFill>
                <a:effectLst/>
                <a:latin typeface="+mn-lt"/>
                <a:ea typeface="+mn-ea"/>
                <a:cs typeface="+mn-cs"/>
              </a:rPr>
              <a:t>calcula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tions</a:t>
            </a:r>
            <a:r>
              <a:rPr lang="en-GB" sz="1200" kern="1200" dirty="0">
                <a:solidFill>
                  <a:schemeClr val="tx1"/>
                </a:solidFill>
                <a:effectLst/>
                <a:latin typeface="+mn-lt"/>
                <a:ea typeface="+mn-ea"/>
                <a:cs typeface="+mn-cs"/>
              </a:rPr>
              <a:t>, the experiment took more than a year to accomplish. In the final form of the apparatus, a beam of silver atoms (produced by effusion of metallic vapor from an oven heated to 1000°C) was collimated by two narrow slits (0.03 mm wide) and traversed a deflecting magnet 3.5 cm long with field strength about 0.1 tesla and gradient 10 tesla/cm. The splitting of the silver beam achieved was only 0.2 mm. Accordingly, misalignments of collimating slits or the magnet by more than 0.01 mm were enough to spoil an experimental run. The attainable operating time was usually only a few hours between breakdowns of the apparatus. Thus, only a </a:t>
            </a:r>
            <a:r>
              <a:rPr lang="en-GB" sz="1200" kern="1200" dirty="0" err="1">
                <a:solidFill>
                  <a:schemeClr val="tx1"/>
                </a:solidFill>
                <a:effectLst/>
                <a:latin typeface="+mn-lt"/>
                <a:ea typeface="+mn-ea"/>
                <a:cs typeface="+mn-cs"/>
              </a:rPr>
              <a:t>meager</a:t>
            </a:r>
            <a:r>
              <a:rPr lang="en-GB" sz="1200" kern="1200" dirty="0">
                <a:solidFill>
                  <a:schemeClr val="tx1"/>
                </a:solidFill>
                <a:effectLst/>
                <a:latin typeface="+mn-lt"/>
                <a:ea typeface="+mn-ea"/>
                <a:cs typeface="+mn-cs"/>
              </a:rPr>
              <a:t> film of silver atoms, too thin to be visible to an unaided eye, was deposited on the collector plate. Stern described an early episode: </a:t>
            </a:r>
            <a:endParaRPr lang="en-GB" dirty="0"/>
          </a:p>
          <a:p>
            <a:r>
              <a:rPr lang="en-GB" sz="1200" kern="1200" dirty="0">
                <a:solidFill>
                  <a:schemeClr val="tx1"/>
                </a:solidFill>
                <a:effectLst/>
                <a:latin typeface="+mn-lt"/>
                <a:ea typeface="+mn-ea"/>
                <a:cs typeface="+mn-cs"/>
              </a:rPr>
              <a:t>After venting to release the vacuum, Gerlach removed the detector flange. But he could see no trace of the silver atom beam and handed the flange to me. With Gerlach looking over my shoulder as I peered closely at the plate, we were surprised to see gradually emerge the trace of the beam. . . . Finally we realized what [had happened]. I was then the </a:t>
            </a:r>
            <a:r>
              <a:rPr lang="en-GB" sz="1200" kern="1200" dirty="0" err="1">
                <a:solidFill>
                  <a:schemeClr val="tx1"/>
                </a:solidFill>
                <a:effectLst/>
                <a:latin typeface="+mn-lt"/>
                <a:ea typeface="+mn-ea"/>
                <a:cs typeface="+mn-cs"/>
              </a:rPr>
              <a:t>equiva</a:t>
            </a:r>
            <a:r>
              <a:rPr lang="en-GB" sz="1200" kern="1200" dirty="0">
                <a:solidFill>
                  <a:schemeClr val="tx1"/>
                </a:solidFill>
                <a:effectLst/>
                <a:latin typeface="+mn-lt"/>
                <a:ea typeface="+mn-ea"/>
                <a:cs typeface="+mn-cs"/>
              </a:rPr>
              <a:t>- lent of an assistant professor. My salary was too low to afford good cigars, so I smoked bad cigars. These had a lot of </a:t>
            </a:r>
            <a:r>
              <a:rPr lang="en-GB" sz="1200" kern="1200" dirty="0" err="1">
                <a:solidFill>
                  <a:schemeClr val="tx1"/>
                </a:solidFill>
                <a:effectLst/>
                <a:latin typeface="+mn-lt"/>
                <a:ea typeface="+mn-ea"/>
                <a:cs typeface="+mn-cs"/>
              </a:rPr>
              <a:t>sulfur</a:t>
            </a:r>
            <a:r>
              <a:rPr lang="en-GB" sz="1200" kern="1200" dirty="0">
                <a:solidFill>
                  <a:schemeClr val="tx1"/>
                </a:solidFill>
                <a:effectLst/>
                <a:latin typeface="+mn-lt"/>
                <a:ea typeface="+mn-ea"/>
                <a:cs typeface="+mn-cs"/>
              </a:rPr>
              <a:t> in them, so my breath on the plate turned the silver into silver </a:t>
            </a:r>
            <a:r>
              <a:rPr lang="en-GB" sz="1200" kern="1200" dirty="0" err="1">
                <a:solidFill>
                  <a:schemeClr val="tx1"/>
                </a:solidFill>
                <a:effectLst/>
                <a:latin typeface="+mn-lt"/>
                <a:ea typeface="+mn-ea"/>
                <a:cs typeface="+mn-cs"/>
              </a:rPr>
              <a:t>sulfide</a:t>
            </a:r>
            <a:r>
              <a:rPr lang="en-GB" sz="1200" kern="1200" dirty="0">
                <a:solidFill>
                  <a:schemeClr val="tx1"/>
                </a:solidFill>
                <a:effectLst/>
                <a:latin typeface="+mn-lt"/>
                <a:ea typeface="+mn-ea"/>
                <a:cs typeface="+mn-cs"/>
              </a:rPr>
              <a:t>, which is jet black, so easily vis- </a:t>
            </a:r>
            <a:r>
              <a:rPr lang="en-GB" sz="1200" kern="1200" dirty="0" err="1">
                <a:solidFill>
                  <a:schemeClr val="tx1"/>
                </a:solidFill>
                <a:effectLst/>
                <a:latin typeface="+mn-lt"/>
                <a:ea typeface="+mn-ea"/>
                <a:cs typeface="+mn-cs"/>
              </a:rPr>
              <a:t>ible</a:t>
            </a:r>
            <a:r>
              <a:rPr lang="en-GB" sz="1200" kern="1200" dirty="0">
                <a:solidFill>
                  <a:schemeClr val="tx1"/>
                </a:solidFill>
                <a:effectLst/>
                <a:latin typeface="+mn-lt"/>
                <a:ea typeface="+mn-ea"/>
                <a:cs typeface="+mn-cs"/>
              </a:rPr>
              <a:t>. It was like </a:t>
            </a:r>
            <a:r>
              <a:rPr lang="en-GB" sz="1200" kern="1200" dirty="0" err="1">
                <a:solidFill>
                  <a:schemeClr val="tx1"/>
                </a:solidFill>
                <a:effectLst/>
                <a:latin typeface="+mn-lt"/>
                <a:ea typeface="+mn-ea"/>
                <a:cs typeface="+mn-cs"/>
              </a:rPr>
              <a:t>devel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oping</a:t>
            </a:r>
            <a:r>
              <a:rPr lang="en-GB" sz="1200" kern="1200" dirty="0">
                <a:solidFill>
                  <a:schemeClr val="tx1"/>
                </a:solidFill>
                <a:effectLst/>
                <a:latin typeface="+mn-lt"/>
                <a:ea typeface="+mn-ea"/>
                <a:cs typeface="+mn-cs"/>
              </a:rPr>
              <a:t> a photographic film.7 </a:t>
            </a:r>
            <a:endParaRPr lang="en-GB" dirty="0"/>
          </a:p>
          <a:p>
            <a:r>
              <a:rPr lang="en-GB" sz="1200" kern="1200" dirty="0">
                <a:solidFill>
                  <a:schemeClr val="tx1"/>
                </a:solidFill>
                <a:effectLst/>
                <a:latin typeface="+mn-lt"/>
                <a:ea typeface="+mn-ea"/>
                <a:cs typeface="+mn-cs"/>
              </a:rPr>
              <a:t>After that episode, Gerlach </a:t>
            </a:r>
            <a:endParaRPr lang="en-GB" dirty="0"/>
          </a:p>
          <a:p>
            <a:r>
              <a:rPr lang="en-GB" sz="1200" kern="1200" dirty="0">
                <a:solidFill>
                  <a:schemeClr val="tx1"/>
                </a:solidFill>
                <a:effectLst/>
                <a:latin typeface="+mn-lt"/>
                <a:ea typeface="+mn-ea"/>
                <a:cs typeface="+mn-cs"/>
              </a:rPr>
              <a:t>and Stern began using a pho- </a:t>
            </a:r>
            <a:r>
              <a:rPr lang="en-GB" sz="1200" kern="1200" dirty="0" err="1">
                <a:solidFill>
                  <a:schemeClr val="tx1"/>
                </a:solidFill>
                <a:effectLst/>
                <a:latin typeface="+mn-lt"/>
                <a:ea typeface="+mn-ea"/>
                <a:cs typeface="+mn-cs"/>
              </a:rPr>
              <a:t>tographic</a:t>
            </a:r>
            <a:r>
              <a:rPr lang="en-GB" sz="1200" kern="1200" dirty="0">
                <a:solidFill>
                  <a:schemeClr val="tx1"/>
                </a:solidFill>
                <a:effectLst/>
                <a:latin typeface="+mn-lt"/>
                <a:ea typeface="+mn-ea"/>
                <a:cs typeface="+mn-cs"/>
              </a:rPr>
              <a:t> development process, although both continued puffing cigars in the lab. Still, recalcitrant difficulties per- </a:t>
            </a:r>
            <a:r>
              <a:rPr lang="en-GB" sz="1200" kern="1200" dirty="0" err="1">
                <a:solidFill>
                  <a:schemeClr val="tx1"/>
                </a:solidFill>
                <a:effectLst/>
                <a:latin typeface="+mn-lt"/>
                <a:ea typeface="+mn-ea"/>
                <a:cs typeface="+mn-cs"/>
              </a:rPr>
              <a:t>sisted</a:t>
            </a:r>
            <a:r>
              <a:rPr lang="en-GB" sz="1200" kern="1200" dirty="0">
                <a:solidFill>
                  <a:schemeClr val="tx1"/>
                </a:solidFill>
                <a:effectLst/>
                <a:latin typeface="+mn-lt"/>
                <a:ea typeface="+mn-ea"/>
                <a:cs typeface="+mn-cs"/>
              </a:rPr>
              <a:t>. As inconclusive efforts continued for months, Stern’s assessment of space quantization wavered between conviction and rejection. Gerlach also encountered doubt- </a:t>
            </a:r>
            <a:r>
              <a:rPr lang="en-GB" sz="1200" kern="1200" dirty="0" err="1">
                <a:solidFill>
                  <a:schemeClr val="tx1"/>
                </a:solidFill>
                <a:effectLst/>
                <a:latin typeface="+mn-lt"/>
                <a:ea typeface="+mn-ea"/>
                <a:cs typeface="+mn-cs"/>
              </a:rPr>
              <a:t>ful</a:t>
            </a:r>
            <a:r>
              <a:rPr lang="en-GB" sz="1200" kern="1200" dirty="0">
                <a:solidFill>
                  <a:schemeClr val="tx1"/>
                </a:solidFill>
                <a:effectLst/>
                <a:latin typeface="+mn-lt"/>
                <a:ea typeface="+mn-ea"/>
                <a:cs typeface="+mn-cs"/>
              </a:rPr>
              <a:t> colleagues, including Debye, who said, “But surely you don’t believe that the [spatial] orientation of atoms is something physically real; that is [only] a timetable for the </a:t>
            </a:r>
            <a:endParaRPr lang="en-GB" dirty="0"/>
          </a:p>
          <a:p>
            <a:r>
              <a:rPr lang="en-GB" sz="1200" kern="1200" dirty="0">
                <a:solidFill>
                  <a:schemeClr val="tx1"/>
                </a:solidFill>
                <a:effectLst/>
                <a:latin typeface="+mn-lt"/>
                <a:ea typeface="+mn-ea"/>
                <a:cs typeface="+mn-cs"/>
              </a:rPr>
              <a:t>electrons.”10</a:t>
            </a:r>
            <a:br>
              <a:rPr lang="en-GB" sz="1200" kern="1200" dirty="0">
                <a:solidFill>
                  <a:schemeClr val="tx1"/>
                </a:solidFill>
                <a:effectLst/>
                <a:latin typeface="+mn-lt"/>
                <a:ea typeface="+mn-ea"/>
                <a:cs typeface="+mn-cs"/>
              </a:rPr>
            </a:b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D7F40DFA-B482-4AD0-A536-856EB395CEAD}" type="slidenum">
              <a:rPr lang="en-US" smtClean="0"/>
              <a:pPr/>
              <a:t>2</a:t>
            </a:fld>
            <a:endParaRPr lang="en-US"/>
          </a:p>
        </p:txBody>
      </p:sp>
    </p:spTree>
    <p:extLst>
      <p:ext uri="{BB962C8B-B14F-4D97-AF65-F5344CB8AC3E}">
        <p14:creationId xmlns:p14="http://schemas.microsoft.com/office/powerpoint/2010/main" val="105438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further resources: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http://www.software.ac.uk/blog/2012-11-09-craftsperson-and-scholar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http://software.ac.uk/blog/2012-08-16-what-research-software-community-and-why-should-you-care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http://www.software.ac.uk/blog/2011-05-02-publish-or-be-damned-alternative-impact-manifesto-research-software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http://www.software.ac.uk/</a:t>
            </a:r>
            <a:r>
              <a:rPr lang="en-US" dirty="0"/>
              <a:t>software-evaluation-guide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a:t>
            </a:r>
            <a:r>
              <a:rPr lang="en-US" sz="1200" dirty="0" err="1"/>
              <a:t>www.software.ac.uk</a:t>
            </a:r>
            <a:r>
              <a:rPr lang="en-US" sz="1200" dirty="0"/>
              <a:t>/software-carpentry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www.software.ac.uk</a:t>
            </a:r>
            <a:r>
              <a:rPr lang="en-US" dirty="0"/>
              <a:t>/resources/guides</a:t>
            </a:r>
          </a:p>
          <a:p>
            <a:r>
              <a:rPr lang="en-US" dirty="0">
                <a:hlinkClick r:id="rId4"/>
              </a:rPr>
              <a:t>http://www.software.ac.uk/training</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26</a:t>
            </a:fld>
            <a:endParaRPr lang="en-US"/>
          </a:p>
        </p:txBody>
      </p:sp>
    </p:spTree>
    <p:extLst>
      <p:ext uri="{BB962C8B-B14F-4D97-AF65-F5344CB8AC3E}">
        <p14:creationId xmlns:p14="http://schemas.microsoft.com/office/powerpoint/2010/main" val="2822465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Good </a:t>
            </a:r>
            <a:r>
              <a:rPr lang="fr-FR" sz="1200" dirty="0" err="1"/>
              <a:t>Enough</a:t>
            </a:r>
            <a:r>
              <a:rPr lang="fr-FR" sz="1200" dirty="0"/>
              <a:t> Practices in Scientific </a:t>
            </a:r>
            <a:r>
              <a:rPr lang="fr-FR" sz="1200" dirty="0" err="1"/>
              <a:t>Computing</a:t>
            </a:r>
            <a:r>
              <a:rPr lang="fr-FR" sz="1200" dirty="0"/>
              <a:t>: https://</a:t>
            </a:r>
            <a:r>
              <a:rPr lang="fr-FR" sz="1200" dirty="0" err="1"/>
              <a:t>doi.org</a:t>
            </a:r>
            <a:r>
              <a:rPr lang="fr-FR" sz="1200" dirty="0"/>
              <a:t>/10.1371/journal.pcbi.1005510</a:t>
            </a:r>
            <a:endParaRPr lang="en-US" sz="1200"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29</a:t>
            </a:fld>
            <a:endParaRPr lang="en-US"/>
          </a:p>
        </p:txBody>
      </p:sp>
    </p:spTree>
    <p:extLst>
      <p:ext uri="{BB962C8B-B14F-4D97-AF65-F5344CB8AC3E}">
        <p14:creationId xmlns:p14="http://schemas.microsoft.com/office/powerpoint/2010/main" val="1780406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Citation is the traditional mechanism</a:t>
            </a:r>
          </a:p>
        </p:txBody>
      </p:sp>
      <p:sp>
        <p:nvSpPr>
          <p:cNvPr id="4" name="Slide Number Placeholder 3"/>
          <p:cNvSpPr>
            <a:spLocks noGrp="1"/>
          </p:cNvSpPr>
          <p:nvPr>
            <p:ph type="sldNum" sz="quarter" idx="10"/>
          </p:nvPr>
        </p:nvSpPr>
        <p:spPr/>
        <p:txBody>
          <a:bodyPr/>
          <a:lstStyle/>
          <a:p>
            <a:fld id="{D7F40DFA-B482-4AD0-A536-856EB395CEAD}" type="slidenum">
              <a:rPr lang="en-US" smtClean="0"/>
              <a:pPr/>
              <a:t>31</a:t>
            </a:fld>
            <a:endParaRPr lang="en-US"/>
          </a:p>
        </p:txBody>
      </p:sp>
    </p:spTree>
    <p:extLst>
      <p:ext uri="{BB962C8B-B14F-4D97-AF65-F5344CB8AC3E}">
        <p14:creationId xmlns:p14="http://schemas.microsoft.com/office/powerpoint/2010/main" val="3299805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a:t>
            </a:r>
            <a:r>
              <a:rPr lang="en-US" dirty="0" err="1"/>
              <a:t>metajournal</a:t>
            </a:r>
            <a:r>
              <a:rPr lang="en-US" dirty="0"/>
              <a:t> which encourages the publication of information that encourages the reuse of software.</a:t>
            </a:r>
          </a:p>
          <a:p>
            <a:r>
              <a:rPr lang="en-US" dirty="0"/>
              <a:t>A way of using the current tools and practices to make software better</a:t>
            </a:r>
            <a:r>
              <a:rPr lang="en-US" baseline="0" dirty="0"/>
              <a:t> </a:t>
            </a:r>
            <a:r>
              <a:rPr lang="en-US" baseline="0" dirty="0" err="1"/>
              <a:t>recognised</a:t>
            </a:r>
            <a:r>
              <a:rPr lang="en-US" baseline="0" dirty="0"/>
              <a:t>.</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32</a:t>
            </a:fld>
            <a:endParaRPr lang="en-US"/>
          </a:p>
        </p:txBody>
      </p:sp>
    </p:spTree>
    <p:extLst>
      <p:ext uri="{BB962C8B-B14F-4D97-AF65-F5344CB8AC3E}">
        <p14:creationId xmlns:p14="http://schemas.microsoft.com/office/powerpoint/2010/main" val="294124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40</a:t>
            </a:fld>
            <a:endParaRPr lang="en-US"/>
          </a:p>
        </p:txBody>
      </p:sp>
    </p:spTree>
    <p:extLst>
      <p:ext uri="{BB962C8B-B14F-4D97-AF65-F5344CB8AC3E}">
        <p14:creationId xmlns:p14="http://schemas.microsoft.com/office/powerpoint/2010/main" val="2623887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LIGO Paper:</a:t>
            </a:r>
          </a:p>
          <a:p>
            <a:pPr lvl="1"/>
            <a:r>
              <a:rPr lang="en-US" dirty="0">
                <a:hlinkClick r:id="rId3"/>
              </a:rPr>
              <a:t>http://journals.aps.org/prl/abstract/10.1103/PhysRevLett.116.061102</a:t>
            </a:r>
            <a:endParaRPr lang="en-US" dirty="0"/>
          </a:p>
          <a:p>
            <a:r>
              <a:rPr lang="en-US" dirty="0"/>
              <a:t>LIGO Notebook:</a:t>
            </a:r>
          </a:p>
          <a:p>
            <a:pPr lvl="1"/>
            <a:r>
              <a:rPr lang="en-US" dirty="0">
                <a:hlinkClick r:id="rId4"/>
              </a:rPr>
              <a:t>https://losc.ligo.org/s/events/GW150914/GW150914_tutorial.ipynb</a:t>
            </a:r>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42</a:t>
            </a:fld>
            <a:endParaRPr lang="en-US"/>
          </a:p>
        </p:txBody>
      </p:sp>
    </p:spTree>
    <p:extLst>
      <p:ext uri="{BB962C8B-B14F-4D97-AF65-F5344CB8AC3E}">
        <p14:creationId xmlns:p14="http://schemas.microsoft.com/office/powerpoint/2010/main" val="4042724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we’re back round to Economics – Paul Romer (who won the 2018 Nobel Prize for Economics) is a strong proponent of transparent research, and published a </a:t>
            </a:r>
            <a:r>
              <a:rPr lang="en-US" dirty="0" err="1"/>
              <a:t>Jupyter</a:t>
            </a:r>
            <a:r>
              <a:rPr lang="en-US" dirty="0"/>
              <a:t> Notebook to show how anyone could use the available data to calculate the rankings used in the Doing Business reports.</a:t>
            </a:r>
          </a:p>
        </p:txBody>
      </p:sp>
      <p:sp>
        <p:nvSpPr>
          <p:cNvPr id="4" name="Slide Number Placeholder 3"/>
          <p:cNvSpPr>
            <a:spLocks noGrp="1"/>
          </p:cNvSpPr>
          <p:nvPr>
            <p:ph type="sldNum" sz="quarter" idx="5"/>
          </p:nvPr>
        </p:nvSpPr>
        <p:spPr/>
        <p:txBody>
          <a:bodyPr/>
          <a:lstStyle/>
          <a:p>
            <a:fld id="{D7F40DFA-B482-4AD0-A536-856EB395CEAD}" type="slidenum">
              <a:rPr lang="en-US" smtClean="0"/>
              <a:pPr/>
              <a:t>43</a:t>
            </a:fld>
            <a:endParaRPr lang="en-US"/>
          </a:p>
        </p:txBody>
      </p:sp>
    </p:spTree>
    <p:extLst>
      <p:ext uri="{BB962C8B-B14F-4D97-AF65-F5344CB8AC3E}">
        <p14:creationId xmlns:p14="http://schemas.microsoft.com/office/powerpoint/2010/main" val="4209354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545534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000" dirty="0"/>
              <a:t>The Software</a:t>
            </a:r>
            <a:r>
              <a:rPr lang="en-US" sz="2000" baseline="0" dirty="0"/>
              <a:t> Sustainability Institute can help with: s</a:t>
            </a:r>
            <a:r>
              <a:rPr lang="en-US" sz="2000" dirty="0"/>
              <a:t>oftware reviews and refactoring, collaborations to develop your project, guidance and best practice </a:t>
            </a:r>
            <a:br>
              <a:rPr lang="en-US" sz="2000" dirty="0"/>
            </a:br>
            <a:r>
              <a:rPr lang="en-US" sz="2000" dirty="0"/>
              <a:t>on software development, project management, community building, publicity and more…</a:t>
            </a:r>
            <a:endParaRPr lang="en-US" sz="16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Drawing on pool of specialists to drive the continued improvement and impact of research software developed by and for researchers</a:t>
            </a:r>
          </a:p>
          <a:p>
            <a:pPr lvl="1"/>
            <a:endParaRPr lang="en-US" dirty="0"/>
          </a:p>
          <a:p>
            <a:pPr lvl="1"/>
            <a:r>
              <a:rPr lang="en-US" dirty="0"/>
              <a:t>Providing services for research </a:t>
            </a:r>
            <a:br>
              <a:rPr lang="en-US" dirty="0"/>
            </a:br>
            <a:r>
              <a:rPr lang="en-US" dirty="0"/>
              <a:t>software users and developers</a:t>
            </a:r>
          </a:p>
          <a:p>
            <a:pPr lvl="1"/>
            <a:endParaRPr lang="en-US" dirty="0"/>
          </a:p>
          <a:p>
            <a:pPr lvl="1"/>
            <a:r>
              <a:rPr lang="en-US" dirty="0"/>
              <a:t>Developing research community </a:t>
            </a:r>
            <a:br>
              <a:rPr lang="en-US" dirty="0"/>
            </a:br>
            <a:r>
              <a:rPr lang="en-US" dirty="0"/>
              <a:t>interactions and capacity</a:t>
            </a:r>
          </a:p>
          <a:p>
            <a:pPr lvl="1"/>
            <a:endParaRPr lang="en-US" dirty="0"/>
          </a:p>
          <a:p>
            <a:pPr lvl="1"/>
            <a:r>
              <a:rPr lang="en-US" dirty="0"/>
              <a:t>Promoting research software </a:t>
            </a:r>
            <a:br>
              <a:rPr lang="en-US" dirty="0"/>
            </a:br>
            <a:r>
              <a:rPr lang="en-US" dirty="0"/>
              <a:t>best practice and capability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9603DA7-8FBF-0B45-B889-AD4D5D79B31F}"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716747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74531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FEFBEB-91B9-E04F-966A-A38D6C5B02B6}" type="slidenum">
              <a:rPr lang="en-GB">
                <a:solidFill>
                  <a:prstClr val="black"/>
                </a:solidFill>
                <a:latin typeface="Calibri"/>
              </a:rPr>
              <a:pPr/>
              <a:t>4</a:t>
            </a:fld>
            <a:endParaRPr lang="en-GB">
              <a:solidFill>
                <a:prstClr val="black"/>
              </a:solidFill>
              <a:latin typeface="Calibri"/>
            </a:endParaRPr>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55D6CC-47E4-034B-9645-4905DC05006C}" type="slidenum">
              <a:rPr lang="en-GB" sz="1200">
                <a:solidFill>
                  <a:prstClr val="black"/>
                </a:solidFill>
                <a:latin typeface="Arial" pitchFamily="-102" charset="0"/>
                <a:ea typeface="Batang" pitchFamily="18" charset="-127"/>
                <a:cs typeface="Batang" pitchFamily="18" charset="-127"/>
              </a:rPr>
              <a:pPr algn="r"/>
              <a:t>4</a:t>
            </a:fld>
            <a:endParaRPr lang="en-GB" sz="1200">
              <a:solidFill>
                <a:prstClr val="black"/>
              </a:solidFill>
              <a:latin typeface="Arial" pitchFamily="-102" charset="0"/>
              <a:ea typeface="Batang" pitchFamily="18" charset="-127"/>
              <a:cs typeface="Batang" pitchFamily="18"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lstStyle/>
          <a:p>
            <a:r>
              <a:rPr lang="en-GB" dirty="0"/>
              <a:t>AMGEN</a:t>
            </a:r>
            <a:r>
              <a:rPr lang="en-GB" baseline="0" dirty="0"/>
              <a:t> study tried to recreate landmark papers from preclinical oncology studies.</a:t>
            </a:r>
          </a:p>
          <a:p>
            <a:r>
              <a:rPr lang="en-GB" baseline="0" dirty="0"/>
              <a:t>Important because clinical trials rely on these studies, and clinical trials are expensive!</a:t>
            </a:r>
            <a:endParaRPr lang="en-GB" dirty="0"/>
          </a:p>
          <a:p>
            <a:endParaRPr lang="en-GB" dirty="0"/>
          </a:p>
        </p:txBody>
      </p:sp>
    </p:spTree>
    <p:extLst>
      <p:ext uri="{BB962C8B-B14F-4D97-AF65-F5344CB8AC3E}">
        <p14:creationId xmlns:p14="http://schemas.microsoft.com/office/powerpoint/2010/main" val="1071568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9AF3933-7615-034E-8430-4762F36AECEF}"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147452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pPr>
            <a:r>
              <a:rPr lang="en-GB" sz="1200" dirty="0">
                <a:solidFill>
                  <a:schemeClr val="bg1"/>
                </a:solidFill>
              </a:rPr>
              <a:t>Victoria </a:t>
            </a:r>
            <a:r>
              <a:rPr lang="en-GB" sz="1200" dirty="0" err="1">
                <a:solidFill>
                  <a:schemeClr val="bg1"/>
                </a:solidFill>
              </a:rPr>
              <a:t>Stodden</a:t>
            </a:r>
            <a:r>
              <a:rPr lang="en-GB" sz="1200" dirty="0">
                <a:solidFill>
                  <a:schemeClr val="bg1"/>
                </a:solidFill>
              </a:rPr>
              <a:t>, AMP 2011  </a:t>
            </a:r>
            <a:r>
              <a:rPr lang="en-GB" sz="1200" dirty="0">
                <a:solidFill>
                  <a:schemeClr val="bg1"/>
                </a:solidFill>
                <a:hlinkClick r:id="rId3"/>
              </a:rPr>
              <a:t>http://www.stodden.net/AMP2011/</a:t>
            </a:r>
            <a:r>
              <a:rPr lang="en-GB" sz="1200" dirty="0">
                <a:solidFill>
                  <a:schemeClr val="bg1"/>
                </a:solidFill>
              </a:rPr>
              <a:t>,</a:t>
            </a:r>
          </a:p>
          <a:p>
            <a:pPr>
              <a:lnSpc>
                <a:spcPct val="90000"/>
              </a:lnSpc>
              <a:buNone/>
            </a:pPr>
            <a:r>
              <a:rPr lang="en-GB" sz="1200" dirty="0">
                <a:solidFill>
                  <a:schemeClr val="bg1"/>
                </a:solidFill>
                <a:ea typeface="Batang" pitchFamily="18" charset="-127"/>
                <a:cs typeface="Batang" pitchFamily="18" charset="-127"/>
              </a:rPr>
              <a:t>Special Issue Reproducible Research Computing in Science and Engineering</a:t>
            </a:r>
            <a:br>
              <a:rPr lang="en-GB" sz="1200" dirty="0">
                <a:solidFill>
                  <a:schemeClr val="bg1"/>
                </a:solidFill>
                <a:ea typeface="Batang" pitchFamily="18" charset="-127"/>
                <a:cs typeface="Batang" pitchFamily="18" charset="-127"/>
              </a:rPr>
            </a:br>
            <a:r>
              <a:rPr lang="en-GB" sz="1200" dirty="0">
                <a:solidFill>
                  <a:schemeClr val="bg1"/>
                </a:solidFill>
                <a:ea typeface="Batang" pitchFamily="18" charset="-127"/>
                <a:cs typeface="Batang" pitchFamily="18" charset="-127"/>
              </a:rPr>
              <a:t>July/August 2012, 14(4)</a:t>
            </a:r>
          </a:p>
          <a:p>
            <a:pPr>
              <a:lnSpc>
                <a:spcPct val="90000"/>
              </a:lnSpc>
              <a:buNone/>
            </a:pPr>
            <a:r>
              <a:rPr lang="en-GB" sz="1200" dirty="0" err="1">
                <a:solidFill>
                  <a:schemeClr val="bg1"/>
                </a:solidFill>
              </a:rPr>
              <a:t>Howison</a:t>
            </a:r>
            <a:r>
              <a:rPr lang="en-GB" sz="1200" dirty="0">
                <a:solidFill>
                  <a:schemeClr val="bg1"/>
                </a:solidFill>
              </a:rPr>
              <a:t> and </a:t>
            </a:r>
            <a:r>
              <a:rPr lang="en-GB" sz="1200" dirty="0" err="1">
                <a:solidFill>
                  <a:schemeClr val="bg1"/>
                </a:solidFill>
              </a:rPr>
              <a:t>Herbsleb</a:t>
            </a:r>
            <a:r>
              <a:rPr lang="en-GB" sz="1200" dirty="0">
                <a:solidFill>
                  <a:schemeClr val="bg1"/>
                </a:solidFill>
              </a:rPr>
              <a:t> (2013) "Incentives and Integration In Scientific Software Production" CSCW 2013. </a:t>
            </a:r>
          </a:p>
          <a:p>
            <a:pPr>
              <a:lnSpc>
                <a:spcPct val="90000"/>
              </a:lnSpc>
              <a:buNone/>
            </a:pPr>
            <a:endParaRPr lang="en-GB" sz="1200" dirty="0">
              <a:solidFill>
                <a:schemeClr val="bg1"/>
              </a:solidFill>
              <a:ea typeface="Batang" pitchFamily="18" charset="-127"/>
              <a:cs typeface="Batang" pitchFamily="18" charset="-127"/>
            </a:endParaRPr>
          </a:p>
          <a:p>
            <a:pPr>
              <a:lnSpc>
                <a:spcPct val="90000"/>
              </a:lnSpc>
              <a:buFontTx/>
              <a:buNone/>
            </a:pPr>
            <a:r>
              <a:rPr lang="en-GB" sz="1200" dirty="0">
                <a:solidFill>
                  <a:schemeClr val="bg1"/>
                </a:solidFill>
              </a:rPr>
              <a:t> </a:t>
            </a: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57</a:t>
            </a:fld>
            <a:endParaRPr lang="en-US"/>
          </a:p>
        </p:txBody>
      </p:sp>
    </p:spTree>
    <p:extLst>
      <p:ext uri="{BB962C8B-B14F-4D97-AF65-F5344CB8AC3E}">
        <p14:creationId xmlns:p14="http://schemas.microsoft.com/office/powerpoint/2010/main" val="1247031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FEFBEB-91B9-E04F-966A-A38D6C5B02B6}" type="slidenum">
              <a:rPr lang="en-GB">
                <a:solidFill>
                  <a:prstClr val="black"/>
                </a:solidFill>
                <a:latin typeface="Calibri"/>
              </a:rPr>
              <a:pPr/>
              <a:t>5</a:t>
            </a:fld>
            <a:endParaRPr lang="en-GB">
              <a:solidFill>
                <a:prstClr val="black"/>
              </a:solidFill>
              <a:latin typeface="Calibri"/>
            </a:endParaRPr>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455D6CC-47E4-034B-9645-4905DC05006C}" type="slidenum">
              <a:rPr lang="en-GB" sz="1200">
                <a:solidFill>
                  <a:prstClr val="black"/>
                </a:solidFill>
                <a:latin typeface="Arial" pitchFamily="-102" charset="0"/>
                <a:ea typeface="Batang" pitchFamily="18" charset="-127"/>
                <a:cs typeface="Batang" pitchFamily="18" charset="-127"/>
              </a:rPr>
              <a:pPr algn="r"/>
              <a:t>5</a:t>
            </a:fld>
            <a:endParaRPr lang="en-GB" sz="1200">
              <a:solidFill>
                <a:prstClr val="black"/>
              </a:solidFill>
              <a:latin typeface="Arial" pitchFamily="-102" charset="0"/>
              <a:ea typeface="Batang" pitchFamily="18" charset="-127"/>
              <a:cs typeface="Batang" pitchFamily="18" charset="-127"/>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lstStyle/>
          <a:p>
            <a:r>
              <a:rPr lang="en-GB" dirty="0"/>
              <a:t>Science could</a:t>
            </a:r>
            <a:r>
              <a:rPr lang="en-GB" baseline="0" dirty="0"/>
              <a:t> be better at providing data and code</a:t>
            </a:r>
            <a:endParaRPr lang="en-GB" dirty="0"/>
          </a:p>
          <a:p>
            <a:endParaRPr lang="en-GB" dirty="0"/>
          </a:p>
        </p:txBody>
      </p:sp>
    </p:spTree>
    <p:extLst>
      <p:ext uri="{BB962C8B-B14F-4D97-AF65-F5344CB8AC3E}">
        <p14:creationId xmlns:p14="http://schemas.microsoft.com/office/powerpoint/2010/main" val="379597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a:t>
            </a:r>
            <a:r>
              <a:rPr lang="en-US" baseline="0" dirty="0"/>
              <a:t> thousands of years, research was empirical, using observation and experiment to describe natural phenomena</a:t>
            </a:r>
          </a:p>
          <a:p>
            <a:r>
              <a:rPr lang="en-US" baseline="0" dirty="0"/>
              <a:t>In the last few hundred years, theory developed using models and </a:t>
            </a:r>
            <a:r>
              <a:rPr lang="en-US" baseline="0" dirty="0" err="1"/>
              <a:t>generalisations</a:t>
            </a:r>
            <a:endParaRPr lang="en-US" baseline="0" dirty="0"/>
          </a:p>
          <a:p>
            <a:r>
              <a:rPr lang="en-US" baseline="0" dirty="0"/>
              <a:t>In the last decades, computational simulation has made it possible to model complex phenomena</a:t>
            </a:r>
          </a:p>
          <a:p>
            <a:r>
              <a:rPr lang="en-US" baseline="0" dirty="0"/>
              <a:t>In the last few years, data exploration – digital research – has unified experimental data, theory, and computational simulation to </a:t>
            </a:r>
            <a:r>
              <a:rPr lang="en-US" baseline="0" dirty="0" err="1"/>
              <a:t>analyse</a:t>
            </a:r>
            <a:r>
              <a:rPr lang="en-US" baseline="0" dirty="0"/>
              <a:t> the vast amounts of collected and generated information </a:t>
            </a: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6</a:t>
            </a:fld>
            <a:endParaRPr lang="en-US"/>
          </a:p>
        </p:txBody>
      </p:sp>
    </p:spTree>
    <p:extLst>
      <p:ext uri="{BB962C8B-B14F-4D97-AF65-F5344CB8AC3E}">
        <p14:creationId xmlns:p14="http://schemas.microsoft.com/office/powerpoint/2010/main" val="271493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3933-7615-034E-8430-4762F36AECEF}" type="slidenum">
              <a:rPr lang="en-US" smtClean="0"/>
              <a:t>7</a:t>
            </a:fld>
            <a:endParaRPr lang="en-US"/>
          </a:p>
        </p:txBody>
      </p:sp>
    </p:spTree>
    <p:extLst>
      <p:ext uri="{BB962C8B-B14F-4D97-AF65-F5344CB8AC3E}">
        <p14:creationId xmlns:p14="http://schemas.microsoft.com/office/powerpoint/2010/main" val="127342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dirty="0"/>
              <a:t>417 responses across 15 Russell Group universities. Can’t re-run the analysis because people did not like being cold-called.</a:t>
            </a:r>
            <a:endParaRPr dirty="0"/>
          </a:p>
          <a:p>
            <a:pPr marL="0" lvl="0" indent="0" rtl="0">
              <a:spcBef>
                <a:spcPts val="0"/>
              </a:spcBef>
              <a:spcAft>
                <a:spcPts val="0"/>
              </a:spcAft>
              <a:buClr>
                <a:schemeClr val="dk1"/>
              </a:buClr>
              <a:buSzPts val="1100"/>
              <a:buFont typeface="Arial"/>
              <a:buNone/>
            </a:pPr>
            <a:r>
              <a:rPr lang="en" u="sng" dirty="0">
                <a:solidFill>
                  <a:schemeClr val="hlink"/>
                </a:solidFill>
                <a:hlinkClick r:id="rId3"/>
              </a:rPr>
              <a:t>https://www.software.ac.uk/blog/2016-09-12-its-impossible-conduct-research-without-software-say-7-out-10-uk-researchers</a:t>
            </a:r>
            <a:endParaRPr dirty="0"/>
          </a:p>
          <a:p>
            <a:pPr marL="0" lvl="0" indent="0" rtl="0">
              <a:spcBef>
                <a:spcPts val="0"/>
              </a:spcBef>
              <a:spcAft>
                <a:spcPts val="0"/>
              </a:spcAft>
              <a:buClr>
                <a:schemeClr val="dk1"/>
              </a:buClr>
              <a:buSzPts val="1100"/>
              <a:buFont typeface="Arial"/>
              <a:buNone/>
            </a:pPr>
            <a:endParaRPr dirty="0"/>
          </a:p>
          <a:p>
            <a:pPr marL="0" lvl="0" indent="0" rtl="0">
              <a:lnSpc>
                <a:spcPct val="115000"/>
              </a:lnSpc>
              <a:spcBef>
                <a:spcPts val="0"/>
              </a:spcBef>
              <a:spcAft>
                <a:spcPts val="0"/>
              </a:spcAft>
              <a:buClr>
                <a:schemeClr val="dk1"/>
              </a:buClr>
              <a:buSzPts val="1100"/>
              <a:buFont typeface="Arial"/>
              <a:buNone/>
            </a:pPr>
            <a:r>
              <a:rPr lang="en" dirty="0">
                <a:solidFill>
                  <a:schemeClr val="dk1"/>
                </a:solidFill>
              </a:rPr>
              <a:t>RCs invested around £4.7 billion a year, which means £3.2 billion (69%) is at risk.</a:t>
            </a:r>
            <a:endParaRPr dirty="0">
              <a:solidFill>
                <a:schemeClr val="dk1"/>
              </a:solidFill>
            </a:endParaRPr>
          </a:p>
          <a:p>
            <a:pPr marL="0" lvl="0" indent="0" rtl="0">
              <a:spcBef>
                <a:spcPts val="0"/>
              </a:spcBef>
              <a:spcAft>
                <a:spcPts val="0"/>
              </a:spcAft>
              <a:buClr>
                <a:schemeClr val="dk1"/>
              </a:buClr>
              <a:buSzPts val="1100"/>
              <a:buFont typeface="Arial"/>
              <a:buNone/>
            </a:pPr>
            <a:r>
              <a:rPr lang="en" sz="1000" dirty="0">
                <a:solidFill>
                  <a:schemeClr val="dk1"/>
                </a:solidFill>
              </a:rPr>
              <a:t>https://</a:t>
            </a:r>
            <a:r>
              <a:rPr lang="en" sz="1000" dirty="0" err="1">
                <a:solidFill>
                  <a:schemeClr val="dk1"/>
                </a:solidFill>
              </a:rPr>
              <a:t>www.gov.uk</a:t>
            </a:r>
            <a:r>
              <a:rPr lang="en" sz="1000" dirty="0">
                <a:solidFill>
                  <a:schemeClr val="dk1"/>
                </a:solidFill>
              </a:rPr>
              <a:t>/government/uploads/system/uploads/</a:t>
            </a:r>
            <a:r>
              <a:rPr lang="en" sz="1000" dirty="0" err="1">
                <a:solidFill>
                  <a:schemeClr val="dk1"/>
                </a:solidFill>
              </a:rPr>
              <a:t>attachment_data</a:t>
            </a:r>
            <a:r>
              <a:rPr lang="en" sz="1000" dirty="0">
                <a:solidFill>
                  <a:schemeClr val="dk1"/>
                </a:solidFill>
              </a:rPr>
              <a:t>/file/505308/bis-16-160-allocation-science-research-funding-2016-17-2019-20.pdf</a:t>
            </a: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r>
              <a:rPr lang="en" dirty="0">
                <a:solidFill>
                  <a:schemeClr val="dk1"/>
                </a:solidFill>
              </a:rPr>
              <a:t>Industrial strategy aims to spend 2.4% of GDP on research and development (equivalent to £480 billion in 2017). 69% of that is £380 billion.</a:t>
            </a: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rtl="0">
              <a:lnSpc>
                <a:spcPct val="115000"/>
              </a:lnSpc>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3211017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It’s really difficult to assess an unbiased way of identifying the importance of software in research.</a:t>
            </a:r>
            <a:endParaRPr/>
          </a:p>
          <a:p>
            <a:pPr marL="0" lvl="0" indent="0">
              <a:spcBef>
                <a:spcPts val="0"/>
              </a:spcBef>
              <a:spcAft>
                <a:spcPts val="0"/>
              </a:spcAft>
              <a:buNone/>
            </a:pPr>
            <a:endParaRPr/>
          </a:p>
          <a:p>
            <a:pPr marL="0" lvl="0" indent="0">
              <a:spcBef>
                <a:spcPts val="0"/>
              </a:spcBef>
              <a:spcAft>
                <a:spcPts val="0"/>
              </a:spcAft>
              <a:buNone/>
            </a:pPr>
            <a:r>
              <a:rPr lang="en"/>
              <a:t>Eprints is a digital repository which many institutions are mandating their researchers to use.</a:t>
            </a:r>
            <a:endParaRPr/>
          </a:p>
          <a:p>
            <a:pPr marL="0" lvl="0" indent="0">
              <a:spcBef>
                <a:spcPts val="0"/>
              </a:spcBef>
              <a:spcAft>
                <a:spcPts val="0"/>
              </a:spcAft>
              <a:buNone/>
            </a:pPr>
            <a:endParaRPr/>
          </a:p>
          <a:p>
            <a:pPr marL="0" lvl="0" indent="0">
              <a:spcBef>
                <a:spcPts val="0"/>
              </a:spcBef>
              <a:spcAft>
                <a:spcPts val="0"/>
              </a:spcAft>
              <a:buNone/>
            </a:pPr>
            <a:r>
              <a:rPr lang="en"/>
              <a:t>We searched Eprints repositories from 31 UK institutions (~ 600k papers) for terms indicating that the results in the publication relied on the use of software at some stage of the research.</a:t>
            </a:r>
            <a:br>
              <a:rPr lang="en"/>
            </a:br>
            <a:br>
              <a:rPr lang="en"/>
            </a:br>
            <a:r>
              <a:rPr lang="en"/>
              <a:t>This graph displays the percentage of papers found to have software-related terms against all papers in the repository submitted in that year. Not only has the number of papers submitted been rising, but the percentage dependent on software has also been rising dramatically.</a:t>
            </a:r>
            <a:br>
              <a:rPr lang="en"/>
            </a:br>
            <a:endParaRPr/>
          </a:p>
        </p:txBody>
      </p:sp>
    </p:spTree>
    <p:extLst>
      <p:ext uri="{BB962C8B-B14F-4D97-AF65-F5344CB8AC3E}">
        <p14:creationId xmlns:p14="http://schemas.microsoft.com/office/powerpoint/2010/main" val="2620273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by </a:t>
            </a:r>
            <a:r>
              <a:rPr lang="en-US" dirty="0" err="1"/>
              <a:t>Nangia</a:t>
            </a:r>
            <a:r>
              <a:rPr lang="en-US" baseline="0" dirty="0"/>
              <a:t> and Katz</a:t>
            </a:r>
          </a:p>
          <a:p>
            <a:pPr lvl="1"/>
            <a:r>
              <a:rPr lang="en-US" dirty="0">
                <a:hlinkClick r:id="rId3"/>
              </a:rPr>
              <a:t>https://arxiv.org/pdf/1706.06527.pdf</a:t>
            </a:r>
            <a:endParaRPr lang="en-US" dirty="0"/>
          </a:p>
          <a:p>
            <a:pPr lvl="1"/>
            <a:r>
              <a:rPr lang="en-US" dirty="0"/>
              <a:t>January </a:t>
            </a:r>
            <a:r>
              <a:rPr lang="mr-IN" dirty="0"/>
              <a:t>–</a:t>
            </a:r>
            <a:r>
              <a:rPr lang="en-US" dirty="0"/>
              <a:t> March 2016, 173 pieces of software mentioned</a:t>
            </a:r>
          </a:p>
          <a:p>
            <a:pPr lvl="1"/>
            <a:r>
              <a:rPr lang="en-US" dirty="0"/>
              <a:t>32 of 40 papers mention</a:t>
            </a:r>
            <a:r>
              <a:rPr lang="en-US" baseline="0" dirty="0"/>
              <a:t> software</a:t>
            </a:r>
            <a:endParaRPr lang="en-US" dirty="0"/>
          </a:p>
          <a:p>
            <a:pPr lvl="1"/>
            <a:r>
              <a:rPr lang="en-US" dirty="0"/>
              <a:t>6 packages mentioned in 4 or more papers:</a:t>
            </a:r>
            <a:r>
              <a:rPr lang="en-US" baseline="0" dirty="0"/>
              <a:t> </a:t>
            </a:r>
            <a:r>
              <a:rPr lang="en-US" dirty="0" err="1"/>
              <a:t>Pymol</a:t>
            </a:r>
            <a:r>
              <a:rPr lang="en-US" dirty="0"/>
              <a:t>, R, Chimera, Coot, </a:t>
            </a:r>
            <a:r>
              <a:rPr lang="en-US" dirty="0" err="1"/>
              <a:t>Matlab</a:t>
            </a:r>
            <a:r>
              <a:rPr lang="en-US" dirty="0"/>
              <a:t>, PHENIX</a:t>
            </a:r>
          </a:p>
          <a:p>
            <a:pPr lvl="1"/>
            <a:r>
              <a:rPr lang="en-US" dirty="0"/>
              <a:t>26 packages mentioned in 2 or more papers</a:t>
            </a:r>
          </a:p>
          <a:p>
            <a:pPr lvl="1"/>
            <a:r>
              <a:rPr lang="en-US" dirty="0"/>
              <a:t>Note that R packages feature heavily, along with </a:t>
            </a:r>
            <a:r>
              <a:rPr lang="en-US" dirty="0" err="1"/>
              <a:t>visualisation</a:t>
            </a:r>
            <a:r>
              <a:rPr lang="en-US" dirty="0"/>
              <a:t> tools</a:t>
            </a:r>
          </a:p>
          <a:p>
            <a:endParaRPr lang="en-US" dirty="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10</a:t>
            </a:fld>
            <a:endParaRPr lang="en-US"/>
          </a:p>
        </p:txBody>
      </p:sp>
    </p:spTree>
    <p:extLst>
      <p:ext uri="{BB962C8B-B14F-4D97-AF65-F5344CB8AC3E}">
        <p14:creationId xmlns:p14="http://schemas.microsoft.com/office/powerpoint/2010/main" val="2165442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Quotation">
    <p:spTree>
      <p:nvGrpSpPr>
        <p:cNvPr id="1" name=""/>
        <p:cNvGrpSpPr/>
        <p:nvPr/>
      </p:nvGrpSpPr>
      <p:grpSpPr>
        <a:xfrm>
          <a:off x="0" y="0"/>
          <a:ext cx="0" cy="0"/>
          <a:chOff x="0" y="0"/>
          <a:chExt cx="0" cy="0"/>
        </a:xfrm>
      </p:grpSpPr>
      <p:sp>
        <p:nvSpPr>
          <p:cNvPr id="5" name="Rectangle 4"/>
          <p:cNvSpPr/>
          <p:nvPr userDrawn="1"/>
        </p:nvSpPr>
        <p:spPr>
          <a:xfrm>
            <a:off x="0" y="987574"/>
            <a:ext cx="9144000" cy="411542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14328" y="221787"/>
            <a:ext cx="6886575" cy="4409646"/>
          </a:xfrm>
        </p:spPr>
        <p:txBody>
          <a:bodyPr>
            <a:noAutofit/>
          </a:bodyPr>
          <a:lstStyle>
            <a:lvl1pPr algn="l">
              <a:defRPr sz="7200">
                <a:solidFill>
                  <a:schemeClr val="bg1"/>
                </a:solidFill>
                <a:effectLst>
                  <a:outerShdw blurRad="50800" dist="38100" dir="2700000" algn="tl" rotWithShape="0">
                    <a:srgbClr val="000000">
                      <a:alpha val="43000"/>
                    </a:srgbClr>
                  </a:outerShdw>
                </a:effectLst>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72925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pPr/>
              <a:t>‹#›</a:t>
            </a:fld>
            <a:endParaRPr lang="en-GB"/>
          </a:p>
        </p:txBody>
      </p:sp>
    </p:spTree>
    <p:extLst>
      <p:ext uri="{BB962C8B-B14F-4D97-AF65-F5344CB8AC3E}">
        <p14:creationId xmlns:p14="http://schemas.microsoft.com/office/powerpoint/2010/main" val="95733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6" y="98822"/>
            <a:ext cx="6886575" cy="85725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E0C9E47C-0217-49B3-970F-DB4ECF0A17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18918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90372C55-F32C-714E-85D4-4C85D67E2D89}" type="datetimeFigureOut">
              <a:rPr lang="en-US" smtClean="0">
                <a:solidFill>
                  <a:prstClr val="black">
                    <a:tint val="75000"/>
                  </a:prstClr>
                </a:solidFill>
                <a:latin typeface="Calibri"/>
              </a:rPr>
              <a:pPr/>
              <a:t>10/20/18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3FC98C-2777-2A49-93CE-F68CEAF031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762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19708" y="47394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72686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9751" y="1113235"/>
            <a:ext cx="3965575" cy="323254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7726" y="1113235"/>
            <a:ext cx="3967163" cy="323254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7865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103584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Placeholder 1"/>
          <p:cNvSpPr>
            <a:spLocks noGrp="1"/>
          </p:cNvSpPr>
          <p:nvPr>
            <p:ph type="title"/>
          </p:nvPr>
        </p:nvSpPr>
        <p:spPr>
          <a:xfrm>
            <a:off x="314328" y="98822"/>
            <a:ext cx="6886575" cy="85725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3378" y="1200151"/>
            <a:ext cx="8353425"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6553200" y="484070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0C9E47C-0217-49B3-970F-DB4ECF0A17E8}" type="slidenum">
              <a:rPr lang="en-GB" smtClean="0">
                <a:solidFill>
                  <a:prstClr val="black">
                    <a:tint val="75000"/>
                  </a:prstClr>
                </a:solidFill>
              </a:rPr>
              <a:pPr/>
              <a:t>‹#›</a:t>
            </a:fld>
            <a:endParaRPr lang="en-GB">
              <a:solidFill>
                <a:prstClr val="black">
                  <a:tint val="75000"/>
                </a:prstClr>
              </a:solidFill>
            </a:endParaRPr>
          </a:p>
        </p:txBody>
      </p:sp>
      <p:sp>
        <p:nvSpPr>
          <p:cNvPr id="8" name="TextBox 7"/>
          <p:cNvSpPr txBox="1"/>
          <p:nvPr userDrawn="1"/>
        </p:nvSpPr>
        <p:spPr>
          <a:xfrm>
            <a:off x="0" y="4840699"/>
            <a:ext cx="9144000" cy="338554"/>
          </a:xfrm>
          <a:prstGeom prst="rect">
            <a:avLst/>
          </a:prstGeom>
          <a:noFill/>
        </p:spPr>
        <p:txBody>
          <a:bodyPr wrap="square" rtlCol="0">
            <a:spAutoFit/>
          </a:bodyPr>
          <a:lstStyle/>
          <a:p>
            <a:pPr algn="ctr"/>
            <a:r>
              <a:rPr lang="en-GB" sz="1600" dirty="0">
                <a:solidFill>
                  <a:srgbClr val="FF0000"/>
                </a:solidFill>
              </a:rPr>
              <a:t>Software Sustainability Institute</a:t>
            </a:r>
          </a:p>
        </p:txBody>
      </p:sp>
      <p:grpSp>
        <p:nvGrpSpPr>
          <p:cNvPr id="4" name="Group 3"/>
          <p:cNvGrpSpPr/>
          <p:nvPr userDrawn="1"/>
        </p:nvGrpSpPr>
        <p:grpSpPr>
          <a:xfrm>
            <a:off x="7740352" y="108771"/>
            <a:ext cx="1321098" cy="878803"/>
            <a:chOff x="7381875" y="144884"/>
            <a:chExt cx="1679575" cy="1117264"/>
          </a:xfrm>
        </p:grpSpPr>
        <p:pic>
          <p:nvPicPr>
            <p:cNvPr id="11" name="Picture 10" descr="WhiteLogo.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549111" y="144884"/>
              <a:ext cx="1251859" cy="920937"/>
            </a:xfrm>
            <a:prstGeom prst="rect">
              <a:avLst/>
            </a:prstGeom>
          </p:spPr>
        </p:pic>
        <p:sp>
          <p:nvSpPr>
            <p:cNvPr id="13" name="TextBox 12"/>
            <p:cNvSpPr txBox="1"/>
            <p:nvPr userDrawn="1"/>
          </p:nvSpPr>
          <p:spPr>
            <a:xfrm>
              <a:off x="7381875" y="1066503"/>
              <a:ext cx="1679575" cy="195645"/>
            </a:xfrm>
            <a:prstGeom prst="rect">
              <a:avLst/>
            </a:prstGeom>
            <a:noFill/>
          </p:spPr>
          <p:txBody>
            <a:bodyPr wrap="square" lIns="0" tIns="0" rIns="0" bIns="0" rtlCol="0">
              <a:spAutoFit/>
            </a:bodyPr>
            <a:lstStyle/>
            <a:p>
              <a:r>
                <a:rPr lang="en-GB" sz="1000" b="1" dirty="0" err="1">
                  <a:solidFill>
                    <a:prstClr val="white"/>
                  </a:solidFill>
                  <a:latin typeface="Consolas" pitchFamily="49" charset="0"/>
                  <a:cs typeface="Consolas" pitchFamily="49" charset="0"/>
                </a:rPr>
                <a:t>www.software.ac.uk</a:t>
              </a:r>
              <a:endParaRPr lang="en-GB" sz="1000" b="1" dirty="0">
                <a:solidFill>
                  <a:prstClr val="white"/>
                </a:solidFill>
                <a:latin typeface="Consolas" pitchFamily="49" charset="0"/>
                <a:cs typeface="Consolas" pitchFamily="49" charset="0"/>
              </a:endParaRP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6" r:id="rId5"/>
    <p:sldLayoutId id="2147483707" r:id="rId6"/>
  </p:sldLayoutIdLst>
  <p:txStyles>
    <p:titleStyle>
      <a:lvl1pPr algn="ctr" defTabSz="914377" rtl="0" eaLnBrk="1" latinLnBrk="0" hangingPunct="1">
        <a:spcBef>
          <a:spcPct val="0"/>
        </a:spcBef>
        <a:buNone/>
        <a:defRPr sz="4400" kern="1200">
          <a:solidFill>
            <a:schemeClr val="bg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oi.org/10.1109/eScience.2017.7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sa.int/For_Media/Press_Releases/Ariane_501_-_Presentation_of_Inquiry_Board_report" TargetMode="External"/><Relationship Id="rId4" Type="http://schemas.openxmlformats.org/officeDocument/2006/relationships/hyperlink" Target="http://www.esa.int/spaceinimages/Images/2009/09/Explosion_of_first_Ariane_5_flight_June_4_199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sciencemag.org/authors/science-journals-editorial-policies" TargetMode="External"/><Relationship Id="rId4" Type="http://schemas.openxmlformats.org/officeDocument/2006/relationships/hyperlink" Target="https://doi.org/10.1073/pnas.170829011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doi.org/10.1073/pnas.1708290115" TargetMode="External"/><Relationship Id="rId4" Type="http://schemas.openxmlformats.org/officeDocument/2006/relationships/image" Target="../media/image47.tiff"/></Relationships>
</file>

<file path=ppt/slides/_rels/slide2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doi.org/10.1073/pnas.170829011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doi.org/10.1073/pnas.1708290115"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tif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hyperlink" Target="https://doi.org/10.1371/journal.pbio.100174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hyperlink" Target="https://doi.org/10.1371/journal.pcbi.1005510"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7717/peerj-cs.86" TargetMode="External"/><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9.tiff"/><Relationship Id="rId4" Type="http://schemas.openxmlformats.org/officeDocument/2006/relationships/image" Target="../media/image74.png"/><Relationship Id="rId9"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tiff"/><Relationship Id="rId18" Type="http://schemas.openxmlformats.org/officeDocument/2006/relationships/image" Target="../media/image96.tiff"/><Relationship Id="rId3" Type="http://schemas.openxmlformats.org/officeDocument/2006/relationships/image" Target="../media/image81.png"/><Relationship Id="rId21" Type="http://schemas.openxmlformats.org/officeDocument/2006/relationships/image" Target="../media/image99.tiff"/><Relationship Id="rId7" Type="http://schemas.openxmlformats.org/officeDocument/2006/relationships/image" Target="../media/image85.png"/><Relationship Id="rId12" Type="http://schemas.openxmlformats.org/officeDocument/2006/relationships/image" Target="../media/image90.tiff"/><Relationship Id="rId17" Type="http://schemas.openxmlformats.org/officeDocument/2006/relationships/image" Target="../media/image95.tiff"/><Relationship Id="rId2" Type="http://schemas.openxmlformats.org/officeDocument/2006/relationships/image" Target="../media/image80.png"/><Relationship Id="rId16" Type="http://schemas.openxmlformats.org/officeDocument/2006/relationships/image" Target="../media/image94.tiff"/><Relationship Id="rId20" Type="http://schemas.openxmlformats.org/officeDocument/2006/relationships/image" Target="../media/image98.tiff"/><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tiff"/><Relationship Id="rId5" Type="http://schemas.openxmlformats.org/officeDocument/2006/relationships/image" Target="../media/image83.png"/><Relationship Id="rId15" Type="http://schemas.openxmlformats.org/officeDocument/2006/relationships/image" Target="../media/image93.tiff"/><Relationship Id="rId23" Type="http://schemas.openxmlformats.org/officeDocument/2006/relationships/image" Target="../media/image101.png"/><Relationship Id="rId10" Type="http://schemas.openxmlformats.org/officeDocument/2006/relationships/image" Target="../media/image88.png"/><Relationship Id="rId19" Type="http://schemas.openxmlformats.org/officeDocument/2006/relationships/image" Target="../media/image97.tiff"/><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tiff"/><Relationship Id="rId22" Type="http://schemas.openxmlformats.org/officeDocument/2006/relationships/image" Target="../media/image100.tiff"/></Relationships>
</file>

<file path=ppt/slides/_rels/slide42.xml.rels><?xml version="1.0" encoding="UTF-8" standalone="yes"?>
<Relationships xmlns="http://schemas.openxmlformats.org/package/2006/relationships"><Relationship Id="rId3" Type="http://schemas.openxmlformats.org/officeDocument/2006/relationships/hyperlink" Target="http://journals.aps.org/prl/abstract/10.1103/PhysRevLett.116.061102"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3.tiff"/><Relationship Id="rId5" Type="http://schemas.openxmlformats.org/officeDocument/2006/relationships/image" Target="../media/image102.tiff"/><Relationship Id="rId4" Type="http://schemas.openxmlformats.org/officeDocument/2006/relationships/hyperlink" Target="https://losc.ligo.org/s/events/GW150914/GW150914_tutorial.ipynb"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s://www.software.ac.uk/software-management-plans" TargetMode="External"/><Relationship Id="rId13" Type="http://schemas.openxmlformats.org/officeDocument/2006/relationships/hyperlink" Target="http://datacarpentry.org/" TargetMode="External"/><Relationship Id="rId18" Type="http://schemas.openxmlformats.org/officeDocument/2006/relationships/image" Target="../media/image9.png"/><Relationship Id="rId3" Type="http://schemas.openxmlformats.org/officeDocument/2006/relationships/hyperlink" Target="http://www.software.ac.uk/fellowship-programme" TargetMode="External"/><Relationship Id="rId21" Type="http://schemas.openxmlformats.org/officeDocument/2006/relationships/image" Target="../media/image2.png"/><Relationship Id="rId7" Type="http://schemas.openxmlformats.org/officeDocument/2006/relationships/hyperlink" Target="http://www.software.ac.uk/software-evaluation-guide" TargetMode="External"/><Relationship Id="rId12" Type="http://schemas.openxmlformats.org/officeDocument/2006/relationships/hyperlink" Target="http://www.software.ac.uk/software-carpentry" TargetMode="External"/><Relationship Id="rId17" Type="http://schemas.openxmlformats.org/officeDocument/2006/relationships/image" Target="../media/image8.png"/><Relationship Id="rId2" Type="http://schemas.openxmlformats.org/officeDocument/2006/relationships/notesSlide" Target="../notesSlides/notesSlide27.xml"/><Relationship Id="rId16" Type="http://schemas.openxmlformats.org/officeDocument/2006/relationships/hyperlink" Target="openresearchsoftware.metajnl.com" TargetMode="External"/><Relationship Id="rId20"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hyperlink" Target="http://www.software.ac.uk/who-do-we-work" TargetMode="External"/><Relationship Id="rId11" Type="http://schemas.openxmlformats.org/officeDocument/2006/relationships/hyperlink" Target="http://www.software.ac.uk/blog" TargetMode="External"/><Relationship Id="rId24" Type="http://schemas.openxmlformats.org/officeDocument/2006/relationships/image" Target="../media/image5.png"/><Relationship Id="rId5" Type="http://schemas.openxmlformats.org/officeDocument/2006/relationships/hyperlink" Target="http://www.software.ac.uk/open-call" TargetMode="External"/><Relationship Id="rId15" Type="http://schemas.openxmlformats.org/officeDocument/2006/relationships/hyperlink" Target="http://www.software.ac.uk/resources/top-tips" TargetMode="External"/><Relationship Id="rId23" Type="http://schemas.openxmlformats.org/officeDocument/2006/relationships/image" Target="../media/image109.png"/><Relationship Id="rId10" Type="http://schemas.openxmlformats.org/officeDocument/2006/relationships/hyperlink" Target="http://www.software.ac.uk/policy" TargetMode="External"/><Relationship Id="rId19" Type="http://schemas.openxmlformats.org/officeDocument/2006/relationships/image" Target="../media/image106.png"/><Relationship Id="rId4" Type="http://schemas.openxmlformats.org/officeDocument/2006/relationships/hyperlink" Target="http://www.software.ac.uk/community/workshops" TargetMode="External"/><Relationship Id="rId9" Type="http://schemas.openxmlformats.org/officeDocument/2006/relationships/hyperlink" Target="http://www.software.ac.uk/resources/case-studies" TargetMode="External"/><Relationship Id="rId14" Type="http://schemas.openxmlformats.org/officeDocument/2006/relationships/hyperlink" Target="http://www.software.ac.uk/resources/guides-everything" TargetMode="External"/><Relationship Id="rId22"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2.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27.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notesSlide" Target="../notesSlides/notesSlide30.xml"/><Relationship Id="rId16" Type="http://schemas.openxmlformats.org/officeDocument/2006/relationships/image" Target="../media/image126.png"/><Relationship Id="rId1" Type="http://schemas.openxmlformats.org/officeDocument/2006/relationships/slideLayout" Target="../slideLayouts/slideLayout4.xml"/><Relationship Id="rId6" Type="http://schemas.openxmlformats.org/officeDocument/2006/relationships/image" Target="../media/image116.jpeg"/><Relationship Id="rId11" Type="http://schemas.openxmlformats.org/officeDocument/2006/relationships/image" Target="../media/image121.png"/><Relationship Id="rId5" Type="http://schemas.openxmlformats.org/officeDocument/2006/relationships/image" Target="../media/image115.jpeg"/><Relationship Id="rId15" Type="http://schemas.openxmlformats.org/officeDocument/2006/relationships/image" Target="../media/image125.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jpeg"/><Relationship Id="rId9" Type="http://schemas.openxmlformats.org/officeDocument/2006/relationships/image" Target="../media/image119.png"/><Relationship Id="rId1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6084/m9.figshare.5331703.v2" TargetMode="External"/><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6084/m9.figshare.5331703.v2" TargetMode="External"/><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6084/m9.figshare.5331703.v2" TargetMode="External"/><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github.com/CLARIAH/software-quality-guidelines" TargetMode="External"/><Relationship Id="rId2" Type="http://schemas.openxmlformats.org/officeDocument/2006/relationships/hyperlink" Target="https://esipfed.github.io/Software-Assessment-Guidelines/" TargetMode="Externa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www.ncbi.nlm.nih.gov/pmc/articles/PMC5490478/" TargetMode="External"/><Relationship Id="rId4" Type="http://schemas.openxmlformats.org/officeDocument/2006/relationships/hyperlink" Target="https://tools.ipol.im/wiki/ref/software_guidelines/"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35.tiff"/><Relationship Id="rId3" Type="http://schemas.openxmlformats.org/officeDocument/2006/relationships/hyperlink" Target="https://www.ncbi.nlm.nih.gov/pubmed/27635232" TargetMode="External"/><Relationship Id="rId7" Type="http://schemas.openxmlformats.org/officeDocument/2006/relationships/image" Target="../media/image134.tiff"/><Relationship Id="rId2" Type="http://schemas.openxmlformats.org/officeDocument/2006/relationships/hyperlink" Target="https://www.ncbi.nlm.nih.gov/pmc/articles/PMC5490478/" TargetMode="External"/><Relationship Id="rId1" Type="http://schemas.openxmlformats.org/officeDocument/2006/relationships/slideLayout" Target="../slideLayouts/slideLayout3.xml"/><Relationship Id="rId6" Type="http://schemas.openxmlformats.org/officeDocument/2006/relationships/hyperlink" Target="https://github.com/SoftDev4Research/" TargetMode="External"/><Relationship Id="rId5" Type="http://schemas.openxmlformats.org/officeDocument/2006/relationships/hyperlink" Target="https://softdev4research.github.io/recommendations/supporters/" TargetMode="External"/><Relationship Id="rId4" Type="http://schemas.openxmlformats.org/officeDocument/2006/relationships/hyperlink" Target="https://github.com/SoftDev4Research/4OSS-lesson" TargetMode="External"/><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stodden.net/AMP2011/"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oftware.ac.uk/blog/2013-01-25-haters-gonna-hate-why-you-shouldnt-be-ashamed-releasing-your-code"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tiff"/><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tiff"/><Relationship Id="rId5" Type="http://schemas.openxmlformats.org/officeDocument/2006/relationships/image" Target="../media/image140.png"/><Relationship Id="rId10" Type="http://schemas.microsoft.com/office/2007/relationships/hdphoto" Target="../media/hdphoto1.wdp"/><Relationship Id="rId4" Type="http://schemas.openxmlformats.org/officeDocument/2006/relationships/image" Target="../media/image139.tiff"/><Relationship Id="rId9" Type="http://schemas.openxmlformats.org/officeDocument/2006/relationships/image" Target="../media/image144.png"/></Relationships>
</file>

<file path=ppt/slides/_rels/slide63.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hyperlink" Target="https://doi.org/10.5281/zenodo.118356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4326" y="1375825"/>
            <a:ext cx="8578154" cy="2865925"/>
          </a:xfrm>
        </p:spPr>
        <p:txBody>
          <a:bodyPr anchor="b"/>
          <a:lstStyle/>
          <a:p>
            <a:r>
              <a:rPr lang="en-GB" sz="4000" dirty="0">
                <a:effectLst/>
              </a:rPr>
              <a:t>The modern well-founded laboratory:</a:t>
            </a:r>
            <a:br>
              <a:rPr lang="en-GB" sz="4000" dirty="0">
                <a:effectLst/>
              </a:rPr>
            </a:br>
            <a:r>
              <a:rPr lang="en-GB" sz="2800" dirty="0">
                <a:effectLst/>
              </a:rPr>
              <a:t>how has software changed the practice of research?</a:t>
            </a:r>
            <a:br>
              <a:rPr lang="en-US" sz="2800" dirty="0">
                <a:effectLst/>
              </a:rPr>
            </a:br>
            <a:br>
              <a:rPr lang="en-US" sz="2800" dirty="0"/>
            </a:br>
            <a:r>
              <a:rPr lang="en-US" sz="2000" i="1" dirty="0"/>
              <a:t>https://</a:t>
            </a:r>
            <a:r>
              <a:rPr lang="en-US" sz="2000" i="1" dirty="0" err="1"/>
              <a:t>doi.org</a:t>
            </a:r>
            <a:r>
              <a:rPr lang="en-US" sz="2000" i="1" dirty="0"/>
              <a:t>/10.6084/m9.figshare.7233137</a:t>
            </a:r>
            <a:br>
              <a:rPr lang="en-US" sz="2000" i="1" dirty="0"/>
            </a:br>
            <a:r>
              <a:rPr lang="en-US" sz="2000" dirty="0"/>
              <a:t>22nd</a:t>
            </a:r>
            <a:r>
              <a:rPr lang="en-US" sz="2000" i="1" dirty="0"/>
              <a:t> </a:t>
            </a:r>
            <a:r>
              <a:rPr lang="en-US" sz="2000" dirty="0"/>
              <a:t>October 2018, National Physical Laboratory</a:t>
            </a:r>
            <a:br>
              <a:rPr lang="en-US" sz="2000" dirty="0"/>
            </a:br>
            <a:r>
              <a:rPr lang="en-US" sz="2000" dirty="0"/>
              <a:t>Neil Chue Hong (@</a:t>
            </a:r>
            <a:r>
              <a:rPr lang="en-US" sz="2000" dirty="0" err="1"/>
              <a:t>npch</a:t>
            </a:r>
            <a:r>
              <a:rPr lang="en-US" sz="2000" dirty="0"/>
              <a:t>), Software Sustainability Institute</a:t>
            </a:r>
            <a:br>
              <a:rPr lang="en-US" sz="2000" dirty="0"/>
            </a:br>
            <a:r>
              <a:rPr lang="en-US" sz="2000" dirty="0"/>
              <a:t>ORCID: 0000-0002-8876-7606 | </a:t>
            </a:r>
            <a:r>
              <a:rPr lang="en-US" sz="2000" dirty="0" err="1"/>
              <a:t>N.ChueHong@software.ac.uk</a:t>
            </a:r>
            <a:endParaRPr lang="en-US" sz="2000" dirty="0"/>
          </a:p>
        </p:txBody>
      </p:sp>
      <p:sp>
        <p:nvSpPr>
          <p:cNvPr id="4" name="TextBox 3"/>
          <p:cNvSpPr txBox="1"/>
          <p:nvPr/>
        </p:nvSpPr>
        <p:spPr>
          <a:xfrm>
            <a:off x="6700650" y="4691920"/>
            <a:ext cx="1399742" cy="400110"/>
          </a:xfrm>
          <a:prstGeom prst="rect">
            <a:avLst/>
          </a:prstGeom>
          <a:noFill/>
        </p:spPr>
        <p:txBody>
          <a:bodyPr wrap="none" rtlCol="0">
            <a:spAutoFit/>
          </a:bodyPr>
          <a:lstStyle/>
          <a:p>
            <a:r>
              <a:rPr lang="en-US" sz="1000" dirty="0"/>
              <a:t>Slides licensed under</a:t>
            </a:r>
            <a:br>
              <a:rPr lang="en-US" sz="1000" dirty="0"/>
            </a:br>
            <a:r>
              <a:rPr lang="en-US" sz="1000" dirty="0"/>
              <a:t>CC-BY where indicated:</a:t>
            </a:r>
          </a:p>
        </p:txBody>
      </p:sp>
      <p:pic>
        <p:nvPicPr>
          <p:cNvPr id="5" name="Picture 4"/>
          <p:cNvPicPr>
            <a:picLocks noChangeAspect="1"/>
          </p:cNvPicPr>
          <p:nvPr/>
        </p:nvPicPr>
        <p:blipFill>
          <a:blip r:embed="rId3"/>
          <a:stretch>
            <a:fillRect/>
          </a:stretch>
        </p:blipFill>
        <p:spPr>
          <a:xfrm>
            <a:off x="8026400" y="4698330"/>
            <a:ext cx="1117600" cy="393700"/>
          </a:xfrm>
          <a:prstGeom prst="rect">
            <a:avLst/>
          </a:prstGeom>
        </p:spPr>
      </p:pic>
      <p:grpSp>
        <p:nvGrpSpPr>
          <p:cNvPr id="20" name="Group 19"/>
          <p:cNvGrpSpPr/>
          <p:nvPr/>
        </p:nvGrpSpPr>
        <p:grpSpPr>
          <a:xfrm>
            <a:off x="395536" y="4299942"/>
            <a:ext cx="6120680" cy="708001"/>
            <a:chOff x="395536" y="5226754"/>
            <a:chExt cx="6120680" cy="708001"/>
          </a:xfrm>
        </p:grpSpPr>
        <p:sp>
          <p:nvSpPr>
            <p:cNvPr id="18" name="Rectangle 17"/>
            <p:cNvSpPr/>
            <p:nvPr/>
          </p:nvSpPr>
          <p:spPr>
            <a:xfrm>
              <a:off x="395536" y="5236046"/>
              <a:ext cx="6120680" cy="6926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815530" y="5314951"/>
              <a:ext cx="1232473" cy="610331"/>
            </a:xfrm>
            <a:prstGeom prst="rect">
              <a:avLst/>
            </a:prstGeom>
          </p:spPr>
        </p:pic>
        <p:sp>
          <p:nvSpPr>
            <p:cNvPr id="8" name="TextBox 7"/>
            <p:cNvSpPr txBox="1"/>
            <p:nvPr/>
          </p:nvSpPr>
          <p:spPr>
            <a:xfrm>
              <a:off x="395537" y="5226754"/>
              <a:ext cx="1418978" cy="369332"/>
            </a:xfrm>
            <a:prstGeom prst="rect">
              <a:avLst/>
            </a:prstGeom>
            <a:noFill/>
          </p:spPr>
          <p:txBody>
            <a:bodyPr wrap="none" rtlCol="0" anchor="t">
              <a:spAutoFit/>
            </a:bodyPr>
            <a:lstStyle/>
            <a:p>
              <a:r>
                <a:rPr lang="en-US" i="1" dirty="0"/>
                <a:t>Supported by</a:t>
              </a:r>
            </a:p>
          </p:txBody>
        </p:sp>
        <p:sp>
          <p:nvSpPr>
            <p:cNvPr id="9" name="TextBox 8"/>
            <p:cNvSpPr txBox="1"/>
            <p:nvPr/>
          </p:nvSpPr>
          <p:spPr>
            <a:xfrm>
              <a:off x="4139954" y="5236049"/>
              <a:ext cx="1661032" cy="646331"/>
            </a:xfrm>
            <a:prstGeom prst="rect">
              <a:avLst/>
            </a:prstGeom>
            <a:noFill/>
          </p:spPr>
          <p:txBody>
            <a:bodyPr wrap="none" rtlCol="0" anchor="t">
              <a:spAutoFit/>
            </a:bodyPr>
            <a:lstStyle/>
            <a:p>
              <a:r>
                <a:rPr lang="en-US" i="1" dirty="0">
                  <a:solidFill>
                    <a:srgbClr val="000000"/>
                  </a:solidFill>
                </a:rPr>
                <a:t>Project funding </a:t>
              </a:r>
              <a:br>
                <a:rPr lang="en-US" i="1" dirty="0">
                  <a:solidFill>
                    <a:srgbClr val="000000"/>
                  </a:solidFill>
                </a:rPr>
              </a:br>
              <a:r>
                <a:rPr lang="en-US" i="1" dirty="0">
                  <a:solidFill>
                    <a:srgbClr val="000000"/>
                  </a:solidFill>
                </a:rPr>
                <a:t>from</a:t>
              </a:r>
            </a:p>
          </p:txBody>
        </p:sp>
        <p:pic>
          <p:nvPicPr>
            <p:cNvPr id="10" name="Picture 9"/>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544" y="5596088"/>
              <a:ext cx="1219200" cy="338667"/>
            </a:xfrm>
            <a:prstGeom prst="rect">
              <a:avLst/>
            </a:prstGeom>
          </p:spPr>
        </p:pic>
        <p:pic>
          <p:nvPicPr>
            <p:cNvPr id="11" name="Picture 10"/>
            <p:cNvPicPr>
              <a:picLocks noChangeAspect="1"/>
            </p:cNvPicPr>
            <p:nvPr/>
          </p:nvPicPr>
          <p:blipFill>
            <a:blip r:embed="rId6"/>
            <a:stretch>
              <a:fillRect/>
            </a:stretch>
          </p:blipFill>
          <p:spPr>
            <a:xfrm>
              <a:off x="4860032" y="5596088"/>
              <a:ext cx="533400" cy="297305"/>
            </a:xfrm>
            <a:prstGeom prst="rect">
              <a:avLst/>
            </a:prstGeom>
          </p:spPr>
        </p:pic>
        <p:pic>
          <p:nvPicPr>
            <p:cNvPr id="2" name="Picture 1"/>
            <p:cNvPicPr>
              <a:picLocks noChangeAspect="1"/>
            </p:cNvPicPr>
            <p:nvPr/>
          </p:nvPicPr>
          <p:blipFill>
            <a:blip r:embed="rId7"/>
            <a:stretch>
              <a:fillRect/>
            </a:stretch>
          </p:blipFill>
          <p:spPr>
            <a:xfrm>
              <a:off x="3131840" y="5308054"/>
              <a:ext cx="686144" cy="58395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24131" y="5380062"/>
              <a:ext cx="702479" cy="490488"/>
            </a:xfrm>
            <a:prstGeom prst="rect">
              <a:avLst/>
            </a:prstGeom>
          </p:spPr>
        </p:pic>
      </p:grpSp>
      <p:grpSp>
        <p:nvGrpSpPr>
          <p:cNvPr id="13" name="Group 12"/>
          <p:cNvGrpSpPr/>
          <p:nvPr/>
        </p:nvGrpSpPr>
        <p:grpSpPr>
          <a:xfrm>
            <a:off x="395536" y="123478"/>
            <a:ext cx="7056784" cy="1080120"/>
            <a:chOff x="107504" y="116632"/>
            <a:chExt cx="7056784" cy="1080120"/>
          </a:xfrm>
        </p:grpSpPr>
        <p:sp>
          <p:nvSpPr>
            <p:cNvPr id="14" name="Rectangle 13"/>
            <p:cNvSpPr/>
            <p:nvPr/>
          </p:nvSpPr>
          <p:spPr>
            <a:xfrm>
              <a:off x="107504" y="116632"/>
              <a:ext cx="7056784" cy="10801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ogomanchester"/>
            <p:cNvPicPr>
              <a:picLocks noChangeAspect="1" noChangeArrowheads="1"/>
            </p:cNvPicPr>
            <p:nvPr/>
          </p:nvPicPr>
          <p:blipFill>
            <a:blip r:embed="rId9"/>
            <a:srcRect/>
            <a:stretch>
              <a:fillRect/>
            </a:stretch>
          </p:blipFill>
          <p:spPr bwMode="auto">
            <a:xfrm>
              <a:off x="1210657" y="360098"/>
              <a:ext cx="1659890" cy="566945"/>
            </a:xfrm>
            <a:prstGeom prst="rect">
              <a:avLst/>
            </a:prstGeom>
            <a:noFill/>
            <a:ln w="9525">
              <a:noFill/>
              <a:miter lim="800000"/>
              <a:headEnd/>
              <a:tailEnd/>
            </a:ln>
          </p:spPr>
        </p:pic>
        <p:pic>
          <p:nvPicPr>
            <p:cNvPr id="16" name="Picture 15" descr="EUcrest-official-noborder"/>
            <p:cNvPicPr>
              <a:picLocks noChangeAspect="1" noChangeArrowheads="1"/>
            </p:cNvPicPr>
            <p:nvPr/>
          </p:nvPicPr>
          <p:blipFill>
            <a:blip r:embed="rId10"/>
            <a:srcRect/>
            <a:stretch>
              <a:fillRect/>
            </a:stretch>
          </p:blipFill>
          <p:spPr bwMode="auto">
            <a:xfrm>
              <a:off x="160931" y="174188"/>
              <a:ext cx="960348" cy="938765"/>
            </a:xfrm>
            <a:prstGeom prst="rect">
              <a:avLst/>
            </a:prstGeom>
            <a:noFill/>
            <a:ln w="9525">
              <a:noFill/>
              <a:miter lim="800000"/>
              <a:headEnd/>
              <a:tailEnd/>
            </a:ln>
          </p:spPr>
        </p:pic>
        <p:pic>
          <p:nvPicPr>
            <p:cNvPr id="17"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08035" y="404664"/>
              <a:ext cx="2184245" cy="504056"/>
            </a:xfrm>
            <a:prstGeom prst="rect">
              <a:avLst/>
            </a:prstGeom>
            <a:noFill/>
            <a:ln w="9525">
              <a:noFill/>
              <a:miter lim="800000"/>
              <a:headEnd/>
              <a:tailEnd/>
            </a:ln>
          </p:spPr>
        </p:pic>
        <p:pic>
          <p:nvPicPr>
            <p:cNvPr id="19" name="Picture 18"/>
            <p:cNvPicPr>
              <a:picLocks noChangeAspect="1"/>
            </p:cNvPicPr>
            <p:nvPr/>
          </p:nvPicPr>
          <p:blipFill>
            <a:blip r:embed="rId12"/>
            <a:stretch>
              <a:fillRect/>
            </a:stretch>
          </p:blipFill>
          <p:spPr>
            <a:xfrm>
              <a:off x="2959925" y="354763"/>
              <a:ext cx="1858731" cy="577614"/>
            </a:xfrm>
            <a:prstGeom prst="rect">
              <a:avLst/>
            </a:prstGeom>
          </p:spPr>
        </p:pic>
      </p:grpSp>
    </p:spTree>
    <p:extLst>
      <p:ext uri="{BB962C8B-B14F-4D97-AF65-F5344CB8AC3E}">
        <p14:creationId xmlns:p14="http://schemas.microsoft.com/office/powerpoint/2010/main" val="217218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in nature</a:t>
            </a:r>
          </a:p>
        </p:txBody>
      </p:sp>
      <p:pic>
        <p:nvPicPr>
          <p:cNvPr id="3" name="Picture 2"/>
          <p:cNvPicPr>
            <a:picLocks noChangeAspect="1"/>
          </p:cNvPicPr>
          <p:nvPr/>
        </p:nvPicPr>
        <p:blipFill>
          <a:blip r:embed="rId3"/>
          <a:stretch>
            <a:fillRect/>
          </a:stretch>
        </p:blipFill>
        <p:spPr>
          <a:xfrm>
            <a:off x="611560" y="1059582"/>
            <a:ext cx="7992888" cy="4083918"/>
          </a:xfrm>
          <a:prstGeom prst="rect">
            <a:avLst/>
          </a:prstGeom>
        </p:spPr>
      </p:pic>
      <p:sp>
        <p:nvSpPr>
          <p:cNvPr id="4" name="TextBox 3"/>
          <p:cNvSpPr txBox="1"/>
          <p:nvPr/>
        </p:nvSpPr>
        <p:spPr>
          <a:xfrm>
            <a:off x="14908" y="4731990"/>
            <a:ext cx="4292650" cy="646331"/>
          </a:xfrm>
          <a:prstGeom prst="rect">
            <a:avLst/>
          </a:prstGeom>
          <a:noFill/>
        </p:spPr>
        <p:txBody>
          <a:bodyPr wrap="none" rtlCol="0">
            <a:spAutoFit/>
          </a:bodyPr>
          <a:lstStyle/>
          <a:p>
            <a:pPr marL="0" lvl="1"/>
            <a:r>
              <a:rPr lang="en-US" dirty="0" err="1"/>
              <a:t>Nangia</a:t>
            </a:r>
            <a:r>
              <a:rPr lang="en-US" dirty="0"/>
              <a:t> and Katz: </a:t>
            </a:r>
            <a:r>
              <a:rPr lang="en-GB" dirty="0">
                <a:hlinkClick r:id="rId4"/>
              </a:rPr>
              <a:t>10.1109/eScience.2017.78</a:t>
            </a:r>
            <a:endParaRPr lang="en-US" dirty="0"/>
          </a:p>
          <a:p>
            <a:endParaRPr lang="en-US" dirty="0"/>
          </a:p>
        </p:txBody>
      </p:sp>
      <p:sp>
        <p:nvSpPr>
          <p:cNvPr id="5" name="Rectangle 3">
            <a:extLst>
              <a:ext uri="{FF2B5EF4-FFF2-40B4-BE49-F238E27FC236}">
                <a16:creationId xmlns:a16="http://schemas.microsoft.com/office/drawing/2014/main" id="{F3AB6947-7EB7-AD4E-825B-E0E3D1978AA5}"/>
              </a:ext>
            </a:extLst>
          </p:cNvPr>
          <p:cNvSpPr>
            <a:spLocks noChangeArrowheads="1"/>
          </p:cNvSpPr>
          <p:nvPr/>
        </p:nvSpPr>
        <p:spPr bwMode="auto">
          <a:xfrm>
            <a:off x="2484530" y="4333041"/>
            <a:ext cx="6695982" cy="738664"/>
          </a:xfrm>
          <a:prstGeom prst="rect">
            <a:avLst/>
          </a:prstGeom>
          <a:noFill/>
          <a:ln w="9525">
            <a:noFill/>
            <a:miter lim="800000"/>
            <a:headEnd/>
            <a:tailEnd/>
          </a:ln>
        </p:spPr>
        <p:txBody>
          <a:bodyPr wrap="square">
            <a:prstTxWarp prst="textNoShape">
              <a:avLst/>
            </a:prstTxWarp>
            <a:spAutoFit/>
          </a:bodyPr>
          <a:lstStyle/>
          <a:p>
            <a:pPr algn="r"/>
            <a:r>
              <a:rPr lang="en-GB" sz="1400" dirty="0">
                <a:solidFill>
                  <a:srgbClr val="FF0000"/>
                </a:solidFill>
                <a:ea typeface="Batang" pitchFamily="18" charset="-127"/>
                <a:cs typeface="Batang" pitchFamily="18" charset="-127"/>
              </a:rPr>
              <a:t>January – March 2016</a:t>
            </a:r>
          </a:p>
          <a:p>
            <a:pPr algn="r"/>
            <a:r>
              <a:rPr lang="en-GB" sz="1400" dirty="0">
                <a:solidFill>
                  <a:srgbClr val="FF0000"/>
                </a:solidFill>
                <a:ea typeface="Batang" pitchFamily="18" charset="-127"/>
                <a:cs typeface="Batang" pitchFamily="18" charset="-127"/>
              </a:rPr>
              <a:t>173 pieces of software mentioned</a:t>
            </a:r>
          </a:p>
          <a:p>
            <a:pPr algn="r"/>
            <a:r>
              <a:rPr lang="en-GB" sz="1400" dirty="0">
                <a:solidFill>
                  <a:srgbClr val="FF0000"/>
                </a:solidFill>
                <a:ea typeface="Batang" pitchFamily="18" charset="-127"/>
                <a:cs typeface="Batang" pitchFamily="18" charset="-127"/>
              </a:rPr>
              <a:t>32 of 40 papers mention software</a:t>
            </a:r>
          </a:p>
        </p:txBody>
      </p:sp>
    </p:spTree>
    <p:extLst>
      <p:ext uri="{BB962C8B-B14F-4D97-AF65-F5344CB8AC3E}">
        <p14:creationId xmlns:p14="http://schemas.microsoft.com/office/powerpoint/2010/main" val="46196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6E68-8614-5041-BF5F-F9D6002A6C67}"/>
              </a:ext>
            </a:extLst>
          </p:cNvPr>
          <p:cNvSpPr>
            <a:spLocks noGrp="1"/>
          </p:cNvSpPr>
          <p:nvPr>
            <p:ph type="title"/>
          </p:nvPr>
        </p:nvSpPr>
        <p:spPr/>
        <p:txBody>
          <a:bodyPr/>
          <a:lstStyle/>
          <a:p>
            <a:r>
              <a:rPr lang="en-US" dirty="0"/>
              <a:t>Long, long, long tail</a:t>
            </a:r>
          </a:p>
        </p:txBody>
      </p:sp>
      <p:pic>
        <p:nvPicPr>
          <p:cNvPr id="3" name="Picture 2">
            <a:extLst>
              <a:ext uri="{FF2B5EF4-FFF2-40B4-BE49-F238E27FC236}">
                <a16:creationId xmlns:a16="http://schemas.microsoft.com/office/drawing/2014/main" id="{E3D93B42-64CD-9B40-898B-47EFDF5EF5EB}"/>
              </a:ext>
            </a:extLst>
          </p:cNvPr>
          <p:cNvPicPr>
            <a:picLocks noChangeAspect="1"/>
          </p:cNvPicPr>
          <p:nvPr/>
        </p:nvPicPr>
        <p:blipFill>
          <a:blip r:embed="rId2"/>
          <a:stretch>
            <a:fillRect/>
          </a:stretch>
        </p:blipFill>
        <p:spPr>
          <a:xfrm>
            <a:off x="1043608" y="1187141"/>
            <a:ext cx="6584144" cy="3956359"/>
          </a:xfrm>
          <a:prstGeom prst="rect">
            <a:avLst/>
          </a:prstGeom>
        </p:spPr>
      </p:pic>
      <p:sp>
        <p:nvSpPr>
          <p:cNvPr id="4" name="TextBox 3">
            <a:extLst>
              <a:ext uri="{FF2B5EF4-FFF2-40B4-BE49-F238E27FC236}">
                <a16:creationId xmlns:a16="http://schemas.microsoft.com/office/drawing/2014/main" id="{D2D19F16-26C6-2B45-9BA1-316362265CFD}"/>
              </a:ext>
            </a:extLst>
          </p:cNvPr>
          <p:cNvSpPr txBox="1"/>
          <p:nvPr/>
        </p:nvSpPr>
        <p:spPr>
          <a:xfrm>
            <a:off x="6334600" y="3696270"/>
            <a:ext cx="2567882" cy="276999"/>
          </a:xfrm>
          <a:prstGeom prst="rect">
            <a:avLst/>
          </a:prstGeom>
          <a:noFill/>
        </p:spPr>
        <p:txBody>
          <a:bodyPr wrap="none" rtlCol="0">
            <a:spAutoFit/>
          </a:bodyPr>
          <a:lstStyle/>
          <a:p>
            <a:r>
              <a:rPr lang="en-GB" sz="1200" dirty="0"/>
              <a:t>http://</a:t>
            </a:r>
            <a:r>
              <a:rPr lang="en-GB" sz="1200" dirty="0" err="1"/>
              <a:t>doi.org</a:t>
            </a:r>
            <a:r>
              <a:rPr lang="en-GB" sz="1200" dirty="0"/>
              <a:t>/10.5281/zenodo.60276</a:t>
            </a:r>
            <a:endParaRPr lang="en-US" sz="1200" dirty="0"/>
          </a:p>
        </p:txBody>
      </p:sp>
      <p:sp>
        <p:nvSpPr>
          <p:cNvPr id="5" name="TextBox 4">
            <a:extLst>
              <a:ext uri="{FF2B5EF4-FFF2-40B4-BE49-F238E27FC236}">
                <a16:creationId xmlns:a16="http://schemas.microsoft.com/office/drawing/2014/main" id="{9E64204F-D52A-0B43-8847-39F6D729D560}"/>
              </a:ext>
            </a:extLst>
          </p:cNvPr>
          <p:cNvSpPr txBox="1"/>
          <p:nvPr/>
        </p:nvSpPr>
        <p:spPr>
          <a:xfrm>
            <a:off x="4108557" y="1126336"/>
            <a:ext cx="4517647" cy="2585323"/>
          </a:xfrm>
          <a:prstGeom prst="rect">
            <a:avLst/>
          </a:prstGeom>
          <a:noFill/>
        </p:spPr>
        <p:txBody>
          <a:bodyPr wrap="none" rtlCol="0">
            <a:spAutoFit/>
          </a:bodyPr>
          <a:lstStyle/>
          <a:p>
            <a:r>
              <a:rPr lang="en-US" dirty="0"/>
              <a:t>“What software do you use in your research?”</a:t>
            </a:r>
          </a:p>
          <a:p>
            <a:endParaRPr lang="en-US" dirty="0"/>
          </a:p>
          <a:p>
            <a:r>
              <a:rPr lang="en-US" dirty="0"/>
              <a:t>2958 responses (2014–16, 1261 participants)</a:t>
            </a:r>
          </a:p>
          <a:p>
            <a:r>
              <a:rPr lang="en-US" dirty="0"/>
              <a:t>&gt;10: 35 packages</a:t>
            </a:r>
          </a:p>
          <a:p>
            <a:r>
              <a:rPr lang="en-US" dirty="0"/>
              <a:t>&gt;1: 304 packages</a:t>
            </a:r>
          </a:p>
          <a:p>
            <a:r>
              <a:rPr lang="en-US" dirty="0"/>
              <a:t>1: 2654 packages</a:t>
            </a:r>
          </a:p>
          <a:p>
            <a:endParaRPr lang="en-US" dirty="0"/>
          </a:p>
          <a:p>
            <a:r>
              <a:rPr lang="en-US" dirty="0"/>
              <a:t>Python, </a:t>
            </a:r>
            <a:r>
              <a:rPr lang="en-US" dirty="0" err="1"/>
              <a:t>Matlab</a:t>
            </a:r>
            <a:r>
              <a:rPr lang="en-US" dirty="0"/>
              <a:t>, R</a:t>
            </a:r>
            <a:br>
              <a:rPr lang="en-US" dirty="0"/>
            </a:br>
            <a:r>
              <a:rPr lang="en-US" dirty="0"/>
              <a:t>SPSS, Excel top packages </a:t>
            </a:r>
          </a:p>
        </p:txBody>
      </p:sp>
      <p:sp>
        <p:nvSpPr>
          <p:cNvPr id="6" name="TextBox 5">
            <a:extLst>
              <a:ext uri="{FF2B5EF4-FFF2-40B4-BE49-F238E27FC236}">
                <a16:creationId xmlns:a16="http://schemas.microsoft.com/office/drawing/2014/main" id="{8385C1C2-3738-F141-B27E-2562309B1F06}"/>
              </a:ext>
            </a:extLst>
          </p:cNvPr>
          <p:cNvSpPr txBox="1"/>
          <p:nvPr/>
        </p:nvSpPr>
        <p:spPr>
          <a:xfrm>
            <a:off x="-449" y="4863374"/>
            <a:ext cx="1845377" cy="246221"/>
          </a:xfrm>
          <a:prstGeom prst="rect">
            <a:avLst/>
          </a:prstGeom>
          <a:noFill/>
        </p:spPr>
        <p:txBody>
          <a:bodyPr wrap="none" rtlCol="0">
            <a:spAutoFit/>
          </a:bodyPr>
          <a:lstStyle/>
          <a:p>
            <a:r>
              <a:rPr lang="en-US" sz="1000" dirty="0"/>
              <a:t>Slide courtesy of Simon Hettrick</a:t>
            </a:r>
          </a:p>
        </p:txBody>
      </p:sp>
      <p:pic>
        <p:nvPicPr>
          <p:cNvPr id="7" name="Picture 6">
            <a:extLst>
              <a:ext uri="{FF2B5EF4-FFF2-40B4-BE49-F238E27FC236}">
                <a16:creationId xmlns:a16="http://schemas.microsoft.com/office/drawing/2014/main" id="{B587DAC2-B795-7645-988D-CBE48C48F6A1}"/>
              </a:ext>
            </a:extLst>
          </p:cNvPr>
          <p:cNvPicPr>
            <a:picLocks noChangeAspect="1"/>
          </p:cNvPicPr>
          <p:nvPr/>
        </p:nvPicPr>
        <p:blipFill>
          <a:blip r:embed="rId3"/>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4116597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Software Sustainability Institute</a:t>
            </a:r>
          </a:p>
        </p:txBody>
      </p:sp>
      <p:sp>
        <p:nvSpPr>
          <p:cNvPr id="8" name="Content Placeholder 7"/>
          <p:cNvSpPr>
            <a:spLocks noGrp="1"/>
          </p:cNvSpPr>
          <p:nvPr>
            <p:ph idx="1"/>
          </p:nvPr>
        </p:nvSpPr>
        <p:spPr>
          <a:xfrm>
            <a:off x="539552" y="1200150"/>
            <a:ext cx="8064896" cy="3657600"/>
          </a:xfrm>
        </p:spPr>
        <p:txBody>
          <a:bodyPr>
            <a:normAutofit fontScale="92500" lnSpcReduction="10000"/>
          </a:bodyPr>
          <a:lstStyle/>
          <a:p>
            <a:pPr marL="0" indent="0">
              <a:buNone/>
            </a:pPr>
            <a:r>
              <a:rPr lang="en-US" dirty="0"/>
              <a:t>A national facility for cultivating better, more sustainable, research software to enable </a:t>
            </a:r>
            <a:br>
              <a:rPr lang="en-US" dirty="0"/>
            </a:br>
            <a:r>
              <a:rPr lang="en-US" dirty="0"/>
              <a:t>world-class research</a:t>
            </a:r>
          </a:p>
          <a:p>
            <a:r>
              <a:rPr lang="en-US" sz="2100" dirty="0"/>
              <a:t>Software reaches boundaries in its </a:t>
            </a:r>
            <a:br>
              <a:rPr lang="en-US" sz="2100" dirty="0"/>
            </a:br>
            <a:r>
              <a:rPr lang="en-US" sz="2100" dirty="0"/>
              <a:t>development cycle that prevent </a:t>
            </a:r>
            <a:br>
              <a:rPr lang="en-US" sz="2100" dirty="0"/>
            </a:br>
            <a:r>
              <a:rPr lang="en-US" sz="2100" dirty="0"/>
              <a:t>improvement, growth and adoption </a:t>
            </a:r>
          </a:p>
          <a:p>
            <a:r>
              <a:rPr lang="en-US" sz="2100" dirty="0"/>
              <a:t>Providing the expertise and services </a:t>
            </a:r>
            <a:br>
              <a:rPr lang="en-US" sz="2100" dirty="0"/>
            </a:br>
            <a:r>
              <a:rPr lang="en-US" sz="2100" dirty="0"/>
              <a:t>needed to negotiate to the next stage</a:t>
            </a:r>
          </a:p>
          <a:p>
            <a:r>
              <a:rPr lang="en-US" sz="2100" dirty="0"/>
              <a:t>Developing the policy and tools to</a:t>
            </a:r>
            <a:br>
              <a:rPr lang="en-US" sz="2100" dirty="0"/>
            </a:br>
            <a:r>
              <a:rPr lang="en-US" sz="2100" dirty="0"/>
              <a:t>support the community developing and</a:t>
            </a:r>
            <a:br>
              <a:rPr lang="en-US" sz="2100" dirty="0"/>
            </a:br>
            <a:r>
              <a:rPr lang="en-US" sz="2100" dirty="0"/>
              <a:t>using research software</a:t>
            </a:r>
          </a:p>
          <a:p>
            <a:endParaRPr lang="en-US" dirty="0"/>
          </a:p>
        </p:txBody>
      </p:sp>
      <p:sp>
        <p:nvSpPr>
          <p:cNvPr id="2" name="TextBox 1"/>
          <p:cNvSpPr txBox="1"/>
          <p:nvPr/>
        </p:nvSpPr>
        <p:spPr>
          <a:xfrm>
            <a:off x="5618969" y="4407954"/>
            <a:ext cx="2545890" cy="415498"/>
          </a:xfrm>
          <a:prstGeom prst="rect">
            <a:avLst/>
          </a:prstGeom>
          <a:noFill/>
        </p:spPr>
        <p:txBody>
          <a:bodyPr wrap="none" rtlCol="0">
            <a:spAutoFit/>
          </a:bodyPr>
          <a:lstStyle/>
          <a:p>
            <a:r>
              <a:rPr lang="en-US" sz="1050" dirty="0">
                <a:solidFill>
                  <a:prstClr val="black"/>
                </a:solidFill>
                <a:latin typeface="Calibri"/>
              </a:rPr>
              <a:t>Supported by EPSRC Grant EP/H043160/1 </a:t>
            </a:r>
            <a:br>
              <a:rPr lang="en-US" sz="1050" dirty="0">
                <a:solidFill>
                  <a:prstClr val="black"/>
                </a:solidFill>
                <a:latin typeface="Calibri"/>
              </a:rPr>
            </a:br>
            <a:r>
              <a:rPr lang="en-US" sz="1050" dirty="0">
                <a:solidFill>
                  <a:prstClr val="black"/>
                </a:solidFill>
                <a:latin typeface="Calibri"/>
              </a:rPr>
              <a:t>+ EPSRC/ESRC/BBSRC grant EP/N006410/1 </a:t>
            </a:r>
          </a:p>
        </p:txBody>
      </p:sp>
      <p:pic>
        <p:nvPicPr>
          <p:cNvPr id="10" name="Picture 9"/>
          <p:cNvPicPr>
            <a:picLocks noChangeAspect="1"/>
          </p:cNvPicPr>
          <p:nvPr/>
        </p:nvPicPr>
        <p:blipFill>
          <a:blip r:embed="rId3"/>
          <a:stretch>
            <a:fillRect/>
          </a:stretch>
        </p:blipFill>
        <p:spPr>
          <a:xfrm>
            <a:off x="8270304" y="4848225"/>
            <a:ext cx="838200" cy="29527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632" y="3743833"/>
            <a:ext cx="857250" cy="502103"/>
          </a:xfrm>
          <a:prstGeom prst="rect">
            <a:avLst/>
          </a:prstGeom>
        </p:spPr>
      </p:pic>
      <p:pic>
        <p:nvPicPr>
          <p:cNvPr id="12" name="Picture 11"/>
          <p:cNvPicPr>
            <a:picLocks noChangeAspect="1"/>
          </p:cNvPicPr>
          <p:nvPr/>
        </p:nvPicPr>
        <p:blipFill>
          <a:blip r:embed="rId5"/>
          <a:stretch>
            <a:fillRect/>
          </a:stretch>
        </p:blipFill>
        <p:spPr>
          <a:xfrm>
            <a:off x="5598114" y="2139702"/>
            <a:ext cx="2106234" cy="210623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7816" y="2787774"/>
            <a:ext cx="514608" cy="437964"/>
          </a:xfrm>
          <a:prstGeom prst="rect">
            <a:avLst/>
          </a:prstGeom>
        </p:spPr>
      </p:pic>
      <p:pic>
        <p:nvPicPr>
          <p:cNvPr id="11" name="Picture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25798" y="3381841"/>
            <a:ext cx="782706" cy="217418"/>
          </a:xfrm>
          <a:prstGeom prst="rect">
            <a:avLst/>
          </a:prstGeom>
        </p:spPr>
      </p:pic>
    </p:spTree>
    <p:extLst>
      <p:ext uri="{BB962C8B-B14F-4D97-AF65-F5344CB8AC3E}">
        <p14:creationId xmlns:p14="http://schemas.microsoft.com/office/powerpoint/2010/main" val="16615820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339" y="15644"/>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154310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Writing software is HARD</a:t>
            </a:r>
          </a:p>
        </p:txBody>
      </p:sp>
      <p:sp>
        <p:nvSpPr>
          <p:cNvPr id="3" name="Content Placeholder 2"/>
          <p:cNvSpPr>
            <a:spLocks noGrp="1"/>
          </p:cNvSpPr>
          <p:nvPr>
            <p:ph idx="1"/>
          </p:nvPr>
        </p:nvSpPr>
        <p:spPr>
          <a:xfrm>
            <a:off x="2843808" y="1200151"/>
            <a:ext cx="5842995" cy="3394472"/>
          </a:xfrm>
        </p:spPr>
        <p:txBody>
          <a:bodyPr/>
          <a:lstStyle/>
          <a:p>
            <a:r>
              <a:rPr lang="en-US" dirty="0"/>
              <a:t>It’s not easy to understand how to produce good software</a:t>
            </a:r>
          </a:p>
          <a:p>
            <a:r>
              <a:rPr lang="en-US" dirty="0"/>
              <a:t>One size doesn’t always fit all</a:t>
            </a:r>
          </a:p>
          <a:p>
            <a:r>
              <a:rPr lang="en-US" dirty="0"/>
              <a:t>Best practice requires more than just one person “buying in” to become widely adopted</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772" y="1200151"/>
            <a:ext cx="2359353" cy="3603847"/>
          </a:xfrm>
          <a:prstGeom prst="rect">
            <a:avLst/>
          </a:prstGeom>
        </p:spPr>
      </p:pic>
      <p:sp>
        <p:nvSpPr>
          <p:cNvPr id="6" name="TextBox 5">
            <a:extLst>
              <a:ext uri="{FF2B5EF4-FFF2-40B4-BE49-F238E27FC236}">
                <a16:creationId xmlns:a16="http://schemas.microsoft.com/office/drawing/2014/main" id="{CE4052CC-4034-3644-A88F-0B1587D7F075}"/>
              </a:ext>
            </a:extLst>
          </p:cNvPr>
          <p:cNvSpPr txBox="1"/>
          <p:nvPr/>
        </p:nvSpPr>
        <p:spPr>
          <a:xfrm>
            <a:off x="251520" y="4731990"/>
            <a:ext cx="2592288" cy="400110"/>
          </a:xfrm>
          <a:prstGeom prst="rect">
            <a:avLst/>
          </a:prstGeom>
          <a:noFill/>
        </p:spPr>
        <p:txBody>
          <a:bodyPr wrap="square" rtlCol="0">
            <a:spAutoFit/>
          </a:bodyPr>
          <a:lstStyle/>
          <a:p>
            <a:r>
              <a:rPr lang="en-US" sz="1000" dirty="0" err="1"/>
              <a:t>xkcd</a:t>
            </a:r>
            <a:r>
              <a:rPr lang="en-US" sz="1000" dirty="0"/>
              <a:t>: Good Code by Randall Munroe</a:t>
            </a:r>
            <a:br>
              <a:rPr lang="en-US" sz="1000" dirty="0"/>
            </a:br>
            <a:r>
              <a:rPr lang="en-US" sz="1000" dirty="0"/>
              <a:t>https://</a:t>
            </a:r>
            <a:r>
              <a:rPr lang="en-US" sz="1000" dirty="0" err="1"/>
              <a:t>xkcd.com</a:t>
            </a:r>
            <a:r>
              <a:rPr lang="en-US" sz="1000" dirty="0"/>
              <a:t>/844/</a:t>
            </a:r>
          </a:p>
        </p:txBody>
      </p:sp>
    </p:spTree>
    <p:extLst>
      <p:ext uri="{BB962C8B-B14F-4D97-AF65-F5344CB8AC3E}">
        <p14:creationId xmlns:p14="http://schemas.microsoft.com/office/powerpoint/2010/main" val="3378749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2EAC9-0076-B149-930B-1CAE14A5C464}"/>
              </a:ext>
            </a:extLst>
          </p:cNvPr>
          <p:cNvSpPr>
            <a:spLocks noGrp="1"/>
          </p:cNvSpPr>
          <p:nvPr>
            <p:ph type="title"/>
          </p:nvPr>
        </p:nvSpPr>
        <p:spPr/>
        <p:txBody>
          <a:bodyPr/>
          <a:lstStyle/>
          <a:p>
            <a:r>
              <a:rPr lang="en-US" dirty="0"/>
              <a:t>Growth in</a:t>
            </a:r>
            <a:br>
              <a:rPr lang="en-US" dirty="0"/>
            </a:br>
            <a:r>
              <a:rPr lang="en-US" dirty="0"/>
              <a:t>a time of</a:t>
            </a:r>
            <a:br>
              <a:rPr lang="en-US" dirty="0"/>
            </a:br>
            <a:r>
              <a:rPr lang="en-US" dirty="0"/>
              <a:t>debt</a:t>
            </a:r>
          </a:p>
        </p:txBody>
      </p:sp>
      <p:pic>
        <p:nvPicPr>
          <p:cNvPr id="4" name="Picture 3">
            <a:extLst>
              <a:ext uri="{FF2B5EF4-FFF2-40B4-BE49-F238E27FC236}">
                <a16:creationId xmlns:a16="http://schemas.microsoft.com/office/drawing/2014/main" id="{70FE437D-F442-6643-853A-8CCC5E2D82D1}"/>
              </a:ext>
            </a:extLst>
          </p:cNvPr>
          <p:cNvPicPr>
            <a:picLocks noChangeAspect="1"/>
          </p:cNvPicPr>
          <p:nvPr/>
        </p:nvPicPr>
        <p:blipFill>
          <a:blip r:embed="rId2"/>
          <a:stretch>
            <a:fillRect/>
          </a:stretch>
        </p:blipFill>
        <p:spPr>
          <a:xfrm>
            <a:off x="314328" y="221787"/>
            <a:ext cx="4462267" cy="4409646"/>
          </a:xfrm>
          <a:prstGeom prst="rect">
            <a:avLst/>
          </a:prstGeom>
        </p:spPr>
      </p:pic>
      <p:sp>
        <p:nvSpPr>
          <p:cNvPr id="5" name="TextBox 4">
            <a:extLst>
              <a:ext uri="{FF2B5EF4-FFF2-40B4-BE49-F238E27FC236}">
                <a16:creationId xmlns:a16="http://schemas.microsoft.com/office/drawing/2014/main" id="{9DFC6953-6E14-3F4F-80C1-54526DB71BD0}"/>
              </a:ext>
            </a:extLst>
          </p:cNvPr>
          <p:cNvSpPr txBox="1"/>
          <p:nvPr/>
        </p:nvSpPr>
        <p:spPr>
          <a:xfrm>
            <a:off x="4932040" y="221787"/>
            <a:ext cx="2716834" cy="1938992"/>
          </a:xfrm>
          <a:prstGeom prst="rect">
            <a:avLst/>
          </a:prstGeom>
          <a:noFill/>
        </p:spPr>
        <p:txBody>
          <a:bodyPr wrap="none" rtlCol="0">
            <a:spAutoFit/>
          </a:bodyPr>
          <a:lstStyle/>
          <a:p>
            <a:r>
              <a:rPr lang="en-US" sz="3600" dirty="0">
                <a:solidFill>
                  <a:schemeClr val="bg1"/>
                </a:solidFill>
              </a:rPr>
              <a:t>Can you spot </a:t>
            </a:r>
            <a:br>
              <a:rPr lang="en-US" sz="3600" dirty="0">
                <a:solidFill>
                  <a:schemeClr val="bg1"/>
                </a:solidFill>
              </a:rPr>
            </a:br>
            <a:r>
              <a:rPr lang="en-US" sz="3600" dirty="0">
                <a:solidFill>
                  <a:schemeClr val="bg1"/>
                </a:solidFill>
              </a:rPr>
              <a:t>the mistake?</a:t>
            </a:r>
          </a:p>
          <a:p>
            <a:endParaRPr lang="en-US" sz="3600" dirty="0">
              <a:solidFill>
                <a:schemeClr val="bg1"/>
              </a:solidFill>
            </a:endParaRPr>
          </a:p>
          <a:p>
            <a:endParaRPr lang="en-US" sz="1200" dirty="0">
              <a:solidFill>
                <a:schemeClr val="bg1"/>
              </a:solidFill>
            </a:endParaRPr>
          </a:p>
        </p:txBody>
      </p:sp>
      <p:sp>
        <p:nvSpPr>
          <p:cNvPr id="6" name="TextBox 5">
            <a:extLst>
              <a:ext uri="{FF2B5EF4-FFF2-40B4-BE49-F238E27FC236}">
                <a16:creationId xmlns:a16="http://schemas.microsoft.com/office/drawing/2014/main" id="{934D3340-D15A-1740-9AF7-B317564886A4}"/>
              </a:ext>
            </a:extLst>
          </p:cNvPr>
          <p:cNvSpPr txBox="1"/>
          <p:nvPr/>
        </p:nvSpPr>
        <p:spPr>
          <a:xfrm>
            <a:off x="4878295" y="3147814"/>
            <a:ext cx="4265705" cy="1631216"/>
          </a:xfrm>
          <a:prstGeom prst="rect">
            <a:avLst/>
          </a:prstGeom>
          <a:noFill/>
        </p:spPr>
        <p:txBody>
          <a:bodyPr wrap="square" rtlCol="0">
            <a:spAutoFit/>
          </a:bodyPr>
          <a:lstStyle/>
          <a:p>
            <a:pPr marL="171450" indent="-171450">
              <a:buFont typeface="Arial" panose="020B0604020202020204" pitchFamily="34" charset="0"/>
              <a:buChar char="•"/>
            </a:pPr>
            <a:r>
              <a:rPr lang="en-GB" sz="1000" dirty="0">
                <a:solidFill>
                  <a:schemeClr val="bg1"/>
                </a:solidFill>
              </a:rPr>
              <a:t>Reinhart, Carmen M.; Rogoff, Kenneth S. (2010).  "Growth in a Time of Debt".  American Economic Review. 100 (2): 573–78.  doi:10.1257/aer.100.2.573 </a:t>
            </a:r>
          </a:p>
          <a:p>
            <a:pPr marL="171450" indent="-171450">
              <a:buFont typeface="Arial" panose="020B0604020202020204" pitchFamily="34" charset="0"/>
              <a:buChar char="•"/>
            </a:pPr>
            <a:r>
              <a:rPr lang="en-GB" sz="1000" dirty="0">
                <a:solidFill>
                  <a:schemeClr val="bg1"/>
                </a:solidFill>
              </a:rPr>
              <a:t>https://</a:t>
            </a:r>
            <a:r>
              <a:rPr lang="en-GB" sz="1000" dirty="0" err="1">
                <a:solidFill>
                  <a:schemeClr val="bg1"/>
                </a:solidFill>
              </a:rPr>
              <a:t>qz.com</a:t>
            </a:r>
            <a:r>
              <a:rPr lang="en-GB" sz="1000" dirty="0">
                <a:solidFill>
                  <a:schemeClr val="bg1"/>
                </a:solidFill>
              </a:rPr>
              <a:t>/75035/fixing-this-excel-error-transforms-high-debt-countries-from-recession-to-growth/</a:t>
            </a:r>
          </a:p>
          <a:p>
            <a:pPr marL="171450" indent="-171450">
              <a:buFont typeface="Arial" panose="020B0604020202020204" pitchFamily="34" charset="0"/>
              <a:buChar char="•"/>
            </a:pPr>
            <a:r>
              <a:rPr lang="en-US" sz="1000" dirty="0">
                <a:solidFill>
                  <a:schemeClr val="bg1"/>
                </a:solidFill>
              </a:rPr>
              <a:t>http://www.nytimes.com/2013/04/26/opinion/debt-growth-and-the-austerity-debate.html</a:t>
            </a:r>
          </a:p>
          <a:p>
            <a:pPr marL="171450" indent="-171450">
              <a:buFont typeface="Arial" panose="020B0604020202020204" pitchFamily="34" charset="0"/>
              <a:buChar char="•"/>
            </a:pPr>
            <a:r>
              <a:rPr lang="en-US" sz="1000" dirty="0">
                <a:solidFill>
                  <a:schemeClr val="bg1"/>
                </a:solidFill>
              </a:rPr>
              <a:t>https://</a:t>
            </a:r>
            <a:r>
              <a:rPr lang="en-US" sz="1000" dirty="0" err="1">
                <a:solidFill>
                  <a:schemeClr val="bg1"/>
                </a:solidFill>
              </a:rPr>
              <a:t>www.bloomberg.com</a:t>
            </a:r>
            <a:r>
              <a:rPr lang="en-US" sz="1000" dirty="0">
                <a:solidFill>
                  <a:schemeClr val="bg1"/>
                </a:solidFill>
              </a:rPr>
              <a:t>/news/articles/2013-04-18/</a:t>
            </a:r>
            <a:r>
              <a:rPr lang="en-US" sz="1000" dirty="0" err="1">
                <a:solidFill>
                  <a:schemeClr val="bg1"/>
                </a:solidFill>
              </a:rPr>
              <a:t>faq</a:t>
            </a:r>
            <a:r>
              <a:rPr lang="en-US" sz="1000" dirty="0">
                <a:solidFill>
                  <a:schemeClr val="bg1"/>
                </a:solidFill>
              </a:rPr>
              <a:t>-</a:t>
            </a:r>
            <a:r>
              <a:rPr lang="en-US" sz="1000" dirty="0" err="1">
                <a:solidFill>
                  <a:schemeClr val="bg1"/>
                </a:solidFill>
              </a:rPr>
              <a:t>reinhart</a:t>
            </a:r>
            <a:r>
              <a:rPr lang="en-US" sz="1000" dirty="0">
                <a:solidFill>
                  <a:schemeClr val="bg1"/>
                </a:solidFill>
              </a:rPr>
              <a:t>-</a:t>
            </a:r>
            <a:r>
              <a:rPr lang="en-US" sz="1000" dirty="0" err="1">
                <a:solidFill>
                  <a:schemeClr val="bg1"/>
                </a:solidFill>
              </a:rPr>
              <a:t>rogoff</a:t>
            </a:r>
            <a:r>
              <a:rPr lang="en-US" sz="1000" dirty="0">
                <a:solidFill>
                  <a:schemeClr val="bg1"/>
                </a:solidFill>
              </a:rPr>
              <a:t>-and-the-excel-error-that-changed-history</a:t>
            </a:r>
          </a:p>
          <a:p>
            <a:pPr marL="171450" indent="-171450">
              <a:buFont typeface="Arial" panose="020B0604020202020204" pitchFamily="34" charset="0"/>
              <a:buChar char="•"/>
            </a:pPr>
            <a:endParaRPr lang="en-US" sz="1000" dirty="0">
              <a:solidFill>
                <a:schemeClr val="bg1"/>
              </a:solidFill>
            </a:endParaRPr>
          </a:p>
        </p:txBody>
      </p:sp>
      <p:sp>
        <p:nvSpPr>
          <p:cNvPr id="7" name="TextBox 6">
            <a:extLst>
              <a:ext uri="{FF2B5EF4-FFF2-40B4-BE49-F238E27FC236}">
                <a16:creationId xmlns:a16="http://schemas.microsoft.com/office/drawing/2014/main" id="{1086A597-1AE8-084D-96A8-4D7B93154720}"/>
              </a:ext>
            </a:extLst>
          </p:cNvPr>
          <p:cNvSpPr txBox="1"/>
          <p:nvPr/>
        </p:nvSpPr>
        <p:spPr>
          <a:xfrm>
            <a:off x="5040803" y="1542080"/>
            <a:ext cx="3923685" cy="1384995"/>
          </a:xfrm>
          <a:prstGeom prst="rect">
            <a:avLst/>
          </a:prstGeom>
          <a:solidFill>
            <a:schemeClr val="bg1">
              <a:lumMod val="65000"/>
              <a:alpha val="77000"/>
            </a:schemeClr>
          </a:solidFill>
        </p:spPr>
        <p:txBody>
          <a:bodyPr wrap="square" rtlCol="0">
            <a:spAutoFit/>
          </a:bodyPr>
          <a:lstStyle/>
          <a:p>
            <a:r>
              <a:rPr lang="en-US" sz="1400" i="1" dirty="0">
                <a:latin typeface="Helvetica" charset="0"/>
                <a:ea typeface="Helvetica" charset="0"/>
                <a:cs typeface="Helvetica" charset="0"/>
              </a:rPr>
              <a:t>“All I can hope is that future historians note that one of the core empirical points providing the intellectual foundation for the global move to austerity in the early 2010s was based on someone accidentally not updating a row formula in Excel” </a:t>
            </a:r>
            <a:r>
              <a:rPr lang="mr-IN" sz="1400" i="1" dirty="0">
                <a:latin typeface="Helvetica" charset="0"/>
                <a:ea typeface="Helvetica" charset="0"/>
                <a:cs typeface="Helvetica" charset="0"/>
              </a:rPr>
              <a:t>–</a:t>
            </a:r>
            <a:r>
              <a:rPr lang="en-US" sz="1400" i="1" dirty="0">
                <a:latin typeface="Helvetica" charset="0"/>
                <a:ea typeface="Helvetica" charset="0"/>
                <a:cs typeface="Helvetica" charset="0"/>
              </a:rPr>
              <a:t> Mike </a:t>
            </a:r>
            <a:r>
              <a:rPr lang="en-US" sz="1400" i="1" dirty="0" err="1">
                <a:latin typeface="Helvetica" charset="0"/>
                <a:ea typeface="Helvetica" charset="0"/>
                <a:cs typeface="Helvetica" charset="0"/>
              </a:rPr>
              <a:t>Konczal</a:t>
            </a:r>
            <a:endParaRPr lang="en-US" sz="1400" dirty="0">
              <a:latin typeface="Helvetica" charset="0"/>
              <a:ea typeface="Helvetica" charset="0"/>
              <a:cs typeface="Helvetica" charset="0"/>
            </a:endParaRPr>
          </a:p>
        </p:txBody>
      </p:sp>
      <p:sp>
        <p:nvSpPr>
          <p:cNvPr id="8" name="Rectangle 7">
            <a:extLst>
              <a:ext uri="{FF2B5EF4-FFF2-40B4-BE49-F238E27FC236}">
                <a16:creationId xmlns:a16="http://schemas.microsoft.com/office/drawing/2014/main" id="{7E3D5861-A9B1-BF47-BD9D-4B801614F752}"/>
              </a:ext>
            </a:extLst>
          </p:cNvPr>
          <p:cNvSpPr/>
          <p:nvPr/>
        </p:nvSpPr>
        <p:spPr>
          <a:xfrm>
            <a:off x="3563888" y="4371950"/>
            <a:ext cx="1314407" cy="407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974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fricanmigr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20538"/>
            <a:ext cx="7029074" cy="4409646"/>
          </a:xfrm>
          <a:prstGeom prst="rect">
            <a:avLst/>
          </a:prstGeom>
        </p:spPr>
      </p:pic>
      <p:sp>
        <p:nvSpPr>
          <p:cNvPr id="4" name="Text Box 4"/>
          <p:cNvSpPr txBox="1">
            <a:spLocks noChangeArrowheads="1"/>
          </p:cNvSpPr>
          <p:nvPr/>
        </p:nvSpPr>
        <p:spPr bwMode="auto">
          <a:xfrm>
            <a:off x="4472282" y="3499143"/>
            <a:ext cx="2936551" cy="584775"/>
          </a:xfrm>
          <a:prstGeom prst="rect">
            <a:avLst/>
          </a:prstGeom>
          <a:noFill/>
          <a:ln w="9525">
            <a:noFill/>
            <a:miter lim="800000"/>
            <a:headEnd/>
            <a:tailEnd/>
          </a:ln>
        </p:spPr>
        <p:txBody>
          <a:bodyPr wrap="square">
            <a:prstTxWarp prst="textNoShape">
              <a:avLst/>
            </a:prstTxWarp>
            <a:spAutoFit/>
          </a:bodyPr>
          <a:lstStyle/>
          <a:p>
            <a:r>
              <a:rPr lang="en-GB" sz="1600" dirty="0" err="1">
                <a:solidFill>
                  <a:prstClr val="black"/>
                </a:solidFill>
                <a:latin typeface="Calibri"/>
                <a:ea typeface="Batang" pitchFamily="18" charset="-127"/>
                <a:cs typeface="Batang" pitchFamily="18" charset="-127"/>
              </a:rPr>
              <a:t>Llorente</a:t>
            </a:r>
            <a:r>
              <a:rPr lang="en-GB" sz="1600" dirty="0">
                <a:solidFill>
                  <a:prstClr val="black"/>
                </a:solidFill>
                <a:latin typeface="Calibri"/>
                <a:ea typeface="Batang" pitchFamily="18" charset="-127"/>
                <a:cs typeface="Batang" pitchFamily="18" charset="-127"/>
              </a:rPr>
              <a:t> et al. Science, 350, 6262</a:t>
            </a:r>
          </a:p>
          <a:p>
            <a:r>
              <a:rPr lang="en-US" sz="1600" dirty="0" err="1">
                <a:solidFill>
                  <a:prstClr val="black"/>
                </a:solidFill>
                <a:latin typeface="Calibri"/>
                <a:ea typeface="Batang" pitchFamily="18" charset="-127"/>
                <a:cs typeface="Batang" pitchFamily="18" charset="-127"/>
              </a:rPr>
              <a:t>doi</a:t>
            </a:r>
            <a:r>
              <a:rPr lang="en-US" sz="1600" dirty="0">
                <a:solidFill>
                  <a:prstClr val="black"/>
                </a:solidFill>
                <a:latin typeface="Calibri"/>
                <a:ea typeface="Batang" pitchFamily="18" charset="-127"/>
                <a:cs typeface="Batang" pitchFamily="18" charset="-127"/>
              </a:rPr>
              <a:t>:</a:t>
            </a:r>
            <a:r>
              <a:rPr lang="fi-FI" sz="1600" dirty="0">
                <a:solidFill>
                  <a:prstClr val="black"/>
                </a:solidFill>
                <a:ea typeface="Batang" pitchFamily="18" charset="-127"/>
                <a:cs typeface="Batang" pitchFamily="18" charset="-127"/>
              </a:rPr>
              <a:t>10.1126/science.aad2879</a:t>
            </a:r>
            <a:endParaRPr lang="en-GB" sz="1600" dirty="0">
              <a:solidFill>
                <a:prstClr val="black"/>
              </a:solidFill>
              <a:latin typeface="Calibri"/>
              <a:ea typeface="Batang" pitchFamily="18" charset="-127"/>
              <a:cs typeface="Batang" pitchFamily="18" charset="-127"/>
            </a:endParaRPr>
          </a:p>
        </p:txBody>
      </p:sp>
      <p:sp>
        <p:nvSpPr>
          <p:cNvPr id="5" name="Rectangle 3"/>
          <p:cNvSpPr>
            <a:spLocks noChangeArrowheads="1"/>
          </p:cNvSpPr>
          <p:nvPr/>
        </p:nvSpPr>
        <p:spPr bwMode="auto">
          <a:xfrm>
            <a:off x="332330" y="4169768"/>
            <a:ext cx="7029073" cy="923330"/>
          </a:xfrm>
          <a:prstGeom prst="rect">
            <a:avLst/>
          </a:prstGeom>
          <a:solidFill>
            <a:schemeClr val="bg1"/>
          </a:solidFill>
          <a:ln w="9525">
            <a:noFill/>
            <a:miter lim="800000"/>
            <a:headEnd/>
            <a:tailEnd/>
          </a:ln>
        </p:spPr>
        <p:txBody>
          <a:bodyPr wrap="square">
            <a:prstTxWarp prst="textNoShape">
              <a:avLst/>
            </a:prstTxWarp>
            <a:spAutoFit/>
          </a:bodyPr>
          <a:lstStyle/>
          <a:p>
            <a:r>
              <a:rPr lang="en-GB" dirty="0">
                <a:solidFill>
                  <a:srgbClr val="FF0000"/>
                </a:solidFill>
                <a:ea typeface="Batang" pitchFamily="18" charset="-127"/>
                <a:cs typeface="Batang" pitchFamily="18" charset="-127"/>
              </a:rPr>
              <a:t>The results presented in the Report “Ancient Ethiopian genome reveals extensive Eurasian admixture throughout the African continent“ were affected by a bioinformatics error</a:t>
            </a:r>
            <a:endParaRPr lang="en-GB" i="1" dirty="0">
              <a:solidFill>
                <a:srgbClr val="FF0000"/>
              </a:solidFill>
              <a:latin typeface="Calibri"/>
              <a:ea typeface="Batang" pitchFamily="18" charset="-127"/>
              <a:cs typeface="Batang" pitchFamily="18" charset="-127"/>
            </a:endParaRPr>
          </a:p>
        </p:txBody>
      </p:sp>
      <p:sp>
        <p:nvSpPr>
          <p:cNvPr id="7" name="TextBox 6"/>
          <p:cNvSpPr txBox="1"/>
          <p:nvPr/>
        </p:nvSpPr>
        <p:spPr>
          <a:xfrm>
            <a:off x="3563888" y="4780197"/>
            <a:ext cx="5078634" cy="246221"/>
          </a:xfrm>
          <a:prstGeom prst="rect">
            <a:avLst/>
          </a:prstGeom>
          <a:noFill/>
        </p:spPr>
        <p:txBody>
          <a:bodyPr wrap="none" rtlCol="0">
            <a:spAutoFit/>
          </a:bodyPr>
          <a:lstStyle/>
          <a:p>
            <a:r>
              <a:rPr lang="en-US" sz="1000" dirty="0"/>
              <a:t>https://</a:t>
            </a:r>
            <a:r>
              <a:rPr lang="en-US" sz="1000" dirty="0" err="1"/>
              <a:t>www.nature.com</a:t>
            </a:r>
            <a:r>
              <a:rPr lang="en-US" sz="1000" dirty="0"/>
              <a:t>/news/error-found-in-study-of-first-ancient-african-genome-1.19258</a:t>
            </a:r>
          </a:p>
        </p:txBody>
      </p:sp>
    </p:spTree>
    <p:extLst>
      <p:ext uri="{BB962C8B-B14F-4D97-AF65-F5344CB8AC3E}">
        <p14:creationId xmlns:p14="http://schemas.microsoft.com/office/powerpoint/2010/main" val="2123490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4" name="Group 103"/>
          <p:cNvGrpSpPr/>
          <p:nvPr/>
        </p:nvGrpSpPr>
        <p:grpSpPr>
          <a:xfrm>
            <a:off x="1204181" y="1643607"/>
            <a:ext cx="5794112" cy="415498"/>
            <a:chOff x="118713" y="2185119"/>
            <a:chExt cx="7725482" cy="553997"/>
          </a:xfrm>
        </p:grpSpPr>
        <p:sp>
          <p:nvSpPr>
            <p:cNvPr id="105" name="TextBox 104"/>
            <p:cNvSpPr txBox="1"/>
            <p:nvPr/>
          </p:nvSpPr>
          <p:spPr>
            <a:xfrm>
              <a:off x="118713" y="218511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11111111</a:t>
              </a:r>
            </a:p>
          </p:txBody>
        </p:sp>
        <p:sp>
          <p:nvSpPr>
            <p:cNvPr id="106" name="TextBox 105"/>
            <p:cNvSpPr txBox="1"/>
            <p:nvPr/>
          </p:nvSpPr>
          <p:spPr>
            <a:xfrm>
              <a:off x="1075124" y="218511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00000000</a:t>
              </a:r>
            </a:p>
          </p:txBody>
        </p:sp>
        <p:sp>
          <p:nvSpPr>
            <p:cNvPr id="107" name="TextBox 106"/>
            <p:cNvSpPr txBox="1"/>
            <p:nvPr/>
          </p:nvSpPr>
          <p:spPr>
            <a:xfrm>
              <a:off x="2042100" y="2185119"/>
              <a:ext cx="967016" cy="553997"/>
            </a:xfrm>
            <a:prstGeom prst="rect">
              <a:avLst/>
            </a:prstGeom>
            <a:solidFill>
              <a:schemeClr val="bg1"/>
            </a:solidFill>
            <a:ln>
              <a:solidFill>
                <a:schemeClr val="tx1"/>
              </a:solidFill>
            </a:ln>
          </p:spPr>
          <p:txBody>
            <a:bodyPr wrap="square" rtlCol="0">
              <a:spAutoFit/>
            </a:bodyPr>
            <a:lstStyle/>
            <a:p>
              <a:r>
                <a:rPr lang="en-GB" sz="1050" dirty="0"/>
                <a:t>00001111</a:t>
              </a:r>
            </a:p>
          </p:txBody>
        </p:sp>
        <p:sp>
          <p:nvSpPr>
            <p:cNvPr id="108" name="TextBox 107"/>
            <p:cNvSpPr txBox="1"/>
            <p:nvPr/>
          </p:nvSpPr>
          <p:spPr>
            <a:xfrm>
              <a:off x="3009115" y="2185119"/>
              <a:ext cx="967016" cy="553997"/>
            </a:xfrm>
            <a:prstGeom prst="rect">
              <a:avLst/>
            </a:prstGeom>
            <a:solidFill>
              <a:schemeClr val="bg1"/>
            </a:solidFill>
            <a:ln>
              <a:solidFill>
                <a:schemeClr val="tx1"/>
              </a:solidFill>
            </a:ln>
          </p:spPr>
          <p:txBody>
            <a:bodyPr wrap="square" rtlCol="0">
              <a:spAutoFit/>
            </a:bodyPr>
            <a:lstStyle/>
            <a:p>
              <a:r>
                <a:rPr lang="en-GB" sz="1050" dirty="0"/>
                <a:t>11110000</a:t>
              </a:r>
            </a:p>
          </p:txBody>
        </p:sp>
        <p:sp>
          <p:nvSpPr>
            <p:cNvPr id="109" name="TextBox 108"/>
            <p:cNvSpPr txBox="1"/>
            <p:nvPr/>
          </p:nvSpPr>
          <p:spPr>
            <a:xfrm>
              <a:off x="3976131" y="2185119"/>
              <a:ext cx="967016" cy="553997"/>
            </a:xfrm>
            <a:prstGeom prst="rect">
              <a:avLst/>
            </a:prstGeom>
            <a:solidFill>
              <a:schemeClr val="bg1"/>
            </a:solidFill>
            <a:ln>
              <a:solidFill>
                <a:schemeClr val="tx1"/>
              </a:solidFill>
            </a:ln>
          </p:spPr>
          <p:txBody>
            <a:bodyPr wrap="square" rtlCol="0">
              <a:spAutoFit/>
            </a:bodyPr>
            <a:lstStyle/>
            <a:p>
              <a:r>
                <a:rPr lang="en-GB" sz="1050" dirty="0"/>
                <a:t>00110011</a:t>
              </a:r>
            </a:p>
          </p:txBody>
        </p:sp>
        <p:sp>
          <p:nvSpPr>
            <p:cNvPr id="110" name="TextBox 109"/>
            <p:cNvSpPr txBox="1"/>
            <p:nvPr/>
          </p:nvSpPr>
          <p:spPr>
            <a:xfrm>
              <a:off x="4943147" y="2185119"/>
              <a:ext cx="967016" cy="553997"/>
            </a:xfrm>
            <a:prstGeom prst="rect">
              <a:avLst/>
            </a:prstGeom>
            <a:solidFill>
              <a:schemeClr val="bg1"/>
            </a:solidFill>
            <a:ln>
              <a:solidFill>
                <a:schemeClr val="tx1"/>
              </a:solidFill>
            </a:ln>
          </p:spPr>
          <p:txBody>
            <a:bodyPr wrap="square" rtlCol="0">
              <a:spAutoFit/>
            </a:bodyPr>
            <a:lstStyle/>
            <a:p>
              <a:r>
                <a:rPr lang="en-GB" sz="1050" dirty="0"/>
                <a:t>11001100</a:t>
              </a:r>
            </a:p>
          </p:txBody>
        </p:sp>
        <p:sp>
          <p:nvSpPr>
            <p:cNvPr id="111" name="TextBox 110"/>
            <p:cNvSpPr txBox="1"/>
            <p:nvPr/>
          </p:nvSpPr>
          <p:spPr>
            <a:xfrm>
              <a:off x="5910163" y="2185119"/>
              <a:ext cx="967016" cy="553997"/>
            </a:xfrm>
            <a:prstGeom prst="rect">
              <a:avLst/>
            </a:prstGeom>
            <a:solidFill>
              <a:schemeClr val="bg1"/>
            </a:solidFill>
            <a:ln>
              <a:solidFill>
                <a:schemeClr val="tx1"/>
              </a:solidFill>
            </a:ln>
          </p:spPr>
          <p:txBody>
            <a:bodyPr wrap="square" rtlCol="0">
              <a:spAutoFit/>
            </a:bodyPr>
            <a:lstStyle/>
            <a:p>
              <a:r>
                <a:rPr lang="en-GB" sz="1050" dirty="0"/>
                <a:t>00001111</a:t>
              </a:r>
            </a:p>
          </p:txBody>
        </p:sp>
        <p:sp>
          <p:nvSpPr>
            <p:cNvPr id="112" name="TextBox 111"/>
            <p:cNvSpPr txBox="1"/>
            <p:nvPr/>
          </p:nvSpPr>
          <p:spPr>
            <a:xfrm>
              <a:off x="6877179" y="2185119"/>
              <a:ext cx="967016" cy="553997"/>
            </a:xfrm>
            <a:prstGeom prst="rect">
              <a:avLst/>
            </a:prstGeom>
            <a:solidFill>
              <a:schemeClr val="bg1"/>
            </a:solidFill>
            <a:ln>
              <a:solidFill>
                <a:schemeClr val="tx1"/>
              </a:solidFill>
            </a:ln>
          </p:spPr>
          <p:txBody>
            <a:bodyPr wrap="square" rtlCol="0">
              <a:spAutoFit/>
            </a:bodyPr>
            <a:lstStyle/>
            <a:p>
              <a:r>
                <a:rPr lang="en-GB" sz="1050" dirty="0"/>
                <a:t>11110000</a:t>
              </a:r>
            </a:p>
          </p:txBody>
        </p:sp>
      </p:grpSp>
      <p:sp>
        <p:nvSpPr>
          <p:cNvPr id="2" name="Title 1"/>
          <p:cNvSpPr>
            <a:spLocks noGrp="1"/>
          </p:cNvSpPr>
          <p:nvPr>
            <p:ph type="title"/>
          </p:nvPr>
        </p:nvSpPr>
        <p:spPr/>
        <p:txBody>
          <a:bodyPr/>
          <a:lstStyle/>
          <a:p>
            <a:r>
              <a:rPr lang="en-GB" dirty="0"/>
              <a:t>When things go wrong</a:t>
            </a:r>
          </a:p>
        </p:txBody>
      </p:sp>
      <p:sp>
        <p:nvSpPr>
          <p:cNvPr id="21" name="TextBox 20"/>
          <p:cNvSpPr txBox="1"/>
          <p:nvPr/>
        </p:nvSpPr>
        <p:spPr>
          <a:xfrm>
            <a:off x="7056276" y="1045209"/>
            <a:ext cx="944724" cy="415498"/>
          </a:xfrm>
          <a:prstGeom prst="rect">
            <a:avLst/>
          </a:prstGeom>
          <a:noFill/>
        </p:spPr>
        <p:txBody>
          <a:bodyPr wrap="square" rtlCol="0">
            <a:spAutoFit/>
          </a:bodyPr>
          <a:lstStyle/>
          <a:p>
            <a:r>
              <a:rPr lang="en-GB" sz="1050" dirty="0"/>
              <a:t>64 bit floating point number</a:t>
            </a:r>
          </a:p>
        </p:txBody>
      </p:sp>
      <p:sp>
        <p:nvSpPr>
          <p:cNvPr id="59" name="TextBox 58"/>
          <p:cNvSpPr txBox="1"/>
          <p:nvPr/>
        </p:nvSpPr>
        <p:spPr>
          <a:xfrm>
            <a:off x="5705637" y="2034763"/>
            <a:ext cx="34289" cy="300082"/>
          </a:xfrm>
          <a:prstGeom prst="rect">
            <a:avLst/>
          </a:prstGeom>
          <a:noFill/>
        </p:spPr>
        <p:txBody>
          <a:bodyPr wrap="square" rtlCol="0">
            <a:spAutoFit/>
          </a:bodyPr>
          <a:lstStyle/>
          <a:p>
            <a:endParaRPr lang="en-GB" sz="1350" dirty="0"/>
          </a:p>
        </p:txBody>
      </p:sp>
      <p:pic>
        <p:nvPicPr>
          <p:cNvPr id="61" name="Picture 2" descr="http://www.esa.int/var/esa/storage/images/esa_multimedia/images/2009/09/explosion_of_first_ariane_5_flight_june_4_1996/10083032-2-eng-GB/Explosion_of_first_Ariane_5_flight_June_4_1996_node_full_image_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5427" y="2176792"/>
            <a:ext cx="3282671" cy="2161093"/>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4608804" y="4353105"/>
            <a:ext cx="3365574" cy="461665"/>
          </a:xfrm>
          <a:prstGeom prst="rect">
            <a:avLst/>
          </a:prstGeom>
          <a:noFill/>
        </p:spPr>
        <p:txBody>
          <a:bodyPr wrap="square" rtlCol="0">
            <a:spAutoFit/>
          </a:bodyPr>
          <a:lstStyle/>
          <a:p>
            <a:r>
              <a:rPr lang="en-GB" sz="1200" dirty="0">
                <a:hlinkClick r:id="rId4"/>
              </a:rPr>
              <a:t>http://www.esa.int/spaceinimages/Images/2009/09/Explosion_of_first_Ariane_5_flight_June_4_1996</a:t>
            </a:r>
            <a:r>
              <a:rPr lang="en-GB" sz="1200" dirty="0"/>
              <a:t> </a:t>
            </a:r>
          </a:p>
        </p:txBody>
      </p:sp>
      <p:sp>
        <p:nvSpPr>
          <p:cNvPr id="63" name="TextBox 62"/>
          <p:cNvSpPr txBox="1"/>
          <p:nvPr/>
        </p:nvSpPr>
        <p:spPr>
          <a:xfrm>
            <a:off x="1224081" y="2094980"/>
            <a:ext cx="3340643" cy="2862322"/>
          </a:xfrm>
          <a:prstGeom prst="rect">
            <a:avLst/>
          </a:prstGeom>
          <a:noFill/>
        </p:spPr>
        <p:txBody>
          <a:bodyPr wrap="square" rtlCol="0">
            <a:spAutoFit/>
          </a:bodyPr>
          <a:lstStyle/>
          <a:p>
            <a:r>
              <a:rPr lang="en-GB" sz="1200" dirty="0"/>
              <a:t>“nozzle deflections were commanded by the ... software on the basis of data transmitted by the active Inertial Reference System (SRI 2) ... Part of these data ... did not contain proper flight data, but ... was interpreted as flight data.”</a:t>
            </a:r>
          </a:p>
          <a:p>
            <a:r>
              <a:rPr lang="en-GB" sz="1200" dirty="0"/>
              <a:t>“SRI 2 did not send correct attitude data ... due to a software exception”</a:t>
            </a:r>
          </a:p>
          <a:p>
            <a:r>
              <a:rPr lang="en-GB" sz="1200" dirty="0"/>
              <a:t>“</a:t>
            </a:r>
            <a:r>
              <a:rPr lang="en-GB" sz="1200" b="1" dirty="0"/>
              <a:t>software exception was caused during execution of a data conversion from 64-bit floating point to 16-bit signed integer value</a:t>
            </a:r>
            <a:r>
              <a:rPr lang="en-GB" sz="1200" dirty="0"/>
              <a:t>”</a:t>
            </a:r>
          </a:p>
          <a:p>
            <a:r>
              <a:rPr lang="en-GB" sz="1200" dirty="0"/>
              <a:t>ARIANE 5 Flight 501 Failure, Report by the Inquiry Board, 19 July 1996</a:t>
            </a:r>
          </a:p>
          <a:p>
            <a:r>
              <a:rPr lang="en-GB" sz="1200" dirty="0">
                <a:hlinkClick r:id="rId5"/>
              </a:rPr>
              <a:t>http://www.esa.int/For_Media/Press_Releases/Ariane_501_-_Presentation_of_Inquiry_Board_report</a:t>
            </a:r>
            <a:r>
              <a:rPr lang="en-GB" sz="1200" dirty="0"/>
              <a:t> </a:t>
            </a:r>
          </a:p>
          <a:p>
            <a:r>
              <a:rPr lang="en-GB" sz="1200" dirty="0"/>
              <a:t>Cost of this bug:</a:t>
            </a:r>
            <a:r>
              <a:rPr lang="en-GB" sz="1200" dirty="0">
                <a:solidFill>
                  <a:schemeClr val="bg1"/>
                </a:solidFill>
              </a:rPr>
              <a:t> </a:t>
            </a:r>
            <a:r>
              <a:rPr lang="en-GB" sz="1200" dirty="0">
                <a:solidFill>
                  <a:srgbClr val="FF0000"/>
                </a:solidFill>
              </a:rPr>
              <a:t>US$370 million </a:t>
            </a:r>
          </a:p>
        </p:txBody>
      </p:sp>
      <p:sp>
        <p:nvSpPr>
          <p:cNvPr id="70" name="TextBox 69"/>
          <p:cNvSpPr txBox="1"/>
          <p:nvPr/>
        </p:nvSpPr>
        <p:spPr>
          <a:xfrm>
            <a:off x="7102465" y="1562815"/>
            <a:ext cx="944724" cy="415498"/>
          </a:xfrm>
          <a:prstGeom prst="rect">
            <a:avLst/>
          </a:prstGeom>
          <a:noFill/>
        </p:spPr>
        <p:txBody>
          <a:bodyPr wrap="square" rtlCol="0">
            <a:spAutoFit/>
          </a:bodyPr>
          <a:lstStyle/>
          <a:p>
            <a:r>
              <a:rPr lang="en-GB" sz="1050" dirty="0"/>
              <a:t>16 bit signed integer</a:t>
            </a:r>
          </a:p>
        </p:txBody>
      </p:sp>
      <p:grpSp>
        <p:nvGrpSpPr>
          <p:cNvPr id="5" name="Group 4"/>
          <p:cNvGrpSpPr/>
          <p:nvPr/>
        </p:nvGrpSpPr>
        <p:grpSpPr>
          <a:xfrm>
            <a:off x="1200204" y="1167595"/>
            <a:ext cx="5802066" cy="415498"/>
            <a:chOff x="107504" y="1465039"/>
            <a:chExt cx="7736088" cy="553997"/>
          </a:xfrm>
          <a:solidFill>
            <a:schemeClr val="bg1"/>
          </a:solidFill>
        </p:grpSpPr>
        <p:sp>
          <p:nvSpPr>
            <p:cNvPr id="4" name="TextBox 3"/>
            <p:cNvSpPr txBox="1"/>
            <p:nvPr/>
          </p:nvSpPr>
          <p:spPr>
            <a:xfrm>
              <a:off x="107504"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2" name="TextBox 71"/>
            <p:cNvSpPr txBox="1"/>
            <p:nvPr/>
          </p:nvSpPr>
          <p:spPr>
            <a:xfrm>
              <a:off x="1074520"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3" name="TextBox 72"/>
            <p:cNvSpPr txBox="1"/>
            <p:nvPr/>
          </p:nvSpPr>
          <p:spPr>
            <a:xfrm>
              <a:off x="2041496"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4" name="TextBox 73"/>
            <p:cNvSpPr txBox="1"/>
            <p:nvPr/>
          </p:nvSpPr>
          <p:spPr>
            <a:xfrm>
              <a:off x="3008512"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5" name="TextBox 74"/>
            <p:cNvSpPr txBox="1"/>
            <p:nvPr/>
          </p:nvSpPr>
          <p:spPr>
            <a:xfrm>
              <a:off x="3975528"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6" name="TextBox 75"/>
            <p:cNvSpPr txBox="1"/>
            <p:nvPr/>
          </p:nvSpPr>
          <p:spPr>
            <a:xfrm>
              <a:off x="4942544"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7" name="TextBox 76"/>
            <p:cNvSpPr txBox="1"/>
            <p:nvPr/>
          </p:nvSpPr>
          <p:spPr>
            <a:xfrm>
              <a:off x="5909560" y="1465039"/>
              <a:ext cx="967016" cy="553997"/>
            </a:xfrm>
            <a:prstGeom prst="rect">
              <a:avLst/>
            </a:prstGeom>
            <a:grpFill/>
            <a:ln>
              <a:solidFill>
                <a:schemeClr val="tx1"/>
              </a:solidFill>
            </a:ln>
          </p:spPr>
          <p:txBody>
            <a:bodyPr wrap="square" rtlCol="0">
              <a:spAutoFit/>
            </a:bodyPr>
            <a:lstStyle/>
            <a:p>
              <a:r>
                <a:rPr lang="en-GB" sz="1050" dirty="0"/>
                <a:t>10101010</a:t>
              </a:r>
            </a:p>
          </p:txBody>
        </p:sp>
        <p:sp>
          <p:nvSpPr>
            <p:cNvPr id="78" name="TextBox 77"/>
            <p:cNvSpPr txBox="1"/>
            <p:nvPr/>
          </p:nvSpPr>
          <p:spPr>
            <a:xfrm>
              <a:off x="6876576" y="1465039"/>
              <a:ext cx="967016" cy="553997"/>
            </a:xfrm>
            <a:prstGeom prst="rect">
              <a:avLst/>
            </a:prstGeom>
            <a:grpFill/>
            <a:ln>
              <a:solidFill>
                <a:schemeClr val="tx1"/>
              </a:solidFill>
            </a:ln>
          </p:spPr>
          <p:txBody>
            <a:bodyPr wrap="square" rtlCol="0">
              <a:spAutoFit/>
            </a:bodyPr>
            <a:lstStyle/>
            <a:p>
              <a:r>
                <a:rPr lang="en-GB" sz="1050" dirty="0"/>
                <a:t>10101010</a:t>
              </a:r>
            </a:p>
          </p:txBody>
        </p:sp>
      </p:grpSp>
      <p:grpSp>
        <p:nvGrpSpPr>
          <p:cNvPr id="9" name="Group 8"/>
          <p:cNvGrpSpPr/>
          <p:nvPr/>
        </p:nvGrpSpPr>
        <p:grpSpPr>
          <a:xfrm>
            <a:off x="1204181" y="1643606"/>
            <a:ext cx="5794112" cy="415498"/>
            <a:chOff x="118110" y="2545159"/>
            <a:chExt cx="7725482" cy="553997"/>
          </a:xfrm>
        </p:grpSpPr>
        <p:sp>
          <p:nvSpPr>
            <p:cNvPr id="87" name="TextBox 86"/>
            <p:cNvSpPr txBox="1"/>
            <p:nvPr/>
          </p:nvSpPr>
          <p:spPr>
            <a:xfrm>
              <a:off x="118110" y="254515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10101010</a:t>
              </a:r>
            </a:p>
          </p:txBody>
        </p:sp>
        <p:sp>
          <p:nvSpPr>
            <p:cNvPr id="88" name="TextBox 87"/>
            <p:cNvSpPr txBox="1"/>
            <p:nvPr/>
          </p:nvSpPr>
          <p:spPr>
            <a:xfrm>
              <a:off x="1074521" y="2545159"/>
              <a:ext cx="967016" cy="553997"/>
            </a:xfrm>
            <a:prstGeom prst="rect">
              <a:avLst/>
            </a:prstGeom>
            <a:solidFill>
              <a:schemeClr val="bg1">
                <a:lumMod val="95000"/>
              </a:schemeClr>
            </a:solidFill>
            <a:ln>
              <a:solidFill>
                <a:schemeClr val="tx1"/>
              </a:solidFill>
            </a:ln>
          </p:spPr>
          <p:txBody>
            <a:bodyPr wrap="square" rtlCol="0">
              <a:spAutoFit/>
            </a:bodyPr>
            <a:lstStyle/>
            <a:p>
              <a:r>
                <a:rPr lang="en-GB" sz="1050" dirty="0"/>
                <a:t>10101010</a:t>
              </a:r>
            </a:p>
          </p:txBody>
        </p:sp>
        <p:sp>
          <p:nvSpPr>
            <p:cNvPr id="89" name="TextBox 88"/>
            <p:cNvSpPr txBox="1"/>
            <p:nvPr/>
          </p:nvSpPr>
          <p:spPr>
            <a:xfrm>
              <a:off x="2041497"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p>
          </p:txBody>
        </p:sp>
        <p:sp>
          <p:nvSpPr>
            <p:cNvPr id="90" name="TextBox 89"/>
            <p:cNvSpPr txBox="1"/>
            <p:nvPr/>
          </p:nvSpPr>
          <p:spPr>
            <a:xfrm>
              <a:off x="3008512"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1" name="TextBox 90"/>
            <p:cNvSpPr txBox="1"/>
            <p:nvPr/>
          </p:nvSpPr>
          <p:spPr>
            <a:xfrm>
              <a:off x="3975528"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2" name="TextBox 91"/>
            <p:cNvSpPr txBox="1"/>
            <p:nvPr/>
          </p:nvSpPr>
          <p:spPr>
            <a:xfrm>
              <a:off x="4942544"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3" name="TextBox 92"/>
            <p:cNvSpPr txBox="1"/>
            <p:nvPr/>
          </p:nvSpPr>
          <p:spPr>
            <a:xfrm>
              <a:off x="5909560"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sp>
          <p:nvSpPr>
            <p:cNvPr id="94" name="TextBox 93"/>
            <p:cNvSpPr txBox="1"/>
            <p:nvPr/>
          </p:nvSpPr>
          <p:spPr>
            <a:xfrm>
              <a:off x="6876576" y="2545159"/>
              <a:ext cx="967016" cy="553997"/>
            </a:xfrm>
            <a:prstGeom prst="rect">
              <a:avLst/>
            </a:prstGeom>
            <a:solidFill>
              <a:schemeClr val="bg1"/>
            </a:solidFill>
            <a:ln>
              <a:solidFill>
                <a:schemeClr val="tx1"/>
              </a:solidFill>
            </a:ln>
          </p:spPr>
          <p:txBody>
            <a:bodyPr wrap="square" rtlCol="0">
              <a:spAutoFit/>
            </a:bodyPr>
            <a:lstStyle/>
            <a:p>
              <a:r>
                <a:rPr lang="en-GB" sz="1050" strike="sngStrike" dirty="0">
                  <a:solidFill>
                    <a:srgbClr val="FF0000"/>
                  </a:solidFill>
                </a:rPr>
                <a:t>10101010</a:t>
              </a:r>
              <a:endParaRPr lang="en-GB" sz="1050" dirty="0">
                <a:solidFill>
                  <a:srgbClr val="FF0000"/>
                </a:solidFill>
              </a:endParaRPr>
            </a:p>
          </p:txBody>
        </p:sp>
      </p:grpSp>
    </p:spTree>
    <p:extLst>
      <p:ext uri="{BB962C8B-B14F-4D97-AF65-F5344CB8AC3E}">
        <p14:creationId xmlns:p14="http://schemas.microsoft.com/office/powerpoint/2010/main" val="394828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100"/>
                                  </p:stCondLst>
                                  <p:childTnLst>
                                    <p:animMotion origin="layout" path="M 0 -3.86768E-6 L -0.00208 0.09299 " pathEditMode="relative" rAng="0" ptsTypes="AA">
                                      <p:cBhvr>
                                        <p:cTn id="16" dur="2000" fill="hold"/>
                                        <p:tgtEl>
                                          <p:spTgt spid="5"/>
                                        </p:tgtEl>
                                        <p:attrNameLst>
                                          <p:attrName>ppt_x</p:attrName>
                                          <p:attrName>ppt_y</p:attrName>
                                        </p:attrNameLst>
                                      </p:cBhvr>
                                      <p:rCtr x="-104" y="4650"/>
                                    </p:animMotion>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7" fill="hold">
                            <p:stCondLst>
                              <p:cond delay="2100"/>
                            </p:stCondLst>
                            <p:childTnLst>
                              <p:par>
                                <p:cTn id="18" presetID="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2"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324" y="-236562"/>
            <a:ext cx="6886575" cy="5963254"/>
          </a:xfrm>
          <a:prstGeom prst="rect">
            <a:avLst/>
          </a:prstGeom>
        </p:spPr>
      </p:pic>
      <p:sp>
        <p:nvSpPr>
          <p:cNvPr id="4" name="Rectangle 3"/>
          <p:cNvSpPr/>
          <p:nvPr/>
        </p:nvSpPr>
        <p:spPr>
          <a:xfrm>
            <a:off x="5148064" y="1816602"/>
            <a:ext cx="1944216" cy="936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5536" y="4048850"/>
            <a:ext cx="1790995"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5400000">
            <a:off x="6210635" y="2838460"/>
            <a:ext cx="3140732" cy="646331"/>
          </a:xfrm>
          <a:prstGeom prst="rect">
            <a:avLst/>
          </a:prstGeom>
          <a:noFill/>
        </p:spPr>
        <p:txBody>
          <a:bodyPr wrap="square" rtlCol="0">
            <a:spAutoFit/>
          </a:bodyPr>
          <a:lstStyle/>
          <a:p>
            <a:r>
              <a:rPr lang="en-US" dirty="0"/>
              <a:t>http://</a:t>
            </a:r>
            <a:r>
              <a:rPr lang="en-US" dirty="0" err="1"/>
              <a:t>science.sciencemag.org</a:t>
            </a:r>
            <a:r>
              <a:rPr lang="en-US" dirty="0"/>
              <a:t>/</a:t>
            </a:r>
            <a:br>
              <a:rPr lang="en-US" dirty="0"/>
            </a:br>
            <a:r>
              <a:rPr lang="en-US" dirty="0"/>
              <a:t>content/314/5807/1856.full</a:t>
            </a:r>
          </a:p>
        </p:txBody>
      </p:sp>
      <p:sp>
        <p:nvSpPr>
          <p:cNvPr id="7" name="TextBox 6"/>
          <p:cNvSpPr txBox="1"/>
          <p:nvPr/>
        </p:nvSpPr>
        <p:spPr>
          <a:xfrm>
            <a:off x="4644008" y="881862"/>
            <a:ext cx="2520280" cy="923330"/>
          </a:xfrm>
          <a:prstGeom prst="rect">
            <a:avLst/>
          </a:prstGeom>
          <a:solidFill>
            <a:schemeClr val="bg1">
              <a:alpha val="75000"/>
            </a:schemeClr>
          </a:solidFill>
        </p:spPr>
        <p:txBody>
          <a:bodyPr wrap="square" rtlCol="0">
            <a:spAutoFit/>
          </a:bodyPr>
          <a:lstStyle/>
          <a:p>
            <a:r>
              <a:rPr lang="en-US" dirty="0">
                <a:solidFill>
                  <a:srgbClr val="FF0000"/>
                </a:solidFill>
              </a:rPr>
              <a:t>“Chang’s data are good</a:t>
            </a:r>
            <a:r>
              <a:rPr lang="mr-IN" dirty="0">
                <a:solidFill>
                  <a:srgbClr val="FF0000"/>
                </a:solidFill>
              </a:rPr>
              <a:t>…</a:t>
            </a:r>
            <a:r>
              <a:rPr lang="en-GB" dirty="0">
                <a:solidFill>
                  <a:srgbClr val="FF0000"/>
                </a:solidFill>
              </a:rPr>
              <a:t> </a:t>
            </a:r>
            <a:br>
              <a:rPr lang="en-GB" dirty="0">
                <a:solidFill>
                  <a:srgbClr val="FF0000"/>
                </a:solidFill>
              </a:rPr>
            </a:br>
            <a:r>
              <a:rPr lang="en-GB" dirty="0">
                <a:solidFill>
                  <a:srgbClr val="FF0000"/>
                </a:solidFill>
              </a:rPr>
              <a:t>but the faulty software </a:t>
            </a:r>
            <a:br>
              <a:rPr lang="en-GB" dirty="0">
                <a:solidFill>
                  <a:srgbClr val="FF0000"/>
                </a:solidFill>
              </a:rPr>
            </a:br>
            <a:r>
              <a:rPr lang="en-GB" dirty="0">
                <a:solidFill>
                  <a:srgbClr val="FF0000"/>
                </a:solidFill>
              </a:rPr>
              <a:t>threw everything off”</a:t>
            </a:r>
            <a:endParaRPr lang="en-US" dirty="0">
              <a:solidFill>
                <a:srgbClr val="FF0000"/>
              </a:solidFill>
            </a:endParaRPr>
          </a:p>
        </p:txBody>
      </p:sp>
      <p:sp>
        <p:nvSpPr>
          <p:cNvPr id="8" name="TextBox 7"/>
          <p:cNvSpPr txBox="1"/>
          <p:nvPr/>
        </p:nvSpPr>
        <p:spPr>
          <a:xfrm>
            <a:off x="323528" y="3075806"/>
            <a:ext cx="2204837" cy="923330"/>
          </a:xfrm>
          <a:prstGeom prst="rect">
            <a:avLst/>
          </a:prstGeom>
          <a:solidFill>
            <a:schemeClr val="bg1">
              <a:alpha val="75000"/>
            </a:schemeClr>
          </a:solidFill>
        </p:spPr>
        <p:txBody>
          <a:bodyPr wrap="square" rtlCol="0">
            <a:spAutoFit/>
          </a:bodyPr>
          <a:lstStyle/>
          <a:p>
            <a:r>
              <a:rPr lang="en-US" dirty="0">
                <a:solidFill>
                  <a:srgbClr val="FF0000"/>
                </a:solidFill>
              </a:rPr>
              <a:t>“</a:t>
            </a:r>
            <a:r>
              <a:rPr lang="en-GB" dirty="0">
                <a:solidFill>
                  <a:srgbClr val="FF0000"/>
                </a:solidFill>
              </a:rPr>
              <a:t>a homemade data-analysis program had flipped two columns”</a:t>
            </a:r>
            <a:endParaRPr lang="en-US" dirty="0">
              <a:solidFill>
                <a:srgbClr val="FF0000"/>
              </a:solidFill>
            </a:endParaRPr>
          </a:p>
        </p:txBody>
      </p:sp>
    </p:spTree>
    <p:extLst>
      <p:ext uri="{BB962C8B-B14F-4D97-AF65-F5344CB8AC3E}">
        <p14:creationId xmlns:p14="http://schemas.microsoft.com/office/powerpoint/2010/main" val="1558266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0AEEC-E155-3744-9889-36F3BE9A947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2417BCE-8041-A940-BBF7-1051B4413E2B}"/>
              </a:ext>
            </a:extLst>
          </p:cNvPr>
          <p:cNvPicPr>
            <a:picLocks noChangeAspect="1"/>
          </p:cNvPicPr>
          <p:nvPr/>
        </p:nvPicPr>
        <p:blipFill>
          <a:blip r:embed="rId3"/>
          <a:stretch>
            <a:fillRect/>
          </a:stretch>
        </p:blipFill>
        <p:spPr>
          <a:xfrm>
            <a:off x="-1" y="-20538"/>
            <a:ext cx="7200903" cy="5400677"/>
          </a:xfrm>
          <a:prstGeom prst="rect">
            <a:avLst/>
          </a:prstGeom>
          <a:solidFill>
            <a:schemeClr val="bg1"/>
          </a:solidFill>
        </p:spPr>
      </p:pic>
      <p:sp>
        <p:nvSpPr>
          <p:cNvPr id="5" name="Rectangle 3">
            <a:extLst>
              <a:ext uri="{FF2B5EF4-FFF2-40B4-BE49-F238E27FC236}">
                <a16:creationId xmlns:a16="http://schemas.microsoft.com/office/drawing/2014/main" id="{61043E19-FB9F-584C-90D7-B93246AD0743}"/>
              </a:ext>
            </a:extLst>
          </p:cNvPr>
          <p:cNvSpPr>
            <a:spLocks noChangeArrowheads="1"/>
          </p:cNvSpPr>
          <p:nvPr/>
        </p:nvSpPr>
        <p:spPr bwMode="auto">
          <a:xfrm>
            <a:off x="180528" y="275164"/>
            <a:ext cx="6695982" cy="1292662"/>
          </a:xfrm>
          <a:prstGeom prst="rect">
            <a:avLst/>
          </a:prstGeom>
          <a:noFill/>
          <a:ln w="9525">
            <a:noFill/>
            <a:miter lim="800000"/>
            <a:headEnd/>
            <a:tailEnd/>
          </a:ln>
        </p:spPr>
        <p:txBody>
          <a:bodyPr wrap="square">
            <a:prstTxWarp prst="textNoShape">
              <a:avLst/>
            </a:prstTxWarp>
            <a:spAutoFit/>
          </a:bodyPr>
          <a:lstStyle/>
          <a:p>
            <a:r>
              <a:rPr lang="en-GB" dirty="0">
                <a:solidFill>
                  <a:srgbClr val="FF0000"/>
                </a:solidFill>
                <a:latin typeface="Calibri"/>
                <a:ea typeface="Batang" pitchFamily="18" charset="-127"/>
                <a:cs typeface="Batang" pitchFamily="18" charset="-127"/>
              </a:rPr>
              <a:t>Of 601 papers in ACM Computer Science journals and proceedings, </a:t>
            </a:r>
            <a:br>
              <a:rPr lang="en-GB" dirty="0">
                <a:solidFill>
                  <a:srgbClr val="FF0000"/>
                </a:solidFill>
                <a:latin typeface="Calibri"/>
                <a:ea typeface="Batang" pitchFamily="18" charset="-127"/>
                <a:cs typeface="Batang" pitchFamily="18" charset="-127"/>
              </a:rPr>
            </a:br>
            <a:r>
              <a:rPr lang="en-GB" dirty="0">
                <a:solidFill>
                  <a:srgbClr val="FF0000"/>
                </a:solidFill>
                <a:latin typeface="Calibri"/>
                <a:ea typeface="Batang" pitchFamily="18" charset="-127"/>
                <a:cs typeface="Batang" pitchFamily="18" charset="-127"/>
              </a:rPr>
              <a:t>only 85 provided a link to software.</a:t>
            </a:r>
          </a:p>
          <a:p>
            <a:r>
              <a:rPr lang="en-GB" dirty="0">
                <a:solidFill>
                  <a:srgbClr val="FF0000"/>
                </a:solidFill>
                <a:latin typeface="Calibri"/>
                <a:ea typeface="Batang" pitchFamily="18" charset="-127"/>
                <a:cs typeface="Batang" pitchFamily="18" charset="-127"/>
              </a:rPr>
              <a:t>For 176 the software could not be obtained. </a:t>
            </a:r>
          </a:p>
          <a:p>
            <a:endParaRPr lang="en-GB" sz="2400" dirty="0">
              <a:solidFill>
                <a:srgbClr val="FF0000"/>
              </a:solidFill>
              <a:latin typeface="Calibri"/>
              <a:ea typeface="Batang" pitchFamily="18" charset="-127"/>
              <a:cs typeface="Batang" pitchFamily="18" charset="-127"/>
            </a:endParaRPr>
          </a:p>
        </p:txBody>
      </p:sp>
      <p:sp>
        <p:nvSpPr>
          <p:cNvPr id="6" name="Text Box 4">
            <a:extLst>
              <a:ext uri="{FF2B5EF4-FFF2-40B4-BE49-F238E27FC236}">
                <a16:creationId xmlns:a16="http://schemas.microsoft.com/office/drawing/2014/main" id="{A381285F-7781-094C-9EA9-183511E662B1}"/>
              </a:ext>
            </a:extLst>
          </p:cNvPr>
          <p:cNvSpPr txBox="1">
            <a:spLocks noChangeArrowheads="1"/>
          </p:cNvSpPr>
          <p:nvPr/>
        </p:nvSpPr>
        <p:spPr bwMode="auto">
          <a:xfrm>
            <a:off x="218978" y="4568810"/>
            <a:ext cx="5145110" cy="523220"/>
          </a:xfrm>
          <a:prstGeom prst="rect">
            <a:avLst/>
          </a:prstGeom>
          <a:noFill/>
          <a:ln w="9525">
            <a:noFill/>
            <a:miter lim="800000"/>
            <a:headEnd/>
            <a:tailEnd/>
          </a:ln>
        </p:spPr>
        <p:txBody>
          <a:bodyPr wrap="square">
            <a:prstTxWarp prst="textNoShape">
              <a:avLst/>
            </a:prstTxWarp>
            <a:spAutoFit/>
          </a:bodyPr>
          <a:lstStyle/>
          <a:p>
            <a:r>
              <a:rPr lang="en-GB" sz="1400" dirty="0" err="1">
                <a:solidFill>
                  <a:prstClr val="black"/>
                </a:solidFill>
                <a:latin typeface="Calibri"/>
                <a:ea typeface="Batang" pitchFamily="18" charset="-127"/>
                <a:cs typeface="Batang" pitchFamily="18" charset="-127"/>
              </a:rPr>
              <a:t>Collberg</a:t>
            </a:r>
            <a:r>
              <a:rPr lang="en-GB" sz="1400" dirty="0">
                <a:solidFill>
                  <a:prstClr val="black"/>
                </a:solidFill>
                <a:latin typeface="Calibri"/>
                <a:ea typeface="Batang" pitchFamily="18" charset="-127"/>
                <a:cs typeface="Batang" pitchFamily="18" charset="-127"/>
              </a:rPr>
              <a:t>, </a:t>
            </a:r>
            <a:r>
              <a:rPr lang="en-GB" sz="1400" dirty="0" err="1">
                <a:solidFill>
                  <a:prstClr val="black"/>
                </a:solidFill>
                <a:latin typeface="Calibri"/>
                <a:ea typeface="Batang" pitchFamily="18" charset="-127"/>
                <a:cs typeface="Batang" pitchFamily="18" charset="-127"/>
              </a:rPr>
              <a:t>Proebsting</a:t>
            </a:r>
            <a:r>
              <a:rPr lang="en-GB" sz="1400" dirty="0">
                <a:solidFill>
                  <a:prstClr val="black"/>
                </a:solidFill>
                <a:latin typeface="Calibri"/>
                <a:ea typeface="Batang" pitchFamily="18" charset="-127"/>
                <a:cs typeface="Batang" pitchFamily="18" charset="-127"/>
              </a:rPr>
              <a:t>, Warren</a:t>
            </a:r>
            <a:r>
              <a:rPr lang="en-GB" sz="1400" dirty="0">
                <a:solidFill>
                  <a:prstClr val="black"/>
                </a:solidFill>
                <a:ea typeface="Batang" pitchFamily="18" charset="-127"/>
                <a:cs typeface="Batang" pitchFamily="18" charset="-127"/>
              </a:rPr>
              <a:t>, University of Arizona TR 14-04, 2015  </a:t>
            </a:r>
            <a:endParaRPr lang="en-GB" sz="1400" dirty="0">
              <a:solidFill>
                <a:prstClr val="black"/>
              </a:solidFill>
              <a:latin typeface="Calibri"/>
              <a:ea typeface="Batang" pitchFamily="18" charset="-127"/>
              <a:cs typeface="Batang" pitchFamily="18" charset="-127"/>
            </a:endParaRPr>
          </a:p>
          <a:p>
            <a:r>
              <a:rPr lang="en-GB" sz="1400" dirty="0">
                <a:solidFill>
                  <a:prstClr val="black"/>
                </a:solidFill>
                <a:ea typeface="Batang" pitchFamily="18" charset="-127"/>
                <a:cs typeface="Batang" pitchFamily="18" charset="-127"/>
              </a:rPr>
              <a:t>http://</a:t>
            </a:r>
            <a:r>
              <a:rPr lang="en-GB" sz="1400" dirty="0" err="1">
                <a:solidFill>
                  <a:prstClr val="black"/>
                </a:solidFill>
                <a:ea typeface="Batang" pitchFamily="18" charset="-127"/>
                <a:cs typeface="Batang" pitchFamily="18" charset="-127"/>
              </a:rPr>
              <a:t>reproducibility.cs.arizona.edu</a:t>
            </a:r>
            <a:r>
              <a:rPr lang="en-GB" sz="1400" dirty="0">
                <a:solidFill>
                  <a:prstClr val="black"/>
                </a:solidFill>
                <a:ea typeface="Batang" pitchFamily="18" charset="-127"/>
                <a:cs typeface="Batang" pitchFamily="18" charset="-127"/>
              </a:rPr>
              <a:t>/v2/</a:t>
            </a:r>
            <a:r>
              <a:rPr lang="en-GB" sz="1400" dirty="0" err="1">
                <a:solidFill>
                  <a:prstClr val="black"/>
                </a:solidFill>
                <a:ea typeface="Batang" pitchFamily="18" charset="-127"/>
                <a:cs typeface="Batang" pitchFamily="18" charset="-127"/>
              </a:rPr>
              <a:t>RepeatabilityTR.pdf</a:t>
            </a:r>
            <a:endParaRPr lang="en-GB" sz="1400" dirty="0">
              <a:solidFill>
                <a:prstClr val="black"/>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125324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3826A-2AD1-BE41-AD27-62F3AF668854}"/>
              </a:ext>
            </a:extLst>
          </p:cNvPr>
          <p:cNvSpPr>
            <a:spLocks noGrp="1"/>
          </p:cNvSpPr>
          <p:nvPr>
            <p:ph type="title"/>
          </p:nvPr>
        </p:nvSpPr>
        <p:spPr>
          <a:xfrm>
            <a:off x="314328" y="98822"/>
            <a:ext cx="6886575" cy="857250"/>
          </a:xfrm>
        </p:spPr>
        <p:txBody>
          <a:bodyPr/>
          <a:lstStyle/>
          <a:p>
            <a:endParaRPr lang="en-US"/>
          </a:p>
        </p:txBody>
      </p:sp>
      <p:pic>
        <p:nvPicPr>
          <p:cNvPr id="3" name="Picture 2">
            <a:extLst>
              <a:ext uri="{FF2B5EF4-FFF2-40B4-BE49-F238E27FC236}">
                <a16:creationId xmlns:a16="http://schemas.microsoft.com/office/drawing/2014/main" id="{DBC428D6-2A14-724F-844E-64A4A5F5F336}"/>
              </a:ext>
            </a:extLst>
          </p:cNvPr>
          <p:cNvPicPr>
            <a:picLocks noChangeAspect="1"/>
          </p:cNvPicPr>
          <p:nvPr/>
        </p:nvPicPr>
        <p:blipFill>
          <a:blip r:embed="rId3"/>
          <a:stretch>
            <a:fillRect/>
          </a:stretch>
        </p:blipFill>
        <p:spPr>
          <a:xfrm>
            <a:off x="0" y="-92546"/>
            <a:ext cx="9144000" cy="6868344"/>
          </a:xfrm>
          <a:prstGeom prst="rect">
            <a:avLst/>
          </a:prstGeom>
        </p:spPr>
      </p:pic>
      <p:sp>
        <p:nvSpPr>
          <p:cNvPr id="11" name="TextBox 10">
            <a:extLst>
              <a:ext uri="{FF2B5EF4-FFF2-40B4-BE49-F238E27FC236}">
                <a16:creationId xmlns:a16="http://schemas.microsoft.com/office/drawing/2014/main" id="{D1BF25ED-23AF-0149-991B-4BF822C288D5}"/>
              </a:ext>
            </a:extLst>
          </p:cNvPr>
          <p:cNvSpPr txBox="1"/>
          <p:nvPr/>
        </p:nvSpPr>
        <p:spPr>
          <a:xfrm>
            <a:off x="5909663" y="94536"/>
            <a:ext cx="3211135" cy="646331"/>
          </a:xfrm>
          <a:prstGeom prst="rect">
            <a:avLst/>
          </a:prstGeom>
          <a:noFill/>
        </p:spPr>
        <p:txBody>
          <a:bodyPr wrap="none" rtlCol="0">
            <a:spAutoFit/>
          </a:bodyPr>
          <a:lstStyle/>
          <a:p>
            <a:r>
              <a:rPr lang="en-US" dirty="0"/>
              <a:t>Picture of Otto Stern courtesy of </a:t>
            </a:r>
          </a:p>
          <a:p>
            <a:r>
              <a:rPr lang="en-US" dirty="0"/>
              <a:t>Emilio Segre Visual Archives </a:t>
            </a:r>
          </a:p>
        </p:txBody>
      </p:sp>
    </p:spTree>
    <p:extLst>
      <p:ext uri="{BB962C8B-B14F-4D97-AF65-F5344CB8AC3E}">
        <p14:creationId xmlns:p14="http://schemas.microsoft.com/office/powerpoint/2010/main" val="1677117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6853-4760-A145-974D-1338522DE16A}"/>
              </a:ext>
            </a:extLst>
          </p:cNvPr>
          <p:cNvSpPr>
            <a:spLocks noGrp="1"/>
          </p:cNvSpPr>
          <p:nvPr>
            <p:ph type="title"/>
          </p:nvPr>
        </p:nvSpPr>
        <p:spPr/>
        <p:txBody>
          <a:bodyPr/>
          <a:lstStyle/>
          <a:p>
            <a:r>
              <a:rPr lang="en-US" dirty="0"/>
              <a:t>Science is just a data pipeline</a:t>
            </a:r>
          </a:p>
        </p:txBody>
      </p:sp>
      <p:pic>
        <p:nvPicPr>
          <p:cNvPr id="3" name="Picture 2">
            <a:extLst>
              <a:ext uri="{FF2B5EF4-FFF2-40B4-BE49-F238E27FC236}">
                <a16:creationId xmlns:a16="http://schemas.microsoft.com/office/drawing/2014/main" id="{941B035C-927C-1240-A25B-D1EA8F792433}"/>
              </a:ext>
            </a:extLst>
          </p:cNvPr>
          <p:cNvPicPr>
            <a:picLocks noChangeAspect="1"/>
          </p:cNvPicPr>
          <p:nvPr/>
        </p:nvPicPr>
        <p:blipFill>
          <a:blip r:embed="rId2"/>
          <a:stretch>
            <a:fillRect/>
          </a:stretch>
        </p:blipFill>
        <p:spPr>
          <a:xfrm>
            <a:off x="314328" y="1242328"/>
            <a:ext cx="8506144" cy="3057614"/>
          </a:xfrm>
          <a:prstGeom prst="rect">
            <a:avLst/>
          </a:prstGeom>
        </p:spPr>
      </p:pic>
      <p:sp>
        <p:nvSpPr>
          <p:cNvPr id="4" name="TextBox 3">
            <a:extLst>
              <a:ext uri="{FF2B5EF4-FFF2-40B4-BE49-F238E27FC236}">
                <a16:creationId xmlns:a16="http://schemas.microsoft.com/office/drawing/2014/main" id="{C900EA4C-2A61-B344-9496-1F31667D5A36}"/>
              </a:ext>
            </a:extLst>
          </p:cNvPr>
          <p:cNvSpPr txBox="1"/>
          <p:nvPr/>
        </p:nvSpPr>
        <p:spPr>
          <a:xfrm>
            <a:off x="251520" y="4731990"/>
            <a:ext cx="2592288" cy="400110"/>
          </a:xfrm>
          <a:prstGeom prst="rect">
            <a:avLst/>
          </a:prstGeom>
          <a:noFill/>
        </p:spPr>
        <p:txBody>
          <a:bodyPr wrap="square" rtlCol="0">
            <a:spAutoFit/>
          </a:bodyPr>
          <a:lstStyle/>
          <a:p>
            <a:r>
              <a:rPr lang="en-US" sz="1000" dirty="0" err="1"/>
              <a:t>xkcd</a:t>
            </a:r>
            <a:r>
              <a:rPr lang="en-US" sz="1000" dirty="0"/>
              <a:t>: Data Pipeline by Randall Munroe</a:t>
            </a:r>
            <a:br>
              <a:rPr lang="en-US" sz="1000" dirty="0"/>
            </a:br>
            <a:r>
              <a:rPr lang="en-US" sz="1000" dirty="0"/>
              <a:t>https://</a:t>
            </a:r>
            <a:r>
              <a:rPr lang="en-US" sz="1000" dirty="0" err="1"/>
              <a:t>xkcd.com</a:t>
            </a:r>
            <a:r>
              <a:rPr lang="en-US" sz="1000" dirty="0"/>
              <a:t>/2054/</a:t>
            </a:r>
          </a:p>
        </p:txBody>
      </p:sp>
    </p:spTree>
    <p:extLst>
      <p:ext uri="{BB962C8B-B14F-4D97-AF65-F5344CB8AC3E}">
        <p14:creationId xmlns:p14="http://schemas.microsoft.com/office/powerpoint/2010/main" val="1597737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“Perceived” importance</a:t>
            </a:r>
          </a:p>
        </p:txBody>
      </p:sp>
      <p:sp>
        <p:nvSpPr>
          <p:cNvPr id="3" name="Content Placeholder 2"/>
          <p:cNvSpPr>
            <a:spLocks noGrp="1"/>
          </p:cNvSpPr>
          <p:nvPr>
            <p:ph idx="1"/>
          </p:nvPr>
        </p:nvSpPr>
        <p:spPr/>
        <p:txBody>
          <a:bodyPr/>
          <a:lstStyle/>
          <a:p>
            <a:pPr>
              <a:lnSpc>
                <a:spcPct val="110000"/>
              </a:lnSpc>
            </a:pPr>
            <a:r>
              <a:rPr lang="en-GB" sz="1800" dirty="0"/>
              <a:t>“It has been said … that writing a large piece of software is akin to building infrastructure such as a telescope rather than a creditable scientific contribution…”</a:t>
            </a:r>
          </a:p>
          <a:p>
            <a:pPr>
              <a:lnSpc>
                <a:spcPct val="110000"/>
              </a:lnSpc>
            </a:pPr>
            <a:r>
              <a:rPr lang="en-GB" sz="1800" dirty="0"/>
              <a:t>“software development [is] often discounted in the scientific community, and programming is treated as </a:t>
            </a:r>
            <a:r>
              <a:rPr lang="en-GB" sz="1800" b="1" dirty="0"/>
              <a:t>something to spend as little time on as possible</a:t>
            </a:r>
            <a:r>
              <a:rPr lang="en-GB" sz="1800" dirty="0"/>
              <a:t>”</a:t>
            </a:r>
          </a:p>
          <a:p>
            <a:pPr>
              <a:lnSpc>
                <a:spcPct val="110000"/>
              </a:lnSpc>
            </a:pPr>
            <a:r>
              <a:rPr lang="en-GB" sz="1800" dirty="0"/>
              <a:t>“Serious scientists are </a:t>
            </a:r>
            <a:r>
              <a:rPr lang="en-GB" sz="1800" b="1" dirty="0"/>
              <a:t>not</a:t>
            </a:r>
            <a:r>
              <a:rPr lang="en-GB" sz="1800" dirty="0"/>
              <a:t> </a:t>
            </a:r>
            <a:r>
              <a:rPr lang="en-GB" sz="1800" b="1" dirty="0"/>
              <a:t>expected</a:t>
            </a:r>
            <a:r>
              <a:rPr lang="en-GB" sz="1800" dirty="0"/>
              <a:t> </a:t>
            </a:r>
            <a:r>
              <a:rPr lang="en-GB" sz="1800" b="1" dirty="0"/>
              <a:t>to</a:t>
            </a:r>
            <a:r>
              <a:rPr lang="en-GB" sz="1800" dirty="0"/>
              <a:t> </a:t>
            </a:r>
            <a:r>
              <a:rPr lang="en-GB" sz="1800" b="1" dirty="0"/>
              <a:t>carefully</a:t>
            </a:r>
            <a:r>
              <a:rPr lang="en-GB" sz="1800" dirty="0"/>
              <a:t> </a:t>
            </a:r>
            <a:r>
              <a:rPr lang="en-GB" sz="1800" b="1" dirty="0"/>
              <a:t>test</a:t>
            </a:r>
            <a:r>
              <a:rPr lang="en-GB" sz="1800" dirty="0"/>
              <a:t> </a:t>
            </a:r>
            <a:r>
              <a:rPr lang="en-GB" sz="1800" b="1" dirty="0"/>
              <a:t>code</a:t>
            </a:r>
            <a:r>
              <a:rPr lang="en-GB" sz="1800" dirty="0"/>
              <a:t>, let alone </a:t>
            </a:r>
            <a:r>
              <a:rPr lang="en-GB" sz="1800" b="1" dirty="0"/>
              <a:t>document</a:t>
            </a:r>
            <a:r>
              <a:rPr lang="en-GB" sz="1800" dirty="0"/>
              <a:t> it, in the same way they are trained to properly use other tools or document their experiments”</a:t>
            </a:r>
          </a:p>
          <a:p>
            <a:pPr lvl="1">
              <a:lnSpc>
                <a:spcPct val="110000"/>
              </a:lnSpc>
            </a:pPr>
            <a:r>
              <a:rPr lang="en-GB" sz="1600" dirty="0" err="1"/>
              <a:t>Stodden</a:t>
            </a:r>
            <a:r>
              <a:rPr lang="en-GB" sz="1600" dirty="0"/>
              <a:t>, V., Bailey, D. H., </a:t>
            </a:r>
            <a:r>
              <a:rPr lang="en-GB" sz="1600" dirty="0" err="1"/>
              <a:t>Borwein</a:t>
            </a:r>
            <a:r>
              <a:rPr lang="en-GB" sz="1600" dirty="0"/>
              <a:t>, J., </a:t>
            </a:r>
            <a:r>
              <a:rPr lang="en-GB" sz="1600" dirty="0" err="1"/>
              <a:t>LeVeque</a:t>
            </a:r>
            <a:r>
              <a:rPr lang="en-GB" sz="1600" dirty="0"/>
              <a:t>, R.J., Rider, W., Stein, W. “Setting the Default to Reproducible Reproducibility in Computational and Experimental Mathematics”, ICERM 2013, February 2013.</a:t>
            </a:r>
          </a:p>
          <a:p>
            <a:endParaRPr lang="en-US" dirty="0"/>
          </a:p>
        </p:txBody>
      </p:sp>
      <p:pic>
        <p:nvPicPr>
          <p:cNvPr id="4" name="Picture 3">
            <a:extLst>
              <a:ext uri="{FF2B5EF4-FFF2-40B4-BE49-F238E27FC236}">
                <a16:creationId xmlns:a16="http://schemas.microsoft.com/office/drawing/2014/main" id="{E024F9DE-F750-0D41-BFCB-4E1421CD88C2}"/>
              </a:ext>
            </a:extLst>
          </p:cNvPr>
          <p:cNvPicPr>
            <a:picLocks noChangeAspect="1"/>
          </p:cNvPicPr>
          <p:nvPr/>
        </p:nvPicPr>
        <p:blipFill>
          <a:blip r:embed="rId2"/>
          <a:stretch>
            <a:fillRect/>
          </a:stretch>
        </p:blipFill>
        <p:spPr>
          <a:xfrm>
            <a:off x="8026400" y="4731990"/>
            <a:ext cx="1117600" cy="393700"/>
          </a:xfrm>
          <a:prstGeom prst="rect">
            <a:avLst/>
          </a:prstGeom>
        </p:spPr>
      </p:pic>
    </p:spTree>
    <p:extLst>
      <p:ext uri="{BB962C8B-B14F-4D97-AF65-F5344CB8AC3E}">
        <p14:creationId xmlns:p14="http://schemas.microsoft.com/office/powerpoint/2010/main" val="389419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4"/>
              </a:rPr>
              <a:t>https://doi.org/10.1073/pnas.1708290115</a:t>
            </a:r>
            <a:endParaRPr lang="en-US" sz="1000" dirty="0"/>
          </a:p>
        </p:txBody>
      </p:sp>
      <p:sp>
        <p:nvSpPr>
          <p:cNvPr id="7" name="TextBox 6">
            <a:extLst>
              <a:ext uri="{FF2B5EF4-FFF2-40B4-BE49-F238E27FC236}">
                <a16:creationId xmlns:a16="http://schemas.microsoft.com/office/drawing/2014/main" id="{88736EFE-79A6-8B48-80B9-689A4181DE91}"/>
              </a:ext>
            </a:extLst>
          </p:cNvPr>
          <p:cNvSpPr txBox="1"/>
          <p:nvPr/>
        </p:nvSpPr>
        <p:spPr>
          <a:xfrm>
            <a:off x="107504" y="1957159"/>
            <a:ext cx="9036496" cy="2893100"/>
          </a:xfrm>
          <a:prstGeom prst="rect">
            <a:avLst/>
          </a:prstGeom>
          <a:noFill/>
        </p:spPr>
        <p:txBody>
          <a:bodyPr wrap="square" rtlCol="0">
            <a:spAutoFit/>
          </a:bodyPr>
          <a:lstStyle/>
          <a:p>
            <a:r>
              <a:rPr lang="en-GB" sz="2800" i="1" dirty="0"/>
              <a:t>“We require that all computer code used for </a:t>
            </a:r>
            <a:r>
              <a:rPr lang="en-GB" sz="2800" i="1" dirty="0" err="1"/>
              <a:t>modeling</a:t>
            </a:r>
            <a:r>
              <a:rPr lang="en-GB" sz="2800" i="1" dirty="0"/>
              <a:t> and/or data analysis that is not commercially available be deposited in a publicly accessible repository upon publication.” </a:t>
            </a:r>
            <a:br>
              <a:rPr lang="en-GB" sz="2800" i="1" dirty="0"/>
            </a:br>
            <a:endParaRPr lang="en-GB" sz="1400" i="1" dirty="0"/>
          </a:p>
          <a:p>
            <a:r>
              <a:rPr lang="en-GB" sz="2800" i="1" dirty="0"/>
              <a:t>“After publication, all reasonable requests for data, code, or materials must be fulfilled.”</a:t>
            </a:r>
          </a:p>
          <a:p>
            <a:endParaRPr lang="en-US" sz="2800" i="1" dirty="0"/>
          </a:p>
        </p:txBody>
      </p:sp>
      <p:sp>
        <p:nvSpPr>
          <p:cNvPr id="9" name="TextBox 8">
            <a:extLst>
              <a:ext uri="{FF2B5EF4-FFF2-40B4-BE49-F238E27FC236}">
                <a16:creationId xmlns:a16="http://schemas.microsoft.com/office/drawing/2014/main" id="{DEE0A7A8-8F43-D24D-8F89-CB6B592A4B96}"/>
              </a:ext>
            </a:extLst>
          </p:cNvPr>
          <p:cNvSpPr txBox="1"/>
          <p:nvPr/>
        </p:nvSpPr>
        <p:spPr>
          <a:xfrm>
            <a:off x="2291068" y="1203598"/>
            <a:ext cx="6961452" cy="523220"/>
          </a:xfrm>
          <a:prstGeom prst="rect">
            <a:avLst/>
          </a:prstGeom>
          <a:noFill/>
        </p:spPr>
        <p:txBody>
          <a:bodyPr wrap="square" rtlCol="0">
            <a:spAutoFit/>
          </a:bodyPr>
          <a:lstStyle/>
          <a:p>
            <a:pPr lvl="0"/>
            <a:r>
              <a:rPr lang="en-GB" sz="2800" dirty="0">
                <a:solidFill>
                  <a:prstClr val="black"/>
                </a:solidFill>
              </a:rPr>
              <a:t>In 2011 </a:t>
            </a:r>
            <a:r>
              <a:rPr lang="en-GB" sz="2800" dirty="0">
                <a:solidFill>
                  <a:prstClr val="black"/>
                </a:solidFill>
                <a:hlinkClick r:id="rId5"/>
              </a:rPr>
              <a:t>Science changed its editorial policies</a:t>
            </a:r>
            <a:r>
              <a:rPr lang="en-GB" sz="2800" dirty="0">
                <a:solidFill>
                  <a:prstClr val="black"/>
                </a:solidFill>
              </a:rPr>
              <a:t>:</a:t>
            </a:r>
          </a:p>
        </p:txBody>
      </p:sp>
    </p:spTree>
    <p:extLst>
      <p:ext uri="{BB962C8B-B14F-4D97-AF65-F5344CB8AC3E}">
        <p14:creationId xmlns:p14="http://schemas.microsoft.com/office/powerpoint/2010/main" val="1001054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3" name="Picture 2">
            <a:extLst>
              <a:ext uri="{FF2B5EF4-FFF2-40B4-BE49-F238E27FC236}">
                <a16:creationId xmlns:a16="http://schemas.microsoft.com/office/drawing/2014/main" id="{4A45961F-CBBA-5346-817F-C45AD83B87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3728" y="1139354"/>
            <a:ext cx="6480720" cy="3400200"/>
          </a:xfrm>
          <a:prstGeom prst="rect">
            <a:avLst/>
          </a:prstGeom>
        </p:spPr>
      </p:pic>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6" name="TextBox 5">
            <a:extLst>
              <a:ext uri="{FF2B5EF4-FFF2-40B4-BE49-F238E27FC236}">
                <a16:creationId xmlns:a16="http://schemas.microsoft.com/office/drawing/2014/main" id="{D0427254-F6E4-FD49-8F4B-638E98C3B547}"/>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5"/>
              </a:rPr>
              <a:t>https://doi.org/10.1073/pnas.1708290115</a:t>
            </a:r>
            <a:endParaRPr lang="en-US" sz="1000" dirty="0"/>
          </a:p>
        </p:txBody>
      </p:sp>
    </p:spTree>
    <p:extLst>
      <p:ext uri="{BB962C8B-B14F-4D97-AF65-F5344CB8AC3E}">
        <p14:creationId xmlns:p14="http://schemas.microsoft.com/office/powerpoint/2010/main" val="2703357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4388AF-6EED-1A42-B809-1DA9453FD15F}"/>
              </a:ext>
            </a:extLst>
          </p:cNvPr>
          <p:cNvSpPr txBox="1"/>
          <p:nvPr/>
        </p:nvSpPr>
        <p:spPr>
          <a:xfrm>
            <a:off x="314328" y="2140441"/>
            <a:ext cx="8506144" cy="1938992"/>
          </a:xfrm>
          <a:prstGeom prst="rect">
            <a:avLst/>
          </a:prstGeom>
          <a:noFill/>
        </p:spPr>
        <p:txBody>
          <a:bodyPr wrap="square" rtlCol="0">
            <a:spAutoFit/>
          </a:bodyPr>
          <a:lstStyle/>
          <a:p>
            <a:r>
              <a:rPr lang="en-GB" sz="2400" dirty="0"/>
              <a:t>“There appeared to be some confusion among authors, some of whom seemed to be unaware of Science’s data and code sharing requirement. We can most easily demonstrate this with some anonymized author responses that highlight some of the barriers to sharing they perceived:”</a:t>
            </a:r>
            <a:endParaRPr lang="en-US" sz="2400" dirty="0"/>
          </a:p>
        </p:txBody>
      </p:sp>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13" name="TextBox 12">
            <a:extLst>
              <a:ext uri="{FF2B5EF4-FFF2-40B4-BE49-F238E27FC236}">
                <a16:creationId xmlns:a16="http://schemas.microsoft.com/office/drawing/2014/main" id="{4E971855-614A-5B4D-AF12-328972C8039C}"/>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4"/>
              </a:rPr>
              <a:t>https://doi.org/10.1073/pnas.1708290115</a:t>
            </a:r>
            <a:endParaRPr lang="en-US" sz="1000" dirty="0"/>
          </a:p>
        </p:txBody>
      </p:sp>
    </p:spTree>
    <p:extLst>
      <p:ext uri="{BB962C8B-B14F-4D97-AF65-F5344CB8AC3E}">
        <p14:creationId xmlns:p14="http://schemas.microsoft.com/office/powerpoint/2010/main" val="284965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4388AF-6EED-1A42-B809-1DA9453FD15F}"/>
              </a:ext>
            </a:extLst>
          </p:cNvPr>
          <p:cNvSpPr txBox="1"/>
          <p:nvPr/>
        </p:nvSpPr>
        <p:spPr>
          <a:xfrm>
            <a:off x="1475656" y="3668280"/>
            <a:ext cx="6912768" cy="523220"/>
          </a:xfrm>
          <a:prstGeom prst="rect">
            <a:avLst/>
          </a:prstGeom>
          <a:noFill/>
        </p:spPr>
        <p:txBody>
          <a:bodyPr wrap="square" rtlCol="0">
            <a:spAutoFit/>
          </a:bodyPr>
          <a:lstStyle/>
          <a:p>
            <a:r>
              <a:rPr lang="en-GB" sz="1400" dirty="0"/>
              <a:t>“When you approach a PI for the source codes and raw data, you better explain who you are, whom you work for, why you need the data and what you are going to do with it.”</a:t>
            </a:r>
            <a:endParaRPr lang="en-US" sz="1400" dirty="0"/>
          </a:p>
        </p:txBody>
      </p:sp>
      <p:sp>
        <p:nvSpPr>
          <p:cNvPr id="2" name="Title 1">
            <a:extLst>
              <a:ext uri="{FF2B5EF4-FFF2-40B4-BE49-F238E27FC236}">
                <a16:creationId xmlns:a16="http://schemas.microsoft.com/office/drawing/2014/main" id="{28EA2F83-DDF8-BF4A-BDC1-0464667DEC04}"/>
              </a:ext>
            </a:extLst>
          </p:cNvPr>
          <p:cNvSpPr>
            <a:spLocks noGrp="1"/>
          </p:cNvSpPr>
          <p:nvPr>
            <p:ph type="title"/>
          </p:nvPr>
        </p:nvSpPr>
        <p:spPr/>
        <p:txBody>
          <a:bodyPr/>
          <a:lstStyle/>
          <a:p>
            <a:r>
              <a:rPr lang="en-US" dirty="0"/>
              <a:t>Culture change is hard</a:t>
            </a:r>
          </a:p>
        </p:txBody>
      </p:sp>
      <p:pic>
        <p:nvPicPr>
          <p:cNvPr id="5" name="Picture 4">
            <a:extLst>
              <a:ext uri="{FF2B5EF4-FFF2-40B4-BE49-F238E27FC236}">
                <a16:creationId xmlns:a16="http://schemas.microsoft.com/office/drawing/2014/main" id="{D716680E-BD33-D747-8FAC-8DCF8CFBFB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139354"/>
            <a:ext cx="1800200" cy="817805"/>
          </a:xfrm>
          <a:prstGeom prst="rect">
            <a:avLst/>
          </a:prstGeom>
        </p:spPr>
      </p:pic>
      <p:sp>
        <p:nvSpPr>
          <p:cNvPr id="13" name="TextBox 12">
            <a:extLst>
              <a:ext uri="{FF2B5EF4-FFF2-40B4-BE49-F238E27FC236}">
                <a16:creationId xmlns:a16="http://schemas.microsoft.com/office/drawing/2014/main" id="{4E971855-614A-5B4D-AF12-328972C8039C}"/>
              </a:ext>
            </a:extLst>
          </p:cNvPr>
          <p:cNvSpPr txBox="1"/>
          <p:nvPr/>
        </p:nvSpPr>
        <p:spPr>
          <a:xfrm>
            <a:off x="107504" y="4610040"/>
            <a:ext cx="3328155" cy="553998"/>
          </a:xfrm>
          <a:prstGeom prst="rect">
            <a:avLst/>
          </a:prstGeom>
          <a:noFill/>
        </p:spPr>
        <p:txBody>
          <a:bodyPr wrap="none" rtlCol="0">
            <a:spAutoFit/>
          </a:bodyPr>
          <a:lstStyle/>
          <a:p>
            <a:r>
              <a:rPr lang="en-GB" sz="1000" b="1" dirty="0" err="1"/>
              <a:t>Stodden</a:t>
            </a:r>
            <a:r>
              <a:rPr lang="en-GB" sz="1000" b="1" dirty="0"/>
              <a:t>, Seiler, Ma. An empirical analysis of journal policy </a:t>
            </a:r>
            <a:br>
              <a:rPr lang="en-GB" sz="1000" b="1" dirty="0"/>
            </a:br>
            <a:r>
              <a:rPr lang="en-GB" sz="1000" b="1" dirty="0"/>
              <a:t>effectiveness for computational reproducibility</a:t>
            </a:r>
          </a:p>
          <a:p>
            <a:r>
              <a:rPr lang="en-GB" sz="1000" dirty="0">
                <a:hlinkClick r:id="rId4"/>
              </a:rPr>
              <a:t>https://doi.org/10.1073/pnas.1708290115</a:t>
            </a:r>
            <a:endParaRPr lang="en-US" sz="1000" dirty="0"/>
          </a:p>
        </p:txBody>
      </p:sp>
      <p:sp>
        <p:nvSpPr>
          <p:cNvPr id="10" name="TextBox 9">
            <a:extLst>
              <a:ext uri="{FF2B5EF4-FFF2-40B4-BE49-F238E27FC236}">
                <a16:creationId xmlns:a16="http://schemas.microsoft.com/office/drawing/2014/main" id="{61C298CC-A797-1848-A2CB-4A12EBFC45E0}"/>
              </a:ext>
            </a:extLst>
          </p:cNvPr>
          <p:cNvSpPr txBox="1"/>
          <p:nvPr/>
        </p:nvSpPr>
        <p:spPr>
          <a:xfrm>
            <a:off x="981806" y="2935790"/>
            <a:ext cx="6912768" cy="523220"/>
          </a:xfrm>
          <a:prstGeom prst="rect">
            <a:avLst/>
          </a:prstGeom>
          <a:noFill/>
        </p:spPr>
        <p:txBody>
          <a:bodyPr wrap="square" rtlCol="0">
            <a:spAutoFit/>
          </a:bodyPr>
          <a:lstStyle/>
          <a:p>
            <a:r>
              <a:rPr lang="en-GB" sz="1400" dirty="0"/>
              <a:t>“I have to say that this is a very unusual request without any explanation! Please ask your supervisor to send me an email with a detailed, and I mean detailed, explanation.”</a:t>
            </a:r>
            <a:endParaRPr lang="en-US" sz="1400" dirty="0"/>
          </a:p>
        </p:txBody>
      </p:sp>
      <p:sp>
        <p:nvSpPr>
          <p:cNvPr id="14" name="TextBox 13">
            <a:extLst>
              <a:ext uri="{FF2B5EF4-FFF2-40B4-BE49-F238E27FC236}">
                <a16:creationId xmlns:a16="http://schemas.microsoft.com/office/drawing/2014/main" id="{EB37E95A-5691-E644-AFBE-A310DAF2B17C}"/>
              </a:ext>
            </a:extLst>
          </p:cNvPr>
          <p:cNvSpPr txBox="1"/>
          <p:nvPr/>
        </p:nvSpPr>
        <p:spPr>
          <a:xfrm>
            <a:off x="1475656" y="2073649"/>
            <a:ext cx="6912768" cy="738664"/>
          </a:xfrm>
          <a:prstGeom prst="rect">
            <a:avLst/>
          </a:prstGeom>
          <a:noFill/>
        </p:spPr>
        <p:txBody>
          <a:bodyPr wrap="square" rtlCol="0">
            <a:spAutoFit/>
          </a:bodyPr>
          <a:lstStyle/>
          <a:p>
            <a:r>
              <a:rPr lang="en-GB" sz="1400" dirty="0"/>
              <a:t>“Thank you for your interest in our paper. For the [redacted] calculations I used my own code, and there is no public version of this code, which could be downloaded. Since this code is not very user-friendly and is under constant development I prefer not to share this code.”</a:t>
            </a:r>
            <a:endParaRPr lang="en-US" sz="1400" dirty="0"/>
          </a:p>
        </p:txBody>
      </p:sp>
      <p:sp>
        <p:nvSpPr>
          <p:cNvPr id="15" name="TextBox 14">
            <a:extLst>
              <a:ext uri="{FF2B5EF4-FFF2-40B4-BE49-F238E27FC236}">
                <a16:creationId xmlns:a16="http://schemas.microsoft.com/office/drawing/2014/main" id="{B6E9F7D7-DAAA-2C45-AE28-A1E4AB37B7DB}"/>
              </a:ext>
            </a:extLst>
          </p:cNvPr>
          <p:cNvSpPr txBox="1"/>
          <p:nvPr/>
        </p:nvSpPr>
        <p:spPr>
          <a:xfrm>
            <a:off x="2231232" y="1178924"/>
            <a:ext cx="6013176" cy="738664"/>
          </a:xfrm>
          <a:prstGeom prst="rect">
            <a:avLst/>
          </a:prstGeom>
          <a:noFill/>
        </p:spPr>
        <p:txBody>
          <a:bodyPr wrap="square" rtlCol="0">
            <a:spAutoFit/>
          </a:bodyPr>
          <a:lstStyle/>
          <a:p>
            <a:r>
              <a:rPr lang="en-GB" sz="1400" dirty="0"/>
              <a:t>“Normally we do not provide this kind of information to people we do not know. It might be that you want to check the data analysis, and that might be of some use to us, but only if you publish your findings while properly referring to us.”</a:t>
            </a:r>
            <a:endParaRPr lang="en-US" sz="1400" dirty="0"/>
          </a:p>
        </p:txBody>
      </p:sp>
    </p:spTree>
    <p:extLst>
      <p:ext uri="{BB962C8B-B14F-4D97-AF65-F5344CB8AC3E}">
        <p14:creationId xmlns:p14="http://schemas.microsoft.com/office/powerpoint/2010/main" val="383909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a:defRPr/>
            </a:pPr>
            <a:r>
              <a:rPr lang="en-US" dirty="0">
                <a:ea typeface="+mj-ea"/>
                <a:cs typeface="+mj-cs"/>
              </a:rPr>
              <a:t>Foundations of Research</a:t>
            </a:r>
          </a:p>
        </p:txBody>
      </p:sp>
      <p:graphicFrame>
        <p:nvGraphicFramePr>
          <p:cNvPr id="6" name="Diagram 5"/>
          <p:cNvGraphicFramePr/>
          <p:nvPr/>
        </p:nvGraphicFramePr>
        <p:xfrm>
          <a:off x="2286000" y="148590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a:spLocks noChangeArrowheads="1"/>
          </p:cNvSpPr>
          <p:nvPr/>
        </p:nvSpPr>
        <p:spPr bwMode="auto">
          <a:xfrm>
            <a:off x="1257300" y="3886200"/>
            <a:ext cx="1340688" cy="473206"/>
          </a:xfrm>
          <a:prstGeom prst="rect">
            <a:avLst/>
          </a:prstGeom>
          <a:noFill/>
          <a:ln w="9525">
            <a:noFill/>
            <a:miter lim="800000"/>
            <a:headEnd/>
            <a:tailEnd/>
          </a:ln>
        </p:spPr>
        <p:txBody>
          <a:bodyPr wrap="none">
            <a:prstTxWarp prst="textNoShape">
              <a:avLst/>
            </a:prstTxWarp>
            <a:spAutoFit/>
          </a:bodyPr>
          <a:lstStyle/>
          <a:p>
            <a:r>
              <a:rPr lang="en-US" sz="2475">
                <a:solidFill>
                  <a:srgbClr val="FF0000"/>
                </a:solidFill>
                <a:latin typeface="Calibri" pitchFamily="-111" charset="0"/>
              </a:rPr>
              <a:t>Software</a:t>
            </a:r>
          </a:p>
        </p:txBody>
      </p:sp>
      <p:sp>
        <p:nvSpPr>
          <p:cNvPr id="9" name="TextBox 8"/>
          <p:cNvSpPr txBox="1">
            <a:spLocks noChangeArrowheads="1"/>
          </p:cNvSpPr>
          <p:nvPr/>
        </p:nvSpPr>
        <p:spPr bwMode="auto">
          <a:xfrm>
            <a:off x="1856185" y="3086100"/>
            <a:ext cx="1340688" cy="473206"/>
          </a:xfrm>
          <a:prstGeom prst="rect">
            <a:avLst/>
          </a:prstGeom>
          <a:noFill/>
          <a:ln w="9525">
            <a:noFill/>
            <a:miter lim="800000"/>
            <a:headEnd/>
            <a:tailEnd/>
          </a:ln>
        </p:spPr>
        <p:txBody>
          <a:bodyPr wrap="none">
            <a:prstTxWarp prst="textNoShape">
              <a:avLst/>
            </a:prstTxWarp>
            <a:spAutoFit/>
          </a:bodyPr>
          <a:lstStyle/>
          <a:p>
            <a:r>
              <a:rPr lang="en-US" sz="2475">
                <a:solidFill>
                  <a:srgbClr val="FF0000"/>
                </a:solidFill>
                <a:latin typeface="Calibri" pitchFamily="-111" charset="0"/>
              </a:rPr>
              <a:t>Software</a:t>
            </a:r>
          </a:p>
        </p:txBody>
      </p:sp>
      <p:sp>
        <p:nvSpPr>
          <p:cNvPr id="10" name="TextBox 9"/>
          <p:cNvSpPr txBox="1">
            <a:spLocks noChangeArrowheads="1"/>
          </p:cNvSpPr>
          <p:nvPr/>
        </p:nvSpPr>
        <p:spPr bwMode="auto">
          <a:xfrm>
            <a:off x="2427685" y="2343150"/>
            <a:ext cx="1340688" cy="473206"/>
          </a:xfrm>
          <a:prstGeom prst="rect">
            <a:avLst/>
          </a:prstGeom>
          <a:noFill/>
          <a:ln w="9525">
            <a:noFill/>
            <a:miter lim="800000"/>
            <a:headEnd/>
            <a:tailEnd/>
          </a:ln>
        </p:spPr>
        <p:txBody>
          <a:bodyPr wrap="none">
            <a:prstTxWarp prst="textNoShape">
              <a:avLst/>
            </a:prstTxWarp>
            <a:spAutoFit/>
          </a:bodyPr>
          <a:lstStyle/>
          <a:p>
            <a:r>
              <a:rPr lang="en-US" sz="2475">
                <a:solidFill>
                  <a:srgbClr val="FF0000"/>
                </a:solidFill>
                <a:latin typeface="Calibri" pitchFamily="-111" charset="0"/>
              </a:rPr>
              <a:t>Software</a:t>
            </a:r>
          </a:p>
        </p:txBody>
      </p:sp>
      <p:sp>
        <p:nvSpPr>
          <p:cNvPr id="11" name="TextBox 10"/>
          <p:cNvSpPr txBox="1">
            <a:spLocks noChangeArrowheads="1"/>
          </p:cNvSpPr>
          <p:nvPr/>
        </p:nvSpPr>
        <p:spPr bwMode="auto">
          <a:xfrm>
            <a:off x="4918472" y="1428750"/>
            <a:ext cx="2273892" cy="854080"/>
          </a:xfrm>
          <a:prstGeom prst="rect">
            <a:avLst/>
          </a:prstGeom>
          <a:noFill/>
          <a:ln w="9525">
            <a:noFill/>
            <a:miter lim="800000"/>
            <a:headEnd/>
            <a:tailEnd/>
          </a:ln>
        </p:spPr>
        <p:txBody>
          <a:bodyPr wrap="none">
            <a:prstTxWarp prst="textNoShape">
              <a:avLst/>
            </a:prstTxWarp>
            <a:spAutoFit/>
          </a:bodyPr>
          <a:lstStyle/>
          <a:p>
            <a:r>
              <a:rPr lang="en-US" sz="2475" dirty="0">
                <a:solidFill>
                  <a:srgbClr val="FF0000"/>
                </a:solidFill>
                <a:latin typeface="Calibri" pitchFamily="-111" charset="0"/>
              </a:rPr>
              <a:t>Re-usable</a:t>
            </a:r>
            <a:br>
              <a:rPr lang="en-US" sz="2475" dirty="0">
                <a:solidFill>
                  <a:srgbClr val="FF0000"/>
                </a:solidFill>
                <a:latin typeface="Calibri" pitchFamily="-111" charset="0"/>
              </a:rPr>
            </a:br>
            <a:r>
              <a:rPr lang="en-US" sz="2475" dirty="0">
                <a:solidFill>
                  <a:srgbClr val="FF0000"/>
                </a:solidFill>
                <a:latin typeface="Calibri" pitchFamily="-111" charset="0"/>
              </a:rPr>
              <a:t>    Re-producible</a:t>
            </a:r>
          </a:p>
        </p:txBody>
      </p:sp>
      <p:pic>
        <p:nvPicPr>
          <p:cNvPr id="16" name="Picture 15"/>
          <p:cNvPicPr>
            <a:picLocks noChangeAspect="1"/>
          </p:cNvPicPr>
          <p:nvPr/>
        </p:nvPicPr>
        <p:blipFill>
          <a:blip r:embed="rId8"/>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143869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0FA8-6A34-3B4C-AB33-F057F1D30CD0}"/>
              </a:ext>
            </a:extLst>
          </p:cNvPr>
          <p:cNvSpPr>
            <a:spLocks noGrp="1"/>
          </p:cNvSpPr>
          <p:nvPr>
            <p:ph type="title"/>
          </p:nvPr>
        </p:nvSpPr>
        <p:spPr>
          <a:xfrm>
            <a:off x="314328" y="98822"/>
            <a:ext cx="7354016" cy="857250"/>
          </a:xfrm>
        </p:spPr>
        <p:txBody>
          <a:bodyPr>
            <a:normAutofit fontScale="90000"/>
          </a:bodyPr>
          <a:lstStyle/>
          <a:p>
            <a:r>
              <a:rPr lang="en-US" dirty="0"/>
              <a:t>Foundational skills for researchers</a:t>
            </a:r>
          </a:p>
        </p:txBody>
      </p:sp>
      <p:pic>
        <p:nvPicPr>
          <p:cNvPr id="4" name="Picture 3">
            <a:extLst>
              <a:ext uri="{FF2B5EF4-FFF2-40B4-BE49-F238E27FC236}">
                <a16:creationId xmlns:a16="http://schemas.microsoft.com/office/drawing/2014/main" id="{43753699-DAB5-E248-AC4E-90FCBD67B8E5}"/>
              </a:ext>
            </a:extLst>
          </p:cNvPr>
          <p:cNvPicPr>
            <a:picLocks noChangeAspect="1"/>
          </p:cNvPicPr>
          <p:nvPr/>
        </p:nvPicPr>
        <p:blipFill>
          <a:blip r:embed="rId2"/>
          <a:stretch>
            <a:fillRect/>
          </a:stretch>
        </p:blipFill>
        <p:spPr>
          <a:xfrm>
            <a:off x="8026400" y="4698330"/>
            <a:ext cx="1117600" cy="393700"/>
          </a:xfrm>
          <a:prstGeom prst="rect">
            <a:avLst/>
          </a:prstGeom>
        </p:spPr>
      </p:pic>
      <p:pic>
        <p:nvPicPr>
          <p:cNvPr id="5" name="Picture 4">
            <a:extLst>
              <a:ext uri="{FF2B5EF4-FFF2-40B4-BE49-F238E27FC236}">
                <a16:creationId xmlns:a16="http://schemas.microsoft.com/office/drawing/2014/main" id="{79482D70-4172-744A-B45B-F42C9B5813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462" y="1131590"/>
            <a:ext cx="4831139" cy="3816424"/>
          </a:xfrm>
          <a:prstGeom prst="rect">
            <a:avLst/>
          </a:prstGeom>
        </p:spPr>
      </p:pic>
      <p:pic>
        <p:nvPicPr>
          <p:cNvPr id="6" name="Picture 5">
            <a:extLst>
              <a:ext uri="{FF2B5EF4-FFF2-40B4-BE49-F238E27FC236}">
                <a16:creationId xmlns:a16="http://schemas.microsoft.com/office/drawing/2014/main" id="{4EF08CA1-20D6-A44E-9AA2-8735EE399E6A}"/>
              </a:ext>
            </a:extLst>
          </p:cNvPr>
          <p:cNvPicPr>
            <a:picLocks noChangeAspect="1"/>
          </p:cNvPicPr>
          <p:nvPr/>
        </p:nvPicPr>
        <p:blipFill>
          <a:blip r:embed="rId4"/>
          <a:stretch>
            <a:fillRect/>
          </a:stretch>
        </p:blipFill>
        <p:spPr>
          <a:xfrm>
            <a:off x="5187312" y="1155995"/>
            <a:ext cx="3849184" cy="787786"/>
          </a:xfrm>
          <a:prstGeom prst="rect">
            <a:avLst/>
          </a:prstGeom>
        </p:spPr>
      </p:pic>
      <p:pic>
        <p:nvPicPr>
          <p:cNvPr id="7" name="Picture 6">
            <a:extLst>
              <a:ext uri="{FF2B5EF4-FFF2-40B4-BE49-F238E27FC236}">
                <a16:creationId xmlns:a16="http://schemas.microsoft.com/office/drawing/2014/main" id="{49DFA34B-6207-A444-B498-6F8D14E32108}"/>
              </a:ext>
            </a:extLst>
          </p:cNvPr>
          <p:cNvPicPr/>
          <p:nvPr/>
        </p:nvPicPr>
        <p:blipFill>
          <a:blip r:embed="rId5" cstate="screen">
            <a:extLst>
              <a:ext uri="{28A0092B-C50C-407E-A947-70E740481C1C}">
                <a14:useLocalDpi xmlns:a14="http://schemas.microsoft.com/office/drawing/2010/main"/>
              </a:ext>
            </a:extLst>
          </a:blip>
          <a:stretch/>
        </p:blipFill>
        <p:spPr>
          <a:xfrm>
            <a:off x="5187312" y="2010574"/>
            <a:ext cx="2120991" cy="918519"/>
          </a:xfrm>
          <a:prstGeom prst="rect">
            <a:avLst/>
          </a:prstGeom>
          <a:ln>
            <a:noFill/>
          </a:ln>
        </p:spPr>
      </p:pic>
      <p:sp>
        <p:nvSpPr>
          <p:cNvPr id="8" name="CustomShape 1">
            <a:extLst>
              <a:ext uri="{FF2B5EF4-FFF2-40B4-BE49-F238E27FC236}">
                <a16:creationId xmlns:a16="http://schemas.microsoft.com/office/drawing/2014/main" id="{C54B6739-C054-0445-A2B6-791F660E07F1}"/>
              </a:ext>
            </a:extLst>
          </p:cNvPr>
          <p:cNvSpPr/>
          <p:nvPr/>
        </p:nvSpPr>
        <p:spPr>
          <a:xfrm>
            <a:off x="5182494" y="3001243"/>
            <a:ext cx="2125809" cy="986125"/>
          </a:xfrm>
          <a:prstGeom prst="rect">
            <a:avLst/>
          </a:prstGeom>
          <a:noFill/>
          <a:ln>
            <a:noFill/>
          </a:ln>
        </p:spPr>
        <p:style>
          <a:lnRef idx="0">
            <a:scrgbClr r="0" g="0" b="0"/>
          </a:lnRef>
          <a:fillRef idx="0">
            <a:scrgbClr r="0" g="0" b="0"/>
          </a:fillRef>
          <a:effectRef idx="0">
            <a:scrgbClr r="0" g="0" b="0"/>
          </a:effectRef>
          <a:fontRef idx="minor"/>
        </p:style>
        <p:txBody>
          <a:bodyPr lIns="61229" tIns="30615" rIns="61229" bIns="30615"/>
          <a:lstStyle/>
          <a:p>
            <a:r>
              <a:rPr lang="en-US" sz="1650" i="1" dirty="0">
                <a:solidFill>
                  <a:prstClr val="black"/>
                </a:solidFill>
              </a:rPr>
              <a:t>Basic lab skills</a:t>
            </a:r>
            <a:r>
              <a:rPr lang="en-US" sz="1350" dirty="0">
                <a:solidFill>
                  <a:prstClr val="black"/>
                </a:solidFill>
              </a:rPr>
              <a:t> </a:t>
            </a:r>
            <a:r>
              <a:rPr lang="en-US" sz="1650" i="1" dirty="0">
                <a:solidFill>
                  <a:prstClr val="black"/>
                </a:solidFill>
              </a:rPr>
              <a:t>for scientific computing;</a:t>
            </a:r>
            <a:r>
              <a:rPr lang="en-US" sz="1350" dirty="0">
                <a:solidFill>
                  <a:prstClr val="black"/>
                </a:solidFill>
              </a:rPr>
              <a:t> </a:t>
            </a:r>
            <a:r>
              <a:rPr lang="en-US" sz="1650" i="1" dirty="0">
                <a:solidFill>
                  <a:prstClr val="black"/>
                </a:solidFill>
              </a:rPr>
              <a:t>researchers can do more</a:t>
            </a:r>
            <a:r>
              <a:rPr lang="en-US" sz="1350" dirty="0">
                <a:solidFill>
                  <a:prstClr val="black"/>
                </a:solidFill>
              </a:rPr>
              <a:t> </a:t>
            </a:r>
            <a:r>
              <a:rPr lang="en-US" sz="1650" i="1" dirty="0">
                <a:solidFill>
                  <a:prstClr val="black"/>
                </a:solidFill>
              </a:rPr>
              <a:t>in less time and with less pain.</a:t>
            </a:r>
            <a:endParaRPr sz="1350" dirty="0">
              <a:solidFill>
                <a:prstClr val="black"/>
              </a:solidFill>
            </a:endParaRPr>
          </a:p>
        </p:txBody>
      </p:sp>
      <p:sp>
        <p:nvSpPr>
          <p:cNvPr id="9" name="TextBox 8">
            <a:extLst>
              <a:ext uri="{FF2B5EF4-FFF2-40B4-BE49-F238E27FC236}">
                <a16:creationId xmlns:a16="http://schemas.microsoft.com/office/drawing/2014/main" id="{802DF4C2-3785-8D4D-B5E2-57DEA77083B3}"/>
              </a:ext>
            </a:extLst>
          </p:cNvPr>
          <p:cNvSpPr txBox="1"/>
          <p:nvPr/>
        </p:nvSpPr>
        <p:spPr>
          <a:xfrm>
            <a:off x="7488324" y="3006819"/>
            <a:ext cx="1548172" cy="1332396"/>
          </a:xfrm>
          <a:prstGeom prst="rect">
            <a:avLst/>
          </a:prstGeom>
          <a:noFill/>
        </p:spPr>
        <p:txBody>
          <a:bodyPr wrap="square" lIns="62209" tIns="31105" rIns="62209" bIns="31105" rtlCol="0">
            <a:spAutoFit/>
          </a:bodyPr>
          <a:lstStyle/>
          <a:p>
            <a:r>
              <a:rPr lang="en-US" sz="1650" i="1" dirty="0">
                <a:solidFill>
                  <a:prstClr val="black"/>
                </a:solidFill>
                <a:latin typeface="Calibri"/>
              </a:rPr>
              <a:t>Basic concepts, skills and tools for working more effectively with data. </a:t>
            </a:r>
          </a:p>
        </p:txBody>
      </p:sp>
      <p:pic>
        <p:nvPicPr>
          <p:cNvPr id="10" name="Picture 9" descr="DC1_logo.png">
            <a:extLst>
              <a:ext uri="{FF2B5EF4-FFF2-40B4-BE49-F238E27FC236}">
                <a16:creationId xmlns:a16="http://schemas.microsoft.com/office/drawing/2014/main" id="{5D7204C7-8A89-ED41-8C86-5D3B01F569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8324" y="2067360"/>
            <a:ext cx="1331563" cy="835797"/>
          </a:xfrm>
          <a:prstGeom prst="rect">
            <a:avLst/>
          </a:prstGeom>
        </p:spPr>
      </p:pic>
      <p:sp>
        <p:nvSpPr>
          <p:cNvPr id="11" name="TextBox 10">
            <a:extLst>
              <a:ext uri="{FF2B5EF4-FFF2-40B4-BE49-F238E27FC236}">
                <a16:creationId xmlns:a16="http://schemas.microsoft.com/office/drawing/2014/main" id="{BA4A4280-50AE-4343-AE18-EC47B3681BB5}"/>
              </a:ext>
            </a:extLst>
          </p:cNvPr>
          <p:cNvSpPr txBox="1"/>
          <p:nvPr/>
        </p:nvSpPr>
        <p:spPr>
          <a:xfrm>
            <a:off x="5137787" y="4366487"/>
            <a:ext cx="3898710" cy="316733"/>
          </a:xfrm>
          <a:prstGeom prst="rect">
            <a:avLst/>
          </a:prstGeom>
          <a:solidFill>
            <a:schemeClr val="bg1"/>
          </a:solidFill>
        </p:spPr>
        <p:txBody>
          <a:bodyPr wrap="square" lIns="62209" tIns="31105" rIns="62209" bIns="31105" rtlCol="0">
            <a:spAutoFit/>
          </a:bodyPr>
          <a:lstStyle/>
          <a:p>
            <a:r>
              <a:rPr lang="en-US" sz="1650" i="1" dirty="0">
                <a:solidFill>
                  <a:prstClr val="black"/>
                </a:solidFill>
                <a:latin typeface="Calibri"/>
              </a:rPr>
              <a:t>Open source learning, “Train the trainers”</a:t>
            </a:r>
          </a:p>
        </p:txBody>
      </p:sp>
    </p:spTree>
    <p:extLst>
      <p:ext uri="{BB962C8B-B14F-4D97-AF65-F5344CB8AC3E}">
        <p14:creationId xmlns:p14="http://schemas.microsoft.com/office/powerpoint/2010/main" val="3528795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487" y="221788"/>
            <a:ext cx="6881416" cy="4439804"/>
          </a:xfrm>
          <a:prstGeom prst="rect">
            <a:avLst/>
          </a:prstGeom>
        </p:spPr>
      </p:pic>
      <p:pic>
        <p:nvPicPr>
          <p:cNvPr id="4" name="Picture 3"/>
          <p:cNvPicPr>
            <a:picLocks noChangeAspect="1"/>
          </p:cNvPicPr>
          <p:nvPr/>
        </p:nvPicPr>
        <p:blipFill>
          <a:blip r:embed="rId3"/>
          <a:stretch>
            <a:fillRect/>
          </a:stretch>
        </p:blipFill>
        <p:spPr>
          <a:xfrm>
            <a:off x="8026400" y="4698330"/>
            <a:ext cx="1117600" cy="393700"/>
          </a:xfrm>
          <a:prstGeom prst="rect">
            <a:avLst/>
          </a:prstGeom>
        </p:spPr>
      </p:pic>
      <p:sp>
        <p:nvSpPr>
          <p:cNvPr id="5" name="TextBox 4"/>
          <p:cNvSpPr txBox="1"/>
          <p:nvPr/>
        </p:nvSpPr>
        <p:spPr>
          <a:xfrm>
            <a:off x="251520" y="4731990"/>
            <a:ext cx="6498510" cy="523220"/>
          </a:xfrm>
          <a:prstGeom prst="rect">
            <a:avLst/>
          </a:prstGeom>
          <a:noFill/>
        </p:spPr>
        <p:txBody>
          <a:bodyPr wrap="none" rtlCol="0">
            <a:spAutoFit/>
          </a:bodyPr>
          <a:lstStyle/>
          <a:p>
            <a:pPr marL="0" lvl="1"/>
            <a:r>
              <a:rPr lang="fr-FR" sz="1400" dirty="0"/>
              <a:t>Best Practices for Scientific </a:t>
            </a:r>
            <a:r>
              <a:rPr lang="fr-FR" sz="1400" dirty="0" err="1"/>
              <a:t>Computing</a:t>
            </a:r>
            <a:r>
              <a:rPr lang="fr-FR" sz="1400" dirty="0"/>
              <a:t>: </a:t>
            </a:r>
            <a:r>
              <a:rPr lang="fr-FR" sz="1400" dirty="0">
                <a:hlinkClick r:id="rId4"/>
              </a:rPr>
              <a:t>https://doi.org/10.1371/journal.pbio.1001745</a:t>
            </a:r>
            <a:r>
              <a:rPr lang="fr-FR" sz="1400" b="1" dirty="0"/>
              <a:t> </a:t>
            </a:r>
            <a:endParaRPr lang="en-US" sz="1400" dirty="0"/>
          </a:p>
          <a:p>
            <a:endParaRPr lang="en-US" sz="1400" dirty="0"/>
          </a:p>
        </p:txBody>
      </p:sp>
    </p:spTree>
    <p:extLst>
      <p:ext uri="{BB962C8B-B14F-4D97-AF65-F5344CB8AC3E}">
        <p14:creationId xmlns:p14="http://schemas.microsoft.com/office/powerpoint/2010/main" val="2945364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24"/>
          <a:stretch/>
        </p:blipFill>
        <p:spPr>
          <a:xfrm>
            <a:off x="3563888" y="227491"/>
            <a:ext cx="3390064" cy="4432491"/>
          </a:xfrm>
          <a:prstGeom prst="rect">
            <a:avLst/>
          </a:prstGeom>
        </p:spPr>
      </p:pic>
      <p:pic>
        <p:nvPicPr>
          <p:cNvPr id="5" name="Picture 4"/>
          <p:cNvPicPr>
            <a:picLocks noChangeAspect="1"/>
          </p:cNvPicPr>
          <p:nvPr/>
        </p:nvPicPr>
        <p:blipFill>
          <a:blip r:embed="rId4"/>
          <a:stretch>
            <a:fillRect/>
          </a:stretch>
        </p:blipFill>
        <p:spPr>
          <a:xfrm>
            <a:off x="8026400" y="4659982"/>
            <a:ext cx="1117600" cy="393700"/>
          </a:xfrm>
          <a:prstGeom prst="rect">
            <a:avLst/>
          </a:prstGeom>
        </p:spPr>
      </p:pic>
      <p:sp>
        <p:nvSpPr>
          <p:cNvPr id="6" name="TextBox 5"/>
          <p:cNvSpPr txBox="1"/>
          <p:nvPr/>
        </p:nvSpPr>
        <p:spPr>
          <a:xfrm>
            <a:off x="237869" y="4693096"/>
            <a:ext cx="7039491" cy="307777"/>
          </a:xfrm>
          <a:prstGeom prst="rect">
            <a:avLst/>
          </a:prstGeom>
          <a:noFill/>
        </p:spPr>
        <p:txBody>
          <a:bodyPr wrap="none" rtlCol="0">
            <a:spAutoFit/>
          </a:bodyPr>
          <a:lstStyle/>
          <a:p>
            <a:r>
              <a:rPr lang="fr-FR" sz="1400" dirty="0"/>
              <a:t>Good </a:t>
            </a:r>
            <a:r>
              <a:rPr lang="fr-FR" sz="1400" dirty="0" err="1"/>
              <a:t>Enough</a:t>
            </a:r>
            <a:r>
              <a:rPr lang="fr-FR" sz="1400" dirty="0"/>
              <a:t> Practices in Scientific </a:t>
            </a:r>
            <a:r>
              <a:rPr lang="fr-FR" sz="1400" dirty="0" err="1"/>
              <a:t>Computing</a:t>
            </a:r>
            <a:r>
              <a:rPr lang="fr-FR" sz="1400" dirty="0"/>
              <a:t>: </a:t>
            </a:r>
            <a:r>
              <a:rPr lang="fr-FR" sz="1400" dirty="0">
                <a:hlinkClick r:id="rId5"/>
              </a:rPr>
              <a:t>https://doi.org/10.1371/journal.pcbi.1005510</a:t>
            </a:r>
            <a:r>
              <a:rPr lang="fr-FR" sz="1400" dirty="0"/>
              <a:t> </a:t>
            </a:r>
            <a:endParaRPr lang="en-US" sz="1400" dirty="0"/>
          </a:p>
        </p:txBody>
      </p:sp>
      <p:pic>
        <p:nvPicPr>
          <p:cNvPr id="7" name="Picture 6">
            <a:extLst>
              <a:ext uri="{FF2B5EF4-FFF2-40B4-BE49-F238E27FC236}">
                <a16:creationId xmlns:a16="http://schemas.microsoft.com/office/drawing/2014/main" id="{032BCB69-FD18-A64A-A210-E332E12E6E9E}"/>
              </a:ext>
            </a:extLst>
          </p:cNvPr>
          <p:cNvPicPr>
            <a:picLocks noChangeAspect="1"/>
          </p:cNvPicPr>
          <p:nvPr/>
        </p:nvPicPr>
        <p:blipFill>
          <a:blip r:embed="rId6"/>
          <a:stretch>
            <a:fillRect/>
          </a:stretch>
        </p:blipFill>
        <p:spPr>
          <a:xfrm>
            <a:off x="314329" y="221787"/>
            <a:ext cx="3486582" cy="4438195"/>
          </a:xfrm>
          <a:prstGeom prst="rect">
            <a:avLst/>
          </a:prstGeom>
        </p:spPr>
      </p:pic>
    </p:spTree>
    <p:extLst>
      <p:ext uri="{BB962C8B-B14F-4D97-AF65-F5344CB8AC3E}">
        <p14:creationId xmlns:p14="http://schemas.microsoft.com/office/powerpoint/2010/main" val="219817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575BD4-B1C4-2742-9A09-879539197AC9}"/>
              </a:ext>
            </a:extLst>
          </p:cNvPr>
          <p:cNvSpPr>
            <a:spLocks noGrp="1"/>
          </p:cNvSpPr>
          <p:nvPr>
            <p:ph type="title"/>
          </p:nvPr>
        </p:nvSpPr>
        <p:spPr/>
        <p:txBody>
          <a:bodyPr/>
          <a:lstStyle/>
          <a:p>
            <a:r>
              <a:rPr lang="en-GB" sz="3200" dirty="0"/>
              <a:t>A </a:t>
            </a:r>
            <a:r>
              <a:rPr lang="en-GB" sz="3200" b="1" dirty="0"/>
              <a:t>well-founded laboratory</a:t>
            </a:r>
            <a:r>
              <a:rPr lang="en-GB" sz="3200" dirty="0"/>
              <a:t> has the minimum level of equipment, at an acceptable quality and quantity available to support research. </a:t>
            </a:r>
            <a:br>
              <a:rPr lang="en-GB" sz="3200" dirty="0"/>
            </a:br>
            <a:br>
              <a:rPr lang="en-GB" sz="3200" dirty="0"/>
            </a:br>
            <a:r>
              <a:rPr lang="en-GB" sz="3200" dirty="0"/>
              <a:t>A well-founded laboratory is a precondition to host research infrastructure for world-class science.</a:t>
            </a:r>
            <a:endParaRPr lang="en-US" sz="3200" dirty="0"/>
          </a:p>
        </p:txBody>
      </p:sp>
      <p:pic>
        <p:nvPicPr>
          <p:cNvPr id="4" name="Picture 3">
            <a:extLst>
              <a:ext uri="{FF2B5EF4-FFF2-40B4-BE49-F238E27FC236}">
                <a16:creationId xmlns:a16="http://schemas.microsoft.com/office/drawing/2014/main" id="{73F0C61C-28C1-B046-985B-BF9DA3539907}"/>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673114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Research Cycle</a:t>
            </a:r>
          </a:p>
        </p:txBody>
      </p:sp>
      <p:sp>
        <p:nvSpPr>
          <p:cNvPr id="3" name="Oval 2"/>
          <p:cNvSpPr/>
          <p:nvPr/>
        </p:nvSpPr>
        <p:spPr>
          <a:xfrm>
            <a:off x="2628900" y="39433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Create</a:t>
            </a:r>
          </a:p>
        </p:txBody>
      </p:sp>
      <p:sp>
        <p:nvSpPr>
          <p:cNvPr id="4" name="Oval 3"/>
          <p:cNvSpPr/>
          <p:nvPr/>
        </p:nvSpPr>
        <p:spPr>
          <a:xfrm>
            <a:off x="1428750" y="26860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Test</a:t>
            </a:r>
          </a:p>
        </p:txBody>
      </p:sp>
      <p:sp>
        <p:nvSpPr>
          <p:cNvPr id="5" name="Oval 4"/>
          <p:cNvSpPr/>
          <p:nvPr/>
        </p:nvSpPr>
        <p:spPr>
          <a:xfrm>
            <a:off x="2628900" y="148590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Interpret</a:t>
            </a:r>
          </a:p>
        </p:txBody>
      </p:sp>
      <p:sp>
        <p:nvSpPr>
          <p:cNvPr id="6" name="Oval 5"/>
          <p:cNvSpPr/>
          <p:nvPr/>
        </p:nvSpPr>
        <p:spPr>
          <a:xfrm>
            <a:off x="3829050" y="26860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Publish</a:t>
            </a:r>
          </a:p>
        </p:txBody>
      </p:sp>
      <p:sp>
        <p:nvSpPr>
          <p:cNvPr id="7" name="Oval 6"/>
          <p:cNvSpPr/>
          <p:nvPr/>
        </p:nvSpPr>
        <p:spPr>
          <a:xfrm>
            <a:off x="2628900" y="26860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Revise</a:t>
            </a:r>
          </a:p>
        </p:txBody>
      </p:sp>
      <p:cxnSp>
        <p:nvCxnSpPr>
          <p:cNvPr id="10" name="Shape 9"/>
          <p:cNvCxnSpPr>
            <a:stCxn id="4" idx="0"/>
            <a:endCxn id="5" idx="2"/>
          </p:cNvCxnSpPr>
          <p:nvPr/>
        </p:nvCxnSpPr>
        <p:spPr>
          <a:xfrm rot="5400000" flipH="1" flipV="1">
            <a:off x="1771650" y="1828800"/>
            <a:ext cx="857250" cy="85725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hape 10"/>
          <p:cNvCxnSpPr>
            <a:stCxn id="5" idx="6"/>
            <a:endCxn id="6" idx="0"/>
          </p:cNvCxnSpPr>
          <p:nvPr/>
        </p:nvCxnSpPr>
        <p:spPr>
          <a:xfrm>
            <a:off x="3314700" y="1828800"/>
            <a:ext cx="857250" cy="85725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hape 13"/>
          <p:cNvCxnSpPr>
            <a:stCxn id="6" idx="4"/>
            <a:endCxn id="3" idx="6"/>
          </p:cNvCxnSpPr>
          <p:nvPr/>
        </p:nvCxnSpPr>
        <p:spPr>
          <a:xfrm rot="5400000">
            <a:off x="3286125" y="3400425"/>
            <a:ext cx="914400" cy="85725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hape 17"/>
          <p:cNvCxnSpPr>
            <a:stCxn id="3" idx="2"/>
            <a:endCxn id="4" idx="4"/>
          </p:cNvCxnSpPr>
          <p:nvPr/>
        </p:nvCxnSpPr>
        <p:spPr>
          <a:xfrm rot="10800000">
            <a:off x="1771650" y="3371850"/>
            <a:ext cx="857250" cy="914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hape 20"/>
          <p:cNvCxnSpPr>
            <a:stCxn id="5" idx="4"/>
            <a:endCxn id="7" idx="0"/>
          </p:cNvCxnSpPr>
          <p:nvPr/>
        </p:nvCxnSpPr>
        <p:spPr>
          <a:xfrm rot="5400000">
            <a:off x="2714625" y="2428875"/>
            <a:ext cx="51435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hape 23"/>
          <p:cNvCxnSpPr>
            <a:stCxn id="7" idx="4"/>
            <a:endCxn id="3" idx="0"/>
          </p:cNvCxnSpPr>
          <p:nvPr/>
        </p:nvCxnSpPr>
        <p:spPr>
          <a:xfrm rot="5400000">
            <a:off x="2686050" y="3657600"/>
            <a:ext cx="57150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hape 26"/>
          <p:cNvCxnSpPr>
            <a:stCxn id="7" idx="2"/>
            <a:endCxn id="4" idx="6"/>
          </p:cNvCxnSpPr>
          <p:nvPr/>
        </p:nvCxnSpPr>
        <p:spPr>
          <a:xfrm rot="10800000">
            <a:off x="2114550" y="3028950"/>
            <a:ext cx="51435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257800" y="2686050"/>
            <a:ext cx="6858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latin typeface="Arial Narrow"/>
                <a:cs typeface="Arial Narrow"/>
              </a:rPr>
              <a:t>Paper</a:t>
            </a:r>
          </a:p>
        </p:txBody>
      </p:sp>
      <p:cxnSp>
        <p:nvCxnSpPr>
          <p:cNvPr id="34" name="Shape 20"/>
          <p:cNvCxnSpPr>
            <a:stCxn id="6" idx="6"/>
            <a:endCxn id="31" idx="1"/>
          </p:cNvCxnSpPr>
          <p:nvPr/>
        </p:nvCxnSpPr>
        <p:spPr>
          <a:xfrm>
            <a:off x="4514850" y="3028950"/>
            <a:ext cx="74295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5257800" y="1771650"/>
            <a:ext cx="6858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latin typeface="Arial Narrow"/>
                <a:cs typeface="Arial Narrow"/>
              </a:rPr>
              <a:t>Data</a:t>
            </a:r>
          </a:p>
        </p:txBody>
      </p:sp>
      <p:sp>
        <p:nvSpPr>
          <p:cNvPr id="38" name="Rectangle 37"/>
          <p:cNvSpPr/>
          <p:nvPr/>
        </p:nvSpPr>
        <p:spPr>
          <a:xfrm>
            <a:off x="5257800" y="3600450"/>
            <a:ext cx="6858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latin typeface="Arial Narrow"/>
                <a:cs typeface="Arial Narrow"/>
              </a:rPr>
              <a:t>Software</a:t>
            </a:r>
          </a:p>
        </p:txBody>
      </p:sp>
      <p:cxnSp>
        <p:nvCxnSpPr>
          <p:cNvPr id="39" name="Shape 20"/>
          <p:cNvCxnSpPr>
            <a:stCxn id="6" idx="6"/>
            <a:endCxn id="37" idx="1"/>
          </p:cNvCxnSpPr>
          <p:nvPr/>
        </p:nvCxnSpPr>
        <p:spPr>
          <a:xfrm flipV="1">
            <a:off x="4514850" y="2114550"/>
            <a:ext cx="742950" cy="9144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hape 20"/>
          <p:cNvCxnSpPr>
            <a:stCxn id="6" idx="6"/>
            <a:endCxn id="38" idx="1"/>
          </p:cNvCxnSpPr>
          <p:nvPr/>
        </p:nvCxnSpPr>
        <p:spPr>
          <a:xfrm>
            <a:off x="4514850" y="3028950"/>
            <a:ext cx="742950" cy="9144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1314450" y="1314450"/>
            <a:ext cx="3429000" cy="3429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Research</a:t>
            </a:r>
          </a:p>
        </p:txBody>
      </p:sp>
      <p:sp>
        <p:nvSpPr>
          <p:cNvPr id="48" name="Rectangle 47"/>
          <p:cNvSpPr/>
          <p:nvPr/>
        </p:nvSpPr>
        <p:spPr>
          <a:xfrm>
            <a:off x="5029200" y="1314450"/>
            <a:ext cx="1143000" cy="3429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Outputs</a:t>
            </a:r>
          </a:p>
        </p:txBody>
      </p:sp>
      <p:sp>
        <p:nvSpPr>
          <p:cNvPr id="49" name="TextBox 48"/>
          <p:cNvSpPr txBox="1"/>
          <p:nvPr/>
        </p:nvSpPr>
        <p:spPr>
          <a:xfrm>
            <a:off x="6343650" y="1323960"/>
            <a:ext cx="1485901" cy="3139321"/>
          </a:xfrm>
          <a:prstGeom prst="rect">
            <a:avLst/>
          </a:prstGeom>
          <a:solidFill>
            <a:schemeClr val="bg1">
              <a:alpha val="79000"/>
            </a:schemeClr>
          </a:solidFill>
        </p:spPr>
        <p:txBody>
          <a:bodyPr wrap="square" rtlCol="0">
            <a:spAutoFit/>
          </a:bodyPr>
          <a:lstStyle/>
          <a:p>
            <a:r>
              <a:rPr lang="en-US" b="1" dirty="0">
                <a:solidFill>
                  <a:srgbClr val="FF0000"/>
                </a:solidFill>
              </a:rPr>
              <a:t>Research is a </a:t>
            </a:r>
            <a:r>
              <a:rPr lang="en-US" b="1" i="1" dirty="0">
                <a:solidFill>
                  <a:srgbClr val="FF0000"/>
                </a:solidFill>
              </a:rPr>
              <a:t>continuous</a:t>
            </a:r>
            <a:r>
              <a:rPr lang="en-US" b="1" dirty="0">
                <a:solidFill>
                  <a:srgbClr val="FF0000"/>
                </a:solidFill>
              </a:rPr>
              <a:t> cycle.</a:t>
            </a:r>
          </a:p>
          <a:p>
            <a:endParaRPr lang="en-US" b="1" dirty="0">
              <a:solidFill>
                <a:srgbClr val="FF0000"/>
              </a:solidFill>
            </a:endParaRPr>
          </a:p>
          <a:p>
            <a:r>
              <a:rPr lang="en-US" b="1" dirty="0">
                <a:solidFill>
                  <a:srgbClr val="FF0000"/>
                </a:solidFill>
              </a:rPr>
              <a:t>When we publish we are contributing to the body of knowledge. </a:t>
            </a:r>
          </a:p>
        </p:txBody>
      </p:sp>
      <p:pic>
        <p:nvPicPr>
          <p:cNvPr id="50" name="Picture 49"/>
          <p:cNvPicPr>
            <a:picLocks noChangeAspect="1"/>
          </p:cNvPicPr>
          <p:nvPr/>
        </p:nvPicPr>
        <p:blipFill>
          <a:blip r:embed="rId2"/>
          <a:stretch>
            <a:fillRect/>
          </a:stretch>
        </p:blipFill>
        <p:spPr>
          <a:xfrm>
            <a:off x="7162800" y="4848225"/>
            <a:ext cx="838200" cy="295275"/>
          </a:xfrm>
          <a:prstGeom prst="rect">
            <a:avLst/>
          </a:prstGeom>
        </p:spPr>
      </p:pic>
    </p:spTree>
    <p:extLst>
      <p:ext uri="{BB962C8B-B14F-4D97-AF65-F5344CB8AC3E}">
        <p14:creationId xmlns:p14="http://schemas.microsoft.com/office/powerpoint/2010/main" val="2309575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Research/Reuse/Reward Cycle</a:t>
            </a:r>
          </a:p>
        </p:txBody>
      </p:sp>
      <p:cxnSp>
        <p:nvCxnSpPr>
          <p:cNvPr id="22" name="Shape 21"/>
          <p:cNvCxnSpPr>
            <a:stCxn id="35" idx="2"/>
            <a:endCxn id="50" idx="6"/>
          </p:cNvCxnSpPr>
          <p:nvPr/>
        </p:nvCxnSpPr>
        <p:spPr>
          <a:xfrm rot="10800000">
            <a:off x="3314700" y="4286250"/>
            <a:ext cx="57150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5257800" y="160020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Index</a:t>
            </a:r>
          </a:p>
        </p:txBody>
      </p:sp>
      <p:sp>
        <p:nvSpPr>
          <p:cNvPr id="29" name="Oval 28"/>
          <p:cNvSpPr/>
          <p:nvPr/>
        </p:nvSpPr>
        <p:spPr>
          <a:xfrm>
            <a:off x="5257800" y="26860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Identify</a:t>
            </a:r>
          </a:p>
        </p:txBody>
      </p:sp>
      <p:sp>
        <p:nvSpPr>
          <p:cNvPr id="34" name="Oval 33"/>
          <p:cNvSpPr/>
          <p:nvPr/>
        </p:nvSpPr>
        <p:spPr>
          <a:xfrm>
            <a:off x="5257800" y="39433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Cite</a:t>
            </a:r>
          </a:p>
        </p:txBody>
      </p:sp>
      <p:sp>
        <p:nvSpPr>
          <p:cNvPr id="35" name="Oval 34"/>
          <p:cNvSpPr/>
          <p:nvPr/>
        </p:nvSpPr>
        <p:spPr>
          <a:xfrm>
            <a:off x="3886200" y="3943350"/>
            <a:ext cx="685800" cy="685800"/>
          </a:xfrm>
          <a:prstGeom prst="ellipse">
            <a:avLst/>
          </a:prstGeom>
        </p:spPr>
        <p:style>
          <a:lnRef idx="1">
            <a:schemeClr val="accent2"/>
          </a:lnRef>
          <a:fillRef idx="3">
            <a:schemeClr val="accent2"/>
          </a:fillRef>
          <a:effectRef idx="2">
            <a:schemeClr val="accent2"/>
          </a:effectRef>
          <a:fontRef idx="minor">
            <a:schemeClr val="lt1"/>
          </a:fontRef>
        </p:style>
        <p:txBody>
          <a:bodyPr wrap="none" rtlCol="0" anchor="ctr"/>
          <a:lstStyle/>
          <a:p>
            <a:pPr algn="ctr"/>
            <a:r>
              <a:rPr lang="en-US" sz="1050" b="1" dirty="0">
                <a:latin typeface="Arial Narrow"/>
                <a:cs typeface="Arial Narrow"/>
              </a:rPr>
              <a:t>Reward</a:t>
            </a:r>
          </a:p>
        </p:txBody>
      </p:sp>
      <p:cxnSp>
        <p:nvCxnSpPr>
          <p:cNvPr id="38" name="Shape 20"/>
          <p:cNvCxnSpPr>
            <a:stCxn id="53" idx="6"/>
            <a:endCxn id="29" idx="2"/>
          </p:cNvCxnSpPr>
          <p:nvPr/>
        </p:nvCxnSpPr>
        <p:spPr>
          <a:xfrm>
            <a:off x="4514850" y="3028950"/>
            <a:ext cx="74295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hape 20"/>
          <p:cNvCxnSpPr>
            <a:stCxn id="34" idx="2"/>
            <a:endCxn id="35" idx="6"/>
          </p:cNvCxnSpPr>
          <p:nvPr/>
        </p:nvCxnSpPr>
        <p:spPr>
          <a:xfrm rot="10800000">
            <a:off x="4572000" y="4286250"/>
            <a:ext cx="68580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hape 20"/>
          <p:cNvCxnSpPr>
            <a:stCxn id="29" idx="4"/>
            <a:endCxn id="34" idx="0"/>
          </p:cNvCxnSpPr>
          <p:nvPr/>
        </p:nvCxnSpPr>
        <p:spPr>
          <a:xfrm rot="5400000">
            <a:off x="5314950" y="3657600"/>
            <a:ext cx="57150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hape 20"/>
          <p:cNvCxnSpPr>
            <a:stCxn id="29" idx="0"/>
            <a:endCxn id="28" idx="4"/>
          </p:cNvCxnSpPr>
          <p:nvPr/>
        </p:nvCxnSpPr>
        <p:spPr>
          <a:xfrm rot="5400000" flipH="1" flipV="1">
            <a:off x="5400675" y="2486025"/>
            <a:ext cx="40005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2628900" y="39433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Create</a:t>
            </a:r>
          </a:p>
        </p:txBody>
      </p:sp>
      <p:sp>
        <p:nvSpPr>
          <p:cNvPr id="51" name="Oval 50"/>
          <p:cNvSpPr/>
          <p:nvPr/>
        </p:nvSpPr>
        <p:spPr>
          <a:xfrm>
            <a:off x="1428750" y="26860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Test</a:t>
            </a:r>
          </a:p>
        </p:txBody>
      </p:sp>
      <p:sp>
        <p:nvSpPr>
          <p:cNvPr id="52" name="Oval 51"/>
          <p:cNvSpPr/>
          <p:nvPr/>
        </p:nvSpPr>
        <p:spPr>
          <a:xfrm>
            <a:off x="2628900" y="148590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Interpret</a:t>
            </a:r>
          </a:p>
        </p:txBody>
      </p:sp>
      <p:sp>
        <p:nvSpPr>
          <p:cNvPr id="53" name="Oval 52"/>
          <p:cNvSpPr/>
          <p:nvPr/>
        </p:nvSpPr>
        <p:spPr>
          <a:xfrm>
            <a:off x="3829050" y="26860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Publish</a:t>
            </a:r>
          </a:p>
        </p:txBody>
      </p:sp>
      <p:sp>
        <p:nvSpPr>
          <p:cNvPr id="54" name="Oval 53"/>
          <p:cNvSpPr/>
          <p:nvPr/>
        </p:nvSpPr>
        <p:spPr>
          <a:xfrm>
            <a:off x="2628900" y="2686050"/>
            <a:ext cx="685800" cy="68580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050" b="1" dirty="0">
                <a:latin typeface="Arial Narrow"/>
                <a:cs typeface="Arial Narrow"/>
              </a:rPr>
              <a:t>Revise</a:t>
            </a:r>
          </a:p>
        </p:txBody>
      </p:sp>
      <p:cxnSp>
        <p:nvCxnSpPr>
          <p:cNvPr id="55" name="Shape 54"/>
          <p:cNvCxnSpPr>
            <a:stCxn id="51" idx="0"/>
            <a:endCxn id="52" idx="2"/>
          </p:cNvCxnSpPr>
          <p:nvPr/>
        </p:nvCxnSpPr>
        <p:spPr>
          <a:xfrm rot="5400000" flipH="1" flipV="1">
            <a:off x="1771650" y="1828800"/>
            <a:ext cx="857250" cy="85725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hape 55"/>
          <p:cNvCxnSpPr>
            <a:stCxn id="52" idx="6"/>
            <a:endCxn id="53" idx="0"/>
          </p:cNvCxnSpPr>
          <p:nvPr/>
        </p:nvCxnSpPr>
        <p:spPr>
          <a:xfrm>
            <a:off x="3314700" y="1828800"/>
            <a:ext cx="857250" cy="85725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hape 56"/>
          <p:cNvCxnSpPr>
            <a:stCxn id="53" idx="4"/>
            <a:endCxn id="50" idx="6"/>
          </p:cNvCxnSpPr>
          <p:nvPr/>
        </p:nvCxnSpPr>
        <p:spPr>
          <a:xfrm rot="5400000">
            <a:off x="3286125" y="3400425"/>
            <a:ext cx="914400" cy="85725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hape 57"/>
          <p:cNvCxnSpPr>
            <a:stCxn id="50" idx="2"/>
            <a:endCxn id="51" idx="4"/>
          </p:cNvCxnSpPr>
          <p:nvPr/>
        </p:nvCxnSpPr>
        <p:spPr>
          <a:xfrm rot="10800000">
            <a:off x="1771650" y="3371850"/>
            <a:ext cx="857250" cy="914400"/>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hape 20"/>
          <p:cNvCxnSpPr>
            <a:stCxn id="52" idx="4"/>
            <a:endCxn id="54" idx="0"/>
          </p:cNvCxnSpPr>
          <p:nvPr/>
        </p:nvCxnSpPr>
        <p:spPr>
          <a:xfrm rot="5400000">
            <a:off x="2714625" y="2428875"/>
            <a:ext cx="51435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hape 26"/>
          <p:cNvCxnSpPr>
            <a:stCxn id="54" idx="2"/>
            <a:endCxn id="51" idx="6"/>
          </p:cNvCxnSpPr>
          <p:nvPr/>
        </p:nvCxnSpPr>
        <p:spPr>
          <a:xfrm rot="10800000">
            <a:off x="2114550" y="3028950"/>
            <a:ext cx="51435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1314450" y="1314450"/>
            <a:ext cx="3429000" cy="3429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Research</a:t>
            </a:r>
          </a:p>
        </p:txBody>
      </p:sp>
      <p:sp>
        <p:nvSpPr>
          <p:cNvPr id="64" name="Rectangle 63"/>
          <p:cNvSpPr/>
          <p:nvPr/>
        </p:nvSpPr>
        <p:spPr>
          <a:xfrm>
            <a:off x="5029200" y="1314450"/>
            <a:ext cx="1143000" cy="34290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Reuse</a:t>
            </a:r>
          </a:p>
        </p:txBody>
      </p:sp>
      <p:sp>
        <p:nvSpPr>
          <p:cNvPr id="68" name="TextBox 67"/>
          <p:cNvSpPr txBox="1"/>
          <p:nvPr/>
        </p:nvSpPr>
        <p:spPr>
          <a:xfrm>
            <a:off x="6343650" y="1323960"/>
            <a:ext cx="1485901" cy="3416320"/>
          </a:xfrm>
          <a:prstGeom prst="rect">
            <a:avLst/>
          </a:prstGeom>
          <a:solidFill>
            <a:schemeClr val="bg1">
              <a:alpha val="79000"/>
            </a:schemeClr>
          </a:solidFill>
        </p:spPr>
        <p:txBody>
          <a:bodyPr wrap="square" rtlCol="0">
            <a:spAutoFit/>
          </a:bodyPr>
          <a:lstStyle/>
          <a:p>
            <a:r>
              <a:rPr lang="en-US" b="1" dirty="0">
                <a:solidFill>
                  <a:srgbClr val="FF0000"/>
                </a:solidFill>
              </a:rPr>
              <a:t>Reuse is also a cycle. We build our research on the work of others.</a:t>
            </a:r>
          </a:p>
          <a:p>
            <a:endParaRPr lang="en-US" b="1" dirty="0">
              <a:solidFill>
                <a:srgbClr val="FF0000"/>
              </a:solidFill>
            </a:endParaRPr>
          </a:p>
          <a:p>
            <a:r>
              <a:rPr lang="en-US" b="1" dirty="0">
                <a:solidFill>
                  <a:srgbClr val="FF0000"/>
                </a:solidFill>
              </a:rPr>
              <a:t>Reward mechanisms </a:t>
            </a:r>
            <a:r>
              <a:rPr lang="en-US" b="1" i="1" dirty="0">
                <a:solidFill>
                  <a:srgbClr val="FF0000"/>
                </a:solidFill>
              </a:rPr>
              <a:t>should</a:t>
            </a:r>
            <a:r>
              <a:rPr lang="en-US" b="1" dirty="0">
                <a:solidFill>
                  <a:srgbClr val="FF0000"/>
                </a:solidFill>
              </a:rPr>
              <a:t> encourage reuse.</a:t>
            </a:r>
          </a:p>
        </p:txBody>
      </p:sp>
      <p:pic>
        <p:nvPicPr>
          <p:cNvPr id="69" name="Picture 68"/>
          <p:cNvPicPr>
            <a:picLocks noChangeAspect="1"/>
          </p:cNvPicPr>
          <p:nvPr/>
        </p:nvPicPr>
        <p:blipFill>
          <a:blip r:embed="rId3"/>
          <a:stretch>
            <a:fillRect/>
          </a:stretch>
        </p:blipFill>
        <p:spPr>
          <a:xfrm>
            <a:off x="7162800" y="4848225"/>
            <a:ext cx="838200" cy="295275"/>
          </a:xfrm>
          <a:prstGeom prst="rect">
            <a:avLst/>
          </a:prstGeom>
        </p:spPr>
      </p:pic>
      <p:cxnSp>
        <p:nvCxnSpPr>
          <p:cNvPr id="70" name="Shape 23"/>
          <p:cNvCxnSpPr>
            <a:stCxn id="54" idx="4"/>
            <a:endCxn id="50" idx="0"/>
          </p:cNvCxnSpPr>
          <p:nvPr/>
        </p:nvCxnSpPr>
        <p:spPr>
          <a:xfrm rot="5400000">
            <a:off x="2686050" y="3657600"/>
            <a:ext cx="571500" cy="119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327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Software publications</a:t>
            </a:r>
          </a:p>
        </p:txBody>
      </p:sp>
      <p:pic>
        <p:nvPicPr>
          <p:cNvPr id="3" name="Picture 2"/>
          <p:cNvPicPr>
            <a:picLocks noChangeAspect="1"/>
          </p:cNvPicPr>
          <p:nvPr/>
        </p:nvPicPr>
        <p:blipFill>
          <a:blip r:embed="rId3"/>
          <a:stretch>
            <a:fillRect/>
          </a:stretch>
        </p:blipFill>
        <p:spPr>
          <a:xfrm>
            <a:off x="1638300" y="1143000"/>
            <a:ext cx="5848350" cy="3686175"/>
          </a:xfrm>
          <a:prstGeom prst="rect">
            <a:avLst/>
          </a:prstGeom>
        </p:spPr>
      </p:pic>
      <p:sp>
        <p:nvSpPr>
          <p:cNvPr id="4" name="TextBox 3"/>
          <p:cNvSpPr txBox="1"/>
          <p:nvPr/>
        </p:nvSpPr>
        <p:spPr>
          <a:xfrm>
            <a:off x="4229100" y="1151751"/>
            <a:ext cx="3166508" cy="300082"/>
          </a:xfrm>
          <a:prstGeom prst="rect">
            <a:avLst/>
          </a:prstGeom>
          <a:noFill/>
        </p:spPr>
        <p:txBody>
          <a:bodyPr wrap="none" rtlCol="0">
            <a:spAutoFit/>
          </a:bodyPr>
          <a:lstStyle/>
          <a:p>
            <a:r>
              <a:rPr lang="en-US" sz="1350" dirty="0"/>
              <a:t>http://</a:t>
            </a:r>
            <a:r>
              <a:rPr lang="en-US" sz="1350" dirty="0" err="1"/>
              <a:t>openresearchsoftware.metajnl.com</a:t>
            </a:r>
            <a:endParaRPr lang="en-US" sz="1350" dirty="0"/>
          </a:p>
        </p:txBody>
      </p:sp>
      <p:pic>
        <p:nvPicPr>
          <p:cNvPr id="5" name="Picture 4"/>
          <p:cNvPicPr>
            <a:picLocks noChangeAspect="1"/>
          </p:cNvPicPr>
          <p:nvPr/>
        </p:nvPicPr>
        <p:blipFill>
          <a:blip r:embed="rId4"/>
          <a:stretch>
            <a:fillRect/>
          </a:stretch>
        </p:blipFill>
        <p:spPr>
          <a:xfrm>
            <a:off x="7162800" y="4848225"/>
            <a:ext cx="838200" cy="295275"/>
          </a:xfrm>
          <a:prstGeom prst="rect">
            <a:avLst/>
          </a:prstGeom>
        </p:spPr>
      </p:pic>
      <p:sp>
        <p:nvSpPr>
          <p:cNvPr id="6" name="TextBox 5"/>
          <p:cNvSpPr txBox="1"/>
          <p:nvPr/>
        </p:nvSpPr>
        <p:spPr>
          <a:xfrm>
            <a:off x="1143001" y="4914900"/>
            <a:ext cx="2369559" cy="230832"/>
          </a:xfrm>
          <a:prstGeom prst="rect">
            <a:avLst/>
          </a:prstGeom>
          <a:noFill/>
        </p:spPr>
        <p:txBody>
          <a:bodyPr wrap="none" rtlCol="0">
            <a:spAutoFit/>
          </a:bodyPr>
          <a:lstStyle/>
          <a:p>
            <a:r>
              <a:rPr lang="en-US" sz="900" i="1" dirty="0"/>
              <a:t>http://dx.doi.org/10.6084/m9.figshare.942289</a:t>
            </a:r>
            <a:endParaRPr lang="en-US" sz="900" dirty="0"/>
          </a:p>
        </p:txBody>
      </p:sp>
    </p:spTree>
    <p:extLst>
      <p:ext uri="{BB962C8B-B14F-4D97-AF65-F5344CB8AC3E}">
        <p14:creationId xmlns:p14="http://schemas.microsoft.com/office/powerpoint/2010/main" val="149060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560" y="98822"/>
            <a:ext cx="6886575" cy="857250"/>
          </a:xfrm>
        </p:spPr>
        <p:txBody>
          <a:bodyPr/>
          <a:lstStyle/>
          <a:p>
            <a:endParaRPr lang="en-US"/>
          </a:p>
        </p:txBody>
      </p:sp>
      <p:sp>
        <p:nvSpPr>
          <p:cNvPr id="4" name="Rectangle 3"/>
          <p:cNvSpPr/>
          <p:nvPr/>
        </p:nvSpPr>
        <p:spPr>
          <a:xfrm>
            <a:off x="-36512" y="0"/>
            <a:ext cx="9180512"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5" name="Picture 4" descr="CapturFiles_54.png"/>
          <p:cNvPicPr>
            <a:picLocks noChangeAspect="1"/>
          </p:cNvPicPr>
          <p:nvPr/>
        </p:nvPicPr>
        <p:blipFill>
          <a:blip r:embed="rId2"/>
          <a:stretch>
            <a:fillRect/>
          </a:stretch>
        </p:blipFill>
        <p:spPr>
          <a:xfrm>
            <a:off x="-36512" y="0"/>
            <a:ext cx="1820453" cy="2571750"/>
          </a:xfrm>
          <a:prstGeom prst="rect">
            <a:avLst/>
          </a:prstGeom>
        </p:spPr>
      </p:pic>
      <p:pic>
        <p:nvPicPr>
          <p:cNvPr id="6" name="Picture 5" descr="CapturFiles_55.png"/>
          <p:cNvPicPr>
            <a:picLocks noChangeAspect="1"/>
          </p:cNvPicPr>
          <p:nvPr/>
        </p:nvPicPr>
        <p:blipFill>
          <a:blip r:embed="rId3"/>
          <a:stretch>
            <a:fillRect/>
          </a:stretch>
        </p:blipFill>
        <p:spPr>
          <a:xfrm>
            <a:off x="1644687" y="0"/>
            <a:ext cx="1818033" cy="2571750"/>
          </a:xfrm>
          <a:prstGeom prst="rect">
            <a:avLst/>
          </a:prstGeom>
        </p:spPr>
      </p:pic>
      <p:pic>
        <p:nvPicPr>
          <p:cNvPr id="7" name="Picture 6" descr="CapturFiles_56.png"/>
          <p:cNvPicPr>
            <a:picLocks noChangeAspect="1"/>
          </p:cNvPicPr>
          <p:nvPr/>
        </p:nvPicPr>
        <p:blipFill>
          <a:blip r:embed="rId4"/>
          <a:stretch>
            <a:fillRect/>
          </a:stretch>
        </p:blipFill>
        <p:spPr>
          <a:xfrm>
            <a:off x="3323466" y="1"/>
            <a:ext cx="1818032" cy="2571749"/>
          </a:xfrm>
          <a:prstGeom prst="rect">
            <a:avLst/>
          </a:prstGeom>
        </p:spPr>
      </p:pic>
      <p:pic>
        <p:nvPicPr>
          <p:cNvPr id="8" name="Picture 7" descr="CapturFiles_58.png"/>
          <p:cNvPicPr>
            <a:picLocks noChangeAspect="1"/>
          </p:cNvPicPr>
          <p:nvPr/>
        </p:nvPicPr>
        <p:blipFill>
          <a:blip r:embed="rId5"/>
          <a:stretch>
            <a:fillRect/>
          </a:stretch>
        </p:blipFill>
        <p:spPr>
          <a:xfrm>
            <a:off x="-36512" y="2571751"/>
            <a:ext cx="1809292" cy="2571749"/>
          </a:xfrm>
          <a:prstGeom prst="rect">
            <a:avLst/>
          </a:prstGeom>
        </p:spPr>
      </p:pic>
      <p:pic>
        <p:nvPicPr>
          <p:cNvPr id="10" name="Picture 9" descr="CapturFiles_60.png"/>
          <p:cNvPicPr>
            <a:picLocks noChangeAspect="1"/>
          </p:cNvPicPr>
          <p:nvPr/>
        </p:nvPicPr>
        <p:blipFill>
          <a:blip r:embed="rId6"/>
          <a:stretch>
            <a:fillRect/>
          </a:stretch>
        </p:blipFill>
        <p:spPr>
          <a:xfrm>
            <a:off x="3278188" y="2571750"/>
            <a:ext cx="1822697" cy="2571750"/>
          </a:xfrm>
          <a:prstGeom prst="rect">
            <a:avLst/>
          </a:prstGeom>
        </p:spPr>
      </p:pic>
      <p:pic>
        <p:nvPicPr>
          <p:cNvPr id="11" name="Picture 10" descr="CapturFiles_59.png"/>
          <p:cNvPicPr>
            <a:picLocks noChangeAspect="1"/>
          </p:cNvPicPr>
          <p:nvPr/>
        </p:nvPicPr>
        <p:blipFill>
          <a:blip r:embed="rId7"/>
          <a:stretch>
            <a:fillRect/>
          </a:stretch>
        </p:blipFill>
        <p:spPr>
          <a:xfrm>
            <a:off x="1632821" y="2571750"/>
            <a:ext cx="1816817" cy="2571750"/>
          </a:xfrm>
          <a:prstGeom prst="rect">
            <a:avLst/>
          </a:prstGeom>
        </p:spPr>
      </p:pic>
      <p:pic>
        <p:nvPicPr>
          <p:cNvPr id="12" name="Picture 11" descr="CapturFiles_57.png"/>
          <p:cNvPicPr>
            <a:picLocks noChangeAspect="1"/>
          </p:cNvPicPr>
          <p:nvPr/>
        </p:nvPicPr>
        <p:blipFill>
          <a:blip r:embed="rId8"/>
          <a:stretch>
            <a:fillRect/>
          </a:stretch>
        </p:blipFill>
        <p:spPr>
          <a:xfrm>
            <a:off x="5002244" y="0"/>
            <a:ext cx="1819244" cy="2571750"/>
          </a:xfrm>
          <a:prstGeom prst="rect">
            <a:avLst/>
          </a:prstGeom>
        </p:spPr>
      </p:pic>
      <p:sp>
        <p:nvSpPr>
          <p:cNvPr id="13" name="Rectangle 12"/>
          <p:cNvSpPr/>
          <p:nvPr/>
        </p:nvSpPr>
        <p:spPr>
          <a:xfrm>
            <a:off x="2535238" y="2628900"/>
            <a:ext cx="2571750" cy="234315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References</a:t>
            </a:r>
          </a:p>
        </p:txBody>
      </p:sp>
      <p:sp>
        <p:nvSpPr>
          <p:cNvPr id="16" name="Freeform 15"/>
          <p:cNvSpPr/>
          <p:nvPr/>
        </p:nvSpPr>
        <p:spPr>
          <a:xfrm>
            <a:off x="878306" y="2657136"/>
            <a:ext cx="1579001" cy="2343794"/>
          </a:xfrm>
          <a:custGeom>
            <a:avLst/>
            <a:gdLst>
              <a:gd name="connsiteX0" fmla="*/ 1136212 w 2105334"/>
              <a:gd name="connsiteY0" fmla="*/ 0 h 3125059"/>
              <a:gd name="connsiteX1" fmla="*/ 2105334 w 2105334"/>
              <a:gd name="connsiteY1" fmla="*/ 0 h 3125059"/>
              <a:gd name="connsiteX2" fmla="*/ 2105334 w 2105334"/>
              <a:gd name="connsiteY2" fmla="*/ 3125059 h 3125059"/>
              <a:gd name="connsiteX3" fmla="*/ 16709 w 2105334"/>
              <a:gd name="connsiteY3" fmla="*/ 3125059 h 3125059"/>
              <a:gd name="connsiteX4" fmla="*/ 0 w 2105334"/>
              <a:gd name="connsiteY4" fmla="*/ 2072232 h 3125059"/>
              <a:gd name="connsiteX5" fmla="*/ 1102794 w 2105334"/>
              <a:gd name="connsiteY5" fmla="*/ 2055520 h 3125059"/>
              <a:gd name="connsiteX6" fmla="*/ 1086085 w 2105334"/>
              <a:gd name="connsiteY6" fmla="*/ 0 h 3125059"/>
              <a:gd name="connsiteX7" fmla="*/ 1336720 w 2105334"/>
              <a:gd name="connsiteY7" fmla="*/ 0 h 312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334" h="3125059">
                <a:moveTo>
                  <a:pt x="1136212" y="0"/>
                </a:moveTo>
                <a:lnTo>
                  <a:pt x="2105334" y="0"/>
                </a:lnTo>
                <a:lnTo>
                  <a:pt x="2105334" y="3125059"/>
                </a:lnTo>
                <a:lnTo>
                  <a:pt x="16709" y="3125059"/>
                </a:lnTo>
                <a:lnTo>
                  <a:pt x="0" y="2072232"/>
                </a:lnTo>
                <a:lnTo>
                  <a:pt x="1102794" y="2055520"/>
                </a:lnTo>
                <a:lnTo>
                  <a:pt x="1086085" y="0"/>
                </a:lnTo>
                <a:lnTo>
                  <a:pt x="1336720" y="0"/>
                </a:lnTo>
              </a:path>
            </a:pathLst>
          </a:custGeom>
          <a:ln w="63500">
            <a:solidFill>
              <a:schemeClr val="tx2"/>
            </a:solidFill>
          </a:ln>
        </p:spPr>
        <p:style>
          <a:lnRef idx="2">
            <a:schemeClr val="accent1"/>
          </a:lnRef>
          <a:fillRef idx="0">
            <a:schemeClr val="accent1"/>
          </a:fillRef>
          <a:effectRef idx="1">
            <a:schemeClr val="accent1"/>
          </a:effectRef>
          <a:fontRef idx="minor">
            <a:schemeClr val="tx1"/>
          </a:fontRef>
        </p:style>
        <p:txBody>
          <a:bodyPr rtlCol="0" anchor="t" anchorCtr="0"/>
          <a:lstStyle/>
          <a:p>
            <a:pPr algn="r"/>
            <a:r>
              <a:rPr lang="en-US" sz="1350" dirty="0">
                <a:solidFill>
                  <a:srgbClr val="4F81BD"/>
                </a:solidFill>
              </a:rPr>
              <a:t>Reuse</a:t>
            </a:r>
          </a:p>
        </p:txBody>
      </p:sp>
      <p:sp>
        <p:nvSpPr>
          <p:cNvPr id="19" name="Freeform 18"/>
          <p:cNvSpPr/>
          <p:nvPr/>
        </p:nvSpPr>
        <p:spPr>
          <a:xfrm>
            <a:off x="3409719" y="112803"/>
            <a:ext cx="3308382" cy="1516573"/>
          </a:xfrm>
          <a:custGeom>
            <a:avLst/>
            <a:gdLst>
              <a:gd name="connsiteX0" fmla="*/ 0 w 4411176"/>
              <a:gd name="connsiteY0" fmla="*/ 0 h 2022097"/>
              <a:gd name="connsiteX1" fmla="*/ 4411176 w 4411176"/>
              <a:gd name="connsiteY1" fmla="*/ 0 h 2022097"/>
              <a:gd name="connsiteX2" fmla="*/ 4411176 w 4411176"/>
              <a:gd name="connsiteY2" fmla="*/ 1186520 h 2022097"/>
              <a:gd name="connsiteX3" fmla="*/ 2222297 w 4411176"/>
              <a:gd name="connsiteY3" fmla="*/ 1186520 h 2022097"/>
              <a:gd name="connsiteX4" fmla="*/ 2222297 w 4411176"/>
              <a:gd name="connsiteY4" fmla="*/ 2005385 h 2022097"/>
              <a:gd name="connsiteX5" fmla="*/ 0 w 4411176"/>
              <a:gd name="connsiteY5" fmla="*/ 2022097 h 2022097"/>
              <a:gd name="connsiteX6" fmla="*/ 0 w 4411176"/>
              <a:gd name="connsiteY6" fmla="*/ 0 h 202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176" h="2022097">
                <a:moveTo>
                  <a:pt x="0" y="0"/>
                </a:moveTo>
                <a:lnTo>
                  <a:pt x="4411176" y="0"/>
                </a:lnTo>
                <a:lnTo>
                  <a:pt x="4411176" y="1186520"/>
                </a:lnTo>
                <a:lnTo>
                  <a:pt x="2222297" y="1186520"/>
                </a:lnTo>
                <a:lnTo>
                  <a:pt x="2222297" y="2005385"/>
                </a:lnTo>
                <a:lnTo>
                  <a:pt x="0" y="2022097"/>
                </a:lnTo>
                <a:lnTo>
                  <a:pt x="0" y="0"/>
                </a:lnTo>
                <a:close/>
              </a:path>
            </a:pathLst>
          </a:custGeom>
          <a:noFill/>
          <a:ln w="63500"/>
        </p:spPr>
        <p:style>
          <a:lnRef idx="1">
            <a:schemeClr val="accent1"/>
          </a:lnRef>
          <a:fillRef idx="3">
            <a:schemeClr val="accent1"/>
          </a:fillRef>
          <a:effectRef idx="2">
            <a:schemeClr val="accent1"/>
          </a:effectRef>
          <a:fontRef idx="minor">
            <a:schemeClr val="lt1"/>
          </a:fontRef>
        </p:style>
        <p:txBody>
          <a:bodyPr rtlCol="0" anchor="t"/>
          <a:lstStyle/>
          <a:p>
            <a:pPr algn="r"/>
            <a:r>
              <a:rPr lang="en-US" sz="1350" dirty="0">
                <a:solidFill>
                  <a:srgbClr val="4F81BD"/>
                </a:solidFill>
              </a:rPr>
              <a:t>Screenshots</a:t>
            </a:r>
          </a:p>
        </p:txBody>
      </p:sp>
      <p:sp>
        <p:nvSpPr>
          <p:cNvPr id="20" name="Rectangle 19"/>
          <p:cNvSpPr/>
          <p:nvPr/>
        </p:nvSpPr>
        <p:spPr>
          <a:xfrm>
            <a:off x="77788" y="57150"/>
            <a:ext cx="2400300" cy="240030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Introduction</a:t>
            </a:r>
          </a:p>
        </p:txBody>
      </p:sp>
      <p:sp>
        <p:nvSpPr>
          <p:cNvPr id="22" name="Freeform 21"/>
          <p:cNvSpPr/>
          <p:nvPr/>
        </p:nvSpPr>
        <p:spPr>
          <a:xfrm>
            <a:off x="2545029" y="37602"/>
            <a:ext cx="4173073" cy="2393929"/>
          </a:xfrm>
          <a:custGeom>
            <a:avLst/>
            <a:gdLst>
              <a:gd name="connsiteX0" fmla="*/ 0 w 5564097"/>
              <a:gd name="connsiteY0" fmla="*/ 16711 h 3191905"/>
              <a:gd name="connsiteX1" fmla="*/ 1019249 w 5564097"/>
              <a:gd name="connsiteY1" fmla="*/ 16711 h 3191905"/>
              <a:gd name="connsiteX2" fmla="*/ 1035958 w 5564097"/>
              <a:gd name="connsiteY2" fmla="*/ 2222635 h 3191905"/>
              <a:gd name="connsiteX3" fmla="*/ 3458763 w 5564097"/>
              <a:gd name="connsiteY3" fmla="*/ 2205923 h 3191905"/>
              <a:gd name="connsiteX4" fmla="*/ 3458763 w 5564097"/>
              <a:gd name="connsiteY4" fmla="*/ 1353635 h 3191905"/>
              <a:gd name="connsiteX5" fmla="*/ 5564097 w 5564097"/>
              <a:gd name="connsiteY5" fmla="*/ 1370346 h 3191905"/>
              <a:gd name="connsiteX6" fmla="*/ 5564097 w 5564097"/>
              <a:gd name="connsiteY6" fmla="*/ 3191905 h 3191905"/>
              <a:gd name="connsiteX7" fmla="*/ 16709 w 5564097"/>
              <a:gd name="connsiteY7" fmla="*/ 3175193 h 3191905"/>
              <a:gd name="connsiteX8" fmla="*/ 0 w 5564097"/>
              <a:gd name="connsiteY8" fmla="*/ 16711 h 319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4097" h="3191905">
                <a:moveTo>
                  <a:pt x="0" y="16711"/>
                </a:moveTo>
                <a:lnTo>
                  <a:pt x="1019249" y="16711"/>
                </a:lnTo>
                <a:lnTo>
                  <a:pt x="1035958" y="2222635"/>
                </a:lnTo>
                <a:lnTo>
                  <a:pt x="3458763" y="2205923"/>
                </a:lnTo>
                <a:lnTo>
                  <a:pt x="3458763" y="1353635"/>
                </a:lnTo>
                <a:lnTo>
                  <a:pt x="5564097" y="1370346"/>
                </a:lnTo>
                <a:lnTo>
                  <a:pt x="5564097" y="3191905"/>
                </a:lnTo>
                <a:lnTo>
                  <a:pt x="16709" y="3175193"/>
                </a:lnTo>
                <a:cubicBezTo>
                  <a:pt x="11139" y="2116795"/>
                  <a:pt x="0" y="0"/>
                  <a:pt x="0" y="16711"/>
                </a:cubicBezTo>
                <a:close/>
              </a:path>
            </a:pathLst>
          </a:cu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b"/>
          <a:lstStyle/>
          <a:p>
            <a:pPr algn="r"/>
            <a:r>
              <a:rPr lang="en-US" sz="1350" dirty="0">
                <a:solidFill>
                  <a:srgbClr val="4F81BD"/>
                </a:solidFill>
              </a:rPr>
              <a:t>Implementation + Usage</a:t>
            </a:r>
          </a:p>
        </p:txBody>
      </p:sp>
      <p:sp>
        <p:nvSpPr>
          <p:cNvPr id="23" name="TextBox 22"/>
          <p:cNvSpPr txBox="1"/>
          <p:nvPr/>
        </p:nvSpPr>
        <p:spPr>
          <a:xfrm>
            <a:off x="5221288" y="2571750"/>
            <a:ext cx="1428750" cy="2308324"/>
          </a:xfrm>
          <a:prstGeom prst="rect">
            <a:avLst/>
          </a:prstGeom>
          <a:solidFill>
            <a:schemeClr val="bg1">
              <a:alpha val="71000"/>
            </a:schemeClr>
          </a:solidFill>
        </p:spPr>
        <p:txBody>
          <a:bodyPr wrap="square" rtlCol="0">
            <a:spAutoFit/>
          </a:bodyPr>
          <a:lstStyle/>
          <a:p>
            <a:pPr algn="r"/>
            <a:r>
              <a:rPr lang="en-US" sz="2400" dirty="0">
                <a:solidFill>
                  <a:srgbClr val="FF0000"/>
                </a:solidFill>
                <a:effectLst>
                  <a:outerShdw blurRad="50800" dist="38100" dir="2700000" algn="tl" rotWithShape="0">
                    <a:prstClr val="black">
                      <a:alpha val="40000"/>
                    </a:prstClr>
                  </a:outerShdw>
                </a:effectLst>
                <a:latin typeface="+mj-lt"/>
              </a:rPr>
              <a:t>Anatomy</a:t>
            </a:r>
            <a:br>
              <a:rPr lang="en-US" sz="2400" dirty="0">
                <a:solidFill>
                  <a:srgbClr val="FF0000"/>
                </a:solidFill>
                <a:effectLst>
                  <a:outerShdw blurRad="50800" dist="38100" dir="2700000" algn="tl" rotWithShape="0">
                    <a:prstClr val="black">
                      <a:alpha val="40000"/>
                    </a:prstClr>
                  </a:outerShdw>
                </a:effectLst>
                <a:latin typeface="+mj-lt"/>
              </a:rPr>
            </a:br>
            <a:r>
              <a:rPr lang="en-US" sz="2400" dirty="0">
                <a:solidFill>
                  <a:srgbClr val="FF0000"/>
                </a:solidFill>
                <a:effectLst>
                  <a:outerShdw blurRad="50800" dist="38100" dir="2700000" algn="tl" rotWithShape="0">
                    <a:prstClr val="black">
                      <a:alpha val="40000"/>
                    </a:prstClr>
                  </a:outerShdw>
                </a:effectLst>
                <a:latin typeface="+mj-lt"/>
              </a:rPr>
              <a:t> of a software paper</a:t>
            </a:r>
          </a:p>
          <a:p>
            <a:pPr algn="r"/>
            <a:r>
              <a:rPr lang="en-US" sz="2400" dirty="0">
                <a:solidFill>
                  <a:srgbClr val="FF0000"/>
                </a:solidFill>
                <a:effectLst>
                  <a:outerShdw blurRad="50800" dist="38100" dir="2700000" algn="tl" rotWithShape="0">
                    <a:prstClr val="black">
                      <a:alpha val="40000"/>
                    </a:prstClr>
                  </a:outerShdw>
                </a:effectLst>
                <a:latin typeface="+mj-lt"/>
              </a:rPr>
              <a:t>(JORS &amp; JOSS)</a:t>
            </a:r>
          </a:p>
        </p:txBody>
      </p:sp>
      <p:pic>
        <p:nvPicPr>
          <p:cNvPr id="24" name="Picture 23"/>
          <p:cNvPicPr>
            <a:picLocks noChangeAspect="1"/>
          </p:cNvPicPr>
          <p:nvPr/>
        </p:nvPicPr>
        <p:blipFill>
          <a:blip r:embed="rId9"/>
          <a:stretch>
            <a:fillRect/>
          </a:stretch>
        </p:blipFill>
        <p:spPr>
          <a:xfrm>
            <a:off x="8316416" y="4848225"/>
            <a:ext cx="838200" cy="295275"/>
          </a:xfrm>
          <a:prstGeom prst="rect">
            <a:avLst/>
          </a:prstGeom>
        </p:spPr>
      </p:pic>
      <p:sp>
        <p:nvSpPr>
          <p:cNvPr id="25" name="Rectangle 24"/>
          <p:cNvSpPr/>
          <p:nvPr/>
        </p:nvSpPr>
        <p:spPr>
          <a:xfrm>
            <a:off x="877888" y="2628900"/>
            <a:ext cx="742950" cy="1543050"/>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dirty="0">
                <a:solidFill>
                  <a:srgbClr val="C0504D"/>
                </a:solidFill>
              </a:rPr>
              <a:t>Metadata</a:t>
            </a:r>
          </a:p>
        </p:txBody>
      </p:sp>
      <p:sp>
        <p:nvSpPr>
          <p:cNvPr id="26" name="Rectangle 25"/>
          <p:cNvSpPr/>
          <p:nvPr/>
        </p:nvSpPr>
        <p:spPr>
          <a:xfrm>
            <a:off x="134938" y="4229100"/>
            <a:ext cx="742950" cy="742950"/>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dirty="0">
                <a:solidFill>
                  <a:srgbClr val="C0504D"/>
                </a:solidFill>
              </a:rPr>
              <a:t>Metadata</a:t>
            </a:r>
          </a:p>
        </p:txBody>
      </p:sp>
      <p:sp>
        <p:nvSpPr>
          <p:cNvPr id="27" name="Rectangle 26"/>
          <p:cNvSpPr/>
          <p:nvPr/>
        </p:nvSpPr>
        <p:spPr>
          <a:xfrm>
            <a:off x="134938" y="2628900"/>
            <a:ext cx="685800" cy="1543050"/>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Quality</a:t>
            </a:r>
            <a:br>
              <a:rPr lang="en-US" sz="1350" dirty="0">
                <a:solidFill>
                  <a:schemeClr val="accent1"/>
                </a:solidFill>
              </a:rPr>
            </a:br>
            <a:r>
              <a:rPr lang="en-US" sz="1350" dirty="0">
                <a:solidFill>
                  <a:schemeClr val="accent1"/>
                </a:solidFill>
              </a:rPr>
              <a:t>Control</a:t>
            </a:r>
          </a:p>
        </p:txBody>
      </p:sp>
      <p:pic>
        <p:nvPicPr>
          <p:cNvPr id="2" name="Picture 1">
            <a:extLst>
              <a:ext uri="{FF2B5EF4-FFF2-40B4-BE49-F238E27FC236}">
                <a16:creationId xmlns:a16="http://schemas.microsoft.com/office/drawing/2014/main" id="{5A07E6EB-4181-6340-B9C4-CB30E450864F}"/>
              </a:ext>
            </a:extLst>
          </p:cNvPr>
          <p:cNvPicPr>
            <a:picLocks noChangeAspect="1"/>
          </p:cNvPicPr>
          <p:nvPr/>
        </p:nvPicPr>
        <p:blipFill>
          <a:blip r:embed="rId10"/>
          <a:stretch>
            <a:fillRect/>
          </a:stretch>
        </p:blipFill>
        <p:spPr>
          <a:xfrm>
            <a:off x="6876256" y="1899"/>
            <a:ext cx="2241465" cy="3145915"/>
          </a:xfrm>
          <a:prstGeom prst="rect">
            <a:avLst/>
          </a:prstGeom>
        </p:spPr>
      </p:pic>
      <p:pic>
        <p:nvPicPr>
          <p:cNvPr id="9" name="Picture 8">
            <a:extLst>
              <a:ext uri="{FF2B5EF4-FFF2-40B4-BE49-F238E27FC236}">
                <a16:creationId xmlns:a16="http://schemas.microsoft.com/office/drawing/2014/main" id="{BB61FD75-B970-7942-9497-B0A4D2BFACA1}"/>
              </a:ext>
            </a:extLst>
          </p:cNvPr>
          <p:cNvPicPr>
            <a:picLocks noChangeAspect="1"/>
          </p:cNvPicPr>
          <p:nvPr/>
        </p:nvPicPr>
        <p:blipFill>
          <a:blip r:embed="rId11"/>
          <a:stretch>
            <a:fillRect/>
          </a:stretch>
        </p:blipFill>
        <p:spPr>
          <a:xfrm>
            <a:off x="6872534" y="3171406"/>
            <a:ext cx="2245187" cy="948398"/>
          </a:xfrm>
          <a:prstGeom prst="rect">
            <a:avLst/>
          </a:prstGeom>
        </p:spPr>
      </p:pic>
      <p:sp>
        <p:nvSpPr>
          <p:cNvPr id="28" name="Rectangle 27">
            <a:extLst>
              <a:ext uri="{FF2B5EF4-FFF2-40B4-BE49-F238E27FC236}">
                <a16:creationId xmlns:a16="http://schemas.microsoft.com/office/drawing/2014/main" id="{2347283D-0BC7-CA4F-9A73-BD2FBCFE3D9E}"/>
              </a:ext>
            </a:extLst>
          </p:cNvPr>
          <p:cNvSpPr/>
          <p:nvPr/>
        </p:nvSpPr>
        <p:spPr>
          <a:xfrm>
            <a:off x="6944319" y="697101"/>
            <a:ext cx="534871" cy="794529"/>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dirty="0">
                <a:solidFill>
                  <a:srgbClr val="C0504D"/>
                </a:solidFill>
              </a:rPr>
              <a:t>Metadata</a:t>
            </a:r>
          </a:p>
        </p:txBody>
      </p:sp>
      <p:sp>
        <p:nvSpPr>
          <p:cNvPr id="29" name="Rectangle 28">
            <a:extLst>
              <a:ext uri="{FF2B5EF4-FFF2-40B4-BE49-F238E27FC236}">
                <a16:creationId xmlns:a16="http://schemas.microsoft.com/office/drawing/2014/main" id="{CEF66266-F19B-324B-B186-94199BD95935}"/>
              </a:ext>
            </a:extLst>
          </p:cNvPr>
          <p:cNvSpPr/>
          <p:nvPr/>
        </p:nvSpPr>
        <p:spPr>
          <a:xfrm>
            <a:off x="7479189" y="928259"/>
            <a:ext cx="1582289" cy="701117"/>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Introduction</a:t>
            </a:r>
          </a:p>
        </p:txBody>
      </p:sp>
      <p:sp>
        <p:nvSpPr>
          <p:cNvPr id="30" name="Rectangle 29">
            <a:extLst>
              <a:ext uri="{FF2B5EF4-FFF2-40B4-BE49-F238E27FC236}">
                <a16:creationId xmlns:a16="http://schemas.microsoft.com/office/drawing/2014/main" id="{B8CABA79-A945-9A4C-BBEA-70FB9BA71ED3}"/>
              </a:ext>
            </a:extLst>
          </p:cNvPr>
          <p:cNvSpPr/>
          <p:nvPr/>
        </p:nvSpPr>
        <p:spPr>
          <a:xfrm>
            <a:off x="7479189" y="1687477"/>
            <a:ext cx="1582289" cy="701117"/>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Usage and Reuse</a:t>
            </a:r>
          </a:p>
        </p:txBody>
      </p:sp>
      <p:sp>
        <p:nvSpPr>
          <p:cNvPr id="31" name="Rectangle 30">
            <a:extLst>
              <a:ext uri="{FF2B5EF4-FFF2-40B4-BE49-F238E27FC236}">
                <a16:creationId xmlns:a16="http://schemas.microsoft.com/office/drawing/2014/main" id="{281CAFD6-ECC8-454A-8681-780B66015880}"/>
              </a:ext>
            </a:extLst>
          </p:cNvPr>
          <p:cNvSpPr/>
          <p:nvPr/>
        </p:nvSpPr>
        <p:spPr>
          <a:xfrm>
            <a:off x="7479189" y="2460349"/>
            <a:ext cx="1582290" cy="1613825"/>
          </a:xfrm>
          <a:prstGeom prst="rect">
            <a:avLst/>
          </a:prstGeom>
          <a:no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1350" dirty="0">
                <a:solidFill>
                  <a:schemeClr val="accent1"/>
                </a:solidFill>
              </a:rPr>
              <a:t>References</a:t>
            </a:r>
          </a:p>
        </p:txBody>
      </p:sp>
    </p:spTree>
    <p:extLst>
      <p:ext uri="{BB962C8B-B14F-4D97-AF65-F5344CB8AC3E}">
        <p14:creationId xmlns:p14="http://schemas.microsoft.com/office/powerpoint/2010/main" val="221445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1E91-F3F6-8744-80E1-5AE11F5CFF05}"/>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931F4DC9-8C0C-A549-81E1-F2CFE843CC41}"/>
              </a:ext>
            </a:extLst>
          </p:cNvPr>
          <p:cNvSpPr/>
          <p:nvPr/>
        </p:nvSpPr>
        <p:spPr>
          <a:xfrm>
            <a:off x="-36512" y="0"/>
            <a:ext cx="9180512"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4" name="Picture 3">
            <a:extLst>
              <a:ext uri="{FF2B5EF4-FFF2-40B4-BE49-F238E27FC236}">
                <a16:creationId xmlns:a16="http://schemas.microsoft.com/office/drawing/2014/main" id="{97E27E3E-B73B-D940-BA73-F5D9412C2E9D}"/>
              </a:ext>
            </a:extLst>
          </p:cNvPr>
          <p:cNvPicPr>
            <a:picLocks noChangeAspect="1"/>
          </p:cNvPicPr>
          <p:nvPr/>
        </p:nvPicPr>
        <p:blipFill>
          <a:blip r:embed="rId2"/>
          <a:stretch>
            <a:fillRect/>
          </a:stretch>
        </p:blipFill>
        <p:spPr>
          <a:xfrm>
            <a:off x="1095170" y="0"/>
            <a:ext cx="6953659" cy="5143500"/>
          </a:xfrm>
          <a:prstGeom prst="rect">
            <a:avLst/>
          </a:prstGeom>
        </p:spPr>
      </p:pic>
      <p:sp>
        <p:nvSpPr>
          <p:cNvPr id="5" name="TextBox 4">
            <a:extLst>
              <a:ext uri="{FF2B5EF4-FFF2-40B4-BE49-F238E27FC236}">
                <a16:creationId xmlns:a16="http://schemas.microsoft.com/office/drawing/2014/main" id="{501BBA41-6C14-3B46-95A6-6F07D96AA3AE}"/>
              </a:ext>
            </a:extLst>
          </p:cNvPr>
          <p:cNvSpPr txBox="1"/>
          <p:nvPr/>
        </p:nvSpPr>
        <p:spPr>
          <a:xfrm>
            <a:off x="4760" y="3922479"/>
            <a:ext cx="2839048" cy="1169551"/>
          </a:xfrm>
          <a:prstGeom prst="rect">
            <a:avLst/>
          </a:prstGeom>
          <a:noFill/>
        </p:spPr>
        <p:txBody>
          <a:bodyPr wrap="square" rtlCol="0">
            <a:spAutoFit/>
          </a:bodyPr>
          <a:lstStyle/>
          <a:p>
            <a:r>
              <a:rPr lang="en-GB" sz="1400" dirty="0"/>
              <a:t>Smith, A. M., Katz, D. S., &amp; Niemeyer, K. E. (2016). Software citation principles. </a:t>
            </a:r>
            <a:r>
              <a:rPr lang="en-GB" sz="1400" dirty="0" err="1"/>
              <a:t>PeerJ</a:t>
            </a:r>
            <a:r>
              <a:rPr lang="en-GB" sz="1400" dirty="0"/>
              <a:t> Computer Science, 2, e86. </a:t>
            </a:r>
            <a:br>
              <a:rPr lang="en-GB" sz="1400" dirty="0"/>
            </a:br>
            <a:r>
              <a:rPr lang="en-GB" sz="1400" dirty="0">
                <a:hlinkClick r:id="rId3"/>
              </a:rPr>
              <a:t>https://doi.org/10.7717/peerj-cs.86</a:t>
            </a:r>
            <a:endParaRPr lang="en-US" sz="1400" dirty="0"/>
          </a:p>
        </p:txBody>
      </p:sp>
    </p:spTree>
    <p:extLst>
      <p:ext uri="{BB962C8B-B14F-4D97-AF65-F5344CB8AC3E}">
        <p14:creationId xmlns:p14="http://schemas.microsoft.com/office/powerpoint/2010/main" val="1567539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AAF-9C69-AA40-BEA4-0560A7C9AE18}"/>
              </a:ext>
            </a:extLst>
          </p:cNvPr>
          <p:cNvSpPr>
            <a:spLocks noGrp="1"/>
          </p:cNvSpPr>
          <p:nvPr>
            <p:ph type="title"/>
          </p:nvPr>
        </p:nvSpPr>
        <p:spPr/>
        <p:txBody>
          <a:bodyPr/>
          <a:lstStyle/>
          <a:p>
            <a:r>
              <a:rPr lang="en-US" dirty="0"/>
              <a:t>What about careers?</a:t>
            </a:r>
          </a:p>
        </p:txBody>
      </p:sp>
      <p:sp>
        <p:nvSpPr>
          <p:cNvPr id="3" name="Content Placeholder 2">
            <a:extLst>
              <a:ext uri="{FF2B5EF4-FFF2-40B4-BE49-F238E27FC236}">
                <a16:creationId xmlns:a16="http://schemas.microsoft.com/office/drawing/2014/main" id="{9F815E7B-BD12-174F-9FB8-7A3784480B6C}"/>
              </a:ext>
            </a:extLst>
          </p:cNvPr>
          <p:cNvSpPr>
            <a:spLocks noGrp="1"/>
          </p:cNvSpPr>
          <p:nvPr>
            <p:ph idx="1"/>
          </p:nvPr>
        </p:nvSpPr>
        <p:spPr>
          <a:xfrm>
            <a:off x="333379" y="1200151"/>
            <a:ext cx="4022598" cy="3394472"/>
          </a:xfrm>
        </p:spPr>
        <p:txBody>
          <a:bodyPr/>
          <a:lstStyle/>
          <a:p>
            <a:pPr fontAlgn="base"/>
            <a:r>
              <a:rPr lang="en-GB" dirty="0" err="1"/>
              <a:t>jobs.ac.uk</a:t>
            </a:r>
            <a:endParaRPr lang="en-GB" dirty="0"/>
          </a:p>
          <a:p>
            <a:pPr fontAlgn="base"/>
            <a:r>
              <a:rPr lang="en-GB" dirty="0"/>
              <a:t>10,000 jobs assessed</a:t>
            </a:r>
          </a:p>
          <a:p>
            <a:pPr fontAlgn="base"/>
            <a:r>
              <a:rPr lang="en-GB" dirty="0"/>
              <a:t>~400 related to software development (4%)</a:t>
            </a:r>
          </a:p>
          <a:p>
            <a:endParaRPr lang="en-US" dirty="0"/>
          </a:p>
        </p:txBody>
      </p:sp>
      <p:pic>
        <p:nvPicPr>
          <p:cNvPr id="4" name="Picture 3">
            <a:extLst>
              <a:ext uri="{FF2B5EF4-FFF2-40B4-BE49-F238E27FC236}">
                <a16:creationId xmlns:a16="http://schemas.microsoft.com/office/drawing/2014/main" id="{D7A0C912-6369-7E4A-A6EE-67A7C89DE0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2448" y="1296558"/>
            <a:ext cx="4650567" cy="3271292"/>
          </a:xfrm>
          <a:prstGeom prst="rect">
            <a:avLst/>
          </a:prstGeom>
        </p:spPr>
      </p:pic>
      <p:pic>
        <p:nvPicPr>
          <p:cNvPr id="5" name="Picture 4">
            <a:extLst>
              <a:ext uri="{FF2B5EF4-FFF2-40B4-BE49-F238E27FC236}">
                <a16:creationId xmlns:a16="http://schemas.microsoft.com/office/drawing/2014/main" id="{DF94B856-DBFF-544A-9ACD-1E22ACA7C841}"/>
              </a:ext>
            </a:extLst>
          </p:cNvPr>
          <p:cNvPicPr>
            <a:picLocks noChangeAspect="1"/>
          </p:cNvPicPr>
          <p:nvPr/>
        </p:nvPicPr>
        <p:blipFill>
          <a:blip r:embed="rId3"/>
          <a:stretch>
            <a:fillRect/>
          </a:stretch>
        </p:blipFill>
        <p:spPr>
          <a:xfrm>
            <a:off x="8316416" y="4848225"/>
            <a:ext cx="838200" cy="295275"/>
          </a:xfrm>
          <a:prstGeom prst="rect">
            <a:avLst/>
          </a:prstGeom>
        </p:spPr>
      </p:pic>
      <p:sp>
        <p:nvSpPr>
          <p:cNvPr id="6" name="TextBox 5">
            <a:extLst>
              <a:ext uri="{FF2B5EF4-FFF2-40B4-BE49-F238E27FC236}">
                <a16:creationId xmlns:a16="http://schemas.microsoft.com/office/drawing/2014/main" id="{8536416A-518A-4148-BC36-CD043DC8F4E9}"/>
              </a:ext>
            </a:extLst>
          </p:cNvPr>
          <p:cNvSpPr txBox="1"/>
          <p:nvPr/>
        </p:nvSpPr>
        <p:spPr>
          <a:xfrm>
            <a:off x="27514" y="4897279"/>
            <a:ext cx="1845377" cy="246221"/>
          </a:xfrm>
          <a:prstGeom prst="rect">
            <a:avLst/>
          </a:prstGeom>
          <a:noFill/>
        </p:spPr>
        <p:txBody>
          <a:bodyPr wrap="none" rtlCol="0">
            <a:spAutoFit/>
          </a:bodyPr>
          <a:lstStyle/>
          <a:p>
            <a:r>
              <a:rPr lang="en-US" sz="1000" dirty="0"/>
              <a:t>Slide courtesy of Simon Hettrick</a:t>
            </a:r>
          </a:p>
        </p:txBody>
      </p:sp>
    </p:spTree>
    <p:extLst>
      <p:ext uri="{BB962C8B-B14F-4D97-AF65-F5344CB8AC3E}">
        <p14:creationId xmlns:p14="http://schemas.microsoft.com/office/powerpoint/2010/main" val="3741922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240C-A107-1548-AE19-91A12F80D176}"/>
              </a:ext>
            </a:extLst>
          </p:cNvPr>
          <p:cNvSpPr>
            <a:spLocks noGrp="1"/>
          </p:cNvSpPr>
          <p:nvPr>
            <p:ph type="title"/>
          </p:nvPr>
        </p:nvSpPr>
        <p:spPr/>
        <p:txBody>
          <a:bodyPr/>
          <a:lstStyle/>
          <a:p>
            <a:r>
              <a:rPr lang="en-US" dirty="0"/>
              <a:t>A new name is born</a:t>
            </a:r>
          </a:p>
        </p:txBody>
      </p:sp>
      <p:sp>
        <p:nvSpPr>
          <p:cNvPr id="3" name="Content Placeholder 2">
            <a:extLst>
              <a:ext uri="{FF2B5EF4-FFF2-40B4-BE49-F238E27FC236}">
                <a16:creationId xmlns:a16="http://schemas.microsoft.com/office/drawing/2014/main" id="{0F1891BA-CD0C-894F-8429-1EF42FD7768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5029FD-F0E9-594B-BC85-24939CF8F742}"/>
              </a:ext>
            </a:extLst>
          </p:cNvPr>
          <p:cNvPicPr>
            <a:picLocks noChangeAspect="1"/>
          </p:cNvPicPr>
          <p:nvPr/>
        </p:nvPicPr>
        <p:blipFill>
          <a:blip r:embed="rId2"/>
          <a:stretch>
            <a:fillRect/>
          </a:stretch>
        </p:blipFill>
        <p:spPr>
          <a:xfrm>
            <a:off x="704588" y="1200151"/>
            <a:ext cx="7683836" cy="3695092"/>
          </a:xfrm>
          <a:prstGeom prst="rect">
            <a:avLst/>
          </a:prstGeom>
        </p:spPr>
      </p:pic>
      <p:pic>
        <p:nvPicPr>
          <p:cNvPr id="5" name="Picture 4">
            <a:extLst>
              <a:ext uri="{FF2B5EF4-FFF2-40B4-BE49-F238E27FC236}">
                <a16:creationId xmlns:a16="http://schemas.microsoft.com/office/drawing/2014/main" id="{34EF4C53-C585-F14A-B312-1B4CCCD08B51}"/>
              </a:ext>
            </a:extLst>
          </p:cNvPr>
          <p:cNvPicPr>
            <a:picLocks noChangeAspect="1"/>
          </p:cNvPicPr>
          <p:nvPr/>
        </p:nvPicPr>
        <p:blipFill>
          <a:blip r:embed="rId3"/>
          <a:stretch>
            <a:fillRect/>
          </a:stretch>
        </p:blipFill>
        <p:spPr>
          <a:xfrm>
            <a:off x="8316416" y="4848225"/>
            <a:ext cx="838200" cy="295275"/>
          </a:xfrm>
          <a:prstGeom prst="rect">
            <a:avLst/>
          </a:prstGeom>
        </p:spPr>
      </p:pic>
      <p:sp>
        <p:nvSpPr>
          <p:cNvPr id="6" name="TextBox 5">
            <a:extLst>
              <a:ext uri="{FF2B5EF4-FFF2-40B4-BE49-F238E27FC236}">
                <a16:creationId xmlns:a16="http://schemas.microsoft.com/office/drawing/2014/main" id="{107A9352-E034-AF4E-A7AE-C1D6BE822E73}"/>
              </a:ext>
            </a:extLst>
          </p:cNvPr>
          <p:cNvSpPr txBox="1"/>
          <p:nvPr/>
        </p:nvSpPr>
        <p:spPr>
          <a:xfrm>
            <a:off x="0" y="4893101"/>
            <a:ext cx="1845377" cy="246221"/>
          </a:xfrm>
          <a:prstGeom prst="rect">
            <a:avLst/>
          </a:prstGeom>
          <a:noFill/>
        </p:spPr>
        <p:txBody>
          <a:bodyPr wrap="none" rtlCol="0">
            <a:spAutoFit/>
          </a:bodyPr>
          <a:lstStyle/>
          <a:p>
            <a:r>
              <a:rPr lang="en-US" sz="1000" dirty="0"/>
              <a:t>Slide courtesy of Simon Hettrick</a:t>
            </a:r>
          </a:p>
        </p:txBody>
      </p:sp>
    </p:spTree>
    <p:extLst>
      <p:ext uri="{BB962C8B-B14F-4D97-AF65-F5344CB8AC3E}">
        <p14:creationId xmlns:p14="http://schemas.microsoft.com/office/powerpoint/2010/main" val="2931458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06B0-EA19-E54C-BCD3-E27828BFA5B6}"/>
              </a:ext>
            </a:extLst>
          </p:cNvPr>
          <p:cNvSpPr>
            <a:spLocks noGrp="1"/>
          </p:cNvSpPr>
          <p:nvPr>
            <p:ph type="title"/>
          </p:nvPr>
        </p:nvSpPr>
        <p:spPr/>
        <p:txBody>
          <a:bodyPr/>
          <a:lstStyle/>
          <a:p>
            <a:r>
              <a:rPr lang="en-US" dirty="0"/>
              <a:t>Growth of RSE Community</a:t>
            </a:r>
          </a:p>
        </p:txBody>
      </p:sp>
      <p:sp>
        <p:nvSpPr>
          <p:cNvPr id="3" name="Content Placeholder 2">
            <a:extLst>
              <a:ext uri="{FF2B5EF4-FFF2-40B4-BE49-F238E27FC236}">
                <a16:creationId xmlns:a16="http://schemas.microsoft.com/office/drawing/2014/main" id="{7244DBCE-D931-0A49-AC0B-B04C48597B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F794E2-0407-0945-891B-9710F5C02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1768" y="1995686"/>
            <a:ext cx="4401208" cy="2920424"/>
          </a:xfrm>
          <a:prstGeom prst="rect">
            <a:avLst/>
          </a:prstGeom>
        </p:spPr>
      </p:pic>
      <p:pic>
        <p:nvPicPr>
          <p:cNvPr id="5" name="Picture 4">
            <a:extLst>
              <a:ext uri="{FF2B5EF4-FFF2-40B4-BE49-F238E27FC236}">
                <a16:creationId xmlns:a16="http://schemas.microsoft.com/office/drawing/2014/main" id="{C837732C-1401-A14F-AC0D-F5C243867925}"/>
              </a:ext>
            </a:extLst>
          </p:cNvPr>
          <p:cNvPicPr>
            <a:picLocks noChangeAspect="1"/>
          </p:cNvPicPr>
          <p:nvPr/>
        </p:nvPicPr>
        <p:blipFill>
          <a:blip r:embed="rId3"/>
          <a:stretch>
            <a:fillRect/>
          </a:stretch>
        </p:blipFill>
        <p:spPr>
          <a:xfrm>
            <a:off x="5148064" y="1241203"/>
            <a:ext cx="1459559" cy="1656184"/>
          </a:xfrm>
          <a:prstGeom prst="rect">
            <a:avLst/>
          </a:prstGeom>
        </p:spPr>
      </p:pic>
      <p:pic>
        <p:nvPicPr>
          <p:cNvPr id="6" name="Picture 5">
            <a:extLst>
              <a:ext uri="{FF2B5EF4-FFF2-40B4-BE49-F238E27FC236}">
                <a16:creationId xmlns:a16="http://schemas.microsoft.com/office/drawing/2014/main" id="{40EF53D1-62AD-C743-BC02-D4E062DF5E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326" y="1146903"/>
            <a:ext cx="4718847" cy="3353299"/>
          </a:xfrm>
          <a:prstGeom prst="rect">
            <a:avLst/>
          </a:prstGeom>
        </p:spPr>
      </p:pic>
      <p:pic>
        <p:nvPicPr>
          <p:cNvPr id="7" name="Picture 6">
            <a:extLst>
              <a:ext uri="{FF2B5EF4-FFF2-40B4-BE49-F238E27FC236}">
                <a16:creationId xmlns:a16="http://schemas.microsoft.com/office/drawing/2014/main" id="{1D76781E-C68F-7E4E-8E74-47A87052A32A}"/>
              </a:ext>
            </a:extLst>
          </p:cNvPr>
          <p:cNvPicPr>
            <a:picLocks noChangeAspect="1"/>
          </p:cNvPicPr>
          <p:nvPr/>
        </p:nvPicPr>
        <p:blipFill>
          <a:blip r:embed="rId5"/>
          <a:stretch>
            <a:fillRect/>
          </a:stretch>
        </p:blipFill>
        <p:spPr>
          <a:xfrm>
            <a:off x="8316416" y="4848225"/>
            <a:ext cx="838200" cy="295275"/>
          </a:xfrm>
          <a:prstGeom prst="rect">
            <a:avLst/>
          </a:prstGeom>
        </p:spPr>
      </p:pic>
      <p:sp>
        <p:nvSpPr>
          <p:cNvPr id="8" name="TextBox 7">
            <a:extLst>
              <a:ext uri="{FF2B5EF4-FFF2-40B4-BE49-F238E27FC236}">
                <a16:creationId xmlns:a16="http://schemas.microsoft.com/office/drawing/2014/main" id="{0D634DFC-2891-2945-AF3A-5F11E61E233E}"/>
              </a:ext>
            </a:extLst>
          </p:cNvPr>
          <p:cNvSpPr txBox="1"/>
          <p:nvPr/>
        </p:nvSpPr>
        <p:spPr>
          <a:xfrm>
            <a:off x="0" y="4872751"/>
            <a:ext cx="1845377" cy="246221"/>
          </a:xfrm>
          <a:prstGeom prst="rect">
            <a:avLst/>
          </a:prstGeom>
          <a:noFill/>
        </p:spPr>
        <p:txBody>
          <a:bodyPr wrap="none" rtlCol="0">
            <a:spAutoFit/>
          </a:bodyPr>
          <a:lstStyle/>
          <a:p>
            <a:r>
              <a:rPr lang="en-US" sz="1000" dirty="0"/>
              <a:t>Slide courtesy of Simon Hettrick</a:t>
            </a:r>
          </a:p>
        </p:txBody>
      </p:sp>
    </p:spTree>
    <p:extLst>
      <p:ext uri="{BB962C8B-B14F-4D97-AF65-F5344CB8AC3E}">
        <p14:creationId xmlns:p14="http://schemas.microsoft.com/office/powerpoint/2010/main" val="2249906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54D3-110E-2E43-8AEE-99B162B21B56}"/>
              </a:ext>
            </a:extLst>
          </p:cNvPr>
          <p:cNvSpPr>
            <a:spLocks noGrp="1"/>
          </p:cNvSpPr>
          <p:nvPr>
            <p:ph type="title"/>
          </p:nvPr>
        </p:nvSpPr>
        <p:spPr/>
        <p:txBody>
          <a:bodyPr/>
          <a:lstStyle/>
          <a:p>
            <a:r>
              <a:rPr lang="en-US" dirty="0"/>
              <a:t>RSEs are worldwide</a:t>
            </a:r>
          </a:p>
        </p:txBody>
      </p:sp>
      <p:sp>
        <p:nvSpPr>
          <p:cNvPr id="3" name="Content Placeholder 2">
            <a:extLst>
              <a:ext uri="{FF2B5EF4-FFF2-40B4-BE49-F238E27FC236}">
                <a16:creationId xmlns:a16="http://schemas.microsoft.com/office/drawing/2014/main" id="{5A40FEE9-6701-5942-A360-8BA0512E5BC5}"/>
              </a:ext>
            </a:extLst>
          </p:cNvPr>
          <p:cNvSpPr>
            <a:spLocks noGrp="1"/>
          </p:cNvSpPr>
          <p:nvPr>
            <p:ph idx="1"/>
          </p:nvPr>
        </p:nvSpPr>
        <p:spPr>
          <a:xfrm>
            <a:off x="333379" y="1200151"/>
            <a:ext cx="4382638" cy="3394472"/>
          </a:xfrm>
        </p:spPr>
        <p:txBody>
          <a:bodyPr/>
          <a:lstStyle/>
          <a:p>
            <a:pPr fontAlgn="base"/>
            <a:r>
              <a:rPr lang="en-GB" dirty="0"/>
              <a:t>Wants to work in a research environment</a:t>
            </a:r>
          </a:p>
          <a:p>
            <a:pPr fontAlgn="base"/>
            <a:r>
              <a:rPr lang="en-GB" dirty="0"/>
              <a:t>Wants to advance research</a:t>
            </a:r>
          </a:p>
          <a:p>
            <a:pPr fontAlgn="base"/>
            <a:r>
              <a:rPr lang="en-GB" dirty="0"/>
              <a:t>Wants to develop software</a:t>
            </a:r>
          </a:p>
          <a:p>
            <a:endParaRPr lang="en-US" dirty="0"/>
          </a:p>
        </p:txBody>
      </p:sp>
      <p:sp>
        <p:nvSpPr>
          <p:cNvPr id="4" name="TextBox 3">
            <a:extLst>
              <a:ext uri="{FF2B5EF4-FFF2-40B4-BE49-F238E27FC236}">
                <a16:creationId xmlns:a16="http://schemas.microsoft.com/office/drawing/2014/main" id="{081822B6-A016-A948-B06A-66212D30FEEB}"/>
              </a:ext>
            </a:extLst>
          </p:cNvPr>
          <p:cNvSpPr txBox="1"/>
          <p:nvPr/>
        </p:nvSpPr>
        <p:spPr>
          <a:xfrm>
            <a:off x="4572000" y="4076158"/>
            <a:ext cx="4527265" cy="276999"/>
          </a:xfrm>
          <a:prstGeom prst="rect">
            <a:avLst/>
          </a:prstGeom>
          <a:noFill/>
        </p:spPr>
        <p:txBody>
          <a:bodyPr wrap="none" rtlCol="0">
            <a:spAutoFit/>
          </a:bodyPr>
          <a:lstStyle/>
          <a:p>
            <a:r>
              <a:rPr lang="en-US" sz="1200" dirty="0" err="1"/>
              <a:t>github.com</a:t>
            </a:r>
            <a:r>
              <a:rPr lang="en-US" sz="1200" dirty="0"/>
              <a:t>/</a:t>
            </a:r>
            <a:r>
              <a:rPr lang="en-US" sz="1200" dirty="0" err="1"/>
              <a:t>softwaresaved</a:t>
            </a:r>
            <a:r>
              <a:rPr lang="en-US" sz="1200" dirty="0"/>
              <a:t>/international-survey/tree/master/analysis</a:t>
            </a:r>
          </a:p>
        </p:txBody>
      </p:sp>
      <p:pic>
        <p:nvPicPr>
          <p:cNvPr id="5" name="Picture 4">
            <a:extLst>
              <a:ext uri="{FF2B5EF4-FFF2-40B4-BE49-F238E27FC236}">
                <a16:creationId xmlns:a16="http://schemas.microsoft.com/office/drawing/2014/main" id="{42E54B68-820E-3C43-BA0A-EDA1429690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1490779"/>
            <a:ext cx="4483450" cy="2571750"/>
          </a:xfrm>
          <a:prstGeom prst="rect">
            <a:avLst/>
          </a:prstGeom>
        </p:spPr>
      </p:pic>
      <p:pic>
        <p:nvPicPr>
          <p:cNvPr id="6" name="Picture 5">
            <a:extLst>
              <a:ext uri="{FF2B5EF4-FFF2-40B4-BE49-F238E27FC236}">
                <a16:creationId xmlns:a16="http://schemas.microsoft.com/office/drawing/2014/main" id="{57A6C1D9-2F5E-184E-82E6-E6710C91280E}"/>
              </a:ext>
            </a:extLst>
          </p:cNvPr>
          <p:cNvPicPr>
            <a:picLocks noChangeAspect="1"/>
          </p:cNvPicPr>
          <p:nvPr/>
        </p:nvPicPr>
        <p:blipFill>
          <a:blip r:embed="rId3"/>
          <a:stretch>
            <a:fillRect/>
          </a:stretch>
        </p:blipFill>
        <p:spPr>
          <a:xfrm>
            <a:off x="8316416" y="4848225"/>
            <a:ext cx="838200" cy="295275"/>
          </a:xfrm>
          <a:prstGeom prst="rect">
            <a:avLst/>
          </a:prstGeom>
        </p:spPr>
      </p:pic>
      <p:sp>
        <p:nvSpPr>
          <p:cNvPr id="7" name="TextBox 6">
            <a:extLst>
              <a:ext uri="{FF2B5EF4-FFF2-40B4-BE49-F238E27FC236}">
                <a16:creationId xmlns:a16="http://schemas.microsoft.com/office/drawing/2014/main" id="{A40153E1-8487-174E-91A0-14E942975A2E}"/>
              </a:ext>
            </a:extLst>
          </p:cNvPr>
          <p:cNvSpPr txBox="1"/>
          <p:nvPr/>
        </p:nvSpPr>
        <p:spPr>
          <a:xfrm>
            <a:off x="8100" y="4894245"/>
            <a:ext cx="1845377" cy="246221"/>
          </a:xfrm>
          <a:prstGeom prst="rect">
            <a:avLst/>
          </a:prstGeom>
          <a:noFill/>
        </p:spPr>
        <p:txBody>
          <a:bodyPr wrap="none" rtlCol="0">
            <a:spAutoFit/>
          </a:bodyPr>
          <a:lstStyle/>
          <a:p>
            <a:r>
              <a:rPr lang="en-US" sz="1000" dirty="0"/>
              <a:t>Slide courtesy of Simon Hettrick</a:t>
            </a:r>
          </a:p>
        </p:txBody>
      </p:sp>
    </p:spTree>
    <p:extLst>
      <p:ext uri="{BB962C8B-B14F-4D97-AF65-F5344CB8AC3E}">
        <p14:creationId xmlns:p14="http://schemas.microsoft.com/office/powerpoint/2010/main" val="3869039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Sharing is key to reproducibility</a:t>
            </a:r>
          </a:p>
        </p:txBody>
      </p:sp>
      <p:sp>
        <p:nvSpPr>
          <p:cNvPr id="3" name="Content Placeholder 2"/>
          <p:cNvSpPr>
            <a:spLocks noGrp="1"/>
          </p:cNvSpPr>
          <p:nvPr>
            <p:ph sz="half" idx="1"/>
          </p:nvPr>
        </p:nvSpPr>
        <p:spPr/>
        <p:txBody>
          <a:bodyPr/>
          <a:lstStyle/>
          <a:p>
            <a:r>
              <a:rPr lang="en-US" sz="2400" dirty="0"/>
              <a:t>Improves transparency</a:t>
            </a:r>
          </a:p>
          <a:p>
            <a:r>
              <a:rPr lang="en-US" sz="2400" dirty="0"/>
              <a:t>Improves understanding</a:t>
            </a:r>
          </a:p>
          <a:p>
            <a:r>
              <a:rPr lang="en-US" sz="2400" dirty="0"/>
              <a:t>Elimination of errors</a:t>
            </a:r>
          </a:p>
          <a:p>
            <a:r>
              <a:rPr lang="en-US" sz="2400" dirty="0"/>
              <a:t>Encourages collaboration</a:t>
            </a:r>
          </a:p>
          <a:p>
            <a:r>
              <a:rPr lang="en-US" sz="2400" dirty="0"/>
              <a:t>Easier on-ramping</a:t>
            </a:r>
          </a:p>
          <a:p>
            <a:endParaRPr lang="en-US" sz="2400" dirty="0"/>
          </a:p>
          <a:p>
            <a:r>
              <a:rPr lang="en-US" sz="2400" dirty="0"/>
              <a:t>Improves trust</a:t>
            </a:r>
          </a:p>
          <a:p>
            <a:pPr marL="0" indent="0">
              <a:buNone/>
            </a:pPr>
            <a:endParaRPr lang="en-US" dirty="0"/>
          </a:p>
        </p:txBody>
      </p:sp>
      <p:sp>
        <p:nvSpPr>
          <p:cNvPr id="6" name="Content Placeholder 5"/>
          <p:cNvSpPr>
            <a:spLocks noGrp="1"/>
          </p:cNvSpPr>
          <p:nvPr>
            <p:ph sz="half" idx="2"/>
          </p:nvPr>
        </p:nvSpPr>
        <p:spPr/>
        <p:txBody>
          <a:bodyPr/>
          <a:lstStyle/>
          <a:p>
            <a:pPr marL="0" indent="0">
              <a:buNone/>
            </a:pPr>
            <a:r>
              <a:rPr lang="en-US" sz="2400" i="1" dirty="0"/>
              <a:t>“Deep intellectual contributions now encoded only in software" – </a:t>
            </a:r>
            <a:r>
              <a:rPr lang="en-US" sz="2400" i="1" dirty="0" err="1"/>
              <a:t>Stodden</a:t>
            </a:r>
            <a:endParaRPr lang="en-US" sz="2400" i="1" dirty="0"/>
          </a:p>
          <a:p>
            <a:pPr marL="0" indent="0">
              <a:buNone/>
            </a:pPr>
            <a:endParaRPr lang="en-US" sz="1200" i="1" dirty="0"/>
          </a:p>
          <a:p>
            <a:pPr marL="0" indent="0">
              <a:buNone/>
            </a:pPr>
            <a:r>
              <a:rPr lang="en-US" sz="2400" i="1" dirty="0"/>
              <a:t>“Scholarship is the full software environment, code and data, that produced the result” - </a:t>
            </a:r>
            <a:r>
              <a:rPr lang="en-US" sz="2400" i="1" dirty="0" err="1"/>
              <a:t>Claerbout</a:t>
            </a:r>
            <a:endParaRPr lang="en-US" i="1" dirty="0"/>
          </a:p>
        </p:txBody>
      </p:sp>
      <p:pic>
        <p:nvPicPr>
          <p:cNvPr id="7" name="Picture 6">
            <a:extLst>
              <a:ext uri="{FF2B5EF4-FFF2-40B4-BE49-F238E27FC236}">
                <a16:creationId xmlns:a16="http://schemas.microsoft.com/office/drawing/2014/main" id="{67920F7F-2C64-FD4C-A5EC-20531E9F6EB5}"/>
              </a:ext>
            </a:extLst>
          </p:cNvPr>
          <p:cNvPicPr>
            <a:picLocks noChangeAspect="1"/>
          </p:cNvPicPr>
          <p:nvPr/>
        </p:nvPicPr>
        <p:blipFill>
          <a:blip r:embed="rId2"/>
          <a:stretch>
            <a:fillRect/>
          </a:stretch>
        </p:blipFill>
        <p:spPr>
          <a:xfrm>
            <a:off x="8026400" y="4698330"/>
            <a:ext cx="1117600" cy="393700"/>
          </a:xfrm>
          <a:prstGeom prst="rect">
            <a:avLst/>
          </a:prstGeom>
        </p:spPr>
      </p:pic>
    </p:spTree>
    <p:extLst>
      <p:ext uri="{BB962C8B-B14F-4D97-AF65-F5344CB8AC3E}">
        <p14:creationId xmlns:p14="http://schemas.microsoft.com/office/powerpoint/2010/main" val="1076269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p:txBody>
          <a:bodyPr>
            <a:normAutofit fontScale="90000"/>
          </a:bodyPr>
          <a:lstStyle/>
          <a:p>
            <a:r>
              <a:rPr lang="en-US" dirty="0"/>
              <a:t>Raise standards for preclinical cancer research</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8520" y="-92301"/>
            <a:ext cx="9252520" cy="6939391"/>
          </a:xfrm>
          <a:prstGeom prst="rect">
            <a:avLst/>
          </a:prstGeom>
        </p:spPr>
      </p:pic>
      <p:sp>
        <p:nvSpPr>
          <p:cNvPr id="62467" name="Rectangle 3"/>
          <p:cNvSpPr>
            <a:spLocks noChangeArrowheads="1"/>
          </p:cNvSpPr>
          <p:nvPr/>
        </p:nvSpPr>
        <p:spPr bwMode="auto">
          <a:xfrm>
            <a:off x="4644008" y="4011910"/>
            <a:ext cx="3429000" cy="923330"/>
          </a:xfrm>
          <a:prstGeom prst="rect">
            <a:avLst/>
          </a:prstGeom>
          <a:noFill/>
          <a:ln w="9525">
            <a:noFill/>
            <a:miter lim="800000"/>
            <a:headEnd/>
            <a:tailEnd/>
          </a:ln>
        </p:spPr>
        <p:txBody>
          <a:bodyPr>
            <a:prstTxWarp prst="textNoShape">
              <a:avLst/>
            </a:prstTxWarp>
            <a:spAutoFit/>
          </a:bodyPr>
          <a:lstStyle/>
          <a:p>
            <a:pPr algn="r"/>
            <a:r>
              <a:rPr lang="en-GB" dirty="0">
                <a:solidFill>
                  <a:srgbClr val="FF0000"/>
                </a:solidFill>
                <a:latin typeface="Calibri"/>
                <a:ea typeface="Batang" pitchFamily="18" charset="-127"/>
                <a:cs typeface="Batang" pitchFamily="18" charset="-127"/>
              </a:rPr>
              <a:t>47 out of 53 </a:t>
            </a:r>
            <a:br>
              <a:rPr lang="en-GB" dirty="0">
                <a:solidFill>
                  <a:srgbClr val="FF0000"/>
                </a:solidFill>
                <a:latin typeface="Calibri"/>
                <a:ea typeface="Batang" pitchFamily="18" charset="-127"/>
                <a:cs typeface="Batang" pitchFamily="18" charset="-127"/>
              </a:rPr>
            </a:br>
            <a:r>
              <a:rPr lang="en-GB" dirty="0">
                <a:solidFill>
                  <a:srgbClr val="FF0000"/>
                </a:solidFill>
                <a:latin typeface="Calibri"/>
                <a:ea typeface="Batang" pitchFamily="18" charset="-127"/>
                <a:cs typeface="Batang" pitchFamily="18" charset="-127"/>
              </a:rPr>
              <a:t>“landmark” publications </a:t>
            </a:r>
            <a:br>
              <a:rPr lang="en-GB" dirty="0">
                <a:solidFill>
                  <a:srgbClr val="FF0000"/>
                </a:solidFill>
                <a:latin typeface="Calibri"/>
                <a:ea typeface="Batang" pitchFamily="18" charset="-127"/>
                <a:cs typeface="Batang" pitchFamily="18" charset="-127"/>
              </a:rPr>
            </a:br>
            <a:r>
              <a:rPr lang="en-GB" dirty="0">
                <a:solidFill>
                  <a:srgbClr val="FF0000"/>
                </a:solidFill>
                <a:latin typeface="Calibri"/>
                <a:ea typeface="Batang" pitchFamily="18" charset="-127"/>
                <a:cs typeface="Batang" pitchFamily="18" charset="-127"/>
              </a:rPr>
              <a:t>could not be replicated</a:t>
            </a:r>
          </a:p>
        </p:txBody>
      </p:sp>
      <p:sp>
        <p:nvSpPr>
          <p:cNvPr id="62468" name="Text Box 4"/>
          <p:cNvSpPr txBox="1">
            <a:spLocks noChangeArrowheads="1"/>
          </p:cNvSpPr>
          <p:nvPr/>
        </p:nvSpPr>
        <p:spPr bwMode="auto">
          <a:xfrm rot="16200000">
            <a:off x="7326208" y="1017022"/>
            <a:ext cx="2344231" cy="507831"/>
          </a:xfrm>
          <a:prstGeom prst="rect">
            <a:avLst/>
          </a:prstGeom>
          <a:noFill/>
          <a:ln w="9525">
            <a:noFill/>
            <a:miter lim="800000"/>
            <a:headEnd/>
            <a:tailEnd/>
          </a:ln>
        </p:spPr>
        <p:txBody>
          <a:bodyPr wrap="none">
            <a:prstTxWarp prst="textNoShape">
              <a:avLst/>
            </a:prstTxWarp>
            <a:spAutoFit/>
          </a:bodyPr>
          <a:lstStyle/>
          <a:p>
            <a:r>
              <a:rPr lang="en-GB" sz="1350" dirty="0">
                <a:solidFill>
                  <a:prstClr val="black"/>
                </a:solidFill>
                <a:latin typeface="Calibri"/>
                <a:ea typeface="Batang" pitchFamily="18" charset="-127"/>
                <a:cs typeface="Batang" pitchFamily="18" charset="-127"/>
              </a:rPr>
              <a:t>Begley, Ellis. Nature, 483, 2012</a:t>
            </a:r>
          </a:p>
          <a:p>
            <a:r>
              <a:rPr lang="en-US" sz="1350" dirty="0">
                <a:solidFill>
                  <a:prstClr val="black"/>
                </a:solidFill>
                <a:latin typeface="Calibri"/>
                <a:ea typeface="Batang" pitchFamily="18" charset="-127"/>
                <a:cs typeface="Batang" pitchFamily="18" charset="-127"/>
              </a:rPr>
              <a:t>doi:10.1038/483531a</a:t>
            </a:r>
            <a:endParaRPr lang="en-GB" sz="1350" dirty="0">
              <a:solidFill>
                <a:prstClr val="black"/>
              </a:solidFill>
              <a:latin typeface="Calibri"/>
              <a:ea typeface="Batang" pitchFamily="18" charset="-127"/>
              <a:cs typeface="Batang" pitchFamily="18" charset="-127"/>
            </a:endParaRPr>
          </a:p>
        </p:txBody>
      </p:sp>
    </p:spTree>
    <p:extLst>
      <p:ext uri="{BB962C8B-B14F-4D97-AF65-F5344CB8AC3E}">
        <p14:creationId xmlns:p14="http://schemas.microsoft.com/office/powerpoint/2010/main" val="4582384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Research Software Workflow</a:t>
            </a:r>
          </a:p>
        </p:txBody>
      </p:sp>
      <p:pic>
        <p:nvPicPr>
          <p:cNvPr id="9" name="Picture 8"/>
          <p:cNvPicPr>
            <a:picLocks noChangeAspect="1"/>
          </p:cNvPicPr>
          <p:nvPr/>
        </p:nvPicPr>
        <p:blipFill>
          <a:blip r:embed="rId3"/>
          <a:stretch>
            <a:fillRect/>
          </a:stretch>
        </p:blipFill>
        <p:spPr>
          <a:xfrm>
            <a:off x="5935470" y="1730990"/>
            <a:ext cx="1066800" cy="1066800"/>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39519" y="2542243"/>
            <a:ext cx="1620180" cy="515561"/>
          </a:xfrm>
          <a:prstGeom prst="rect">
            <a:avLst/>
          </a:prstGeom>
        </p:spPr>
      </p:pic>
      <p:sp>
        <p:nvSpPr>
          <p:cNvPr id="13" name="TextBox 12"/>
          <p:cNvSpPr txBox="1"/>
          <p:nvPr/>
        </p:nvSpPr>
        <p:spPr>
          <a:xfrm>
            <a:off x="1547664" y="2974617"/>
            <a:ext cx="6048672" cy="646331"/>
          </a:xfrm>
          <a:prstGeom prst="rect">
            <a:avLst/>
          </a:prstGeom>
          <a:solidFill>
            <a:schemeClr val="bg1">
              <a:alpha val="71000"/>
            </a:schemeClr>
          </a:solidFill>
        </p:spPr>
        <p:txBody>
          <a:bodyPr wrap="square" rtlCol="0">
            <a:spAutoFit/>
          </a:bodyPr>
          <a:lstStyle/>
          <a:p>
            <a:pPr algn="ctr"/>
            <a:r>
              <a:rPr lang="en-US" sz="3600" dirty="0">
                <a:solidFill>
                  <a:srgbClr val="FF0000"/>
                </a:solidFill>
                <a:effectLst>
                  <a:outerShdw blurRad="50800" dist="38100" dir="2700000" algn="tl" rotWithShape="0">
                    <a:prstClr val="black">
                      <a:alpha val="40000"/>
                    </a:prstClr>
                  </a:outerShdw>
                </a:effectLst>
                <a:latin typeface="+mj-lt"/>
              </a:rPr>
              <a:t>develop </a:t>
            </a:r>
            <a:r>
              <a:rPr lang="en-US" sz="3600" dirty="0">
                <a:solidFill>
                  <a:srgbClr val="FF0000"/>
                </a:solidFill>
                <a:effectLst>
                  <a:outerShdw blurRad="50800" dist="38100" dir="2700000" algn="tl" rotWithShape="0">
                    <a:prstClr val="black">
                      <a:alpha val="40000"/>
                    </a:prstClr>
                  </a:outerShdw>
                </a:effectLst>
                <a:latin typeface="Wingdings"/>
                <a:ea typeface="Wingdings"/>
                <a:cs typeface="Wingdings"/>
                <a:sym typeface="Wingdings"/>
              </a:rPr>
              <a:t></a:t>
            </a:r>
            <a:r>
              <a:rPr lang="en-US" sz="3600" dirty="0">
                <a:solidFill>
                  <a:srgbClr val="FF0000"/>
                </a:solidFill>
                <a:effectLst>
                  <a:outerShdw blurRad="50800" dist="38100" dir="2700000" algn="tl" rotWithShape="0">
                    <a:prstClr val="black">
                      <a:alpha val="40000"/>
                    </a:prstClr>
                  </a:outerShdw>
                </a:effectLst>
                <a:latin typeface="+mj-lt"/>
                <a:ea typeface="Wingdings"/>
                <a:cs typeface="Wingdings"/>
                <a:sym typeface="Wingdings"/>
              </a:rPr>
              <a:t> </a:t>
            </a:r>
            <a:r>
              <a:rPr lang="en-US" sz="3600" dirty="0">
                <a:solidFill>
                  <a:srgbClr val="FF0000"/>
                </a:solidFill>
                <a:effectLst>
                  <a:outerShdw blurRad="50800" dist="38100" dir="2700000" algn="tl" rotWithShape="0">
                    <a:prstClr val="black">
                      <a:alpha val="40000"/>
                    </a:prstClr>
                  </a:outerShdw>
                </a:effectLst>
                <a:sym typeface="Wingdings"/>
              </a:rPr>
              <a:t>share </a:t>
            </a:r>
            <a:r>
              <a:rPr lang="en-US" sz="3600" dirty="0">
                <a:solidFill>
                  <a:srgbClr val="FF0000"/>
                </a:solidFill>
                <a:effectLst>
                  <a:outerShdw blurRad="50800" dist="38100" dir="2700000" algn="tl" rotWithShape="0">
                    <a:prstClr val="black">
                      <a:alpha val="40000"/>
                    </a:prstClr>
                  </a:outerShdw>
                </a:effectLst>
                <a:latin typeface="Wingdings"/>
                <a:ea typeface="Wingdings"/>
                <a:cs typeface="Wingdings"/>
                <a:sym typeface="Wingdings"/>
              </a:rPr>
              <a:t></a:t>
            </a:r>
            <a:r>
              <a:rPr lang="en-US" sz="3600" dirty="0">
                <a:solidFill>
                  <a:srgbClr val="FF0000"/>
                </a:solidFill>
                <a:effectLst>
                  <a:outerShdw blurRad="50800" dist="38100" dir="2700000" algn="tl" rotWithShape="0">
                    <a:prstClr val="black">
                      <a:alpha val="40000"/>
                    </a:prstClr>
                  </a:outerShdw>
                </a:effectLst>
                <a:latin typeface="+mj-lt"/>
                <a:ea typeface="Wingdings"/>
                <a:cs typeface="Wingdings"/>
                <a:sym typeface="Wingdings"/>
              </a:rPr>
              <a:t> </a:t>
            </a:r>
            <a:r>
              <a:rPr lang="en-US" sz="3600" dirty="0">
                <a:solidFill>
                  <a:srgbClr val="FF0000"/>
                </a:solidFill>
                <a:effectLst>
                  <a:outerShdw blurRad="50800" dist="38100" dir="2700000" algn="tl" rotWithShape="0">
                    <a:prstClr val="black">
                      <a:alpha val="40000"/>
                    </a:prstClr>
                  </a:outerShdw>
                </a:effectLst>
                <a:sym typeface="Wingdings"/>
              </a:rPr>
              <a:t>preserve</a:t>
            </a:r>
            <a:endParaRPr lang="en-US" sz="3600" dirty="0">
              <a:solidFill>
                <a:srgbClr val="FF0000"/>
              </a:solidFill>
              <a:effectLst>
                <a:outerShdw blurRad="50800" dist="38100" dir="2700000" algn="tl" rotWithShape="0">
                  <a:prstClr val="black">
                    <a:alpha val="40000"/>
                  </a:prstClr>
                </a:outerShdw>
              </a:effectLst>
              <a:latin typeface="+mj-lt"/>
            </a:endParaRPr>
          </a:p>
        </p:txBody>
      </p:sp>
      <p:sp>
        <p:nvSpPr>
          <p:cNvPr id="14" name="TextBox 13"/>
          <p:cNvSpPr txBox="1"/>
          <p:nvPr/>
        </p:nvSpPr>
        <p:spPr>
          <a:xfrm>
            <a:off x="1803725" y="3651870"/>
            <a:ext cx="1728358" cy="923330"/>
          </a:xfrm>
          <a:prstGeom prst="rect">
            <a:avLst/>
          </a:prstGeom>
          <a:solidFill>
            <a:schemeClr val="bg1">
              <a:alpha val="79000"/>
            </a:schemeClr>
          </a:solidFill>
        </p:spPr>
        <p:txBody>
          <a:bodyPr wrap="none" rtlCol="0">
            <a:spAutoFit/>
          </a:bodyPr>
          <a:lstStyle/>
          <a:p>
            <a:r>
              <a:rPr lang="en-US" b="1" dirty="0">
                <a:solidFill>
                  <a:srgbClr val="FF0000"/>
                </a:solidFill>
              </a:rPr>
              <a:t>Developed and </a:t>
            </a:r>
            <a:br>
              <a:rPr lang="en-US" b="1" dirty="0">
                <a:solidFill>
                  <a:srgbClr val="FF0000"/>
                </a:solidFill>
              </a:rPr>
            </a:br>
            <a:r>
              <a:rPr lang="en-US" b="1" dirty="0">
                <a:solidFill>
                  <a:srgbClr val="FF0000"/>
                </a:solidFill>
              </a:rPr>
              <a:t>versioned using </a:t>
            </a:r>
            <a:br>
              <a:rPr lang="en-US" b="1" dirty="0">
                <a:solidFill>
                  <a:srgbClr val="FF0000"/>
                </a:solidFill>
              </a:rPr>
            </a:br>
            <a:r>
              <a:rPr lang="en-US" b="1" dirty="0">
                <a:solidFill>
                  <a:srgbClr val="FF0000"/>
                </a:solidFill>
              </a:rPr>
              <a:t>code repository</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1140" y="1707655"/>
            <a:ext cx="1782818" cy="1043009"/>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96226" y="2584504"/>
            <a:ext cx="1720991" cy="378042"/>
          </a:xfrm>
          <a:prstGeom prst="rect">
            <a:avLst/>
          </a:prstGeom>
        </p:spPr>
      </p:pic>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80012" y="2001870"/>
            <a:ext cx="1336914" cy="515874"/>
          </a:xfrm>
          <a:prstGeom prst="rect">
            <a:avLst/>
          </a:prstGeom>
        </p:spPr>
      </p:pic>
      <p:sp>
        <p:nvSpPr>
          <p:cNvPr id="19" name="TextBox 18"/>
          <p:cNvSpPr txBox="1"/>
          <p:nvPr/>
        </p:nvSpPr>
        <p:spPr>
          <a:xfrm>
            <a:off x="3761910" y="3647149"/>
            <a:ext cx="1677254" cy="923330"/>
          </a:xfrm>
          <a:prstGeom prst="rect">
            <a:avLst/>
          </a:prstGeom>
          <a:solidFill>
            <a:schemeClr val="bg1">
              <a:alpha val="79000"/>
            </a:schemeClr>
          </a:solidFill>
        </p:spPr>
        <p:txBody>
          <a:bodyPr wrap="none" rtlCol="0">
            <a:spAutoFit/>
          </a:bodyPr>
          <a:lstStyle/>
          <a:p>
            <a:r>
              <a:rPr lang="en-US" b="1" dirty="0">
                <a:solidFill>
                  <a:srgbClr val="FF0000"/>
                </a:solidFill>
              </a:rPr>
              <a:t>Published via </a:t>
            </a:r>
            <a:br>
              <a:rPr lang="en-US" b="1" dirty="0">
                <a:solidFill>
                  <a:srgbClr val="FF0000"/>
                </a:solidFill>
              </a:rPr>
            </a:br>
            <a:r>
              <a:rPr lang="en-US" b="1" dirty="0">
                <a:solidFill>
                  <a:srgbClr val="FF0000"/>
                </a:solidFill>
              </a:rPr>
              <a:t>code repository</a:t>
            </a:r>
          </a:p>
          <a:p>
            <a:r>
              <a:rPr lang="en-US" b="1" dirty="0">
                <a:solidFill>
                  <a:srgbClr val="FF0000"/>
                </a:solidFill>
              </a:rPr>
              <a:t>or website</a:t>
            </a:r>
          </a:p>
        </p:txBody>
      </p:sp>
      <p:sp>
        <p:nvSpPr>
          <p:cNvPr id="20" name="TextBox 19"/>
          <p:cNvSpPr txBox="1"/>
          <p:nvPr/>
        </p:nvSpPr>
        <p:spPr>
          <a:xfrm>
            <a:off x="5661717" y="3651870"/>
            <a:ext cx="1812356" cy="1200329"/>
          </a:xfrm>
          <a:prstGeom prst="rect">
            <a:avLst/>
          </a:prstGeom>
          <a:solidFill>
            <a:schemeClr val="bg1">
              <a:alpha val="79000"/>
            </a:schemeClr>
          </a:solidFill>
        </p:spPr>
        <p:txBody>
          <a:bodyPr wrap="none" rtlCol="0">
            <a:spAutoFit/>
          </a:bodyPr>
          <a:lstStyle/>
          <a:p>
            <a:r>
              <a:rPr lang="en-US" b="1" dirty="0">
                <a:solidFill>
                  <a:srgbClr val="FF0000"/>
                </a:solidFill>
              </a:rPr>
              <a:t>Deposited in </a:t>
            </a:r>
            <a:br>
              <a:rPr lang="en-US" b="1" dirty="0">
                <a:solidFill>
                  <a:srgbClr val="FF0000"/>
                </a:solidFill>
              </a:rPr>
            </a:br>
            <a:r>
              <a:rPr lang="en-US" b="1" dirty="0">
                <a:solidFill>
                  <a:srgbClr val="FF0000"/>
                </a:solidFill>
              </a:rPr>
              <a:t>digital repository</a:t>
            </a:r>
            <a:br>
              <a:rPr lang="en-US" b="1" dirty="0">
                <a:solidFill>
                  <a:srgbClr val="FF0000"/>
                </a:solidFill>
              </a:rPr>
            </a:br>
            <a:r>
              <a:rPr lang="en-US" b="1" dirty="0">
                <a:solidFill>
                  <a:srgbClr val="FF0000"/>
                </a:solidFill>
              </a:rPr>
              <a:t>with paper </a:t>
            </a:r>
            <a:r>
              <a:rPr lang="en-US" b="1">
                <a:solidFill>
                  <a:srgbClr val="FF0000"/>
                </a:solidFill>
              </a:rPr>
              <a:t>/ </a:t>
            </a:r>
            <a:br>
              <a:rPr lang="en-US" b="1">
                <a:solidFill>
                  <a:srgbClr val="FF0000"/>
                </a:solidFill>
              </a:rPr>
            </a:br>
            <a:r>
              <a:rPr lang="en-US" b="1">
                <a:solidFill>
                  <a:srgbClr val="FF0000"/>
                </a:solidFill>
              </a:rPr>
              <a:t>for preservation</a:t>
            </a:r>
            <a:endParaRPr lang="en-US" b="1" dirty="0">
              <a:solidFill>
                <a:srgbClr val="FF0000"/>
              </a:solidFill>
            </a:endParaRPr>
          </a:p>
        </p:txBody>
      </p:sp>
      <p:pic>
        <p:nvPicPr>
          <p:cNvPr id="21" name="Picture 20"/>
          <p:cNvPicPr>
            <a:picLocks noChangeAspect="1"/>
          </p:cNvPicPr>
          <p:nvPr/>
        </p:nvPicPr>
        <p:blipFill>
          <a:blip r:embed="rId8"/>
          <a:stretch>
            <a:fillRect/>
          </a:stretch>
        </p:blipFill>
        <p:spPr>
          <a:xfrm>
            <a:off x="8316416" y="4848225"/>
            <a:ext cx="838200" cy="295275"/>
          </a:xfrm>
          <a:prstGeom prst="rect">
            <a:avLst/>
          </a:prstGeom>
        </p:spPr>
      </p:pic>
      <p:pic>
        <p:nvPicPr>
          <p:cNvPr id="15" name="Content Placeholder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1670" y="1584106"/>
            <a:ext cx="1610420" cy="609602"/>
          </a:xfrm>
          <a:prstGeom prst="rect">
            <a:avLst/>
          </a:prstGeom>
        </p:spPr>
      </p:pic>
      <p:sp>
        <p:nvSpPr>
          <p:cNvPr id="2" name="Rectangle 1"/>
          <p:cNvSpPr/>
          <p:nvPr/>
        </p:nvSpPr>
        <p:spPr>
          <a:xfrm>
            <a:off x="3716573" y="973578"/>
            <a:ext cx="1808508" cy="646331"/>
          </a:xfrm>
          <a:prstGeom prst="rect">
            <a:avLst/>
          </a:prstGeom>
        </p:spPr>
        <p:txBody>
          <a:bodyPr wrap="none">
            <a:spAutoFit/>
          </a:bodyPr>
          <a:lstStyle/>
          <a:p>
            <a:r>
              <a:rPr lang="en-US" sz="3600" dirty="0">
                <a:solidFill>
                  <a:srgbClr val="FF0000"/>
                </a:solidFill>
                <a:effectLst>
                  <a:outerShdw blurRad="50800" dist="38100" dir="2700000" algn="tl" rotWithShape="0">
                    <a:prstClr val="black">
                      <a:alpha val="40000"/>
                    </a:prstClr>
                  </a:outerShdw>
                </a:effectLst>
              </a:rPr>
              <a:t>describe</a:t>
            </a:r>
            <a:r>
              <a:rPr lang="en-US" sz="1350" dirty="0">
                <a:solidFill>
                  <a:srgbClr val="FF0000"/>
                </a:solidFill>
                <a:effectLst>
                  <a:outerShdw blurRad="50800" dist="38100" dir="2700000" algn="tl" rotWithShape="0">
                    <a:prstClr val="black">
                      <a:alpha val="40000"/>
                    </a:prstClr>
                  </a:outerShdw>
                </a:effectLst>
              </a:rPr>
              <a:t> </a:t>
            </a:r>
            <a:endParaRPr lang="en-US" sz="1350" dirty="0"/>
          </a:p>
        </p:txBody>
      </p:sp>
      <p:cxnSp>
        <p:nvCxnSpPr>
          <p:cNvPr id="5" name="Straight Arrow Connector 4"/>
          <p:cNvCxnSpPr>
            <a:endCxn id="2" idx="1"/>
          </p:cNvCxnSpPr>
          <p:nvPr/>
        </p:nvCxnSpPr>
        <p:spPr>
          <a:xfrm>
            <a:off x="1803726" y="1285202"/>
            <a:ext cx="1912847" cy="1154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22" idx="1"/>
          </p:cNvCxnSpPr>
          <p:nvPr/>
        </p:nvCxnSpPr>
        <p:spPr>
          <a:xfrm>
            <a:off x="5421523" y="1285200"/>
            <a:ext cx="1912847"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99856" y="1699824"/>
            <a:ext cx="1173081" cy="316732"/>
          </a:xfrm>
          <a:prstGeom prst="rect">
            <a:avLst/>
          </a:prstGeom>
        </p:spPr>
      </p:pic>
    </p:spTree>
    <p:extLst>
      <p:ext uri="{BB962C8B-B14F-4D97-AF65-F5344CB8AC3E}">
        <p14:creationId xmlns:p14="http://schemas.microsoft.com/office/powerpoint/2010/main" val="1227456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466924" y="1336271"/>
            <a:ext cx="1782818" cy="1043009"/>
          </a:xfrm>
          <a:prstGeom prst="rect">
            <a:avLst/>
          </a:prstGeom>
        </p:spPr>
      </p:pic>
      <p:sp>
        <p:nvSpPr>
          <p:cNvPr id="4" name="TextBox 3">
            <a:extLst>
              <a:ext uri="{FF2B5EF4-FFF2-40B4-BE49-F238E27FC236}">
                <a16:creationId xmlns:a16="http://schemas.microsoft.com/office/drawing/2014/main" id="{53D75D2F-1429-E449-9660-7A52A51009F6}"/>
              </a:ext>
            </a:extLst>
          </p:cNvPr>
          <p:cNvSpPr txBox="1"/>
          <p:nvPr/>
        </p:nvSpPr>
        <p:spPr>
          <a:xfrm>
            <a:off x="314328" y="1221600"/>
            <a:ext cx="1881408" cy="3139321"/>
          </a:xfrm>
          <a:prstGeom prst="rect">
            <a:avLst/>
          </a:prstGeom>
          <a:noFill/>
          <a:ln>
            <a:solidFill>
              <a:schemeClr val="tx1"/>
            </a:solidFill>
          </a:ln>
        </p:spPr>
        <p:txBody>
          <a:bodyPr wrap="square" rtlCol="0">
            <a:spAutoFit/>
          </a:bodyPr>
          <a:lstStyle/>
          <a:p>
            <a:r>
              <a:rPr lang="en-US" dirty="0"/>
              <a:t>Collaboration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dirty="0"/>
              <a:t>Free software infrastructure</a:t>
            </a:r>
          </a:p>
        </p:txBody>
      </p:sp>
      <p:pic>
        <p:nvPicPr>
          <p:cNvPr id="7" name="Picture 6"/>
          <p:cNvPicPr>
            <a:picLocks noChangeAspect="1"/>
          </p:cNvPicPr>
          <p:nvPr/>
        </p:nvPicPr>
        <p:blipFill>
          <a:blip r:embed="rId3"/>
          <a:stretch>
            <a:fillRect/>
          </a:stretch>
        </p:blipFill>
        <p:spPr>
          <a:xfrm>
            <a:off x="445164" y="2965994"/>
            <a:ext cx="1470797" cy="416726"/>
          </a:xfrm>
          <a:prstGeom prst="rect">
            <a:avLst/>
          </a:prstGeom>
        </p:spPr>
      </p:pic>
      <p:pic>
        <p:nvPicPr>
          <p:cNvPr id="8" name="Picture 7"/>
          <p:cNvPicPr>
            <a:picLocks noChangeAspect="1"/>
          </p:cNvPicPr>
          <p:nvPr/>
        </p:nvPicPr>
        <p:blipFill>
          <a:blip r:embed="rId4"/>
          <a:stretch>
            <a:fillRect/>
          </a:stretch>
        </p:blipFill>
        <p:spPr>
          <a:xfrm>
            <a:off x="408001" y="3631878"/>
            <a:ext cx="1674186" cy="525747"/>
          </a:xfrm>
          <a:prstGeom prst="rect">
            <a:avLst/>
          </a:prstGeom>
        </p:spPr>
      </p:pic>
      <p:sp>
        <p:nvSpPr>
          <p:cNvPr id="15" name="TextBox 14"/>
          <p:cNvSpPr txBox="1"/>
          <p:nvPr/>
        </p:nvSpPr>
        <p:spPr>
          <a:xfrm>
            <a:off x="13113822" y="2133568"/>
            <a:ext cx="681597" cy="300082"/>
          </a:xfrm>
          <a:prstGeom prst="rect">
            <a:avLst/>
          </a:prstGeom>
          <a:noFill/>
        </p:spPr>
        <p:txBody>
          <a:bodyPr wrap="none" rtlCol="0">
            <a:spAutoFit/>
          </a:bodyPr>
          <a:lstStyle/>
          <a:p>
            <a:r>
              <a:rPr lang="en-US" sz="1350" b="1" dirty="0"/>
              <a:t>Impact</a:t>
            </a:r>
          </a:p>
        </p:txBody>
      </p:sp>
      <p:sp>
        <p:nvSpPr>
          <p:cNvPr id="16" name="TextBox 15"/>
          <p:cNvSpPr txBox="1"/>
          <p:nvPr/>
        </p:nvSpPr>
        <p:spPr>
          <a:xfrm>
            <a:off x="13113822" y="2727634"/>
            <a:ext cx="1184940" cy="300082"/>
          </a:xfrm>
          <a:prstGeom prst="rect">
            <a:avLst/>
          </a:prstGeom>
          <a:noFill/>
        </p:spPr>
        <p:txBody>
          <a:bodyPr wrap="none" rtlCol="0">
            <a:spAutoFit/>
          </a:bodyPr>
          <a:lstStyle/>
          <a:p>
            <a:r>
              <a:rPr lang="en-US" sz="1350" b="1" dirty="0" err="1"/>
              <a:t>Visualisation</a:t>
            </a:r>
            <a:r>
              <a:rPr lang="en-US" sz="1350" b="1" dirty="0"/>
              <a:t>?</a:t>
            </a:r>
          </a:p>
        </p:txBody>
      </p:sp>
      <p:pic>
        <p:nvPicPr>
          <p:cNvPr id="18" name="Picture 17"/>
          <p:cNvPicPr>
            <a:picLocks noChangeAspect="1"/>
          </p:cNvPicPr>
          <p:nvPr/>
        </p:nvPicPr>
        <p:blipFill>
          <a:blip r:embed="rId5"/>
          <a:stretch>
            <a:fillRect/>
          </a:stretch>
        </p:blipFill>
        <p:spPr>
          <a:xfrm>
            <a:off x="395129" y="2433650"/>
            <a:ext cx="1720991" cy="378042"/>
          </a:xfrm>
          <a:prstGeom prst="rect">
            <a:avLst/>
          </a:prstGeom>
        </p:spPr>
      </p:pic>
      <p:pic>
        <p:nvPicPr>
          <p:cNvPr id="2" name="Picture 1"/>
          <p:cNvPicPr>
            <a:picLocks noChangeAspect="1"/>
          </p:cNvPicPr>
          <p:nvPr/>
        </p:nvPicPr>
        <p:blipFill>
          <a:blip r:embed="rId6"/>
          <a:stretch>
            <a:fillRect/>
          </a:stretch>
        </p:blipFill>
        <p:spPr>
          <a:xfrm>
            <a:off x="2363764" y="2364309"/>
            <a:ext cx="1690217" cy="540869"/>
          </a:xfrm>
          <a:prstGeom prst="rect">
            <a:avLst/>
          </a:prstGeom>
        </p:spPr>
      </p:pic>
      <p:pic>
        <p:nvPicPr>
          <p:cNvPr id="30" name="Picture 29"/>
          <p:cNvPicPr>
            <a:picLocks noChangeAspect="1"/>
          </p:cNvPicPr>
          <p:nvPr/>
        </p:nvPicPr>
        <p:blipFill>
          <a:blip r:embed="rId7"/>
          <a:stretch>
            <a:fillRect/>
          </a:stretch>
        </p:blipFill>
        <p:spPr>
          <a:xfrm>
            <a:off x="2471776" y="3120392"/>
            <a:ext cx="1276298" cy="393752"/>
          </a:xfrm>
          <a:prstGeom prst="rect">
            <a:avLst/>
          </a:prstGeom>
        </p:spPr>
      </p:pic>
      <p:pic>
        <p:nvPicPr>
          <p:cNvPr id="31" name="Picture 30"/>
          <p:cNvPicPr>
            <a:picLocks noChangeAspect="1"/>
          </p:cNvPicPr>
          <p:nvPr/>
        </p:nvPicPr>
        <p:blipFill>
          <a:blip r:embed="rId8"/>
          <a:stretch>
            <a:fillRect/>
          </a:stretch>
        </p:blipFill>
        <p:spPr>
          <a:xfrm>
            <a:off x="2414794" y="1716237"/>
            <a:ext cx="1728192" cy="554243"/>
          </a:xfrm>
          <a:prstGeom prst="rect">
            <a:avLst/>
          </a:prstGeom>
        </p:spPr>
      </p:pic>
      <p:pic>
        <p:nvPicPr>
          <p:cNvPr id="32" name="Picture 31"/>
          <p:cNvPicPr>
            <a:picLocks noChangeAspect="1"/>
          </p:cNvPicPr>
          <p:nvPr/>
        </p:nvPicPr>
        <p:blipFill>
          <a:blip r:embed="rId9"/>
          <a:stretch>
            <a:fillRect/>
          </a:stretch>
        </p:blipFill>
        <p:spPr>
          <a:xfrm>
            <a:off x="4384630" y="1603268"/>
            <a:ext cx="1658742" cy="562941"/>
          </a:xfrm>
          <a:prstGeom prst="rect">
            <a:avLst/>
          </a:prstGeom>
        </p:spPr>
      </p:pic>
      <p:pic>
        <p:nvPicPr>
          <p:cNvPr id="33" name="Picture 32"/>
          <p:cNvPicPr>
            <a:picLocks noChangeAspect="1"/>
          </p:cNvPicPr>
          <p:nvPr/>
        </p:nvPicPr>
        <p:blipFill>
          <a:blip r:embed="rId10"/>
          <a:stretch>
            <a:fillRect/>
          </a:stretch>
        </p:blipFill>
        <p:spPr>
          <a:xfrm>
            <a:off x="4447647" y="2187668"/>
            <a:ext cx="1595726" cy="435198"/>
          </a:xfrm>
          <a:prstGeom prst="rect">
            <a:avLst/>
          </a:prstGeom>
        </p:spPr>
      </p:pic>
      <p:sp>
        <p:nvSpPr>
          <p:cNvPr id="24" name="TextBox 23">
            <a:extLst>
              <a:ext uri="{FF2B5EF4-FFF2-40B4-BE49-F238E27FC236}">
                <a16:creationId xmlns:a16="http://schemas.microsoft.com/office/drawing/2014/main" id="{96A7BE5F-9814-3F4F-88BA-A2BDABF2567E}"/>
              </a:ext>
            </a:extLst>
          </p:cNvPr>
          <p:cNvSpPr txBox="1"/>
          <p:nvPr/>
        </p:nvSpPr>
        <p:spPr>
          <a:xfrm>
            <a:off x="2310603" y="1221599"/>
            <a:ext cx="1881408" cy="3139321"/>
          </a:xfrm>
          <a:prstGeom prst="rect">
            <a:avLst/>
          </a:prstGeom>
          <a:noFill/>
          <a:ln>
            <a:solidFill>
              <a:schemeClr val="tx1"/>
            </a:solidFill>
          </a:ln>
        </p:spPr>
        <p:txBody>
          <a:bodyPr wrap="square" rtlCol="0">
            <a:spAutoFit/>
          </a:bodyPr>
          <a:lstStyle/>
          <a:p>
            <a:r>
              <a:rPr lang="en-US" dirty="0"/>
              <a:t>Testing &amp; CI</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B60BB5EE-0D38-EA49-8036-97F9FE41E6F7}"/>
              </a:ext>
            </a:extLst>
          </p:cNvPr>
          <p:cNvPicPr>
            <a:picLocks noChangeAspect="1"/>
          </p:cNvPicPr>
          <p:nvPr/>
        </p:nvPicPr>
        <p:blipFill>
          <a:blip r:embed="rId11"/>
          <a:stretch>
            <a:fillRect/>
          </a:stretch>
        </p:blipFill>
        <p:spPr>
          <a:xfrm>
            <a:off x="2411760" y="3723878"/>
            <a:ext cx="1604417" cy="532056"/>
          </a:xfrm>
          <a:prstGeom prst="rect">
            <a:avLst/>
          </a:prstGeom>
        </p:spPr>
      </p:pic>
      <p:sp>
        <p:nvSpPr>
          <p:cNvPr id="26" name="TextBox 25">
            <a:extLst>
              <a:ext uri="{FF2B5EF4-FFF2-40B4-BE49-F238E27FC236}">
                <a16:creationId xmlns:a16="http://schemas.microsoft.com/office/drawing/2014/main" id="{2FDD5AE4-A8CE-1C46-8F60-206AA185BEFE}"/>
              </a:ext>
            </a:extLst>
          </p:cNvPr>
          <p:cNvSpPr txBox="1"/>
          <p:nvPr/>
        </p:nvSpPr>
        <p:spPr>
          <a:xfrm>
            <a:off x="4304159" y="1221598"/>
            <a:ext cx="1881408" cy="3139321"/>
          </a:xfrm>
          <a:prstGeom prst="rect">
            <a:avLst/>
          </a:prstGeom>
          <a:noFill/>
          <a:ln>
            <a:solidFill>
              <a:schemeClr val="tx1"/>
            </a:solidFill>
          </a:ln>
        </p:spPr>
        <p:txBody>
          <a:bodyPr wrap="square" rtlCol="0">
            <a:spAutoFit/>
          </a:bodyPr>
          <a:lstStyle/>
          <a:p>
            <a:r>
              <a:rPr lang="en-US" dirty="0"/>
              <a:t>Deployment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8108C934-292B-3443-9C31-6E9CCB21B381}"/>
              </a:ext>
            </a:extLst>
          </p:cNvPr>
          <p:cNvPicPr>
            <a:picLocks noChangeAspect="1"/>
          </p:cNvPicPr>
          <p:nvPr/>
        </p:nvPicPr>
        <p:blipFill>
          <a:blip r:embed="rId12"/>
          <a:stretch>
            <a:fillRect/>
          </a:stretch>
        </p:blipFill>
        <p:spPr>
          <a:xfrm>
            <a:off x="4145852" y="2725504"/>
            <a:ext cx="2154340" cy="926366"/>
          </a:xfrm>
          <a:prstGeom prst="rect">
            <a:avLst/>
          </a:prstGeom>
        </p:spPr>
      </p:pic>
      <p:sp>
        <p:nvSpPr>
          <p:cNvPr id="27" name="TextBox 26">
            <a:extLst>
              <a:ext uri="{FF2B5EF4-FFF2-40B4-BE49-F238E27FC236}">
                <a16:creationId xmlns:a16="http://schemas.microsoft.com/office/drawing/2014/main" id="{1569142D-A464-BB48-A244-F53E284C6BA9}"/>
              </a:ext>
            </a:extLst>
          </p:cNvPr>
          <p:cNvSpPr txBox="1"/>
          <p:nvPr/>
        </p:nvSpPr>
        <p:spPr>
          <a:xfrm>
            <a:off x="6303805" y="1221597"/>
            <a:ext cx="2578724" cy="3139321"/>
          </a:xfrm>
          <a:prstGeom prst="rect">
            <a:avLst/>
          </a:prstGeom>
          <a:noFill/>
          <a:ln>
            <a:solidFill>
              <a:schemeClr val="tx1"/>
            </a:solidFill>
          </a:ln>
        </p:spPr>
        <p:txBody>
          <a:bodyPr wrap="square" rtlCol="0">
            <a:spAutoFit/>
          </a:bodyPr>
          <a:lstStyle/>
          <a:p>
            <a:r>
              <a:rPr lang="en-US" dirty="0"/>
              <a:t>Scientific Libraries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1" name="Picture 10">
            <a:extLst>
              <a:ext uri="{FF2B5EF4-FFF2-40B4-BE49-F238E27FC236}">
                <a16:creationId xmlns:a16="http://schemas.microsoft.com/office/drawing/2014/main" id="{E8A692C0-3205-9C42-B22B-B68CAE16F893}"/>
              </a:ext>
            </a:extLst>
          </p:cNvPr>
          <p:cNvPicPr>
            <a:picLocks noChangeAspect="1"/>
          </p:cNvPicPr>
          <p:nvPr/>
        </p:nvPicPr>
        <p:blipFill>
          <a:blip r:embed="rId13"/>
          <a:stretch>
            <a:fillRect/>
          </a:stretch>
        </p:blipFill>
        <p:spPr>
          <a:xfrm>
            <a:off x="6444208" y="1609790"/>
            <a:ext cx="974319" cy="385896"/>
          </a:xfrm>
          <a:prstGeom prst="rect">
            <a:avLst/>
          </a:prstGeom>
        </p:spPr>
      </p:pic>
      <p:pic>
        <p:nvPicPr>
          <p:cNvPr id="12" name="Picture 11">
            <a:extLst>
              <a:ext uri="{FF2B5EF4-FFF2-40B4-BE49-F238E27FC236}">
                <a16:creationId xmlns:a16="http://schemas.microsoft.com/office/drawing/2014/main" id="{A7DE9A4F-A36C-7144-B810-42604017468F}"/>
              </a:ext>
            </a:extLst>
          </p:cNvPr>
          <p:cNvPicPr>
            <a:picLocks noChangeAspect="1"/>
          </p:cNvPicPr>
          <p:nvPr/>
        </p:nvPicPr>
        <p:blipFill>
          <a:blip r:embed="rId14"/>
          <a:stretch>
            <a:fillRect/>
          </a:stretch>
        </p:blipFill>
        <p:spPr>
          <a:xfrm>
            <a:off x="7557712" y="1563638"/>
            <a:ext cx="902720" cy="356537"/>
          </a:xfrm>
          <a:prstGeom prst="rect">
            <a:avLst/>
          </a:prstGeom>
        </p:spPr>
      </p:pic>
      <p:pic>
        <p:nvPicPr>
          <p:cNvPr id="13" name="Picture 12">
            <a:extLst>
              <a:ext uri="{FF2B5EF4-FFF2-40B4-BE49-F238E27FC236}">
                <a16:creationId xmlns:a16="http://schemas.microsoft.com/office/drawing/2014/main" id="{B92B3456-A160-9349-9255-9B4EC20BE674}"/>
              </a:ext>
            </a:extLst>
          </p:cNvPr>
          <p:cNvPicPr>
            <a:picLocks noChangeAspect="1"/>
          </p:cNvPicPr>
          <p:nvPr/>
        </p:nvPicPr>
        <p:blipFill>
          <a:blip r:embed="rId15"/>
          <a:stretch>
            <a:fillRect/>
          </a:stretch>
        </p:blipFill>
        <p:spPr>
          <a:xfrm>
            <a:off x="7318116" y="2042735"/>
            <a:ext cx="1502356" cy="312991"/>
          </a:xfrm>
          <a:prstGeom prst="rect">
            <a:avLst/>
          </a:prstGeom>
        </p:spPr>
      </p:pic>
      <p:pic>
        <p:nvPicPr>
          <p:cNvPr id="14" name="Picture 13">
            <a:extLst>
              <a:ext uri="{FF2B5EF4-FFF2-40B4-BE49-F238E27FC236}">
                <a16:creationId xmlns:a16="http://schemas.microsoft.com/office/drawing/2014/main" id="{F339FDD2-CD0E-B44C-B70E-822D1A3E1665}"/>
              </a:ext>
            </a:extLst>
          </p:cNvPr>
          <p:cNvPicPr>
            <a:picLocks noChangeAspect="1"/>
          </p:cNvPicPr>
          <p:nvPr/>
        </p:nvPicPr>
        <p:blipFill>
          <a:blip r:embed="rId16"/>
          <a:stretch>
            <a:fillRect/>
          </a:stretch>
        </p:blipFill>
        <p:spPr>
          <a:xfrm>
            <a:off x="6444208" y="2182876"/>
            <a:ext cx="549137" cy="676906"/>
          </a:xfrm>
          <a:prstGeom prst="rect">
            <a:avLst/>
          </a:prstGeom>
        </p:spPr>
      </p:pic>
      <p:pic>
        <p:nvPicPr>
          <p:cNvPr id="17" name="Picture 16">
            <a:extLst>
              <a:ext uri="{FF2B5EF4-FFF2-40B4-BE49-F238E27FC236}">
                <a16:creationId xmlns:a16="http://schemas.microsoft.com/office/drawing/2014/main" id="{96746B90-3757-8A41-B0DA-9A403A73AF08}"/>
              </a:ext>
            </a:extLst>
          </p:cNvPr>
          <p:cNvPicPr>
            <a:picLocks noChangeAspect="1"/>
          </p:cNvPicPr>
          <p:nvPr/>
        </p:nvPicPr>
        <p:blipFill>
          <a:blip r:embed="rId17"/>
          <a:stretch>
            <a:fillRect/>
          </a:stretch>
        </p:blipFill>
        <p:spPr>
          <a:xfrm>
            <a:off x="7867456" y="2427734"/>
            <a:ext cx="953016" cy="513881"/>
          </a:xfrm>
          <a:prstGeom prst="rect">
            <a:avLst/>
          </a:prstGeom>
        </p:spPr>
      </p:pic>
      <p:pic>
        <p:nvPicPr>
          <p:cNvPr id="21" name="Picture 20">
            <a:extLst>
              <a:ext uri="{FF2B5EF4-FFF2-40B4-BE49-F238E27FC236}">
                <a16:creationId xmlns:a16="http://schemas.microsoft.com/office/drawing/2014/main" id="{F04C72A0-D4C7-FA4B-881D-C5E65EEDD33D}"/>
              </a:ext>
            </a:extLst>
          </p:cNvPr>
          <p:cNvPicPr>
            <a:picLocks noChangeAspect="1"/>
          </p:cNvPicPr>
          <p:nvPr/>
        </p:nvPicPr>
        <p:blipFill>
          <a:blip r:embed="rId18"/>
          <a:stretch>
            <a:fillRect/>
          </a:stretch>
        </p:blipFill>
        <p:spPr>
          <a:xfrm>
            <a:off x="7197163" y="2283718"/>
            <a:ext cx="687205" cy="687205"/>
          </a:xfrm>
          <a:prstGeom prst="rect">
            <a:avLst/>
          </a:prstGeom>
        </p:spPr>
      </p:pic>
      <p:pic>
        <p:nvPicPr>
          <p:cNvPr id="29" name="Picture 28">
            <a:extLst>
              <a:ext uri="{FF2B5EF4-FFF2-40B4-BE49-F238E27FC236}">
                <a16:creationId xmlns:a16="http://schemas.microsoft.com/office/drawing/2014/main" id="{D852D9F9-A799-A749-BC45-9EE1A5BC595A}"/>
              </a:ext>
            </a:extLst>
          </p:cNvPr>
          <p:cNvPicPr>
            <a:picLocks noChangeAspect="1"/>
          </p:cNvPicPr>
          <p:nvPr/>
        </p:nvPicPr>
        <p:blipFill>
          <a:blip r:embed="rId19"/>
          <a:stretch>
            <a:fillRect/>
          </a:stretch>
        </p:blipFill>
        <p:spPr>
          <a:xfrm>
            <a:off x="7678153" y="3723878"/>
            <a:ext cx="1108636" cy="515566"/>
          </a:xfrm>
          <a:prstGeom prst="rect">
            <a:avLst/>
          </a:prstGeom>
        </p:spPr>
      </p:pic>
      <p:pic>
        <p:nvPicPr>
          <p:cNvPr id="34" name="Picture 33">
            <a:extLst>
              <a:ext uri="{FF2B5EF4-FFF2-40B4-BE49-F238E27FC236}">
                <a16:creationId xmlns:a16="http://schemas.microsoft.com/office/drawing/2014/main" id="{EB99068C-3D90-9340-9F6C-8F11E88072A4}"/>
              </a:ext>
            </a:extLst>
          </p:cNvPr>
          <p:cNvPicPr>
            <a:picLocks noChangeAspect="1"/>
          </p:cNvPicPr>
          <p:nvPr/>
        </p:nvPicPr>
        <p:blipFill>
          <a:blip r:embed="rId20"/>
          <a:stretch>
            <a:fillRect/>
          </a:stretch>
        </p:blipFill>
        <p:spPr>
          <a:xfrm>
            <a:off x="6374253" y="3723878"/>
            <a:ext cx="1069044" cy="534522"/>
          </a:xfrm>
          <a:prstGeom prst="rect">
            <a:avLst/>
          </a:prstGeom>
        </p:spPr>
      </p:pic>
      <p:pic>
        <p:nvPicPr>
          <p:cNvPr id="36" name="Picture 35">
            <a:extLst>
              <a:ext uri="{FF2B5EF4-FFF2-40B4-BE49-F238E27FC236}">
                <a16:creationId xmlns:a16="http://schemas.microsoft.com/office/drawing/2014/main" id="{56FD4B6C-6D63-614B-95E4-B1384312D23A}"/>
              </a:ext>
            </a:extLst>
          </p:cNvPr>
          <p:cNvPicPr>
            <a:picLocks noChangeAspect="1"/>
          </p:cNvPicPr>
          <p:nvPr/>
        </p:nvPicPr>
        <p:blipFill>
          <a:blip r:embed="rId21"/>
          <a:stretch>
            <a:fillRect/>
          </a:stretch>
        </p:blipFill>
        <p:spPr>
          <a:xfrm>
            <a:off x="6414123" y="3009245"/>
            <a:ext cx="1722857" cy="516857"/>
          </a:xfrm>
          <a:prstGeom prst="rect">
            <a:avLst/>
          </a:prstGeom>
        </p:spPr>
      </p:pic>
      <p:pic>
        <p:nvPicPr>
          <p:cNvPr id="37" name="Picture 36">
            <a:extLst>
              <a:ext uri="{FF2B5EF4-FFF2-40B4-BE49-F238E27FC236}">
                <a16:creationId xmlns:a16="http://schemas.microsoft.com/office/drawing/2014/main" id="{ECF66E3D-A016-3641-ACDB-05AD01B39D91}"/>
              </a:ext>
            </a:extLst>
          </p:cNvPr>
          <p:cNvPicPr>
            <a:picLocks noChangeAspect="1"/>
          </p:cNvPicPr>
          <p:nvPr/>
        </p:nvPicPr>
        <p:blipFill>
          <a:blip r:embed="rId22"/>
          <a:stretch>
            <a:fillRect/>
          </a:stretch>
        </p:blipFill>
        <p:spPr>
          <a:xfrm>
            <a:off x="8165797" y="3027716"/>
            <a:ext cx="623550" cy="623550"/>
          </a:xfrm>
          <a:prstGeom prst="rect">
            <a:avLst/>
          </a:prstGeom>
        </p:spPr>
      </p:pic>
      <p:pic>
        <p:nvPicPr>
          <p:cNvPr id="38" name="Picture 37">
            <a:extLst>
              <a:ext uri="{FF2B5EF4-FFF2-40B4-BE49-F238E27FC236}">
                <a16:creationId xmlns:a16="http://schemas.microsoft.com/office/drawing/2014/main" id="{FDA7807C-EFB0-2444-8A94-76298698F649}"/>
              </a:ext>
            </a:extLst>
          </p:cNvPr>
          <p:cNvPicPr>
            <a:picLocks noChangeAspect="1"/>
          </p:cNvPicPr>
          <p:nvPr/>
        </p:nvPicPr>
        <p:blipFill>
          <a:blip r:embed="rId23"/>
          <a:stretch>
            <a:fillRect/>
          </a:stretch>
        </p:blipFill>
        <p:spPr>
          <a:xfrm>
            <a:off x="4431078" y="3825851"/>
            <a:ext cx="1653090" cy="435629"/>
          </a:xfrm>
          <a:prstGeom prst="rect">
            <a:avLst/>
          </a:prstGeom>
        </p:spPr>
      </p:pic>
    </p:spTree>
    <p:extLst>
      <p:ext uri="{BB962C8B-B14F-4D97-AF65-F5344CB8AC3E}">
        <p14:creationId xmlns:p14="http://schemas.microsoft.com/office/powerpoint/2010/main" val="1178495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LIGO Paper:</a:t>
            </a:r>
          </a:p>
          <a:p>
            <a:pPr lvl="1"/>
            <a:r>
              <a:rPr lang="en-US" dirty="0">
                <a:hlinkClick r:id="rId3"/>
              </a:rPr>
              <a:t>http://journals.aps.org/prl/abstract/10.1103/PhysRevLett.116.061102</a:t>
            </a:r>
            <a:endParaRPr lang="en-US" dirty="0"/>
          </a:p>
          <a:p>
            <a:r>
              <a:rPr lang="en-US" dirty="0"/>
              <a:t>LIGO Notebook:</a:t>
            </a:r>
          </a:p>
          <a:p>
            <a:pPr lvl="1"/>
            <a:r>
              <a:rPr lang="en-US" dirty="0">
                <a:hlinkClick r:id="rId4"/>
              </a:rPr>
              <a:t>https://losc.ligo.org/s/events/GW150914/GW150914_tutorial.ipynb</a:t>
            </a:r>
            <a:endParaRPr lang="en-US" dirty="0"/>
          </a:p>
          <a:p>
            <a:pPr lvl="1"/>
            <a:endParaRPr lang="en-US" dirty="0"/>
          </a:p>
          <a:p>
            <a:endParaRPr lang="en-US" dirty="0"/>
          </a:p>
          <a:p>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055164"/>
            <a:ext cx="5594962" cy="362027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4088" y="1055164"/>
            <a:ext cx="6051062" cy="4069459"/>
          </a:xfrm>
          <a:prstGeom prst="rect">
            <a:avLst/>
          </a:prstGeom>
        </p:spPr>
      </p:pic>
      <p:sp>
        <p:nvSpPr>
          <p:cNvPr id="2" name="Title 1"/>
          <p:cNvSpPr>
            <a:spLocks noGrp="1"/>
          </p:cNvSpPr>
          <p:nvPr>
            <p:ph type="title"/>
          </p:nvPr>
        </p:nvSpPr>
        <p:spPr/>
        <p:txBody>
          <a:bodyPr/>
          <a:lstStyle/>
          <a:p>
            <a:r>
              <a:rPr lang="en-US" dirty="0"/>
              <a:t>LIGO Example</a:t>
            </a:r>
          </a:p>
        </p:txBody>
      </p:sp>
    </p:spTree>
    <p:extLst>
      <p:ext uri="{BB962C8B-B14F-4D97-AF65-F5344CB8AC3E}">
        <p14:creationId xmlns:p14="http://schemas.microsoft.com/office/powerpoint/2010/main" val="1968472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55F2-D948-1741-9F47-367D47B682B6}"/>
              </a:ext>
            </a:extLst>
          </p:cNvPr>
          <p:cNvSpPr>
            <a:spLocks noGrp="1"/>
          </p:cNvSpPr>
          <p:nvPr>
            <p:ph type="title"/>
          </p:nvPr>
        </p:nvSpPr>
        <p:spPr/>
        <p:txBody>
          <a:bodyPr/>
          <a:lstStyle/>
          <a:p>
            <a:r>
              <a:rPr lang="en-US" dirty="0"/>
              <a:t>Doing Business example</a:t>
            </a:r>
          </a:p>
        </p:txBody>
      </p:sp>
      <p:sp>
        <p:nvSpPr>
          <p:cNvPr id="3" name="Content Placeholder 2">
            <a:extLst>
              <a:ext uri="{FF2B5EF4-FFF2-40B4-BE49-F238E27FC236}">
                <a16:creationId xmlns:a16="http://schemas.microsoft.com/office/drawing/2014/main" id="{3A7D0C4D-EE9A-9F46-BF98-CBF2859963C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43263F9-E25F-6E43-94F1-5D501ABE51D4}"/>
              </a:ext>
            </a:extLst>
          </p:cNvPr>
          <p:cNvPicPr>
            <a:picLocks noChangeAspect="1"/>
          </p:cNvPicPr>
          <p:nvPr/>
        </p:nvPicPr>
        <p:blipFill>
          <a:blip r:embed="rId3"/>
          <a:stretch>
            <a:fillRect/>
          </a:stretch>
        </p:blipFill>
        <p:spPr>
          <a:xfrm>
            <a:off x="346742" y="1220885"/>
            <a:ext cx="4525964" cy="3394473"/>
          </a:xfrm>
          <a:prstGeom prst="rect">
            <a:avLst/>
          </a:prstGeom>
        </p:spPr>
      </p:pic>
      <p:pic>
        <p:nvPicPr>
          <p:cNvPr id="6" name="Picture 5">
            <a:extLst>
              <a:ext uri="{FF2B5EF4-FFF2-40B4-BE49-F238E27FC236}">
                <a16:creationId xmlns:a16="http://schemas.microsoft.com/office/drawing/2014/main" id="{DDEB6FC0-5B7F-C445-875B-A9940091B55E}"/>
              </a:ext>
            </a:extLst>
          </p:cNvPr>
          <p:cNvPicPr>
            <a:picLocks noChangeAspect="1"/>
          </p:cNvPicPr>
          <p:nvPr/>
        </p:nvPicPr>
        <p:blipFill>
          <a:blip r:embed="rId4"/>
          <a:stretch>
            <a:fillRect/>
          </a:stretch>
        </p:blipFill>
        <p:spPr>
          <a:xfrm>
            <a:off x="5652120" y="1184636"/>
            <a:ext cx="3400953" cy="3876701"/>
          </a:xfrm>
          <a:prstGeom prst="rect">
            <a:avLst/>
          </a:prstGeom>
        </p:spPr>
      </p:pic>
      <p:sp>
        <p:nvSpPr>
          <p:cNvPr id="7" name="TextBox 6">
            <a:extLst>
              <a:ext uri="{FF2B5EF4-FFF2-40B4-BE49-F238E27FC236}">
                <a16:creationId xmlns:a16="http://schemas.microsoft.com/office/drawing/2014/main" id="{43FB22D3-AB10-5542-8916-E79761065649}"/>
              </a:ext>
            </a:extLst>
          </p:cNvPr>
          <p:cNvSpPr txBox="1"/>
          <p:nvPr/>
        </p:nvSpPr>
        <p:spPr>
          <a:xfrm>
            <a:off x="251520" y="4650690"/>
            <a:ext cx="3820854" cy="369332"/>
          </a:xfrm>
          <a:prstGeom prst="rect">
            <a:avLst/>
          </a:prstGeom>
          <a:noFill/>
        </p:spPr>
        <p:txBody>
          <a:bodyPr wrap="none" rtlCol="0">
            <a:spAutoFit/>
          </a:bodyPr>
          <a:lstStyle/>
          <a:p>
            <a:r>
              <a:rPr lang="en-US" dirty="0"/>
              <a:t>https://</a:t>
            </a:r>
            <a:r>
              <a:rPr lang="en-US" dirty="0" err="1"/>
              <a:t>paulromer.net</a:t>
            </a:r>
            <a:r>
              <a:rPr lang="en-US" dirty="0"/>
              <a:t>/doing-business/</a:t>
            </a:r>
          </a:p>
        </p:txBody>
      </p:sp>
    </p:spTree>
    <p:extLst>
      <p:ext uri="{BB962C8B-B14F-4D97-AF65-F5344CB8AC3E}">
        <p14:creationId xmlns:p14="http://schemas.microsoft.com/office/powerpoint/2010/main" val="1900778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575BD4-B1C4-2742-9A09-879539197AC9}"/>
              </a:ext>
            </a:extLst>
          </p:cNvPr>
          <p:cNvSpPr>
            <a:spLocks noGrp="1"/>
          </p:cNvSpPr>
          <p:nvPr>
            <p:ph type="title"/>
          </p:nvPr>
        </p:nvSpPr>
        <p:spPr>
          <a:xfrm>
            <a:off x="314328" y="221787"/>
            <a:ext cx="7065984" cy="4409646"/>
          </a:xfrm>
        </p:spPr>
        <p:txBody>
          <a:bodyPr/>
          <a:lstStyle/>
          <a:p>
            <a:r>
              <a:rPr lang="en-GB" sz="3200" dirty="0"/>
              <a:t>The modern </a:t>
            </a:r>
            <a:r>
              <a:rPr lang="en-GB" sz="3200" b="1" dirty="0"/>
              <a:t>well-founded laboratory</a:t>
            </a:r>
            <a:r>
              <a:rPr lang="en-GB" sz="3200" dirty="0"/>
              <a:t> has the minimum level of software </a:t>
            </a:r>
            <a:r>
              <a:rPr lang="en-GB" sz="3200" b="1" dirty="0"/>
              <a:t>training, people and infrastructure </a:t>
            </a:r>
            <a:r>
              <a:rPr lang="en-GB" sz="3200" dirty="0"/>
              <a:t>to support </a:t>
            </a:r>
            <a:r>
              <a:rPr lang="en-GB" sz="3200" i="1" dirty="0"/>
              <a:t>reproducible</a:t>
            </a:r>
            <a:r>
              <a:rPr lang="en-GB" sz="3200" dirty="0"/>
              <a:t> and </a:t>
            </a:r>
            <a:r>
              <a:rPr lang="en-GB" sz="3200" i="1" dirty="0"/>
              <a:t>reusable</a:t>
            </a:r>
            <a:r>
              <a:rPr lang="en-GB" sz="3200" dirty="0"/>
              <a:t> research at an acceptable quality and quantity. </a:t>
            </a:r>
            <a:br>
              <a:rPr lang="en-GB" sz="3200" dirty="0"/>
            </a:br>
            <a:br>
              <a:rPr lang="en-GB" sz="3200" dirty="0"/>
            </a:br>
            <a:r>
              <a:rPr lang="en-GB" sz="3200" dirty="0"/>
              <a:t>Software is now an integral part of every world-class research infrastructure.</a:t>
            </a:r>
            <a:endParaRPr lang="en-US" sz="3200" dirty="0"/>
          </a:p>
        </p:txBody>
      </p:sp>
    </p:spTree>
    <p:extLst>
      <p:ext uri="{BB962C8B-B14F-4D97-AF65-F5344CB8AC3E}">
        <p14:creationId xmlns:p14="http://schemas.microsoft.com/office/powerpoint/2010/main" val="4004817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EF7C08-6990-3B48-8B9F-8AD7F2444AC9}"/>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F91BD77C-E7E6-CB46-9064-C5F63BC7AB06}"/>
              </a:ext>
            </a:extLst>
          </p:cNvPr>
          <p:cNvSpPr>
            <a:spLocks noGrp="1"/>
          </p:cNvSpPr>
          <p:nvPr>
            <p:ph idx="1"/>
          </p:nvPr>
        </p:nvSpPr>
        <p:spPr>
          <a:xfrm>
            <a:off x="348193" y="1209111"/>
            <a:ext cx="8353425" cy="3666895"/>
          </a:xfrm>
        </p:spPr>
        <p:txBody>
          <a:bodyPr>
            <a:normAutofit lnSpcReduction="10000"/>
          </a:bodyPr>
          <a:lstStyle/>
          <a:p>
            <a:r>
              <a:rPr lang="en-US" dirty="0"/>
              <a:t>Software is ubiquitous and underpinning in modern research</a:t>
            </a:r>
          </a:p>
          <a:p>
            <a:r>
              <a:rPr lang="en-US" dirty="0"/>
              <a:t>Modern research needs a skilled workforce, incentives for reuse, and alternative career paths</a:t>
            </a:r>
          </a:p>
          <a:p>
            <a:r>
              <a:rPr lang="en-US" dirty="0"/>
              <a:t>The modern well-founded laboratory has to support good software practice</a:t>
            </a:r>
          </a:p>
        </p:txBody>
      </p:sp>
      <p:pic>
        <p:nvPicPr>
          <p:cNvPr id="5" name="Picture 4">
            <a:extLst>
              <a:ext uri="{FF2B5EF4-FFF2-40B4-BE49-F238E27FC236}">
                <a16:creationId xmlns:a16="http://schemas.microsoft.com/office/drawing/2014/main" id="{3C9DF61D-2E86-6B49-92A3-80435BFAAE56}"/>
              </a:ext>
            </a:extLst>
          </p:cNvPr>
          <p:cNvPicPr>
            <a:picLocks noChangeAspect="1"/>
          </p:cNvPicPr>
          <p:nvPr/>
        </p:nvPicPr>
        <p:blipFill>
          <a:blip r:embed="rId2"/>
          <a:stretch>
            <a:fillRect/>
          </a:stretch>
        </p:blipFill>
        <p:spPr>
          <a:xfrm>
            <a:off x="8026400" y="4731990"/>
            <a:ext cx="1117600" cy="393700"/>
          </a:xfrm>
          <a:prstGeom prst="rect">
            <a:avLst/>
          </a:prstGeom>
        </p:spPr>
      </p:pic>
      <p:sp>
        <p:nvSpPr>
          <p:cNvPr id="2" name="TextBox 1">
            <a:extLst>
              <a:ext uri="{FF2B5EF4-FFF2-40B4-BE49-F238E27FC236}">
                <a16:creationId xmlns:a16="http://schemas.microsoft.com/office/drawing/2014/main" id="{10927CB8-6C8B-BA42-9210-19DCF8BDCAE3}"/>
              </a:ext>
            </a:extLst>
          </p:cNvPr>
          <p:cNvSpPr txBox="1"/>
          <p:nvPr/>
        </p:nvSpPr>
        <p:spPr>
          <a:xfrm>
            <a:off x="35496" y="4587974"/>
            <a:ext cx="5231919" cy="369332"/>
          </a:xfrm>
          <a:prstGeom prst="rect">
            <a:avLst/>
          </a:prstGeom>
          <a:noFill/>
        </p:spPr>
        <p:txBody>
          <a:bodyPr wrap="square" rtlCol="0">
            <a:spAutoFit/>
          </a:bodyPr>
          <a:lstStyle/>
          <a:p>
            <a:r>
              <a:rPr lang="en-US" i="1" dirty="0"/>
              <a:t>Slides: https://</a:t>
            </a:r>
            <a:r>
              <a:rPr lang="en-US" i="1" dirty="0" err="1"/>
              <a:t>doi.org</a:t>
            </a:r>
            <a:r>
              <a:rPr lang="en-US" i="1" dirty="0"/>
              <a:t>/10.6084/m9.figshare.7233137</a:t>
            </a:r>
            <a:endParaRPr lang="en-US" dirty="0"/>
          </a:p>
        </p:txBody>
      </p:sp>
    </p:spTree>
    <p:extLst>
      <p:ext uri="{BB962C8B-B14F-4D97-AF65-F5344CB8AC3E}">
        <p14:creationId xmlns:p14="http://schemas.microsoft.com/office/powerpoint/2010/main" val="2670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Find out more about the SSI</a:t>
            </a:r>
          </a:p>
        </p:txBody>
      </p:sp>
      <p:sp>
        <p:nvSpPr>
          <p:cNvPr id="2" name="Content Placeholder 1"/>
          <p:cNvSpPr>
            <a:spLocks noGrp="1"/>
          </p:cNvSpPr>
          <p:nvPr>
            <p:ph idx="1"/>
          </p:nvPr>
        </p:nvSpPr>
        <p:spPr>
          <a:xfrm>
            <a:off x="539552" y="1200150"/>
            <a:ext cx="7118549" cy="3771900"/>
          </a:xfrm>
        </p:spPr>
        <p:txBody>
          <a:bodyPr>
            <a:normAutofit fontScale="62500" lnSpcReduction="20000"/>
          </a:bodyPr>
          <a:lstStyle/>
          <a:p>
            <a:r>
              <a:rPr lang="en-US" dirty="0"/>
              <a:t>Community Engagement (Lead: </a:t>
            </a:r>
            <a:r>
              <a:rPr lang="en-US" dirty="0" err="1"/>
              <a:t>Shoaib</a:t>
            </a:r>
            <a:r>
              <a:rPr lang="en-US" dirty="0"/>
              <a:t> Sufi)</a:t>
            </a:r>
          </a:p>
          <a:p>
            <a:pPr lvl="1"/>
            <a:r>
              <a:rPr lang="en-US" dirty="0">
                <a:hlinkClick r:id="rId3"/>
              </a:rPr>
              <a:t>Fellowship Programme</a:t>
            </a:r>
            <a:r>
              <a:rPr lang="en-US" dirty="0"/>
              <a:t> &amp; </a:t>
            </a:r>
            <a:r>
              <a:rPr lang="en-US" dirty="0">
                <a:hlinkClick r:id="rId4"/>
              </a:rPr>
              <a:t>Events and Workshops</a:t>
            </a:r>
            <a:endParaRPr lang="en-US" dirty="0"/>
          </a:p>
          <a:p>
            <a:r>
              <a:rPr lang="en-US" dirty="0"/>
              <a:t>Consultancy (Lead: Steve Crouch)</a:t>
            </a:r>
          </a:p>
          <a:p>
            <a:pPr lvl="1"/>
            <a:r>
              <a:rPr lang="en-US" dirty="0">
                <a:hlinkClick r:id="rId5"/>
              </a:rPr>
              <a:t>Open Call for Projects</a:t>
            </a:r>
            <a:r>
              <a:rPr lang="en-US" dirty="0"/>
              <a:t> / </a:t>
            </a:r>
            <a:r>
              <a:rPr lang="en-US" dirty="0">
                <a:hlinkClick r:id="rId6"/>
              </a:rPr>
              <a:t>Collaborations</a:t>
            </a:r>
            <a:r>
              <a:rPr lang="en-US" dirty="0"/>
              <a:t> </a:t>
            </a:r>
          </a:p>
          <a:p>
            <a:pPr lvl="1"/>
            <a:r>
              <a:rPr lang="en-US" dirty="0">
                <a:hlinkClick r:id="rId7"/>
              </a:rPr>
              <a:t>Online Software Evaluation</a:t>
            </a:r>
            <a:r>
              <a:rPr lang="en-US" dirty="0"/>
              <a:t> &amp; </a:t>
            </a:r>
            <a:r>
              <a:rPr lang="en-US" dirty="0">
                <a:hlinkClick r:id="rId8"/>
              </a:rPr>
              <a:t>Software Management Planning</a:t>
            </a:r>
            <a:endParaRPr lang="en-US" dirty="0"/>
          </a:p>
          <a:p>
            <a:r>
              <a:rPr lang="en-US" dirty="0"/>
              <a:t>Policy and Publicity (Lead: Simon </a:t>
            </a:r>
            <a:r>
              <a:rPr lang="en-US" dirty="0" err="1"/>
              <a:t>Hettrick</a:t>
            </a:r>
            <a:r>
              <a:rPr lang="en-US" dirty="0"/>
              <a:t>)</a:t>
            </a:r>
          </a:p>
          <a:p>
            <a:pPr lvl="1"/>
            <a:r>
              <a:rPr lang="en-US" dirty="0">
                <a:hlinkClick r:id="rId9"/>
              </a:rPr>
              <a:t>Case Studies</a:t>
            </a:r>
            <a:r>
              <a:rPr lang="en-US" dirty="0"/>
              <a:t> / </a:t>
            </a:r>
            <a:r>
              <a:rPr lang="en-US" dirty="0">
                <a:hlinkClick r:id="rId10"/>
              </a:rPr>
              <a:t>Policy Campaigns</a:t>
            </a:r>
            <a:endParaRPr lang="en-US" dirty="0"/>
          </a:p>
          <a:p>
            <a:pPr lvl="1"/>
            <a:r>
              <a:rPr lang="en-US" dirty="0">
                <a:hlinkClick r:id="rId11"/>
              </a:rPr>
              <a:t>Software and Research Blog</a:t>
            </a:r>
            <a:endParaRPr lang="en-US" dirty="0"/>
          </a:p>
          <a:p>
            <a:r>
              <a:rPr lang="en-US" dirty="0"/>
              <a:t>Training (Lead: Aleksandra </a:t>
            </a:r>
            <a:r>
              <a:rPr lang="en-US" dirty="0" err="1"/>
              <a:t>Nenadic</a:t>
            </a:r>
            <a:r>
              <a:rPr lang="en-US" dirty="0"/>
              <a:t>)</a:t>
            </a:r>
          </a:p>
          <a:p>
            <a:pPr lvl="1"/>
            <a:r>
              <a:rPr lang="en-US" dirty="0">
                <a:hlinkClick r:id="rId12"/>
              </a:rPr>
              <a:t>Software Carpentry</a:t>
            </a:r>
            <a:r>
              <a:rPr lang="en-US" dirty="0"/>
              <a:t> and </a:t>
            </a:r>
            <a:r>
              <a:rPr lang="en-US" dirty="0">
                <a:hlinkClick r:id="rId13"/>
              </a:rPr>
              <a:t>Data Carpentry</a:t>
            </a:r>
            <a:endParaRPr lang="en-US" dirty="0"/>
          </a:p>
          <a:p>
            <a:pPr lvl="1"/>
            <a:r>
              <a:rPr lang="en-US" dirty="0">
                <a:hlinkClick r:id="rId14"/>
              </a:rPr>
              <a:t>Guides</a:t>
            </a:r>
            <a:r>
              <a:rPr lang="en-US" dirty="0"/>
              <a:t> and </a:t>
            </a:r>
            <a:r>
              <a:rPr lang="en-US" dirty="0">
                <a:hlinkClick r:id="rId15"/>
              </a:rPr>
              <a:t>Top Tips</a:t>
            </a:r>
            <a:endParaRPr lang="en-US" dirty="0"/>
          </a:p>
          <a:p>
            <a:r>
              <a:rPr lang="en-US" dirty="0">
                <a:hlinkClick r:id="rId16" action="ppaction://hlinkfile"/>
              </a:rPr>
              <a:t>Journal of Open Research Software</a:t>
            </a:r>
            <a:r>
              <a:rPr lang="en-US" dirty="0"/>
              <a:t> (Editor: Neil Chue Hong)</a:t>
            </a:r>
            <a:br>
              <a:rPr lang="en-US" dirty="0"/>
            </a:br>
            <a:r>
              <a:rPr lang="en-US" dirty="0"/>
              <a:t>	</a:t>
            </a:r>
          </a:p>
          <a:p>
            <a:endParaRPr lang="en-GB" sz="1742" dirty="0"/>
          </a:p>
          <a:p>
            <a:endParaRPr lang="en-US" dirty="0"/>
          </a:p>
        </p:txBody>
      </p:sp>
      <p:pic>
        <p:nvPicPr>
          <p:cNvPr id="5" name="Picture 4" descr="logomanchester"/>
          <p:cNvPicPr>
            <a:picLocks noChangeAspect="1" noChangeArrowheads="1"/>
          </p:cNvPicPr>
          <p:nvPr/>
        </p:nvPicPr>
        <p:blipFill>
          <a:blip r:embed="rId17"/>
          <a:srcRect/>
          <a:stretch>
            <a:fillRect/>
          </a:stretch>
        </p:blipFill>
        <p:spPr bwMode="auto">
          <a:xfrm>
            <a:off x="8172400" y="2083059"/>
            <a:ext cx="800100" cy="273279"/>
          </a:xfrm>
          <a:prstGeom prst="rect">
            <a:avLst/>
          </a:prstGeom>
          <a:noFill/>
          <a:ln w="9525">
            <a:noFill/>
            <a:miter lim="800000"/>
            <a:headEnd/>
            <a:tailEnd/>
          </a:ln>
        </p:spPr>
      </p:pic>
      <p:pic>
        <p:nvPicPr>
          <p:cNvPr id="6" name="Picture 5" descr="EUcrest-official-noborde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195089" y="1200150"/>
            <a:ext cx="777411" cy="759940"/>
          </a:xfrm>
          <a:prstGeom prst="rect">
            <a:avLst/>
          </a:prstGeom>
          <a:noFill/>
          <a:ln w="9525">
            <a:noFill/>
            <a:miter lim="800000"/>
            <a:headEnd/>
            <a:tailEnd/>
          </a:ln>
        </p:spPr>
      </p:pic>
      <p:pic>
        <p:nvPicPr>
          <p:cNvPr id="7" name="Picture 9"/>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195089" y="3429000"/>
            <a:ext cx="800099" cy="184638"/>
          </a:xfrm>
          <a:prstGeom prst="rect">
            <a:avLst/>
          </a:prstGeom>
          <a:noFill/>
          <a:ln w="9525">
            <a:noFill/>
            <a:miter lim="800000"/>
            <a:headEnd/>
            <a:tailEnd/>
          </a:ln>
        </p:spPr>
      </p:pic>
      <p:pic>
        <p:nvPicPr>
          <p:cNvPr id="8" name="Picture 7"/>
          <p:cNvPicPr>
            <a:picLocks noChangeAspect="1"/>
          </p:cNvPicPr>
          <p:nvPr/>
        </p:nvPicPr>
        <p:blipFill>
          <a:blip r:embed="rId20" cstate="screen">
            <a:extLst>
              <a:ext uri="{28A0092B-C50C-407E-A947-70E740481C1C}">
                <a14:useLocalDpi xmlns:a14="http://schemas.microsoft.com/office/drawing/2010/main"/>
              </a:ext>
            </a:extLst>
          </a:blip>
          <a:srcRect l="12245"/>
          <a:stretch>
            <a:fillRect/>
          </a:stretch>
        </p:blipFill>
        <p:spPr>
          <a:xfrm>
            <a:off x="8201759" y="2514600"/>
            <a:ext cx="751691" cy="742950"/>
          </a:xfrm>
          <a:prstGeom prst="rect">
            <a:avLst/>
          </a:prstGeom>
        </p:spPr>
      </p:pic>
      <p:pic>
        <p:nvPicPr>
          <p:cNvPr id="10" name="Picture 9"/>
          <p:cNvPicPr>
            <a:picLocks noChangeAspect="1"/>
          </p:cNvPicPr>
          <p:nvPr/>
        </p:nvPicPr>
        <p:blipFill>
          <a:blip r:embed="rId21"/>
          <a:stretch>
            <a:fillRect/>
          </a:stretch>
        </p:blipFill>
        <p:spPr>
          <a:xfrm>
            <a:off x="8271288" y="4848225"/>
            <a:ext cx="838200" cy="295275"/>
          </a:xfrm>
          <a:prstGeom prst="rect">
            <a:avLst/>
          </a:prstGeom>
        </p:spPr>
      </p:pic>
      <p:pic>
        <p:nvPicPr>
          <p:cNvPr id="9" name="Picture 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252238" y="3714750"/>
            <a:ext cx="685800" cy="401683"/>
          </a:xfrm>
          <a:prstGeom prst="rect">
            <a:avLst/>
          </a:prstGeom>
        </p:spPr>
      </p:pic>
      <p:pic>
        <p:nvPicPr>
          <p:cNvPr id="11" name="Picture 10"/>
          <p:cNvPicPr>
            <a:picLocks noChangeAspect="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95089" y="4229101"/>
            <a:ext cx="822959" cy="228600"/>
          </a:xfrm>
          <a:prstGeom prst="rect">
            <a:avLst/>
          </a:prstGeom>
        </p:spPr>
      </p:pic>
      <p:pic>
        <p:nvPicPr>
          <p:cNvPr id="12" name="Picture 11"/>
          <p:cNvPicPr>
            <a:picLocks noChangeAspect="1"/>
          </p:cNvPicPr>
          <p:nvPr/>
        </p:nvPicPr>
        <p:blipFill>
          <a:blip r:embed="rId24"/>
          <a:stretch>
            <a:fillRect/>
          </a:stretch>
        </p:blipFill>
        <p:spPr>
          <a:xfrm>
            <a:off x="8537988" y="4514850"/>
            <a:ext cx="400050" cy="222979"/>
          </a:xfrm>
          <a:prstGeom prst="rect">
            <a:avLst/>
          </a:prstGeom>
        </p:spPr>
      </p:pic>
      <p:sp>
        <p:nvSpPr>
          <p:cNvPr id="3" name="TextBox 2"/>
          <p:cNvSpPr txBox="1"/>
          <p:nvPr/>
        </p:nvSpPr>
        <p:spPr>
          <a:xfrm>
            <a:off x="12090" y="4666390"/>
            <a:ext cx="6000070" cy="461665"/>
          </a:xfrm>
          <a:prstGeom prst="rect">
            <a:avLst/>
          </a:prstGeom>
          <a:solidFill>
            <a:schemeClr val="bg1"/>
          </a:solidFill>
        </p:spPr>
        <p:txBody>
          <a:bodyPr wrap="square" rtlCol="0">
            <a:spAutoFit/>
          </a:bodyPr>
          <a:lstStyle/>
          <a:p>
            <a:r>
              <a:rPr lang="en-GB" sz="1200" dirty="0"/>
              <a:t>Collaboration between universities of Edinburgh, Manchester, Oxford and Southampton</a:t>
            </a:r>
            <a:br>
              <a:rPr lang="en-GB" sz="1200" dirty="0"/>
            </a:br>
            <a:r>
              <a:rPr lang="en-US" sz="1200" dirty="0">
                <a:solidFill>
                  <a:prstClr val="black"/>
                </a:solidFill>
              </a:rPr>
              <a:t>Supported by EPSRC Grant EP/H043160/1 + EPSRC/ESRC/BBSRC grant EP/N006410/1 </a:t>
            </a:r>
          </a:p>
        </p:txBody>
      </p:sp>
    </p:spTree>
    <p:extLst>
      <p:ext uri="{BB962C8B-B14F-4D97-AF65-F5344CB8AC3E}">
        <p14:creationId xmlns:p14="http://schemas.microsoft.com/office/powerpoint/2010/main" val="3533711557"/>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TextBox 2"/>
          <p:cNvSpPr txBox="1"/>
          <p:nvPr/>
        </p:nvSpPr>
        <p:spPr>
          <a:xfrm>
            <a:off x="171527" y="1047817"/>
            <a:ext cx="1813830" cy="4039567"/>
          </a:xfrm>
          <a:prstGeom prst="rect">
            <a:avLst/>
          </a:prstGeom>
          <a:noFill/>
        </p:spPr>
        <p:txBody>
          <a:bodyPr wrap="none" rtlCol="0">
            <a:spAutoFit/>
          </a:bodyPr>
          <a:lstStyle/>
          <a:p>
            <a:r>
              <a:rPr lang="en-US" sz="1350" dirty="0"/>
              <a:t>The SSI team/</a:t>
            </a:r>
            <a:r>
              <a:rPr lang="en-US" sz="1350" i="1" dirty="0"/>
              <a:t>alumni</a:t>
            </a:r>
            <a:r>
              <a:rPr lang="en-US" sz="1350" dirty="0"/>
              <a:t>:</a:t>
            </a:r>
          </a:p>
          <a:p>
            <a:pPr marL="214313" indent="-214313">
              <a:buFontTx/>
              <a:buChar char="-"/>
            </a:pPr>
            <a:r>
              <a:rPr lang="en-US" sz="1350" dirty="0"/>
              <a:t>Aleksandra </a:t>
            </a:r>
            <a:r>
              <a:rPr lang="en-US" sz="1350" dirty="0" err="1"/>
              <a:t>Nenadic</a:t>
            </a:r>
            <a:endParaRPr lang="en-US" sz="1350" dirty="0"/>
          </a:p>
          <a:p>
            <a:pPr marL="214313" indent="-214313">
              <a:buFontTx/>
              <a:buChar char="-"/>
            </a:pPr>
            <a:r>
              <a:rPr lang="en-US" sz="1350" i="1" dirty="0"/>
              <a:t>Aleksandra </a:t>
            </a:r>
            <a:r>
              <a:rPr lang="en-US" sz="1350" i="1" dirty="0" err="1"/>
              <a:t>Pawlik</a:t>
            </a:r>
            <a:endParaRPr lang="en-US" sz="1350" i="1" dirty="0"/>
          </a:p>
          <a:p>
            <a:pPr marL="214313" indent="-214313">
              <a:buFontTx/>
              <a:buChar char="-"/>
            </a:pPr>
            <a:r>
              <a:rPr lang="en-US" sz="1350" i="1" dirty="0"/>
              <a:t>Alexander Hay</a:t>
            </a:r>
          </a:p>
          <a:p>
            <a:pPr marL="214313" indent="-214313">
              <a:buFontTx/>
              <a:buChar char="-"/>
            </a:pPr>
            <a:r>
              <a:rPr lang="en-US" sz="1350" i="1" dirty="0"/>
              <a:t>Arno </a:t>
            </a:r>
            <a:r>
              <a:rPr lang="en-US" sz="1350" i="1" dirty="0" err="1"/>
              <a:t>Proeme</a:t>
            </a:r>
            <a:endParaRPr lang="en-US" sz="1350" i="1" dirty="0"/>
          </a:p>
          <a:p>
            <a:pPr marL="214313" indent="-214313">
              <a:buFontTx/>
              <a:buChar char="-"/>
            </a:pPr>
            <a:r>
              <a:rPr lang="en-US" sz="1350" dirty="0"/>
              <a:t>Carole Goble</a:t>
            </a:r>
          </a:p>
          <a:p>
            <a:pPr marL="214313" indent="-214313">
              <a:buFontTx/>
              <a:buChar char="-"/>
            </a:pPr>
            <a:r>
              <a:rPr lang="en-US" sz="1350" dirty="0"/>
              <a:t>Claire Wyatt</a:t>
            </a:r>
          </a:p>
          <a:p>
            <a:pPr marL="214313" indent="-214313">
              <a:buFontTx/>
              <a:buChar char="-"/>
            </a:pPr>
            <a:r>
              <a:rPr lang="en-US" sz="1350" dirty="0"/>
              <a:t>Clem Hadfield</a:t>
            </a:r>
          </a:p>
          <a:p>
            <a:pPr marL="214313" indent="-214313">
              <a:buFontTx/>
              <a:buChar char="-"/>
            </a:pPr>
            <a:r>
              <a:rPr lang="en-US" sz="1350" dirty="0"/>
              <a:t>Dave De </a:t>
            </a:r>
            <a:r>
              <a:rPr lang="en-US" sz="1350" dirty="0" err="1"/>
              <a:t>Roure</a:t>
            </a:r>
            <a:endParaRPr lang="en-US" sz="1350" dirty="0"/>
          </a:p>
          <a:p>
            <a:pPr marL="214313" indent="-214313">
              <a:buFontTx/>
              <a:buChar char="-"/>
            </a:pPr>
            <a:r>
              <a:rPr lang="en-US" sz="1350" i="1" dirty="0" err="1"/>
              <a:t>Devasena</a:t>
            </a:r>
            <a:r>
              <a:rPr lang="en-US" sz="1350" i="1" dirty="0"/>
              <a:t> Prasad</a:t>
            </a:r>
          </a:p>
          <a:p>
            <a:pPr marL="214313" indent="-214313">
              <a:buFontTx/>
              <a:buChar char="-"/>
            </a:pPr>
            <a:r>
              <a:rPr lang="en-US" sz="1350" dirty="0" err="1"/>
              <a:t>Giacomo</a:t>
            </a:r>
            <a:r>
              <a:rPr lang="en-US" sz="1350" dirty="0"/>
              <a:t> Peru</a:t>
            </a:r>
          </a:p>
          <a:p>
            <a:pPr marL="214313" indent="-214313">
              <a:buFontTx/>
              <a:buChar char="-"/>
            </a:pPr>
            <a:r>
              <a:rPr lang="en-US" sz="1350" dirty="0"/>
              <a:t>Graeme Smith</a:t>
            </a:r>
          </a:p>
          <a:p>
            <a:pPr marL="214313" indent="-214313">
              <a:buFontTx/>
              <a:buChar char="-"/>
            </a:pPr>
            <a:r>
              <a:rPr lang="en-US" sz="1350" i="1" dirty="0"/>
              <a:t>Iain Emsley</a:t>
            </a:r>
          </a:p>
          <a:p>
            <a:pPr marL="214313" indent="-214313">
              <a:buFontTx/>
              <a:buChar char="-"/>
            </a:pPr>
            <a:r>
              <a:rPr lang="en-US" sz="1350" dirty="0"/>
              <a:t>James Graham</a:t>
            </a:r>
          </a:p>
          <a:p>
            <a:pPr marL="214313" indent="-214313">
              <a:buFontTx/>
              <a:buChar char="-"/>
            </a:pPr>
            <a:r>
              <a:rPr lang="en-US" sz="1350" dirty="0"/>
              <a:t>John Robinson</a:t>
            </a:r>
          </a:p>
          <a:p>
            <a:pPr marL="214313" indent="-214313">
              <a:buFontTx/>
              <a:buChar char="-"/>
            </a:pPr>
            <a:r>
              <a:rPr lang="en-US" sz="1350" dirty="0"/>
              <a:t>Les Carr</a:t>
            </a:r>
          </a:p>
          <a:p>
            <a:pPr marL="214313" indent="-214313">
              <a:buFontTx/>
              <a:buChar char="-"/>
            </a:pPr>
            <a:r>
              <a:rPr lang="en-US" sz="1350" i="1" dirty="0"/>
              <a:t>Malcolm Atkinson</a:t>
            </a:r>
          </a:p>
          <a:p>
            <a:pPr marL="214313" indent="-214313">
              <a:buFontTx/>
              <a:buChar char="-"/>
            </a:pPr>
            <a:r>
              <a:rPr lang="en-US" sz="1350" i="1" dirty="0"/>
              <a:t>Malcolm Illingworth</a:t>
            </a:r>
          </a:p>
          <a:p>
            <a:pPr marL="214313" indent="-214313">
              <a:buFontTx/>
              <a:buChar char="-"/>
            </a:pPr>
            <a:endParaRPr lang="en-US" sz="1350" dirty="0"/>
          </a:p>
        </p:txBody>
      </p:sp>
      <p:sp>
        <p:nvSpPr>
          <p:cNvPr id="4" name="TextBox 3"/>
          <p:cNvSpPr txBox="1"/>
          <p:nvPr/>
        </p:nvSpPr>
        <p:spPr>
          <a:xfrm>
            <a:off x="1899719" y="1047817"/>
            <a:ext cx="1789144" cy="3208571"/>
          </a:xfrm>
          <a:prstGeom prst="rect">
            <a:avLst/>
          </a:prstGeom>
          <a:noFill/>
        </p:spPr>
        <p:txBody>
          <a:bodyPr wrap="none" rtlCol="0">
            <a:spAutoFit/>
          </a:bodyPr>
          <a:lstStyle/>
          <a:p>
            <a:pPr marL="214313" indent="-214313">
              <a:buFontTx/>
              <a:buChar char="-"/>
            </a:pPr>
            <a:r>
              <a:rPr lang="en-US" sz="1350" dirty="0"/>
              <a:t>Mario </a:t>
            </a:r>
            <a:r>
              <a:rPr lang="en-US" sz="1350" dirty="0" err="1"/>
              <a:t>Antonioletti</a:t>
            </a:r>
            <a:endParaRPr lang="en-US" sz="1350" dirty="0"/>
          </a:p>
          <a:p>
            <a:pPr marL="214313" indent="-214313">
              <a:buFontTx/>
              <a:buChar char="-"/>
            </a:pPr>
            <a:r>
              <a:rPr lang="en-US" sz="1350" dirty="0"/>
              <a:t>Mark Parsons</a:t>
            </a:r>
          </a:p>
          <a:p>
            <a:pPr marL="214313" indent="-214313">
              <a:buFontTx/>
              <a:buChar char="-"/>
            </a:pPr>
            <a:r>
              <a:rPr lang="en-US" sz="1350" dirty="0"/>
              <a:t>Mike Jackson</a:t>
            </a:r>
          </a:p>
          <a:p>
            <a:pPr marL="214313" indent="-214313">
              <a:buFontTx/>
              <a:buChar char="-"/>
            </a:pPr>
            <a:r>
              <a:rPr lang="en-US" sz="1350" dirty="0"/>
              <a:t>Olivier Philippe</a:t>
            </a:r>
          </a:p>
          <a:p>
            <a:pPr marL="214313" indent="-214313">
              <a:buFontTx/>
              <a:buChar char="-"/>
            </a:pPr>
            <a:r>
              <a:rPr lang="en-US" sz="1350" i="1" dirty="0"/>
              <a:t>Priyanka Singh</a:t>
            </a:r>
          </a:p>
          <a:p>
            <a:pPr marL="214313" indent="-214313">
              <a:buFontTx/>
              <a:buChar char="-"/>
            </a:pPr>
            <a:r>
              <a:rPr lang="en-US" sz="1350" dirty="0" err="1"/>
              <a:t>Raniere</a:t>
            </a:r>
            <a:r>
              <a:rPr lang="en-US" sz="1350" dirty="0"/>
              <a:t> Silva</a:t>
            </a:r>
          </a:p>
          <a:p>
            <a:pPr marL="214313" indent="-214313">
              <a:buFontTx/>
              <a:buChar char="-"/>
            </a:pPr>
            <a:r>
              <a:rPr lang="en-US" sz="1350" i="1" dirty="0"/>
              <a:t>Rob Baxter</a:t>
            </a:r>
          </a:p>
          <a:p>
            <a:pPr marL="214313" indent="-214313">
              <a:buFontTx/>
              <a:buChar char="-"/>
            </a:pPr>
            <a:r>
              <a:rPr lang="en-US" sz="1350" i="1" dirty="0"/>
              <a:t>Robin Wilson</a:t>
            </a:r>
          </a:p>
          <a:p>
            <a:pPr marL="214313" indent="-214313">
              <a:buFontTx/>
              <a:buChar char="-"/>
            </a:pPr>
            <a:r>
              <a:rPr lang="en-US" sz="1350" dirty="0" err="1"/>
              <a:t>Shoaib</a:t>
            </a:r>
            <a:r>
              <a:rPr lang="en-US" sz="1350" dirty="0"/>
              <a:t> Sufi</a:t>
            </a:r>
          </a:p>
          <a:p>
            <a:pPr marL="214313" indent="-214313">
              <a:buFontTx/>
              <a:buChar char="-"/>
            </a:pPr>
            <a:r>
              <a:rPr lang="en-US" sz="1350" dirty="0"/>
              <a:t>Simon </a:t>
            </a:r>
            <a:r>
              <a:rPr lang="en-US" sz="1350" dirty="0" err="1"/>
              <a:t>Hettrick</a:t>
            </a:r>
            <a:endParaRPr lang="en-US" sz="1350" dirty="0"/>
          </a:p>
          <a:p>
            <a:pPr marL="214313" indent="-214313">
              <a:buFontTx/>
              <a:buChar char="-"/>
            </a:pPr>
            <a:r>
              <a:rPr lang="en-US" sz="1350" dirty="0"/>
              <a:t>Stephen Crouch</a:t>
            </a:r>
          </a:p>
          <a:p>
            <a:pPr marL="214313" indent="-214313">
              <a:buFontTx/>
              <a:buChar char="-"/>
            </a:pPr>
            <a:r>
              <a:rPr lang="en-US" sz="1350" i="1" dirty="0"/>
              <a:t>Tim Parkinson</a:t>
            </a:r>
          </a:p>
          <a:p>
            <a:pPr marL="214313" indent="-214313">
              <a:buFontTx/>
              <a:buChar char="-"/>
            </a:pPr>
            <a:r>
              <a:rPr lang="en-US" sz="1350" i="1" dirty="0"/>
              <a:t>Toni Collis</a:t>
            </a:r>
          </a:p>
          <a:p>
            <a:pPr marL="214313" indent="-214313">
              <a:buFontTx/>
              <a:buChar char="-"/>
            </a:pPr>
            <a:r>
              <a:rPr lang="en-US" sz="1350" i="1" dirty="0"/>
              <a:t>Plus the SSI Fellows</a:t>
            </a:r>
            <a:br>
              <a:rPr lang="en-US" sz="1350" i="1" dirty="0"/>
            </a:br>
            <a:r>
              <a:rPr lang="en-US" sz="1350" i="1" dirty="0"/>
              <a:t>and RSE community</a:t>
            </a:r>
          </a:p>
        </p:txBody>
      </p:sp>
      <p:sp>
        <p:nvSpPr>
          <p:cNvPr id="5" name="TextBox 4"/>
          <p:cNvSpPr txBox="1"/>
          <p:nvPr/>
        </p:nvSpPr>
        <p:spPr>
          <a:xfrm>
            <a:off x="4059959" y="1047817"/>
            <a:ext cx="1952201" cy="4039567"/>
          </a:xfrm>
          <a:prstGeom prst="rect">
            <a:avLst/>
          </a:prstGeom>
          <a:noFill/>
        </p:spPr>
        <p:txBody>
          <a:bodyPr wrap="none" rtlCol="0">
            <a:spAutoFit/>
          </a:bodyPr>
          <a:lstStyle/>
          <a:p>
            <a:r>
              <a:rPr lang="en-US" sz="1350" dirty="0"/>
              <a:t>Scientific software:</a:t>
            </a:r>
          </a:p>
          <a:p>
            <a:pPr marL="214313" indent="-214313">
              <a:buFontTx/>
              <a:buChar char="-"/>
            </a:pPr>
            <a:r>
              <a:rPr lang="en-US" sz="1350" dirty="0"/>
              <a:t>Dan Katz</a:t>
            </a:r>
          </a:p>
          <a:p>
            <a:pPr marL="214313" indent="-214313">
              <a:buFontTx/>
              <a:buChar char="-"/>
            </a:pPr>
            <a:r>
              <a:rPr lang="en-US" sz="1350" dirty="0"/>
              <a:t>Heather </a:t>
            </a:r>
            <a:r>
              <a:rPr lang="en-US" sz="1350" dirty="0" err="1"/>
              <a:t>Piowowar</a:t>
            </a:r>
            <a:endParaRPr lang="en-US" sz="1350" dirty="0"/>
          </a:p>
          <a:p>
            <a:pPr marL="214313" indent="-214313">
              <a:buFontTx/>
              <a:buChar char="-"/>
            </a:pPr>
            <a:r>
              <a:rPr lang="en-US" sz="1350" dirty="0"/>
              <a:t>James </a:t>
            </a:r>
            <a:r>
              <a:rPr lang="en-US" sz="1350" dirty="0" err="1"/>
              <a:t>Howison</a:t>
            </a:r>
            <a:endParaRPr lang="en-US" sz="1350" dirty="0"/>
          </a:p>
          <a:p>
            <a:pPr marL="214313" indent="-214313">
              <a:buFontTx/>
              <a:buChar char="-"/>
            </a:pPr>
            <a:r>
              <a:rPr lang="en-US" sz="1350" dirty="0"/>
              <a:t>Jeff Carver</a:t>
            </a:r>
          </a:p>
          <a:p>
            <a:pPr marL="214313" indent="-214313">
              <a:buFontTx/>
              <a:buChar char="-"/>
            </a:pPr>
            <a:r>
              <a:rPr lang="en-US" sz="1350" dirty="0"/>
              <a:t>Jennifer </a:t>
            </a:r>
            <a:r>
              <a:rPr lang="en-US" sz="1350" dirty="0" err="1"/>
              <a:t>Schopf</a:t>
            </a:r>
            <a:endParaRPr lang="en-US" sz="1350" dirty="0"/>
          </a:p>
          <a:p>
            <a:pPr marL="214313" indent="-214313">
              <a:buFontTx/>
              <a:buChar char="-"/>
            </a:pPr>
            <a:r>
              <a:rPr lang="en-US" sz="1350" dirty="0"/>
              <a:t>Kaitlin </a:t>
            </a:r>
            <a:r>
              <a:rPr lang="en-US" sz="1350" dirty="0" err="1"/>
              <a:t>Thaney</a:t>
            </a:r>
            <a:endParaRPr lang="en-US" sz="1350" dirty="0"/>
          </a:p>
          <a:p>
            <a:pPr marL="214313" indent="-214313">
              <a:buFontTx/>
              <a:buChar char="-"/>
            </a:pPr>
            <a:r>
              <a:rPr lang="en-US" sz="1350" dirty="0"/>
              <a:t>Martin </a:t>
            </a:r>
            <a:r>
              <a:rPr lang="en-US" sz="1350" dirty="0" err="1"/>
              <a:t>Fenner</a:t>
            </a:r>
            <a:endParaRPr lang="en-US" sz="1350" dirty="0"/>
          </a:p>
          <a:p>
            <a:pPr marL="214313" indent="-214313">
              <a:buFontTx/>
              <a:buChar char="-"/>
            </a:pPr>
            <a:r>
              <a:rPr lang="en-US" sz="1350" dirty="0"/>
              <a:t>Victoria </a:t>
            </a:r>
            <a:r>
              <a:rPr lang="en-US" sz="1350" dirty="0" err="1"/>
              <a:t>Stodden</a:t>
            </a:r>
            <a:endParaRPr lang="en-US" sz="1350" dirty="0"/>
          </a:p>
          <a:p>
            <a:pPr marL="214313" indent="-214313">
              <a:buFontTx/>
              <a:buChar char="-"/>
            </a:pPr>
            <a:r>
              <a:rPr lang="en-US" sz="1350" dirty="0"/>
              <a:t>WSSSPE community</a:t>
            </a:r>
          </a:p>
          <a:p>
            <a:pPr marL="214313" indent="-214313">
              <a:buFontTx/>
              <a:buChar char="-"/>
            </a:pPr>
            <a:endParaRPr lang="en-US" sz="1350" dirty="0"/>
          </a:p>
          <a:p>
            <a:r>
              <a:rPr lang="en-US" sz="1350" dirty="0"/>
              <a:t>Software/Data Carpentry</a:t>
            </a:r>
          </a:p>
          <a:p>
            <a:pPr marL="214313" indent="-214313">
              <a:buFontTx/>
              <a:buChar char="-"/>
            </a:pPr>
            <a:r>
              <a:rPr lang="en-US" sz="1350" dirty="0"/>
              <a:t>Greg Wilson</a:t>
            </a:r>
          </a:p>
          <a:p>
            <a:pPr marL="214313" indent="-214313">
              <a:buFontTx/>
              <a:buChar char="-"/>
            </a:pPr>
            <a:r>
              <a:rPr lang="en-US" sz="1350" dirty="0"/>
              <a:t>Jonah </a:t>
            </a:r>
            <a:r>
              <a:rPr lang="en-US" sz="1350" dirty="0" err="1"/>
              <a:t>Duckles</a:t>
            </a:r>
            <a:endParaRPr lang="en-US" sz="1350" dirty="0"/>
          </a:p>
          <a:p>
            <a:pPr marL="214313" indent="-214313">
              <a:buFontTx/>
              <a:buChar char="-"/>
            </a:pPr>
            <a:r>
              <a:rPr lang="en-US" sz="1350" dirty="0"/>
              <a:t>Tracy Teal</a:t>
            </a:r>
          </a:p>
          <a:p>
            <a:pPr marL="214313" indent="-214313">
              <a:buFontTx/>
              <a:buChar char="-"/>
            </a:pPr>
            <a:r>
              <a:rPr lang="en-US" sz="1350" dirty="0"/>
              <a:t>Instructor Community</a:t>
            </a:r>
          </a:p>
          <a:p>
            <a:pPr marL="214313" indent="-214313">
              <a:buFontTx/>
              <a:buChar char="-"/>
            </a:pPr>
            <a:endParaRPr lang="en-US" sz="1350" dirty="0"/>
          </a:p>
          <a:p>
            <a:pPr marL="214313" indent="-214313">
              <a:buFontTx/>
              <a:buChar char="-"/>
            </a:pPr>
            <a:endParaRPr lang="en-US" sz="1350" dirty="0"/>
          </a:p>
          <a:p>
            <a:pPr marL="214313" indent="-214313">
              <a:buFontTx/>
              <a:buChar char="-"/>
            </a:pPr>
            <a:endParaRPr lang="en-US" sz="1350" dirty="0"/>
          </a:p>
        </p:txBody>
      </p:sp>
      <p:pic>
        <p:nvPicPr>
          <p:cNvPr id="6" name="Picture 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100392" y="1131590"/>
            <a:ext cx="924355" cy="457748"/>
          </a:xfrm>
          <a:prstGeom prst="rect">
            <a:avLst/>
          </a:prstGeom>
        </p:spPr>
      </p:pic>
      <p:pic>
        <p:nvPicPr>
          <p:cNvPr id="7" name="Picture 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05369" y="1671651"/>
            <a:ext cx="914400" cy="254000"/>
          </a:xfrm>
          <a:prstGeom prst="rect">
            <a:avLst/>
          </a:prstGeom>
        </p:spPr>
      </p:pic>
      <p:pic>
        <p:nvPicPr>
          <p:cNvPr id="8" name="Picture 7"/>
          <p:cNvPicPr>
            <a:picLocks noChangeAspect="1"/>
          </p:cNvPicPr>
          <p:nvPr/>
        </p:nvPicPr>
        <p:blipFill>
          <a:blip r:embed="rId4"/>
          <a:stretch>
            <a:fillRect/>
          </a:stretch>
        </p:blipFill>
        <p:spPr>
          <a:xfrm>
            <a:off x="8320336" y="2535746"/>
            <a:ext cx="484466" cy="27003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5265" y="1995686"/>
            <a:ext cx="514608" cy="437964"/>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9140" y="2913788"/>
            <a:ext cx="526859" cy="367866"/>
          </a:xfrm>
          <a:prstGeom prst="rect">
            <a:avLst/>
          </a:prstGeom>
        </p:spPr>
      </p:pic>
      <p:pic>
        <p:nvPicPr>
          <p:cNvPr id="11" name="Picture 10"/>
          <p:cNvPicPr>
            <a:picLocks noChangeAspect="1"/>
          </p:cNvPicPr>
          <p:nvPr/>
        </p:nvPicPr>
        <p:blipFill>
          <a:blip r:embed="rId7"/>
          <a:stretch>
            <a:fillRect/>
          </a:stretch>
        </p:blipFill>
        <p:spPr>
          <a:xfrm>
            <a:off x="8316416" y="4868763"/>
            <a:ext cx="838200" cy="295275"/>
          </a:xfrm>
          <a:prstGeom prst="rect">
            <a:avLst/>
          </a:prstGeom>
        </p:spPr>
      </p:pic>
      <p:sp>
        <p:nvSpPr>
          <p:cNvPr id="13" name="TextBox 12"/>
          <p:cNvSpPr txBox="1"/>
          <p:nvPr/>
        </p:nvSpPr>
        <p:spPr>
          <a:xfrm>
            <a:off x="5976807" y="4355385"/>
            <a:ext cx="3275064" cy="715581"/>
          </a:xfrm>
          <a:prstGeom prst="rect">
            <a:avLst/>
          </a:prstGeom>
          <a:noFill/>
        </p:spPr>
        <p:txBody>
          <a:bodyPr wrap="none" rtlCol="0">
            <a:spAutoFit/>
          </a:bodyPr>
          <a:lstStyle/>
          <a:p>
            <a:r>
              <a:rPr lang="en-US" sz="1350" dirty="0">
                <a:solidFill>
                  <a:prstClr val="black"/>
                </a:solidFill>
              </a:rPr>
              <a:t>Supported by EPSRC Grant EP/H043160/1 + </a:t>
            </a:r>
            <a:br>
              <a:rPr lang="en-US" sz="1350" dirty="0">
                <a:solidFill>
                  <a:prstClr val="black"/>
                </a:solidFill>
              </a:rPr>
            </a:br>
            <a:r>
              <a:rPr lang="en-US" sz="1350" dirty="0">
                <a:solidFill>
                  <a:prstClr val="black"/>
                </a:solidFill>
              </a:rPr>
              <a:t>EPSRC/ESRC/BBSRC grant EP/N006410/1 </a:t>
            </a:r>
          </a:p>
          <a:p>
            <a:endParaRPr lang="en-US" sz="1350" dirty="0"/>
          </a:p>
        </p:txBody>
      </p:sp>
    </p:spTree>
    <p:extLst>
      <p:ext uri="{BB962C8B-B14F-4D97-AF65-F5344CB8AC3E}">
        <p14:creationId xmlns:p14="http://schemas.microsoft.com/office/powerpoint/2010/main" val="1460430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Software Sustainability Institute</a:t>
            </a:r>
          </a:p>
        </p:txBody>
      </p:sp>
      <p:sp>
        <p:nvSpPr>
          <p:cNvPr id="8" name="Content Placeholder 7"/>
          <p:cNvSpPr>
            <a:spLocks noGrp="1"/>
          </p:cNvSpPr>
          <p:nvPr>
            <p:ph idx="1"/>
          </p:nvPr>
        </p:nvSpPr>
        <p:spPr>
          <a:xfrm>
            <a:off x="539552" y="1200150"/>
            <a:ext cx="8064896" cy="3657600"/>
          </a:xfrm>
        </p:spPr>
        <p:txBody>
          <a:bodyPr>
            <a:normAutofit fontScale="92500" lnSpcReduction="10000"/>
          </a:bodyPr>
          <a:lstStyle/>
          <a:p>
            <a:pPr marL="0" indent="0">
              <a:buNone/>
            </a:pPr>
            <a:r>
              <a:rPr lang="en-US" dirty="0"/>
              <a:t>A national facility for cultivating better, more sustainable, research software to enable </a:t>
            </a:r>
            <a:br>
              <a:rPr lang="en-US" dirty="0"/>
            </a:br>
            <a:r>
              <a:rPr lang="en-US" dirty="0"/>
              <a:t>world-class research</a:t>
            </a:r>
          </a:p>
          <a:p>
            <a:r>
              <a:rPr lang="en-US" sz="2100" dirty="0"/>
              <a:t>Software reaches boundaries in its </a:t>
            </a:r>
            <a:br>
              <a:rPr lang="en-US" sz="2100" dirty="0"/>
            </a:br>
            <a:r>
              <a:rPr lang="en-US" sz="2100" dirty="0"/>
              <a:t>development cycle that prevent </a:t>
            </a:r>
            <a:br>
              <a:rPr lang="en-US" sz="2100" dirty="0"/>
            </a:br>
            <a:r>
              <a:rPr lang="en-US" sz="2100" dirty="0"/>
              <a:t>improvement, growth and adoption </a:t>
            </a:r>
          </a:p>
          <a:p>
            <a:r>
              <a:rPr lang="en-US" sz="2100" dirty="0"/>
              <a:t>Providing the expertise and services </a:t>
            </a:r>
            <a:br>
              <a:rPr lang="en-US" sz="2100" dirty="0"/>
            </a:br>
            <a:r>
              <a:rPr lang="en-US" sz="2100" dirty="0"/>
              <a:t>needed to negotiate to the next stage</a:t>
            </a:r>
          </a:p>
          <a:p>
            <a:r>
              <a:rPr lang="en-US" sz="2100" dirty="0"/>
              <a:t>Developing the policy and tools to</a:t>
            </a:r>
            <a:br>
              <a:rPr lang="en-US" sz="2100" dirty="0"/>
            </a:br>
            <a:r>
              <a:rPr lang="en-US" sz="2100" dirty="0"/>
              <a:t>support the community developing and</a:t>
            </a:r>
            <a:br>
              <a:rPr lang="en-US" sz="2100" dirty="0"/>
            </a:br>
            <a:r>
              <a:rPr lang="en-US" sz="2100" dirty="0"/>
              <a:t>using research software</a:t>
            </a:r>
          </a:p>
          <a:p>
            <a:endParaRPr lang="en-US" dirty="0"/>
          </a:p>
        </p:txBody>
      </p:sp>
      <p:sp>
        <p:nvSpPr>
          <p:cNvPr id="2" name="TextBox 1"/>
          <p:cNvSpPr txBox="1"/>
          <p:nvPr/>
        </p:nvSpPr>
        <p:spPr>
          <a:xfrm>
            <a:off x="5618969" y="4407954"/>
            <a:ext cx="2545890" cy="415498"/>
          </a:xfrm>
          <a:prstGeom prst="rect">
            <a:avLst/>
          </a:prstGeom>
          <a:noFill/>
        </p:spPr>
        <p:txBody>
          <a:bodyPr wrap="none" rtlCol="0">
            <a:spAutoFit/>
          </a:bodyPr>
          <a:lstStyle/>
          <a:p>
            <a:r>
              <a:rPr lang="en-US" sz="1050" dirty="0">
                <a:solidFill>
                  <a:prstClr val="black"/>
                </a:solidFill>
                <a:latin typeface="Calibri"/>
              </a:rPr>
              <a:t>Supported by EPSRC Grant EP/H043160/1 </a:t>
            </a:r>
            <a:br>
              <a:rPr lang="en-US" sz="1050" dirty="0">
                <a:solidFill>
                  <a:prstClr val="black"/>
                </a:solidFill>
                <a:latin typeface="Calibri"/>
              </a:rPr>
            </a:br>
            <a:r>
              <a:rPr lang="en-US" sz="1050" dirty="0">
                <a:solidFill>
                  <a:prstClr val="black"/>
                </a:solidFill>
                <a:latin typeface="Calibri"/>
              </a:rPr>
              <a:t>+ EPSRC/ESRC/BBSRC grant EP/N006410/1 </a:t>
            </a:r>
          </a:p>
        </p:txBody>
      </p:sp>
      <p:pic>
        <p:nvPicPr>
          <p:cNvPr id="10" name="Picture 9"/>
          <p:cNvPicPr>
            <a:picLocks noChangeAspect="1"/>
          </p:cNvPicPr>
          <p:nvPr/>
        </p:nvPicPr>
        <p:blipFill>
          <a:blip r:embed="rId3"/>
          <a:stretch>
            <a:fillRect/>
          </a:stretch>
        </p:blipFill>
        <p:spPr>
          <a:xfrm>
            <a:off x="8270304" y="4848225"/>
            <a:ext cx="838200" cy="29527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632" y="3743833"/>
            <a:ext cx="857250" cy="502103"/>
          </a:xfrm>
          <a:prstGeom prst="rect">
            <a:avLst/>
          </a:prstGeom>
        </p:spPr>
      </p:pic>
      <p:pic>
        <p:nvPicPr>
          <p:cNvPr id="12" name="Picture 11"/>
          <p:cNvPicPr>
            <a:picLocks noChangeAspect="1"/>
          </p:cNvPicPr>
          <p:nvPr/>
        </p:nvPicPr>
        <p:blipFill>
          <a:blip r:embed="rId5"/>
          <a:stretch>
            <a:fillRect/>
          </a:stretch>
        </p:blipFill>
        <p:spPr>
          <a:xfrm>
            <a:off x="5598114" y="2139702"/>
            <a:ext cx="2106234" cy="210623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7816" y="2787774"/>
            <a:ext cx="514608" cy="437964"/>
          </a:xfrm>
          <a:prstGeom prst="rect">
            <a:avLst/>
          </a:prstGeom>
        </p:spPr>
      </p:pic>
      <p:pic>
        <p:nvPicPr>
          <p:cNvPr id="11" name="Picture 10"/>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25798" y="3381841"/>
            <a:ext cx="782706" cy="217418"/>
          </a:xfrm>
          <a:prstGeom prst="rect">
            <a:avLst/>
          </a:prstGeom>
        </p:spPr>
      </p:pic>
    </p:spTree>
    <p:extLst>
      <p:ext uri="{BB962C8B-B14F-4D97-AF65-F5344CB8AC3E}">
        <p14:creationId xmlns:p14="http://schemas.microsoft.com/office/powerpoint/2010/main" val="99826613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6" name="TextBox 65"/>
          <p:cNvSpPr txBox="1"/>
          <p:nvPr/>
        </p:nvSpPr>
        <p:spPr>
          <a:xfrm>
            <a:off x="1190623" y="13545"/>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FFFF"/>
              </a:solidFill>
              <a:latin typeface="Helvetica"/>
              <a:cs typeface="Helvetica"/>
            </a:endParaRPr>
          </a:p>
        </p:txBody>
      </p:sp>
      <p:sp>
        <p:nvSpPr>
          <p:cNvPr id="67" name="TextBox 66"/>
          <p:cNvSpPr txBox="1"/>
          <p:nvPr/>
        </p:nvSpPr>
        <p:spPr>
          <a:xfrm>
            <a:off x="1220378" y="4632906"/>
            <a:ext cx="107112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r>
              <a:rPr lang="en-US" dirty="0">
                <a:solidFill>
                  <a:srgbClr val="FFFFFF"/>
                </a:solidFill>
                <a:latin typeface="Helvetica"/>
                <a:cs typeface="Helvetica"/>
              </a:rPr>
              <a:t> </a:t>
            </a:r>
          </a:p>
        </p:txBody>
      </p:sp>
      <p:sp>
        <p:nvSpPr>
          <p:cNvPr id="68" name="TextBox 67"/>
          <p:cNvSpPr txBox="1"/>
          <p:nvPr/>
        </p:nvSpPr>
        <p:spPr>
          <a:xfrm>
            <a:off x="6713339" y="15644"/>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FFFF"/>
              </a:solidFill>
              <a:latin typeface="Helvetica"/>
              <a:cs typeface="Helvetica"/>
            </a:endParaRPr>
          </a:p>
        </p:txBody>
      </p:sp>
      <p:sp>
        <p:nvSpPr>
          <p:cNvPr id="69" name="TextBox 68"/>
          <p:cNvSpPr txBox="1"/>
          <p:nvPr/>
        </p:nvSpPr>
        <p:spPr>
          <a:xfrm>
            <a:off x="6251412" y="463970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endParaRPr lang="en-US" sz="2400" dirty="0">
              <a:solidFill>
                <a:srgbClr val="FFFFFF"/>
              </a:solidFill>
              <a:latin typeface="Helvetica"/>
              <a:cs typeface="Helvetica"/>
            </a:endParaRPr>
          </a:p>
        </p:txBody>
      </p:sp>
      <p:sp>
        <p:nvSpPr>
          <p:cNvPr id="70" name="TextBox 69"/>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sp>
        <p:nvSpPr>
          <p:cNvPr id="71" name="TextBox 70"/>
          <p:cNvSpPr txBox="1"/>
          <p:nvPr/>
        </p:nvSpPr>
        <p:spPr>
          <a:xfrm>
            <a:off x="4849340" y="393907"/>
            <a:ext cx="2922740"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Delivering essential software skills to researchers via CDTs, institutions &amp; doctoral schools</a:t>
            </a:r>
          </a:p>
        </p:txBody>
      </p:sp>
      <p:sp>
        <p:nvSpPr>
          <p:cNvPr id="72" name="TextBox 71"/>
          <p:cNvSpPr txBox="1"/>
          <p:nvPr/>
        </p:nvSpPr>
        <p:spPr>
          <a:xfrm>
            <a:off x="1328131" y="393907"/>
            <a:ext cx="2922740"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Helping the community to develop software that meets the needs of reliable, reproducible, and reusable research</a:t>
            </a:r>
          </a:p>
        </p:txBody>
      </p:sp>
      <p:sp>
        <p:nvSpPr>
          <p:cNvPr id="73" name="TextBox 72"/>
          <p:cNvSpPr txBox="1"/>
          <p:nvPr/>
        </p:nvSpPr>
        <p:spPr>
          <a:xfrm>
            <a:off x="1164782" y="2704707"/>
            <a:ext cx="2249393"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Collecting evidence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on the community’s software use &amp; sharing with stakeholders</a:t>
            </a:r>
          </a:p>
        </p:txBody>
      </p:sp>
      <p:sp>
        <p:nvSpPr>
          <p:cNvPr id="74" name="TextBox 73"/>
          <p:cNvSpPr txBox="1"/>
          <p:nvPr/>
        </p:nvSpPr>
        <p:spPr>
          <a:xfrm>
            <a:off x="5748794" y="2704707"/>
            <a:ext cx="2217491" cy="1015663"/>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Bringing together </a:t>
            </a:r>
            <a:br>
              <a:rPr lang="en-US" sz="1500" dirty="0">
                <a:solidFill>
                  <a:prstClr val="white"/>
                </a:solidFill>
                <a:latin typeface="Helvetica Light"/>
                <a:cs typeface="Helvetica Light"/>
              </a:rPr>
            </a:br>
            <a:r>
              <a:rPr lang="en-US" sz="1500" dirty="0">
                <a:solidFill>
                  <a:prstClr val="white"/>
                </a:solidFill>
                <a:latin typeface="Helvetica Light"/>
                <a:cs typeface="Helvetica Light"/>
              </a:rPr>
              <a:t>the right people to understand and address topical issues </a:t>
            </a:r>
          </a:p>
        </p:txBody>
      </p:sp>
      <p:sp>
        <p:nvSpPr>
          <p:cNvPr id="75" name="TextBox 74"/>
          <p:cNvSpPr txBox="1"/>
          <p:nvPr/>
        </p:nvSpPr>
        <p:spPr>
          <a:xfrm>
            <a:off x="3441672" y="2332475"/>
            <a:ext cx="2260658" cy="784830"/>
          </a:xfrm>
          <a:prstGeom prst="rect">
            <a:avLst/>
          </a:prstGeom>
          <a:noFill/>
        </p:spPr>
        <p:txBody>
          <a:bodyPr wrap="square" rtlCol="0" anchor="t">
            <a:spAutoFit/>
          </a:bodyPr>
          <a:lstStyle/>
          <a:p>
            <a:pPr algn="ctr" defTabSz="342900"/>
            <a:r>
              <a:rPr lang="en-US" sz="1500" dirty="0">
                <a:solidFill>
                  <a:prstClr val="white"/>
                </a:solidFill>
                <a:latin typeface="Helvetica Light"/>
                <a:cs typeface="Helvetica Light"/>
              </a:rPr>
              <a:t>Exploiting our platform to enable engagement, delivery &amp; uptake</a:t>
            </a:r>
          </a:p>
        </p:txBody>
      </p:sp>
      <p:pic>
        <p:nvPicPr>
          <p:cNvPr id="76" name="Picture 7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9195" y="3859930"/>
            <a:ext cx="1402421" cy="1202531"/>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71727" y="1386487"/>
            <a:ext cx="1984691" cy="1046219"/>
          </a:xfrm>
          <a:prstGeom prst="rect">
            <a:avLst/>
          </a:prstGeom>
        </p:spPr>
      </p:pic>
      <p:pic>
        <p:nvPicPr>
          <p:cNvPr id="78" name="Picture 7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179" y="1664804"/>
            <a:ext cx="972996" cy="709931"/>
          </a:xfrm>
          <a:prstGeom prst="rect">
            <a:avLst/>
          </a:prstGeom>
        </p:spPr>
      </p:pic>
      <p:pic>
        <p:nvPicPr>
          <p:cNvPr id="79" name="Picture 7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9306" y="3859931"/>
            <a:ext cx="1847111" cy="877379"/>
          </a:xfrm>
          <a:prstGeom prst="rect">
            <a:avLst/>
          </a:prstGeom>
        </p:spPr>
      </p:pic>
      <p:pic>
        <p:nvPicPr>
          <p:cNvPr id="80" name="Content Placeholder 5" descr="ER1brite-tube.png"/>
          <p:cNvPicPr>
            <a:picLocks noChangeAspect="1"/>
          </p:cNvPicPr>
          <p:nvPr/>
        </p:nvPicPr>
        <p:blipFill>
          <a:blip r:embed="rId7" cstate="screen">
            <a:extLst>
              <a:ext uri="{28A0092B-C50C-407E-A947-70E740481C1C}">
                <a14:useLocalDpi xmlns:a14="http://schemas.microsoft.com/office/drawing/2010/main"/>
              </a:ext>
            </a:extLst>
          </a:blip>
          <a:srcRect t="-9452" b="-9452"/>
          <a:stretch>
            <a:fillRect/>
          </a:stretch>
        </p:blipFill>
        <p:spPr>
          <a:xfrm>
            <a:off x="2025907" y="1606775"/>
            <a:ext cx="759917" cy="825931"/>
          </a:xfrm>
          <a:prstGeom prst="rect">
            <a:avLst/>
          </a:prstGeom>
        </p:spPr>
      </p:pic>
      <p:pic>
        <p:nvPicPr>
          <p:cNvPr id="81" name="Picture 80" descr="Slide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0623" y="1664804"/>
            <a:ext cx="856145" cy="709931"/>
          </a:xfrm>
          <a:prstGeom prst="rect">
            <a:avLst/>
          </a:prstGeom>
        </p:spPr>
      </p:pic>
      <p:grpSp>
        <p:nvGrpSpPr>
          <p:cNvPr id="82" name="Group 81"/>
          <p:cNvGrpSpPr/>
          <p:nvPr/>
        </p:nvGrpSpPr>
        <p:grpSpPr>
          <a:xfrm>
            <a:off x="4665173" y="3859931"/>
            <a:ext cx="1206553" cy="1202531"/>
            <a:chOff x="9458730" y="3182874"/>
            <a:chExt cx="3810000" cy="3797300"/>
          </a:xfrm>
        </p:grpSpPr>
        <p:pic>
          <p:nvPicPr>
            <p:cNvPr id="83" name="Picture 8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71430" y="3182874"/>
              <a:ext cx="1905000" cy="1905000"/>
            </a:xfrm>
            <a:prstGeom prst="rect">
              <a:avLst/>
            </a:prstGeom>
          </p:spPr>
        </p:pic>
        <p:pic>
          <p:nvPicPr>
            <p:cNvPr id="84" name="Picture 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63730" y="5075174"/>
              <a:ext cx="1905000" cy="1905000"/>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76430" y="3182874"/>
              <a:ext cx="1892300" cy="1892300"/>
            </a:xfrm>
            <a:prstGeom prst="rect">
              <a:avLst/>
            </a:prstGeom>
          </p:spPr>
        </p:pic>
        <p:pic>
          <p:nvPicPr>
            <p:cNvPr id="86" name="Picture 8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8730" y="5075174"/>
              <a:ext cx="1905000" cy="1905000"/>
            </a:xfrm>
            <a:prstGeom prst="rect">
              <a:avLst/>
            </a:prstGeom>
          </p:spPr>
        </p:pic>
      </p:grpSp>
      <p:pic>
        <p:nvPicPr>
          <p:cNvPr id="87" name="Picture 86" descr="Percentage_software_analysis_back bg _clear.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78000" y="3855405"/>
            <a:ext cx="1303890" cy="878222"/>
          </a:xfrm>
          <a:prstGeom prst="rect">
            <a:avLst/>
          </a:prstGeom>
        </p:spPr>
      </p:pic>
    </p:spTree>
    <p:extLst>
      <p:ext uri="{BB962C8B-B14F-4D97-AF65-F5344CB8AC3E}">
        <p14:creationId xmlns:p14="http://schemas.microsoft.com/office/powerpoint/2010/main" val="1278798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p:txBody>
          <a:bodyPr>
            <a:normAutofit fontScale="90000"/>
          </a:bodyPr>
          <a:lstStyle/>
          <a:p>
            <a:r>
              <a:rPr lang="en-US" dirty="0"/>
              <a:t>Repeatability of published microarray gene expression analyses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179"/>
            <a:ext cx="9144000" cy="6873991"/>
          </a:xfrm>
          <a:prstGeom prst="rect">
            <a:avLst/>
          </a:prstGeom>
        </p:spPr>
      </p:pic>
      <p:sp>
        <p:nvSpPr>
          <p:cNvPr id="62467" name="Rectangle 3"/>
          <p:cNvSpPr>
            <a:spLocks noChangeArrowheads="1"/>
          </p:cNvSpPr>
          <p:nvPr/>
        </p:nvSpPr>
        <p:spPr bwMode="auto">
          <a:xfrm>
            <a:off x="1908466" y="950406"/>
            <a:ext cx="6695982" cy="1477328"/>
          </a:xfrm>
          <a:prstGeom prst="rect">
            <a:avLst/>
          </a:prstGeom>
          <a:noFill/>
          <a:ln w="9525">
            <a:noFill/>
            <a:miter lim="800000"/>
            <a:headEnd/>
            <a:tailEnd/>
          </a:ln>
        </p:spPr>
        <p:txBody>
          <a:bodyPr wrap="square">
            <a:prstTxWarp prst="textNoShape">
              <a:avLst/>
            </a:prstTxWarp>
            <a:spAutoFit/>
          </a:bodyPr>
          <a:lstStyle/>
          <a:p>
            <a:pPr algn="r"/>
            <a:r>
              <a:rPr lang="en-GB" dirty="0">
                <a:solidFill>
                  <a:srgbClr val="FF0000"/>
                </a:solidFill>
                <a:latin typeface="Calibri"/>
                <a:ea typeface="Batang" pitchFamily="18" charset="-127"/>
                <a:cs typeface="Batang" pitchFamily="18" charset="-127"/>
              </a:rPr>
              <a:t>56% of analyses could not be repeated, </a:t>
            </a:r>
            <a:br>
              <a:rPr lang="en-GB" dirty="0">
                <a:solidFill>
                  <a:srgbClr val="FF0000"/>
                </a:solidFill>
                <a:latin typeface="Calibri"/>
                <a:ea typeface="Batang" pitchFamily="18" charset="-127"/>
                <a:cs typeface="Batang" pitchFamily="18" charset="-127"/>
              </a:rPr>
            </a:br>
            <a:r>
              <a:rPr lang="en-GB" dirty="0">
                <a:solidFill>
                  <a:srgbClr val="FF0000"/>
                </a:solidFill>
                <a:latin typeface="Calibri"/>
                <a:ea typeface="Batang" pitchFamily="18" charset="-127"/>
                <a:cs typeface="Batang" pitchFamily="18" charset="-127"/>
              </a:rPr>
              <a:t>of which 30% were because of software issues. </a:t>
            </a:r>
          </a:p>
          <a:p>
            <a:pPr algn="r"/>
            <a:r>
              <a:rPr lang="en-GB" dirty="0">
                <a:solidFill>
                  <a:srgbClr val="FF0000"/>
                </a:solidFill>
                <a:latin typeface="Calibri"/>
                <a:ea typeface="Batang" pitchFamily="18" charset="-127"/>
                <a:cs typeface="Batang" pitchFamily="18" charset="-127"/>
              </a:rPr>
              <a:t>50% did not state software version, 39% did not provide raw data.</a:t>
            </a:r>
          </a:p>
          <a:p>
            <a:pPr algn="r"/>
            <a:r>
              <a:rPr lang="en-GB" dirty="0">
                <a:solidFill>
                  <a:srgbClr val="FF0000"/>
                </a:solidFill>
                <a:latin typeface="Calibri"/>
                <a:ea typeface="Batang" pitchFamily="18" charset="-127"/>
                <a:cs typeface="Batang" pitchFamily="18" charset="-127"/>
              </a:rPr>
              <a:t>Only 11% could be reproduced satisfactorily.  </a:t>
            </a:r>
            <a:br>
              <a:rPr lang="en-GB" dirty="0">
                <a:solidFill>
                  <a:srgbClr val="FF0000"/>
                </a:solidFill>
                <a:latin typeface="Calibri"/>
                <a:ea typeface="Batang" pitchFamily="18" charset="-127"/>
                <a:cs typeface="Batang" pitchFamily="18" charset="-127"/>
              </a:rPr>
            </a:br>
            <a:endParaRPr lang="en-GB" dirty="0">
              <a:solidFill>
                <a:srgbClr val="FF0000"/>
              </a:solidFill>
              <a:latin typeface="Calibri"/>
              <a:ea typeface="Batang" pitchFamily="18" charset="-127"/>
              <a:cs typeface="Batang" pitchFamily="18" charset="-127"/>
            </a:endParaRPr>
          </a:p>
        </p:txBody>
      </p:sp>
      <p:sp>
        <p:nvSpPr>
          <p:cNvPr id="62468" name="Text Box 4"/>
          <p:cNvSpPr txBox="1">
            <a:spLocks noChangeArrowheads="1"/>
          </p:cNvSpPr>
          <p:nvPr/>
        </p:nvSpPr>
        <p:spPr bwMode="auto">
          <a:xfrm>
            <a:off x="611560" y="51470"/>
            <a:ext cx="3080267" cy="507831"/>
          </a:xfrm>
          <a:prstGeom prst="rect">
            <a:avLst/>
          </a:prstGeom>
          <a:noFill/>
          <a:ln w="9525">
            <a:noFill/>
            <a:miter lim="800000"/>
            <a:headEnd/>
            <a:tailEnd/>
          </a:ln>
        </p:spPr>
        <p:txBody>
          <a:bodyPr wrap="none">
            <a:prstTxWarp prst="textNoShape">
              <a:avLst/>
            </a:prstTxWarp>
            <a:spAutoFit/>
          </a:bodyPr>
          <a:lstStyle/>
          <a:p>
            <a:r>
              <a:rPr lang="en-GB" sz="1350" dirty="0">
                <a:solidFill>
                  <a:prstClr val="black"/>
                </a:solidFill>
                <a:latin typeface="Calibri"/>
                <a:ea typeface="Batang" pitchFamily="18" charset="-127"/>
                <a:cs typeface="Batang" pitchFamily="18" charset="-127"/>
              </a:rPr>
              <a:t>Ioannidis et al. Nature Genetics, 41, 2010</a:t>
            </a:r>
          </a:p>
          <a:p>
            <a:r>
              <a:rPr lang="en-US" sz="1350" dirty="0" err="1">
                <a:solidFill>
                  <a:prstClr val="black"/>
                </a:solidFill>
                <a:latin typeface="Calibri"/>
                <a:ea typeface="Batang" pitchFamily="18" charset="-127"/>
                <a:cs typeface="Batang" pitchFamily="18" charset="-127"/>
              </a:rPr>
              <a:t>doi</a:t>
            </a:r>
            <a:r>
              <a:rPr lang="en-US" sz="1350" dirty="0">
                <a:solidFill>
                  <a:prstClr val="black"/>
                </a:solidFill>
                <a:latin typeface="Calibri"/>
                <a:ea typeface="Batang" pitchFamily="18" charset="-127"/>
                <a:cs typeface="Batang" pitchFamily="18" charset="-127"/>
              </a:rPr>
              <a:t>:</a:t>
            </a:r>
            <a:r>
              <a:rPr lang="nb-NO" sz="1350" dirty="0">
                <a:solidFill>
                  <a:prstClr val="black"/>
                </a:solidFill>
                <a:ea typeface="Batang" pitchFamily="18" charset="-127"/>
                <a:cs typeface="Batang" pitchFamily="18" charset="-127"/>
              </a:rPr>
              <a:t>10.1038/ng.295</a:t>
            </a:r>
            <a:endParaRPr lang="en-GB" sz="1350" dirty="0">
              <a:solidFill>
                <a:prstClr val="black"/>
              </a:solidFill>
              <a:latin typeface="Calibri"/>
              <a:ea typeface="Batang" pitchFamily="18" charset="-127"/>
              <a:cs typeface="Batang" pitchFamily="18" charset="-127"/>
            </a:endParaRPr>
          </a:p>
        </p:txBody>
      </p:sp>
      <p:pic>
        <p:nvPicPr>
          <p:cNvPr id="3" name="Picture 2"/>
          <p:cNvPicPr>
            <a:picLocks noChangeAspect="1"/>
          </p:cNvPicPr>
          <p:nvPr/>
        </p:nvPicPr>
        <p:blipFill>
          <a:blip r:embed="rId4"/>
          <a:stretch>
            <a:fillRect/>
          </a:stretch>
        </p:blipFill>
        <p:spPr>
          <a:xfrm>
            <a:off x="4572000" y="2931790"/>
            <a:ext cx="4176464" cy="2401687"/>
          </a:xfrm>
          <a:prstGeom prst="rect">
            <a:avLst/>
          </a:prstGeom>
        </p:spPr>
      </p:pic>
    </p:spTree>
    <p:extLst>
      <p:ext uri="{BB962C8B-B14F-4D97-AF65-F5344CB8AC3E}">
        <p14:creationId xmlns:p14="http://schemas.microsoft.com/office/powerpoint/2010/main" val="377021425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Without_research_Softwar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164" y="2867352"/>
            <a:ext cx="847653" cy="726836"/>
          </a:xfrm>
          <a:prstGeom prst="rect">
            <a:avLst/>
          </a:prstGeom>
        </p:spPr>
      </p:pic>
      <p:cxnSp>
        <p:nvCxnSpPr>
          <p:cNvPr id="11" name="Straight Connector 10"/>
          <p:cNvCxnSpPr/>
          <p:nvPr/>
        </p:nvCxnSpPr>
        <p:spPr>
          <a:xfrm>
            <a:off x="4572000" y="0"/>
            <a:ext cx="0" cy="5143500"/>
          </a:xfrm>
          <a:prstGeom prst="line">
            <a:avLst/>
          </a:prstGeom>
          <a:ln>
            <a:solidFill>
              <a:schemeClr val="bg1">
                <a:lumMod val="50000"/>
              </a:schemeClr>
            </a:solidFill>
            <a:prstDash val="sysDash"/>
          </a:ln>
          <a:effectLst/>
        </p:spPr>
        <p:style>
          <a:lnRef idx="2">
            <a:schemeClr val="accent2"/>
          </a:lnRef>
          <a:fillRef idx="0">
            <a:schemeClr val="accent2"/>
          </a:fillRef>
          <a:effectRef idx="1">
            <a:schemeClr val="accent2"/>
          </a:effectRef>
          <a:fontRef idx="minor">
            <a:schemeClr val="tx1"/>
          </a:fontRef>
        </p:style>
      </p:cxnSp>
      <p:pic>
        <p:nvPicPr>
          <p:cNvPr id="45" name="Content Placeholder 6" descr="CurationAndPreservation.png"/>
          <p:cNvPicPr>
            <a:picLocks noChangeAspect="1"/>
          </p:cNvPicPr>
          <p:nvPr/>
        </p:nvPicPr>
        <p:blipFill>
          <a:blip r:embed="rId4" cstate="screen">
            <a:extLst>
              <a:ext uri="{28A0092B-C50C-407E-A947-70E740481C1C}">
                <a14:useLocalDpi xmlns:a14="http://schemas.microsoft.com/office/drawing/2010/main"/>
              </a:ext>
            </a:extLst>
          </a:blip>
          <a:srcRect l="-15021" r="-15021"/>
          <a:stretch>
            <a:fillRect/>
          </a:stretch>
        </p:blipFill>
        <p:spPr>
          <a:xfrm>
            <a:off x="7284452" y="1609357"/>
            <a:ext cx="692367" cy="752513"/>
          </a:xfrm>
          <a:prstGeom prst="rect">
            <a:avLst/>
          </a:prstGeom>
        </p:spPr>
      </p:pic>
      <p:pic>
        <p:nvPicPr>
          <p:cNvPr id="46" name="Content Placeholder 7" descr="YouveInheritedSomeCode.png"/>
          <p:cNvPicPr>
            <a:picLocks noChangeAspect="1"/>
          </p:cNvPicPr>
          <p:nvPr/>
        </p:nvPicPr>
        <p:blipFill>
          <a:blip r:embed="rId5" cstate="screen">
            <a:extLst>
              <a:ext uri="{28A0092B-C50C-407E-A947-70E740481C1C}">
                <a14:useLocalDpi xmlns:a14="http://schemas.microsoft.com/office/drawing/2010/main"/>
              </a:ext>
            </a:extLst>
          </a:blip>
          <a:srcRect l="-15047" r="-15047"/>
          <a:stretch>
            <a:fillRect/>
          </a:stretch>
        </p:blipFill>
        <p:spPr>
          <a:xfrm>
            <a:off x="6686090" y="1617371"/>
            <a:ext cx="692645" cy="752513"/>
          </a:xfrm>
          <a:prstGeom prst="rect">
            <a:avLst/>
          </a:prstGeom>
        </p:spPr>
      </p:pic>
      <p:pic>
        <p:nvPicPr>
          <p:cNvPr id="33" name="Picture 32" descr="IMGP647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6323" y="476374"/>
            <a:ext cx="1574480" cy="1051049"/>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7057" y="530815"/>
            <a:ext cx="1213379" cy="910034"/>
          </a:xfrm>
          <a:prstGeom prst="rect">
            <a:avLst/>
          </a:prstGeom>
        </p:spPr>
      </p:pic>
      <p:cxnSp>
        <p:nvCxnSpPr>
          <p:cNvPr id="12" name="Straight Connector 11"/>
          <p:cNvCxnSpPr/>
          <p:nvPr/>
        </p:nvCxnSpPr>
        <p:spPr>
          <a:xfrm>
            <a:off x="1143000" y="2571750"/>
            <a:ext cx="6858000" cy="0"/>
          </a:xfrm>
          <a:prstGeom prst="line">
            <a:avLst/>
          </a:prstGeom>
          <a:ln>
            <a:solidFill>
              <a:schemeClr val="bg1">
                <a:lumMod val="50000"/>
              </a:schemeClr>
            </a:solidFill>
            <a:prstDash val="sysDash"/>
          </a:ln>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3441672" y="1884589"/>
            <a:ext cx="2260658" cy="1313090"/>
          </a:xfrm>
          <a:prstGeom prst="rect">
            <a:avLst/>
          </a:prstGeom>
          <a:solidFill>
            <a:schemeClr val="tx1"/>
          </a:solidFill>
          <a:ln w="19050" cmpd="sng">
            <a:solidFill>
              <a:schemeClr val="bg1">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3" name="TextBox 22"/>
          <p:cNvSpPr txBox="1"/>
          <p:nvPr/>
        </p:nvSpPr>
        <p:spPr>
          <a:xfrm>
            <a:off x="3822436" y="2409732"/>
            <a:ext cx="14991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Website &amp; blog</a:t>
            </a:r>
          </a:p>
        </p:txBody>
      </p:sp>
      <p:sp>
        <p:nvSpPr>
          <p:cNvPr id="24" name="TextBox 23"/>
          <p:cNvSpPr txBox="1"/>
          <p:nvPr/>
        </p:nvSpPr>
        <p:spPr>
          <a:xfrm>
            <a:off x="3185521" y="3534416"/>
            <a:ext cx="118013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Campaigns</a:t>
            </a:r>
          </a:p>
        </p:txBody>
      </p:sp>
      <p:sp>
        <p:nvSpPr>
          <p:cNvPr id="26" name="TextBox 25"/>
          <p:cNvSpPr txBox="1"/>
          <p:nvPr/>
        </p:nvSpPr>
        <p:spPr>
          <a:xfrm>
            <a:off x="4174886" y="160629"/>
            <a:ext cx="784190"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Advice</a:t>
            </a:r>
          </a:p>
        </p:txBody>
      </p:sp>
      <p:sp>
        <p:nvSpPr>
          <p:cNvPr id="27" name="TextBox 26"/>
          <p:cNvSpPr txBox="1"/>
          <p:nvPr/>
        </p:nvSpPr>
        <p:spPr>
          <a:xfrm>
            <a:off x="5957059" y="1817260"/>
            <a:ext cx="805029"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Guides</a:t>
            </a:r>
          </a:p>
        </p:txBody>
      </p:sp>
      <p:sp>
        <p:nvSpPr>
          <p:cNvPr id="28" name="TextBox 27"/>
          <p:cNvSpPr txBox="1"/>
          <p:nvPr/>
        </p:nvSpPr>
        <p:spPr>
          <a:xfrm>
            <a:off x="7026396" y="782905"/>
            <a:ext cx="90281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Courses</a:t>
            </a:r>
          </a:p>
        </p:txBody>
      </p:sp>
      <p:sp>
        <p:nvSpPr>
          <p:cNvPr id="29" name="TextBox 28"/>
          <p:cNvSpPr txBox="1"/>
          <p:nvPr/>
        </p:nvSpPr>
        <p:spPr>
          <a:xfrm>
            <a:off x="4939824" y="3594188"/>
            <a:ext cx="1148071"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Workshops</a:t>
            </a:r>
          </a:p>
        </p:txBody>
      </p:sp>
      <p:grpSp>
        <p:nvGrpSpPr>
          <p:cNvPr id="39" name="Group 38"/>
          <p:cNvGrpSpPr/>
          <p:nvPr/>
        </p:nvGrpSpPr>
        <p:grpSpPr>
          <a:xfrm>
            <a:off x="6531299" y="2660285"/>
            <a:ext cx="1396245" cy="1397279"/>
            <a:chOff x="7555158" y="1921131"/>
            <a:chExt cx="3810000" cy="3812820"/>
          </a:xfrm>
        </p:grpSpPr>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7858" y="3828951"/>
              <a:ext cx="1892300" cy="1905000"/>
            </a:xfrm>
            <a:prstGeom prst="rect">
              <a:avLst/>
            </a:prstGeom>
          </p:spPr>
        </p:pic>
        <p:pic>
          <p:nvPicPr>
            <p:cNvPr id="36" name="Picture 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55158" y="1921131"/>
              <a:ext cx="1905000" cy="1905000"/>
            </a:xfrm>
            <a:prstGeom prst="rect">
              <a:avLst/>
            </a:prstGeom>
          </p:spPr>
        </p:pic>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0158" y="1921131"/>
              <a:ext cx="1905000" cy="1905000"/>
            </a:xfrm>
            <a:prstGeom prst="rect">
              <a:avLst/>
            </a:prstGeom>
          </p:spPr>
        </p:pic>
        <p:pic>
          <p:nvPicPr>
            <p:cNvPr id="38" name="Picture 3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60158" y="3826131"/>
              <a:ext cx="1905000" cy="1905000"/>
            </a:xfrm>
            <a:prstGeom prst="rect">
              <a:avLst/>
            </a:prstGeom>
          </p:spPr>
        </p:pic>
      </p:grpSp>
      <p:sp>
        <p:nvSpPr>
          <p:cNvPr id="30" name="TextBox 29"/>
          <p:cNvSpPr txBox="1"/>
          <p:nvPr/>
        </p:nvSpPr>
        <p:spPr>
          <a:xfrm>
            <a:off x="6760012" y="4008875"/>
            <a:ext cx="10967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Fellowship</a:t>
            </a:r>
          </a:p>
        </p:txBody>
      </p:sp>
      <p:pic>
        <p:nvPicPr>
          <p:cNvPr id="41" name="Picture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63311" y="456404"/>
            <a:ext cx="972996" cy="732991"/>
          </a:xfrm>
          <a:prstGeom prst="rect">
            <a:avLst/>
          </a:prstGeom>
        </p:spPr>
      </p:pic>
      <p:pic>
        <p:nvPicPr>
          <p:cNvPr id="42" name="Picture 4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063310" y="1689860"/>
            <a:ext cx="1160724" cy="755152"/>
          </a:xfrm>
          <a:prstGeom prst="rect">
            <a:avLst/>
          </a:prstGeom>
        </p:spPr>
      </p:pic>
      <p:pic>
        <p:nvPicPr>
          <p:cNvPr id="47" name="Picture 4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80164" y="3825187"/>
            <a:ext cx="1238355" cy="697132"/>
          </a:xfrm>
          <a:prstGeom prst="rect">
            <a:avLst/>
          </a:prstGeom>
        </p:spPr>
      </p:pic>
      <p:pic>
        <p:nvPicPr>
          <p:cNvPr id="50" name="Picture 4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48984" y="3940437"/>
            <a:ext cx="1538977" cy="1023053"/>
          </a:xfrm>
          <a:prstGeom prst="rect">
            <a:avLst/>
          </a:prstGeom>
        </p:spPr>
      </p:pic>
      <p:pic>
        <p:nvPicPr>
          <p:cNvPr id="51" name="Picture 5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14174" y="3818384"/>
            <a:ext cx="938580" cy="703935"/>
          </a:xfrm>
          <a:prstGeom prst="rect">
            <a:avLst/>
          </a:prstGeom>
        </p:spPr>
      </p:pic>
      <p:sp>
        <p:nvSpPr>
          <p:cNvPr id="52" name="TextBox 51"/>
          <p:cNvSpPr txBox="1"/>
          <p:nvPr/>
        </p:nvSpPr>
        <p:spPr>
          <a:xfrm>
            <a:off x="1417976" y="2998553"/>
            <a:ext cx="1010213"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Research</a:t>
            </a:r>
          </a:p>
        </p:txBody>
      </p:sp>
      <p:sp>
        <p:nvSpPr>
          <p:cNvPr id="48" name="TextBox 47"/>
          <p:cNvSpPr txBox="1"/>
          <p:nvPr/>
        </p:nvSpPr>
        <p:spPr>
          <a:xfrm>
            <a:off x="1190623" y="0"/>
            <a:ext cx="1399742" cy="461665"/>
          </a:xfrm>
          <a:prstGeom prst="rect">
            <a:avLst/>
          </a:prstGeom>
          <a:noFill/>
        </p:spPr>
        <p:txBody>
          <a:bodyPr wrap="none" rtlCol="0">
            <a:spAutoFit/>
          </a:bodyPr>
          <a:lstStyle/>
          <a:p>
            <a:pPr defTabSz="342900"/>
            <a:r>
              <a:rPr lang="en-US" sz="2400" dirty="0">
                <a:solidFill>
                  <a:srgbClr val="FF0000"/>
                </a:solidFill>
                <a:latin typeface="Helvetica"/>
                <a:cs typeface="Helvetica"/>
              </a:rPr>
              <a:t>Software</a:t>
            </a:r>
            <a:endParaRPr lang="en-US" dirty="0">
              <a:solidFill>
                <a:srgbClr val="FF0000"/>
              </a:solidFill>
              <a:latin typeface="Helvetica"/>
              <a:cs typeface="Helvetica"/>
            </a:endParaRPr>
          </a:p>
        </p:txBody>
      </p:sp>
      <p:sp>
        <p:nvSpPr>
          <p:cNvPr id="49" name="TextBox 48"/>
          <p:cNvSpPr txBox="1"/>
          <p:nvPr/>
        </p:nvSpPr>
        <p:spPr>
          <a:xfrm>
            <a:off x="1220378" y="4660986"/>
            <a:ext cx="1007007" cy="461665"/>
          </a:xfrm>
          <a:prstGeom prst="rect">
            <a:avLst/>
          </a:prstGeom>
          <a:noFill/>
        </p:spPr>
        <p:txBody>
          <a:bodyPr wrap="none" rtlCol="0" anchor="b">
            <a:spAutoFit/>
          </a:bodyPr>
          <a:lstStyle/>
          <a:p>
            <a:pPr defTabSz="342900"/>
            <a:r>
              <a:rPr lang="en-US" sz="2400" dirty="0">
                <a:solidFill>
                  <a:srgbClr val="FF0000"/>
                </a:solidFill>
                <a:latin typeface="Helvetica"/>
                <a:cs typeface="Helvetica"/>
              </a:rPr>
              <a:t>Policy</a:t>
            </a:r>
            <a:endParaRPr lang="en-US" dirty="0">
              <a:solidFill>
                <a:srgbClr val="FF0000"/>
              </a:solidFill>
              <a:latin typeface="Helvetica"/>
              <a:cs typeface="Helvetica"/>
            </a:endParaRPr>
          </a:p>
        </p:txBody>
      </p:sp>
      <p:sp>
        <p:nvSpPr>
          <p:cNvPr id="53" name="TextBox 52"/>
          <p:cNvSpPr txBox="1"/>
          <p:nvPr/>
        </p:nvSpPr>
        <p:spPr>
          <a:xfrm>
            <a:off x="6713339" y="2099"/>
            <a:ext cx="1287661" cy="461665"/>
          </a:xfrm>
          <a:prstGeom prst="rect">
            <a:avLst/>
          </a:prstGeom>
          <a:noFill/>
        </p:spPr>
        <p:txBody>
          <a:bodyPr wrap="none" rtlCol="0">
            <a:spAutoFit/>
          </a:bodyPr>
          <a:lstStyle/>
          <a:p>
            <a:pPr algn="r" defTabSz="342900"/>
            <a:r>
              <a:rPr lang="en-US" sz="2400" dirty="0">
                <a:solidFill>
                  <a:srgbClr val="FF0000"/>
                </a:solidFill>
                <a:latin typeface="Helvetica"/>
                <a:cs typeface="Helvetica"/>
              </a:rPr>
              <a:t>Training</a:t>
            </a:r>
            <a:endParaRPr lang="en-US" sz="2100" dirty="0">
              <a:solidFill>
                <a:srgbClr val="FF0000"/>
              </a:solidFill>
              <a:latin typeface="Helvetica"/>
              <a:cs typeface="Helvetica"/>
            </a:endParaRPr>
          </a:p>
        </p:txBody>
      </p:sp>
      <p:sp>
        <p:nvSpPr>
          <p:cNvPr id="54" name="TextBox 53"/>
          <p:cNvSpPr txBox="1"/>
          <p:nvPr/>
        </p:nvSpPr>
        <p:spPr>
          <a:xfrm>
            <a:off x="6251412" y="4667789"/>
            <a:ext cx="1742785" cy="461665"/>
          </a:xfrm>
          <a:prstGeom prst="rect">
            <a:avLst/>
          </a:prstGeom>
          <a:noFill/>
        </p:spPr>
        <p:txBody>
          <a:bodyPr wrap="none" rtlCol="0" anchor="b">
            <a:spAutoFit/>
          </a:bodyPr>
          <a:lstStyle/>
          <a:p>
            <a:pPr algn="r" defTabSz="342900"/>
            <a:r>
              <a:rPr lang="en-US" sz="2400" dirty="0">
                <a:solidFill>
                  <a:srgbClr val="FF0000"/>
                </a:solidFill>
                <a:latin typeface="Helvetica"/>
                <a:cs typeface="Helvetica"/>
              </a:rPr>
              <a:t>Community</a:t>
            </a:r>
          </a:p>
        </p:txBody>
      </p:sp>
      <p:pic>
        <p:nvPicPr>
          <p:cNvPr id="40" name="Content Placeholder 5" descr="ER1brite-tube.png"/>
          <p:cNvPicPr>
            <a:picLocks noChangeAspect="1"/>
          </p:cNvPicPr>
          <p:nvPr/>
        </p:nvPicPr>
        <p:blipFill>
          <a:blip r:embed="rId17" cstate="screen">
            <a:extLst>
              <a:ext uri="{28A0092B-C50C-407E-A947-70E740481C1C}">
                <a14:useLocalDpi xmlns:a14="http://schemas.microsoft.com/office/drawing/2010/main"/>
              </a:ext>
            </a:extLst>
          </a:blip>
          <a:srcRect t="-9452" b="-9452"/>
          <a:stretch>
            <a:fillRect/>
          </a:stretch>
        </p:blipFill>
        <p:spPr>
          <a:xfrm>
            <a:off x="1330434" y="724546"/>
            <a:ext cx="1037230" cy="1127333"/>
          </a:xfrm>
          <a:prstGeom prst="rect">
            <a:avLst/>
          </a:prstGeom>
        </p:spPr>
      </p:pic>
      <p:sp>
        <p:nvSpPr>
          <p:cNvPr id="25" name="TextBox 24"/>
          <p:cNvSpPr txBox="1"/>
          <p:nvPr/>
        </p:nvSpPr>
        <p:spPr>
          <a:xfrm>
            <a:off x="2341127" y="1222290"/>
            <a:ext cx="1257075" cy="323165"/>
          </a:xfrm>
          <a:prstGeom prst="rect">
            <a:avLst/>
          </a:prstGeom>
          <a:noFill/>
        </p:spPr>
        <p:txBody>
          <a:bodyPr wrap="none" rtlCol="0" anchor="t">
            <a:spAutoFit/>
          </a:bodyPr>
          <a:lstStyle/>
          <a:p>
            <a:pPr algn="ctr" defTabSz="342900"/>
            <a:r>
              <a:rPr lang="en-US" sz="1500" i="1" dirty="0">
                <a:solidFill>
                  <a:prstClr val="white"/>
                </a:solidFill>
                <a:latin typeface="Helvetica Light"/>
                <a:cs typeface="Helvetica Light"/>
              </a:rPr>
              <a:t>Consultancy</a:t>
            </a:r>
          </a:p>
        </p:txBody>
      </p:sp>
      <p:pic>
        <p:nvPicPr>
          <p:cNvPr id="44" name="Picture 4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476357" y="3818384"/>
            <a:ext cx="929509" cy="697132"/>
          </a:xfrm>
          <a:prstGeom prst="rect">
            <a:avLst/>
          </a:prstGeom>
        </p:spPr>
      </p:pic>
      <p:sp>
        <p:nvSpPr>
          <p:cNvPr id="43" name="TextBox 42"/>
          <p:cNvSpPr txBox="1"/>
          <p:nvPr/>
        </p:nvSpPr>
        <p:spPr>
          <a:xfrm>
            <a:off x="2526634" y="1440848"/>
            <a:ext cx="838692" cy="2308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50+ projects</a:t>
            </a:r>
          </a:p>
        </p:txBody>
      </p:sp>
      <p:sp>
        <p:nvSpPr>
          <p:cNvPr id="55" name="TextBox 54"/>
          <p:cNvSpPr txBox="1"/>
          <p:nvPr/>
        </p:nvSpPr>
        <p:spPr>
          <a:xfrm>
            <a:off x="4037237" y="1516735"/>
            <a:ext cx="1069525"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130+ evaluations</a:t>
            </a:r>
          </a:p>
          <a:p>
            <a:pPr algn="ctr" defTabSz="342900"/>
            <a:r>
              <a:rPr lang="en-US" sz="900" dirty="0">
                <a:solidFill>
                  <a:prstClr val="white"/>
                </a:solidFill>
                <a:latin typeface="Helvetica Light"/>
                <a:cs typeface="Helvetica Light"/>
              </a:rPr>
              <a:t>4 surgeries</a:t>
            </a:r>
          </a:p>
        </p:txBody>
      </p:sp>
      <p:sp>
        <p:nvSpPr>
          <p:cNvPr id="57" name="TextBox 56"/>
          <p:cNvSpPr txBox="1"/>
          <p:nvPr/>
        </p:nvSpPr>
        <p:spPr>
          <a:xfrm>
            <a:off x="7021994" y="1021468"/>
            <a:ext cx="966932"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35+ UK SWC </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workshops</a:t>
            </a:r>
          </a:p>
          <a:p>
            <a:pPr algn="ctr" defTabSz="342900"/>
            <a:r>
              <a:rPr lang="en-US" sz="900" dirty="0">
                <a:solidFill>
                  <a:prstClr val="white"/>
                </a:solidFill>
                <a:latin typeface="Helvetica Light"/>
                <a:cs typeface="Helvetica Light"/>
              </a:rPr>
              <a:t>1000+ learners</a:t>
            </a:r>
          </a:p>
          <a:p>
            <a:pPr algn="ctr" defTabSz="342900"/>
            <a:endParaRPr lang="en-US" sz="900" dirty="0">
              <a:solidFill>
                <a:prstClr val="white"/>
              </a:solidFill>
              <a:latin typeface="Helvetica Light"/>
              <a:cs typeface="Helvetica Light"/>
            </a:endParaRPr>
          </a:p>
        </p:txBody>
      </p:sp>
      <p:sp>
        <p:nvSpPr>
          <p:cNvPr id="58" name="TextBox 57"/>
          <p:cNvSpPr txBox="1"/>
          <p:nvPr/>
        </p:nvSpPr>
        <p:spPr>
          <a:xfrm>
            <a:off x="5879884" y="2052812"/>
            <a:ext cx="966932"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80+ guides</a:t>
            </a:r>
          </a:p>
          <a:p>
            <a:pPr algn="ctr" defTabSz="342900"/>
            <a:r>
              <a:rPr lang="en-US" sz="900" dirty="0">
                <a:solidFill>
                  <a:prstClr val="white"/>
                </a:solidFill>
                <a:latin typeface="Helvetica Light"/>
                <a:cs typeface="Helvetica Light"/>
              </a:rPr>
              <a:t>50,000 readers</a:t>
            </a:r>
          </a:p>
          <a:p>
            <a:pPr algn="ctr" defTabSz="342900"/>
            <a:endParaRPr lang="en-US" sz="900" dirty="0">
              <a:solidFill>
                <a:prstClr val="white"/>
              </a:solidFill>
              <a:latin typeface="Helvetica Light"/>
              <a:cs typeface="Helvetica Light"/>
            </a:endParaRPr>
          </a:p>
        </p:txBody>
      </p:sp>
      <p:sp>
        <p:nvSpPr>
          <p:cNvPr id="59" name="TextBox 58"/>
          <p:cNvSpPr txBox="1"/>
          <p:nvPr/>
        </p:nvSpPr>
        <p:spPr>
          <a:xfrm>
            <a:off x="6858508" y="4225942"/>
            <a:ext cx="889988" cy="5078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61 domain</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ambassadors</a:t>
            </a:r>
          </a:p>
          <a:p>
            <a:pPr algn="ctr" defTabSz="342900"/>
            <a:endParaRPr lang="en-US" sz="900" dirty="0">
              <a:solidFill>
                <a:prstClr val="white"/>
              </a:solidFill>
              <a:latin typeface="Helvetica Light"/>
              <a:cs typeface="Helvetica Light"/>
            </a:endParaRPr>
          </a:p>
        </p:txBody>
      </p:sp>
      <p:sp>
        <p:nvSpPr>
          <p:cNvPr id="60" name="TextBox 59"/>
          <p:cNvSpPr txBox="1"/>
          <p:nvPr/>
        </p:nvSpPr>
        <p:spPr>
          <a:xfrm>
            <a:off x="4754437" y="4944767"/>
            <a:ext cx="1531188"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20+ workshops </a:t>
            </a:r>
            <a:r>
              <a:rPr lang="en-US" sz="900" dirty="0" err="1">
                <a:solidFill>
                  <a:prstClr val="white"/>
                </a:solidFill>
                <a:latin typeface="Helvetica Light"/>
                <a:cs typeface="Helvetica Light"/>
              </a:rPr>
              <a:t>organised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1" name="TextBox 60"/>
          <p:cNvSpPr txBox="1"/>
          <p:nvPr/>
        </p:nvSpPr>
        <p:spPr>
          <a:xfrm>
            <a:off x="1411459" y="3245317"/>
            <a:ext cx="1024639" cy="646331"/>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740 researchers</a:t>
            </a:r>
            <a:br>
              <a:rPr lang="en-US" sz="900" dirty="0">
                <a:solidFill>
                  <a:prstClr val="white"/>
                </a:solidFill>
                <a:latin typeface="Helvetica Light"/>
                <a:cs typeface="Helvetica Light"/>
              </a:rPr>
            </a:br>
            <a:r>
              <a:rPr lang="en-US" sz="900" dirty="0">
                <a:solidFill>
                  <a:prstClr val="white"/>
                </a:solidFill>
                <a:latin typeface="Helvetica Light"/>
                <a:cs typeface="Helvetica Light"/>
              </a:rPr>
              <a:t>50,000 grants</a:t>
            </a:r>
            <a:br>
              <a:rPr lang="en-US" sz="900" dirty="0">
                <a:solidFill>
                  <a:prstClr val="white"/>
                </a:solidFill>
                <a:latin typeface="Helvetica Light"/>
                <a:cs typeface="Helvetica Light"/>
              </a:rPr>
            </a:br>
            <a:r>
              <a:rPr lang="en-US" sz="900" dirty="0" err="1">
                <a:solidFill>
                  <a:prstClr val="white"/>
                </a:solidFill>
                <a:latin typeface="Helvetica Light"/>
                <a:cs typeface="Helvetica Light"/>
              </a:rPr>
              <a:t>analysed</a:t>
            </a:r>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2" name="TextBox 61"/>
          <p:cNvSpPr txBox="1"/>
          <p:nvPr/>
        </p:nvSpPr>
        <p:spPr>
          <a:xfrm>
            <a:off x="3636488" y="2650222"/>
            <a:ext cx="1871025" cy="784830"/>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150+ contributed articles</a:t>
            </a:r>
          </a:p>
          <a:p>
            <a:pPr algn="ctr" defTabSz="342900"/>
            <a:r>
              <a:rPr lang="en-US" sz="900" dirty="0">
                <a:solidFill>
                  <a:prstClr val="white"/>
                </a:solidFill>
                <a:latin typeface="Helvetica Light"/>
                <a:cs typeface="Helvetica Light"/>
              </a:rPr>
              <a:t>20,000 unique visitors per month</a:t>
            </a:r>
          </a:p>
          <a:p>
            <a:pPr algn="ctr" defTabSz="342900"/>
            <a:r>
              <a:rPr lang="en-US" sz="900" dirty="0">
                <a:solidFill>
                  <a:prstClr val="white"/>
                </a:solidFill>
                <a:latin typeface="Helvetica Light"/>
                <a:cs typeface="Helvetica Light"/>
              </a:rPr>
              <a:t>3,000 Twitter followers</a:t>
            </a:r>
          </a:p>
          <a:p>
            <a:pPr algn="ctr" defTabSz="342900"/>
            <a:endParaRPr lang="en-US" sz="900" dirty="0">
              <a:solidFill>
                <a:prstClr val="white"/>
              </a:solidFill>
              <a:latin typeface="Helvetica Light"/>
              <a:cs typeface="Helvetica Light"/>
            </a:endParaRPr>
          </a:p>
          <a:p>
            <a:pPr algn="ctr" defTabSz="342900"/>
            <a:endParaRPr lang="en-US" sz="900" dirty="0">
              <a:solidFill>
                <a:prstClr val="white"/>
              </a:solidFill>
              <a:latin typeface="Helvetica Light"/>
              <a:cs typeface="Helvetica Light"/>
            </a:endParaRPr>
          </a:p>
        </p:txBody>
      </p:sp>
      <p:sp>
        <p:nvSpPr>
          <p:cNvPr id="63" name="TextBox 62"/>
          <p:cNvSpPr txBox="1"/>
          <p:nvPr/>
        </p:nvSpPr>
        <p:spPr>
          <a:xfrm>
            <a:off x="1254551" y="4499189"/>
            <a:ext cx="1261884"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300+ RSEs engaged</a:t>
            </a:r>
          </a:p>
          <a:p>
            <a:pPr algn="ctr" defTabSz="342900"/>
            <a:endParaRPr lang="en-US" sz="900" dirty="0">
              <a:solidFill>
                <a:prstClr val="white"/>
              </a:solidFill>
              <a:latin typeface="Helvetica Light"/>
              <a:cs typeface="Helvetica Light"/>
            </a:endParaRPr>
          </a:p>
        </p:txBody>
      </p:sp>
      <p:sp>
        <p:nvSpPr>
          <p:cNvPr id="64" name="TextBox 63"/>
          <p:cNvSpPr txBox="1"/>
          <p:nvPr/>
        </p:nvSpPr>
        <p:spPr>
          <a:xfrm>
            <a:off x="2382744" y="4499189"/>
            <a:ext cx="1011816"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2100 signatures</a:t>
            </a:r>
          </a:p>
          <a:p>
            <a:pPr algn="ctr" defTabSz="342900"/>
            <a:endParaRPr lang="en-US" sz="900" dirty="0">
              <a:solidFill>
                <a:prstClr val="white"/>
              </a:solidFill>
              <a:latin typeface="Helvetica Light"/>
              <a:cs typeface="Helvetica Light"/>
            </a:endParaRPr>
          </a:p>
        </p:txBody>
      </p:sp>
      <p:sp>
        <p:nvSpPr>
          <p:cNvPr id="65" name="TextBox 64"/>
          <p:cNvSpPr txBox="1"/>
          <p:nvPr/>
        </p:nvSpPr>
        <p:spPr>
          <a:xfrm>
            <a:off x="3256632" y="4537565"/>
            <a:ext cx="1281121" cy="369332"/>
          </a:xfrm>
          <a:prstGeom prst="rect">
            <a:avLst/>
          </a:prstGeom>
          <a:noFill/>
        </p:spPr>
        <p:txBody>
          <a:bodyPr wrap="none" rtlCol="0" anchor="t">
            <a:spAutoFit/>
          </a:bodyPr>
          <a:lstStyle/>
          <a:p>
            <a:pPr algn="ctr" defTabSz="342900"/>
            <a:r>
              <a:rPr lang="en-US" sz="900" dirty="0">
                <a:solidFill>
                  <a:prstClr val="white"/>
                </a:solidFill>
                <a:latin typeface="Helvetica Light"/>
                <a:cs typeface="Helvetica Light"/>
              </a:rPr>
              <a:t>13 issues highlighted</a:t>
            </a:r>
          </a:p>
          <a:p>
            <a:pPr algn="ctr" defTabSz="342900"/>
            <a:endParaRPr lang="en-US" sz="900" dirty="0">
              <a:solidFill>
                <a:prstClr val="white"/>
              </a:solidFill>
              <a:latin typeface="Helvetica Light"/>
              <a:cs typeface="Helvetica Light"/>
            </a:endParaRPr>
          </a:p>
        </p:txBody>
      </p:sp>
      <p:sp>
        <p:nvSpPr>
          <p:cNvPr id="66" name="TextBox 65"/>
          <p:cNvSpPr txBox="1"/>
          <p:nvPr/>
        </p:nvSpPr>
        <p:spPr>
          <a:xfrm>
            <a:off x="3838769" y="1953837"/>
            <a:ext cx="1451038" cy="461665"/>
          </a:xfrm>
          <a:prstGeom prst="rect">
            <a:avLst/>
          </a:prstGeom>
          <a:noFill/>
        </p:spPr>
        <p:txBody>
          <a:bodyPr wrap="none" rtlCol="0" anchor="t">
            <a:spAutoFit/>
          </a:bodyPr>
          <a:lstStyle/>
          <a:p>
            <a:pPr algn="ctr" defTabSz="342900"/>
            <a:r>
              <a:rPr lang="en-US" sz="2400" dirty="0">
                <a:solidFill>
                  <a:srgbClr val="FF0000"/>
                </a:solidFill>
                <a:latin typeface="Helvetica"/>
                <a:cs typeface="Helvetica"/>
              </a:rPr>
              <a:t>Outreach</a:t>
            </a:r>
          </a:p>
        </p:txBody>
      </p:sp>
      <p:pic>
        <p:nvPicPr>
          <p:cNvPr id="2" name="Picture 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626006" y="3239167"/>
            <a:ext cx="1728192" cy="412703"/>
          </a:xfrm>
          <a:prstGeom prst="rect">
            <a:avLst/>
          </a:prstGeom>
        </p:spPr>
      </p:pic>
    </p:spTree>
    <p:extLst>
      <p:ext uri="{BB962C8B-B14F-4D97-AF65-F5344CB8AC3E}">
        <p14:creationId xmlns:p14="http://schemas.microsoft.com/office/powerpoint/2010/main" val="165662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A223-C49C-334E-A8C0-D9C724B3F96E}"/>
              </a:ext>
            </a:extLst>
          </p:cNvPr>
          <p:cNvSpPr>
            <a:spLocks noGrp="1"/>
          </p:cNvSpPr>
          <p:nvPr>
            <p:ph type="title"/>
          </p:nvPr>
        </p:nvSpPr>
        <p:spPr/>
        <p:txBody>
          <a:bodyPr/>
          <a:lstStyle/>
          <a:p>
            <a:r>
              <a:rPr lang="en-US" dirty="0"/>
              <a:t>Guides are popular</a:t>
            </a:r>
          </a:p>
        </p:txBody>
      </p:sp>
      <p:sp>
        <p:nvSpPr>
          <p:cNvPr id="3" name="Content Placeholder 2">
            <a:extLst>
              <a:ext uri="{FF2B5EF4-FFF2-40B4-BE49-F238E27FC236}">
                <a16:creationId xmlns:a16="http://schemas.microsoft.com/office/drawing/2014/main" id="{4E69CFC6-2AD1-5749-84C9-8AA3BD0AB43F}"/>
              </a:ext>
            </a:extLst>
          </p:cNvPr>
          <p:cNvSpPr>
            <a:spLocks noGrp="1"/>
          </p:cNvSpPr>
          <p:nvPr>
            <p:ph idx="1"/>
          </p:nvPr>
        </p:nvSpPr>
        <p:spPr>
          <a:xfrm>
            <a:off x="333378" y="1200150"/>
            <a:ext cx="3950589" cy="3531839"/>
          </a:xfrm>
        </p:spPr>
        <p:txBody>
          <a:bodyPr>
            <a:normAutofit fontScale="62500" lnSpcReduction="20000"/>
          </a:bodyPr>
          <a:lstStyle/>
          <a:p>
            <a:pPr fontAlgn="base"/>
            <a:r>
              <a:rPr lang="en-GB" dirty="0"/>
              <a:t>Software Evaluation Guide (over 65k unique visits)</a:t>
            </a:r>
          </a:p>
          <a:p>
            <a:pPr fontAlgn="base"/>
            <a:r>
              <a:rPr lang="en-GB" dirty="0"/>
              <a:t>Choosing a repository for your software project (over 50k unique visits)</a:t>
            </a:r>
          </a:p>
          <a:p>
            <a:pPr fontAlgn="base"/>
            <a:r>
              <a:rPr lang="en-GB" dirty="0"/>
              <a:t>How to cite and describe software (over 25k unique visits)</a:t>
            </a:r>
          </a:p>
          <a:p>
            <a:pPr fontAlgn="base"/>
            <a:r>
              <a:rPr lang="en-GB" dirty="0"/>
              <a:t>Developing maintainable software (over 25k unique visits)</a:t>
            </a:r>
          </a:p>
          <a:p>
            <a:pPr fontAlgn="base"/>
            <a:r>
              <a:rPr lang="en-GB" dirty="0"/>
              <a:t>In which journals should I publish my software (over 22k unique visits)</a:t>
            </a:r>
          </a:p>
          <a:p>
            <a:endParaRPr lang="en-US" dirty="0"/>
          </a:p>
        </p:txBody>
      </p:sp>
      <p:pic>
        <p:nvPicPr>
          <p:cNvPr id="4" name="Picture 3">
            <a:extLst>
              <a:ext uri="{FF2B5EF4-FFF2-40B4-BE49-F238E27FC236}">
                <a16:creationId xmlns:a16="http://schemas.microsoft.com/office/drawing/2014/main" id="{20916FB7-2650-8A45-9D1F-EB8452F143E6}"/>
              </a:ext>
            </a:extLst>
          </p:cNvPr>
          <p:cNvPicPr>
            <a:picLocks noChangeAspect="1"/>
          </p:cNvPicPr>
          <p:nvPr/>
        </p:nvPicPr>
        <p:blipFill>
          <a:blip r:embed="rId2"/>
          <a:stretch>
            <a:fillRect/>
          </a:stretch>
        </p:blipFill>
        <p:spPr>
          <a:xfrm>
            <a:off x="4283967" y="1213856"/>
            <a:ext cx="4846666" cy="2293998"/>
          </a:xfrm>
          <a:prstGeom prst="rect">
            <a:avLst/>
          </a:prstGeom>
        </p:spPr>
      </p:pic>
      <p:sp>
        <p:nvSpPr>
          <p:cNvPr id="6" name="TextBox 5">
            <a:extLst>
              <a:ext uri="{FF2B5EF4-FFF2-40B4-BE49-F238E27FC236}">
                <a16:creationId xmlns:a16="http://schemas.microsoft.com/office/drawing/2014/main" id="{35418CFE-6B29-EC45-B391-03EEC64E3ECD}"/>
              </a:ext>
            </a:extLst>
          </p:cNvPr>
          <p:cNvSpPr txBox="1"/>
          <p:nvPr/>
        </p:nvSpPr>
        <p:spPr>
          <a:xfrm>
            <a:off x="4339001" y="3765638"/>
            <a:ext cx="3963329" cy="707886"/>
          </a:xfrm>
          <a:prstGeom prst="rect">
            <a:avLst/>
          </a:prstGeom>
          <a:noFill/>
        </p:spPr>
        <p:txBody>
          <a:bodyPr wrap="none" rtlCol="0">
            <a:spAutoFit/>
          </a:bodyPr>
          <a:lstStyle/>
          <a:p>
            <a:r>
              <a:rPr lang="en-US" sz="2000" dirty="0"/>
              <a:t>But on their own, they don’t ensure </a:t>
            </a:r>
            <a:br>
              <a:rPr lang="en-US" sz="2000" dirty="0"/>
            </a:br>
            <a:r>
              <a:rPr lang="en-US" sz="2000" dirty="0"/>
              <a:t>adoption of good practice</a:t>
            </a:r>
          </a:p>
        </p:txBody>
      </p:sp>
      <p:pic>
        <p:nvPicPr>
          <p:cNvPr id="7" name="Picture 6">
            <a:extLst>
              <a:ext uri="{FF2B5EF4-FFF2-40B4-BE49-F238E27FC236}">
                <a16:creationId xmlns:a16="http://schemas.microsoft.com/office/drawing/2014/main" id="{4FA71744-C3D3-7749-80F6-B1CE7BF4FCF8}"/>
              </a:ext>
            </a:extLst>
          </p:cNvPr>
          <p:cNvPicPr>
            <a:picLocks noChangeAspect="1"/>
          </p:cNvPicPr>
          <p:nvPr/>
        </p:nvPicPr>
        <p:blipFill>
          <a:blip r:embed="rId3"/>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2941543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4480-A3D2-AD44-8EA0-23429EE2F978}"/>
              </a:ext>
            </a:extLst>
          </p:cNvPr>
          <p:cNvSpPr>
            <a:spLocks noGrp="1"/>
          </p:cNvSpPr>
          <p:nvPr>
            <p:ph type="title"/>
          </p:nvPr>
        </p:nvSpPr>
        <p:spPr/>
        <p:txBody>
          <a:bodyPr/>
          <a:lstStyle/>
          <a:p>
            <a:r>
              <a:rPr lang="en-US" dirty="0"/>
              <a:t>DLR Initiative</a:t>
            </a:r>
          </a:p>
        </p:txBody>
      </p:sp>
      <p:sp>
        <p:nvSpPr>
          <p:cNvPr id="3" name="Content Placeholder 2">
            <a:extLst>
              <a:ext uri="{FF2B5EF4-FFF2-40B4-BE49-F238E27FC236}">
                <a16:creationId xmlns:a16="http://schemas.microsoft.com/office/drawing/2014/main" id="{6D2E6742-F8D7-4D44-B22F-7053D76EAEE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9FFF992-8E23-6E45-820E-AE04FB925275}"/>
              </a:ext>
            </a:extLst>
          </p:cNvPr>
          <p:cNvPicPr>
            <a:picLocks noChangeAspect="1"/>
          </p:cNvPicPr>
          <p:nvPr/>
        </p:nvPicPr>
        <p:blipFill>
          <a:blip r:embed="rId2"/>
          <a:stretch>
            <a:fillRect/>
          </a:stretch>
        </p:blipFill>
        <p:spPr>
          <a:xfrm>
            <a:off x="0" y="2450"/>
            <a:ext cx="9144000" cy="5138600"/>
          </a:xfrm>
          <a:prstGeom prst="rect">
            <a:avLst/>
          </a:prstGeom>
        </p:spPr>
      </p:pic>
      <p:sp>
        <p:nvSpPr>
          <p:cNvPr id="6" name="TextBox 5">
            <a:extLst>
              <a:ext uri="{FF2B5EF4-FFF2-40B4-BE49-F238E27FC236}">
                <a16:creationId xmlns:a16="http://schemas.microsoft.com/office/drawing/2014/main" id="{6241F69C-DC95-C34D-AA52-2ECBF62B2C3B}"/>
              </a:ext>
            </a:extLst>
          </p:cNvPr>
          <p:cNvSpPr txBox="1"/>
          <p:nvPr/>
        </p:nvSpPr>
        <p:spPr>
          <a:xfrm>
            <a:off x="4354382" y="46509"/>
            <a:ext cx="4766048" cy="646331"/>
          </a:xfrm>
          <a:prstGeom prst="rect">
            <a:avLst/>
          </a:prstGeom>
          <a:noFill/>
        </p:spPr>
        <p:txBody>
          <a:bodyPr wrap="none" rtlCol="0">
            <a:spAutoFit/>
          </a:bodyPr>
          <a:lstStyle/>
          <a:p>
            <a:pPr algn="r"/>
            <a:r>
              <a:rPr lang="en-US" dirty="0">
                <a:hlinkClick r:id="rId3"/>
              </a:rPr>
              <a:t>https://doi.org/10.6084/m9.figshare.5331703.v2</a:t>
            </a:r>
            <a:endParaRPr lang="en-US" dirty="0"/>
          </a:p>
          <a:p>
            <a:pPr algn="r"/>
            <a:r>
              <a:rPr lang="en-US" dirty="0"/>
              <a:t>Carina Haupt and Tobias </a:t>
            </a:r>
            <a:r>
              <a:rPr lang="en-US" dirty="0" err="1"/>
              <a:t>Schlauch</a:t>
            </a:r>
            <a:endParaRPr lang="en-US" dirty="0"/>
          </a:p>
        </p:txBody>
      </p:sp>
    </p:spTree>
    <p:extLst>
      <p:ext uri="{BB962C8B-B14F-4D97-AF65-F5344CB8AC3E}">
        <p14:creationId xmlns:p14="http://schemas.microsoft.com/office/powerpoint/2010/main" val="753049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CEC1-29F4-794A-8684-43827BC997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0A3E79-B8AB-B743-8723-102BCEA1BF3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0BE288E-4108-9D45-BFF9-686ABC4085FF}"/>
              </a:ext>
            </a:extLst>
          </p:cNvPr>
          <p:cNvPicPr>
            <a:picLocks noChangeAspect="1"/>
          </p:cNvPicPr>
          <p:nvPr/>
        </p:nvPicPr>
        <p:blipFill>
          <a:blip r:embed="rId2"/>
          <a:stretch>
            <a:fillRect/>
          </a:stretch>
        </p:blipFill>
        <p:spPr>
          <a:xfrm>
            <a:off x="0" y="446"/>
            <a:ext cx="9144000" cy="5142608"/>
          </a:xfrm>
          <a:prstGeom prst="rect">
            <a:avLst/>
          </a:prstGeom>
        </p:spPr>
      </p:pic>
      <p:sp>
        <p:nvSpPr>
          <p:cNvPr id="5" name="TextBox 4">
            <a:extLst>
              <a:ext uri="{FF2B5EF4-FFF2-40B4-BE49-F238E27FC236}">
                <a16:creationId xmlns:a16="http://schemas.microsoft.com/office/drawing/2014/main" id="{7B5D07D8-2DFC-B645-BF1E-9EEB36B1F282}"/>
              </a:ext>
            </a:extLst>
          </p:cNvPr>
          <p:cNvSpPr txBox="1"/>
          <p:nvPr/>
        </p:nvSpPr>
        <p:spPr>
          <a:xfrm>
            <a:off x="4354382" y="46509"/>
            <a:ext cx="4766048" cy="646331"/>
          </a:xfrm>
          <a:prstGeom prst="rect">
            <a:avLst/>
          </a:prstGeom>
          <a:noFill/>
        </p:spPr>
        <p:txBody>
          <a:bodyPr wrap="none" rtlCol="0">
            <a:spAutoFit/>
          </a:bodyPr>
          <a:lstStyle/>
          <a:p>
            <a:pPr algn="r"/>
            <a:r>
              <a:rPr lang="en-US" dirty="0">
                <a:hlinkClick r:id="rId3"/>
              </a:rPr>
              <a:t>https://doi.org/10.6084/m9.figshare.5331703.v2</a:t>
            </a:r>
            <a:endParaRPr lang="en-US" dirty="0"/>
          </a:p>
          <a:p>
            <a:pPr algn="r"/>
            <a:r>
              <a:rPr lang="en-US" dirty="0"/>
              <a:t>Carina Haupt and Tobias </a:t>
            </a:r>
            <a:r>
              <a:rPr lang="en-US" dirty="0" err="1"/>
              <a:t>Schlauch</a:t>
            </a:r>
            <a:endParaRPr lang="en-US" dirty="0"/>
          </a:p>
        </p:txBody>
      </p:sp>
    </p:spTree>
    <p:extLst>
      <p:ext uri="{BB962C8B-B14F-4D97-AF65-F5344CB8AC3E}">
        <p14:creationId xmlns:p14="http://schemas.microsoft.com/office/powerpoint/2010/main" val="3117232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18A89-483B-974E-ADF6-3C7E9568AC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933AEC-13BB-2941-B707-82CC35EB7D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C343B75-0649-7B48-893E-6731CE776C84}"/>
              </a:ext>
            </a:extLst>
          </p:cNvPr>
          <p:cNvPicPr>
            <a:picLocks noChangeAspect="1"/>
          </p:cNvPicPr>
          <p:nvPr/>
        </p:nvPicPr>
        <p:blipFill>
          <a:blip r:embed="rId2"/>
          <a:stretch>
            <a:fillRect/>
          </a:stretch>
        </p:blipFill>
        <p:spPr>
          <a:xfrm>
            <a:off x="5541" y="0"/>
            <a:ext cx="9132918" cy="5143500"/>
          </a:xfrm>
          <a:prstGeom prst="rect">
            <a:avLst/>
          </a:prstGeom>
        </p:spPr>
      </p:pic>
      <p:sp>
        <p:nvSpPr>
          <p:cNvPr id="5" name="TextBox 4">
            <a:extLst>
              <a:ext uri="{FF2B5EF4-FFF2-40B4-BE49-F238E27FC236}">
                <a16:creationId xmlns:a16="http://schemas.microsoft.com/office/drawing/2014/main" id="{206B950B-FBA4-A347-B277-C2F81416B770}"/>
              </a:ext>
            </a:extLst>
          </p:cNvPr>
          <p:cNvSpPr txBox="1"/>
          <p:nvPr/>
        </p:nvSpPr>
        <p:spPr>
          <a:xfrm>
            <a:off x="4354382" y="46509"/>
            <a:ext cx="4766048" cy="646331"/>
          </a:xfrm>
          <a:prstGeom prst="rect">
            <a:avLst/>
          </a:prstGeom>
          <a:noFill/>
        </p:spPr>
        <p:txBody>
          <a:bodyPr wrap="none" rtlCol="0">
            <a:spAutoFit/>
          </a:bodyPr>
          <a:lstStyle/>
          <a:p>
            <a:pPr algn="r"/>
            <a:r>
              <a:rPr lang="en-US" dirty="0">
                <a:hlinkClick r:id="rId3"/>
              </a:rPr>
              <a:t>https://doi.org/10.6084/m9.figshare.5331703.v2</a:t>
            </a:r>
            <a:endParaRPr lang="en-US" dirty="0"/>
          </a:p>
          <a:p>
            <a:pPr algn="r"/>
            <a:r>
              <a:rPr lang="en-US" dirty="0"/>
              <a:t>Carina Haupt and Tobias </a:t>
            </a:r>
            <a:r>
              <a:rPr lang="en-US" dirty="0" err="1"/>
              <a:t>Schlauch</a:t>
            </a:r>
            <a:endParaRPr lang="en-US" dirty="0"/>
          </a:p>
        </p:txBody>
      </p:sp>
    </p:spTree>
    <p:extLst>
      <p:ext uri="{BB962C8B-B14F-4D97-AF65-F5344CB8AC3E}">
        <p14:creationId xmlns:p14="http://schemas.microsoft.com/office/powerpoint/2010/main" val="1046808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 standards</a:t>
            </a:r>
          </a:p>
        </p:txBody>
      </p:sp>
      <p:sp>
        <p:nvSpPr>
          <p:cNvPr id="3" name="Content Placeholder 2"/>
          <p:cNvSpPr>
            <a:spLocks noGrp="1"/>
          </p:cNvSpPr>
          <p:nvPr>
            <p:ph idx="1"/>
          </p:nvPr>
        </p:nvSpPr>
        <p:spPr/>
        <p:txBody>
          <a:bodyPr>
            <a:normAutofit fontScale="77500" lnSpcReduction="20000"/>
          </a:bodyPr>
          <a:lstStyle/>
          <a:p>
            <a:r>
              <a:rPr lang="en-US" dirty="0"/>
              <a:t>ESIP (Earth Sciences): </a:t>
            </a:r>
            <a:br>
              <a:rPr lang="en-US" dirty="0"/>
            </a:br>
            <a:r>
              <a:rPr lang="en-US" dirty="0">
                <a:hlinkClick r:id="rId2"/>
              </a:rPr>
              <a:t>https://esipfed.github.io/Software-Assessment-Guidelines/</a:t>
            </a:r>
            <a:endParaRPr lang="en-US" dirty="0"/>
          </a:p>
          <a:p>
            <a:r>
              <a:rPr lang="en-US" dirty="0"/>
              <a:t>CLARIAH (Arts and Humanities): </a:t>
            </a:r>
            <a:r>
              <a:rPr lang="en-US" dirty="0">
                <a:hlinkClick r:id="rId3"/>
              </a:rPr>
              <a:t>https://github.com/CLARIAH/software-quality-guidelines</a:t>
            </a:r>
            <a:r>
              <a:rPr lang="en-US" dirty="0"/>
              <a:t> </a:t>
            </a:r>
          </a:p>
          <a:p>
            <a:r>
              <a:rPr lang="en-US" dirty="0"/>
              <a:t>IPOL (Image Processing): </a:t>
            </a:r>
            <a:r>
              <a:rPr lang="en-US" dirty="0">
                <a:hlinkClick r:id="rId4"/>
              </a:rPr>
              <a:t>https://tools.ipol.im/wiki/ref/software_guidelines/</a:t>
            </a:r>
            <a:r>
              <a:rPr lang="en-US" dirty="0"/>
              <a:t> </a:t>
            </a:r>
          </a:p>
          <a:p>
            <a:r>
              <a:rPr lang="en-US" dirty="0"/>
              <a:t>ELIXIR (Life Sciences): </a:t>
            </a:r>
            <a:r>
              <a:rPr lang="en-US" dirty="0">
                <a:hlinkClick r:id="rId5"/>
              </a:rPr>
              <a:t>https://www.ncbi.nlm.nih.gov/pmc/articles/PMC5490478/</a:t>
            </a:r>
            <a:endParaRPr lang="en-US" dirty="0"/>
          </a:p>
          <a:p>
            <a:pPr marL="0" indent="0">
              <a:buNone/>
            </a:pPr>
            <a:endParaRPr lang="en-US" i="1" dirty="0"/>
          </a:p>
          <a:p>
            <a:endParaRPr lang="en-US" dirty="0"/>
          </a:p>
        </p:txBody>
      </p:sp>
      <p:pic>
        <p:nvPicPr>
          <p:cNvPr id="4" name="Picture 3"/>
          <p:cNvPicPr>
            <a:picLocks noChangeAspect="1"/>
          </p:cNvPicPr>
          <p:nvPr/>
        </p:nvPicPr>
        <p:blipFill>
          <a:blip r:embed="rId6"/>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4242387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D6C5-B292-1141-B4F6-CB6C0CDA68AD}"/>
              </a:ext>
            </a:extLst>
          </p:cNvPr>
          <p:cNvSpPr>
            <a:spLocks noGrp="1"/>
          </p:cNvSpPr>
          <p:nvPr>
            <p:ph type="title"/>
          </p:nvPr>
        </p:nvSpPr>
        <p:spPr/>
        <p:txBody>
          <a:bodyPr>
            <a:normAutofit fontScale="90000"/>
          </a:bodyPr>
          <a:lstStyle/>
          <a:p>
            <a:r>
              <a:rPr lang="en-US" dirty="0"/>
              <a:t>Software Development Best Practices for Life Sciences</a:t>
            </a:r>
          </a:p>
        </p:txBody>
      </p:sp>
      <p:sp>
        <p:nvSpPr>
          <p:cNvPr id="3" name="Content Placeholder 2">
            <a:extLst>
              <a:ext uri="{FF2B5EF4-FFF2-40B4-BE49-F238E27FC236}">
                <a16:creationId xmlns:a16="http://schemas.microsoft.com/office/drawing/2014/main" id="{82FB5DF2-C7A9-AF42-922D-9BD2201A0CA5}"/>
              </a:ext>
            </a:extLst>
          </p:cNvPr>
          <p:cNvSpPr>
            <a:spLocks noGrp="1"/>
          </p:cNvSpPr>
          <p:nvPr>
            <p:ph idx="1"/>
          </p:nvPr>
        </p:nvSpPr>
        <p:spPr>
          <a:xfrm>
            <a:off x="333378" y="1200150"/>
            <a:ext cx="6867523" cy="4107904"/>
          </a:xfrm>
        </p:spPr>
        <p:txBody>
          <a:bodyPr>
            <a:normAutofit fontScale="55000" lnSpcReduction="20000"/>
          </a:bodyPr>
          <a:lstStyle/>
          <a:p>
            <a:r>
              <a:rPr lang="en-US" dirty="0"/>
              <a:t>Goal: </a:t>
            </a:r>
          </a:p>
          <a:p>
            <a:pPr lvl="1"/>
            <a:r>
              <a:rPr lang="en-GB" dirty="0"/>
              <a:t>Define procedures to improve quality and sustainability of software development that could be adopted by ELIXIR and other biomedical Research Infrastructures</a:t>
            </a:r>
          </a:p>
          <a:p>
            <a:r>
              <a:rPr lang="en-GB" dirty="0"/>
              <a:t>Series of workshops (lightning talks, facilitated sessions)</a:t>
            </a:r>
          </a:p>
          <a:p>
            <a:pPr lvl="1"/>
            <a:r>
              <a:rPr lang="en-GB" dirty="0"/>
              <a:t>Agree practices</a:t>
            </a:r>
          </a:p>
          <a:p>
            <a:pPr lvl="1"/>
            <a:r>
              <a:rPr lang="en-GB" dirty="0"/>
              <a:t>Build community</a:t>
            </a:r>
          </a:p>
          <a:p>
            <a:pPr lvl="1"/>
            <a:r>
              <a:rPr lang="en-GB" dirty="0"/>
              <a:t>Create policy</a:t>
            </a:r>
          </a:p>
          <a:p>
            <a:pPr lvl="1"/>
            <a:r>
              <a:rPr lang="en-GB" dirty="0"/>
              <a:t>Develop guidance</a:t>
            </a:r>
          </a:p>
          <a:p>
            <a:r>
              <a:rPr lang="en-GB" dirty="0"/>
              <a:t>Outputs</a:t>
            </a:r>
          </a:p>
          <a:p>
            <a:pPr lvl="1"/>
            <a:r>
              <a:rPr lang="en-GB" dirty="0">
                <a:hlinkClick r:id="rId2"/>
              </a:rPr>
              <a:t>“Four simple recommendations</a:t>
            </a:r>
            <a:r>
              <a:rPr lang="en-GB" dirty="0"/>
              <a:t>” paper</a:t>
            </a:r>
          </a:p>
          <a:p>
            <a:pPr lvl="1"/>
            <a:r>
              <a:rPr lang="en-GB" dirty="0">
                <a:hlinkClick r:id="rId3"/>
              </a:rPr>
              <a:t>“Top 10 Metrics” </a:t>
            </a:r>
            <a:r>
              <a:rPr lang="en-GB" dirty="0"/>
              <a:t>paper</a:t>
            </a:r>
          </a:p>
          <a:p>
            <a:pPr lvl="1"/>
            <a:r>
              <a:rPr lang="en-GB" dirty="0">
                <a:hlinkClick r:id="rId4"/>
              </a:rPr>
              <a:t>Training course </a:t>
            </a:r>
            <a:r>
              <a:rPr lang="en-GB" dirty="0"/>
              <a:t>(in development)</a:t>
            </a:r>
          </a:p>
          <a:p>
            <a:pPr lvl="1"/>
            <a:r>
              <a:rPr lang="en-GB" dirty="0">
                <a:hlinkClick r:id="rId5"/>
              </a:rPr>
              <a:t>Endorsement by community</a:t>
            </a:r>
            <a:endParaRPr lang="en-GB" dirty="0"/>
          </a:p>
          <a:p>
            <a:pPr lvl="1"/>
            <a:r>
              <a:rPr lang="en-GB" dirty="0"/>
              <a:t>Repo: </a:t>
            </a:r>
            <a:r>
              <a:rPr lang="en-GB" dirty="0">
                <a:hlinkClick r:id="rId6"/>
              </a:rPr>
              <a:t>https://github.com/SoftDev4Research/</a:t>
            </a:r>
            <a:endParaRPr lang="en-GB" dirty="0"/>
          </a:p>
          <a:p>
            <a:pPr marL="457188" lvl="1" indent="0">
              <a:buNone/>
            </a:pPr>
            <a:br>
              <a:rPr lang="en-GB" dirty="0"/>
            </a:br>
            <a:endParaRPr lang="en-US" dirty="0"/>
          </a:p>
        </p:txBody>
      </p:sp>
      <p:pic>
        <p:nvPicPr>
          <p:cNvPr id="4" name="Picture 3">
            <a:extLst>
              <a:ext uri="{FF2B5EF4-FFF2-40B4-BE49-F238E27FC236}">
                <a16:creationId xmlns:a16="http://schemas.microsoft.com/office/drawing/2014/main" id="{196A7CFF-CD1D-8248-B3FB-3743D57DD0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88224" y="1042109"/>
            <a:ext cx="1570401" cy="1227583"/>
          </a:xfrm>
          <a:prstGeom prst="rect">
            <a:avLst/>
          </a:prstGeom>
        </p:spPr>
      </p:pic>
      <p:pic>
        <p:nvPicPr>
          <p:cNvPr id="5" name="Picture 4">
            <a:extLst>
              <a:ext uri="{FF2B5EF4-FFF2-40B4-BE49-F238E27FC236}">
                <a16:creationId xmlns:a16="http://schemas.microsoft.com/office/drawing/2014/main" id="{022B10BF-214D-4548-AAA3-2DDC620EEB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8396" y="1903076"/>
            <a:ext cx="1752732" cy="452653"/>
          </a:xfrm>
          <a:prstGeom prst="rect">
            <a:avLst/>
          </a:prstGeom>
        </p:spPr>
      </p:pic>
      <p:sp>
        <p:nvSpPr>
          <p:cNvPr id="6" name="TextBox 5">
            <a:extLst>
              <a:ext uri="{FF2B5EF4-FFF2-40B4-BE49-F238E27FC236}">
                <a16:creationId xmlns:a16="http://schemas.microsoft.com/office/drawing/2014/main" id="{4630DA86-206C-E846-8BB0-2FA0C38A5B78}"/>
              </a:ext>
            </a:extLst>
          </p:cNvPr>
          <p:cNvSpPr txBox="1"/>
          <p:nvPr/>
        </p:nvSpPr>
        <p:spPr>
          <a:xfrm>
            <a:off x="5139307" y="2513770"/>
            <a:ext cx="3991822" cy="2585323"/>
          </a:xfrm>
          <a:prstGeom prst="rect">
            <a:avLst/>
          </a:prstGeom>
          <a:noFill/>
        </p:spPr>
        <p:txBody>
          <a:bodyPr wrap="square" rtlCol="0">
            <a:spAutoFit/>
          </a:bodyPr>
          <a:lstStyle/>
          <a:p>
            <a:r>
              <a:rPr lang="en-GB" sz="1600" b="1" dirty="0">
                <a:solidFill>
                  <a:srgbClr val="404040"/>
                </a:solidFill>
                <a:latin typeface="Open Sans"/>
              </a:rPr>
              <a:t>1. Develop publicly accessible open source code from day one</a:t>
            </a:r>
          </a:p>
          <a:p>
            <a:r>
              <a:rPr lang="en-GB" sz="1600" b="1" dirty="0">
                <a:solidFill>
                  <a:srgbClr val="404040"/>
                </a:solidFill>
                <a:latin typeface="Open Sans"/>
              </a:rPr>
              <a:t>2. Make software easy to discover by providing software metadata via a popular community registry</a:t>
            </a:r>
          </a:p>
          <a:p>
            <a:r>
              <a:rPr lang="en-GB" sz="1600" b="1" dirty="0">
                <a:solidFill>
                  <a:srgbClr val="404040"/>
                </a:solidFill>
                <a:latin typeface="Open Sans"/>
              </a:rPr>
              <a:t>3. Adopt a license and comply with the licence of third-party dependencies</a:t>
            </a:r>
          </a:p>
          <a:p>
            <a:r>
              <a:rPr lang="en-GB" sz="1600" b="1" dirty="0">
                <a:solidFill>
                  <a:srgbClr val="404040"/>
                </a:solidFill>
                <a:latin typeface="Open Sans"/>
              </a:rPr>
              <a:t>4. Have a clear and transparent contribution, governance and communication processes</a:t>
            </a:r>
          </a:p>
          <a:p>
            <a:endParaRPr lang="en-US" dirty="0"/>
          </a:p>
        </p:txBody>
      </p:sp>
      <p:pic>
        <p:nvPicPr>
          <p:cNvPr id="7" name="Picture 6">
            <a:extLst>
              <a:ext uri="{FF2B5EF4-FFF2-40B4-BE49-F238E27FC236}">
                <a16:creationId xmlns:a16="http://schemas.microsoft.com/office/drawing/2014/main" id="{56BBE1B4-DAA8-574A-BA2D-78AA9E75FF5F}"/>
              </a:ext>
            </a:extLst>
          </p:cNvPr>
          <p:cNvPicPr>
            <a:picLocks noChangeAspect="1"/>
          </p:cNvPicPr>
          <p:nvPr/>
        </p:nvPicPr>
        <p:blipFill>
          <a:blip r:embed="rId9"/>
          <a:stretch>
            <a:fillRect/>
          </a:stretch>
        </p:blipFill>
        <p:spPr>
          <a:xfrm>
            <a:off x="8270304" y="4848225"/>
            <a:ext cx="838200" cy="295275"/>
          </a:xfrm>
          <a:prstGeom prst="rect">
            <a:avLst/>
          </a:prstGeom>
        </p:spPr>
      </p:pic>
    </p:spTree>
    <p:extLst>
      <p:ext uri="{BB962C8B-B14F-4D97-AF65-F5344CB8AC3E}">
        <p14:creationId xmlns:p14="http://schemas.microsoft.com/office/powerpoint/2010/main" val="1970670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272604"/>
          </a:xfrm>
          <a:prstGeom prst="rect">
            <a:avLst/>
          </a:prstGeom>
          <a:noFill/>
          <a:ln w="9525">
            <a:noFill/>
            <a:miter lim="800000"/>
            <a:headEnd/>
            <a:tailEnd/>
          </a:ln>
        </p:spPr>
      </p:pic>
      <p:sp>
        <p:nvSpPr>
          <p:cNvPr id="4" name="Rectangle 3"/>
          <p:cNvSpPr txBox="1">
            <a:spLocks noChangeArrowheads="1"/>
          </p:cNvSpPr>
          <p:nvPr/>
        </p:nvSpPr>
        <p:spPr>
          <a:xfrm rot="5400000">
            <a:off x="6786091" y="2798168"/>
            <a:ext cx="4187428" cy="503237"/>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r>
              <a:rPr lang="en-GB" sz="1000" dirty="0">
                <a:solidFill>
                  <a:schemeClr val="bg1"/>
                </a:solidFill>
              </a:rPr>
              <a:t>Victoria </a:t>
            </a:r>
            <a:r>
              <a:rPr lang="en-GB" sz="1000" dirty="0" err="1">
                <a:solidFill>
                  <a:schemeClr val="bg1"/>
                </a:solidFill>
              </a:rPr>
              <a:t>Stodden</a:t>
            </a:r>
            <a:r>
              <a:rPr lang="en-GB" sz="1000" dirty="0">
                <a:solidFill>
                  <a:schemeClr val="bg1"/>
                </a:solidFill>
              </a:rPr>
              <a:t>, AMP 2011  </a:t>
            </a:r>
            <a:r>
              <a:rPr lang="en-GB" sz="1000" dirty="0">
                <a:solidFill>
                  <a:schemeClr val="bg1"/>
                </a:solidFill>
                <a:hlinkClick r:id="rId4"/>
              </a:rPr>
              <a:t>http://www.stodden.net/AMP2011/</a:t>
            </a:r>
            <a:r>
              <a:rPr lang="en-GB" sz="1000" dirty="0">
                <a:solidFill>
                  <a:schemeClr val="bg1"/>
                </a:solidFill>
              </a:rPr>
              <a:t>,</a:t>
            </a:r>
          </a:p>
          <a:p>
            <a:pPr>
              <a:lnSpc>
                <a:spcPct val="90000"/>
              </a:lnSpc>
              <a:buNone/>
            </a:pPr>
            <a:r>
              <a:rPr lang="en-GB" sz="1000" dirty="0">
                <a:solidFill>
                  <a:schemeClr val="bg1"/>
                </a:solidFill>
                <a:ea typeface="Batang" pitchFamily="18" charset="-127"/>
                <a:cs typeface="Batang" pitchFamily="18" charset="-127"/>
              </a:rPr>
              <a:t>Special Issue Reproducible Research Computing in Science and Engineering</a:t>
            </a:r>
            <a:br>
              <a:rPr lang="en-GB" sz="1000" dirty="0">
                <a:solidFill>
                  <a:schemeClr val="bg1"/>
                </a:solidFill>
                <a:ea typeface="Batang" pitchFamily="18" charset="-127"/>
                <a:cs typeface="Batang" pitchFamily="18" charset="-127"/>
              </a:rPr>
            </a:br>
            <a:r>
              <a:rPr lang="en-GB" sz="1000" dirty="0">
                <a:solidFill>
                  <a:schemeClr val="bg1"/>
                </a:solidFill>
                <a:ea typeface="Batang" pitchFamily="18" charset="-127"/>
                <a:cs typeface="Batang" pitchFamily="18" charset="-127"/>
              </a:rPr>
              <a:t>July/August 2012, 14(4)</a:t>
            </a:r>
          </a:p>
          <a:p>
            <a:pPr>
              <a:lnSpc>
                <a:spcPct val="90000"/>
              </a:lnSpc>
              <a:buNone/>
            </a:pPr>
            <a:r>
              <a:rPr lang="en-GB" sz="1000" dirty="0" err="1">
                <a:solidFill>
                  <a:schemeClr val="bg1"/>
                </a:solidFill>
              </a:rPr>
              <a:t>Howison</a:t>
            </a:r>
            <a:r>
              <a:rPr lang="en-GB" sz="1000" dirty="0">
                <a:solidFill>
                  <a:schemeClr val="bg1"/>
                </a:solidFill>
              </a:rPr>
              <a:t> and </a:t>
            </a:r>
            <a:r>
              <a:rPr lang="en-GB" sz="1000" dirty="0" err="1">
                <a:solidFill>
                  <a:schemeClr val="bg1"/>
                </a:solidFill>
              </a:rPr>
              <a:t>Herbsleb</a:t>
            </a:r>
            <a:r>
              <a:rPr lang="en-GB" sz="1000" dirty="0">
                <a:solidFill>
                  <a:schemeClr val="bg1"/>
                </a:solidFill>
              </a:rPr>
              <a:t> (2013) "Incentives and Integration In Scientific Software Production" CSCW 2013. </a:t>
            </a:r>
          </a:p>
          <a:p>
            <a:pPr>
              <a:lnSpc>
                <a:spcPct val="90000"/>
              </a:lnSpc>
              <a:buNone/>
            </a:pPr>
            <a:endParaRPr lang="en-GB" sz="1000" dirty="0">
              <a:solidFill>
                <a:schemeClr val="bg1"/>
              </a:solidFill>
              <a:ea typeface="Batang" pitchFamily="18" charset="-127"/>
              <a:cs typeface="Batang" pitchFamily="18" charset="-127"/>
            </a:endParaRPr>
          </a:p>
          <a:p>
            <a:pPr>
              <a:lnSpc>
                <a:spcPct val="90000"/>
              </a:lnSpc>
              <a:buFontTx/>
              <a:buNone/>
            </a:pPr>
            <a:r>
              <a:rPr lang="en-GB" sz="1000" dirty="0">
                <a:solidFill>
                  <a:schemeClr val="bg1"/>
                </a:solidFill>
              </a:rPr>
              <a:t> </a:t>
            </a:r>
          </a:p>
        </p:txBody>
      </p:sp>
    </p:spTree>
    <p:extLst>
      <p:ext uri="{BB962C8B-B14F-4D97-AF65-F5344CB8AC3E}">
        <p14:creationId xmlns:p14="http://schemas.microsoft.com/office/powerpoint/2010/main" val="3449481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still all about reputation</a:t>
            </a:r>
          </a:p>
        </p:txBody>
      </p:sp>
      <p:sp>
        <p:nvSpPr>
          <p:cNvPr id="3" name="Content Placeholder 2"/>
          <p:cNvSpPr txBox="1">
            <a:spLocks/>
          </p:cNvSpPr>
          <p:nvPr/>
        </p:nvSpPr>
        <p:spPr>
          <a:xfrm>
            <a:off x="333375" y="1131591"/>
            <a:ext cx="8487097" cy="3816424"/>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600" dirty="0"/>
              <a:t>“This particular project was something I wrote a couple years ago to help me out with a workflow</a:t>
            </a:r>
            <a:r>
              <a:rPr lang="is-IS" sz="2600" dirty="0"/>
              <a:t>…</a:t>
            </a:r>
            <a:r>
              <a:rPr lang="en-US" sz="2600" dirty="0"/>
              <a:t> </a:t>
            </a:r>
            <a:r>
              <a:rPr lang="en-US" sz="2600" dirty="0">
                <a:solidFill>
                  <a:srgbClr val="FF0000"/>
                </a:solidFill>
              </a:rPr>
              <a:t>I’d put it up on </a:t>
            </a:r>
            <a:r>
              <a:rPr lang="en-US" sz="2600" dirty="0" err="1">
                <a:solidFill>
                  <a:srgbClr val="FF0000"/>
                </a:solidFill>
              </a:rPr>
              <a:t>Github</a:t>
            </a:r>
            <a:r>
              <a:rPr lang="en-US" sz="2600" dirty="0"/>
              <a:t>, so that others could potentially use it or use the code. So I went to see what people were saying about this project. It seemed liked </a:t>
            </a:r>
            <a:r>
              <a:rPr lang="en-US" sz="2600" dirty="0">
                <a:solidFill>
                  <a:srgbClr val="FF0000"/>
                </a:solidFill>
              </a:rPr>
              <a:t>I’d done something fundamentally wrong</a:t>
            </a:r>
            <a:r>
              <a:rPr lang="en-US" sz="2600" dirty="0"/>
              <a:t>, so stupid that it flabbergasts someone... </a:t>
            </a:r>
            <a:r>
              <a:rPr lang="en-US" sz="2600" dirty="0">
                <a:solidFill>
                  <a:srgbClr val="FF0000"/>
                </a:solidFill>
              </a:rPr>
              <a:t>So of course I start sobbing</a:t>
            </a:r>
            <a:r>
              <a:rPr lang="en-US" sz="2600" dirty="0"/>
              <a:t>. Then I see these people’s follower count, and I sob harder. I can’t help but think of potential future employers that are no longer potential.”</a:t>
            </a:r>
          </a:p>
          <a:p>
            <a:pPr marL="0" indent="0">
              <a:buFont typeface="Arial" pitchFamily="34" charset="0"/>
              <a:buNone/>
            </a:pPr>
            <a:endParaRPr lang="en-US" sz="2800" dirty="0"/>
          </a:p>
          <a:p>
            <a:pPr marL="0" indent="0">
              <a:buFont typeface="Arial" pitchFamily="34" charset="0"/>
              <a:buNone/>
            </a:pPr>
            <a:endParaRPr lang="en-US" sz="2800" dirty="0"/>
          </a:p>
        </p:txBody>
      </p:sp>
      <p:sp>
        <p:nvSpPr>
          <p:cNvPr id="4" name="Text Box 4"/>
          <p:cNvSpPr txBox="1">
            <a:spLocks noChangeArrowheads="1"/>
          </p:cNvSpPr>
          <p:nvPr/>
        </p:nvSpPr>
        <p:spPr bwMode="auto">
          <a:xfrm>
            <a:off x="4427984" y="4299942"/>
            <a:ext cx="4544129" cy="523220"/>
          </a:xfrm>
          <a:prstGeom prst="rect">
            <a:avLst/>
          </a:prstGeom>
          <a:solidFill>
            <a:schemeClr val="bg1"/>
          </a:solidFill>
          <a:ln w="9525">
            <a:noFill/>
            <a:miter lim="800000"/>
            <a:headEnd/>
            <a:tailEnd/>
          </a:ln>
        </p:spPr>
        <p:txBody>
          <a:bodyPr wrap="none">
            <a:prstTxWarp prst="textNoShape">
              <a:avLst/>
            </a:prstTxWarp>
            <a:spAutoFit/>
          </a:bodyPr>
          <a:lstStyle/>
          <a:p>
            <a:r>
              <a:rPr lang="de-DE" sz="1400" dirty="0">
                <a:solidFill>
                  <a:prstClr val="black"/>
                </a:solidFill>
                <a:ea typeface="Batang" pitchFamily="18" charset="-127"/>
                <a:cs typeface="Batang" pitchFamily="18" charset="-127"/>
                <a:hlinkClick r:id="rId2"/>
              </a:rPr>
              <a:t>http://www.software.ac.uk/blog/2013-01-25-haters-gonna-</a:t>
            </a:r>
            <a:br>
              <a:rPr lang="de-DE" sz="1400" dirty="0">
                <a:solidFill>
                  <a:prstClr val="black"/>
                </a:solidFill>
                <a:ea typeface="Batang" pitchFamily="18" charset="-127"/>
                <a:cs typeface="Batang" pitchFamily="18" charset="-127"/>
                <a:hlinkClick r:id="rId2"/>
              </a:rPr>
            </a:br>
            <a:r>
              <a:rPr lang="de-DE" sz="1400" dirty="0">
                <a:solidFill>
                  <a:prstClr val="black"/>
                </a:solidFill>
                <a:ea typeface="Batang" pitchFamily="18" charset="-127"/>
                <a:cs typeface="Batang" pitchFamily="18" charset="-127"/>
                <a:hlinkClick r:id="rId2"/>
              </a:rPr>
              <a:t>hate-why-you-shouldnt-be-ashamed-releasing-your-code</a:t>
            </a:r>
            <a:endParaRPr lang="de-DE" sz="1400" dirty="0">
              <a:solidFill>
                <a:prstClr val="black"/>
              </a:solidFill>
              <a:ea typeface="Batang" pitchFamily="18" charset="-127"/>
              <a:cs typeface="Batang" pitchFamily="18" charset="-127"/>
            </a:endParaRPr>
          </a:p>
        </p:txBody>
      </p:sp>
      <p:pic>
        <p:nvPicPr>
          <p:cNvPr id="5" name="Picture 4"/>
          <p:cNvPicPr>
            <a:picLocks noChangeAspect="1"/>
          </p:cNvPicPr>
          <p:nvPr/>
        </p:nvPicPr>
        <p:blipFill>
          <a:blip r:embed="rId3"/>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3157620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It’s impossible to do this on your own</a:t>
            </a:r>
          </a:p>
        </p:txBody>
      </p:sp>
    </p:spTree>
    <p:extLst>
      <p:ext uri="{BB962C8B-B14F-4D97-AF65-F5344CB8AC3E}">
        <p14:creationId xmlns:p14="http://schemas.microsoft.com/office/powerpoint/2010/main" val="4138984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Four Paradigms of Research</a:t>
            </a:r>
          </a:p>
        </p:txBody>
      </p:sp>
      <p:sp>
        <p:nvSpPr>
          <p:cNvPr id="5" name="Rectangle 4"/>
          <p:cNvSpPr/>
          <p:nvPr/>
        </p:nvSpPr>
        <p:spPr>
          <a:xfrm>
            <a:off x="1369903" y="1314450"/>
            <a:ext cx="2134430" cy="692497"/>
          </a:xfrm>
          <a:prstGeom prst="rect">
            <a:avLst/>
          </a:prstGeom>
          <a:noFill/>
        </p:spPr>
        <p:txBody>
          <a:bodyPr wrap="none" lIns="68580" tIns="34290" rIns="68580" bIns="34290">
            <a:spAutoFit/>
          </a:bodyPr>
          <a:lstStyle/>
          <a:p>
            <a:pPr algn="ctr"/>
            <a:r>
              <a:rPr lang="en-GB" sz="40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Empirical</a:t>
            </a:r>
          </a:p>
        </p:txBody>
      </p:sp>
      <p:sp>
        <p:nvSpPr>
          <p:cNvPr id="6" name="Rectangle 5"/>
          <p:cNvSpPr/>
          <p:nvPr/>
        </p:nvSpPr>
        <p:spPr>
          <a:xfrm>
            <a:off x="1657206" y="2286000"/>
            <a:ext cx="2557880" cy="692497"/>
          </a:xfrm>
          <a:prstGeom prst="rect">
            <a:avLst/>
          </a:prstGeom>
          <a:noFill/>
        </p:spPr>
        <p:txBody>
          <a:bodyPr wrap="none" lIns="68580" tIns="34290" rIns="68580" bIns="34290">
            <a:spAutoFit/>
          </a:bodyPr>
          <a:lstStyle/>
          <a:p>
            <a:pPr algn="ctr"/>
            <a:r>
              <a:rPr lang="en-GB" sz="40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Theoretical</a:t>
            </a:r>
          </a:p>
        </p:txBody>
      </p:sp>
      <p:sp>
        <p:nvSpPr>
          <p:cNvPr id="7" name="Rectangle 6"/>
          <p:cNvSpPr/>
          <p:nvPr/>
        </p:nvSpPr>
        <p:spPr>
          <a:xfrm>
            <a:off x="2114939" y="3200400"/>
            <a:ext cx="3349058" cy="692497"/>
          </a:xfrm>
          <a:prstGeom prst="rect">
            <a:avLst/>
          </a:prstGeom>
          <a:noFill/>
        </p:spPr>
        <p:txBody>
          <a:bodyPr wrap="none" lIns="68580" tIns="34290" rIns="68580" bIns="34290">
            <a:spAutoFit/>
          </a:bodyPr>
          <a:lstStyle/>
          <a:p>
            <a:pPr algn="ctr"/>
            <a:r>
              <a:rPr lang="en-GB" sz="40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Computational</a:t>
            </a:r>
          </a:p>
        </p:txBody>
      </p:sp>
      <p:sp>
        <p:nvSpPr>
          <p:cNvPr id="8" name="Rectangle 7"/>
          <p:cNvSpPr/>
          <p:nvPr/>
        </p:nvSpPr>
        <p:spPr>
          <a:xfrm>
            <a:off x="2629762" y="4108103"/>
            <a:ext cx="3733586" cy="692497"/>
          </a:xfrm>
          <a:prstGeom prst="rect">
            <a:avLst/>
          </a:prstGeom>
          <a:noFill/>
        </p:spPr>
        <p:txBody>
          <a:bodyPr wrap="none" lIns="68580" tIns="34290" rIns="68580" bIns="34290">
            <a:spAutoFit/>
          </a:bodyPr>
          <a:lstStyle/>
          <a:p>
            <a:pPr algn="ctr"/>
            <a:r>
              <a:rPr lang="en-GB" sz="405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Data Exploration</a:t>
            </a:r>
          </a:p>
        </p:txBody>
      </p:sp>
      <p:pic>
        <p:nvPicPr>
          <p:cNvPr id="9" name="Picture 8" descr="Bertini_fresco_of_Galileo_Galilei_and_Doge_of_Venice_publicdomain.jpeg"/>
          <p:cNvPicPr>
            <a:picLocks noChangeAspect="1"/>
          </p:cNvPicPr>
          <p:nvPr/>
        </p:nvPicPr>
        <p:blipFill>
          <a:blip r:embed="rId3"/>
          <a:srcRect t="12500"/>
          <a:stretch>
            <a:fillRect/>
          </a:stretch>
        </p:blipFill>
        <p:spPr>
          <a:xfrm>
            <a:off x="4343400" y="1143000"/>
            <a:ext cx="1684782" cy="1600200"/>
          </a:xfrm>
          <a:prstGeom prst="rect">
            <a:avLst/>
          </a:prstGeom>
        </p:spPr>
      </p:pic>
      <p:pic>
        <p:nvPicPr>
          <p:cNvPr id="10" name="Picture 9" descr="Enrico_Fermi_Courtesy_Argonne_National_Laboratory.jpg"/>
          <p:cNvPicPr>
            <a:picLocks noChangeAspect="1"/>
          </p:cNvPicPr>
          <p:nvPr/>
        </p:nvPicPr>
        <p:blipFill>
          <a:blip r:embed="rId4"/>
          <a:stretch>
            <a:fillRect/>
          </a:stretch>
        </p:blipFill>
        <p:spPr>
          <a:xfrm>
            <a:off x="5486400" y="1714500"/>
            <a:ext cx="1554101" cy="1943100"/>
          </a:xfrm>
          <a:prstGeom prst="rect">
            <a:avLst/>
          </a:prstGeom>
        </p:spPr>
      </p:pic>
      <p:pic>
        <p:nvPicPr>
          <p:cNvPr id="11" name="Picture 10" descr="Dying_Star_Courtesy_Lawrence_Berkeley_National_Laboratory.png"/>
          <p:cNvPicPr>
            <a:picLocks noChangeAspect="1"/>
          </p:cNvPicPr>
          <p:nvPr/>
        </p:nvPicPr>
        <p:blipFill>
          <a:blip r:embed="rId5"/>
          <a:stretch>
            <a:fillRect/>
          </a:stretch>
        </p:blipFill>
        <p:spPr>
          <a:xfrm>
            <a:off x="5886450" y="2857500"/>
            <a:ext cx="1543050" cy="1543050"/>
          </a:xfrm>
          <a:prstGeom prst="rect">
            <a:avLst/>
          </a:prstGeom>
        </p:spPr>
      </p:pic>
      <p:pic>
        <p:nvPicPr>
          <p:cNvPr id="12" name="Picture 3" descr="supertram-changes-updated"/>
          <p:cNvPicPr>
            <a:picLocks noChangeAspect="1" noChangeArrowheads="1"/>
          </p:cNvPicPr>
          <p:nvPr/>
        </p:nvPicPr>
        <p:blipFill>
          <a:blip r:embed="rId6" cstate="print"/>
          <a:srcRect/>
          <a:stretch>
            <a:fillRect/>
          </a:stretch>
        </p:blipFill>
        <p:spPr bwMode="auto">
          <a:xfrm>
            <a:off x="6515101" y="3839578"/>
            <a:ext cx="1485900" cy="1303923"/>
          </a:xfrm>
          <a:prstGeom prst="rect">
            <a:avLst/>
          </a:prstGeom>
          <a:noFill/>
          <a:ln w="9525">
            <a:noFill/>
            <a:miter lim="800000"/>
            <a:headEnd/>
            <a:tailEnd/>
          </a:ln>
        </p:spPr>
      </p:pic>
    </p:spTree>
    <p:extLst>
      <p:ext uri="{BB962C8B-B14F-4D97-AF65-F5344CB8AC3E}">
        <p14:creationId xmlns:p14="http://schemas.microsoft.com/office/powerpoint/2010/main" val="3923185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C05B-D3DE-9342-8EF0-DDF79A78A39B}"/>
              </a:ext>
            </a:extLst>
          </p:cNvPr>
          <p:cNvSpPr>
            <a:spLocks noGrp="1"/>
          </p:cNvSpPr>
          <p:nvPr>
            <p:ph type="title"/>
          </p:nvPr>
        </p:nvSpPr>
        <p:spPr/>
        <p:txBody>
          <a:bodyPr/>
          <a:lstStyle/>
          <a:p>
            <a:r>
              <a:rPr lang="en-US" dirty="0"/>
              <a:t>Communities of Practice</a:t>
            </a:r>
          </a:p>
        </p:txBody>
      </p:sp>
      <p:sp>
        <p:nvSpPr>
          <p:cNvPr id="3" name="Content Placeholder 2">
            <a:extLst>
              <a:ext uri="{FF2B5EF4-FFF2-40B4-BE49-F238E27FC236}">
                <a16:creationId xmlns:a16="http://schemas.microsoft.com/office/drawing/2014/main" id="{91F3C85C-121A-304C-A055-9B9DFEC7F8A7}"/>
              </a:ext>
            </a:extLst>
          </p:cNvPr>
          <p:cNvSpPr>
            <a:spLocks noGrp="1"/>
          </p:cNvSpPr>
          <p:nvPr>
            <p:ph idx="1"/>
          </p:nvPr>
        </p:nvSpPr>
        <p:spPr/>
        <p:txBody>
          <a:bodyPr>
            <a:normAutofit fontScale="77500" lnSpcReduction="20000"/>
          </a:bodyPr>
          <a:lstStyle/>
          <a:p>
            <a:r>
              <a:rPr lang="en-GB" dirty="0"/>
              <a:t>Domain: A domain of knowledge creates common ground, inspires members to participate, guides their learning and gives meaning to their actions</a:t>
            </a:r>
          </a:p>
          <a:p>
            <a:r>
              <a:rPr lang="en-GB" dirty="0"/>
              <a:t>Community: The notion of a community creates the social fabric for that learning. A strong community fosters interactions and encourages a willingness to share ideas.</a:t>
            </a:r>
          </a:p>
          <a:p>
            <a:r>
              <a:rPr lang="en-GB" dirty="0"/>
              <a:t>Practice: While the domain provides the general area of interest for the community, the practice is the specific focus around which the community develops, shares and maintains its core of knowledge.</a:t>
            </a:r>
            <a:endParaRPr lang="en-US" dirty="0"/>
          </a:p>
        </p:txBody>
      </p:sp>
      <p:sp>
        <p:nvSpPr>
          <p:cNvPr id="4" name="TextBox 3">
            <a:extLst>
              <a:ext uri="{FF2B5EF4-FFF2-40B4-BE49-F238E27FC236}">
                <a16:creationId xmlns:a16="http://schemas.microsoft.com/office/drawing/2014/main" id="{BE494FD1-2EC7-DD41-8D48-250D2BE46941}"/>
              </a:ext>
            </a:extLst>
          </p:cNvPr>
          <p:cNvSpPr txBox="1"/>
          <p:nvPr/>
        </p:nvSpPr>
        <p:spPr>
          <a:xfrm>
            <a:off x="107504" y="4515536"/>
            <a:ext cx="7383368" cy="646331"/>
          </a:xfrm>
          <a:prstGeom prst="rect">
            <a:avLst/>
          </a:prstGeom>
          <a:noFill/>
        </p:spPr>
        <p:txBody>
          <a:bodyPr wrap="none" rtlCol="0">
            <a:spAutoFit/>
          </a:bodyPr>
          <a:lstStyle/>
          <a:p>
            <a:r>
              <a:rPr lang="en-US" sz="1200" dirty="0"/>
              <a:t>Wenger, Etienne; McDermott, Richard; Snyder, William M. (2002). Cultivating Communities of Practice (Hardcover). </a:t>
            </a:r>
            <a:br>
              <a:rPr lang="en-US" sz="1200" dirty="0"/>
            </a:br>
            <a:r>
              <a:rPr lang="en-US" sz="1200" dirty="0"/>
              <a:t>Harvard Business Press; 1 edition. ISBN 978-1-57851-330-7.</a:t>
            </a:r>
          </a:p>
          <a:p>
            <a:endParaRPr lang="en-US" sz="1200" dirty="0"/>
          </a:p>
        </p:txBody>
      </p:sp>
    </p:spTree>
    <p:extLst>
      <p:ext uri="{BB962C8B-B14F-4D97-AF65-F5344CB8AC3E}">
        <p14:creationId xmlns:p14="http://schemas.microsoft.com/office/powerpoint/2010/main" val="2228487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4C62F-14CA-4A42-8247-998A22331FB7}"/>
              </a:ext>
            </a:extLst>
          </p:cNvPr>
          <p:cNvSpPr>
            <a:spLocks noGrp="1"/>
          </p:cNvSpPr>
          <p:nvPr>
            <p:ph type="title"/>
          </p:nvPr>
        </p:nvSpPr>
        <p:spPr/>
        <p:txBody>
          <a:bodyPr/>
          <a:lstStyle/>
          <a:p>
            <a:r>
              <a:rPr lang="en-US" dirty="0"/>
              <a:t>Cultivating successful </a:t>
            </a:r>
            <a:r>
              <a:rPr lang="en-US" dirty="0" err="1"/>
              <a:t>CoPs</a:t>
            </a:r>
            <a:endParaRPr lang="en-US" dirty="0"/>
          </a:p>
        </p:txBody>
      </p:sp>
      <p:sp>
        <p:nvSpPr>
          <p:cNvPr id="3" name="Content Placeholder 2">
            <a:extLst>
              <a:ext uri="{FF2B5EF4-FFF2-40B4-BE49-F238E27FC236}">
                <a16:creationId xmlns:a16="http://schemas.microsoft.com/office/drawing/2014/main" id="{0ABA430F-49BC-BB4E-AA81-838AC12A24C8}"/>
              </a:ext>
            </a:extLst>
          </p:cNvPr>
          <p:cNvSpPr>
            <a:spLocks noGrp="1"/>
          </p:cNvSpPr>
          <p:nvPr>
            <p:ph idx="1"/>
          </p:nvPr>
        </p:nvSpPr>
        <p:spPr/>
        <p:txBody>
          <a:bodyPr>
            <a:normAutofit fontScale="85000" lnSpcReduction="20000"/>
          </a:bodyPr>
          <a:lstStyle/>
          <a:p>
            <a:r>
              <a:rPr lang="en-GB" dirty="0"/>
              <a:t>Design the community to evolve naturally</a:t>
            </a:r>
          </a:p>
          <a:p>
            <a:r>
              <a:rPr lang="en-GB" dirty="0"/>
              <a:t>Create opportunities for open dialog within and with outside perspectives</a:t>
            </a:r>
          </a:p>
          <a:p>
            <a:r>
              <a:rPr lang="en-GB" dirty="0"/>
              <a:t>Welcome and allow different levels of participation</a:t>
            </a:r>
          </a:p>
          <a:p>
            <a:r>
              <a:rPr lang="en-GB" dirty="0"/>
              <a:t>Develop both public and private community spaces</a:t>
            </a:r>
          </a:p>
          <a:p>
            <a:r>
              <a:rPr lang="en-GB" dirty="0"/>
              <a:t>Focus on the value of the community </a:t>
            </a:r>
          </a:p>
          <a:p>
            <a:r>
              <a:rPr lang="en-GB" dirty="0"/>
              <a:t>Combine familiarity and excitement</a:t>
            </a:r>
          </a:p>
          <a:p>
            <a:r>
              <a:rPr lang="en-GB" dirty="0"/>
              <a:t>Find and nurture a regular rhythm for the community</a:t>
            </a:r>
          </a:p>
          <a:p>
            <a:pPr marL="514350" indent="-514350">
              <a:buFont typeface="+mj-lt"/>
              <a:buAutoNum type="arabicPeriod"/>
            </a:pPr>
            <a:endParaRPr lang="en-US" dirty="0"/>
          </a:p>
        </p:txBody>
      </p:sp>
      <p:sp>
        <p:nvSpPr>
          <p:cNvPr id="5" name="TextBox 4">
            <a:extLst>
              <a:ext uri="{FF2B5EF4-FFF2-40B4-BE49-F238E27FC236}">
                <a16:creationId xmlns:a16="http://schemas.microsoft.com/office/drawing/2014/main" id="{92A0DC51-68A6-E644-BFD0-86643650AEFB}"/>
              </a:ext>
            </a:extLst>
          </p:cNvPr>
          <p:cNvSpPr txBox="1"/>
          <p:nvPr/>
        </p:nvSpPr>
        <p:spPr>
          <a:xfrm>
            <a:off x="107504" y="4515536"/>
            <a:ext cx="7383368" cy="646331"/>
          </a:xfrm>
          <a:prstGeom prst="rect">
            <a:avLst/>
          </a:prstGeom>
          <a:noFill/>
        </p:spPr>
        <p:txBody>
          <a:bodyPr wrap="none" rtlCol="0">
            <a:spAutoFit/>
          </a:bodyPr>
          <a:lstStyle/>
          <a:p>
            <a:r>
              <a:rPr lang="en-US" sz="1200" dirty="0"/>
              <a:t>Wenger, Etienne; McDermott, Richard; Snyder, William M. (2002). Cultivating Communities of Practice (Hardcover). </a:t>
            </a:r>
            <a:br>
              <a:rPr lang="en-US" sz="1200" dirty="0"/>
            </a:br>
            <a:r>
              <a:rPr lang="en-US" sz="1200" dirty="0"/>
              <a:t>Harvard Business Press; 1 edition. ISBN 978-1-57851-330-7.</a:t>
            </a:r>
          </a:p>
          <a:p>
            <a:endParaRPr lang="en-US" sz="1200" dirty="0"/>
          </a:p>
        </p:txBody>
      </p:sp>
    </p:spTree>
    <p:extLst>
      <p:ext uri="{BB962C8B-B14F-4D97-AF65-F5344CB8AC3E}">
        <p14:creationId xmlns:p14="http://schemas.microsoft.com/office/powerpoint/2010/main" val="2380911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B3F7-26D4-304A-A88D-F7C79A493945}"/>
              </a:ext>
            </a:extLst>
          </p:cNvPr>
          <p:cNvSpPr>
            <a:spLocks noGrp="1"/>
          </p:cNvSpPr>
          <p:nvPr>
            <p:ph type="title"/>
          </p:nvPr>
        </p:nvSpPr>
        <p:spPr/>
        <p:txBody>
          <a:bodyPr/>
          <a:lstStyle/>
          <a:p>
            <a:r>
              <a:rPr lang="en-US" dirty="0"/>
              <a:t>Examples of </a:t>
            </a:r>
            <a:r>
              <a:rPr lang="en-US" dirty="0" err="1"/>
              <a:t>CoPs</a:t>
            </a:r>
            <a:endParaRPr lang="en-US" dirty="0"/>
          </a:p>
        </p:txBody>
      </p:sp>
      <p:pic>
        <p:nvPicPr>
          <p:cNvPr id="4" name="Picture 3">
            <a:extLst>
              <a:ext uri="{FF2B5EF4-FFF2-40B4-BE49-F238E27FC236}">
                <a16:creationId xmlns:a16="http://schemas.microsoft.com/office/drawing/2014/main" id="{63B3D163-3EFB-9840-AAF4-E27D981D34F5}"/>
              </a:ext>
            </a:extLst>
          </p:cNvPr>
          <p:cNvPicPr>
            <a:picLocks noChangeAspect="1"/>
          </p:cNvPicPr>
          <p:nvPr/>
        </p:nvPicPr>
        <p:blipFill>
          <a:blip r:embed="rId2"/>
          <a:stretch>
            <a:fillRect/>
          </a:stretch>
        </p:blipFill>
        <p:spPr>
          <a:xfrm>
            <a:off x="33867" y="1200150"/>
            <a:ext cx="4178093" cy="3528351"/>
          </a:xfrm>
          <a:prstGeom prst="rect">
            <a:avLst/>
          </a:prstGeom>
        </p:spPr>
      </p:pic>
      <p:sp>
        <p:nvSpPr>
          <p:cNvPr id="5" name="TextBox 4">
            <a:extLst>
              <a:ext uri="{FF2B5EF4-FFF2-40B4-BE49-F238E27FC236}">
                <a16:creationId xmlns:a16="http://schemas.microsoft.com/office/drawing/2014/main" id="{7B843C41-C2E8-5846-8D59-4A5F8B9D1FE9}"/>
              </a:ext>
            </a:extLst>
          </p:cNvPr>
          <p:cNvSpPr txBox="1"/>
          <p:nvPr/>
        </p:nvSpPr>
        <p:spPr>
          <a:xfrm>
            <a:off x="33867" y="4706877"/>
            <a:ext cx="2947410" cy="276999"/>
          </a:xfrm>
          <a:prstGeom prst="rect">
            <a:avLst/>
          </a:prstGeom>
          <a:noFill/>
        </p:spPr>
        <p:txBody>
          <a:bodyPr wrap="none" rtlCol="0">
            <a:spAutoFit/>
          </a:bodyPr>
          <a:lstStyle/>
          <a:p>
            <a:r>
              <a:rPr lang="en-US" sz="1200" dirty="0"/>
              <a:t>http://</a:t>
            </a:r>
            <a:r>
              <a:rPr lang="en-US" sz="1200" dirty="0" err="1"/>
              <a:t>melbourne.resbaz.edu.au</a:t>
            </a:r>
            <a:r>
              <a:rPr lang="en-US" sz="1200" dirty="0"/>
              <a:t>/</a:t>
            </a:r>
            <a:r>
              <a:rPr lang="en-US" sz="1200" dirty="0" err="1"/>
              <a:t>HackyHour</a:t>
            </a:r>
            <a:endParaRPr lang="en-US" sz="1200" dirty="0"/>
          </a:p>
        </p:txBody>
      </p:sp>
      <p:pic>
        <p:nvPicPr>
          <p:cNvPr id="6" name="Picture 5">
            <a:extLst>
              <a:ext uri="{FF2B5EF4-FFF2-40B4-BE49-F238E27FC236}">
                <a16:creationId xmlns:a16="http://schemas.microsoft.com/office/drawing/2014/main" id="{E52908DA-7832-5F4A-9673-8EFD4BFF2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5977" y="1200150"/>
            <a:ext cx="2232248" cy="2861195"/>
          </a:xfrm>
          <a:prstGeom prst="rect">
            <a:avLst/>
          </a:prstGeom>
        </p:spPr>
      </p:pic>
      <p:sp>
        <p:nvSpPr>
          <p:cNvPr id="7" name="Rectangle 6">
            <a:extLst>
              <a:ext uri="{FF2B5EF4-FFF2-40B4-BE49-F238E27FC236}">
                <a16:creationId xmlns:a16="http://schemas.microsoft.com/office/drawing/2014/main" id="{7053400B-FF02-C740-BBC3-0346358EF742}"/>
              </a:ext>
            </a:extLst>
          </p:cNvPr>
          <p:cNvSpPr/>
          <p:nvPr/>
        </p:nvSpPr>
        <p:spPr>
          <a:xfrm>
            <a:off x="4328293" y="3991902"/>
            <a:ext cx="2202719" cy="276999"/>
          </a:xfrm>
          <a:prstGeom prst="rect">
            <a:avLst/>
          </a:prstGeom>
        </p:spPr>
        <p:txBody>
          <a:bodyPr wrap="none">
            <a:spAutoFit/>
          </a:bodyPr>
          <a:lstStyle/>
          <a:p>
            <a:r>
              <a:rPr lang="en-US" sz="1200" dirty="0"/>
              <a:t>https://</a:t>
            </a:r>
            <a:r>
              <a:rPr lang="en-US" sz="1200" dirty="0" err="1"/>
              <a:t>ourcodingclub.github.io</a:t>
            </a:r>
            <a:r>
              <a:rPr lang="en-US" sz="1200" dirty="0"/>
              <a:t>/</a:t>
            </a:r>
          </a:p>
        </p:txBody>
      </p:sp>
      <p:pic>
        <p:nvPicPr>
          <p:cNvPr id="8" name="Picture 7">
            <a:extLst>
              <a:ext uri="{FF2B5EF4-FFF2-40B4-BE49-F238E27FC236}">
                <a16:creationId xmlns:a16="http://schemas.microsoft.com/office/drawing/2014/main" id="{CB415628-54D7-F64E-91A1-5C487622D8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2937" y="1219076"/>
            <a:ext cx="2263178" cy="586750"/>
          </a:xfrm>
          <a:prstGeom prst="rect">
            <a:avLst/>
          </a:prstGeom>
        </p:spPr>
      </p:pic>
      <p:pic>
        <p:nvPicPr>
          <p:cNvPr id="9" name="Picture 8">
            <a:extLst>
              <a:ext uri="{FF2B5EF4-FFF2-40B4-BE49-F238E27FC236}">
                <a16:creationId xmlns:a16="http://schemas.microsoft.com/office/drawing/2014/main" id="{666CAC29-6B89-B542-9962-A0A61C7D7CD6}"/>
              </a:ext>
            </a:extLst>
          </p:cNvPr>
          <p:cNvPicPr>
            <a:picLocks noChangeAspect="1"/>
          </p:cNvPicPr>
          <p:nvPr/>
        </p:nvPicPr>
        <p:blipFill>
          <a:blip r:embed="rId5"/>
          <a:stretch>
            <a:fillRect/>
          </a:stretch>
        </p:blipFill>
        <p:spPr>
          <a:xfrm>
            <a:off x="6623915" y="1851670"/>
            <a:ext cx="2362200" cy="673100"/>
          </a:xfrm>
          <a:prstGeom prst="rect">
            <a:avLst/>
          </a:prstGeom>
        </p:spPr>
      </p:pic>
      <p:sp>
        <p:nvSpPr>
          <p:cNvPr id="10" name="TextBox 9">
            <a:extLst>
              <a:ext uri="{FF2B5EF4-FFF2-40B4-BE49-F238E27FC236}">
                <a16:creationId xmlns:a16="http://schemas.microsoft.com/office/drawing/2014/main" id="{B3321D90-63E8-0943-A789-F6D313B1C324}"/>
              </a:ext>
            </a:extLst>
          </p:cNvPr>
          <p:cNvSpPr txBox="1"/>
          <p:nvPr/>
        </p:nvSpPr>
        <p:spPr>
          <a:xfrm>
            <a:off x="4328293" y="4305423"/>
            <a:ext cx="3013133" cy="646331"/>
          </a:xfrm>
          <a:prstGeom prst="rect">
            <a:avLst/>
          </a:prstGeom>
          <a:noFill/>
        </p:spPr>
        <p:txBody>
          <a:bodyPr wrap="none" rtlCol="0">
            <a:spAutoFit/>
          </a:bodyPr>
          <a:lstStyle/>
          <a:p>
            <a:r>
              <a:rPr lang="en-US" sz="1200" dirty="0"/>
              <a:t>Sheffield Astrophysics Code Review Club</a:t>
            </a:r>
            <a:br>
              <a:rPr lang="en-US" sz="1200" dirty="0"/>
            </a:br>
            <a:r>
              <a:rPr lang="en-US" sz="1200" dirty="0"/>
              <a:t>https://</a:t>
            </a:r>
            <a:r>
              <a:rPr lang="en-US" sz="1200" dirty="0" err="1"/>
              <a:t>www.software.ac.uk</a:t>
            </a:r>
            <a:r>
              <a:rPr lang="en-US" sz="1200" dirty="0"/>
              <a:t>/</a:t>
            </a:r>
            <a:r>
              <a:rPr lang="en-US" sz="1200" dirty="0" err="1"/>
              <a:t>index.php</a:t>
            </a:r>
            <a:r>
              <a:rPr lang="en-US" sz="1200" dirty="0"/>
              <a:t>/blog/</a:t>
            </a:r>
            <a:br>
              <a:rPr lang="en-US" sz="1200" dirty="0"/>
            </a:br>
            <a:r>
              <a:rPr lang="en-US" sz="1200" dirty="0"/>
              <a:t>2018-05-18-code-review-academia</a:t>
            </a:r>
          </a:p>
        </p:txBody>
      </p:sp>
      <p:sp>
        <p:nvSpPr>
          <p:cNvPr id="11" name="TextBox 10">
            <a:extLst>
              <a:ext uri="{FF2B5EF4-FFF2-40B4-BE49-F238E27FC236}">
                <a16:creationId xmlns:a16="http://schemas.microsoft.com/office/drawing/2014/main" id="{6B3E310A-D2A3-1748-9663-8F1C6A0E3C00}"/>
              </a:ext>
            </a:extLst>
          </p:cNvPr>
          <p:cNvSpPr txBox="1"/>
          <p:nvPr/>
        </p:nvSpPr>
        <p:spPr>
          <a:xfrm>
            <a:off x="6661120" y="3003798"/>
            <a:ext cx="2324995" cy="276999"/>
          </a:xfrm>
          <a:prstGeom prst="rect">
            <a:avLst/>
          </a:prstGeom>
          <a:noFill/>
        </p:spPr>
        <p:txBody>
          <a:bodyPr wrap="none" rtlCol="0">
            <a:spAutoFit/>
          </a:bodyPr>
          <a:lstStyle/>
          <a:p>
            <a:r>
              <a:rPr lang="en-US" sz="1200" dirty="0"/>
              <a:t>https://</a:t>
            </a:r>
            <a:r>
              <a:rPr lang="en-US" sz="1200" dirty="0" err="1"/>
              <a:t>cookbook.carpentries.org</a:t>
            </a:r>
            <a:r>
              <a:rPr lang="en-US" sz="1200" dirty="0"/>
              <a:t>/</a:t>
            </a:r>
          </a:p>
        </p:txBody>
      </p:sp>
      <p:pic>
        <p:nvPicPr>
          <p:cNvPr id="12" name="Picture 11">
            <a:extLst>
              <a:ext uri="{FF2B5EF4-FFF2-40B4-BE49-F238E27FC236}">
                <a16:creationId xmlns:a16="http://schemas.microsoft.com/office/drawing/2014/main" id="{B42295BE-FA81-7C4D-AC62-4E961D74B9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7695" y="2571750"/>
            <a:ext cx="2318420" cy="474495"/>
          </a:xfrm>
          <a:prstGeom prst="rect">
            <a:avLst/>
          </a:prstGeom>
        </p:spPr>
      </p:pic>
      <p:pic>
        <p:nvPicPr>
          <p:cNvPr id="14" name="Picture 13">
            <a:extLst>
              <a:ext uri="{FF2B5EF4-FFF2-40B4-BE49-F238E27FC236}">
                <a16:creationId xmlns:a16="http://schemas.microsoft.com/office/drawing/2014/main" id="{4A2C3F93-42FD-5D4E-82EE-7F83E0D7C3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11934" y="3514091"/>
            <a:ext cx="1094507" cy="1094507"/>
          </a:xfrm>
          <a:prstGeom prst="rect">
            <a:avLst/>
          </a:prstGeom>
        </p:spPr>
      </p:pic>
      <p:sp>
        <p:nvSpPr>
          <p:cNvPr id="15" name="TextBox 14">
            <a:extLst>
              <a:ext uri="{FF2B5EF4-FFF2-40B4-BE49-F238E27FC236}">
                <a16:creationId xmlns:a16="http://schemas.microsoft.com/office/drawing/2014/main" id="{96C39758-2085-F249-9D16-A012986C321B}"/>
              </a:ext>
            </a:extLst>
          </p:cNvPr>
          <p:cNvSpPr txBox="1"/>
          <p:nvPr/>
        </p:nvSpPr>
        <p:spPr>
          <a:xfrm>
            <a:off x="7200903" y="4628588"/>
            <a:ext cx="1874809" cy="461665"/>
          </a:xfrm>
          <a:prstGeom prst="rect">
            <a:avLst/>
          </a:prstGeom>
          <a:noFill/>
        </p:spPr>
        <p:txBody>
          <a:bodyPr wrap="none" rtlCol="0">
            <a:spAutoFit/>
          </a:bodyPr>
          <a:lstStyle/>
          <a:p>
            <a:r>
              <a:rPr lang="en-US" sz="1200" dirty="0"/>
              <a:t>http://</a:t>
            </a:r>
            <a:r>
              <a:rPr lang="en-US" sz="1200" dirty="0" err="1"/>
              <a:t>collections.plos.org</a:t>
            </a:r>
            <a:r>
              <a:rPr lang="en-US" sz="1200" dirty="0"/>
              <a:t>/</a:t>
            </a:r>
            <a:br>
              <a:rPr lang="en-US" sz="1200" dirty="0"/>
            </a:br>
            <a:r>
              <a:rPr lang="en-US" sz="1200" dirty="0"/>
              <a:t>ten-simple-rules</a:t>
            </a:r>
          </a:p>
        </p:txBody>
      </p:sp>
      <p:pic>
        <p:nvPicPr>
          <p:cNvPr id="16" name="Picture 15">
            <a:extLst>
              <a:ext uri="{FF2B5EF4-FFF2-40B4-BE49-F238E27FC236}">
                <a16:creationId xmlns:a16="http://schemas.microsoft.com/office/drawing/2014/main" id="{692145FB-177A-E644-A8BF-00E16F9F994F}"/>
              </a:ext>
            </a:extLst>
          </p:cNvPr>
          <p:cNvPicPr>
            <a:picLocks noChangeAspect="1"/>
          </p:cNvPicPr>
          <p:nvPr/>
        </p:nvPicPr>
        <p:blipFill>
          <a:blip r:embed="rId8"/>
          <a:stretch>
            <a:fillRect/>
          </a:stretch>
        </p:blipFill>
        <p:spPr>
          <a:xfrm>
            <a:off x="6656028" y="3406501"/>
            <a:ext cx="1136532" cy="466060"/>
          </a:xfrm>
          <a:prstGeom prst="rect">
            <a:avLst/>
          </a:prstGeom>
        </p:spPr>
      </p:pic>
      <p:pic>
        <p:nvPicPr>
          <p:cNvPr id="17" name="Picture 16">
            <a:extLst>
              <a:ext uri="{FF2B5EF4-FFF2-40B4-BE49-F238E27FC236}">
                <a16:creationId xmlns:a16="http://schemas.microsoft.com/office/drawing/2014/main" id="{A2DA42F2-ABAD-7647-90B3-1515EFD3070E}"/>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677307" y="3933753"/>
            <a:ext cx="991037" cy="488912"/>
          </a:xfrm>
          <a:prstGeom prst="rect">
            <a:avLst/>
          </a:prstGeom>
        </p:spPr>
      </p:pic>
    </p:spTree>
    <p:extLst>
      <p:ext uri="{BB962C8B-B14F-4D97-AF65-F5344CB8AC3E}">
        <p14:creationId xmlns:p14="http://schemas.microsoft.com/office/powerpoint/2010/main" val="2757511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This is still going to be painful</a:t>
            </a:r>
          </a:p>
        </p:txBody>
      </p:sp>
      <p:pic>
        <p:nvPicPr>
          <p:cNvPr id="4" name="Picture 2" descr="http://phdcomics.com/comics/archive/phd031214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131590"/>
            <a:ext cx="8064896" cy="3494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5400000">
            <a:off x="6563313" y="2882262"/>
            <a:ext cx="4147674" cy="646331"/>
          </a:xfrm>
          <a:prstGeom prst="rect">
            <a:avLst/>
          </a:prstGeom>
          <a:noFill/>
        </p:spPr>
        <p:txBody>
          <a:bodyPr wrap="none" rtlCol="0">
            <a:spAutoFit/>
          </a:bodyPr>
          <a:lstStyle/>
          <a:p>
            <a:r>
              <a:rPr lang="en-US" b="1" dirty="0"/>
              <a:t>Piled Higher and Deeper" by Jorge Cham</a:t>
            </a:r>
            <a:br>
              <a:rPr lang="en-US" b="1" dirty="0"/>
            </a:br>
            <a:r>
              <a:rPr lang="en-US" b="1" dirty="0" err="1"/>
              <a:t>www.phdcomics.com</a:t>
            </a:r>
            <a:endParaRPr lang="en-US" dirty="0"/>
          </a:p>
        </p:txBody>
      </p:sp>
      <p:sp>
        <p:nvSpPr>
          <p:cNvPr id="7" name="TextBox 6"/>
          <p:cNvSpPr txBox="1"/>
          <p:nvPr/>
        </p:nvSpPr>
        <p:spPr>
          <a:xfrm>
            <a:off x="179512" y="4441714"/>
            <a:ext cx="4199611" cy="369332"/>
          </a:xfrm>
          <a:prstGeom prst="rect">
            <a:avLst/>
          </a:prstGeom>
          <a:noFill/>
        </p:spPr>
        <p:txBody>
          <a:bodyPr wrap="none" rtlCol="0">
            <a:spAutoFit/>
          </a:bodyPr>
          <a:lstStyle/>
          <a:p>
            <a:r>
              <a:rPr lang="en-US" dirty="0"/>
              <a:t>http://</a:t>
            </a:r>
            <a:r>
              <a:rPr lang="en-US" dirty="0" err="1"/>
              <a:t>phdcomics.com</a:t>
            </a:r>
            <a:r>
              <a:rPr lang="en-US" dirty="0"/>
              <a:t>/</a:t>
            </a:r>
            <a:r>
              <a:rPr lang="en-US" dirty="0" err="1"/>
              <a:t>comics.php?f</a:t>
            </a:r>
            <a:r>
              <a:rPr lang="en-US" dirty="0"/>
              <a:t>=1689</a:t>
            </a:r>
          </a:p>
        </p:txBody>
      </p:sp>
    </p:spTree>
    <p:extLst>
      <p:ext uri="{BB962C8B-B14F-4D97-AF65-F5344CB8AC3E}">
        <p14:creationId xmlns:p14="http://schemas.microsoft.com/office/powerpoint/2010/main" val="3690027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ldLeading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1361359"/>
            <a:ext cx="6858000" cy="1890522"/>
          </a:xfrm>
          <a:prstGeom prst="rect">
            <a:avLst/>
          </a:prstGeom>
        </p:spPr>
      </p:pic>
      <p:sp>
        <p:nvSpPr>
          <p:cNvPr id="2" name="TextBox 1"/>
          <p:cNvSpPr txBox="1"/>
          <p:nvPr/>
        </p:nvSpPr>
        <p:spPr>
          <a:xfrm>
            <a:off x="1377055" y="3495268"/>
            <a:ext cx="6451715" cy="1200329"/>
          </a:xfrm>
          <a:prstGeom prst="rect">
            <a:avLst/>
          </a:prstGeom>
          <a:noFill/>
        </p:spPr>
        <p:txBody>
          <a:bodyPr wrap="square" rtlCol="0">
            <a:spAutoFit/>
          </a:bodyPr>
          <a:lstStyle/>
          <a:p>
            <a:r>
              <a:rPr lang="en-US" dirty="0">
                <a:latin typeface="Helvetica Light"/>
                <a:cs typeface="Helvetica Light"/>
              </a:rPr>
              <a:t>From thrown-together scripts, through an abundance of complex spreadsheets, to the millions of lines of code behind large-scale infrastructure, </a:t>
            </a:r>
            <a:r>
              <a:rPr lang="en-US" i="1" dirty="0">
                <a:latin typeface="Helvetica Light"/>
                <a:cs typeface="Helvetica Light"/>
              </a:rPr>
              <a:t>there are few areas where software does not play a fundamental part in research</a:t>
            </a:r>
            <a:endParaRPr lang="en-US" dirty="0"/>
          </a:p>
        </p:txBody>
      </p:sp>
      <p:sp>
        <p:nvSpPr>
          <p:cNvPr id="5" name="Title 4">
            <a:extLst>
              <a:ext uri="{FF2B5EF4-FFF2-40B4-BE49-F238E27FC236}">
                <a16:creationId xmlns:a16="http://schemas.microsoft.com/office/drawing/2014/main" id="{503026FC-CD01-194E-9BD8-5E05C4BA12BA}"/>
              </a:ext>
            </a:extLst>
          </p:cNvPr>
          <p:cNvSpPr>
            <a:spLocks noGrp="1"/>
          </p:cNvSpPr>
          <p:nvPr>
            <p:ph type="title"/>
          </p:nvPr>
        </p:nvSpPr>
        <p:spPr/>
        <p:txBody>
          <a:bodyPr>
            <a:noAutofit/>
          </a:bodyPr>
          <a:lstStyle/>
          <a:p>
            <a:r>
              <a:rPr lang="en-US" sz="3200" dirty="0"/>
              <a:t>Modern research is impossible </a:t>
            </a:r>
            <a:br>
              <a:rPr lang="en-US" sz="3200" dirty="0"/>
            </a:br>
            <a:r>
              <a:rPr lang="en-US" sz="3200" dirty="0"/>
              <a:t>without software</a:t>
            </a:r>
          </a:p>
        </p:txBody>
      </p:sp>
    </p:spTree>
    <p:extLst>
      <p:ext uri="{BB962C8B-B14F-4D97-AF65-F5344CB8AC3E}">
        <p14:creationId xmlns:p14="http://schemas.microsoft.com/office/powerpoint/2010/main" val="519787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dirty="0"/>
              <a:t>UK software survey 2014</a:t>
            </a:r>
            <a:endParaRPr dirty="0"/>
          </a:p>
        </p:txBody>
      </p:sp>
      <p:pic>
        <p:nvPicPr>
          <p:cNvPr id="98" name="Shape 9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80988" y="1031750"/>
            <a:ext cx="6982027" cy="4049576"/>
          </a:xfrm>
          <a:prstGeom prst="rect">
            <a:avLst/>
          </a:prstGeom>
          <a:noFill/>
          <a:ln>
            <a:noFill/>
          </a:ln>
        </p:spPr>
      </p:pic>
      <p:sp>
        <p:nvSpPr>
          <p:cNvPr id="2" name="TextBox 1">
            <a:extLst>
              <a:ext uri="{FF2B5EF4-FFF2-40B4-BE49-F238E27FC236}">
                <a16:creationId xmlns:a16="http://schemas.microsoft.com/office/drawing/2014/main" id="{F0BDC6D5-24F8-2849-AE3D-6119EEAB7BC8}"/>
              </a:ext>
            </a:extLst>
          </p:cNvPr>
          <p:cNvSpPr txBox="1"/>
          <p:nvPr/>
        </p:nvSpPr>
        <p:spPr>
          <a:xfrm rot="16200000">
            <a:off x="-952332" y="2467630"/>
            <a:ext cx="3451394" cy="923330"/>
          </a:xfrm>
          <a:prstGeom prst="rect">
            <a:avLst/>
          </a:prstGeom>
          <a:noFill/>
        </p:spPr>
        <p:txBody>
          <a:bodyPr wrap="none" rtlCol="0">
            <a:spAutoFit/>
          </a:bodyPr>
          <a:lstStyle/>
          <a:p>
            <a:r>
              <a:rPr lang="en-GB" dirty="0"/>
              <a:t>S.J. Hettrick et al, </a:t>
            </a:r>
            <a:br>
              <a:rPr lang="en-GB" dirty="0"/>
            </a:br>
            <a:r>
              <a:rPr lang="en-GB" dirty="0"/>
              <a:t>UK Research Software Survey 2014</a:t>
            </a:r>
          </a:p>
          <a:p>
            <a:r>
              <a:rPr lang="en-GB" dirty="0"/>
              <a:t>​</a:t>
            </a:r>
            <a:r>
              <a:rPr lang="en-GB" dirty="0">
                <a:hlinkClick r:id="rId4"/>
              </a:rPr>
              <a:t>DOI:10.5281/zenodo.1183562</a:t>
            </a:r>
            <a:r>
              <a:rPr lang="en-GB" dirty="0"/>
              <a:t>.</a:t>
            </a:r>
            <a:endParaRPr lang="en-US" dirty="0"/>
          </a:p>
        </p:txBody>
      </p:sp>
      <p:pic>
        <p:nvPicPr>
          <p:cNvPr id="5" name="Picture 4">
            <a:extLst>
              <a:ext uri="{FF2B5EF4-FFF2-40B4-BE49-F238E27FC236}">
                <a16:creationId xmlns:a16="http://schemas.microsoft.com/office/drawing/2014/main" id="{66D473EA-13E3-ED48-8DEF-6DB0E52BBCAC}"/>
              </a:ext>
            </a:extLst>
          </p:cNvPr>
          <p:cNvPicPr>
            <a:picLocks noChangeAspect="1"/>
          </p:cNvPicPr>
          <p:nvPr/>
        </p:nvPicPr>
        <p:blipFill>
          <a:blip r:embed="rId5"/>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2900929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dirty="0"/>
              <a:t>Software in research papers</a:t>
            </a:r>
            <a:endParaRPr dirty="0"/>
          </a:p>
        </p:txBody>
      </p:sp>
      <p:grpSp>
        <p:nvGrpSpPr>
          <p:cNvPr id="118" name="Shape 118"/>
          <p:cNvGrpSpPr/>
          <p:nvPr/>
        </p:nvGrpSpPr>
        <p:grpSpPr>
          <a:xfrm>
            <a:off x="504701" y="1059582"/>
            <a:ext cx="7313450" cy="4257388"/>
            <a:chOff x="1080988" y="954125"/>
            <a:chExt cx="7185938" cy="4153739"/>
          </a:xfrm>
        </p:grpSpPr>
        <p:pic>
          <p:nvPicPr>
            <p:cNvPr id="119" name="Shape 1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80988" y="1017725"/>
              <a:ext cx="6982027" cy="4049576"/>
            </a:xfrm>
            <a:prstGeom prst="rect">
              <a:avLst/>
            </a:prstGeom>
            <a:noFill/>
            <a:ln>
              <a:noFill/>
            </a:ln>
          </p:spPr>
        </p:pic>
        <p:sp>
          <p:nvSpPr>
            <p:cNvPr id="120" name="Shape 120"/>
            <p:cNvSpPr txBox="1"/>
            <p:nvPr/>
          </p:nvSpPr>
          <p:spPr>
            <a:xfrm>
              <a:off x="7504325" y="954125"/>
              <a:ext cx="762600" cy="50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700">
                  <a:latin typeface="Times New Roman"/>
                  <a:ea typeface="Times New Roman"/>
                  <a:cs typeface="Times New Roman"/>
                  <a:sym typeface="Times New Roman"/>
                </a:rPr>
                <a:t>65%</a:t>
              </a:r>
              <a:endParaRPr sz="1700">
                <a:latin typeface="Times New Roman"/>
                <a:ea typeface="Times New Roman"/>
                <a:cs typeface="Times New Roman"/>
                <a:sym typeface="Times New Roman"/>
              </a:endParaRPr>
            </a:p>
          </p:txBody>
        </p:sp>
        <p:sp>
          <p:nvSpPr>
            <p:cNvPr id="121" name="Shape 121"/>
            <p:cNvSpPr txBox="1"/>
            <p:nvPr/>
          </p:nvSpPr>
          <p:spPr>
            <a:xfrm>
              <a:off x="7504325" y="4604764"/>
              <a:ext cx="762600" cy="50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a:latin typeface="Times New Roman"/>
                  <a:ea typeface="Times New Roman"/>
                  <a:cs typeface="Times New Roman"/>
                  <a:sym typeface="Times New Roman"/>
                </a:rPr>
                <a:t>2017</a:t>
              </a:r>
              <a:endParaRPr sz="1000">
                <a:latin typeface="Times New Roman"/>
                <a:ea typeface="Times New Roman"/>
                <a:cs typeface="Times New Roman"/>
                <a:sym typeface="Times New Roman"/>
              </a:endParaRPr>
            </a:p>
          </p:txBody>
        </p:sp>
      </p:grpSp>
      <p:sp>
        <p:nvSpPr>
          <p:cNvPr id="122" name="Shape 122"/>
          <p:cNvSpPr txBox="1"/>
          <p:nvPr/>
        </p:nvSpPr>
        <p:spPr>
          <a:xfrm>
            <a:off x="903475" y="1188900"/>
            <a:ext cx="3181500" cy="1673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Searched Eprints repositories from 31 UK institutions ~ 600k papers</a:t>
            </a:r>
            <a:endParaRPr/>
          </a:p>
          <a:p>
            <a:pPr marL="0" lvl="0" indent="0">
              <a:spcBef>
                <a:spcPts val="0"/>
              </a:spcBef>
              <a:spcAft>
                <a:spcPts val="0"/>
              </a:spcAft>
              <a:buNone/>
            </a:pPr>
            <a:endParaRPr/>
          </a:p>
          <a:p>
            <a:pPr marL="0" lvl="0" indent="0">
              <a:spcBef>
                <a:spcPts val="0"/>
              </a:spcBef>
              <a:spcAft>
                <a:spcPts val="0"/>
              </a:spcAft>
              <a:buNone/>
            </a:pPr>
            <a:r>
              <a:rPr lang="en"/>
              <a:t>Displayed the percentage of papers found to have software-related terms against all papers in the repository.</a:t>
            </a:r>
            <a:endParaRPr/>
          </a:p>
        </p:txBody>
      </p:sp>
      <p:pic>
        <p:nvPicPr>
          <p:cNvPr id="8" name="Picture 7">
            <a:extLst>
              <a:ext uri="{FF2B5EF4-FFF2-40B4-BE49-F238E27FC236}">
                <a16:creationId xmlns:a16="http://schemas.microsoft.com/office/drawing/2014/main" id="{F28B78DA-9F30-0A49-BD8F-0D1AD3989974}"/>
              </a:ext>
            </a:extLst>
          </p:cNvPr>
          <p:cNvPicPr>
            <a:picLocks noChangeAspect="1"/>
          </p:cNvPicPr>
          <p:nvPr/>
        </p:nvPicPr>
        <p:blipFill>
          <a:blip r:embed="rId4"/>
          <a:stretch>
            <a:fillRect/>
          </a:stretch>
        </p:blipFill>
        <p:spPr>
          <a:xfrm>
            <a:off x="8316416" y="4848225"/>
            <a:ext cx="838200" cy="295275"/>
          </a:xfrm>
          <a:prstGeom prst="rect">
            <a:avLst/>
          </a:prstGeom>
        </p:spPr>
      </p:pic>
    </p:spTree>
    <p:extLst>
      <p:ext uri="{BB962C8B-B14F-4D97-AF65-F5344CB8AC3E}">
        <p14:creationId xmlns:p14="http://schemas.microsoft.com/office/powerpoint/2010/main" val="7682718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raft 16x9 SSI template" id="{B8463C5A-2878-B644-B068-B65B2842EF73}" vid="{E8C2FA56-59AD-8C40-82FF-CB570CF078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7856CD46387443811428F16B5378D3" ma:contentTypeVersion="0" ma:contentTypeDescription="Create a new document." ma:contentTypeScope="" ma:versionID="17a1fa9394e9df3ffe0f82bd7dbd484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45AD3D-1F83-4DB7-B79D-F198C7164724}">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75C2EB04-ED8C-41B0-8704-971823A5A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49F67720-B1E7-4666-BB67-DC10D4B761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90926</TotalTime>
  <Words>4042</Words>
  <Application>Microsoft Macintosh PowerPoint</Application>
  <PresentationFormat>On-screen Show (16:9)</PresentationFormat>
  <Paragraphs>633</Paragraphs>
  <Slides>63</Slides>
  <Notes>31</Notes>
  <HiddenSlides>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Batang</vt:lpstr>
      <vt:lpstr>Arial</vt:lpstr>
      <vt:lpstr>Arial Narrow</vt:lpstr>
      <vt:lpstr>Calibri</vt:lpstr>
      <vt:lpstr>Consolas</vt:lpstr>
      <vt:lpstr>Helvetica</vt:lpstr>
      <vt:lpstr>Helvetica Light</vt:lpstr>
      <vt:lpstr>Mangal</vt:lpstr>
      <vt:lpstr>Open Sans</vt:lpstr>
      <vt:lpstr>Times New Roman</vt:lpstr>
      <vt:lpstr>Wingdings</vt:lpstr>
      <vt:lpstr>1_Office Theme</vt:lpstr>
      <vt:lpstr>The modern well-founded laboratory: how has software changed the practice of research?  https://doi.org/10.6084/m9.figshare.7233137 22nd October 2018, National Physical Laboratory Neil Chue Hong (@npch), Software Sustainability Institute ORCID: 0000-0002-8876-7606 | N.ChueHong@software.ac.uk</vt:lpstr>
      <vt:lpstr>PowerPoint Presentation</vt:lpstr>
      <vt:lpstr>A well-founded laboratory has the minimum level of equipment, at an acceptable quality and quantity available to support research.   A well-founded laboratory is a precondition to host research infrastructure for world-class science.</vt:lpstr>
      <vt:lpstr>Raise standards for preclinical cancer research</vt:lpstr>
      <vt:lpstr>Repeatability of published microarray gene expression analyses</vt:lpstr>
      <vt:lpstr>Four Paradigms of Research</vt:lpstr>
      <vt:lpstr>Modern research is impossible  without software</vt:lpstr>
      <vt:lpstr>UK software survey 2014</vt:lpstr>
      <vt:lpstr>Software in research papers</vt:lpstr>
      <vt:lpstr>Software in nature</vt:lpstr>
      <vt:lpstr>Long, long, long tail</vt:lpstr>
      <vt:lpstr>Software Sustainability Institute</vt:lpstr>
      <vt:lpstr>PowerPoint Presentation</vt:lpstr>
      <vt:lpstr>Writing software is HARD</vt:lpstr>
      <vt:lpstr>Growth in a time of debt</vt:lpstr>
      <vt:lpstr>PowerPoint Presentation</vt:lpstr>
      <vt:lpstr>When things go wrong</vt:lpstr>
      <vt:lpstr>PowerPoint Presentation</vt:lpstr>
      <vt:lpstr>PowerPoint Presentation</vt:lpstr>
      <vt:lpstr>Science is just a data pipeline</vt:lpstr>
      <vt:lpstr>“Perceived” importance</vt:lpstr>
      <vt:lpstr>Culture change is hard</vt:lpstr>
      <vt:lpstr>Culture change is hard</vt:lpstr>
      <vt:lpstr>Culture change is hard</vt:lpstr>
      <vt:lpstr>Culture change is hard</vt:lpstr>
      <vt:lpstr>Foundations of Research</vt:lpstr>
      <vt:lpstr>Foundational skills for researchers</vt:lpstr>
      <vt:lpstr>PowerPoint Presentation</vt:lpstr>
      <vt:lpstr>PowerPoint Presentation</vt:lpstr>
      <vt:lpstr>The Research Cycle</vt:lpstr>
      <vt:lpstr>Research/Reuse/Reward Cycle</vt:lpstr>
      <vt:lpstr>Software publications</vt:lpstr>
      <vt:lpstr>PowerPoint Presentation</vt:lpstr>
      <vt:lpstr>PowerPoint Presentation</vt:lpstr>
      <vt:lpstr>What about careers?</vt:lpstr>
      <vt:lpstr>A new name is born</vt:lpstr>
      <vt:lpstr>Growth of RSE Community</vt:lpstr>
      <vt:lpstr>RSEs are worldwide</vt:lpstr>
      <vt:lpstr>Sharing is key to reproducibility</vt:lpstr>
      <vt:lpstr>Research Software Workflow</vt:lpstr>
      <vt:lpstr>Free software infrastructure</vt:lpstr>
      <vt:lpstr>LIGO Example</vt:lpstr>
      <vt:lpstr>Doing Business example</vt:lpstr>
      <vt:lpstr>The modern well-founded laboratory has the minimum level of software training, people and infrastructure to support reproducible and reusable research at an acceptable quality and quantity.   Software is now an integral part of every world-class research infrastructure.</vt:lpstr>
      <vt:lpstr>Summary</vt:lpstr>
      <vt:lpstr>Find out more about the SSI</vt:lpstr>
      <vt:lpstr>Acknowledgements</vt:lpstr>
      <vt:lpstr>Software Sustainability Institute</vt:lpstr>
      <vt:lpstr>PowerPoint Presentation</vt:lpstr>
      <vt:lpstr>PowerPoint Presentation</vt:lpstr>
      <vt:lpstr>Guides are popular</vt:lpstr>
      <vt:lpstr>DLR Initiative</vt:lpstr>
      <vt:lpstr>PowerPoint Presentation</vt:lpstr>
      <vt:lpstr>PowerPoint Presentation</vt:lpstr>
      <vt:lpstr>Community standards</vt:lpstr>
      <vt:lpstr>Software Development Best Practices for Life Sciences</vt:lpstr>
      <vt:lpstr>PowerPoint Presentation</vt:lpstr>
      <vt:lpstr>It’s still all about reputation</vt:lpstr>
      <vt:lpstr>It’s impossible to do this on your own</vt:lpstr>
      <vt:lpstr>Communities of Practice</vt:lpstr>
      <vt:lpstr>Cultivating successful CoPs</vt:lpstr>
      <vt:lpstr>Examples of CoPs</vt:lpstr>
      <vt:lpstr>This is still going to be painful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Software as a researcher: being practical versus being perfect</dc:title>
  <dc:subject/>
  <dc:creator>Neil Chue Hong</dc:creator>
  <cp:keywords/>
  <dc:description/>
  <cp:lastModifiedBy>CHUE HONG Neil</cp:lastModifiedBy>
  <cp:revision>522</cp:revision>
  <cp:lastPrinted>2017-12-07T23:04:02Z</cp:lastPrinted>
  <dcterms:created xsi:type="dcterms:W3CDTF">2013-12-14T01:36:11Z</dcterms:created>
  <dcterms:modified xsi:type="dcterms:W3CDTF">2018-10-20T23:05:44Z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0x0101004F7856CD46387443811428F16B5378D3</vt:lpwstr>
  </property>
  <property fmtid="{D5CDD505-2E9C-101B-9397-08002B2CF9AE}" pid="3" name="_TemplateID">
    <vt:lpwstr>TC103382691033</vt:lpwstr>
  </property>
</Properties>
</file>