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</p:sldMasterIdLst>
  <p:notesMasterIdLst>
    <p:notesMasterId r:id="rId7"/>
  </p:notesMasterIdLst>
  <p:sldIdLst>
    <p:sldId id="257" r:id="rId6"/>
  </p:sldIdLst>
  <p:sldSz cx="21388388" cy="30279975"/>
  <p:notesSz cx="6858000" cy="9144000"/>
  <p:defaultTextStyle>
    <a:defPPr>
      <a:defRPr lang="en-US"/>
    </a:defPPr>
    <a:lvl1pPr marL="0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40018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80036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20054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60071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200089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40107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80125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20143" algn="l" defTabSz="2480036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BD2"/>
    <a:srgbClr val="D0E8DB"/>
    <a:srgbClr val="BCDECB"/>
    <a:srgbClr val="27B374"/>
    <a:srgbClr val="DAEFF6"/>
    <a:srgbClr val="C4E2D2"/>
    <a:srgbClr val="B3F3DE"/>
    <a:srgbClr val="1EBC87"/>
    <a:srgbClr val="D6F6F3"/>
    <a:srgbClr val="C9F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0" autoAdjust="0"/>
    <p:restoredTop sz="99756" autoAdjust="0"/>
  </p:normalViewPr>
  <p:slideViewPr>
    <p:cSldViewPr snapToGrid="0" snapToObjects="1">
      <p:cViewPr>
        <p:scale>
          <a:sx n="40" d="100"/>
          <a:sy n="40" d="100"/>
        </p:scale>
        <p:origin x="-1134" y="354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s.cranfield.ac.uk\filestore\Groups\SWEE\TradeWaste\BNR-to-AD_graphs_from_general_to_paramet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s.cranfield.ac.uk\filestore\Groups\SWEE\TradeWaste\Meeting_04-05-17_graphs_from_general_to_paramet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263547\Dropbox\Shared%20more4\29-01-18_meeting\working_on_versions\BMP_All_21-02-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263547\Dropbox\Shared%20more4\29-01-18_meeting\working_on_versions\BMP_All_21-02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54513888888889"/>
          <c:y val="6.5528240740740748E-2"/>
          <c:w val="0.67477256944444453"/>
          <c:h val="0.8328138888888888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Average_graphs!$B$18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Average_graphs!$J$18:$J$21</c:f>
              <c:numCache>
                <c:formatCode>General</c:formatCode>
                <c:ptCount val="4"/>
                <c:pt idx="0">
                  <c:v>0.56860036832412519</c:v>
                </c:pt>
                <c:pt idx="1">
                  <c:v>0.56860036832412519</c:v>
                </c:pt>
                <c:pt idx="2">
                  <c:v>1.0933333333333333</c:v>
                </c:pt>
                <c:pt idx="3">
                  <c:v>5.1079999999999997</c:v>
                </c:pt>
              </c:numCache>
            </c:numRef>
          </c:val>
        </c:ser>
        <c:ser>
          <c:idx val="2"/>
          <c:order val="2"/>
          <c:tx>
            <c:strRef>
              <c:f>Average_graphs!$B$22</c:f>
              <c:strCache>
                <c:ptCount val="1"/>
                <c:pt idx="0">
                  <c:v>T1-min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errBars>
            <c:errBarType val="minus"/>
            <c:errValType val="percentage"/>
            <c:noEndCap val="1"/>
            <c:val val="100"/>
          </c:errBars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Average_graphs!$J$22:$J$25</c:f>
              <c:numCache>
                <c:formatCode>General</c:formatCode>
                <c:ptCount val="4"/>
                <c:pt idx="0">
                  <c:v>52.985509478913038</c:v>
                </c:pt>
                <c:pt idx="1">
                  <c:v>299.31181054073488</c:v>
                </c:pt>
                <c:pt idx="2">
                  <c:v>7.5446666666666662</c:v>
                </c:pt>
                <c:pt idx="3">
                  <c:v>4.0895000000000001</c:v>
                </c:pt>
              </c:numCache>
            </c:numRef>
          </c:val>
        </c:ser>
        <c:ser>
          <c:idx val="3"/>
          <c:order val="3"/>
          <c:tx>
            <c:strRef>
              <c:f>Average_graphs!$B$26</c:f>
              <c:strCache>
                <c:ptCount val="1"/>
                <c:pt idx="0">
                  <c:v>M-T1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Average_graphs!$J$26:$J$29</c:f>
              <c:numCache>
                <c:formatCode>General</c:formatCode>
                <c:ptCount val="4"/>
                <c:pt idx="0">
                  <c:v>262.3392017688812</c:v>
                </c:pt>
                <c:pt idx="1">
                  <c:v>6584.6728570815239</c:v>
                </c:pt>
                <c:pt idx="2">
                  <c:v>45.050888888888892</c:v>
                </c:pt>
                <c:pt idx="3">
                  <c:v>1.1080555555555556</c:v>
                </c:pt>
              </c:numCache>
            </c:numRef>
          </c:val>
        </c:ser>
        <c:ser>
          <c:idx val="4"/>
          <c:order val="4"/>
          <c:tx>
            <c:strRef>
              <c:f>Average_graphs!$B$30</c:f>
              <c:strCache>
                <c:ptCount val="1"/>
                <c:pt idx="0">
                  <c:v>T3-M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Average_graphs!$J$30:$J$33</c:f>
              <c:numCache>
                <c:formatCode>General</c:formatCode>
                <c:ptCount val="4"/>
                <c:pt idx="0">
                  <c:v>13934.522866056477</c:v>
                </c:pt>
                <c:pt idx="1">
                  <c:v>14845.733323173563</c:v>
                </c:pt>
                <c:pt idx="2">
                  <c:v>117.06825396825394</c:v>
                </c:pt>
                <c:pt idx="3">
                  <c:v>28.259444444444441</c:v>
                </c:pt>
              </c:numCache>
            </c:numRef>
          </c:val>
        </c:ser>
        <c:ser>
          <c:idx val="0"/>
          <c:order val="0"/>
          <c:tx>
            <c:strRef>
              <c:f>Average_graphs!$B$34</c:f>
              <c:strCache>
                <c:ptCount val="1"/>
                <c:pt idx="0">
                  <c:v>max-T3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errBars>
            <c:errBarType val="minus"/>
            <c:errValType val="percentage"/>
            <c:noEndCap val="1"/>
            <c:val val="100"/>
          </c:errBars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Average_graphs!$J$34:$J$37</c:f>
              <c:numCache>
                <c:formatCode>General</c:formatCode>
                <c:ptCount val="4"/>
                <c:pt idx="0">
                  <c:v>36396.053590358839</c:v>
                </c:pt>
                <c:pt idx="1">
                  <c:v>28916.183176867289</c:v>
                </c:pt>
                <c:pt idx="2">
                  <c:v>1371.1761904761906</c:v>
                </c:pt>
                <c:pt idx="3">
                  <c:v>23.284999999999997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314112"/>
        <c:axId val="36328192"/>
      </c:barChart>
      <c:scatterChart>
        <c:scatterStyle val="lineMarker"/>
        <c:varyColors val="0"/>
        <c:ser>
          <c:idx val="8"/>
          <c:order val="5"/>
          <c:tx>
            <c:strRef>
              <c:f>Average_graphs!$A$50</c:f>
              <c:strCache>
                <c:ptCount val="1"/>
                <c:pt idx="0">
                  <c:v>Inhibitory</c:v>
                </c:pt>
              </c:strCache>
            </c:strRef>
          </c:tx>
          <c:spPr>
            <a:ln w="12700">
              <a:solidFill>
                <a:srgbClr val="FF4343"/>
              </a:solidFill>
            </a:ln>
          </c:spPr>
          <c:marker>
            <c:symbol val="none"/>
          </c:marker>
          <c:xVal>
            <c:strRef>
              <c:f>Average_graphs!$E$38:$E$41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xVal>
          <c:yVal>
            <c:numRef>
              <c:f>Average_graphs!$J$50:$J$53</c:f>
              <c:numCache>
                <c:formatCode>General</c:formatCode>
                <c:ptCount val="4"/>
                <c:pt idx="0">
                  <c:v>1500</c:v>
                </c:pt>
                <c:pt idx="1">
                  <c:v>1500</c:v>
                </c:pt>
                <c:pt idx="2">
                  <c:v>1500</c:v>
                </c:pt>
                <c:pt idx="3">
                  <c:v>1500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314112"/>
        <c:axId val="36328192"/>
      </c:scatterChart>
      <c:catAx>
        <c:axId val="3631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328192"/>
        <c:crossesAt val="0.1"/>
        <c:auto val="1"/>
        <c:lblAlgn val="ctr"/>
        <c:lblOffset val="100"/>
        <c:noMultiLvlLbl val="0"/>
      </c:catAx>
      <c:valAx>
        <c:axId val="36328192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NH</a:t>
                </a:r>
                <a:r>
                  <a:rPr lang="en-GB" sz="1800" dirty="0"/>
                  <a:t>3</a:t>
                </a:r>
                <a:r>
                  <a:rPr lang="en-GB" dirty="0"/>
                  <a:t> (mg/L)</a:t>
                </a:r>
              </a:p>
            </c:rich>
          </c:tx>
          <c:layout>
            <c:manualLayout>
              <c:xMode val="edge"/>
              <c:yMode val="edge"/>
              <c:x val="5.9951939470690423E-3"/>
              <c:y val="0.344310077836887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31411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8290215257177258"/>
          <c:y val="6.0358134955739447E-2"/>
          <c:w val="0.38286837860927336"/>
          <c:h val="6.9301388888888885E-2"/>
        </c:manualLayout>
      </c:layout>
      <c:overlay val="0"/>
      <c:spPr>
        <a:noFill/>
      </c:spPr>
      <c:txPr>
        <a:bodyPr/>
        <a:lstStyle/>
        <a:p>
          <a:pPr>
            <a:defRPr sz="200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21315293102784"/>
          <c:y val="5.3452407020285482E-2"/>
          <c:w val="0.6681943165870553"/>
          <c:h val="0.83143867489827328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Average_graphs!$B$18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Average_graphs!$I$18:$I$21</c:f>
              <c:numCache>
                <c:formatCode>General</c:formatCode>
                <c:ptCount val="4"/>
                <c:pt idx="0">
                  <c:v>8.5759999999999987</c:v>
                </c:pt>
                <c:pt idx="1">
                  <c:v>8.5759999999999987</c:v>
                </c:pt>
                <c:pt idx="2">
                  <c:v>23.5</c:v>
                </c:pt>
                <c:pt idx="3">
                  <c:v>71.059999999999988</c:v>
                </c:pt>
              </c:numCache>
            </c:numRef>
          </c:val>
        </c:ser>
        <c:ser>
          <c:idx val="2"/>
          <c:order val="2"/>
          <c:tx>
            <c:strRef>
              <c:f>Average_graphs!$B$22</c:f>
              <c:strCache>
                <c:ptCount val="1"/>
                <c:pt idx="0">
                  <c:v>T1-min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errBars>
            <c:errBarType val="minus"/>
            <c:errValType val="percentage"/>
            <c:noEndCap val="1"/>
            <c:val val="100"/>
          </c:errBars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Average_graphs!$I$22:$I$25</c:f>
              <c:numCache>
                <c:formatCode>General</c:formatCode>
                <c:ptCount val="4"/>
                <c:pt idx="0">
                  <c:v>221.524</c:v>
                </c:pt>
                <c:pt idx="1">
                  <c:v>662.36566666666658</c:v>
                </c:pt>
                <c:pt idx="2">
                  <c:v>117.21999999999997</c:v>
                </c:pt>
                <c:pt idx="3">
                  <c:v>162.32999999999998</c:v>
                </c:pt>
              </c:numCache>
            </c:numRef>
          </c:val>
        </c:ser>
        <c:ser>
          <c:idx val="3"/>
          <c:order val="3"/>
          <c:tx>
            <c:strRef>
              <c:f>Average_graphs!$B$26</c:f>
              <c:strCache>
                <c:ptCount val="1"/>
                <c:pt idx="0">
                  <c:v>M-T1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Average_graphs!$I$26:$I$29</c:f>
              <c:numCache>
                <c:formatCode>General</c:formatCode>
                <c:ptCount val="4"/>
                <c:pt idx="0">
                  <c:v>1051.1000000000001</c:v>
                </c:pt>
                <c:pt idx="1">
                  <c:v>1170.0583333333334</c:v>
                </c:pt>
                <c:pt idx="2">
                  <c:v>391.95</c:v>
                </c:pt>
                <c:pt idx="3">
                  <c:v>107.57428571428574</c:v>
                </c:pt>
              </c:numCache>
            </c:numRef>
          </c:val>
        </c:ser>
        <c:ser>
          <c:idx val="4"/>
          <c:order val="4"/>
          <c:tx>
            <c:strRef>
              <c:f>Average_graphs!$B$30</c:f>
              <c:strCache>
                <c:ptCount val="1"/>
                <c:pt idx="0">
                  <c:v>T3-M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2"/>
              </a:solidFill>
            </a:ln>
          </c:spPr>
          <c:invertIfNegative val="0"/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Average_graphs!$I$30:$I$33</c:f>
              <c:numCache>
                <c:formatCode>General</c:formatCode>
                <c:ptCount val="4"/>
                <c:pt idx="0">
                  <c:v>1556.55</c:v>
                </c:pt>
                <c:pt idx="1">
                  <c:v>1572.333333333333</c:v>
                </c:pt>
                <c:pt idx="2">
                  <c:v>1298.7674999999999</c:v>
                </c:pt>
                <c:pt idx="3">
                  <c:v>275.1571428571429</c:v>
                </c:pt>
              </c:numCache>
            </c:numRef>
          </c:val>
        </c:ser>
        <c:ser>
          <c:idx val="0"/>
          <c:order val="0"/>
          <c:tx>
            <c:strRef>
              <c:f>Average_graphs!$B$34</c:f>
              <c:strCache>
                <c:ptCount val="1"/>
                <c:pt idx="0">
                  <c:v>max-T3</c:v>
                </c:pt>
              </c:strCache>
            </c:strRef>
          </c:tx>
          <c:spPr>
            <a:noFill/>
            <a:ln w="28575">
              <a:noFill/>
            </a:ln>
          </c:spPr>
          <c:invertIfNegative val="0"/>
          <c:errBars>
            <c:errBarType val="minus"/>
            <c:errValType val="percentage"/>
            <c:noEndCap val="1"/>
            <c:val val="100"/>
          </c:errBars>
          <c:cat>
            <c:strRef>
              <c:f>Average_graphs!$E$30:$E$33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cat>
          <c:val>
            <c:numRef>
              <c:f>Average_graphs!$I$34:$I$37</c:f>
              <c:numCache>
                <c:formatCode>General</c:formatCode>
                <c:ptCount val="4"/>
                <c:pt idx="0">
                  <c:v>124108.8125</c:v>
                </c:pt>
                <c:pt idx="1">
                  <c:v>81066.666666666672</c:v>
                </c:pt>
                <c:pt idx="2">
                  <c:v>125115.125</c:v>
                </c:pt>
                <c:pt idx="3">
                  <c:v>665.07857142857142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45504"/>
        <c:axId val="36247040"/>
      </c:barChart>
      <c:scatterChart>
        <c:scatterStyle val="lineMarker"/>
        <c:varyColors val="0"/>
        <c:ser>
          <c:idx val="7"/>
          <c:order val="5"/>
          <c:tx>
            <c:strRef>
              <c:f>Average_graphs!$A$50</c:f>
              <c:strCache>
                <c:ptCount val="1"/>
                <c:pt idx="0">
                  <c:v>Inhibitory</c:v>
                </c:pt>
              </c:strCache>
            </c:strRef>
          </c:tx>
          <c:spPr>
            <a:ln w="12700">
              <a:solidFill>
                <a:srgbClr val="FF4343"/>
              </a:solidFill>
            </a:ln>
          </c:spPr>
          <c:marker>
            <c:symbol val="none"/>
          </c:marker>
          <c:xVal>
            <c:strRef>
              <c:f>Average_graphs!$E$38:$E$41</c:f>
              <c:strCache>
                <c:ptCount val="4"/>
                <c:pt idx="0">
                  <c:v>Total</c:v>
                </c:pt>
                <c:pt idx="1">
                  <c:v>BNR</c:v>
                </c:pt>
                <c:pt idx="2">
                  <c:v>AD</c:v>
                </c:pt>
                <c:pt idx="3">
                  <c:v>HST</c:v>
                </c:pt>
              </c:strCache>
            </c:strRef>
          </c:xVal>
          <c:yVal>
            <c:numRef>
              <c:f>Average_graphs!$I$50:$I$53</c:f>
              <c:numCache>
                <c:formatCode>General</c:formatCode>
                <c:ptCount val="4"/>
                <c:pt idx="0">
                  <c:v>6000</c:v>
                </c:pt>
                <c:pt idx="1">
                  <c:v>6000</c:v>
                </c:pt>
                <c:pt idx="2">
                  <c:v>6000</c:v>
                </c:pt>
                <c:pt idx="3">
                  <c:v>6000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45504"/>
        <c:axId val="36247040"/>
      </c:scatterChart>
      <c:catAx>
        <c:axId val="3624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247040"/>
        <c:crosses val="autoZero"/>
        <c:auto val="1"/>
        <c:lblAlgn val="ctr"/>
        <c:lblOffset val="100"/>
        <c:noMultiLvlLbl val="0"/>
      </c:catAx>
      <c:valAx>
        <c:axId val="36247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Cl (mg/L</a:t>
                </a:r>
                <a:r>
                  <a:rPr lang="en-GB" dirty="0"/>
                  <a:t>) x(10³)</a:t>
                </a:r>
              </a:p>
            </c:rich>
          </c:tx>
          <c:layout>
            <c:manualLayout>
              <c:xMode val="edge"/>
              <c:yMode val="edge"/>
              <c:x val="4.2726385366104881E-2"/>
              <c:y val="0.269460600293955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245504"/>
        <c:crosses val="autoZero"/>
        <c:crossBetween val="between"/>
        <c:dispUnits>
          <c:builtInUnit val="thousands"/>
        </c:dispUnits>
      </c:valAx>
      <c:spPr>
        <a:noFill/>
        <a:ln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8428857555781588"/>
          <c:y val="4.6587330593315261E-2"/>
          <c:w val="0.39016229930860447"/>
          <c:h val="7.061933177796087E-2"/>
        </c:manualLayout>
      </c:layout>
      <c:overlay val="0"/>
      <c:txPr>
        <a:bodyPr/>
        <a:lstStyle/>
        <a:p>
          <a:pPr>
            <a:defRPr sz="2000"/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24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'B-M-conc'!$F$35</c:f>
              <c:strCache>
                <c:ptCount val="1"/>
                <c:pt idx="0">
                  <c:v>Biogas1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'B-M-conc'!$G$3:$G$8</c:f>
                <c:numCache>
                  <c:formatCode>General</c:formatCode>
                  <c:ptCount val="6"/>
                  <c:pt idx="0">
                    <c:v>9.0624892472276475</c:v>
                  </c:pt>
                  <c:pt idx="1">
                    <c:v>18.018390617622089</c:v>
                  </c:pt>
                  <c:pt idx="2">
                    <c:v>15.491530018025767</c:v>
                  </c:pt>
                  <c:pt idx="3">
                    <c:v>37.690738895790446</c:v>
                  </c:pt>
                  <c:pt idx="4">
                    <c:v>44.556967710340864</c:v>
                  </c:pt>
                  <c:pt idx="5">
                    <c:v>16.217067865229108</c:v>
                  </c:pt>
                </c:numCache>
              </c:numRef>
            </c:plus>
            <c:minus>
              <c:numRef>
                <c:f>'B-M-conc'!$G$3:$G$8</c:f>
                <c:numCache>
                  <c:formatCode>General</c:formatCode>
                  <c:ptCount val="6"/>
                  <c:pt idx="0">
                    <c:v>9.0624892472276475</c:v>
                  </c:pt>
                  <c:pt idx="1">
                    <c:v>18.018390617622089</c:v>
                  </c:pt>
                  <c:pt idx="2">
                    <c:v>15.491530018025767</c:v>
                  </c:pt>
                  <c:pt idx="3">
                    <c:v>37.690738895790446</c:v>
                  </c:pt>
                  <c:pt idx="4">
                    <c:v>44.556967710340864</c:v>
                  </c:pt>
                  <c:pt idx="5">
                    <c:v>16.217067865229108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noEndCap val="0"/>
            <c:plus>
              <c:numRef>
                <c:f>'B-M-conc'!$E$3:$E$8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plus>
            <c:minus>
              <c:numRef>
                <c:f>'B-M-conc'!$E$3:$E$8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minus>
          </c:errBars>
          <c:xVal>
            <c:numRef>
              <c:f>'B-M-conc'!$B$3:$B$6</c:f>
              <c:numCache>
                <c:formatCode>General</c:formatCode>
                <c:ptCount val="4"/>
                <c:pt idx="0">
                  <c:v>749.0670910389249</c:v>
                </c:pt>
                <c:pt idx="1">
                  <c:v>2103.8054237281044</c:v>
                </c:pt>
                <c:pt idx="2">
                  <c:v>828.40691644199626</c:v>
                </c:pt>
                <c:pt idx="3">
                  <c:v>1576.9053148779026</c:v>
                </c:pt>
              </c:numCache>
            </c:numRef>
          </c:xVal>
          <c:yVal>
            <c:numRef>
              <c:f>'B-M-conc'!$F$3:$F$6</c:f>
              <c:numCache>
                <c:formatCode>General</c:formatCode>
                <c:ptCount val="4"/>
                <c:pt idx="0">
                  <c:v>217.61671869351082</c:v>
                </c:pt>
                <c:pt idx="1">
                  <c:v>304.20416532255882</c:v>
                </c:pt>
                <c:pt idx="2">
                  <c:v>386.78874248211599</c:v>
                </c:pt>
                <c:pt idx="3">
                  <c:v>469.91392859901867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'B-M-conc'!$G$35</c:f>
              <c:strCache>
                <c:ptCount val="1"/>
                <c:pt idx="0">
                  <c:v>Biogas2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noFill/>
              <a:ln w="41275">
                <a:solidFill>
                  <a:srgbClr val="0066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MxB_vs_Cnc!$H$3:$H$8</c:f>
                <c:numCache>
                  <c:formatCode>General</c:formatCode>
                  <c:ptCount val="6"/>
                  <c:pt idx="0">
                    <c:v>0.39605994309384773</c:v>
                  </c:pt>
                  <c:pt idx="1">
                    <c:v>0.7874616529714763</c:v>
                  </c:pt>
                  <c:pt idx="2">
                    <c:v>0.67702971335970108</c:v>
                  </c:pt>
                  <c:pt idx="3">
                    <c:v>1.6472065781262539</c:v>
                  </c:pt>
                  <c:pt idx="4">
                    <c:v>1.9472828727703642</c:v>
                  </c:pt>
                  <c:pt idx="5">
                    <c:v>0.68883582003075017</c:v>
                  </c:pt>
                </c:numCache>
              </c:numRef>
            </c:plus>
            <c:minus>
              <c:numRef>
                <c:f>MxB_vs_Cnc!$H$3:$H$8</c:f>
                <c:numCache>
                  <c:formatCode>General</c:formatCode>
                  <c:ptCount val="6"/>
                  <c:pt idx="0">
                    <c:v>0.39605994309384773</c:v>
                  </c:pt>
                  <c:pt idx="1">
                    <c:v>0.7874616529714763</c:v>
                  </c:pt>
                  <c:pt idx="2">
                    <c:v>0.67702971335970108</c:v>
                  </c:pt>
                  <c:pt idx="3">
                    <c:v>1.6472065781262539</c:v>
                  </c:pt>
                  <c:pt idx="4">
                    <c:v>1.9472828727703642</c:v>
                  </c:pt>
                  <c:pt idx="5">
                    <c:v>0.68883582003075017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noEndCap val="0"/>
            <c:plus>
              <c:numRef>
                <c:f>MxB_vs_Cnc!$E$3:$E$8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plus>
            <c:minus>
              <c:numRef>
                <c:f>MxB_vs_Cnc!$E$3:$E$8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minus>
          </c:errBars>
          <c:xVal>
            <c:numRef>
              <c:f>'B-M-conc'!$B$12:$B$14</c:f>
              <c:numCache>
                <c:formatCode>General</c:formatCode>
                <c:ptCount val="3"/>
                <c:pt idx="0">
                  <c:v>709.72943183429334</c:v>
                </c:pt>
                <c:pt idx="1">
                  <c:v>1736.8335069136806</c:v>
                </c:pt>
                <c:pt idx="2">
                  <c:v>3120.9597432921537</c:v>
                </c:pt>
              </c:numCache>
            </c:numRef>
          </c:xVal>
          <c:yVal>
            <c:numRef>
              <c:f>'B-M-conc'!$F$12:$F$14</c:f>
              <c:numCache>
                <c:formatCode>General</c:formatCode>
                <c:ptCount val="3"/>
                <c:pt idx="0">
                  <c:v>863.61420247198248</c:v>
                </c:pt>
                <c:pt idx="1">
                  <c:v>799.61391394726377</c:v>
                </c:pt>
                <c:pt idx="2">
                  <c:v>644.95635408240798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'B-M-conc'!$D$35</c:f>
              <c:strCache>
                <c:ptCount val="1"/>
                <c:pt idx="0">
                  <c:v>Methane1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10"/>
            <c:spPr>
              <a:ln w="28575">
                <a:solidFill>
                  <a:srgbClr val="002060"/>
                </a:solidFill>
              </a:ln>
            </c:spPr>
          </c:marker>
          <c:xVal>
            <c:numRef>
              <c:f>'B-M-conc'!$B$38:$B$41</c:f>
              <c:numCache>
                <c:formatCode>General</c:formatCode>
                <c:ptCount val="4"/>
                <c:pt idx="0">
                  <c:v>749.0670910389249</c:v>
                </c:pt>
                <c:pt idx="1">
                  <c:v>2103.8054237281044</c:v>
                </c:pt>
                <c:pt idx="2">
                  <c:v>828.40691644199626</c:v>
                </c:pt>
                <c:pt idx="3">
                  <c:v>1576.9053148779026</c:v>
                </c:pt>
              </c:numCache>
            </c:numRef>
          </c:xVal>
          <c:yVal>
            <c:numRef>
              <c:f>'B-M-conc'!$F$38:$F$41</c:f>
              <c:numCache>
                <c:formatCode>General</c:formatCode>
                <c:ptCount val="4"/>
                <c:pt idx="0">
                  <c:v>147.01067553506721</c:v>
                </c:pt>
                <c:pt idx="1">
                  <c:v>195.66779077107566</c:v>
                </c:pt>
                <c:pt idx="2">
                  <c:v>245.97216017818849</c:v>
                </c:pt>
                <c:pt idx="3">
                  <c:v>319.25338100594962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'B-M-conc'!$E$35</c:f>
              <c:strCache>
                <c:ptCount val="1"/>
                <c:pt idx="0">
                  <c:v>Methane2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10"/>
            <c:spPr>
              <a:ln w="28575">
                <a:solidFill>
                  <a:srgbClr val="339966"/>
                </a:solidFill>
              </a:ln>
            </c:spPr>
          </c:marker>
          <c:xVal>
            <c:numRef>
              <c:f>'B-M-conc'!$J$38:$J$40</c:f>
              <c:numCache>
                <c:formatCode>General</c:formatCode>
                <c:ptCount val="3"/>
                <c:pt idx="0">
                  <c:v>709.72943183429334</c:v>
                </c:pt>
                <c:pt idx="1">
                  <c:v>1736.8335069136806</c:v>
                </c:pt>
                <c:pt idx="2">
                  <c:v>3120.9597432921537</c:v>
                </c:pt>
              </c:numCache>
            </c:numRef>
          </c:xVal>
          <c:yVal>
            <c:numRef>
              <c:f>'B-M-conc'!$N$38:$N$40</c:f>
              <c:numCache>
                <c:formatCode>General</c:formatCode>
                <c:ptCount val="3"/>
                <c:pt idx="0">
                  <c:v>539.69398364229494</c:v>
                </c:pt>
                <c:pt idx="1">
                  <c:v>452.43427562376797</c:v>
                </c:pt>
                <c:pt idx="2">
                  <c:v>389.54165577956911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302208"/>
        <c:axId val="36304768"/>
      </c:scatterChart>
      <c:valAx>
        <c:axId val="36302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NH3 </a:t>
                </a:r>
                <a:r>
                  <a:rPr lang="en-GB" dirty="0"/>
                  <a:t>(mg/L)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304768"/>
        <c:crosses val="autoZero"/>
        <c:crossBetween val="midCat"/>
      </c:valAx>
      <c:valAx>
        <c:axId val="36304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Maximum production (mL/</a:t>
                </a:r>
                <a:r>
                  <a:rPr lang="en-GB" dirty="0" err="1"/>
                  <a:t>gVS</a:t>
                </a:r>
                <a:r>
                  <a:rPr lang="en-GB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302208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'B-M-conc'!$I$35</c:f>
              <c:strCache>
                <c:ptCount val="1"/>
                <c:pt idx="0">
                  <c:v>Biogas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'B-M-conc'!$AH$3:$AH$8</c:f>
                <c:numCache>
                  <c:formatCode>General</c:formatCode>
                  <c:ptCount val="6"/>
                  <c:pt idx="0">
                    <c:v>9.543158402118582</c:v>
                  </c:pt>
                  <c:pt idx="1">
                    <c:v>24.714229412171019</c:v>
                  </c:pt>
                  <c:pt idx="2">
                    <c:v>11.327441453869271</c:v>
                  </c:pt>
                  <c:pt idx="3">
                    <c:v>11.920535134630315</c:v>
                  </c:pt>
                  <c:pt idx="4">
                    <c:v>27.855372642475185</c:v>
                  </c:pt>
                  <c:pt idx="5">
                    <c:v>16.046203309572967</c:v>
                  </c:pt>
                </c:numCache>
              </c:numRef>
            </c:plus>
            <c:minus>
              <c:numRef>
                <c:f>'B-M-conc'!$AH$3:$AH$8</c:f>
                <c:numCache>
                  <c:formatCode>General</c:formatCode>
                  <c:ptCount val="6"/>
                  <c:pt idx="0">
                    <c:v>9.543158402118582</c:v>
                  </c:pt>
                  <c:pt idx="1">
                    <c:v>24.714229412171019</c:v>
                  </c:pt>
                  <c:pt idx="2">
                    <c:v>11.327441453869271</c:v>
                  </c:pt>
                  <c:pt idx="3">
                    <c:v>11.920535134630315</c:v>
                  </c:pt>
                  <c:pt idx="4">
                    <c:v>27.855372642475185</c:v>
                  </c:pt>
                  <c:pt idx="5">
                    <c:v>16.046203309572967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noEndCap val="0"/>
            <c:plus>
              <c:numRef>
                <c:f>'B-M-conc'!$E$3:$E$8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plus>
            <c:minus>
              <c:numRef>
                <c:f>'B-M-conc'!$E$3:$E$8</c:f>
                <c:numCache>
                  <c:formatCode>General</c:formatCode>
                  <c:ptCount val="6"/>
                  <c:pt idx="0">
                    <c:v>4.1235650364059001E-5</c:v>
                  </c:pt>
                  <c:pt idx="1">
                    <c:v>4.8545865802761696E-5</c:v>
                  </c:pt>
                  <c:pt idx="2">
                    <c:v>2.9691677129422341E-5</c:v>
                  </c:pt>
                  <c:pt idx="3">
                    <c:v>1.0512404148032619E-4</c:v>
                  </c:pt>
                  <c:pt idx="4">
                    <c:v>1.6291480276900871E-5</c:v>
                  </c:pt>
                  <c:pt idx="5">
                    <c:v>3.0778609871119957E-5</c:v>
                  </c:pt>
                </c:numCache>
              </c:numRef>
            </c:minus>
          </c:errBars>
          <c:xVal>
            <c:numRef>
              <c:f>'B-M-conc'!$AE$3:$AE$8</c:f>
              <c:numCache>
                <c:formatCode>General</c:formatCode>
                <c:ptCount val="6"/>
                <c:pt idx="0">
                  <c:v>0</c:v>
                </c:pt>
                <c:pt idx="1">
                  <c:v>893.26964326964298</c:v>
                </c:pt>
                <c:pt idx="2">
                  <c:v>1816.1905555585101</c:v>
                </c:pt>
                <c:pt idx="3">
                  <c:v>550.29837908892694</c:v>
                </c:pt>
                <c:pt idx="4">
                  <c:v>3504.2735042734998</c:v>
                </c:pt>
                <c:pt idx="5">
                  <c:v>4329.58218375672</c:v>
                </c:pt>
              </c:numCache>
            </c:numRef>
          </c:xVal>
          <c:yVal>
            <c:numRef>
              <c:f>'B-M-conc'!$AG$3:$AG$8</c:f>
              <c:numCache>
                <c:formatCode>General</c:formatCode>
                <c:ptCount val="6"/>
                <c:pt idx="0">
                  <c:v>591.45308934803199</c:v>
                </c:pt>
                <c:pt idx="1">
                  <c:v>675.95654935012919</c:v>
                </c:pt>
                <c:pt idx="2">
                  <c:v>621.06360704841109</c:v>
                </c:pt>
                <c:pt idx="3">
                  <c:v>609.02511966677616</c:v>
                </c:pt>
                <c:pt idx="4">
                  <c:v>524.86603064693963</c:v>
                </c:pt>
                <c:pt idx="5">
                  <c:v>530.93766574878225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'B-M-conc'!$H$35</c:f>
              <c:strCache>
                <c:ptCount val="1"/>
                <c:pt idx="0">
                  <c:v>Methane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10"/>
            <c:spPr>
              <a:ln w="28575">
                <a:solidFill>
                  <a:srgbClr val="00206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'B-M-conc'!$AH$38:$AH$43</c:f>
                <c:numCache>
                  <c:formatCode>General</c:formatCode>
                  <c:ptCount val="6"/>
                  <c:pt idx="0">
                    <c:v>8.6353150616177974</c:v>
                  </c:pt>
                  <c:pt idx="1">
                    <c:v>28.979248414545417</c:v>
                  </c:pt>
                  <c:pt idx="2">
                    <c:v>8.6801326317755514</c:v>
                  </c:pt>
                  <c:pt idx="3">
                    <c:v>7.3770054740724946</c:v>
                  </c:pt>
                  <c:pt idx="4">
                    <c:v>18.161488988906953</c:v>
                  </c:pt>
                  <c:pt idx="5">
                    <c:v>12.709129638227722</c:v>
                  </c:pt>
                </c:numCache>
              </c:numRef>
            </c:plus>
            <c:minus>
              <c:numRef>
                <c:f>'B-M-conc'!$AH$38:$AH$43</c:f>
                <c:numCache>
                  <c:formatCode>General</c:formatCode>
                  <c:ptCount val="6"/>
                  <c:pt idx="0">
                    <c:v>8.6353150616177974</c:v>
                  </c:pt>
                  <c:pt idx="1">
                    <c:v>28.979248414545417</c:v>
                  </c:pt>
                  <c:pt idx="2">
                    <c:v>8.6801326317755514</c:v>
                  </c:pt>
                  <c:pt idx="3">
                    <c:v>7.3770054740724946</c:v>
                  </c:pt>
                  <c:pt idx="4">
                    <c:v>18.161488988906953</c:v>
                  </c:pt>
                  <c:pt idx="5">
                    <c:v>12.709129638227722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'B-M-conc'!$AE$38:$AE$43</c:f>
              <c:numCache>
                <c:formatCode>General</c:formatCode>
                <c:ptCount val="6"/>
                <c:pt idx="0">
                  <c:v>0</c:v>
                </c:pt>
                <c:pt idx="1">
                  <c:v>893.26964326964298</c:v>
                </c:pt>
                <c:pt idx="2">
                  <c:v>1816.1905555585101</c:v>
                </c:pt>
                <c:pt idx="3">
                  <c:v>550.29837908892694</c:v>
                </c:pt>
                <c:pt idx="4">
                  <c:v>3504.2735042734998</c:v>
                </c:pt>
                <c:pt idx="5">
                  <c:v>4329.58218375672</c:v>
                </c:pt>
              </c:numCache>
            </c:numRef>
          </c:xVal>
          <c:yVal>
            <c:numRef>
              <c:f>'B-M-conc'!$AG$38:$AG$43</c:f>
              <c:numCache>
                <c:formatCode>General</c:formatCode>
                <c:ptCount val="6"/>
                <c:pt idx="0">
                  <c:v>389.29617116264234</c:v>
                </c:pt>
                <c:pt idx="1">
                  <c:v>419.66728777729998</c:v>
                </c:pt>
                <c:pt idx="2">
                  <c:v>401.04645743526947</c:v>
                </c:pt>
                <c:pt idx="3">
                  <c:v>383.54705312669381</c:v>
                </c:pt>
                <c:pt idx="4">
                  <c:v>332.48505451445249</c:v>
                </c:pt>
                <c:pt idx="5">
                  <c:v>366.28493259424818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80768"/>
        <c:axId val="36882688"/>
      </c:scatterChart>
      <c:valAx>
        <c:axId val="36880768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Cl (mg/L)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882688"/>
        <c:crosses val="autoZero"/>
        <c:crossBetween val="midCat"/>
      </c:valAx>
      <c:valAx>
        <c:axId val="36882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Maximum production (mL/gVS)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36880768"/>
        <c:crossesAt val="1.0000000000000002E-2"/>
        <c:crossBetween val="midCat"/>
        <c:majorUnit val="200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230D-187F-427C-9B86-10BAA4A2B070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51923-850C-433C-9995-EE045770D60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51923-850C-433C-9995-EE045770D6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0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anfield Univers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9199" y="5888177"/>
            <a:ext cx="19071901" cy="19086373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dirty="0" smtClean="0"/>
              <a:t>Click to edit content.</a:t>
            </a:r>
            <a:br>
              <a:rPr lang="en-GB" dirty="0" smtClean="0"/>
            </a:br>
            <a:r>
              <a:rPr lang="en-GB" dirty="0" smtClean="0"/>
              <a:t>Do not exceed the size of this box to ensure all of your content is printed.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25461913"/>
            <a:ext cx="12214224" cy="134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2pPr>
            <a:lvl3pPr marL="1604132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3pPr>
            <a:lvl4pPr marL="2406198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C406D"/>
                </a:solidFill>
              </a:defRPr>
            </a:lvl5pPr>
          </a:lstStyle>
          <a:p>
            <a:pPr lvl="0"/>
            <a:r>
              <a:rPr lang="en-GB" dirty="0" smtClean="0"/>
              <a:t>Author(s) Name(s): Title, First Name, Surname. Arial 36pt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158875" y="27290713"/>
            <a:ext cx="12214225" cy="712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2pPr>
            <a:lvl3pPr marL="1604132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3pPr>
            <a:lvl4pPr marL="2406198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4pPr>
            <a:lvl5pPr marL="3208264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dirty="0" smtClean="0"/>
              <a:t>Address and email address details. Arial 32pt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14916150" y="25461913"/>
            <a:ext cx="5303838" cy="3970337"/>
          </a:xfrm>
          <a:prstGeom prst="rect">
            <a:avLst/>
          </a:prstGeom>
        </p:spPr>
        <p:txBody>
          <a:bodyPr anchor="ctr"/>
          <a:lstStyle>
            <a:lvl1pPr marL="401033" indent="0" algn="ctr">
              <a:buFont typeface="Arial" charset="0"/>
              <a:buNone/>
              <a:defRPr sz="3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 algn="l">
              <a:buFont typeface="Arial" charset="0"/>
              <a:buNone/>
              <a:defRPr sz="3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marL="802066" marR="0" lvl="0" indent="-401033" algn="l" defTabSz="1604132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Sponsor’s details here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224588" y="1485898"/>
            <a:ext cx="13995400" cy="322869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800" b="1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Title, Arial Bold 68pt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6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ool of Mana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9199" y="5888177"/>
            <a:ext cx="19071901" cy="19086373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dirty="0" smtClean="0"/>
              <a:t>Click to edit content.</a:t>
            </a:r>
            <a:br>
              <a:rPr lang="en-GB" dirty="0" smtClean="0"/>
            </a:br>
            <a:r>
              <a:rPr lang="en-GB" dirty="0" smtClean="0"/>
              <a:t>Do not exceed the size of this box to ensure all of your content is printed.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25461913"/>
            <a:ext cx="12214224" cy="134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2pPr>
            <a:lvl3pPr marL="1604132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3pPr>
            <a:lvl4pPr marL="2406198" indent="0">
              <a:buNone/>
              <a:defRPr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0C406D"/>
                </a:solidFill>
              </a:defRPr>
            </a:lvl5pPr>
          </a:lstStyle>
          <a:p>
            <a:pPr lvl="0"/>
            <a:r>
              <a:rPr lang="en-GB" dirty="0" smtClean="0"/>
              <a:t>Author(s) Name(s): Title, First Name, Surname. Arial 36pt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158875" y="27290713"/>
            <a:ext cx="12214225" cy="712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2pPr>
            <a:lvl3pPr marL="1604132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3pPr>
            <a:lvl4pPr marL="2406198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4pPr>
            <a:lvl5pPr marL="3208264" indent="0" algn="l">
              <a:buNone/>
              <a:defRPr sz="3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dirty="0" smtClean="0"/>
              <a:t>Address and email address details. Arial 32pt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14916150" y="25461913"/>
            <a:ext cx="5303838" cy="3970337"/>
          </a:xfrm>
          <a:prstGeom prst="rect">
            <a:avLst/>
          </a:prstGeom>
        </p:spPr>
        <p:txBody>
          <a:bodyPr anchor="ctr"/>
          <a:lstStyle>
            <a:lvl1pPr marL="401033" indent="0" algn="ctr">
              <a:buFont typeface="Arial" charset="0"/>
              <a:buNone/>
              <a:defRPr sz="3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802066" indent="0" algn="l">
              <a:buFont typeface="Arial" charset="0"/>
              <a:buNone/>
              <a:defRPr sz="3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marL="802066" marR="0" lvl="0" indent="-401033" algn="l" defTabSz="1604132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Sponsor’s details here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224588" y="1485898"/>
            <a:ext cx="13995400" cy="322869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800" b="1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Title, Arial Bold 68pt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8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0" y="1080000"/>
            <a:ext cx="3960000" cy="3960000"/>
          </a:xfrm>
          <a:prstGeom prst="rect">
            <a:avLst/>
          </a:prstGeom>
        </p:spPr>
      </p:pic>
      <p:sp>
        <p:nvSpPr>
          <p:cNvPr id="11" name="Text Box 17"/>
          <p:cNvSpPr txBox="1">
            <a:spLocks noChangeArrowheads="1"/>
          </p:cNvSpPr>
          <p:nvPr userDrawn="1"/>
        </p:nvSpPr>
        <p:spPr bwMode="auto">
          <a:xfrm>
            <a:off x="1159200" y="28311907"/>
            <a:ext cx="8677730" cy="89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959" tIns="32479" rIns="64959" bIns="3247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5400" dirty="0">
                <a:solidFill>
                  <a:srgbClr val="0C406D"/>
                </a:solidFill>
                <a:cs typeface="Arial" panose="020B0604020202020204" pitchFamily="34" charset="0"/>
              </a:rPr>
              <a:t>www.cranfield.ac.uk</a:t>
            </a:r>
          </a:p>
        </p:txBody>
      </p:sp>
    </p:spTree>
    <p:extLst>
      <p:ext uri="{BB962C8B-B14F-4D97-AF65-F5344CB8AC3E}">
        <p14:creationId xmlns:p14="http://schemas.microsoft.com/office/powerpoint/2010/main" val="18762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1604132" rtl="0" eaLnBrk="1" latinLnBrk="0" hangingPunct="1">
        <a:lnSpc>
          <a:spcPct val="90000"/>
        </a:lnSpc>
        <a:spcBef>
          <a:spcPct val="0"/>
        </a:spcBef>
        <a:buNone/>
        <a:defRPr sz="7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33" indent="-401033" algn="l" defTabSz="1604132" rtl="0" eaLnBrk="1" latinLnBrk="0" hangingPunct="1">
        <a:lnSpc>
          <a:spcPct val="90000"/>
        </a:lnSpc>
        <a:spcBef>
          <a:spcPts val="1754"/>
        </a:spcBef>
        <a:buFont typeface="Arial"/>
        <a:buChar char="•"/>
        <a:defRPr sz="4912" kern="1200">
          <a:solidFill>
            <a:schemeClr val="tx1"/>
          </a:solidFill>
          <a:latin typeface="+mn-lt"/>
          <a:ea typeface="+mn-ea"/>
          <a:cs typeface="+mn-cs"/>
        </a:defRPr>
      </a:lvl1pPr>
      <a:lvl2pPr marL="1203099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5165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3pPr>
      <a:lvl4pPr marL="2807231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609297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411363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429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495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561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6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13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19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264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33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39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46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52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0" y="1080000"/>
            <a:ext cx="3960000" cy="3960000"/>
          </a:xfrm>
          <a:prstGeom prst="rect">
            <a:avLst/>
          </a:prstGeom>
        </p:spPr>
      </p:pic>
      <p:sp>
        <p:nvSpPr>
          <p:cNvPr id="11" name="Text Box 17"/>
          <p:cNvSpPr txBox="1">
            <a:spLocks noChangeArrowheads="1"/>
          </p:cNvSpPr>
          <p:nvPr userDrawn="1"/>
        </p:nvSpPr>
        <p:spPr bwMode="auto">
          <a:xfrm>
            <a:off x="1159200" y="28311907"/>
            <a:ext cx="8677730" cy="89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959" tIns="32479" rIns="64959" bIns="3247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5400" dirty="0" err="1" smtClean="0">
                <a:solidFill>
                  <a:srgbClr val="0C406D"/>
                </a:solidFill>
                <a:cs typeface="Arial" panose="020B0604020202020204" pitchFamily="34" charset="0"/>
              </a:rPr>
              <a:t>www.cranfield.ac.uk</a:t>
            </a:r>
            <a:r>
              <a:rPr lang="en-US" altLang="en-US" sz="5400" dirty="0" smtClean="0">
                <a:solidFill>
                  <a:srgbClr val="0C406D"/>
                </a:solidFill>
                <a:cs typeface="Arial" panose="020B0604020202020204" pitchFamily="34" charset="0"/>
              </a:rPr>
              <a:t>/</a:t>
            </a:r>
            <a:r>
              <a:rPr lang="en-US" altLang="en-US" sz="5400" dirty="0" err="1" smtClean="0">
                <a:solidFill>
                  <a:srgbClr val="0C406D"/>
                </a:solidFill>
                <a:cs typeface="Arial" panose="020B0604020202020204" pitchFamily="34" charset="0"/>
              </a:rPr>
              <a:t>som</a:t>
            </a:r>
            <a:endParaRPr lang="en-US" altLang="en-US" sz="5400" dirty="0">
              <a:solidFill>
                <a:srgbClr val="0C406D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1604132" rtl="0" eaLnBrk="1" latinLnBrk="0" hangingPunct="1">
        <a:lnSpc>
          <a:spcPct val="90000"/>
        </a:lnSpc>
        <a:spcBef>
          <a:spcPct val="0"/>
        </a:spcBef>
        <a:buNone/>
        <a:defRPr sz="7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33" indent="-401033" algn="l" defTabSz="1604132" rtl="0" eaLnBrk="1" latinLnBrk="0" hangingPunct="1">
        <a:lnSpc>
          <a:spcPct val="90000"/>
        </a:lnSpc>
        <a:spcBef>
          <a:spcPts val="1754"/>
        </a:spcBef>
        <a:buFont typeface="Arial"/>
        <a:buChar char="•"/>
        <a:defRPr sz="4912" kern="1200">
          <a:solidFill>
            <a:schemeClr val="tx1"/>
          </a:solidFill>
          <a:latin typeface="+mn-lt"/>
          <a:ea typeface="+mn-ea"/>
          <a:cs typeface="+mn-cs"/>
        </a:defRPr>
      </a:lvl1pPr>
      <a:lvl2pPr marL="1203099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5165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3pPr>
      <a:lvl4pPr marL="2807231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609297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411363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429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495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561" indent="-401033" algn="l" defTabSz="1604132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6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13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19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264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330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396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462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528" algn="l" defTabSz="1604132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hyperlink" Target="mailto:O.Berzal-de-frutos@cranfield.ac.uk" TargetMode="Externa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 numCol="2" anchor="t"/>
          <a:lstStyle/>
          <a:p>
            <a:pPr marL="540000" algn="l">
              <a:lnSpc>
                <a:spcPct val="150000"/>
              </a:lnSpc>
              <a:spcBef>
                <a:spcPts val="0"/>
              </a:spcBef>
            </a:pPr>
            <a: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b="1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2800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2800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3600" dirty="0" smtClean="0"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dirty="0" smtClean="0">
                <a:latin typeface="Arial" panose="020B0604020202090204" pitchFamily="34" charset="0"/>
                <a:cs typeface="Arial" panose="020B0604020202090204" pitchFamily="34" charset="0"/>
              </a:rPr>
            </a:br>
            <a:endParaRPr lang="en-US" sz="4800" dirty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2" name="TextBox 56"/>
          <p:cNvSpPr txBox="1"/>
          <p:nvPr/>
        </p:nvSpPr>
        <p:spPr>
          <a:xfrm>
            <a:off x="1180185" y="16888520"/>
            <a:ext cx="9140735" cy="8225329"/>
          </a:xfrm>
          <a:prstGeom prst="rect">
            <a:avLst/>
          </a:prstGeom>
          <a:noFill/>
          <a:ln>
            <a:solidFill>
              <a:srgbClr val="27B374"/>
            </a:solidFill>
          </a:ln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05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11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90" name="TextBox 56"/>
          <p:cNvSpPr txBox="1"/>
          <p:nvPr/>
        </p:nvSpPr>
        <p:spPr>
          <a:xfrm>
            <a:off x="11525248" y="13413717"/>
            <a:ext cx="8699347" cy="5386090"/>
          </a:xfrm>
          <a:prstGeom prst="rect">
            <a:avLst/>
          </a:prstGeom>
          <a:noFill/>
          <a:ln>
            <a:solidFill>
              <a:srgbClr val="27B374"/>
            </a:solidFill>
          </a:ln>
        </p:spPr>
        <p:txBody>
          <a:bodyPr wrap="square" rtlCol="0">
            <a:spAutoFit/>
          </a:bodyPr>
          <a:lstStyle/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3600" b="1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000" b="1" dirty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58875" y="25873393"/>
            <a:ext cx="12214224" cy="1341437"/>
          </a:xfrm>
        </p:spPr>
        <p:txBody>
          <a:bodyPr/>
          <a:lstStyle/>
          <a:p>
            <a:r>
              <a:rPr lang="en-US" dirty="0"/>
              <a:t>Author Name</a:t>
            </a:r>
            <a:r>
              <a:rPr lang="en-US" dirty="0" smtClean="0"/>
              <a:t>: </a:t>
            </a:r>
            <a:r>
              <a:rPr lang="en-US" dirty="0"/>
              <a:t>Olivia </a:t>
            </a:r>
            <a:r>
              <a:rPr lang="en-US" dirty="0" err="1"/>
              <a:t>Berzal</a:t>
            </a:r>
            <a:r>
              <a:rPr lang="en-US" dirty="0"/>
              <a:t> de </a:t>
            </a:r>
            <a:r>
              <a:rPr lang="en-US" dirty="0" err="1" smtClean="0"/>
              <a:t>Frutos</a:t>
            </a:r>
            <a:endParaRPr lang="en-US" dirty="0" smtClean="0"/>
          </a:p>
          <a:p>
            <a:r>
              <a:rPr lang="en-US" dirty="0" smtClean="0"/>
              <a:t>Supervisors: Dr. Marc Pidou &amp; Dr. Yadira </a:t>
            </a:r>
            <a:r>
              <a:rPr lang="en-US" dirty="0" err="1" smtClean="0"/>
              <a:t>Bajón</a:t>
            </a:r>
            <a:r>
              <a:rPr lang="en-US" dirty="0" smtClean="0"/>
              <a:t> </a:t>
            </a:r>
            <a:r>
              <a:rPr lang="en-US" dirty="0" err="1" smtClean="0"/>
              <a:t>Fernández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58875" y="27259181"/>
            <a:ext cx="12214225" cy="1179839"/>
          </a:xfrm>
        </p:spPr>
        <p:txBody>
          <a:bodyPr/>
          <a:lstStyle/>
          <a:p>
            <a:r>
              <a:rPr lang="en-US" sz="2800" dirty="0" smtClean="0"/>
              <a:t>E-mail: </a:t>
            </a:r>
            <a:r>
              <a:rPr lang="en-US" sz="2800" dirty="0" smtClean="0">
                <a:hlinkClick r:id="rId3"/>
              </a:rPr>
              <a:t>O.Berzal-de-frutos@cranfield.ac.uk</a:t>
            </a:r>
            <a:endParaRPr lang="en-US" sz="2800" dirty="0" smtClean="0"/>
          </a:p>
          <a:p>
            <a:r>
              <a:rPr lang="en-US" sz="2800" dirty="0" smtClean="0"/>
              <a:t>Address: CWSI, </a:t>
            </a:r>
            <a:r>
              <a:rPr lang="en-GB" sz="2800" dirty="0" smtClean="0"/>
              <a:t>Vincent Building, Central Ave, Bedford MK43 0JR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492485" y="25606291"/>
            <a:ext cx="5412167" cy="3970337"/>
          </a:xfrm>
        </p:spPr>
        <p:txBody>
          <a:bodyPr anchor="t"/>
          <a:lstStyle/>
          <a:p>
            <a:r>
              <a:rPr lang="en-GB" sz="2800" dirty="0">
                <a:solidFill>
                  <a:srgbClr val="0C406D"/>
                </a:solidFill>
              </a:rPr>
              <a:t>Sponsor: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24588" y="1485898"/>
            <a:ext cx="13927714" cy="3228690"/>
          </a:xfrm>
        </p:spPr>
        <p:txBody>
          <a:bodyPr/>
          <a:lstStyle/>
          <a:p>
            <a:r>
              <a:rPr lang="en-GB" sz="8800" dirty="0">
                <a:latin typeface="Arial" panose="020B0604020202090204" pitchFamily="34" charset="0"/>
                <a:cs typeface="Arial" panose="020B0604020202090204" pitchFamily="34" charset="0"/>
              </a:rPr>
              <a:t>Maximizing the value of trade </a:t>
            </a:r>
            <a:r>
              <a:rPr lang="en-GB" sz="8800" dirty="0" smtClean="0">
                <a:latin typeface="Arial" panose="020B0604020202090204" pitchFamily="34" charset="0"/>
                <a:cs typeface="Arial" panose="020B0604020202090204" pitchFamily="34" charset="0"/>
              </a:rPr>
              <a:t>wastes</a:t>
            </a:r>
            <a:endParaRPr lang="en-GB" sz="8800" dirty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854" y="26067223"/>
            <a:ext cx="5271608" cy="3286197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0493206" y="22993767"/>
            <a:ext cx="9731390" cy="2492990"/>
          </a:xfrm>
          <a:prstGeom prst="rect">
            <a:avLst/>
          </a:prstGeom>
          <a:solidFill>
            <a:srgbClr val="DAEFF6"/>
          </a:solidFill>
          <a:ln>
            <a:solidFill>
              <a:srgbClr val="58B6D8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Future </a:t>
            </a:r>
            <a:r>
              <a:rPr lang="en-GB" sz="3600" b="1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development</a:t>
            </a:r>
          </a:p>
          <a:p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To achieve the aim,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it is necessary to have an experimental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TWs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characterisation; BMP tests with selected TWs; analysis of antagonistic/synergistic effects; study acclimation to toxicity; and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a Cost-Benefit analysis to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select the profitable TWs to be used in AD for biogas production.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158875" y="25113849"/>
            <a:ext cx="916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Figure 4. BMP results for different ammonia (NH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3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) and chloride (Cl) concentrations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76558" y="9911497"/>
            <a:ext cx="8833296" cy="3231654"/>
          </a:xfrm>
          <a:prstGeom prst="rect">
            <a:avLst/>
          </a:prstGeom>
          <a:solidFill>
            <a:srgbClr val="D6F6F3"/>
          </a:solidFill>
          <a:ln>
            <a:solidFill>
              <a:srgbClr val="2ECCBD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Methods</a:t>
            </a:r>
            <a:r>
              <a:rPr lang="en-GB" sz="36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The impact of TWs in the digestion of sludge was analysed by: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Data analysis from existing characterisation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Literature review of inhibitory values in AD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Selection of TWs for experiments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Biological methane potential test (BMP) is a batch AD experiment with biogas and methane measurements during the test </a:t>
            </a:r>
            <a:r>
              <a:rPr lang="en-GB" sz="24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(Figure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2).</a:t>
            </a:r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64341" y="12861455"/>
            <a:ext cx="4767988" cy="3792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Figure 1</a:t>
            </a:r>
            <a:r>
              <a:rPr lang="en-GB" sz="18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.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AD process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58876" y="5564327"/>
            <a:ext cx="1906572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Introduction</a:t>
            </a:r>
          </a:p>
          <a:p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Anaerobic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digestion (AD) is the use of microorganism in the absence of oxygen to degrade organic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compounds (Figure 1). AD is currently used to treat sewage sludge. The treatment of sludge in AD had been seen to be enhanced by the addition of trade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wastes (TWs), wastewaters generated from industrial or production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processes. However, the bacteria may be affected by toxic compounds present in TWs. Therefore, there is a need to understand the possible impact of those compounds in AD of TWs and sludge.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48774" y="7921422"/>
            <a:ext cx="1417582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Aim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24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The aim of this project is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to understand </a:t>
            </a:r>
            <a:r>
              <a:rPr lang="en-GB" sz="24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the limitations and benefits of using TWs in anaerobic digesters treating wastewater sludge and in particular the impact TWs may have on biogas production and stability of the reactors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80185" y="7897158"/>
            <a:ext cx="4752143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1pPr>
          </a:lstStyle>
          <a:p>
            <a:endParaRPr lang="en-GB" sz="2400" b="0" dirty="0" smtClean="0"/>
          </a:p>
          <a:p>
            <a:endParaRPr lang="en-GB" sz="2400" b="0" dirty="0"/>
          </a:p>
          <a:p>
            <a:endParaRPr lang="en-GB" sz="2400" b="0" dirty="0" smtClean="0"/>
          </a:p>
          <a:p>
            <a:endParaRPr lang="en-GB" sz="2400" b="0" dirty="0"/>
          </a:p>
          <a:p>
            <a:endParaRPr lang="en-GB" sz="2400" b="0" dirty="0" smtClean="0"/>
          </a:p>
          <a:p>
            <a:endParaRPr lang="en-GB" sz="2400" b="0" dirty="0"/>
          </a:p>
          <a:p>
            <a:endParaRPr lang="en-GB" sz="2400" b="0" dirty="0" smtClean="0"/>
          </a:p>
          <a:p>
            <a:endParaRPr lang="en-GB" sz="1400" b="0" dirty="0" smtClean="0"/>
          </a:p>
          <a:p>
            <a:endParaRPr lang="en-GB" sz="1400" b="0" dirty="0" smtClean="0"/>
          </a:p>
          <a:p>
            <a:endParaRPr lang="en-GB" sz="2400" b="0" dirty="0" smtClean="0"/>
          </a:p>
          <a:p>
            <a:endParaRPr lang="en-GB" sz="2400" b="0" dirty="0" smtClean="0"/>
          </a:p>
          <a:p>
            <a:endParaRPr lang="en-GB" sz="2400" b="0" dirty="0"/>
          </a:p>
          <a:p>
            <a:endParaRPr lang="en-GB" sz="2400" b="0" dirty="0" smtClean="0"/>
          </a:p>
          <a:p>
            <a:endParaRPr lang="en-GB" sz="2400" b="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299135" y="8073009"/>
            <a:ext cx="4670430" cy="4583364"/>
            <a:chOff x="1039241" y="19778210"/>
            <a:chExt cx="3688968" cy="3228148"/>
          </a:xfrm>
        </p:grpSpPr>
        <p:grpSp>
          <p:nvGrpSpPr>
            <p:cNvPr id="44" name="Group 43"/>
            <p:cNvGrpSpPr/>
            <p:nvPr/>
          </p:nvGrpSpPr>
          <p:grpSpPr>
            <a:xfrm>
              <a:off x="1039241" y="19778210"/>
              <a:ext cx="2847256" cy="3228148"/>
              <a:chOff x="5466933" y="174923"/>
              <a:chExt cx="2379131" cy="2927491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6239795" y="2807539"/>
                <a:ext cx="833406" cy="2948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>
                <a:defPPr>
                  <a:defRPr lang="en-US"/>
                </a:defPPr>
                <a:lvl1pPr marR="0" lvl="0" indent="0" algn="ctr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defRPr>
                </a:lvl1pPr>
              </a:lstStyle>
              <a:p>
                <a:r>
                  <a:rPr lang="en-GB" sz="2400" dirty="0"/>
                  <a:t>CH₄, CO₂</a:t>
                </a: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5466933" y="174923"/>
                <a:ext cx="2379131" cy="1745229"/>
                <a:chOff x="5466933" y="174923"/>
                <a:chExt cx="2379131" cy="1745229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466933" y="174923"/>
                  <a:ext cx="2379131" cy="2948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accent1"/>
                  </a:solidFill>
                </a:ln>
              </p:spPr>
              <p:txBody>
                <a:bodyPr wrap="square" rtlCol="0" anchor="ctr">
                  <a:spAutoFit/>
                </a:bodyPr>
                <a:lstStyle>
                  <a:defPPr>
                    <a:defRPr lang="en-US"/>
                  </a:defPPr>
                  <a:lvl1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400" b="0" i="0" u="none" strike="noStrike" kern="0" cap="none" spc="0" normalizeH="0" baseline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defRPr>
                  </a:lvl1pPr>
                </a:lstStyle>
                <a:p>
                  <a:r>
                    <a:rPr lang="en-GB" dirty="0"/>
                    <a:t>COMPLEX POLYMERS</a:t>
                  </a:r>
                </a:p>
              </p:txBody>
            </p:sp>
            <p:cxnSp>
              <p:nvCxnSpPr>
                <p:cNvPr id="68" name="Straight Arrow Connector 67"/>
                <p:cNvCxnSpPr>
                  <a:stCxn id="67" idx="2"/>
                  <a:endCxn id="69" idx="0"/>
                </p:cNvCxnSpPr>
                <p:nvPr/>
              </p:nvCxnSpPr>
              <p:spPr>
                <a:xfrm flipH="1">
                  <a:off x="6656498" y="469798"/>
                  <a:ext cx="1" cy="31052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9" name="TextBox 68"/>
                <p:cNvSpPr txBox="1"/>
                <p:nvPr/>
              </p:nvSpPr>
              <p:spPr>
                <a:xfrm>
                  <a:off x="5536319" y="780319"/>
                  <a:ext cx="2240357" cy="5307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accent1"/>
                  </a:solidFill>
                </a:ln>
              </p:spPr>
              <p:txBody>
                <a:bodyPr wrap="square" rtlCol="0" anchor="ctr">
                  <a:spAutoFit/>
                </a:bodyPr>
                <a:lstStyle>
                  <a:defPPr>
                    <a:defRPr lang="en-US"/>
                  </a:defPPr>
                  <a:lvl1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0" i="0" u="none" strike="noStrike" kern="0" cap="none" spc="0" normalizeH="0" baseline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defRPr>
                  </a:lvl1pPr>
                </a:lstStyle>
                <a:p>
                  <a:r>
                    <a:rPr lang="en-GB" sz="2400" dirty="0"/>
                    <a:t>Amino acids, sugars, fatty acids, alcohols</a:t>
                  </a: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6424640" y="1625277"/>
                  <a:ext cx="463718" cy="2948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accent1"/>
                  </a:solidFill>
                </a:ln>
              </p:spPr>
              <p:txBody>
                <a:bodyPr wrap="square" rtlCol="0" anchor="ctr">
                  <a:spAutoFit/>
                </a:bodyPr>
                <a:lstStyle>
                  <a:defPPr>
                    <a:defRPr lang="en-US"/>
                  </a:defPPr>
                  <a:lvl1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kern="0" cap="none" spc="0" normalizeH="0" baseline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defRPr>
                  </a:lvl1pPr>
                </a:lstStyle>
                <a:p>
                  <a:r>
                    <a:rPr lang="en-GB" sz="2400" dirty="0"/>
                    <a:t>VFA</a:t>
                  </a:r>
                </a:p>
              </p:txBody>
            </p:sp>
            <p:cxnSp>
              <p:nvCxnSpPr>
                <p:cNvPr id="75" name="Straight Arrow Connector 74"/>
                <p:cNvCxnSpPr>
                  <a:stCxn id="69" idx="2"/>
                  <a:endCxn id="71" idx="0"/>
                </p:cNvCxnSpPr>
                <p:nvPr/>
              </p:nvCxnSpPr>
              <p:spPr>
                <a:xfrm>
                  <a:off x="6656498" y="1311094"/>
                  <a:ext cx="1" cy="31418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5607309" y="1920152"/>
                <a:ext cx="1049190" cy="887387"/>
                <a:chOff x="5607309" y="1920152"/>
                <a:chExt cx="1049190" cy="887387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607309" y="2183433"/>
                  <a:ext cx="761075" cy="2948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accent1"/>
                  </a:solidFill>
                </a:ln>
              </p:spPr>
              <p:txBody>
                <a:bodyPr wrap="square" rtlCol="0" anchor="ctr">
                  <a:spAutoFit/>
                </a:bodyPr>
                <a:lstStyle>
                  <a:defPPr>
                    <a:defRPr lang="en-US"/>
                  </a:defPPr>
                  <a:lvl1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kern="0" cap="none" spc="0" normalizeH="0" baseline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defRPr>
                  </a:lvl1pPr>
                </a:lstStyle>
                <a:p>
                  <a:r>
                    <a:rPr lang="en-GB" sz="2400" dirty="0"/>
                    <a:t>Acetate</a:t>
                  </a:r>
                </a:p>
              </p:txBody>
            </p:sp>
            <p:cxnSp>
              <p:nvCxnSpPr>
                <p:cNvPr id="63" name="Straight Arrow Connector 62"/>
                <p:cNvCxnSpPr>
                  <a:stCxn id="71" idx="2"/>
                  <a:endCxn id="62" idx="0"/>
                </p:cNvCxnSpPr>
                <p:nvPr/>
              </p:nvCxnSpPr>
              <p:spPr>
                <a:xfrm flipH="1">
                  <a:off x="5987847" y="1920152"/>
                  <a:ext cx="668652" cy="26328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6" name="Straight Arrow Connector 65"/>
                <p:cNvCxnSpPr>
                  <a:stCxn id="62" idx="2"/>
                  <a:endCxn id="49" idx="0"/>
                </p:cNvCxnSpPr>
                <p:nvPr/>
              </p:nvCxnSpPr>
              <p:spPr>
                <a:xfrm>
                  <a:off x="5987847" y="2478308"/>
                  <a:ext cx="668651" cy="32923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6656498" y="1920152"/>
                <a:ext cx="1081338" cy="887387"/>
                <a:chOff x="6656498" y="1920152"/>
                <a:chExt cx="1081338" cy="887387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6967385" y="2183433"/>
                  <a:ext cx="770451" cy="2948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accent1"/>
                  </a:solidFill>
                </a:ln>
              </p:spPr>
              <p:txBody>
                <a:bodyPr wrap="square" rtlCol="0" anchor="ctr">
                  <a:spAutoFit/>
                </a:bodyPr>
                <a:lstStyle>
                  <a:defPPr>
                    <a:defRPr lang="en-US"/>
                  </a:defPPr>
                  <a:lvl1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kern="0" cap="none" spc="0" normalizeH="0" baseline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defRPr>
                  </a:lvl1pPr>
                </a:lstStyle>
                <a:p>
                  <a:r>
                    <a:rPr lang="en-GB" sz="2400" dirty="0"/>
                    <a:t>H₂, CO₂ </a:t>
                  </a:r>
                </a:p>
              </p:txBody>
            </p:sp>
            <p:cxnSp>
              <p:nvCxnSpPr>
                <p:cNvPr id="59" name="Straight Arrow Connector 58"/>
                <p:cNvCxnSpPr>
                  <a:stCxn id="71" idx="2"/>
                  <a:endCxn id="58" idx="0"/>
                </p:cNvCxnSpPr>
                <p:nvPr/>
              </p:nvCxnSpPr>
              <p:spPr>
                <a:xfrm>
                  <a:off x="6656499" y="1920152"/>
                  <a:ext cx="696112" cy="26328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1" name="Straight Arrow Connector 60"/>
                <p:cNvCxnSpPr>
                  <a:stCxn id="58" idx="2"/>
                  <a:endCxn id="49" idx="0"/>
                </p:cNvCxnSpPr>
                <p:nvPr/>
              </p:nvCxnSpPr>
              <p:spPr>
                <a:xfrm flipH="1">
                  <a:off x="6656498" y="2478308"/>
                  <a:ext cx="696113" cy="329231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</p:grpSp>
        </p:grpSp>
        <p:grpSp>
          <p:nvGrpSpPr>
            <p:cNvPr id="45" name="Group 44"/>
            <p:cNvGrpSpPr/>
            <p:nvPr/>
          </p:nvGrpSpPr>
          <p:grpSpPr>
            <a:xfrm>
              <a:off x="2856043" y="20114981"/>
              <a:ext cx="1872166" cy="2622084"/>
              <a:chOff x="2856043" y="20114981"/>
              <a:chExt cx="1872166" cy="262208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2869808" y="20114981"/>
                <a:ext cx="1183184" cy="3251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GB" sz="2400" b="1" dirty="0" smtClean="0"/>
                  <a:t>Hydrolysis</a:t>
                </a:r>
                <a:endParaRPr lang="en-GB" sz="24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76232" y="21125776"/>
                <a:ext cx="1677640" cy="58528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b="1" dirty="0" err="1" smtClean="0"/>
                  <a:t>Acidogenesis</a:t>
                </a:r>
                <a:r>
                  <a:rPr lang="en-GB" sz="2400" b="1" dirty="0" smtClean="0"/>
                  <a:t>/ </a:t>
                </a:r>
                <a:r>
                  <a:rPr lang="en-GB" sz="2400" b="1" dirty="0" err="1" smtClean="0"/>
                  <a:t>Acetogenesis</a:t>
                </a:r>
                <a:endParaRPr lang="en-GB" sz="2400" b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856043" y="22411906"/>
                <a:ext cx="1872166" cy="32515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sz="2400" b="1" dirty="0" err="1" smtClean="0"/>
                  <a:t>Methanogenesis</a:t>
                </a:r>
                <a:endParaRPr lang="en-GB" sz="2400" b="1" dirty="0"/>
              </a:p>
            </p:txBody>
          </p:sp>
        </p:grpSp>
      </p:grpSp>
      <p:sp>
        <p:nvSpPr>
          <p:cNvPr id="39" name="TextBox 55"/>
          <p:cNvSpPr txBox="1"/>
          <p:nvPr/>
        </p:nvSpPr>
        <p:spPr>
          <a:xfrm>
            <a:off x="15157504" y="9889610"/>
            <a:ext cx="5067092" cy="3046988"/>
          </a:xfrm>
          <a:prstGeom prst="rect">
            <a:avLst/>
          </a:prstGeom>
          <a:noFill/>
          <a:ln>
            <a:solidFill>
              <a:srgbClr val="2ECCBD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15271804" y="9997082"/>
            <a:ext cx="4970814" cy="2845323"/>
            <a:chOff x="2922934" y="22337487"/>
            <a:chExt cx="4447845" cy="1986119"/>
          </a:xfrm>
        </p:grpSpPr>
        <p:grpSp>
          <p:nvGrpSpPr>
            <p:cNvPr id="22" name="21 Grupo"/>
            <p:cNvGrpSpPr/>
            <p:nvPr/>
          </p:nvGrpSpPr>
          <p:grpSpPr>
            <a:xfrm>
              <a:off x="2922934" y="22337487"/>
              <a:ext cx="4175111" cy="1986119"/>
              <a:chOff x="2922934" y="22337487"/>
              <a:chExt cx="4175111" cy="1986119"/>
            </a:xfrm>
          </p:grpSpPr>
          <p:grpSp>
            <p:nvGrpSpPr>
              <p:cNvPr id="76" name="Group 15"/>
              <p:cNvGrpSpPr/>
              <p:nvPr/>
            </p:nvGrpSpPr>
            <p:grpSpPr>
              <a:xfrm>
                <a:off x="2922934" y="22337487"/>
                <a:ext cx="3697830" cy="1986119"/>
                <a:chOff x="5361512" y="3223160"/>
                <a:chExt cx="3697830" cy="1986119"/>
              </a:xfrm>
            </p:grpSpPr>
            <p:pic>
              <p:nvPicPr>
                <p:cNvPr id="78" name="Picture 34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630"/>
                <a:stretch/>
              </p:blipFill>
              <p:spPr>
                <a:xfrm>
                  <a:off x="5361512" y="3223160"/>
                  <a:ext cx="1477217" cy="1986119"/>
                </a:xfrm>
                <a:prstGeom prst="rect">
                  <a:avLst/>
                </a:prstGeom>
              </p:spPr>
            </p:pic>
            <p:grpSp>
              <p:nvGrpSpPr>
                <p:cNvPr id="77" name="Group 93"/>
                <p:cNvGrpSpPr/>
                <p:nvPr/>
              </p:nvGrpSpPr>
              <p:grpSpPr>
                <a:xfrm>
                  <a:off x="5714662" y="3492088"/>
                  <a:ext cx="3344680" cy="1517903"/>
                  <a:chOff x="5714662" y="3188533"/>
                  <a:chExt cx="3344680" cy="1517903"/>
                </a:xfrm>
              </p:grpSpPr>
              <p:sp>
                <p:nvSpPr>
                  <p:cNvPr id="79" name="TextBox 50"/>
                  <p:cNvSpPr txBox="1"/>
                  <p:nvPr/>
                </p:nvSpPr>
                <p:spPr>
                  <a:xfrm>
                    <a:off x="5714662" y="4244771"/>
                    <a:ext cx="77296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</a:rPr>
                      <a:t>BMP</a:t>
                    </a:r>
                    <a:endPara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</a:endParaRPr>
                  </a:p>
                </p:txBody>
              </p:sp>
              <p:cxnSp>
                <p:nvCxnSpPr>
                  <p:cNvPr id="80" name="Straight Arrow Connector 51"/>
                  <p:cNvCxnSpPr>
                    <a:stCxn id="78" idx="3"/>
                    <a:endCxn id="81" idx="1"/>
                  </p:cNvCxnSpPr>
                  <p:nvPr/>
                </p:nvCxnSpPr>
                <p:spPr>
                  <a:xfrm flipV="1">
                    <a:off x="6838729" y="3349661"/>
                    <a:ext cx="334180" cy="563000"/>
                  </a:xfrm>
                  <a:prstGeom prst="straightConnector1">
                    <a:avLst/>
                  </a:prstGeom>
                  <a:noFill/>
                  <a:ln w="57150" cap="flat" cmpd="sng" algn="ctr">
                    <a:solidFill>
                      <a:schemeClr val="accent2">
                        <a:lumMod val="50000"/>
                      </a:schemeClr>
                    </a:solidFill>
                    <a:prstDash val="solid"/>
                    <a:miter lim="800000"/>
                    <a:headEnd type="none" w="med" len="med"/>
                    <a:tailEnd type="triangle" w="med" len="med"/>
                  </a:ln>
                  <a:effectLst/>
                </p:spPr>
              </p:cxnSp>
              <p:sp>
                <p:nvSpPr>
                  <p:cNvPr id="81" name="TextBox 52"/>
                  <p:cNvSpPr txBox="1"/>
                  <p:nvPr/>
                </p:nvSpPr>
                <p:spPr>
                  <a:xfrm>
                    <a:off x="7172909" y="3188533"/>
                    <a:ext cx="1886433" cy="3222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rPr>
                      <a:t>Sewage sludge</a:t>
                    </a:r>
                  </a:p>
                </p:txBody>
              </p:sp>
            </p:grpSp>
          </p:grpSp>
          <p:cxnSp>
            <p:nvCxnSpPr>
              <p:cNvPr id="82" name="Straight Arrow Connector 51"/>
              <p:cNvCxnSpPr>
                <a:stCxn id="78" idx="3"/>
                <a:endCxn id="83" idx="1"/>
              </p:cNvCxnSpPr>
              <p:nvPr/>
            </p:nvCxnSpPr>
            <p:spPr>
              <a:xfrm flipV="1">
                <a:off x="4400151" y="23330542"/>
                <a:ext cx="334181" cy="5"/>
              </a:xfrm>
              <a:prstGeom prst="straightConnector1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3" name="TextBox 52"/>
              <p:cNvSpPr txBox="1"/>
              <p:nvPr/>
            </p:nvSpPr>
            <p:spPr>
              <a:xfrm>
                <a:off x="4734332" y="23169414"/>
                <a:ext cx="2363713" cy="322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Anaerobic bacteria</a:t>
                </a:r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84" name="Straight Arrow Connector 51"/>
            <p:cNvCxnSpPr>
              <a:stCxn id="78" idx="3"/>
              <a:endCxn id="85" idx="1"/>
            </p:cNvCxnSpPr>
            <p:nvPr/>
          </p:nvCxnSpPr>
          <p:spPr>
            <a:xfrm>
              <a:off x="4400151" y="23330547"/>
              <a:ext cx="334181" cy="562938"/>
            </a:xfrm>
            <a:prstGeom prst="straightConnector1">
              <a:avLst/>
            </a:prstGeom>
            <a:noFill/>
            <a:ln w="57150" cap="flat" cmpd="sng" algn="ctr">
              <a:solidFill>
                <a:schemeClr val="accent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85" name="TextBox 52"/>
            <p:cNvSpPr txBox="1"/>
            <p:nvPr/>
          </p:nvSpPr>
          <p:spPr>
            <a:xfrm>
              <a:off x="4734331" y="23732357"/>
              <a:ext cx="2636448" cy="322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Compound of interest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6" name="TextBox 35"/>
          <p:cNvSpPr txBox="1"/>
          <p:nvPr/>
        </p:nvSpPr>
        <p:spPr>
          <a:xfrm>
            <a:off x="15157504" y="12988966"/>
            <a:ext cx="4994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Figure 2. BMP bottle content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64340" y="13391953"/>
            <a:ext cx="10227559" cy="3293209"/>
          </a:xfrm>
          <a:prstGeom prst="rect">
            <a:avLst/>
          </a:prstGeom>
          <a:solidFill>
            <a:srgbClr val="D1EBD2"/>
          </a:solidFill>
          <a:ln>
            <a:solidFill>
              <a:srgbClr val="27B374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S</a:t>
            </a:r>
            <a:r>
              <a:rPr lang="en-GB" sz="3600" b="1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tudy</a:t>
            </a:r>
            <a:r>
              <a:rPr lang="en-GB" sz="36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/>
            </a:r>
            <a:br>
              <a:rPr lang="en-GB" sz="3600" dirty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</a:br>
            <a:r>
              <a:rPr lang="en-GB" sz="2800" u="sng" dirty="0" smtClean="0">
                <a:latin typeface="Arial" panose="020B0604020202090204" pitchFamily="34" charset="0"/>
                <a:cs typeface="Arial" panose="020B0604020202090204" pitchFamily="34" charset="0"/>
              </a:rPr>
              <a:t>Characterisation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 </a:t>
            </a:r>
            <a:endParaRPr lang="en-GB" sz="2400" dirty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The characterisation data was compared with inhibitory values form literature to select TWs for experiments. The data division was: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&lt;50 g/L of COD, TWs for biological nutrients removal (BNR)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50-250 g/L of COD, TWs for AD</a:t>
            </a:r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&gt;250 g/L, high strength tank (HST)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storage then drip feed into AD</a:t>
            </a:r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  <a:p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The most common compounds were ammonia,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and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chloride (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Figure 3).</a:t>
            </a:r>
            <a:endParaRPr lang="en-GB" sz="2400" dirty="0" smtClean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8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646923"/>
              </p:ext>
            </p:extLst>
          </p:nvPr>
        </p:nvGraphicFramePr>
        <p:xfrm>
          <a:off x="15811500" y="13566787"/>
          <a:ext cx="4454368" cy="507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8" name="87 CuadroTexto"/>
          <p:cNvSpPr txBox="1"/>
          <p:nvPr/>
        </p:nvSpPr>
        <p:spPr>
          <a:xfrm>
            <a:off x="17856208" y="13432767"/>
            <a:ext cx="144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Ammonia</a:t>
            </a:r>
            <a:endParaRPr lang="es-ES" sz="2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0493206" y="19313265"/>
            <a:ext cx="9731390" cy="3477875"/>
          </a:xfrm>
          <a:prstGeom prst="rect">
            <a:avLst/>
          </a:prstGeom>
          <a:solidFill>
            <a:srgbClr val="D1EBD2"/>
          </a:solidFill>
          <a:ln>
            <a:solidFill>
              <a:srgbClr val="27B374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Arial" panose="020B0604020202090204" pitchFamily="34" charset="0"/>
                <a:cs typeface="Arial" panose="020B0604020202090204" pitchFamily="34" charset="0"/>
              </a:rPr>
              <a:t>BMP test</a:t>
            </a:r>
          </a:p>
          <a:p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The effect of the selected compounds was studied by BMP tests (Figure 4). The effect of ammonia was tested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for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two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different sampling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days. </a:t>
            </a:r>
            <a:r>
              <a:rPr lang="en-GB" sz="2400" dirty="0">
                <a:latin typeface="Arial" panose="020B0604020202090204" pitchFamily="34" charset="0"/>
                <a:cs typeface="Arial" panose="020B0604020202090204" pitchFamily="34" charset="0"/>
              </a:rPr>
              <a:t>O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ptimum methane concentrations was obtained at 1600 and 700 mg/L of ammonia in day 1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and 2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respectively. Further increase of ammonia concentration decreased the biogas production.</a:t>
            </a:r>
          </a:p>
          <a:p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Chloride effect showed an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increasing in the biogas production </a:t>
            </a:r>
            <a:r>
              <a:rPr lang="en-GB" sz="2400" dirty="0" smtClean="0">
                <a:latin typeface="Arial" panose="020B0604020202090204" pitchFamily="34" charset="0"/>
                <a:cs typeface="Arial" panose="020B0604020202090204" pitchFamily="34" charset="0"/>
              </a:rPr>
              <a:t>tendency up to 900 mg/L of chloride. Higher doses showed a slight negative impact in the reactor.</a:t>
            </a:r>
            <a:endParaRPr lang="en-GB" sz="2400" dirty="0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sp>
        <p:nvSpPr>
          <p:cNvPr id="89" name="TextBox 35"/>
          <p:cNvSpPr txBox="1"/>
          <p:nvPr/>
        </p:nvSpPr>
        <p:spPr>
          <a:xfrm>
            <a:off x="11309684" y="18818032"/>
            <a:ext cx="89869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Figure 3. Ammonia (NH</a:t>
            </a:r>
            <a:r>
              <a:rPr lang="en-GB" sz="12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3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) and chloride (Cl) concentrations in TWs and inhibitory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values</a:t>
            </a:r>
            <a:endParaRPr lang="en-GB" sz="1800" dirty="0" smtClean="0">
              <a:solidFill>
                <a:prstClr val="black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graphicFrame>
        <p:nvGraphicFramePr>
          <p:cNvPr id="93" name="Chart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679449"/>
              </p:ext>
            </p:extLst>
          </p:nvPr>
        </p:nvGraphicFramePr>
        <p:xfrm>
          <a:off x="11391899" y="13625499"/>
          <a:ext cx="4506405" cy="507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4" name="87 CuadroTexto"/>
          <p:cNvSpPr txBox="1"/>
          <p:nvPr/>
        </p:nvSpPr>
        <p:spPr>
          <a:xfrm>
            <a:off x="13510540" y="13432766"/>
            <a:ext cx="135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Chloride</a:t>
            </a:r>
            <a:endParaRPr lang="es-ES" sz="2400" b="1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196388"/>
              </p:ext>
            </p:extLst>
          </p:nvPr>
        </p:nvGraphicFramePr>
        <p:xfrm>
          <a:off x="1289388" y="16860355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7" name="Chart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289839"/>
              </p:ext>
            </p:extLst>
          </p:nvPr>
        </p:nvGraphicFramePr>
        <p:xfrm>
          <a:off x="1270337" y="20886884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8924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nfield University 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chool of Management 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EF57B1D3A3004BA1E55A77FC712826" ma:contentTypeVersion="1" ma:contentTypeDescription="Create a new document." ma:contentTypeScope="" ma:versionID="38ab755256bfce154778ad730f140a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e2f714297ecea3caafd1e58327da5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0ED808-A05E-4583-A94A-97B4403DAC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CDD9F7-EA3B-43D8-B522-8F41D985C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331B94-A6D5-4A62-92CD-F1FFBFD7B0C3}">
  <ds:schemaRefs>
    <ds:schemaRef ds:uri="http://purl.org/dc/terms/"/>
    <ds:schemaRef ds:uri="http://schemas.microsoft.com/office/2006/metadata/properties"/>
    <ds:schemaRef ds:uri="http://schemas.microsoft.com/sharepoint/v3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393</Words>
  <Application>Microsoft Office PowerPoint</Application>
  <PresentationFormat>Personalizado</PresentationFormat>
  <Paragraphs>104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Cranfield University 2016</vt:lpstr>
      <vt:lpstr>School of Management 2016</vt:lpstr>
      <vt:lpstr>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HP</cp:lastModifiedBy>
  <cp:revision>193</cp:revision>
  <dcterms:created xsi:type="dcterms:W3CDTF">2016-01-22T08:47:26Z</dcterms:created>
  <dcterms:modified xsi:type="dcterms:W3CDTF">2018-09-13T22:42:52Z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0x0101002FEF57B1D3A3004BA1E55A77FC712826</vt:lpwstr>
  </property>
</Properties>
</file>