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73" r:id="rId3"/>
    <p:sldId id="276" r:id="rId4"/>
    <p:sldId id="275" r:id="rId5"/>
    <p:sldId id="260" r:id="rId6"/>
    <p:sldId id="261" r:id="rId7"/>
    <p:sldId id="262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Gallagher" initials="" lastIdx="5" clrIdx="0"/>
  <p:cmAuthor id="1" name="Nathan Potte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39" d="100"/>
          <a:sy n="139" d="100"/>
        </p:scale>
        <p:origin x="1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9T22:04:46.878" idx="1">
    <p:pos x="6000" y="100"/>
    <p:text>I think you mean the previous two with this one? It seems good to me...</p:text>
  </p:cm>
  <p:cm authorId="0" dt="2017-12-10T00:17:45.577" idx="2">
    <p:pos x="6000" y="0"/>
    <p:text>+ndp@opendap.org +d.fulker@opendap.org +dave.fulker@gmail.com 
I'd like to replace the previous slide with these two. What do you think of them? I think pictures would be better, but ... I'm trying to set up the discussion that follows on access time optimization.</p:text>
  </p:cm>
  <p:cm authorId="0" dt="2017-12-10T00:17:45.577" idx="3">
    <p:pos x="6000" y="200"/>
    <p:text>No. I wanted to keep the costs slide in there too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AS:  Added from trade study report, rev 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AS:  Added from trade study report, rev 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AS:  Added from trade study report, rev 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JG: Replaced “Architectures that make fewer connections to S3 were faster for data requests that touched a small number of chunks” with “Architectures that make fewer connections to S3 for a single data request are generally faster.” (bullet 2) </a:t>
            </a:r>
          </a:p>
          <a:p>
            <a:pPr marL="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added “…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S3 access latency.” to bullet 2.3</a:t>
            </a:r>
          </a:p>
          <a:p>
            <a:pPr marL="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>
              <a:spcBef>
                <a:spcPts val="0"/>
              </a:spcBef>
              <a:buSzPts val="1100"/>
              <a:buChar char="●"/>
            </a:pPr>
            <a:r>
              <a:rPr lang="en"/>
              <a:t>https://tools.ietf.org/html/rfc7540#page-66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25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381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100"/>
              <a:buNone/>
              <a:defRPr sz="1400"/>
            </a:lvl2pPr>
            <a:lvl3pPr lvl="2" indent="0">
              <a:spcBef>
                <a:spcPts val="0"/>
              </a:spcBef>
              <a:buSzPts val="1100"/>
              <a:buNone/>
              <a:defRPr sz="1400"/>
            </a:lvl3pPr>
            <a:lvl4pPr lvl="3" indent="0">
              <a:spcBef>
                <a:spcPts val="0"/>
              </a:spcBef>
              <a:buSzPts val="1100"/>
              <a:buNone/>
              <a:defRPr sz="1400"/>
            </a:lvl4pPr>
            <a:lvl5pPr lvl="4" indent="0">
              <a:spcBef>
                <a:spcPts val="0"/>
              </a:spcBef>
              <a:buSzPts val="1100"/>
              <a:buNone/>
              <a:defRPr sz="1400"/>
            </a:lvl5pPr>
            <a:lvl6pPr lvl="5" indent="0">
              <a:spcBef>
                <a:spcPts val="0"/>
              </a:spcBef>
              <a:buSzPts val="1100"/>
              <a:buNone/>
              <a:defRPr sz="1400"/>
            </a:lvl6pPr>
            <a:lvl7pPr lvl="6" indent="0">
              <a:spcBef>
                <a:spcPts val="0"/>
              </a:spcBef>
              <a:buSzPts val="1100"/>
              <a:buNone/>
              <a:defRPr sz="1400"/>
            </a:lvl7pPr>
            <a:lvl8pPr lvl="7" indent="0">
              <a:spcBef>
                <a:spcPts val="0"/>
              </a:spcBef>
              <a:buSzPts val="1100"/>
              <a:buNone/>
              <a:defRPr sz="1400"/>
            </a:lvl8pPr>
            <a:lvl9pPr lvl="8" indent="0">
              <a:spcBef>
                <a:spcPts val="0"/>
              </a:spcBef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79705" y="4686694"/>
            <a:ext cx="1160100" cy="3156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6494150" y="4765725"/>
            <a:ext cx="2313300" cy="276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IN22A-06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 12/12/2017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DC5256-943E-5349-8A8E-0B48FE0A4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indent="-157163">
              <a:lnSpc>
                <a:spcPct val="90000"/>
              </a:lnSpc>
              <a:buSzPts val="3300"/>
            </a:pPr>
            <a:r>
              <a:rPr lang="en-US" sz="3600" b="1" dirty="0">
                <a:latin typeface="Calibri" charset="0"/>
                <a:ea typeface="Calibri" charset="0"/>
                <a:cs typeface="Calibri" charset="0"/>
                <a:sym typeface="Calibri"/>
              </a:rPr>
              <a:t>Comparing P</a:t>
            </a:r>
            <a:r>
              <a:rPr lang="en" sz="3600" b="1" dirty="0">
                <a:latin typeface="Calibri" charset="0"/>
                <a:ea typeface="Calibri" charset="0"/>
                <a:cs typeface="Calibri" charset="0"/>
                <a:sym typeface="Calibri"/>
              </a:rPr>
              <a:t>rice 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  <a:sym typeface="Calibri"/>
              </a:rPr>
              <a:t>and Performance</a:t>
            </a:r>
            <a:r>
              <a:rPr lang="en" sz="3600" b="1" dirty="0">
                <a:latin typeface="Calibri" charset="0"/>
                <a:ea typeface="Calibri" charset="0"/>
                <a:cs typeface="Calibri" charset="0"/>
                <a:sym typeface="Calibri"/>
              </a:rPr>
              <a:t> of 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  <a:sym typeface="Calibri"/>
              </a:rPr>
              <a:t/>
            </a:r>
            <a:br>
              <a:rPr lang="en-US" sz="3600" b="1" dirty="0">
                <a:latin typeface="Calibri" charset="0"/>
                <a:ea typeface="Calibri" charset="0"/>
                <a:cs typeface="Calibri" charset="0"/>
                <a:sym typeface="Calibri"/>
              </a:rPr>
            </a:br>
            <a:r>
              <a:rPr lang="en-US" sz="3600" b="1" dirty="0">
                <a:latin typeface="Calibri" charset="0"/>
                <a:ea typeface="Calibri" charset="0"/>
                <a:cs typeface="Calibri" charset="0"/>
                <a:sym typeface="Calibri"/>
              </a:rPr>
              <a:t>Three Cloud-Based Data-Storage</a:t>
            </a:r>
            <a:r>
              <a:rPr lang="en" sz="3600" b="1" dirty="0">
                <a:latin typeface="Calibri" charset="0"/>
                <a:ea typeface="Calibri" charset="0"/>
                <a:cs typeface="Calibri" charset="0"/>
                <a:sym typeface="Calibri"/>
              </a:rPr>
              <a:t> 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  <a:sym typeface="Calibri"/>
              </a:rPr>
              <a:t>Architectures</a:t>
            </a:r>
            <a:r>
              <a:rPr lang="en-US" sz="3600" b="1" dirty="0">
                <a:ea typeface="Verdana" panose="020B0604030504040204" pitchFamily="34" charset="0"/>
                <a:cs typeface="Gill Sans" panose="020B0502020104020203" pitchFamily="34" charset="-79"/>
                <a:sym typeface="Calibri"/>
              </a:rPr>
              <a:t/>
            </a:r>
            <a:br>
              <a:rPr lang="en-US" sz="3600" b="1" dirty="0">
                <a:ea typeface="Verdana" panose="020B0604030504040204" pitchFamily="34" charset="0"/>
                <a:cs typeface="Gill Sans" panose="020B0502020104020203" pitchFamily="34" charset="-79"/>
                <a:sym typeface="Calibri"/>
              </a:rPr>
            </a:br>
            <a:r>
              <a:rPr lang="en-US" sz="3600" b="1" i="1" dirty="0">
                <a:latin typeface="Calibri" charset="0"/>
                <a:ea typeface="Calibri" charset="0"/>
                <a:cs typeface="Calibri" charset="0"/>
                <a:sym typeface="Calibri"/>
              </a:rPr>
              <a:t>To Optimize Use of S3 in AWS</a:t>
            </a:r>
            <a:endParaRPr lang="en" sz="3600" b="1" i="1" dirty="0"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B5DCA4-8DDF-244F-85FB-5E020B1FC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indent="-90488">
              <a:lnSpc>
                <a:spcPct val="70000"/>
              </a:lnSpc>
              <a:spcBef>
                <a:spcPts val="600"/>
              </a:spcBef>
              <a:buClr>
                <a:schemeClr val="dk1"/>
              </a:buClr>
              <a:buSzPts val="1900"/>
            </a:pPr>
            <a:endParaRPr lang="en-US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0488">
              <a:lnSpc>
                <a:spcPct val="70000"/>
              </a:lnSpc>
              <a:spcBef>
                <a:spcPts val="600"/>
              </a:spcBef>
              <a:buClr>
                <a:schemeClr val="dk1"/>
              </a:buClr>
              <a:buSzPts val="1900"/>
            </a:pPr>
            <a:r>
              <a:rPr lang="en" sz="6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Gallagher, Aleksandar </a:t>
            </a:r>
            <a:r>
              <a:rPr lang="en" sz="6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Jelenak</a:t>
            </a:r>
            <a:r>
              <a:rPr lang="en" sz="6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Nathan Potter, </a:t>
            </a:r>
            <a:endParaRPr lang="en-US" sz="6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0488">
              <a:lnSpc>
                <a:spcPct val="70000"/>
              </a:lnSpc>
              <a:spcBef>
                <a:spcPts val="600"/>
              </a:spcBef>
              <a:buClr>
                <a:schemeClr val="dk1"/>
              </a:buClr>
              <a:buSzPts val="1900"/>
            </a:pPr>
            <a:r>
              <a:rPr lang="en" sz="6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W Fulker and Ted Habermann</a:t>
            </a:r>
            <a:endParaRPr lang="en-US" sz="6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0488">
              <a:lnSpc>
                <a:spcPct val="70000"/>
              </a:lnSpc>
              <a:spcBef>
                <a:spcPts val="600"/>
              </a:spcBef>
              <a:buClr>
                <a:schemeClr val="dk1"/>
              </a:buClr>
              <a:buSzPts val="1900"/>
            </a:pPr>
            <a:endParaRPr lang="en" sz="6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0488">
              <a:lnSpc>
                <a:spcPct val="70000"/>
              </a:lnSpc>
              <a:spcBef>
                <a:spcPts val="600"/>
              </a:spcBef>
              <a:buClr>
                <a:schemeClr val="dk1"/>
              </a:buClr>
              <a:buSzPts val="1900"/>
            </a:pPr>
            <a:r>
              <a:rPr lang="en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OPeNDAP, Inc.</a:t>
            </a:r>
            <a:r>
              <a:rPr lang="en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THG, Inc.</a:t>
            </a:r>
          </a:p>
        </p:txBody>
      </p:sp>
    </p:spTree>
    <p:extLst>
      <p:ext uri="{BB962C8B-B14F-4D97-AF65-F5344CB8AC3E}">
        <p14:creationId xmlns:p14="http://schemas.microsoft.com/office/powerpoint/2010/main" val="177598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29850" y="342900"/>
            <a:ext cx="3235200" cy="1200000"/>
          </a:xfrm>
          <a:prstGeom prst="rect">
            <a:avLst/>
          </a:prstGeom>
        </p:spPr>
        <p:txBody>
          <a:bodyPr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Parallel access to shards decreases response time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Splitting larger objects into shards and getting those in parallel improves response time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But, it does not improve response time for small objects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And, performance improvements level out at four parallel accesses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Note: </a:t>
            </a:r>
            <a:r>
              <a:rPr lang="en" i="1" dirty="0"/>
              <a:t>For these tests the number of shards is the same as the number of threads</a:t>
            </a:r>
          </a:p>
        </p:txBody>
      </p:sp>
      <p:pic>
        <p:nvPicPr>
          <p:cNvPr id="193" name="Shape 19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491" y="342900"/>
            <a:ext cx="5260059" cy="325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</p:spPr>
        <p:txBody>
          <a:bodyPr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Do bigger EC2 instances alter this?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Increasing the number of cores does not radically alter the shape of the response curve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(note that the somewhat faster m4 machine achieves better performance over all)</a:t>
            </a:r>
          </a:p>
        </p:txBody>
      </p:sp>
      <p:pic>
        <p:nvPicPr>
          <p:cNvPr id="200" name="Shape 20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150" y="342900"/>
            <a:ext cx="5349150" cy="33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</p:spPr>
        <p:txBody>
          <a:bodyPr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HTTP connection reuse is important when using sharding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Here we broke each object into 400 shards and accessed them with and without connection reuse (aka HTTP 1.1 Keep-</a:t>
            </a:r>
            <a:r>
              <a:rPr lang="en" dirty="0" err="1"/>
              <a:t>ALive</a:t>
            </a:r>
            <a:r>
              <a:rPr lang="en" dirty="0"/>
              <a:t>)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Note that for the small responses there is a significant penalty in performance even with connection reuse while for the large responses there is negligible cost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And, note that HTTP 2, which S3 supported as of Sept 2016, includes connection reuse by default* </a:t>
            </a:r>
          </a:p>
        </p:txBody>
      </p:sp>
      <p:pic>
        <p:nvPicPr>
          <p:cNvPr id="207" name="Shape 20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866" y="342900"/>
            <a:ext cx="5260059" cy="325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</p:spPr>
        <p:txBody>
          <a:bodyPr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HTTP versus HTTPS?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i="1"/>
              <a:t>The Single access case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Using HTTP instead of HTTPS makes no difference for large objects and negligible difference for small ones</a:t>
            </a: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endParaRPr sz="10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" sz="10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" sz="1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 adds TLS encryption to HTTP. Transport Layer Security (TLS) adds data encryption and </a:t>
            </a:r>
            <a:r>
              <a:rPr lang="en" sz="100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origin server</a:t>
            </a:r>
            <a:r>
              <a:rPr lang="en" sz="1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verification to TCP (Transfer Control Protocol) connections.</a:t>
            </a:r>
          </a:p>
        </p:txBody>
      </p:sp>
      <p:pic>
        <p:nvPicPr>
          <p:cNvPr id="214" name="Shape 2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150" y="342900"/>
            <a:ext cx="5379949" cy="33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</p:spPr>
        <p:txBody>
          <a:bodyPr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HTTP versus HTTPS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i="1"/>
              <a:t>But with shards...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When data are broken up into a large number of shards (e.g., 400), the cost of the HTTPS over HTTP does become noticeable.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i="1" dirty="0"/>
              <a:t>Where is the cost</a:t>
            </a:r>
            <a:r>
              <a:rPr lang="en" dirty="0"/>
              <a:t>? It is primarily the cost of establishing the secure connection. 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Recall from two slides ago, that accessing data broken into 400 shards with </a:t>
            </a:r>
            <a:r>
              <a:rPr lang="en" i="1" dirty="0"/>
              <a:t>connection reuse</a:t>
            </a:r>
            <a:r>
              <a:rPr lang="en" dirty="0"/>
              <a:t> was essentially the same as accessing the same data with a single request.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endParaRPr dirty="0"/>
          </a:p>
        </p:txBody>
      </p:sp>
      <p:pic>
        <p:nvPicPr>
          <p:cNvPr id="221" name="Shape 2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891" y="342900"/>
            <a:ext cx="5260059" cy="325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</p:spPr>
        <p:txBody>
          <a:bodyPr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Why HTTPS has longer startup latency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HTTPS uses TLS in addition to TCP - setting that up takes extra time.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A common belief is that HTTPS 'takes longer' because all Application Data must be encrypted.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Our results indicate that for S3, extra time spent establishing the connection is much more costly than time spent encrypting data.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541" y="457200"/>
            <a:ext cx="5260058" cy="4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4789700" y="4288675"/>
            <a:ext cx="2910900" cy="36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Image source: https://hpbn.co/transport-layer-security-tls/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Optimizing S3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38150" indent="-342900">
              <a:spcBef>
                <a:spcPts val="0"/>
              </a:spcBef>
            </a:pPr>
            <a:r>
              <a:rPr lang="en" dirty="0" smtClean="0"/>
              <a:t>Breaking an Object into (virtual) pieces is a strategy </a:t>
            </a:r>
            <a:r>
              <a:rPr lang="en-US" dirty="0" smtClean="0"/>
              <a:t>use </a:t>
            </a:r>
            <a:r>
              <a:rPr lang="en" dirty="0" smtClean="0"/>
              <a:t>by </a:t>
            </a:r>
            <a:r>
              <a:rPr lang="en-US" dirty="0" smtClean="0"/>
              <a:t>two of our </a:t>
            </a:r>
            <a:r>
              <a:rPr lang="en" dirty="0" smtClean="0"/>
              <a:t>architectures</a:t>
            </a:r>
          </a:p>
          <a:p>
            <a:pPr marL="438150" indent="-342900">
              <a:spcBef>
                <a:spcPts val="0"/>
              </a:spcBef>
            </a:pPr>
            <a:r>
              <a:rPr lang="en" dirty="0" smtClean="0"/>
              <a:t>Optimizing </a:t>
            </a:r>
            <a:r>
              <a:rPr lang="en" dirty="0"/>
              <a:t>access to these </a:t>
            </a:r>
            <a:r>
              <a:rPr lang="en-US" dirty="0" smtClean="0"/>
              <a:t>shards/</a:t>
            </a:r>
            <a:r>
              <a:rPr lang="en" dirty="0" smtClean="0"/>
              <a:t>objects </a:t>
            </a:r>
            <a:r>
              <a:rPr lang="en" dirty="0"/>
              <a:t>may involve:</a:t>
            </a:r>
          </a:p>
          <a:p>
            <a:pPr marL="895350" indent="-342900">
              <a:spcBef>
                <a:spcPts val="0"/>
              </a:spcBef>
            </a:pPr>
            <a:r>
              <a:rPr lang="en" dirty="0"/>
              <a:t>Parallel transfers</a:t>
            </a:r>
          </a:p>
          <a:p>
            <a:pPr marL="1314450" lvl="1" indent="-285750">
              <a:spcBef>
                <a:spcPts val="0"/>
              </a:spcBef>
            </a:pPr>
            <a:r>
              <a:rPr lang="en" i="1" dirty="0"/>
              <a:t>Four to Eight parallel transfers provides a performance boost</a:t>
            </a:r>
          </a:p>
          <a:p>
            <a:pPr marL="895350" indent="-342900">
              <a:spcBef>
                <a:spcPts val="0"/>
              </a:spcBef>
            </a:pPr>
            <a:r>
              <a:rPr lang="en" dirty="0"/>
              <a:t>Reusing 'HTTP connections' (e.g., HTTP Keep-Alive)</a:t>
            </a:r>
          </a:p>
          <a:p>
            <a:pPr marL="1314450" lvl="1" indent="-285750">
              <a:spcBef>
                <a:spcPts val="0"/>
              </a:spcBef>
            </a:pPr>
            <a:r>
              <a:rPr lang="en" i="1" dirty="0"/>
              <a:t>Connection reuse can almost eliminate the time penalty of </a:t>
            </a:r>
            <a:r>
              <a:rPr lang="en" i="1" dirty="0" err="1"/>
              <a:t>sharding</a:t>
            </a:r>
            <a:endParaRPr lang="en" i="1" dirty="0"/>
          </a:p>
          <a:p>
            <a:pPr marL="895350" indent="-342900">
              <a:spcBef>
                <a:spcPts val="0"/>
              </a:spcBef>
            </a:pPr>
            <a:r>
              <a:rPr lang="en" dirty="0"/>
              <a:t>Using HTTP instead of HTTPS</a:t>
            </a:r>
          </a:p>
          <a:p>
            <a:pPr marL="1314450" lvl="1" indent="-285750">
              <a:spcBef>
                <a:spcPts val="0"/>
              </a:spcBef>
            </a:pPr>
            <a:r>
              <a:rPr lang="en" i="1" dirty="0"/>
              <a:t>Limited benefit given connection reuse or minimal </a:t>
            </a:r>
            <a:r>
              <a:rPr lang="en" i="1" dirty="0" err="1"/>
              <a:t>sharding</a:t>
            </a:r>
            <a:endParaRPr lang="e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Architectures and Optimizations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The range-get architecture has the advantage that the whole object can be accessed.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It also can be broken into ‘virtual’ shards using range-get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It allows for changing the shard size/number based on access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474498"/>
          </a:xfrm>
        </p:spPr>
        <p:txBody>
          <a:bodyPr/>
          <a:lstStyle/>
          <a:p>
            <a:r>
              <a:rPr lang="en-US" dirty="0" smtClean="0"/>
              <a:t>NASA funded the original trade study as part of </a:t>
            </a:r>
            <a:r>
              <a:rPr lang="en-US" sz="2000" dirty="0" smtClean="0"/>
              <a:t>contract </a:t>
            </a:r>
            <a:r>
              <a:rPr lang="en-US" sz="2000" dirty="0"/>
              <a:t>number </a:t>
            </a:r>
            <a:r>
              <a:rPr lang="en-US" sz="2000" dirty="0" smtClean="0">
                <a:solidFill>
                  <a:schemeClr val="tx1"/>
                </a:solidFill>
                <a:latin typeface="Helvetica Neue"/>
              </a:rPr>
              <a:t>NNG15HZ39C; Raytheon managed the trade study work.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OPeNDAP</a:t>
            </a:r>
            <a:r>
              <a:rPr lang="en-US" dirty="0" smtClean="0"/>
              <a:t> and THG carried out the additional work on S3 optimization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Special thanks to Joe Lee and Kent Yang of THG for help with HDF5 and Nathan Potter of </a:t>
            </a:r>
            <a:r>
              <a:rPr lang="en-US" sz="2400" dirty="0" err="1" smtClean="0"/>
              <a:t>OPeNDAP</a:t>
            </a:r>
            <a:r>
              <a:rPr lang="en-US" sz="2400" dirty="0" smtClean="0"/>
              <a:t> for S3 access measurements</a:t>
            </a:r>
          </a:p>
          <a:p>
            <a:endParaRPr lang="en-US" sz="24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4847" y="6008625"/>
            <a:ext cx="1622879" cy="319396"/>
          </a:xfrm>
          <a:prstGeom prst="rect">
            <a:avLst/>
          </a:prstGeom>
        </p:spPr>
      </p:pic>
      <p:pic>
        <p:nvPicPr>
          <p:cNvPr id="5" name="Picture 4" descr="logo_bluegreen_txt_mac.tif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963" y="5721601"/>
            <a:ext cx="1438245" cy="893445"/>
          </a:xfrm>
          <a:prstGeom prst="rect">
            <a:avLst/>
          </a:prstGeom>
        </p:spPr>
      </p:pic>
      <p:pic>
        <p:nvPicPr>
          <p:cNvPr id="6" name="Picture 5" descr="OPeNDAP-Logo_Larg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30" y="5848201"/>
            <a:ext cx="2353839" cy="640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8315" y="4027200"/>
            <a:ext cx="5049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Any opinions, findings, conclusions, or recommendations expressed in this material are those of the authors and do not necessarily reflect the views of NASA, </a:t>
            </a:r>
            <a:r>
              <a:rPr lang="en-US" sz="1200" dirty="0" smtClean="0"/>
              <a:t>Raytheon, </a:t>
            </a:r>
            <a:r>
              <a:rPr lang="en-US" sz="1200" dirty="0" err="1"/>
              <a:t>OPeNDAP</a:t>
            </a:r>
            <a:r>
              <a:rPr lang="en-US" sz="1200" dirty="0"/>
              <a:t> Inc.,</a:t>
            </a:r>
            <a:r>
              <a:rPr lang="en-US" sz="1200" dirty="0" smtClean="0"/>
              <a:t> </a:t>
            </a:r>
            <a:r>
              <a:rPr lang="en-US" sz="1200" dirty="0"/>
              <a:t>or The HDF </a:t>
            </a:r>
            <a:r>
              <a:rPr lang="en-US" sz="1200" dirty="0" smtClean="0"/>
              <a:t>Group, Inc.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ED61D5-ACC0-294E-874B-055048EB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C0572B-E0FB-CD43-AFB8-80283402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289"/>
            <a:ext cx="7886700" cy="3263504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Review a trade study on (NASA) data in the cloud</a:t>
            </a:r>
          </a:p>
          <a:p>
            <a:pPr lvl="1"/>
            <a:r>
              <a:rPr lang="en-US" sz="2000" dirty="0"/>
              <a:t>Evaluating </a:t>
            </a:r>
            <a:r>
              <a:rPr lang="en-US" sz="2000" dirty="0" smtClean="0"/>
              <a:t>architectures</a:t>
            </a:r>
            <a:r>
              <a:rPr lang="en" sz="2000" dirty="0" smtClean="0"/>
              <a:t> </a:t>
            </a:r>
            <a:r>
              <a:rPr lang="en" sz="2000" dirty="0"/>
              <a:t>for </a:t>
            </a:r>
            <a:r>
              <a:rPr lang="en" sz="2000" dirty="0" smtClean="0"/>
              <a:t>storing</a:t>
            </a:r>
            <a:r>
              <a:rPr lang="en-US" sz="2000" dirty="0" smtClean="0"/>
              <a:t> data files </a:t>
            </a:r>
            <a:r>
              <a:rPr lang="en-US" sz="2000" dirty="0"/>
              <a:t>in </a:t>
            </a:r>
            <a:r>
              <a:rPr lang="en-US" sz="2000" b="1" dirty="0" smtClean="0"/>
              <a:t>S3</a:t>
            </a:r>
            <a:endParaRPr lang="en-US" sz="2000" dirty="0"/>
          </a:p>
          <a:p>
            <a:pPr lvl="1"/>
            <a:r>
              <a:rPr lang="en-US" sz="2000" dirty="0"/>
              <a:t>Developing a cost </a:t>
            </a:r>
            <a:r>
              <a:rPr lang="en-US" sz="2000" dirty="0" smtClean="0"/>
              <a:t>model</a:t>
            </a:r>
            <a:endParaRPr lang="en-US" sz="2000" dirty="0"/>
          </a:p>
          <a:p>
            <a:pPr lvl="1"/>
            <a:r>
              <a:rPr lang="en-US" sz="2000" dirty="0"/>
              <a:t>(For more info, see report at</a:t>
            </a:r>
            <a:r>
              <a:rPr lang="en" sz="2000" dirty="0"/>
              <a:t> </a:t>
            </a:r>
            <a:r>
              <a:rPr lang="en" sz="2000" b="1" dirty="0"/>
              <a:t>www.opendap.org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Report more recent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Optimizing three specific aspects of S3 usage as above</a:t>
            </a:r>
          </a:p>
          <a:p>
            <a:pPr lvl="2"/>
            <a:r>
              <a:rPr lang="en-US" sz="2000" dirty="0"/>
              <a:t>Parallelism</a:t>
            </a:r>
          </a:p>
          <a:p>
            <a:pPr lvl="2"/>
            <a:r>
              <a:rPr lang="en-US" sz="2000" dirty="0"/>
              <a:t>Connection Reuse</a:t>
            </a:r>
          </a:p>
          <a:p>
            <a:pPr lvl="2"/>
            <a:r>
              <a:rPr lang="en-US" sz="2000" dirty="0"/>
              <a:t>Accessing S3 via HTTPS versus HTTP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Making better-informed architectural decisions about utilizing cloud-based web-object stores in data-as-service systems</a:t>
            </a:r>
          </a:p>
        </p:txBody>
      </p:sp>
    </p:spTree>
    <p:extLst>
      <p:ext uri="{BB962C8B-B14F-4D97-AF65-F5344CB8AC3E}">
        <p14:creationId xmlns:p14="http://schemas.microsoft.com/office/powerpoint/2010/main" val="2743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D30DA7-2884-F04B-B7F0-558E3041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Trade-Study </a:t>
            </a:r>
            <a:r>
              <a:rPr lang="en-US" dirty="0" smtClean="0"/>
              <a:t>Methodology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20CFEE-A84A-0F45-99B0-431E11FD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1194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Analyzed </a:t>
            </a:r>
            <a:r>
              <a:rPr lang="en-US" dirty="0" smtClean="0"/>
              <a:t>NASA </a:t>
            </a:r>
            <a:r>
              <a:rPr lang="en-US" dirty="0"/>
              <a:t>d</a:t>
            </a:r>
            <a:r>
              <a:rPr lang="en-US" dirty="0" smtClean="0"/>
              <a:t>ata-server </a:t>
            </a:r>
            <a:r>
              <a:rPr lang="en-US" dirty="0"/>
              <a:t>logs to build 21 use cases</a:t>
            </a:r>
          </a:p>
          <a:p>
            <a:r>
              <a:rPr lang="en-US" dirty="0"/>
              <a:t>S</a:t>
            </a:r>
            <a:r>
              <a:rPr lang="en" dirty="0"/>
              <a:t>elected</a:t>
            </a:r>
            <a:r>
              <a:rPr lang="en-US" dirty="0"/>
              <a:t>/</a:t>
            </a:r>
            <a:r>
              <a:rPr lang="en" dirty="0"/>
              <a:t>uploaded </a:t>
            </a:r>
            <a:r>
              <a:rPr lang="en-US" dirty="0"/>
              <a:t>(in</a:t>
            </a:r>
            <a:r>
              <a:rPr lang="en" dirty="0"/>
              <a:t>to AWS S3</a:t>
            </a:r>
            <a:r>
              <a:rPr lang="en-US" dirty="0"/>
              <a:t>) </a:t>
            </a:r>
            <a:r>
              <a:rPr lang="en-US" u="sng" dirty="0"/>
              <a:t>three</a:t>
            </a:r>
            <a:r>
              <a:rPr lang="en-US" dirty="0"/>
              <a:t> </a:t>
            </a:r>
            <a:r>
              <a:rPr lang="en" dirty="0"/>
              <a:t>NASA data collections</a:t>
            </a:r>
            <a:endParaRPr lang="en-US" dirty="0"/>
          </a:p>
          <a:p>
            <a:pPr lvl="1"/>
            <a:r>
              <a:rPr lang="en-US" dirty="0"/>
              <a:t>MERRA-</a:t>
            </a:r>
            <a:r>
              <a:rPr lang="en" dirty="0"/>
              <a:t>2 product </a:t>
            </a:r>
            <a:r>
              <a:rPr lang="en-US" dirty="0"/>
              <a:t>– </a:t>
            </a:r>
            <a:r>
              <a:rPr lang="en-US" b="1" dirty="0"/>
              <a:t>231 GB</a:t>
            </a:r>
            <a:r>
              <a:rPr lang="en-US" dirty="0"/>
              <a:t> as </a:t>
            </a:r>
            <a:r>
              <a:rPr lang="en" dirty="0"/>
              <a:t>7,466 netCDF4 files</a:t>
            </a:r>
            <a:r>
              <a:rPr lang="en-US" dirty="0"/>
              <a:t>,</a:t>
            </a:r>
            <a:r>
              <a:rPr lang="en" dirty="0"/>
              <a:t> ~31 MB</a:t>
            </a:r>
            <a:r>
              <a:rPr lang="en-US" dirty="0"/>
              <a:t> each</a:t>
            </a:r>
          </a:p>
          <a:p>
            <a:pPr lvl="1"/>
            <a:r>
              <a:rPr lang="en-US" dirty="0"/>
              <a:t>A</a:t>
            </a:r>
            <a:r>
              <a:rPr lang="en" dirty="0"/>
              <a:t>IRS</a:t>
            </a:r>
            <a:r>
              <a:rPr lang="en-US" dirty="0"/>
              <a:t>-</a:t>
            </a:r>
            <a:r>
              <a:rPr lang="en" dirty="0"/>
              <a:t>STD3.006 product </a:t>
            </a:r>
            <a:r>
              <a:rPr lang="en-US" dirty="0"/>
              <a:t>– </a:t>
            </a:r>
            <a:r>
              <a:rPr lang="en-US" b="1" dirty="0"/>
              <a:t>122 GB</a:t>
            </a:r>
            <a:r>
              <a:rPr lang="en-US" dirty="0"/>
              <a:t> as </a:t>
            </a:r>
            <a:r>
              <a:rPr lang="en" dirty="0"/>
              <a:t>365 HDF5 files</a:t>
            </a:r>
            <a:r>
              <a:rPr lang="en-US" dirty="0"/>
              <a:t>,</a:t>
            </a:r>
            <a:r>
              <a:rPr lang="en" dirty="0"/>
              <a:t> ~334 MB</a:t>
            </a:r>
            <a:r>
              <a:rPr lang="en-US" dirty="0"/>
              <a:t> each</a:t>
            </a:r>
          </a:p>
          <a:p>
            <a:pPr lvl="1"/>
            <a:r>
              <a:rPr lang="en-US" dirty="0"/>
              <a:t>Other representative</a:t>
            </a:r>
            <a:r>
              <a:rPr lang="en" dirty="0"/>
              <a:t> HDF5 files </a:t>
            </a:r>
            <a:r>
              <a:rPr lang="en-US" dirty="0"/>
              <a:t>– </a:t>
            </a:r>
            <a:r>
              <a:rPr lang="en-US" b="1" dirty="0"/>
              <a:t>125 MB</a:t>
            </a:r>
            <a:r>
              <a:rPr lang="en-US" dirty="0"/>
              <a:t> as </a:t>
            </a:r>
            <a:r>
              <a:rPr lang="en" dirty="0"/>
              <a:t>96 files </a:t>
            </a:r>
            <a:r>
              <a:rPr lang="en-US" dirty="0"/>
              <a:t>of </a:t>
            </a:r>
            <a:r>
              <a:rPr lang="en" dirty="0"/>
              <a:t>varying sizes</a:t>
            </a:r>
            <a:endParaRPr lang="en-US" dirty="0"/>
          </a:p>
          <a:p>
            <a:r>
              <a:rPr lang="en-US" dirty="0"/>
              <a:t>Designed </a:t>
            </a:r>
            <a:r>
              <a:rPr lang="en" dirty="0"/>
              <a:t>three </a:t>
            </a:r>
            <a:r>
              <a:rPr lang="en-US" dirty="0"/>
              <a:t>specific </a:t>
            </a:r>
            <a:r>
              <a:rPr lang="en" dirty="0"/>
              <a:t>architectures</a:t>
            </a:r>
            <a:r>
              <a:rPr lang="en-US" dirty="0"/>
              <a:t> </a:t>
            </a:r>
            <a:r>
              <a:rPr lang="en-US" sz="1500" i="1" dirty="0"/>
              <a:t>(see subsequent slides)</a:t>
            </a:r>
          </a:p>
          <a:p>
            <a:r>
              <a:rPr lang="en-US" dirty="0"/>
              <a:t>Implemented all three </a:t>
            </a:r>
            <a:r>
              <a:rPr lang="en-US" sz="1500" i="1" dirty="0"/>
              <a:t>(as adaptations of OPeNDAP’s Hyrax)</a:t>
            </a:r>
            <a:endParaRPr lang="en-US" sz="1500" dirty="0"/>
          </a:p>
          <a:p>
            <a:pPr lvl="1"/>
            <a:r>
              <a:rPr lang="en-US" dirty="0"/>
              <a:t>Running in AWS &amp; utilizing S3 (in 3 distinct ways)</a:t>
            </a:r>
          </a:p>
          <a:p>
            <a:pPr lvl="1"/>
            <a:r>
              <a:rPr lang="en-US" dirty="0"/>
              <a:t>Using an enhanced</a:t>
            </a:r>
            <a:r>
              <a:rPr lang="en" dirty="0"/>
              <a:t> HDF5 library</a:t>
            </a:r>
            <a:r>
              <a:rPr lang="en-US" dirty="0"/>
              <a:t> </a:t>
            </a:r>
            <a:r>
              <a:rPr lang="en-US" sz="1500" i="1" dirty="0"/>
              <a:t>(which offers extended data-storage info)</a:t>
            </a:r>
          </a:p>
          <a:p>
            <a:r>
              <a:rPr lang="en-US" dirty="0"/>
              <a:t>Evaluated all three </a:t>
            </a:r>
            <a:r>
              <a:rPr lang="en-US" dirty="0" smtClean="0"/>
              <a:t>architectures against the 21 </a:t>
            </a:r>
            <a:r>
              <a:rPr lang="en-US" dirty="0"/>
              <a:t>uses cases!</a:t>
            </a:r>
          </a:p>
        </p:txBody>
      </p:sp>
    </p:spTree>
    <p:extLst>
      <p:ext uri="{BB962C8B-B14F-4D97-AF65-F5344CB8AC3E}">
        <p14:creationId xmlns:p14="http://schemas.microsoft.com/office/powerpoint/2010/main" val="5348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073650" y="2571750"/>
            <a:ext cx="1841100" cy="692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400" dirty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Access using whole files retrieved from S3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200150"/>
            <a:ext cx="4457700" cy="32365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544955" y="571500"/>
            <a:ext cx="6054089" cy="415498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 1:  </a:t>
            </a:r>
            <a:r>
              <a:rPr lang="en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</a:t>
            </a:r>
            <a:endParaRPr lang="en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544955" y="571500"/>
            <a:ext cx="6054089" cy="415498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 2:  Files with HTTP Range GETs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407675" y="2514600"/>
            <a:ext cx="1735500" cy="692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400" dirty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HTTP Range-Get access to </a:t>
            </a:r>
            <a:r>
              <a:rPr lang="en-US" sz="1400" dirty="0" smtClean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whole </a:t>
            </a:r>
            <a:r>
              <a:rPr lang="en" sz="1400" dirty="0" smtClean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files </a:t>
            </a:r>
            <a:r>
              <a:rPr lang="en" sz="1400" dirty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in S3</a:t>
            </a:r>
            <a:br>
              <a:rPr lang="en" sz="1400" dirty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1400" dirty="0">
              <a:solidFill>
                <a:srgbClr val="373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1851" y="1257300"/>
            <a:ext cx="4640132" cy="3211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544955" y="571500"/>
            <a:ext cx="6054089" cy="457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 3:  </a:t>
            </a:r>
            <a:r>
              <a:rPr lang="en" sz="3000" b="0" i="0" u="none" strike="noStrike" cap="none" dirty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Shredded HDF5 Files</a:t>
            </a:r>
            <a:br>
              <a:rPr lang="en" sz="3000" b="0" i="0" u="none" strike="noStrike" cap="none" dirty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3000" b="0" i="0" u="none" strike="noStrike" cap="none" dirty="0">
              <a:solidFill>
                <a:srgbClr val="373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103475" y="2514600"/>
            <a:ext cx="1868400" cy="900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400" dirty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HTTP Get access to </a:t>
            </a:r>
            <a:r>
              <a:rPr lang="en-US" sz="1400" dirty="0" smtClean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parts of </a:t>
            </a:r>
            <a:r>
              <a:rPr lang="en" sz="1400" dirty="0" smtClean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HDF5 </a:t>
            </a:r>
            <a:r>
              <a:rPr lang="en-US" sz="1400" dirty="0" smtClean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files </a:t>
            </a:r>
            <a:r>
              <a:rPr lang="en" sz="1400" dirty="0" smtClean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" sz="1400" dirty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  <a:t>objects in S3</a:t>
            </a:r>
            <a:br>
              <a:rPr lang="en" sz="1400" dirty="0">
                <a:solidFill>
                  <a:srgbClr val="37373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1400" dirty="0">
              <a:solidFill>
                <a:srgbClr val="373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6100" y="1280160"/>
            <a:ext cx="4457700" cy="317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DB9B7A-4F4D-0540-8EF7-07A3C97A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on Reducing Costs &amp; Latencies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1551DB57-CA36-304A-B307-ED5931F18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52376"/>
              </p:ext>
            </p:extLst>
          </p:nvPr>
        </p:nvGraphicFramePr>
        <p:xfrm>
          <a:off x="628650" y="1138773"/>
          <a:ext cx="7886699" cy="166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361">
                  <a:extLst>
                    <a:ext uri="{9D8B030D-6E8A-4147-A177-3AD203B41FA5}">
                      <a16:colId xmlns="" xmlns:a16="http://schemas.microsoft.com/office/drawing/2014/main" val="3176724078"/>
                    </a:ext>
                  </a:extLst>
                </a:gridCol>
                <a:gridCol w="5173338">
                  <a:extLst>
                    <a:ext uri="{9D8B030D-6E8A-4147-A177-3AD203B41FA5}">
                      <a16:colId xmlns="" xmlns:a16="http://schemas.microsoft.com/office/drawing/2014/main" val="2052173773"/>
                    </a:ext>
                  </a:extLst>
                </a:gridCol>
              </a:tblGrid>
              <a:tr h="252646">
                <a:tc>
                  <a:txBody>
                    <a:bodyPr/>
                    <a:lstStyle/>
                    <a:p>
                      <a:r>
                        <a:rPr lang="en-US" sz="1300" dirty="0"/>
                        <a:t>Costs</a:t>
                      </a:r>
                    </a:p>
                  </a:txBody>
                  <a:tcPr marL="58303" marR="58303" marT="29152" marB="2915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Cost-Reducing Strategies</a:t>
                      </a:r>
                    </a:p>
                  </a:txBody>
                  <a:tcPr marL="58303" marR="58303" marT="29152" marB="29152"/>
                </a:tc>
                <a:extLst>
                  <a:ext uri="{0D108BD9-81ED-4DB2-BD59-A6C34878D82A}">
                    <a16:rowId xmlns="" xmlns:a16="http://schemas.microsoft.com/office/drawing/2014/main" val="2490133116"/>
                  </a:ext>
                </a:extLst>
              </a:tr>
              <a:tr h="252646">
                <a:tc>
                  <a:txBody>
                    <a:bodyPr/>
                    <a:lstStyle/>
                    <a:p>
                      <a:r>
                        <a:rPr lang="en-US" sz="1300" dirty="0"/>
                        <a:t>Storage</a:t>
                      </a:r>
                    </a:p>
                  </a:txBody>
                  <a:tcPr marL="58303" marR="58303" marT="29152" marB="2915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Minimize duplication</a:t>
                      </a:r>
                    </a:p>
                  </a:txBody>
                  <a:tcPr marL="58303" marR="58303" marT="29152" marB="29152"/>
                </a:tc>
                <a:extLst>
                  <a:ext uri="{0D108BD9-81ED-4DB2-BD59-A6C34878D82A}">
                    <a16:rowId xmlns="" xmlns:a16="http://schemas.microsoft.com/office/drawing/2014/main" val="3519611601"/>
                  </a:ext>
                </a:extLst>
              </a:tr>
              <a:tr h="446990">
                <a:tc>
                  <a:txBody>
                    <a:bodyPr/>
                    <a:lstStyle/>
                    <a:p>
                      <a:r>
                        <a:rPr lang="en-US" sz="1300" dirty="0"/>
                        <a:t>In-Cloud Data Transfers</a:t>
                      </a:r>
                    </a:p>
                  </a:txBody>
                  <a:tcPr marL="58303" marR="58303" marT="29152" marB="2915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Relatively insignificant</a:t>
                      </a:r>
                    </a:p>
                  </a:txBody>
                  <a:tcPr marL="58303" marR="58303" marT="29152" marB="29152"/>
                </a:tc>
                <a:extLst>
                  <a:ext uri="{0D108BD9-81ED-4DB2-BD59-A6C34878D82A}">
                    <a16:rowId xmlns="" xmlns:a16="http://schemas.microsoft.com/office/drawing/2014/main" val="560609138"/>
                  </a:ext>
                </a:extLst>
              </a:tr>
              <a:tr h="446990">
                <a:tc>
                  <a:txBody>
                    <a:bodyPr/>
                    <a:lstStyle/>
                    <a:p>
                      <a:r>
                        <a:rPr lang="en-US" sz="1300" dirty="0"/>
                        <a:t>Web-Service Transfers</a:t>
                      </a:r>
                    </a:p>
                  </a:txBody>
                  <a:tcPr marL="58303" marR="58303" marT="29152" marB="2915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Minimize volume of data transferred out of the cloud</a:t>
                      </a:r>
                    </a:p>
                  </a:txBody>
                  <a:tcPr marL="58303" marR="58303" marT="29152" marB="29152"/>
                </a:tc>
                <a:extLst>
                  <a:ext uri="{0D108BD9-81ED-4DB2-BD59-A6C34878D82A}">
                    <a16:rowId xmlns="" xmlns:a16="http://schemas.microsoft.com/office/drawing/2014/main" val="33035116"/>
                  </a:ext>
                </a:extLst>
              </a:tr>
              <a:tr h="252646">
                <a:tc>
                  <a:txBody>
                    <a:bodyPr/>
                    <a:lstStyle/>
                    <a:p>
                      <a:r>
                        <a:rPr lang="en-US" sz="1300" dirty="0"/>
                        <a:t>In-Cloud Processing</a:t>
                      </a:r>
                    </a:p>
                  </a:txBody>
                  <a:tcPr marL="58303" marR="58303" marT="29152" marB="2915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Minimize waiting (primarily for access-startup)</a:t>
                      </a:r>
                    </a:p>
                  </a:txBody>
                  <a:tcPr marL="58303" marR="58303" marT="29152" marB="29152"/>
                </a:tc>
                <a:extLst>
                  <a:ext uri="{0D108BD9-81ED-4DB2-BD59-A6C34878D82A}">
                    <a16:rowId xmlns="" xmlns:a16="http://schemas.microsoft.com/office/drawing/2014/main" val="3663659128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="" xmlns:a16="http://schemas.microsoft.com/office/drawing/2014/main" id="{24280507-51C8-1A42-ADDF-3CB9A4086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78999"/>
              </p:ext>
            </p:extLst>
          </p:nvPr>
        </p:nvGraphicFramePr>
        <p:xfrm>
          <a:off x="628650" y="2963540"/>
          <a:ext cx="7886699" cy="140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177">
                  <a:extLst>
                    <a:ext uri="{9D8B030D-6E8A-4147-A177-3AD203B41FA5}">
                      <a16:colId xmlns="" xmlns:a16="http://schemas.microsoft.com/office/drawing/2014/main" val="3176724078"/>
                    </a:ext>
                  </a:extLst>
                </a:gridCol>
                <a:gridCol w="5164522">
                  <a:extLst>
                    <a:ext uri="{9D8B030D-6E8A-4147-A177-3AD203B41FA5}">
                      <a16:colId xmlns="" xmlns:a16="http://schemas.microsoft.com/office/drawing/2014/main" val="2052173773"/>
                    </a:ext>
                  </a:extLst>
                </a:gridCol>
              </a:tblGrid>
              <a:tr h="252646">
                <a:tc>
                  <a:txBody>
                    <a:bodyPr/>
                    <a:lstStyle/>
                    <a:p>
                      <a:r>
                        <a:rPr lang="en-US" sz="1300" dirty="0"/>
                        <a:t>Latencies</a:t>
                      </a:r>
                    </a:p>
                  </a:txBody>
                  <a:tcPr marL="58303" marR="58303" marT="29152" marB="2915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Latency-Reducing Strategies</a:t>
                      </a:r>
                    </a:p>
                  </a:txBody>
                  <a:tcPr marL="58303" marR="58303" marT="29152" marB="29152"/>
                </a:tc>
                <a:extLst>
                  <a:ext uri="{0D108BD9-81ED-4DB2-BD59-A6C34878D82A}">
                    <a16:rowId xmlns="" xmlns:a16="http://schemas.microsoft.com/office/drawing/2014/main" val="2490133116"/>
                  </a:ext>
                </a:extLst>
              </a:tr>
              <a:tr h="446990">
                <a:tc>
                  <a:txBody>
                    <a:bodyPr/>
                    <a:lstStyle/>
                    <a:p>
                      <a:r>
                        <a:rPr lang="en-US" sz="1300" dirty="0"/>
                        <a:t>In-Cloud Data Transfers</a:t>
                      </a:r>
                    </a:p>
                  </a:txBody>
                  <a:tcPr marL="58303" marR="58303" marT="29152" marB="2915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Minimize accesses &amp; volumes (though </a:t>
                      </a:r>
                      <a:r>
                        <a:rPr lang="en-US" sz="1300" u="sng" dirty="0"/>
                        <a:t>accesses</a:t>
                      </a:r>
                      <a:r>
                        <a:rPr lang="en-US" sz="1300" dirty="0"/>
                        <a:t> often dominate)</a:t>
                      </a:r>
                    </a:p>
                  </a:txBody>
                  <a:tcPr marL="58303" marR="58303" marT="29152" marB="29152"/>
                </a:tc>
                <a:extLst>
                  <a:ext uri="{0D108BD9-81ED-4DB2-BD59-A6C34878D82A}">
                    <a16:rowId xmlns="" xmlns:a16="http://schemas.microsoft.com/office/drawing/2014/main" val="560609138"/>
                  </a:ext>
                </a:extLst>
              </a:tr>
              <a:tr h="446990">
                <a:tc>
                  <a:txBody>
                    <a:bodyPr/>
                    <a:lstStyle/>
                    <a:p>
                      <a:r>
                        <a:rPr lang="en-US" sz="1300" dirty="0"/>
                        <a:t>Web-Service Transfers</a:t>
                      </a:r>
                    </a:p>
                  </a:txBody>
                  <a:tcPr marL="58303" marR="58303" marT="29152" marB="2915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Minimize accesses &amp; volumes (though </a:t>
                      </a:r>
                      <a:r>
                        <a:rPr lang="en-US" sz="1300" u="sng" dirty="0"/>
                        <a:t>volumes</a:t>
                      </a:r>
                      <a:r>
                        <a:rPr lang="en-US" sz="1300" dirty="0"/>
                        <a:t> often dominate)</a:t>
                      </a:r>
                    </a:p>
                  </a:txBody>
                  <a:tcPr marL="58303" marR="58303" marT="29152" marB="29152"/>
                </a:tc>
                <a:extLst>
                  <a:ext uri="{0D108BD9-81ED-4DB2-BD59-A6C34878D82A}">
                    <a16:rowId xmlns="" xmlns:a16="http://schemas.microsoft.com/office/drawing/2014/main" val="33035116"/>
                  </a:ext>
                </a:extLst>
              </a:tr>
              <a:tr h="25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In-Cloud Processing</a:t>
                      </a:r>
                    </a:p>
                  </a:txBody>
                  <a:tcPr marL="58303" marR="58303" marT="29152" marB="29152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Minimize waiting (primarily for access-startup)</a:t>
                      </a:r>
                    </a:p>
                  </a:txBody>
                  <a:tcPr marL="58303" marR="58303" marT="29152" marB="29152"/>
                </a:tc>
                <a:extLst>
                  <a:ext uri="{0D108BD9-81ED-4DB2-BD59-A6C34878D82A}">
                    <a16:rowId xmlns="" xmlns:a16="http://schemas.microsoft.com/office/drawing/2014/main" val="366365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1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4446201" y="4896114"/>
            <a:ext cx="297300" cy="207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1568054" y="1143000"/>
            <a:ext cx="6007800" cy="3462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0" lvl="0" indent="-2476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Ways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reduce access time:</a:t>
            </a:r>
          </a:p>
          <a:p>
            <a:pPr marL="596900" lvl="1" indent="-247650" rtl="0"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transfers</a:t>
            </a:r>
          </a:p>
          <a:p>
            <a:pPr marL="596900" lvl="1" indent="-247650" rtl="0"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HTTP/S connection reuse</a:t>
            </a:r>
          </a:p>
          <a:p>
            <a:pPr marL="596900" lvl="1" indent="-247650" rtl="0"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 instead of HTTPS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1333200" y="571500"/>
            <a:ext cx="6477600" cy="415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700" dirty="0" smtClean="0">
                <a:solidFill>
                  <a:srgbClr val="34495E"/>
                </a:solidFill>
              </a:rPr>
              <a:t>Optimization for </a:t>
            </a:r>
            <a:r>
              <a:rPr lang="en-US" sz="2700" dirty="0">
                <a:solidFill>
                  <a:srgbClr val="34495E"/>
                </a:solidFill>
              </a:rPr>
              <a:t>r</a:t>
            </a:r>
            <a:r>
              <a:rPr lang="en" sz="2700" b="0" i="0" dirty="0" smtClean="0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educing </a:t>
            </a:r>
            <a:r>
              <a:rPr lang="en" sz="2700" b="0" i="0" dirty="0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2700" dirty="0">
                <a:solidFill>
                  <a:srgbClr val="34495E"/>
                </a:solidFill>
              </a:rPr>
              <a:t>3 Access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</p:spPr>
        <p:txBody>
          <a:bodyPr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Baseline Data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Smaller objects' transfer times are dominated by S3 overhead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Objects 100MB and greater show linear relationship between size and time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We used HTTP 1.1 to access S3, but we'll come back to this later...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For parallel access we used HTTP Range-Get to create virtual shards from whole objects</a:t>
            </a:r>
          </a:p>
        </p:txBody>
      </p:sp>
      <p:pic>
        <p:nvPicPr>
          <p:cNvPr id="186" name="Shape 18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541" y="1149275"/>
            <a:ext cx="5260059" cy="325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6135</TotalTime>
  <Words>1079</Words>
  <Application>Microsoft Macintosh PowerPoint</Application>
  <PresentationFormat>On-screen Show (16:9)</PresentationFormat>
  <Paragraphs>115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Gill Sans</vt:lpstr>
      <vt:lpstr>Helvetica Neue</vt:lpstr>
      <vt:lpstr>Verdana</vt:lpstr>
      <vt:lpstr>Arial</vt:lpstr>
      <vt:lpstr>Simple Light</vt:lpstr>
      <vt:lpstr>Office Theme</vt:lpstr>
      <vt:lpstr>Comparing Price and Performance of  Three Cloud-Based Data-Storage Architectures To Optimize Use of S3 in AWS</vt:lpstr>
      <vt:lpstr>Outline</vt:lpstr>
      <vt:lpstr>Trade-Study Methodology</vt:lpstr>
      <vt:lpstr>Arch 1:  Baseline</vt:lpstr>
      <vt:lpstr>Arch 2:  Files with HTTP Range GETs</vt:lpstr>
      <vt:lpstr>Arch 3:  Shredded HDF5 Files </vt:lpstr>
      <vt:lpstr>Findings on Reducing Costs &amp; Latencies</vt:lpstr>
      <vt:lpstr>PowerPoint Presentation</vt:lpstr>
      <vt:lpstr>Baseline Data</vt:lpstr>
      <vt:lpstr>Parallel access to shards decreases response time</vt:lpstr>
      <vt:lpstr>Do bigger EC2 instances alter this?</vt:lpstr>
      <vt:lpstr>HTTP connection reuse is important when using sharding</vt:lpstr>
      <vt:lpstr>HTTP versus HTTPS? The Single access case</vt:lpstr>
      <vt:lpstr>HTTP versus HTTPS But with shards...</vt:lpstr>
      <vt:lpstr>Why HTTPS has longer startup latency</vt:lpstr>
      <vt:lpstr>Optimizing S3</vt:lpstr>
      <vt:lpstr>The Architectures and Optimizations</vt:lpstr>
      <vt:lpstr>Acknowledgements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Price and Performance of  Three Cloud-Based Data-Storage Architectures To Optimize Use of S3 in AWS</dc:title>
  <cp:lastModifiedBy>James Gallagher</cp:lastModifiedBy>
  <cp:revision>12</cp:revision>
  <dcterms:modified xsi:type="dcterms:W3CDTF">2018-06-18T14:49:43Z</dcterms:modified>
</cp:coreProperties>
</file>