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38" r:id="rId3"/>
    <p:sldId id="339" r:id="rId4"/>
    <p:sldId id="340" r:id="rId5"/>
    <p:sldId id="341" r:id="rId6"/>
    <p:sldId id="349" r:id="rId7"/>
    <p:sldId id="350" r:id="rId8"/>
    <p:sldId id="342" r:id="rId9"/>
    <p:sldId id="343" r:id="rId10"/>
  </p:sldIdLst>
  <p:sldSz cx="9144000" cy="6858000" type="screen4x3"/>
  <p:notesSz cx="6858000" cy="9144000"/>
  <p:custDataLst>
    <p:tags r:id="rId13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3103" autoAdjust="0"/>
  </p:normalViewPr>
  <p:slideViewPr>
    <p:cSldViewPr>
      <p:cViewPr varScale="1">
        <p:scale>
          <a:sx n="60" d="100"/>
          <a:sy n="60" d="100"/>
        </p:scale>
        <p:origin x="10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29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2E219-E959-4E94-9E0A-7B5F60EC2A3F}" type="datetimeFigureOut">
              <a:rPr lang="nl-NL" smtClean="0"/>
              <a:t>28-09-18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F20A6-917B-47D1-9BC8-EEDBA08F72D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1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28-09-18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nl-NL" dirty="0"/>
              <a:t>v</a:t>
            </a:r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84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-1"/>
            <a:ext cx="914399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59243" y="1052736"/>
            <a:ext cx="7389221" cy="1656184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presentation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59243" y="3934610"/>
            <a:ext cx="4042079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presentation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97060" y="3934685"/>
            <a:ext cx="3243080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Date</a:t>
            </a:r>
          </a:p>
        </p:txBody>
      </p:sp>
      <p:pic>
        <p:nvPicPr>
          <p:cNvPr id="12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423" y="5013474"/>
            <a:ext cx="2358752" cy="1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35" y="6543376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graph</a:t>
            </a:r>
          </a:p>
        </p:txBody>
      </p:sp>
      <p:pic>
        <p:nvPicPr>
          <p:cNvPr id="14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video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052736"/>
            <a:ext cx="7390800" cy="1656184"/>
          </a:xfrm>
        </p:spPr>
        <p:txBody>
          <a:bodyPr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closure</a:t>
            </a:r>
          </a:p>
        </p:txBody>
      </p: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13" y="6543376"/>
            <a:ext cx="3588750" cy="270000"/>
          </a:xfrm>
          <a:prstGeom prst="rect">
            <a:avLst/>
          </a:prstGeom>
        </p:spPr>
      </p:pic>
      <p:pic>
        <p:nvPicPr>
          <p:cNvPr id="10" name="Picture 7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423" y="5013474"/>
            <a:ext cx="2358752" cy="1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030981" cy="4795836"/>
          </a:xfrm>
          <a:noFill/>
        </p:spPr>
        <p:txBody>
          <a:bodyPr vert="horz" wrap="none" lIns="0" tIns="0" rIns="0" bIns="0"/>
          <a:lstStyle>
            <a:lvl1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>
                <a:solidFill>
                  <a:schemeClr val="bg2"/>
                </a:solidFill>
              </a:defRPr>
            </a:lvl1pPr>
            <a:lvl2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000">
                <a:solidFill>
                  <a:schemeClr val="bg2"/>
                </a:solidFill>
              </a:defRPr>
            </a:lvl6pPr>
            <a:lvl7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 sz="1400">
                <a:solidFill>
                  <a:schemeClr val="bg2"/>
                </a:solidFill>
              </a:defRPr>
            </a:lvl8pPr>
            <a:lvl9pPr>
              <a:defRPr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Numbering</a:t>
            </a:r>
          </a:p>
          <a:p>
            <a:pPr lvl="1"/>
            <a:r>
              <a:rPr lang="en-US" noProof="0" dirty="0"/>
              <a:t>Bullet</a:t>
            </a:r>
          </a:p>
          <a:p>
            <a:pPr lvl="2"/>
            <a:r>
              <a:rPr lang="en-US" noProof="0" dirty="0"/>
              <a:t>Plain </a:t>
            </a:r>
            <a:r>
              <a:rPr lang="en-US" noProof="0" dirty="0" err="1"/>
              <a:t>tekst</a:t>
            </a:r>
            <a:r>
              <a:rPr lang="en-US" noProof="0" dirty="0"/>
              <a:t>	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yellow</a:t>
            </a:r>
          </a:p>
          <a:p>
            <a:pPr lvl="5"/>
            <a:r>
              <a:rPr lang="en-US" noProof="0" dirty="0"/>
              <a:t>Numbering</a:t>
            </a:r>
          </a:p>
          <a:p>
            <a:pPr lvl="6"/>
            <a:r>
              <a:rPr lang="en-US" noProof="0" dirty="0"/>
              <a:t>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5587316" y="1252539"/>
            <a:ext cx="3152019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3pPr>
              <a:defRPr/>
            </a:lvl3pPr>
            <a:lvl4pPr>
              <a:defRPr/>
            </a:lvl4pPr>
            <a:lvl5pPr>
              <a:defRPr/>
            </a:lvl5pPr>
            <a:lvl8pPr>
              <a:defRPr sz="1600"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84065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396986" y="1252539"/>
            <a:ext cx="234235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2" y="1252539"/>
            <a:ext cx="409117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25480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3104334" y="1252539"/>
            <a:ext cx="563500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5" y="1252539"/>
            <a:ext cx="833456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59312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1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2195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648161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6762195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21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40915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7835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0490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5" y="1252836"/>
            <a:ext cx="8334670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20" name="Rechthoek 19"/>
          <p:cNvSpPr/>
          <p:nvPr userDrawn="1"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68544" tIns="34272" rIns="68544" bIns="342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434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14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grpSp>
        <p:nvGrpSpPr>
          <p:cNvPr id="15" name="Grid" hidden="1"/>
          <p:cNvGrpSpPr/>
          <p:nvPr userDrawn="1"/>
        </p:nvGrpSpPr>
        <p:grpSpPr>
          <a:xfrm>
            <a:off x="0" y="0"/>
            <a:ext cx="9144000" cy="6858004"/>
            <a:chOff x="-2" y="-1"/>
            <a:chExt cx="9144000" cy="6858004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 rot="5400000">
              <a:off x="5512664" y="3226670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8481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60486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hf hdr="0" ftr="0"/>
  <p:txStyles>
    <p:titleStyle>
      <a:lvl1pPr algn="l" defTabSz="685434" rtl="0" eaLnBrk="1" latinLnBrk="0" hangingPunct="1">
        <a:spcBef>
          <a:spcPct val="0"/>
        </a:spcBef>
        <a:buNone/>
        <a:defRPr sz="36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6pPr>
      <a:lvl7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1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1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8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6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3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764704"/>
            <a:ext cx="9143999" cy="1656184"/>
          </a:xfrm>
        </p:spPr>
        <p:txBody>
          <a:bodyPr/>
          <a:lstStyle/>
          <a:p>
            <a:pPr algn="ctr"/>
            <a:r>
              <a:rPr lang="en-US" sz="3600" dirty="0"/>
              <a:t>ORCID implementation </a:t>
            </a:r>
            <a:br>
              <a:rPr lang="en-US" sz="3600" dirty="0"/>
            </a:br>
            <a:r>
              <a:rPr lang="en-US" sz="3600" dirty="0"/>
              <a:t>at Leiden University</a:t>
            </a:r>
            <a:endParaRPr lang="nl-NL" sz="36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39552" y="3997975"/>
            <a:ext cx="4842540" cy="295121"/>
          </a:xfrm>
        </p:spPr>
        <p:txBody>
          <a:bodyPr>
            <a:normAutofit/>
          </a:bodyPr>
          <a:lstStyle/>
          <a:p>
            <a:r>
              <a:rPr lang="nl-NL" dirty="0"/>
              <a:t>Peter Verhaar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28 September 2018</a:t>
            </a:r>
          </a:p>
        </p:txBody>
      </p:sp>
    </p:spTree>
    <p:extLst>
      <p:ext uri="{BB962C8B-B14F-4D97-AF65-F5344CB8AC3E}">
        <p14:creationId xmlns:p14="http://schemas.microsoft.com/office/powerpoint/2010/main" val="134848633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31640" y="586723"/>
            <a:ext cx="7125081" cy="323867"/>
          </a:xfrm>
        </p:spPr>
        <p:txBody>
          <a:bodyPr/>
          <a:lstStyle/>
          <a:p>
            <a:r>
              <a:rPr lang="nl-NL" dirty="0" err="1"/>
              <a:t>Raising</a:t>
            </a:r>
            <a:r>
              <a:rPr lang="nl-NL" dirty="0"/>
              <a:t> awareness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9" b="30343"/>
          <a:stretch/>
        </p:blipFill>
        <p:spPr>
          <a:xfrm>
            <a:off x="6066450" y="3168731"/>
            <a:ext cx="2206518" cy="134038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A5D9A2A-B8BD-054A-A550-4EF94F7BA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497" y="1743050"/>
            <a:ext cx="465655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Institution-wide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project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begun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in 2017</a:t>
            </a: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Spreading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the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message</a:t>
            </a:r>
            <a:b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</a:br>
            <a:endParaRPr 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763588" lvl="1" indent="-306388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Personalised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mails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and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news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items on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university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webpage</a:t>
            </a:r>
          </a:p>
          <a:p>
            <a:pPr marL="763588" lvl="1" indent="-306388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Personal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visists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from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project members</a:t>
            </a:r>
          </a:p>
          <a:p>
            <a:pPr marL="763588" lvl="1" indent="-306388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Information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sessions</a:t>
            </a:r>
            <a:endParaRPr 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763588" lvl="1" indent="-306388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Collaboratons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with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400" dirty="0" err="1">
                <a:solidFill>
                  <a:schemeClr val="bg2"/>
                </a:solidFill>
                <a:latin typeface="+mn-lt"/>
                <a:cs typeface="+mn-cs"/>
              </a:rPr>
              <a:t>academic</a:t>
            </a:r>
            <a:r>
              <a:rPr lang="nl-NL" sz="2400" dirty="0">
                <a:solidFill>
                  <a:schemeClr val="bg2"/>
                </a:solidFill>
                <a:latin typeface="+mn-lt"/>
                <a:cs typeface="+mn-cs"/>
              </a:rPr>
              <a:t> directors</a:t>
            </a:r>
            <a:endParaRPr lang="en-GB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4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400" dirty="0">
              <a:latin typeface="+mn-lt"/>
            </a:endParaRPr>
          </a:p>
          <a:p>
            <a:pPr lvl="1"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None/>
            </a:pPr>
            <a:endParaRPr lang="en-GB" altLang="nl-NL" sz="24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GB" altLang="nl-NL" sz="24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nl-NL" sz="2400" dirty="0">
              <a:latin typeface="+mn-lt"/>
            </a:endParaRPr>
          </a:p>
          <a:p>
            <a:pPr eaLnBrk="1" hangingPunct="1"/>
            <a:endParaRPr lang="nl-NL" altLang="nl-NL" sz="2400" dirty="0">
              <a:latin typeface="+mn-lt"/>
            </a:endParaRPr>
          </a:p>
          <a:p>
            <a:pPr eaLnBrk="1" hangingPunct="1"/>
            <a:endParaRPr lang="en-GB" altLang="nl-NL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solidFill>
                <a:srgbClr val="0C2577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D3AE8-621C-F848-A19E-877FC6838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4" r="12268"/>
          <a:stretch/>
        </p:blipFill>
        <p:spPr>
          <a:xfrm>
            <a:off x="6998112" y="1068997"/>
            <a:ext cx="1570524" cy="1855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30500-3001-B442-8920-FE5B32E80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12" y="4670414"/>
            <a:ext cx="1752689" cy="11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2411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76073" y="666106"/>
            <a:ext cx="6099501" cy="323867"/>
          </a:xfrm>
        </p:spPr>
        <p:txBody>
          <a:bodyPr/>
          <a:lstStyle/>
          <a:p>
            <a:pPr algn="ctr"/>
            <a:r>
              <a:rPr lang="nl-NL" dirty="0"/>
              <a:t>ORCID </a:t>
            </a:r>
            <a:r>
              <a:rPr lang="nl-NL" dirty="0" err="1"/>
              <a:t>uptake</a:t>
            </a:r>
            <a:endParaRPr lang="nl-NL" dirty="0"/>
          </a:p>
        </p:txBody>
      </p:sp>
      <p:sp>
        <p:nvSpPr>
          <p:cNvPr id="10" name="Tijdelijke aanduiding voor verticale tekst 6"/>
          <p:cNvSpPr>
            <a:spLocks noGrp="1"/>
          </p:cNvSpPr>
          <p:nvPr>
            <p:ph type="body" orient="vert" idx="1"/>
          </p:nvPr>
        </p:nvSpPr>
        <p:spPr>
          <a:xfrm>
            <a:off x="1" y="5262384"/>
            <a:ext cx="9144000" cy="4708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1885 ORCID </a:t>
            </a:r>
            <a:r>
              <a:rPr lang="en-US" sz="2400" dirty="0" err="1"/>
              <a:t>iDs</a:t>
            </a:r>
            <a:r>
              <a:rPr lang="en-US" sz="2400" dirty="0"/>
              <a:t> for 2733 researchers (68,9 % coverage)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7FC96-1D5B-124F-9D1F-B5DEB171F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3" y="1460846"/>
            <a:ext cx="7843624" cy="360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4404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70B772-37C2-2742-8693-FE9433050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272808" cy="54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4749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3500" y="549771"/>
            <a:ext cx="8351624" cy="323867"/>
          </a:xfrm>
        </p:spPr>
        <p:txBody>
          <a:bodyPr/>
          <a:lstStyle/>
          <a:p>
            <a:pPr algn="ctr"/>
            <a:r>
              <a:rPr lang="nl-NL" dirty="0" err="1"/>
              <a:t>Mandatory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new </a:t>
            </a:r>
            <a:r>
              <a:rPr lang="nl-NL" dirty="0" err="1"/>
              <a:t>staff</a:t>
            </a:r>
            <a:endParaRPr lang="nl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3A9ECA-932F-304D-8E12-F70801744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38" y="1501045"/>
            <a:ext cx="3745900" cy="2451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A44249-9094-154B-A7DD-1C7EC66E6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28" y="4437112"/>
            <a:ext cx="6182482" cy="15197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0AD983-D8A5-8D44-95D5-CEB71FF96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32" y="2366355"/>
            <a:ext cx="842806" cy="8428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A19B39-1778-E04C-9EBB-0A52D493D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989" y="1916832"/>
            <a:ext cx="1243856" cy="621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C3D749-C8A1-E84A-A085-D6ED7ABED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676993"/>
            <a:ext cx="1485677" cy="495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5A9871-FBA6-AB48-B1AE-AEE5726DF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7645" y="3321563"/>
            <a:ext cx="1440544" cy="5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4136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512845"/>
            <a:ext cx="9144000" cy="323867"/>
          </a:xfrm>
        </p:spPr>
        <p:txBody>
          <a:bodyPr/>
          <a:lstStyle/>
          <a:p>
            <a:pPr algn="ctr"/>
            <a:r>
              <a:rPr lang="nl-NL" dirty="0" err="1"/>
              <a:t>Collecting</a:t>
            </a:r>
            <a:r>
              <a:rPr lang="nl-NL" dirty="0"/>
              <a:t> </a:t>
            </a:r>
            <a:r>
              <a:rPr lang="nl-NL" dirty="0" err="1"/>
              <a:t>iDs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2476D-CF29-074B-815B-9C262CD4E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0" y="2011436"/>
            <a:ext cx="1728192" cy="214630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CE714D7-1841-5B46-BCA0-F903F4F2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500262"/>
            <a:ext cx="424847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Clr>
                <a:srgbClr val="0C2577"/>
              </a:buClr>
              <a:buNone/>
            </a:pPr>
            <a:endParaRPr 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ORCID </a:t>
            </a:r>
            <a:r>
              <a:rPr lang="en-US" sz="2400" dirty="0" err="1">
                <a:solidFill>
                  <a:schemeClr val="bg2"/>
                </a:solidFill>
                <a:latin typeface="+mn-lt"/>
                <a:cs typeface="+mn-cs"/>
              </a:rPr>
              <a:t>iDs</a:t>
            </a: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 are collected by making use of name search API and by cross-referencing the HR system</a:t>
            </a: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The link between </a:t>
            </a:r>
            <a:r>
              <a:rPr lang="en-US" sz="2400" dirty="0" err="1">
                <a:solidFill>
                  <a:schemeClr val="bg2"/>
                </a:solidFill>
                <a:latin typeface="+mn-lt"/>
                <a:cs typeface="+mn-cs"/>
              </a:rPr>
              <a:t>Converis</a:t>
            </a: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 and LUCRIS is unstable</a:t>
            </a:r>
          </a:p>
          <a:p>
            <a:pPr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At the moment, </a:t>
            </a:r>
            <a:r>
              <a:rPr lang="en-US" sz="2400" dirty="0" err="1">
                <a:solidFill>
                  <a:schemeClr val="bg2"/>
                </a:solidFill>
                <a:latin typeface="+mn-lt"/>
                <a:cs typeface="+mn-cs"/>
              </a:rPr>
              <a:t>Converis</a:t>
            </a: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 cannot push affiliation data to researchers records </a:t>
            </a:r>
            <a:endParaRPr lang="en-GB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400" dirty="0">
              <a:latin typeface="+mn-lt"/>
            </a:endParaRPr>
          </a:p>
          <a:p>
            <a:pPr lvl="1"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None/>
            </a:pPr>
            <a:endParaRPr lang="en-GB" altLang="nl-NL" sz="24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GB" altLang="nl-NL" sz="24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nl-NL" sz="2400" dirty="0">
              <a:latin typeface="+mn-lt"/>
            </a:endParaRPr>
          </a:p>
          <a:p>
            <a:pPr eaLnBrk="1" hangingPunct="1"/>
            <a:endParaRPr lang="nl-NL" altLang="nl-NL" sz="2400" dirty="0">
              <a:latin typeface="+mn-lt"/>
            </a:endParaRPr>
          </a:p>
          <a:p>
            <a:pPr eaLnBrk="1" hangingPunct="1"/>
            <a:endParaRPr lang="en-GB" altLang="nl-NL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solidFill>
                <a:srgbClr val="0C2577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CD9C3-9993-D646-B667-7B412E6B0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54" b="2790"/>
          <a:stretch/>
        </p:blipFill>
        <p:spPr>
          <a:xfrm>
            <a:off x="5600084" y="4310792"/>
            <a:ext cx="3004364" cy="9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6802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512845"/>
            <a:ext cx="9144000" cy="323867"/>
          </a:xfrm>
        </p:spPr>
        <p:txBody>
          <a:bodyPr/>
          <a:lstStyle/>
          <a:p>
            <a:pPr algn="ctr"/>
            <a:r>
              <a:rPr lang="nl-NL" dirty="0" err="1"/>
              <a:t>Affiliation</a:t>
            </a:r>
            <a:endParaRPr lang="nl-NL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CE714D7-1841-5B46-BCA0-F903F4F2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412776"/>
            <a:ext cx="2520279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Clr>
                <a:srgbClr val="0C2577"/>
              </a:buClr>
              <a:buNone/>
            </a:pPr>
            <a:endParaRPr 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Out of the current 1885 records, 132 are fully private</a:t>
            </a:r>
          </a:p>
          <a:p>
            <a:pPr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en-US" sz="2400" dirty="0">
                <a:solidFill>
                  <a:schemeClr val="bg2"/>
                </a:solidFill>
                <a:latin typeface="+mn-lt"/>
                <a:cs typeface="+mn-cs"/>
              </a:rPr>
              <a:t>Affiliation captured in different ways</a:t>
            </a:r>
          </a:p>
          <a:p>
            <a:pPr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US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400" dirty="0">
              <a:latin typeface="+mn-lt"/>
            </a:endParaRPr>
          </a:p>
          <a:p>
            <a:pPr lvl="1"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None/>
            </a:pPr>
            <a:endParaRPr lang="en-GB" altLang="nl-NL" sz="24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GB" altLang="nl-NL" sz="24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nl-NL" sz="2400" dirty="0">
              <a:latin typeface="+mn-lt"/>
            </a:endParaRPr>
          </a:p>
          <a:p>
            <a:pPr eaLnBrk="1" hangingPunct="1"/>
            <a:endParaRPr lang="nl-NL" altLang="nl-NL" sz="2400" dirty="0">
              <a:latin typeface="+mn-lt"/>
            </a:endParaRPr>
          </a:p>
          <a:p>
            <a:pPr eaLnBrk="1" hangingPunct="1"/>
            <a:endParaRPr lang="en-GB" altLang="nl-NL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solidFill>
                <a:srgbClr val="0C2577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400" dirty="0">
              <a:latin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818F0E-60AB-8147-B4BB-AF851BE7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202918"/>
              </p:ext>
            </p:extLst>
          </p:nvPr>
        </p:nvGraphicFramePr>
        <p:xfrm>
          <a:off x="3923928" y="1484784"/>
          <a:ext cx="4680520" cy="4527086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341135463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057569699"/>
                    </a:ext>
                  </a:extLst>
                </a:gridCol>
              </a:tblGrid>
              <a:tr h="130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Universiteit Leiden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4496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3387542380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University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grid.5132.5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2755371190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Universiteit</a:t>
                      </a:r>
                      <a:r>
                        <a:rPr lang="en-US" sz="1200" u="none" strike="noStrike" dirty="0">
                          <a:effectLst/>
                        </a:rPr>
                        <a:t> Leiden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4209730648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University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83596130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University Centre for Linguistics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394592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3887135976"/>
                  </a:ext>
                </a:extLst>
              </a:tr>
              <a:tr h="3738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Universiteit Leiden Faculteit der Wiskunde en Natuurwetenschappen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98812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3205505177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Law School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4196527603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Universiteit</a:t>
                      </a:r>
                      <a:r>
                        <a:rPr lang="en-US" sz="1200" u="none" strike="noStrike" dirty="0">
                          <a:effectLst/>
                        </a:rPr>
                        <a:t> Leiden </a:t>
                      </a:r>
                      <a:r>
                        <a:rPr lang="en-US" sz="1200" u="none" strike="noStrike" dirty="0" err="1">
                          <a:effectLst/>
                        </a:rPr>
                        <a:t>Instituut</a:t>
                      </a:r>
                      <a:r>
                        <a:rPr lang="en-US" sz="1200" u="none" strike="noStrike" dirty="0">
                          <a:effectLst/>
                        </a:rPr>
                        <a:t>-Lorentz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220725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2422953557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Amsterdam Centre for Drug Research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195335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3199827308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Universiteit Leiden Leiden University College The Hague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3949588503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Leiden University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4496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1930004474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marL="0" marR="0" lvl="0" indent="0" algn="l" defTabSz="6854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</a:rPr>
                        <a:t>University of Leiden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4496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474600129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University Institute for History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554203678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University, Institute of Psychology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4065946632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Universiteit Leiden Leiden University College The Hague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423297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2203364394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Universiteit</a:t>
                      </a:r>
                      <a:r>
                        <a:rPr lang="en-US" sz="1200" u="none" strike="noStrike" dirty="0">
                          <a:effectLst/>
                        </a:rPr>
                        <a:t> Leiden </a:t>
                      </a:r>
                      <a:r>
                        <a:rPr lang="en-US" sz="1200" u="none" strike="noStrike" dirty="0" err="1">
                          <a:effectLst/>
                        </a:rPr>
                        <a:t>Instituut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Psychologie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192236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1421131424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Leiden Academic Centre for Drug Research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195335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2500733023"/>
                  </a:ext>
                </a:extLst>
              </a:tr>
              <a:tr h="202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Universiteit Leiden Faculteit der Rechtsgeleerdheid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90043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4132845835"/>
                  </a:ext>
                </a:extLst>
              </a:tr>
              <a:tr h="3738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Universiteit Leiden Centre for Terrorism and Counterterrorism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194981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8" marR="9488" marT="9488" marB="0" anchor="b"/>
                </a:tc>
                <a:extLst>
                  <a:ext uri="{0D108BD9-81ED-4DB2-BD59-A6C34878D82A}">
                    <a16:rowId xmlns:a16="http://schemas.microsoft.com/office/drawing/2014/main" val="1446983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0879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83568" y="620850"/>
            <a:ext cx="8047112" cy="323867"/>
          </a:xfrm>
        </p:spPr>
        <p:txBody>
          <a:bodyPr/>
          <a:lstStyle/>
          <a:p>
            <a:pPr algn="ctr"/>
            <a:r>
              <a:rPr lang="nl-NL" dirty="0" err="1"/>
              <a:t>Funding</a:t>
            </a:r>
            <a:r>
              <a:rPr lang="nl-NL" dirty="0"/>
              <a:t> </a:t>
            </a:r>
            <a:r>
              <a:rPr lang="nl-NL" dirty="0" err="1"/>
              <a:t>Agencies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E26DC-C8D7-8043-9870-6AE43B450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41" y="1844824"/>
            <a:ext cx="4189407" cy="355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E0E71-F477-D840-ACDA-4A57447B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388929"/>
            <a:ext cx="3017912" cy="1242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F1BB13-C194-D44E-AF70-81F18D95E08F}"/>
              </a:ext>
            </a:extLst>
          </p:cNvPr>
          <p:cNvSpPr/>
          <p:nvPr/>
        </p:nvSpPr>
        <p:spPr>
          <a:xfrm>
            <a:off x="4415041" y="1844824"/>
            <a:ext cx="4189407" cy="3744416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8295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57BF18B9-937A-EF4E-AF2F-1E4082F7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056" y="1988840"/>
            <a:ext cx="3600400" cy="19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Forcing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researchers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to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create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an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ORCID account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may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run counter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to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ORCID’s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central</a:t>
            </a:r>
            <a:r>
              <a:rPr lang="nl-NL" sz="22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+mn-lt"/>
                <a:cs typeface="+mn-cs"/>
              </a:rPr>
              <a:t>philosophy</a:t>
            </a:r>
            <a:endParaRPr lang="nl-NL" sz="22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nl-NL" sz="22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buClr>
                <a:srgbClr val="0C2577"/>
              </a:buClr>
              <a:buNone/>
            </a:pPr>
            <a:endParaRPr lang="en-GB" sz="22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2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2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Char char="□"/>
            </a:pPr>
            <a:endParaRPr lang="en-GB" altLang="nl-NL" sz="2200" dirty="0">
              <a:latin typeface="+mn-lt"/>
            </a:endParaRPr>
          </a:p>
          <a:p>
            <a:pPr lvl="1" eaLnBrk="1" hangingPunct="1">
              <a:lnSpc>
                <a:spcPct val="80000"/>
              </a:lnSpc>
              <a:buClr>
                <a:srgbClr val="0C2577"/>
              </a:buClr>
              <a:buFont typeface="Arial" panose="020B0604020202020204" pitchFamily="34" charset="0"/>
              <a:buNone/>
            </a:pPr>
            <a:endParaRPr lang="en-GB" altLang="nl-NL" sz="2200" dirty="0"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GB" altLang="nl-NL" sz="22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nl-NL" sz="2200" dirty="0">
              <a:latin typeface="+mn-lt"/>
            </a:endParaRPr>
          </a:p>
          <a:p>
            <a:pPr eaLnBrk="1" hangingPunct="1"/>
            <a:endParaRPr lang="nl-NL" altLang="nl-NL" sz="2200" dirty="0">
              <a:latin typeface="+mn-lt"/>
            </a:endParaRPr>
          </a:p>
          <a:p>
            <a:pPr eaLnBrk="1" hangingPunct="1"/>
            <a:endParaRPr lang="en-GB" altLang="nl-NL" sz="22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200" dirty="0">
              <a:solidFill>
                <a:srgbClr val="0C2577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Clr>
                <a:srgbClr val="0C2577"/>
              </a:buClr>
              <a:buFontTx/>
              <a:buNone/>
            </a:pPr>
            <a:endParaRPr lang="en-US" altLang="nl-NL" sz="22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76991-583D-574A-A4D7-8A1803EFB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1772816"/>
            <a:ext cx="3276364" cy="2016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5DCBA8-004F-3D43-92EE-4A7CAC38CCF4}"/>
              </a:ext>
            </a:extLst>
          </p:cNvPr>
          <p:cNvSpPr/>
          <p:nvPr/>
        </p:nvSpPr>
        <p:spPr>
          <a:xfrm>
            <a:off x="1134507" y="1772816"/>
            <a:ext cx="3293477" cy="201622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6626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83391503b78eef4dbc509238ebde2b79163865"/>
</p:tagLst>
</file>

<file path=ppt/theme/theme1.xml><?xml version="1.0" encoding="utf-8"?>
<a:theme xmlns:a="http://schemas.openxmlformats.org/drawingml/2006/main" name="Corporate template-set Universiteit Leiden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4-3-windows-en-zonder-slidenr</Template>
  <TotalTime>4734</TotalTime>
  <Words>206</Words>
  <Application>Microsoft Macintosh PowerPoint</Application>
  <PresentationFormat>On-screen Show (4:3)</PresentationFormat>
  <Paragraphs>92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Minion</vt:lpstr>
      <vt:lpstr>Corporate template-set Universiteit Leiden</vt:lpstr>
      <vt:lpstr>ORCID implementation  at Leiden University</vt:lpstr>
      <vt:lpstr>Raising awareness</vt:lpstr>
      <vt:lpstr>ORCID uptake</vt:lpstr>
      <vt:lpstr>PowerPoint Presentation</vt:lpstr>
      <vt:lpstr>Mandatory for new staff</vt:lpstr>
      <vt:lpstr>Collecting iDs</vt:lpstr>
      <vt:lpstr>Affiliation</vt:lpstr>
      <vt:lpstr>Funding Agencies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</dc:title>
  <dc:creator>Peter Verhaar</dc:creator>
  <cp:lastModifiedBy>Peter Verhaar</cp:lastModifiedBy>
  <cp:revision>117</cp:revision>
  <dcterms:created xsi:type="dcterms:W3CDTF">2017-06-05T20:40:23Z</dcterms:created>
  <dcterms:modified xsi:type="dcterms:W3CDTF">2018-09-28T07:12:14Z</dcterms:modified>
</cp:coreProperties>
</file>