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91" r:id="rId2"/>
    <p:sldId id="292" r:id="rId3"/>
    <p:sldId id="288" r:id="rId4"/>
    <p:sldId id="293" r:id="rId5"/>
    <p:sldId id="280" r:id="rId6"/>
    <p:sldId id="289" r:id="rId7"/>
    <p:sldId id="290" r:id="rId8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4573" userDrawn="1">
          <p15:clr>
            <a:srgbClr val="A4A3A4"/>
          </p15:clr>
        </p15:guide>
        <p15:guide id="4" pos="30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71" autoAdjust="0"/>
    <p:restoredTop sz="96801" autoAdjust="0"/>
  </p:normalViewPr>
  <p:slideViewPr>
    <p:cSldViewPr>
      <p:cViewPr varScale="1">
        <p:scale>
          <a:sx n="82" d="100"/>
          <a:sy n="82" d="100"/>
        </p:scale>
        <p:origin x="2970" y="108"/>
      </p:cViewPr>
      <p:guideLst>
        <p:guide orient="horz" pos="4573"/>
        <p:guide pos="30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yinx\Dropbox\Rebuttal\New%20Microsoft%20Excel%20Workshee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J:\p62%20and%20tau\Autophagy\Rebuttal2\New%20Microsoft%20Excel%20Workshee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J:\p62%20and%20tau\Autophagy\Rebuttal2\New%20Microsoft%20Excel%20Workshee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J:\Baylor\Results\Real-time%20PCR\2017-7-6%204510\New%20Microsoft%20Excel%20Worksheet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1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Sheet6!$P$20:$P$23</c:f>
                <c:numCache>
                  <c:formatCode>General</c:formatCode>
                  <c:ptCount val="4"/>
                  <c:pt idx="0">
                    <c:v>0.11601845437906215</c:v>
                  </c:pt>
                  <c:pt idx="1">
                    <c:v>0.15313510301086544</c:v>
                  </c:pt>
                  <c:pt idx="2">
                    <c:v>0.21356345924821887</c:v>
                  </c:pt>
                  <c:pt idx="3">
                    <c:v>5.9473038079428761E-2</c:v>
                  </c:pt>
                </c:numCache>
              </c:numRef>
            </c:plus>
            <c:minus>
              <c:numRef>
                <c:f>Sheet6!$P$20:$P$23</c:f>
                <c:numCache>
                  <c:formatCode>General</c:formatCode>
                  <c:ptCount val="4"/>
                  <c:pt idx="0">
                    <c:v>0.11601845437906215</c:v>
                  </c:pt>
                  <c:pt idx="1">
                    <c:v>0.15313510301086544</c:v>
                  </c:pt>
                  <c:pt idx="2">
                    <c:v>0.21356345924821887</c:v>
                  </c:pt>
                  <c:pt idx="3">
                    <c:v>5.9473038079428761E-2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Sheet6!$M$20:$N$23</c:f>
              <c:multiLvlStrCache>
                <c:ptCount val="4"/>
                <c:lvl>
                  <c:pt idx="0">
                    <c:v>CMV</c:v>
                  </c:pt>
                  <c:pt idx="1">
                    <c:v>CMV</c:v>
                  </c:pt>
                  <c:pt idx="2">
                    <c:v>SQSTM1</c:v>
                  </c:pt>
                  <c:pt idx="3">
                    <c:v>OPTN</c:v>
                  </c:pt>
                </c:lvl>
                <c:lvl>
                  <c:pt idx="0">
                    <c:v>WT</c:v>
                  </c:pt>
                  <c:pt idx="1">
                    <c:v>penta KO</c:v>
                  </c:pt>
                </c:lvl>
              </c:multiLvlStrCache>
            </c:multiLvlStrRef>
          </c:cat>
          <c:val>
            <c:numRef>
              <c:f>Sheet6!$O$20:$O$23</c:f>
              <c:numCache>
                <c:formatCode>General</c:formatCode>
                <c:ptCount val="4"/>
                <c:pt idx="0">
                  <c:v>1.0000000000000016</c:v>
                </c:pt>
                <c:pt idx="1">
                  <c:v>1.5860033932530062</c:v>
                </c:pt>
                <c:pt idx="2">
                  <c:v>1.5280514540896917</c:v>
                </c:pt>
                <c:pt idx="3">
                  <c:v>0.98618537921510219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D41-CB45-87D0-EBF75FDEED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7162000"/>
        <c:axId val="307162384"/>
      </c:barChart>
      <c:catAx>
        <c:axId val="307162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7162384"/>
        <c:crosses val="autoZero"/>
        <c:auto val="1"/>
        <c:lblAlgn val="ctr"/>
        <c:lblOffset val="100"/>
        <c:noMultiLvlLbl val="0"/>
      </c:catAx>
      <c:valAx>
        <c:axId val="30716238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Relative</a:t>
                </a:r>
                <a:r>
                  <a:rPr lang="zh-Hans"/>
                  <a:t> </a:t>
                </a:r>
                <a:r>
                  <a:rPr lang="en-US"/>
                  <a:t>Tau1</a:t>
                </a:r>
                <a:r>
                  <a:rPr lang="zh-Hans"/>
                  <a:t> </a:t>
                </a:r>
                <a:r>
                  <a:rPr lang="en-US"/>
                  <a:t>level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7162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delete val="1"/>
          </c:dLbls>
          <c:errBars>
            <c:errBarType val="both"/>
            <c:errValType val="cust"/>
            <c:noEndCap val="0"/>
            <c:plus>
              <c:numRef>
                <c:f>Sheet6!$P$35:$P$37</c:f>
                <c:numCache>
                  <c:formatCode>General</c:formatCode>
                  <c:ptCount val="3"/>
                  <c:pt idx="0">
                    <c:v>0.12690378793961238</c:v>
                  </c:pt>
                  <c:pt idx="1">
                    <c:v>0.18695428422317717</c:v>
                  </c:pt>
                  <c:pt idx="2">
                    <c:v>4.8148715086426215E-2</c:v>
                  </c:pt>
                </c:numCache>
              </c:numRef>
            </c:plus>
            <c:minus>
              <c:numRef>
                <c:f>Sheet6!$P$35:$P$37</c:f>
                <c:numCache>
                  <c:formatCode>General</c:formatCode>
                  <c:ptCount val="3"/>
                  <c:pt idx="0">
                    <c:v>0.12690378793961238</c:v>
                  </c:pt>
                  <c:pt idx="1">
                    <c:v>0.18695428422317717</c:v>
                  </c:pt>
                  <c:pt idx="2">
                    <c:v>4.8148715086426215E-2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Sheet6!$M$35:$N$37</c:f>
              <c:multiLvlStrCache>
                <c:ptCount val="3"/>
                <c:lvl>
                  <c:pt idx="0">
                    <c:v>CMV</c:v>
                  </c:pt>
                  <c:pt idx="1">
                    <c:v>CMV</c:v>
                  </c:pt>
                  <c:pt idx="2">
                    <c:v>OPTN</c:v>
                  </c:pt>
                </c:lvl>
                <c:lvl>
                  <c:pt idx="0">
                    <c:v>WT</c:v>
                  </c:pt>
                  <c:pt idx="1">
                    <c:v>   </c:v>
                  </c:pt>
                </c:lvl>
              </c:multiLvlStrCache>
            </c:multiLvlStrRef>
          </c:cat>
          <c:val>
            <c:numRef>
              <c:f>Sheet6!$O$35:$O$37</c:f>
              <c:numCache>
                <c:formatCode>General</c:formatCode>
                <c:ptCount val="3"/>
                <c:pt idx="0">
                  <c:v>1.0000000000000024</c:v>
                </c:pt>
                <c:pt idx="1">
                  <c:v>1.9419773860669167</c:v>
                </c:pt>
                <c:pt idx="2">
                  <c:v>0.91653325905765881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37D-3E41-BD3F-37D45C605E7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07237728"/>
        <c:axId val="307238112"/>
      </c:barChart>
      <c:catAx>
        <c:axId val="307237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7238112"/>
        <c:crosses val="autoZero"/>
        <c:auto val="1"/>
        <c:lblAlgn val="ctr"/>
        <c:lblOffset val="100"/>
        <c:noMultiLvlLbl val="0"/>
      </c:catAx>
      <c:valAx>
        <c:axId val="3072381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Relative</a:t>
                </a:r>
                <a:r>
                  <a:rPr lang="zh-Hans"/>
                  <a:t> </a:t>
                </a:r>
                <a:r>
                  <a:rPr lang="en-US"/>
                  <a:t>Tau1</a:t>
                </a:r>
                <a:r>
                  <a:rPr lang="zh-Hans"/>
                  <a:t> </a:t>
                </a:r>
                <a:r>
                  <a:rPr lang="en-US"/>
                  <a:t>level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7237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1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Sheet6!$P$4:$P$8</c:f>
                <c:numCache>
                  <c:formatCode>General</c:formatCode>
                  <c:ptCount val="5"/>
                  <c:pt idx="0">
                    <c:v>5.5606692635503219E-2</c:v>
                  </c:pt>
                  <c:pt idx="1">
                    <c:v>0.17361947110259698</c:v>
                  </c:pt>
                  <c:pt idx="2">
                    <c:v>1.2576912605116173E-2</c:v>
                  </c:pt>
                  <c:pt idx="3">
                    <c:v>8.5607279058096619E-2</c:v>
                  </c:pt>
                  <c:pt idx="4">
                    <c:v>0.4945044101395677</c:v>
                  </c:pt>
                </c:numCache>
              </c:numRef>
            </c:plus>
            <c:minus>
              <c:numRef>
                <c:f>Sheet6!$P$4:$P$8</c:f>
                <c:numCache>
                  <c:formatCode>General</c:formatCode>
                  <c:ptCount val="5"/>
                  <c:pt idx="0">
                    <c:v>5.5606692635503219E-2</c:v>
                  </c:pt>
                  <c:pt idx="1">
                    <c:v>0.17361947110259698</c:v>
                  </c:pt>
                  <c:pt idx="2">
                    <c:v>1.2576912605116173E-2</c:v>
                  </c:pt>
                  <c:pt idx="3">
                    <c:v>8.5607279058096619E-2</c:v>
                  </c:pt>
                  <c:pt idx="4">
                    <c:v>0.4945044101395677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Sheet6!$N$4:$N$8</c:f>
              <c:numCache>
                <c:formatCode>General</c:formatCode>
                <c:ptCount val="5"/>
              </c:numCache>
            </c:numRef>
          </c:cat>
          <c:val>
            <c:numRef>
              <c:f>Sheet6!$O$4:$O$8</c:f>
              <c:numCache>
                <c:formatCode>General</c:formatCode>
                <c:ptCount val="5"/>
                <c:pt idx="0">
                  <c:v>0.99999999999999956</c:v>
                </c:pt>
                <c:pt idx="1">
                  <c:v>0.87071128383555396</c:v>
                </c:pt>
                <c:pt idx="2">
                  <c:v>1.3928737701287193</c:v>
                </c:pt>
                <c:pt idx="3">
                  <c:v>1.1793894175010808</c:v>
                </c:pt>
                <c:pt idx="4">
                  <c:v>2.5490565418167508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369-304F-81FF-147D12618F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7331480"/>
        <c:axId val="307331864"/>
      </c:barChart>
      <c:catAx>
        <c:axId val="307331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7331864"/>
        <c:crosses val="autoZero"/>
        <c:auto val="1"/>
        <c:lblAlgn val="ctr"/>
        <c:lblOffset val="100"/>
        <c:noMultiLvlLbl val="0"/>
      </c:catAx>
      <c:valAx>
        <c:axId val="30733186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Relative</a:t>
                </a:r>
                <a:r>
                  <a:rPr lang="zh-Hans"/>
                  <a:t> </a:t>
                </a:r>
                <a:r>
                  <a:rPr lang="en-US"/>
                  <a:t>Tau1</a:t>
                </a:r>
                <a:r>
                  <a:rPr lang="zh-Hans"/>
                  <a:t> </a:t>
                </a:r>
                <a:r>
                  <a:rPr lang="en-US"/>
                  <a:t>level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7331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Sheet1!$CB$3</c:f>
              <c:strCache>
                <c:ptCount val="1"/>
                <c:pt idx="0">
                  <c:v>Ctrl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Sheet1!$CE$4:$CE$10</c:f>
                <c:numCache>
                  <c:formatCode>General</c:formatCode>
                  <c:ptCount val="7"/>
                  <c:pt idx="0">
                    <c:v>0.12361233949341741</c:v>
                  </c:pt>
                  <c:pt idx="1">
                    <c:v>0.19436488119525752</c:v>
                  </c:pt>
                  <c:pt idx="2">
                    <c:v>0.11747912797623435</c:v>
                  </c:pt>
                  <c:pt idx="3">
                    <c:v>0.15718671253789754</c:v>
                  </c:pt>
                  <c:pt idx="4">
                    <c:v>0.3869943641131362</c:v>
                  </c:pt>
                  <c:pt idx="5">
                    <c:v>0.3184403253129221</c:v>
                  </c:pt>
                  <c:pt idx="6">
                    <c:v>0.24040831730985632</c:v>
                  </c:pt>
                </c:numCache>
              </c:numRef>
            </c:plus>
            <c:minus>
              <c:numRef>
                <c:f>Sheet1!$CE$4:$CE$10</c:f>
                <c:numCache>
                  <c:formatCode>General</c:formatCode>
                  <c:ptCount val="7"/>
                  <c:pt idx="0">
                    <c:v>0.12361233949341741</c:v>
                  </c:pt>
                  <c:pt idx="1">
                    <c:v>0.19436488119525752</c:v>
                  </c:pt>
                  <c:pt idx="2">
                    <c:v>0.11747912797623435</c:v>
                  </c:pt>
                  <c:pt idx="3">
                    <c:v>0.15718671253789754</c:v>
                  </c:pt>
                  <c:pt idx="4">
                    <c:v>0.3869943641131362</c:v>
                  </c:pt>
                  <c:pt idx="5">
                    <c:v>0.3184403253129221</c:v>
                  </c:pt>
                  <c:pt idx="6">
                    <c:v>0.24040831730985632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Sheet1!$CA$4:$CA$10</c:f>
              <c:strCache>
                <c:ptCount val="7"/>
                <c:pt idx="0">
                  <c:v>Tfeb</c:v>
                </c:pt>
                <c:pt idx="1">
                  <c:v>Tfe3</c:v>
                </c:pt>
                <c:pt idx="2">
                  <c:v>Mitf</c:v>
                </c:pt>
                <c:pt idx="3">
                  <c:v>Csta</c:v>
                </c:pt>
                <c:pt idx="4">
                  <c:v>Cst10</c:v>
                </c:pt>
                <c:pt idx="5">
                  <c:v>Lamp1</c:v>
                </c:pt>
                <c:pt idx="6">
                  <c:v>Mcoln1</c:v>
                </c:pt>
              </c:strCache>
            </c:strRef>
          </c:cat>
          <c:val>
            <c:numRef>
              <c:f>Sheet1!$CB$4:$CB$10</c:f>
              <c:numCache>
                <c:formatCode>General</c:formatCode>
                <c:ptCount val="7"/>
                <c:pt idx="0">
                  <c:v>1.0000000000000002</c:v>
                </c:pt>
                <c:pt idx="1">
                  <c:v>1.0000000000000002</c:v>
                </c:pt>
                <c:pt idx="2">
                  <c:v>1.0000000000000002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742-3648-91AA-0EB68F83ABE8}"/>
            </c:ext>
          </c:extLst>
        </c:ser>
        <c:ser>
          <c:idx val="1"/>
          <c:order val="1"/>
          <c:tx>
            <c:strRef>
              <c:f>Sheet1!$CC$3</c:f>
              <c:strCache>
                <c:ptCount val="1"/>
                <c:pt idx="0">
                  <c:v>rTg4510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Sheet1!$CF$4:$CF$10</c:f>
                <c:numCache>
                  <c:formatCode>General</c:formatCode>
                  <c:ptCount val="7"/>
                  <c:pt idx="0">
                    <c:v>0.63103810003607486</c:v>
                  </c:pt>
                  <c:pt idx="1">
                    <c:v>0.52485198796200738</c:v>
                  </c:pt>
                  <c:pt idx="2">
                    <c:v>1.0263041602293426</c:v>
                  </c:pt>
                  <c:pt idx="3">
                    <c:v>0.51055165743452691</c:v>
                  </c:pt>
                  <c:pt idx="4">
                    <c:v>1.6558883571781697</c:v>
                  </c:pt>
                  <c:pt idx="5">
                    <c:v>0.37082993041565393</c:v>
                  </c:pt>
                  <c:pt idx="6">
                    <c:v>0.33106577288170697</c:v>
                  </c:pt>
                </c:numCache>
              </c:numRef>
            </c:plus>
            <c:minus>
              <c:numRef>
                <c:f>Sheet1!$CF$4:$CF$10</c:f>
                <c:numCache>
                  <c:formatCode>General</c:formatCode>
                  <c:ptCount val="7"/>
                  <c:pt idx="0">
                    <c:v>0.63103810003607486</c:v>
                  </c:pt>
                  <c:pt idx="1">
                    <c:v>0.52485198796200738</c:v>
                  </c:pt>
                  <c:pt idx="2">
                    <c:v>1.0263041602293426</c:v>
                  </c:pt>
                  <c:pt idx="3">
                    <c:v>0.51055165743452691</c:v>
                  </c:pt>
                  <c:pt idx="4">
                    <c:v>1.6558883571781697</c:v>
                  </c:pt>
                  <c:pt idx="5">
                    <c:v>0.37082993041565393</c:v>
                  </c:pt>
                  <c:pt idx="6">
                    <c:v>0.33106577288170697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Sheet1!$CA$4:$CA$10</c:f>
              <c:strCache>
                <c:ptCount val="7"/>
                <c:pt idx="0">
                  <c:v>Tfeb</c:v>
                </c:pt>
                <c:pt idx="1">
                  <c:v>Tfe3</c:v>
                </c:pt>
                <c:pt idx="2">
                  <c:v>Mitf</c:v>
                </c:pt>
                <c:pt idx="3">
                  <c:v>Csta</c:v>
                </c:pt>
                <c:pt idx="4">
                  <c:v>Cst10</c:v>
                </c:pt>
                <c:pt idx="5">
                  <c:v>Lamp1</c:v>
                </c:pt>
                <c:pt idx="6">
                  <c:v>Mcoln1</c:v>
                </c:pt>
              </c:strCache>
            </c:strRef>
          </c:cat>
          <c:val>
            <c:numRef>
              <c:f>Sheet1!$CC$4:$CC$10</c:f>
              <c:numCache>
                <c:formatCode>General</c:formatCode>
                <c:ptCount val="7"/>
                <c:pt idx="0">
                  <c:v>3.0265377124338229</c:v>
                </c:pt>
                <c:pt idx="1">
                  <c:v>2.2759345772849984</c:v>
                </c:pt>
                <c:pt idx="2">
                  <c:v>4.1641733000797965</c:v>
                </c:pt>
                <c:pt idx="3">
                  <c:v>1.7497801625756775</c:v>
                </c:pt>
                <c:pt idx="4">
                  <c:v>4.2523024747351537</c:v>
                </c:pt>
                <c:pt idx="5">
                  <c:v>1.4813173914907973</c:v>
                </c:pt>
                <c:pt idx="6">
                  <c:v>0.7562832883574987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742-3648-91AA-0EB68F83AB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8433728"/>
        <c:axId val="378434120"/>
      </c:barChart>
      <c:catAx>
        <c:axId val="378433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1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8434120"/>
        <c:crosses val="autoZero"/>
        <c:auto val="1"/>
        <c:lblAlgn val="ctr"/>
        <c:lblOffset val="100"/>
        <c:noMultiLvlLbl val="0"/>
      </c:catAx>
      <c:valAx>
        <c:axId val="37843412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Relative mRNA level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8433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569581-2639-45F7-8096-F104E7EDCC3C}" type="datetimeFigureOut">
              <a:rPr lang="zh-CN" altLang="en-US" smtClean="0"/>
              <a:t>2018/9/19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9CFB1-2609-45D0-B861-A52C284FA3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8727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9CFB1-2609-45D0-B861-A52C284FA34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1106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Bar 20um in cell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Bar 100um in vivo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9CFB1-2609-45D0-B861-A52C284FA34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5173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Bar 200um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9CFB1-2609-45D0-B861-A52C284FA34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03160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2mm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9CFB1-2609-45D0-B861-A52C284FA34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0984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31EC5-B5FD-410E-B3D3-7849A236EF80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665C8-AD6F-4C68-B72F-EB18703B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20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31EC5-B5FD-410E-B3D3-7849A236EF80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665C8-AD6F-4C68-B72F-EB18703B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886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31EC5-B5FD-410E-B3D3-7849A236EF80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665C8-AD6F-4C68-B72F-EB18703B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127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31EC5-B5FD-410E-B3D3-7849A236EF80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665C8-AD6F-4C68-B72F-EB18703B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870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31EC5-B5FD-410E-B3D3-7849A236EF80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665C8-AD6F-4C68-B72F-EB18703B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39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31EC5-B5FD-410E-B3D3-7849A236EF80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665C8-AD6F-4C68-B72F-EB18703B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21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31EC5-B5FD-410E-B3D3-7849A236EF80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665C8-AD6F-4C68-B72F-EB18703B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553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31EC5-B5FD-410E-B3D3-7849A236EF80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665C8-AD6F-4C68-B72F-EB18703B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527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31EC5-B5FD-410E-B3D3-7849A236EF80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665C8-AD6F-4C68-B72F-EB18703B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301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31EC5-B5FD-410E-B3D3-7849A236EF80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665C8-AD6F-4C68-B72F-EB18703B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094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31EC5-B5FD-410E-B3D3-7849A236EF80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665C8-AD6F-4C68-B72F-EB18703B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433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31EC5-B5FD-410E-B3D3-7849A236EF80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665C8-AD6F-4C68-B72F-EB18703B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062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1.emf"/><Relationship Id="rId18" Type="http://schemas.openxmlformats.org/officeDocument/2006/relationships/image" Target="../media/image16.emf"/><Relationship Id="rId3" Type="http://schemas.openxmlformats.org/officeDocument/2006/relationships/image" Target="../media/image1.emf"/><Relationship Id="rId21" Type="http://schemas.openxmlformats.org/officeDocument/2006/relationships/image" Target="../media/image19.emf"/><Relationship Id="rId7" Type="http://schemas.openxmlformats.org/officeDocument/2006/relationships/image" Target="../media/image5.emf"/><Relationship Id="rId12" Type="http://schemas.openxmlformats.org/officeDocument/2006/relationships/image" Target="../media/image10.emf"/><Relationship Id="rId17" Type="http://schemas.openxmlformats.org/officeDocument/2006/relationships/image" Target="../media/image15.em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emf"/><Relationship Id="rId20" Type="http://schemas.openxmlformats.org/officeDocument/2006/relationships/image" Target="../media/image1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image" Target="../media/image9.emf"/><Relationship Id="rId24" Type="http://schemas.openxmlformats.org/officeDocument/2006/relationships/chart" Target="../charts/chart3.xml"/><Relationship Id="rId5" Type="http://schemas.openxmlformats.org/officeDocument/2006/relationships/image" Target="../media/image3.emf"/><Relationship Id="rId15" Type="http://schemas.openxmlformats.org/officeDocument/2006/relationships/image" Target="../media/image13.emf"/><Relationship Id="rId23" Type="http://schemas.openxmlformats.org/officeDocument/2006/relationships/chart" Target="../charts/chart2.xml"/><Relationship Id="rId10" Type="http://schemas.openxmlformats.org/officeDocument/2006/relationships/image" Target="../media/image8.emf"/><Relationship Id="rId19" Type="http://schemas.openxmlformats.org/officeDocument/2006/relationships/image" Target="../media/image17.emf"/><Relationship Id="rId4" Type="http://schemas.openxmlformats.org/officeDocument/2006/relationships/image" Target="../media/image2.emf"/><Relationship Id="rId9" Type="http://schemas.openxmlformats.org/officeDocument/2006/relationships/image" Target="../media/image7.emf"/><Relationship Id="rId14" Type="http://schemas.openxmlformats.org/officeDocument/2006/relationships/image" Target="../media/image12.emf"/><Relationship Id="rId22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21.jpg"/><Relationship Id="rId7" Type="http://schemas.openxmlformats.org/officeDocument/2006/relationships/image" Target="../media/image25.em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jpeg"/><Relationship Id="rId18" Type="http://schemas.openxmlformats.org/officeDocument/2006/relationships/image" Target="../media/image42.jpeg"/><Relationship Id="rId26" Type="http://schemas.openxmlformats.org/officeDocument/2006/relationships/image" Target="../media/image50.jpg"/><Relationship Id="rId3" Type="http://schemas.openxmlformats.org/officeDocument/2006/relationships/image" Target="../media/image27.jpeg"/><Relationship Id="rId21" Type="http://schemas.openxmlformats.org/officeDocument/2006/relationships/image" Target="../media/image45.jpg"/><Relationship Id="rId7" Type="http://schemas.openxmlformats.org/officeDocument/2006/relationships/image" Target="../media/image31.png"/><Relationship Id="rId12" Type="http://schemas.openxmlformats.org/officeDocument/2006/relationships/image" Target="../media/image36.jpeg"/><Relationship Id="rId17" Type="http://schemas.openxmlformats.org/officeDocument/2006/relationships/image" Target="../media/image41.jpg"/><Relationship Id="rId25" Type="http://schemas.openxmlformats.org/officeDocument/2006/relationships/image" Target="../media/image49.jp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0.png"/><Relationship Id="rId20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24" Type="http://schemas.openxmlformats.org/officeDocument/2006/relationships/image" Target="../media/image48.jpg"/><Relationship Id="rId5" Type="http://schemas.openxmlformats.org/officeDocument/2006/relationships/image" Target="../media/image29.jpeg"/><Relationship Id="rId15" Type="http://schemas.openxmlformats.org/officeDocument/2006/relationships/image" Target="../media/image39.png"/><Relationship Id="rId23" Type="http://schemas.openxmlformats.org/officeDocument/2006/relationships/image" Target="../media/image47.jpg"/><Relationship Id="rId10" Type="http://schemas.openxmlformats.org/officeDocument/2006/relationships/image" Target="../media/image34.png"/><Relationship Id="rId19" Type="http://schemas.openxmlformats.org/officeDocument/2006/relationships/image" Target="../media/image43.jpeg"/><Relationship Id="rId4" Type="http://schemas.openxmlformats.org/officeDocument/2006/relationships/image" Target="../media/image28.jpeg"/><Relationship Id="rId9" Type="http://schemas.openxmlformats.org/officeDocument/2006/relationships/image" Target="../media/image33.png"/><Relationship Id="rId14" Type="http://schemas.openxmlformats.org/officeDocument/2006/relationships/image" Target="../media/image38.jpeg"/><Relationship Id="rId22" Type="http://schemas.openxmlformats.org/officeDocument/2006/relationships/image" Target="../media/image4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g"/><Relationship Id="rId4" Type="http://schemas.openxmlformats.org/officeDocument/2006/relationships/image" Target="../media/image5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tiff"/><Relationship Id="rId7" Type="http://schemas.openxmlformats.org/officeDocument/2006/relationships/image" Target="../media/image6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tiff"/><Relationship Id="rId11" Type="http://schemas.openxmlformats.org/officeDocument/2006/relationships/image" Target="../media/image64.tiff"/><Relationship Id="rId5" Type="http://schemas.openxmlformats.org/officeDocument/2006/relationships/image" Target="../media/image58.tiff"/><Relationship Id="rId10" Type="http://schemas.openxmlformats.org/officeDocument/2006/relationships/image" Target="../media/image63.emf"/><Relationship Id="rId4" Type="http://schemas.openxmlformats.org/officeDocument/2006/relationships/image" Target="../media/image57.tiff"/><Relationship Id="rId9" Type="http://schemas.openxmlformats.org/officeDocument/2006/relationships/image" Target="../media/image6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tiff"/><Relationship Id="rId2" Type="http://schemas.openxmlformats.org/officeDocument/2006/relationships/image" Target="../media/image65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43">
            <a:extLst>
              <a:ext uri="{FF2B5EF4-FFF2-40B4-BE49-F238E27FC236}">
                <a16:creationId xmlns="" xmlns:a16="http://schemas.microsoft.com/office/drawing/2014/main" id="{F0AAF653-9B18-3648-8CEF-435AEF9E8A8C}"/>
              </a:ext>
            </a:extLst>
          </p:cNvPr>
          <p:cNvSpPr txBox="1"/>
          <p:nvPr/>
        </p:nvSpPr>
        <p:spPr>
          <a:xfrm>
            <a:off x="-72022" y="3650280"/>
            <a:ext cx="279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b="1" dirty="0">
                <a:latin typeface="Calibri" charset="0"/>
                <a:ea typeface="Calibri" charset="0"/>
                <a:cs typeface="Calibri" charset="0"/>
              </a:rPr>
              <a:t>C</a:t>
            </a:r>
            <a:endParaRPr lang="zh-CN" altLang="en-US" sz="1400" b="1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/>
          <a:srcRect r="20836"/>
          <a:stretch/>
        </p:blipFill>
        <p:spPr>
          <a:xfrm>
            <a:off x="4213167" y="1889110"/>
            <a:ext cx="724975" cy="7240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/>
          <a:srcRect r="20836"/>
          <a:stretch/>
        </p:blipFill>
        <p:spPr>
          <a:xfrm>
            <a:off x="4213167" y="1123726"/>
            <a:ext cx="724975" cy="7240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/>
          <a:srcRect r="20836"/>
          <a:stretch/>
        </p:blipFill>
        <p:spPr>
          <a:xfrm>
            <a:off x="4213167" y="2655472"/>
            <a:ext cx="724975" cy="3419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41B331C1-874D-C643-8691-EFAB2C24605A}"/>
              </a:ext>
            </a:extLst>
          </p:cNvPr>
          <p:cNvSpPr txBox="1"/>
          <p:nvPr/>
        </p:nvSpPr>
        <p:spPr>
          <a:xfrm>
            <a:off x="3703091" y="2702028"/>
            <a:ext cx="5100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ans" sz="1100" dirty="0"/>
              <a:t>TUBG</a:t>
            </a:r>
            <a:endParaRPr lang="en-US" sz="1100" dirty="0"/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7454E1F8-A2CB-4042-88D8-B332BA46AA45}"/>
              </a:ext>
            </a:extLst>
          </p:cNvPr>
          <p:cNvSpPr txBox="1"/>
          <p:nvPr/>
        </p:nvSpPr>
        <p:spPr>
          <a:xfrm>
            <a:off x="4193359" y="9030"/>
            <a:ext cx="9925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IB Total </a:t>
            </a:r>
            <a:r>
              <a:rPr lang="en-US" altLang="zh-CN" sz="1100" dirty="0"/>
              <a:t>MAPT</a:t>
            </a:r>
            <a:endParaRPr lang="en-US" sz="1100" dirty="0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BCF16ADF-AC57-2242-A8D2-EBC0A7C033AB}"/>
              </a:ext>
            </a:extLst>
          </p:cNvPr>
          <p:cNvSpPr txBox="1"/>
          <p:nvPr/>
        </p:nvSpPr>
        <p:spPr>
          <a:xfrm rot="16200000">
            <a:off x="4184220" y="833835"/>
            <a:ext cx="3786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ans" sz="1100" dirty="0"/>
              <a:t>WT</a:t>
            </a:r>
            <a:endParaRPr lang="en-US" sz="1100" dirty="0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C5F5B455-4D6E-DD47-B338-C5690B188CD9}"/>
              </a:ext>
            </a:extLst>
          </p:cNvPr>
          <p:cNvSpPr txBox="1"/>
          <p:nvPr/>
        </p:nvSpPr>
        <p:spPr>
          <a:xfrm rot="16200000">
            <a:off x="4141198" y="621661"/>
            <a:ext cx="8146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ans" sz="1100" dirty="0" err="1" smtClean="0"/>
              <a:t>MM</a:t>
            </a:r>
            <a:r>
              <a:rPr lang="en-US" altLang="zh-CN" sz="1100" i="1" dirty="0" err="1" smtClean="0"/>
              <a:t>apt</a:t>
            </a:r>
            <a:r>
              <a:rPr lang="zh-CN" altLang="en-US" sz="1100" dirty="0" smtClean="0"/>
              <a:t> </a:t>
            </a:r>
            <a:r>
              <a:rPr lang="en-US" altLang="zh-Hans" sz="1100" dirty="0"/>
              <a:t>KO</a:t>
            </a:r>
            <a:endParaRPr lang="en-US" sz="1100" dirty="0"/>
          </a:p>
        </p:txBody>
      </p:sp>
      <p:cxnSp>
        <p:nvCxnSpPr>
          <p:cNvPr id="39" name="Straight Connector 38">
            <a:extLst>
              <a:ext uri="{FF2B5EF4-FFF2-40B4-BE49-F238E27FC236}">
                <a16:creationId xmlns="" xmlns:a16="http://schemas.microsoft.com/office/drawing/2014/main" id="{F5F67CB2-853D-8F4E-B445-0616AA135967}"/>
              </a:ext>
            </a:extLst>
          </p:cNvPr>
          <p:cNvCxnSpPr/>
          <p:nvPr/>
        </p:nvCxnSpPr>
        <p:spPr>
          <a:xfrm>
            <a:off x="4229904" y="248451"/>
            <a:ext cx="914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A9053111-9661-B34B-8E4A-6E803D85DE0A}"/>
              </a:ext>
            </a:extLst>
          </p:cNvPr>
          <p:cNvSpPr txBox="1"/>
          <p:nvPr/>
        </p:nvSpPr>
        <p:spPr>
          <a:xfrm>
            <a:off x="3196542" y="2069232"/>
            <a:ext cx="101662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ans" sz="1100" dirty="0"/>
              <a:t>Long</a:t>
            </a:r>
            <a:r>
              <a:rPr lang="zh-Hans" altLang="en-US" sz="1100" dirty="0"/>
              <a:t> </a:t>
            </a:r>
            <a:r>
              <a:rPr lang="en-US" altLang="zh-Hans" sz="1100" dirty="0"/>
              <a:t>exposure</a:t>
            </a:r>
            <a:endParaRPr lang="en-US" sz="1100" dirty="0"/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ADB01334-018E-0D44-A4E2-36A08AF830C4}"/>
              </a:ext>
            </a:extLst>
          </p:cNvPr>
          <p:cNvSpPr txBox="1"/>
          <p:nvPr/>
        </p:nvSpPr>
        <p:spPr>
          <a:xfrm>
            <a:off x="3161276" y="1331191"/>
            <a:ext cx="10518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ans" sz="1100" dirty="0"/>
              <a:t>Short</a:t>
            </a:r>
            <a:r>
              <a:rPr lang="zh-Hans" altLang="en-US" sz="1100" dirty="0"/>
              <a:t> </a:t>
            </a:r>
            <a:r>
              <a:rPr lang="en-US" altLang="zh-Hans" sz="1100" dirty="0"/>
              <a:t>exposure</a:t>
            </a:r>
            <a:endParaRPr lang="en-US" sz="1100" dirty="0"/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E1810773-CA80-E94A-9D79-C66040900112}"/>
              </a:ext>
            </a:extLst>
          </p:cNvPr>
          <p:cNvSpPr txBox="1"/>
          <p:nvPr/>
        </p:nvSpPr>
        <p:spPr>
          <a:xfrm>
            <a:off x="5721485" y="3581"/>
            <a:ext cx="6110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/>
              <a:t>IB Tau1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="" xmlns:a16="http://schemas.microsoft.com/office/drawing/2014/main" id="{023A822E-67FE-4B4E-A338-09D7DA4804EA}"/>
              </a:ext>
            </a:extLst>
          </p:cNvPr>
          <p:cNvCxnSpPr/>
          <p:nvPr/>
        </p:nvCxnSpPr>
        <p:spPr>
          <a:xfrm>
            <a:off x="5642970" y="222507"/>
            <a:ext cx="7680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3" name="Picture 42"/>
          <p:cNvPicPr preferRelativeResize="0"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5498115" y="1889110"/>
            <a:ext cx="774000" cy="723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4" name="Picture 43"/>
          <p:cNvPicPr preferRelativeResize="0"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5498115" y="1123962"/>
            <a:ext cx="774000" cy="723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6" name="文本框 143">
            <a:extLst>
              <a:ext uri="{FF2B5EF4-FFF2-40B4-BE49-F238E27FC236}">
                <a16:creationId xmlns="" xmlns:a16="http://schemas.microsoft.com/office/drawing/2014/main" id="{F0AAF653-9B18-3648-8CEF-435AEF9E8A8C}"/>
              </a:ext>
            </a:extLst>
          </p:cNvPr>
          <p:cNvSpPr txBox="1"/>
          <p:nvPr/>
        </p:nvSpPr>
        <p:spPr>
          <a:xfrm>
            <a:off x="3083355" y="-75005"/>
            <a:ext cx="2856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b="1" dirty="0">
                <a:latin typeface="Calibri" charset="0"/>
                <a:ea typeface="Calibri" charset="0"/>
                <a:cs typeface="Calibri" charset="0"/>
              </a:rPr>
              <a:t>B</a:t>
            </a:r>
            <a:endParaRPr lang="zh-CN" altLang="en-US" sz="1400" b="1" dirty="0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="" xmlns:a16="http://schemas.microsoft.com/office/drawing/2014/main" id="{FE0B3D10-0F9E-6847-8ED0-819692B09DD6}"/>
              </a:ext>
            </a:extLst>
          </p:cNvPr>
          <p:cNvGrpSpPr/>
          <p:nvPr/>
        </p:nvGrpSpPr>
        <p:grpSpPr>
          <a:xfrm>
            <a:off x="-56420" y="175506"/>
            <a:ext cx="2749508" cy="3445509"/>
            <a:chOff x="242145" y="166903"/>
            <a:chExt cx="2749508" cy="3445509"/>
          </a:xfrm>
        </p:grpSpPr>
        <p:sp>
          <p:nvSpPr>
            <p:cNvPr id="51" name="TextBox 50"/>
            <p:cNvSpPr txBox="1"/>
            <p:nvPr/>
          </p:nvSpPr>
          <p:spPr>
            <a:xfrm>
              <a:off x="521997" y="1069140"/>
              <a:ext cx="487488" cy="2500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dirty="0"/>
                <a:t>OPTN</a:t>
              </a:r>
              <a:endParaRPr lang="zh-CN" altLang="en-US" sz="11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29657" y="1530000"/>
              <a:ext cx="479828" cy="2500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dirty="0"/>
                <a:t>NBR1</a:t>
              </a:r>
              <a:endParaRPr lang="zh-CN" altLang="en-US" sz="1100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42145" y="2383780"/>
              <a:ext cx="80983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Hans" sz="1100" dirty="0"/>
                <a:t>CALCOCO2</a:t>
              </a:r>
              <a:endParaRPr lang="zh-CN" altLang="en-US" sz="110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12233" y="2855365"/>
              <a:ext cx="49725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dirty="0"/>
                <a:t>ATG5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38156" y="1972050"/>
              <a:ext cx="671329" cy="2500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dirty="0"/>
                <a:t>TAX1BP1</a:t>
              </a:r>
              <a:endParaRPr lang="zh-CN" altLang="en-US" sz="1100" dirty="0"/>
            </a:p>
          </p:txBody>
        </p:sp>
        <p:sp>
          <p:nvSpPr>
            <p:cNvPr id="61" name="TextBox 60"/>
            <p:cNvSpPr txBox="1"/>
            <p:nvPr/>
          </p:nvSpPr>
          <p:spPr>
            <a:xfrm rot="19800000">
              <a:off x="1047752" y="304132"/>
              <a:ext cx="361863" cy="2500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dirty="0"/>
                <a:t>WT</a:t>
              </a:r>
              <a:endParaRPr lang="zh-CN" altLang="en-US" sz="1100" dirty="0"/>
            </a:p>
          </p:txBody>
        </p:sp>
        <p:sp>
          <p:nvSpPr>
            <p:cNvPr id="62" name="TextBox 61"/>
            <p:cNvSpPr txBox="1"/>
            <p:nvPr/>
          </p:nvSpPr>
          <p:spPr>
            <a:xfrm rot="19800000">
              <a:off x="1249198" y="166903"/>
              <a:ext cx="86594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i="1" dirty="0" smtClean="0"/>
                <a:t>SQSTM1</a:t>
              </a:r>
              <a:r>
                <a:rPr lang="en-US" altLang="zh-CN" sz="1100" dirty="0" smtClean="0"/>
                <a:t> </a:t>
              </a:r>
              <a:r>
                <a:rPr lang="en-US" altLang="zh-CN" sz="1100" dirty="0"/>
                <a:t>KO</a:t>
              </a:r>
              <a:endParaRPr lang="zh-CN" altLang="en-US" sz="1100" dirty="0"/>
            </a:p>
          </p:txBody>
        </p:sp>
        <p:sp>
          <p:nvSpPr>
            <p:cNvPr id="63" name="TextBox 62"/>
            <p:cNvSpPr txBox="1"/>
            <p:nvPr/>
          </p:nvSpPr>
          <p:spPr>
            <a:xfrm rot="19800000">
              <a:off x="1641886" y="206577"/>
              <a:ext cx="70884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i="1" dirty="0" smtClean="0"/>
                <a:t>OPTN </a:t>
              </a:r>
              <a:r>
                <a:rPr lang="en-US" altLang="zh-CN" sz="1100" dirty="0" smtClean="0"/>
                <a:t>KO</a:t>
              </a:r>
              <a:endParaRPr lang="zh-CN" altLang="en-US" sz="1100" dirty="0"/>
            </a:p>
          </p:txBody>
        </p:sp>
        <p:sp>
          <p:nvSpPr>
            <p:cNvPr id="64" name="TextBox 63"/>
            <p:cNvSpPr txBox="1"/>
            <p:nvPr/>
          </p:nvSpPr>
          <p:spPr>
            <a:xfrm rot="19800000">
              <a:off x="1987101" y="204974"/>
              <a:ext cx="7152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dirty="0" err="1" smtClean="0"/>
                <a:t>penta</a:t>
              </a:r>
              <a:r>
                <a:rPr lang="en-US" altLang="zh-CN" sz="1100" dirty="0" smtClean="0"/>
                <a:t> </a:t>
              </a:r>
              <a:r>
                <a:rPr lang="en-US" altLang="zh-CN" sz="1100" dirty="0"/>
                <a:t>KO</a:t>
              </a:r>
              <a:endParaRPr lang="zh-CN" altLang="en-US" sz="1100" dirty="0"/>
            </a:p>
          </p:txBody>
        </p:sp>
        <p:sp>
          <p:nvSpPr>
            <p:cNvPr id="65" name="TextBox 64"/>
            <p:cNvSpPr txBox="1"/>
            <p:nvPr/>
          </p:nvSpPr>
          <p:spPr>
            <a:xfrm rot="19800000">
              <a:off x="2295629" y="209783"/>
              <a:ext cx="6960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i="1" dirty="0" smtClean="0"/>
                <a:t>ATG5</a:t>
              </a:r>
              <a:r>
                <a:rPr lang="en-US" altLang="zh-CN" sz="1100" dirty="0" smtClean="0"/>
                <a:t> </a:t>
              </a:r>
              <a:r>
                <a:rPr lang="en-US" altLang="zh-CN" sz="1100" dirty="0"/>
                <a:t>KO</a:t>
              </a:r>
              <a:endParaRPr lang="zh-CN" altLang="en-US" sz="1100" dirty="0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80862" y="575723"/>
              <a:ext cx="1779582" cy="39420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9">
              <a:lum bright="20000" contrast="-20000"/>
            </a:blip>
            <a:stretch>
              <a:fillRect/>
            </a:stretch>
          </p:blipFill>
          <p:spPr>
            <a:xfrm>
              <a:off x="980862" y="1011925"/>
              <a:ext cx="1779582" cy="39535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80862" y="1464811"/>
              <a:ext cx="1779582" cy="39420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1">
              <a:lum bright="-20000" contrast="20000"/>
            </a:blip>
            <a:stretch>
              <a:fillRect/>
            </a:stretch>
          </p:blipFill>
          <p:spPr>
            <a:xfrm>
              <a:off x="980862" y="1908156"/>
              <a:ext cx="1779582" cy="39420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12">
              <a:lum bright="-20000" contrast="40000"/>
            </a:blip>
            <a:stretch>
              <a:fillRect/>
            </a:stretch>
          </p:blipFill>
          <p:spPr>
            <a:xfrm>
              <a:off x="980862" y="2346426"/>
              <a:ext cx="1779582" cy="39535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980862" y="2782894"/>
              <a:ext cx="1779582" cy="39420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980862" y="3218210"/>
              <a:ext cx="1779582" cy="39420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76" name="TextBox 75">
              <a:extLst>
                <a:ext uri="{FF2B5EF4-FFF2-40B4-BE49-F238E27FC236}">
                  <a16:creationId xmlns="" xmlns:a16="http://schemas.microsoft.com/office/drawing/2014/main" id="{41B331C1-874D-C643-8691-EFAB2C24605A}"/>
                </a:ext>
              </a:extLst>
            </p:cNvPr>
            <p:cNvSpPr txBox="1"/>
            <p:nvPr/>
          </p:nvSpPr>
          <p:spPr>
            <a:xfrm>
              <a:off x="499409" y="3316225"/>
              <a:ext cx="51007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Hans" sz="1100" dirty="0"/>
                <a:t>TUBG</a:t>
              </a:r>
              <a:endParaRPr lang="en-US" sz="1100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352435" y="666280"/>
              <a:ext cx="66877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SQSTM1</a:t>
              </a:r>
            </a:p>
          </p:txBody>
        </p:sp>
      </p:grpSp>
      <p:sp>
        <p:nvSpPr>
          <p:cNvPr id="78" name="文本框 143">
            <a:extLst>
              <a:ext uri="{FF2B5EF4-FFF2-40B4-BE49-F238E27FC236}">
                <a16:creationId xmlns="" xmlns:a16="http://schemas.microsoft.com/office/drawing/2014/main" id="{F0AAF653-9B18-3648-8CEF-435AEF9E8A8C}"/>
              </a:ext>
            </a:extLst>
          </p:cNvPr>
          <p:cNvSpPr txBox="1"/>
          <p:nvPr/>
        </p:nvSpPr>
        <p:spPr>
          <a:xfrm>
            <a:off x="-72022" y="-75005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b="1" dirty="0">
                <a:latin typeface="Calibri" charset="0"/>
                <a:ea typeface="Calibri" charset="0"/>
                <a:cs typeface="Calibri" charset="0"/>
              </a:rPr>
              <a:t>A</a:t>
            </a:r>
            <a:endParaRPr lang="zh-CN" altLang="en-US" sz="1400" b="1" dirty="0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="" xmlns:a16="http://schemas.microsoft.com/office/drawing/2014/main" id="{00973B09-A72C-8E45-80BB-91BCB424765F}"/>
              </a:ext>
            </a:extLst>
          </p:cNvPr>
          <p:cNvGrpSpPr/>
          <p:nvPr/>
        </p:nvGrpSpPr>
        <p:grpSpPr>
          <a:xfrm>
            <a:off x="164575" y="3841455"/>
            <a:ext cx="3459041" cy="1272976"/>
            <a:chOff x="372969" y="4103724"/>
            <a:chExt cx="3459041" cy="1272976"/>
          </a:xfrm>
        </p:grpSpPr>
        <p:sp>
          <p:nvSpPr>
            <p:cNvPr id="68" name="TextBox 67">
              <a:extLst>
                <a:ext uri="{FF2B5EF4-FFF2-40B4-BE49-F238E27FC236}">
                  <a16:creationId xmlns="" xmlns:a16="http://schemas.microsoft.com/office/drawing/2014/main" id="{49636AC1-0296-DC4C-96D7-698191DB40D2}"/>
                </a:ext>
              </a:extLst>
            </p:cNvPr>
            <p:cNvSpPr txBox="1"/>
            <p:nvPr/>
          </p:nvSpPr>
          <p:spPr>
            <a:xfrm>
              <a:off x="932990" y="4234597"/>
              <a:ext cx="39041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/>
                <a:t>WT</a:t>
              </a:r>
              <a:endParaRPr lang="zh-CN" altLang="en-US" sz="1100" dirty="0"/>
            </a:p>
          </p:txBody>
        </p:sp>
        <p:cxnSp>
          <p:nvCxnSpPr>
            <p:cNvPr id="69" name="Straight Connector 68">
              <a:extLst>
                <a:ext uri="{FF2B5EF4-FFF2-40B4-BE49-F238E27FC236}">
                  <a16:creationId xmlns="" xmlns:a16="http://schemas.microsoft.com/office/drawing/2014/main" id="{6AAC30B5-BD1C-194A-B531-248510CFD20B}"/>
                </a:ext>
              </a:extLst>
            </p:cNvPr>
            <p:cNvCxnSpPr/>
            <p:nvPr/>
          </p:nvCxnSpPr>
          <p:spPr>
            <a:xfrm>
              <a:off x="888401" y="4496207"/>
              <a:ext cx="42266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="" xmlns:a16="http://schemas.microsoft.com/office/drawing/2014/main" id="{A6041C7E-C179-0A4B-B236-2B8B912B5F5F}"/>
                </a:ext>
              </a:extLst>
            </p:cNvPr>
            <p:cNvCxnSpPr/>
            <p:nvPr/>
          </p:nvCxnSpPr>
          <p:spPr>
            <a:xfrm>
              <a:off x="1385215" y="4496207"/>
              <a:ext cx="42266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="" xmlns:a16="http://schemas.microsoft.com/office/drawing/2014/main" id="{B700F04B-AB4D-8045-8109-B2DC8A287D68}"/>
                </a:ext>
              </a:extLst>
            </p:cNvPr>
            <p:cNvCxnSpPr/>
            <p:nvPr/>
          </p:nvCxnSpPr>
          <p:spPr>
            <a:xfrm>
              <a:off x="1874614" y="4496207"/>
              <a:ext cx="42266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="" xmlns:a16="http://schemas.microsoft.com/office/drawing/2014/main" id="{F9342750-7E05-074D-9F06-2380250FDCBF}"/>
                </a:ext>
              </a:extLst>
            </p:cNvPr>
            <p:cNvCxnSpPr/>
            <p:nvPr/>
          </p:nvCxnSpPr>
          <p:spPr>
            <a:xfrm>
              <a:off x="2371428" y="4496207"/>
              <a:ext cx="42266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="" xmlns:a16="http://schemas.microsoft.com/office/drawing/2014/main" id="{019247D3-5F9C-004A-AA03-DF5E6C3D5CF2}"/>
                </a:ext>
              </a:extLst>
            </p:cNvPr>
            <p:cNvCxnSpPr/>
            <p:nvPr/>
          </p:nvCxnSpPr>
          <p:spPr>
            <a:xfrm>
              <a:off x="2853412" y="4496207"/>
              <a:ext cx="42266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>
              <a:extLst>
                <a:ext uri="{FF2B5EF4-FFF2-40B4-BE49-F238E27FC236}">
                  <a16:creationId xmlns="" xmlns:a16="http://schemas.microsoft.com/office/drawing/2014/main" id="{A2120629-F546-9640-8018-43FB5448569E}"/>
                </a:ext>
              </a:extLst>
            </p:cNvPr>
            <p:cNvSpPr txBox="1"/>
            <p:nvPr/>
          </p:nvSpPr>
          <p:spPr>
            <a:xfrm>
              <a:off x="1294390" y="4103724"/>
              <a:ext cx="66720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i="1" dirty="0" smtClean="0"/>
                <a:t>SQSTM1</a:t>
              </a:r>
              <a:r>
                <a:rPr lang="en-US" altLang="zh-CN" sz="1100" dirty="0" smtClean="0"/>
                <a:t> KO</a:t>
              </a:r>
              <a:endParaRPr lang="zh-CN" altLang="en-US" sz="1100" dirty="0"/>
            </a:p>
          </p:txBody>
        </p:sp>
        <p:sp>
          <p:nvSpPr>
            <p:cNvPr id="81" name="TextBox 80">
              <a:extLst>
                <a:ext uri="{FF2B5EF4-FFF2-40B4-BE49-F238E27FC236}">
                  <a16:creationId xmlns="" xmlns:a16="http://schemas.microsoft.com/office/drawing/2014/main" id="{3A9D383F-EE29-CC4B-AD33-F3C6D8C9AC73}"/>
                </a:ext>
              </a:extLst>
            </p:cNvPr>
            <p:cNvSpPr txBox="1"/>
            <p:nvPr/>
          </p:nvSpPr>
          <p:spPr>
            <a:xfrm>
              <a:off x="1772564" y="4103724"/>
              <a:ext cx="60984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i="1" dirty="0" smtClean="0"/>
                <a:t>OPTN</a:t>
              </a:r>
              <a:r>
                <a:rPr lang="en-US" altLang="zh-CN" sz="1100" dirty="0" smtClean="0"/>
                <a:t> KO</a:t>
              </a:r>
              <a:endParaRPr lang="zh-CN" altLang="en-US" sz="1100" dirty="0"/>
            </a:p>
          </p:txBody>
        </p:sp>
        <p:sp>
          <p:nvSpPr>
            <p:cNvPr id="82" name="TextBox 81">
              <a:extLst>
                <a:ext uri="{FF2B5EF4-FFF2-40B4-BE49-F238E27FC236}">
                  <a16:creationId xmlns="" xmlns:a16="http://schemas.microsoft.com/office/drawing/2014/main" id="{2690E4BB-BD44-2243-BB85-82F677FC6CCD}"/>
                </a:ext>
              </a:extLst>
            </p:cNvPr>
            <p:cNvSpPr txBox="1"/>
            <p:nvPr/>
          </p:nvSpPr>
          <p:spPr>
            <a:xfrm>
              <a:off x="2255314" y="4103724"/>
              <a:ext cx="69284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dirty="0" err="1"/>
                <a:t>p</a:t>
              </a:r>
              <a:r>
                <a:rPr lang="en-US" altLang="zh-CN" sz="1100" dirty="0" err="1" smtClean="0"/>
                <a:t>enta</a:t>
              </a:r>
              <a:r>
                <a:rPr lang="en-US" altLang="zh-CN" sz="1100" dirty="0" smtClean="0"/>
                <a:t> </a:t>
              </a:r>
              <a:r>
                <a:rPr lang="en-US" altLang="zh-CN" sz="1100" dirty="0"/>
                <a:t>KO</a:t>
              </a:r>
              <a:endParaRPr lang="zh-CN" altLang="en-US" sz="1100" dirty="0"/>
            </a:p>
          </p:txBody>
        </p:sp>
        <p:sp>
          <p:nvSpPr>
            <p:cNvPr id="83" name="TextBox 82">
              <a:extLst>
                <a:ext uri="{FF2B5EF4-FFF2-40B4-BE49-F238E27FC236}">
                  <a16:creationId xmlns="" xmlns:a16="http://schemas.microsoft.com/office/drawing/2014/main" id="{BB417CB7-35DE-5E4B-99CD-E67939FD7DF7}"/>
                </a:ext>
              </a:extLst>
            </p:cNvPr>
            <p:cNvSpPr txBox="1"/>
            <p:nvPr/>
          </p:nvSpPr>
          <p:spPr>
            <a:xfrm>
              <a:off x="2773722" y="4103724"/>
              <a:ext cx="59689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i="1" dirty="0" smtClean="0"/>
                <a:t>ATG5</a:t>
              </a:r>
              <a:r>
                <a:rPr lang="en-US" altLang="zh-CN" sz="1100" dirty="0" smtClean="0"/>
                <a:t> </a:t>
              </a:r>
              <a:r>
                <a:rPr lang="en-US" altLang="zh-CN" sz="1100" dirty="0"/>
                <a:t>KO</a:t>
              </a:r>
              <a:endParaRPr lang="zh-CN" altLang="en-US" sz="1100" dirty="0"/>
            </a:p>
          </p:txBody>
        </p:sp>
        <p:sp>
          <p:nvSpPr>
            <p:cNvPr id="84" name="TextBox 11">
              <a:extLst>
                <a:ext uri="{FF2B5EF4-FFF2-40B4-BE49-F238E27FC236}">
                  <a16:creationId xmlns="" xmlns:a16="http://schemas.microsoft.com/office/drawing/2014/main" id="{B65D9553-5169-AB40-83BE-C9260F6895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969" y="5054569"/>
              <a:ext cx="507763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sz="1100" dirty="0"/>
                <a:t>TUBG</a:t>
              </a:r>
              <a:endParaRPr lang="zh-CN" altLang="en-US" sz="1100" dirty="0"/>
            </a:p>
          </p:txBody>
        </p:sp>
        <p:sp>
          <p:nvSpPr>
            <p:cNvPr id="87" name="TextBox 86">
              <a:extLst>
                <a:ext uri="{FF2B5EF4-FFF2-40B4-BE49-F238E27FC236}">
                  <a16:creationId xmlns="" xmlns:a16="http://schemas.microsoft.com/office/drawing/2014/main" id="{9AB74204-F9D0-7248-9BC5-7D6BEF77F9F4}"/>
                </a:ext>
              </a:extLst>
            </p:cNvPr>
            <p:cNvSpPr txBox="1"/>
            <p:nvPr/>
          </p:nvSpPr>
          <p:spPr>
            <a:xfrm>
              <a:off x="3235116" y="4103725"/>
              <a:ext cx="59689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dirty="0" smtClean="0"/>
                <a:t>MAPT ladder</a:t>
              </a:r>
              <a:endParaRPr lang="zh-CN" altLang="en-US" sz="1100" dirty="0"/>
            </a:p>
          </p:txBody>
        </p:sp>
        <p:sp>
          <p:nvSpPr>
            <p:cNvPr id="88" name="TextBox 87">
              <a:extLst>
                <a:ext uri="{FF2B5EF4-FFF2-40B4-BE49-F238E27FC236}">
                  <a16:creationId xmlns="" xmlns:a16="http://schemas.microsoft.com/office/drawing/2014/main" id="{C681760F-8FE6-7D4A-A788-59D91DA94BDF}"/>
                </a:ext>
              </a:extLst>
            </p:cNvPr>
            <p:cNvSpPr txBox="1"/>
            <p:nvPr/>
          </p:nvSpPr>
          <p:spPr>
            <a:xfrm>
              <a:off x="401150" y="4625532"/>
              <a:ext cx="47958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ans" sz="1100" dirty="0"/>
                <a:t>Tau1</a:t>
              </a:r>
              <a:endParaRPr lang="en-US" sz="1100" dirty="0"/>
            </a:p>
          </p:txBody>
        </p:sp>
        <p:pic>
          <p:nvPicPr>
            <p:cNvPr id="89" name="Picture 88">
              <a:extLst>
                <a:ext uri="{FF2B5EF4-FFF2-40B4-BE49-F238E27FC236}">
                  <a16:creationId xmlns="" xmlns:a16="http://schemas.microsoft.com/office/drawing/2014/main" id="{C83A6715-FBE1-A84A-AE94-9433DE9F3C80}"/>
                </a:ext>
              </a:extLst>
            </p:cNvPr>
            <p:cNvPicPr>
              <a:picLocks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59545" y="5056660"/>
              <a:ext cx="2473200" cy="32004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90" name="Picture 89">
              <a:extLst>
                <a:ext uri="{FF2B5EF4-FFF2-40B4-BE49-F238E27FC236}">
                  <a16:creationId xmlns="" xmlns:a16="http://schemas.microsoft.com/office/drawing/2014/main" id="{D5DAB0C4-04FF-6B49-B91D-7AB5216C9A07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16"/>
            <a:srcRect l="87199" t="26491" r="3439" b="22346"/>
            <a:stretch/>
          </p:blipFill>
          <p:spPr>
            <a:xfrm>
              <a:off x="3384509" y="4572000"/>
              <a:ext cx="295200" cy="4392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91" name="Picture 90">
              <a:extLst>
                <a:ext uri="{FF2B5EF4-FFF2-40B4-BE49-F238E27FC236}">
                  <a16:creationId xmlns="" xmlns:a16="http://schemas.microsoft.com/office/drawing/2014/main" id="{FA29D47D-156D-394D-9B00-D93617377375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17"/>
            <a:srcRect l="1401" t="13040" b="4644"/>
            <a:stretch/>
          </p:blipFill>
          <p:spPr>
            <a:xfrm>
              <a:off x="859545" y="4574171"/>
              <a:ext cx="2473200" cy="4392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54" name="Group 53">
            <a:extLst>
              <a:ext uri="{FF2B5EF4-FFF2-40B4-BE49-F238E27FC236}">
                <a16:creationId xmlns="" xmlns:a16="http://schemas.microsoft.com/office/drawing/2014/main" id="{1FD3A795-B9E5-9840-8310-5D23DFAA6D31}"/>
              </a:ext>
            </a:extLst>
          </p:cNvPr>
          <p:cNvGrpSpPr/>
          <p:nvPr/>
        </p:nvGrpSpPr>
        <p:grpSpPr>
          <a:xfrm>
            <a:off x="134073" y="5719106"/>
            <a:ext cx="3467473" cy="1281648"/>
            <a:chOff x="3680373" y="4667204"/>
            <a:chExt cx="3467473" cy="1281648"/>
          </a:xfrm>
        </p:grpSpPr>
        <p:sp>
          <p:nvSpPr>
            <p:cNvPr id="92" name="TextBox 11">
              <a:extLst>
                <a:ext uri="{FF2B5EF4-FFF2-40B4-BE49-F238E27FC236}">
                  <a16:creationId xmlns="" xmlns:a16="http://schemas.microsoft.com/office/drawing/2014/main" id="{8D4F5E4F-8A17-5741-B341-944FA25615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80373" y="5644299"/>
              <a:ext cx="599527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sz="1100" dirty="0"/>
                <a:t>TUBG</a:t>
              </a:r>
              <a:endParaRPr lang="zh-CN" altLang="en-US" sz="1100" dirty="0"/>
            </a:p>
          </p:txBody>
        </p:sp>
        <p:pic>
          <p:nvPicPr>
            <p:cNvPr id="93" name="Picture 92">
              <a:extLst>
                <a:ext uri="{FF2B5EF4-FFF2-40B4-BE49-F238E27FC236}">
                  <a16:creationId xmlns="" xmlns:a16="http://schemas.microsoft.com/office/drawing/2014/main" id="{C0B29975-333E-9F42-B4BB-88D5B91E9AE1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4195322" y="5637492"/>
              <a:ext cx="2950133" cy="31136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94" name="Picture 93">
              <a:extLst>
                <a:ext uri="{FF2B5EF4-FFF2-40B4-BE49-F238E27FC236}">
                  <a16:creationId xmlns="" xmlns:a16="http://schemas.microsoft.com/office/drawing/2014/main" id="{6F7138CF-52B1-CB45-9E18-81D27F3C2F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4197713" y="5167162"/>
              <a:ext cx="2950133" cy="42322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95" name="TextBox 94">
              <a:extLst>
                <a:ext uri="{FF2B5EF4-FFF2-40B4-BE49-F238E27FC236}">
                  <a16:creationId xmlns="" xmlns:a16="http://schemas.microsoft.com/office/drawing/2014/main" id="{F57779ED-359C-FD4C-8376-76715A0A919B}"/>
                </a:ext>
              </a:extLst>
            </p:cNvPr>
            <p:cNvSpPr txBox="1"/>
            <p:nvPr/>
          </p:nvSpPr>
          <p:spPr>
            <a:xfrm>
              <a:off x="3764139" y="5247970"/>
              <a:ext cx="46679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Hans" sz="1100" dirty="0"/>
                <a:t>Tau1</a:t>
              </a:r>
              <a:endParaRPr lang="en-US" sz="1100" dirty="0"/>
            </a:p>
          </p:txBody>
        </p:sp>
        <p:sp>
          <p:nvSpPr>
            <p:cNvPr id="96" name="TextBox 95">
              <a:extLst>
                <a:ext uri="{FF2B5EF4-FFF2-40B4-BE49-F238E27FC236}">
                  <a16:creationId xmlns="" xmlns:a16="http://schemas.microsoft.com/office/drawing/2014/main" id="{3B830AF4-ADBB-F445-94C7-F5772D2921E6}"/>
                </a:ext>
              </a:extLst>
            </p:cNvPr>
            <p:cNvSpPr txBox="1"/>
            <p:nvPr/>
          </p:nvSpPr>
          <p:spPr>
            <a:xfrm>
              <a:off x="4416778" y="4667204"/>
              <a:ext cx="412687" cy="222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/>
                <a:t>WT</a:t>
              </a:r>
              <a:endParaRPr lang="zh-CN" altLang="en-US" sz="1100" dirty="0"/>
            </a:p>
          </p:txBody>
        </p:sp>
        <p:sp>
          <p:nvSpPr>
            <p:cNvPr id="97" name="TextBox 96">
              <a:extLst>
                <a:ext uri="{FF2B5EF4-FFF2-40B4-BE49-F238E27FC236}">
                  <a16:creationId xmlns="" xmlns:a16="http://schemas.microsoft.com/office/drawing/2014/main" id="{2681C518-7B5B-7D47-86AF-5E7EA7C01D7E}"/>
                </a:ext>
              </a:extLst>
            </p:cNvPr>
            <p:cNvSpPr txBox="1"/>
            <p:nvPr/>
          </p:nvSpPr>
          <p:spPr>
            <a:xfrm>
              <a:off x="5618792" y="4668079"/>
              <a:ext cx="79648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 err="1"/>
                <a:t>p</a:t>
              </a:r>
              <a:r>
                <a:rPr lang="en-US" altLang="zh-CN" sz="1100" dirty="0" err="1" smtClean="0"/>
                <a:t>enta</a:t>
              </a:r>
              <a:r>
                <a:rPr lang="en-US" altLang="zh-CN" sz="1100" dirty="0" smtClean="0"/>
                <a:t> </a:t>
              </a:r>
              <a:r>
                <a:rPr lang="en-US" altLang="zh-CN" sz="1100" dirty="0"/>
                <a:t>KO</a:t>
              </a:r>
              <a:endParaRPr lang="zh-CN" altLang="en-US" sz="1100" dirty="0"/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="" xmlns:a16="http://schemas.microsoft.com/office/drawing/2014/main" id="{FBCEECEC-21BB-8542-9A3F-F33117DD769D}"/>
                </a:ext>
              </a:extLst>
            </p:cNvPr>
            <p:cNvCxnSpPr/>
            <p:nvPr/>
          </p:nvCxnSpPr>
          <p:spPr>
            <a:xfrm>
              <a:off x="5018124" y="5105111"/>
              <a:ext cx="58931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="" xmlns:a16="http://schemas.microsoft.com/office/drawing/2014/main" id="{46395EC4-D0C1-2542-A429-ABDAC587A892}"/>
                </a:ext>
              </a:extLst>
            </p:cNvPr>
            <p:cNvCxnSpPr/>
            <p:nvPr/>
          </p:nvCxnSpPr>
          <p:spPr>
            <a:xfrm>
              <a:off x="5704676" y="5105111"/>
              <a:ext cx="58931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="" xmlns:a16="http://schemas.microsoft.com/office/drawing/2014/main" id="{740C7EE0-04F3-AC43-B8CB-11B7FDB65982}"/>
                </a:ext>
              </a:extLst>
            </p:cNvPr>
            <p:cNvCxnSpPr/>
            <p:nvPr/>
          </p:nvCxnSpPr>
          <p:spPr>
            <a:xfrm>
              <a:off x="6423921" y="5105413"/>
              <a:ext cx="58931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>
              <a:extLst>
                <a:ext uri="{FF2B5EF4-FFF2-40B4-BE49-F238E27FC236}">
                  <a16:creationId xmlns="" xmlns:a16="http://schemas.microsoft.com/office/drawing/2014/main" id="{A0FBF50B-5938-2842-AB2C-9AA233214D93}"/>
                </a:ext>
              </a:extLst>
            </p:cNvPr>
            <p:cNvSpPr txBox="1"/>
            <p:nvPr/>
          </p:nvSpPr>
          <p:spPr>
            <a:xfrm>
              <a:off x="5077177" y="4886465"/>
              <a:ext cx="50250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/>
                <a:t>CMV</a:t>
              </a:r>
              <a:endParaRPr lang="zh-CN" altLang="en-US" sz="1100" dirty="0"/>
            </a:p>
          </p:txBody>
        </p:sp>
        <p:cxnSp>
          <p:nvCxnSpPr>
            <p:cNvPr id="102" name="Straight Connector 101">
              <a:extLst>
                <a:ext uri="{FF2B5EF4-FFF2-40B4-BE49-F238E27FC236}">
                  <a16:creationId xmlns="" xmlns:a16="http://schemas.microsoft.com/office/drawing/2014/main" id="{FB264B5C-2B62-B94D-9F3F-B890483DBC98}"/>
                </a:ext>
              </a:extLst>
            </p:cNvPr>
            <p:cNvCxnSpPr/>
            <p:nvPr/>
          </p:nvCxnSpPr>
          <p:spPr>
            <a:xfrm>
              <a:off x="4298880" y="5105111"/>
              <a:ext cx="58931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TextBox 102">
              <a:extLst>
                <a:ext uri="{FF2B5EF4-FFF2-40B4-BE49-F238E27FC236}">
                  <a16:creationId xmlns="" xmlns:a16="http://schemas.microsoft.com/office/drawing/2014/main" id="{4C39E217-695B-8042-9663-9C00C8213F57}"/>
                </a:ext>
              </a:extLst>
            </p:cNvPr>
            <p:cNvSpPr txBox="1"/>
            <p:nvPr/>
          </p:nvSpPr>
          <p:spPr>
            <a:xfrm>
              <a:off x="4385887" y="4886465"/>
              <a:ext cx="50250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/>
                <a:t>CMV</a:t>
              </a:r>
              <a:endParaRPr lang="zh-CN" altLang="en-US" sz="1100" dirty="0"/>
            </a:p>
          </p:txBody>
        </p:sp>
        <p:sp>
          <p:nvSpPr>
            <p:cNvPr id="104" name="TextBox 103">
              <a:extLst>
                <a:ext uri="{FF2B5EF4-FFF2-40B4-BE49-F238E27FC236}">
                  <a16:creationId xmlns="" xmlns:a16="http://schemas.microsoft.com/office/drawing/2014/main" id="{B62D482E-E4BC-6D47-AC1D-EAFE68F35E1B}"/>
                </a:ext>
              </a:extLst>
            </p:cNvPr>
            <p:cNvSpPr txBox="1"/>
            <p:nvPr/>
          </p:nvSpPr>
          <p:spPr>
            <a:xfrm>
              <a:off x="5661402" y="4882459"/>
              <a:ext cx="66594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/>
                <a:t>SQSTM1</a:t>
              </a:r>
              <a:endParaRPr lang="zh-CN" altLang="en-US" sz="1100" dirty="0"/>
            </a:p>
          </p:txBody>
        </p:sp>
        <p:sp>
          <p:nvSpPr>
            <p:cNvPr id="105" name="TextBox 104">
              <a:extLst>
                <a:ext uri="{FF2B5EF4-FFF2-40B4-BE49-F238E27FC236}">
                  <a16:creationId xmlns="" xmlns:a16="http://schemas.microsoft.com/office/drawing/2014/main" id="{1021CFC4-9939-AD43-8540-4427043A63B0}"/>
                </a:ext>
              </a:extLst>
            </p:cNvPr>
            <p:cNvSpPr txBox="1"/>
            <p:nvPr/>
          </p:nvSpPr>
          <p:spPr>
            <a:xfrm>
              <a:off x="6482327" y="4886465"/>
              <a:ext cx="55674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/>
                <a:t>OPTN</a:t>
              </a:r>
              <a:endParaRPr lang="zh-CN" altLang="en-US" sz="1100" dirty="0"/>
            </a:p>
          </p:txBody>
        </p:sp>
        <p:cxnSp>
          <p:nvCxnSpPr>
            <p:cNvPr id="106" name="Straight Connector 105">
              <a:extLst>
                <a:ext uri="{FF2B5EF4-FFF2-40B4-BE49-F238E27FC236}">
                  <a16:creationId xmlns="" xmlns:a16="http://schemas.microsoft.com/office/drawing/2014/main" id="{6B5B28FC-4948-204C-A7E7-4D7AA89F6B9D}"/>
                </a:ext>
              </a:extLst>
            </p:cNvPr>
            <p:cNvCxnSpPr/>
            <p:nvPr/>
          </p:nvCxnSpPr>
          <p:spPr>
            <a:xfrm>
              <a:off x="5001645" y="4897396"/>
              <a:ext cx="196061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="" xmlns:a16="http://schemas.microsoft.com/office/drawing/2014/main" id="{E64802A7-EC7D-4147-9F69-1DCD3F75A078}"/>
                </a:ext>
              </a:extLst>
            </p:cNvPr>
            <p:cNvCxnSpPr/>
            <p:nvPr/>
          </p:nvCxnSpPr>
          <p:spPr>
            <a:xfrm>
              <a:off x="4298880" y="4897396"/>
              <a:ext cx="58931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49ED1B89-560B-CD4E-B1BD-F30CEC50B7E2}"/>
              </a:ext>
            </a:extLst>
          </p:cNvPr>
          <p:cNvGrpSpPr/>
          <p:nvPr/>
        </p:nvGrpSpPr>
        <p:grpSpPr>
          <a:xfrm>
            <a:off x="4938142" y="2610784"/>
            <a:ext cx="618822" cy="261610"/>
            <a:chOff x="5272440" y="2863968"/>
            <a:chExt cx="618822" cy="261610"/>
          </a:xfrm>
        </p:grpSpPr>
        <p:cxnSp>
          <p:nvCxnSpPr>
            <p:cNvPr id="27" name="Straight Connector 26"/>
            <p:cNvCxnSpPr/>
            <p:nvPr/>
          </p:nvCxnSpPr>
          <p:spPr>
            <a:xfrm flipH="1">
              <a:off x="5272440" y="2994773"/>
              <a:ext cx="914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TextBox 1">
              <a:extLst>
                <a:ext uri="{FF2B5EF4-FFF2-40B4-BE49-F238E27FC236}">
                  <a16:creationId xmlns="" xmlns:a16="http://schemas.microsoft.com/office/drawing/2014/main" id="{1BB7FB04-DF30-2249-BC88-3D3222F594DE}"/>
                </a:ext>
              </a:extLst>
            </p:cNvPr>
            <p:cNvSpPr txBox="1"/>
            <p:nvPr/>
          </p:nvSpPr>
          <p:spPr>
            <a:xfrm>
              <a:off x="5312257" y="2863968"/>
              <a:ext cx="57900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Hans" sz="1100" dirty="0"/>
                <a:t>50</a:t>
              </a:r>
              <a:r>
                <a:rPr lang="zh-CN" altLang="en-US" sz="1100" dirty="0"/>
                <a:t> </a:t>
              </a:r>
              <a:r>
                <a:rPr lang="en-US" altLang="zh-Hans" sz="1100" dirty="0" err="1"/>
                <a:t>kDa</a:t>
              </a:r>
              <a:endParaRPr lang="en-US" sz="1100" dirty="0"/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="" xmlns:a16="http://schemas.microsoft.com/office/drawing/2014/main" id="{E6BA507D-097A-A043-B393-805100B6B63E}"/>
              </a:ext>
            </a:extLst>
          </p:cNvPr>
          <p:cNvGrpSpPr/>
          <p:nvPr/>
        </p:nvGrpSpPr>
        <p:grpSpPr>
          <a:xfrm>
            <a:off x="6283754" y="1573849"/>
            <a:ext cx="618822" cy="261610"/>
            <a:chOff x="5272440" y="2863968"/>
            <a:chExt cx="618822" cy="261610"/>
          </a:xfrm>
        </p:grpSpPr>
        <p:cxnSp>
          <p:nvCxnSpPr>
            <p:cNvPr id="123" name="Straight Connector 122">
              <a:extLst>
                <a:ext uri="{FF2B5EF4-FFF2-40B4-BE49-F238E27FC236}">
                  <a16:creationId xmlns="" xmlns:a16="http://schemas.microsoft.com/office/drawing/2014/main" id="{A1451CFF-43FF-4648-95FA-A82F161FC776}"/>
                </a:ext>
              </a:extLst>
            </p:cNvPr>
            <p:cNvCxnSpPr/>
            <p:nvPr/>
          </p:nvCxnSpPr>
          <p:spPr>
            <a:xfrm flipH="1">
              <a:off x="5272440" y="2994773"/>
              <a:ext cx="914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TextBox 123">
              <a:extLst>
                <a:ext uri="{FF2B5EF4-FFF2-40B4-BE49-F238E27FC236}">
                  <a16:creationId xmlns="" xmlns:a16="http://schemas.microsoft.com/office/drawing/2014/main" id="{CEB691C0-1614-4249-9436-22B894149B52}"/>
                </a:ext>
              </a:extLst>
            </p:cNvPr>
            <p:cNvSpPr txBox="1"/>
            <p:nvPr/>
          </p:nvSpPr>
          <p:spPr>
            <a:xfrm>
              <a:off x="5312257" y="2863968"/>
              <a:ext cx="57900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Hans" sz="1100" dirty="0"/>
                <a:t>50</a:t>
              </a:r>
              <a:r>
                <a:rPr lang="zh-CN" altLang="en-US" sz="1100" dirty="0"/>
                <a:t> </a:t>
              </a:r>
              <a:r>
                <a:rPr lang="en-US" altLang="zh-Hans" sz="1100" dirty="0" err="1"/>
                <a:t>kDa</a:t>
              </a:r>
              <a:endParaRPr lang="en-US" sz="1100" dirty="0"/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="" xmlns:a16="http://schemas.microsoft.com/office/drawing/2014/main" id="{D025C6B9-2BFE-1A44-9A08-BB7F3016F98B}"/>
              </a:ext>
            </a:extLst>
          </p:cNvPr>
          <p:cNvGrpSpPr/>
          <p:nvPr/>
        </p:nvGrpSpPr>
        <p:grpSpPr>
          <a:xfrm>
            <a:off x="6283754" y="997774"/>
            <a:ext cx="618822" cy="261610"/>
            <a:chOff x="5272440" y="2863968"/>
            <a:chExt cx="618822" cy="261610"/>
          </a:xfrm>
        </p:grpSpPr>
        <p:cxnSp>
          <p:nvCxnSpPr>
            <p:cNvPr id="126" name="Straight Connector 125">
              <a:extLst>
                <a:ext uri="{FF2B5EF4-FFF2-40B4-BE49-F238E27FC236}">
                  <a16:creationId xmlns="" xmlns:a16="http://schemas.microsoft.com/office/drawing/2014/main" id="{181A0A9B-1761-E942-AB8A-8E4AE1BB7C97}"/>
                </a:ext>
              </a:extLst>
            </p:cNvPr>
            <p:cNvCxnSpPr/>
            <p:nvPr/>
          </p:nvCxnSpPr>
          <p:spPr>
            <a:xfrm flipH="1">
              <a:off x="5272440" y="2994773"/>
              <a:ext cx="914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TextBox 126">
              <a:extLst>
                <a:ext uri="{FF2B5EF4-FFF2-40B4-BE49-F238E27FC236}">
                  <a16:creationId xmlns="" xmlns:a16="http://schemas.microsoft.com/office/drawing/2014/main" id="{0A255E24-770D-F54A-A1E9-B83278B092F7}"/>
                </a:ext>
              </a:extLst>
            </p:cNvPr>
            <p:cNvSpPr txBox="1"/>
            <p:nvPr/>
          </p:nvSpPr>
          <p:spPr>
            <a:xfrm>
              <a:off x="5312257" y="2863968"/>
              <a:ext cx="57900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Hans" sz="1100" dirty="0"/>
                <a:t>75</a:t>
              </a:r>
              <a:r>
                <a:rPr lang="zh-CN" altLang="en-US" sz="1100" dirty="0"/>
                <a:t> </a:t>
              </a:r>
              <a:r>
                <a:rPr lang="en-US" altLang="zh-Hans" sz="1100" dirty="0" err="1"/>
                <a:t>kDa</a:t>
              </a:r>
              <a:endParaRPr lang="en-US" sz="1100" dirty="0"/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="" xmlns:a16="http://schemas.microsoft.com/office/drawing/2014/main" id="{89A40B1F-6211-A140-9124-00A5AF69AE8B}"/>
              </a:ext>
            </a:extLst>
          </p:cNvPr>
          <p:cNvGrpSpPr/>
          <p:nvPr/>
        </p:nvGrpSpPr>
        <p:grpSpPr>
          <a:xfrm>
            <a:off x="3478734" y="4605727"/>
            <a:ext cx="618822" cy="261610"/>
            <a:chOff x="5272440" y="2863968"/>
            <a:chExt cx="618822" cy="261610"/>
          </a:xfrm>
        </p:grpSpPr>
        <p:cxnSp>
          <p:nvCxnSpPr>
            <p:cNvPr id="129" name="Straight Connector 128">
              <a:extLst>
                <a:ext uri="{FF2B5EF4-FFF2-40B4-BE49-F238E27FC236}">
                  <a16:creationId xmlns="" xmlns:a16="http://schemas.microsoft.com/office/drawing/2014/main" id="{2466DFE1-D95C-E048-BB8F-69C4EB80B725}"/>
                </a:ext>
              </a:extLst>
            </p:cNvPr>
            <p:cNvCxnSpPr/>
            <p:nvPr/>
          </p:nvCxnSpPr>
          <p:spPr>
            <a:xfrm flipH="1">
              <a:off x="5272440" y="2994773"/>
              <a:ext cx="914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TextBox 129">
              <a:extLst>
                <a:ext uri="{FF2B5EF4-FFF2-40B4-BE49-F238E27FC236}">
                  <a16:creationId xmlns="" xmlns:a16="http://schemas.microsoft.com/office/drawing/2014/main" id="{2976B563-10E8-A340-8AC2-2259A65131AA}"/>
                </a:ext>
              </a:extLst>
            </p:cNvPr>
            <p:cNvSpPr txBox="1"/>
            <p:nvPr/>
          </p:nvSpPr>
          <p:spPr>
            <a:xfrm>
              <a:off x="5312257" y="2863968"/>
              <a:ext cx="57900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Hans" sz="1100" dirty="0"/>
                <a:t>50</a:t>
              </a:r>
              <a:r>
                <a:rPr lang="zh-CN" altLang="en-US" sz="1100" dirty="0"/>
                <a:t> </a:t>
              </a:r>
              <a:r>
                <a:rPr lang="en-US" altLang="zh-Hans" sz="1100" dirty="0" err="1"/>
                <a:t>kDa</a:t>
              </a:r>
              <a:endParaRPr lang="en-US" sz="1100" dirty="0"/>
            </a:p>
          </p:txBody>
        </p:sp>
      </p:grpSp>
      <p:grpSp>
        <p:nvGrpSpPr>
          <p:cNvPr id="134" name="Group 133">
            <a:extLst>
              <a:ext uri="{FF2B5EF4-FFF2-40B4-BE49-F238E27FC236}">
                <a16:creationId xmlns="" xmlns:a16="http://schemas.microsoft.com/office/drawing/2014/main" id="{B11632C8-1955-6D48-9A3F-6B8DC035244A}"/>
              </a:ext>
            </a:extLst>
          </p:cNvPr>
          <p:cNvGrpSpPr/>
          <p:nvPr/>
        </p:nvGrpSpPr>
        <p:grpSpPr>
          <a:xfrm>
            <a:off x="3606947" y="6460704"/>
            <a:ext cx="618822" cy="261610"/>
            <a:chOff x="5272440" y="2863968"/>
            <a:chExt cx="618822" cy="261610"/>
          </a:xfrm>
        </p:grpSpPr>
        <p:cxnSp>
          <p:nvCxnSpPr>
            <p:cNvPr id="135" name="Straight Connector 134">
              <a:extLst>
                <a:ext uri="{FF2B5EF4-FFF2-40B4-BE49-F238E27FC236}">
                  <a16:creationId xmlns="" xmlns:a16="http://schemas.microsoft.com/office/drawing/2014/main" id="{9E7B2097-8BCA-3842-B90A-B12B34819C48}"/>
                </a:ext>
              </a:extLst>
            </p:cNvPr>
            <p:cNvCxnSpPr/>
            <p:nvPr/>
          </p:nvCxnSpPr>
          <p:spPr>
            <a:xfrm flipH="1">
              <a:off x="5272440" y="2994773"/>
              <a:ext cx="914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TextBox 135">
              <a:extLst>
                <a:ext uri="{FF2B5EF4-FFF2-40B4-BE49-F238E27FC236}">
                  <a16:creationId xmlns="" xmlns:a16="http://schemas.microsoft.com/office/drawing/2014/main" id="{61E2FBE3-3CC4-B54C-90A7-C835EABEA3EC}"/>
                </a:ext>
              </a:extLst>
            </p:cNvPr>
            <p:cNvSpPr txBox="1"/>
            <p:nvPr/>
          </p:nvSpPr>
          <p:spPr>
            <a:xfrm>
              <a:off x="5312257" y="2863968"/>
              <a:ext cx="57900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Hans" sz="1100" dirty="0"/>
                <a:t>50</a:t>
              </a:r>
              <a:r>
                <a:rPr lang="zh-CN" altLang="en-US" sz="1100" dirty="0"/>
                <a:t> </a:t>
              </a:r>
              <a:r>
                <a:rPr lang="en-US" altLang="zh-Hans" sz="1100" dirty="0" err="1"/>
                <a:t>kDa</a:t>
              </a:r>
              <a:endParaRPr lang="en-US" sz="1100" dirty="0"/>
            </a:p>
          </p:txBody>
        </p:sp>
      </p:grpSp>
      <p:sp>
        <p:nvSpPr>
          <p:cNvPr id="109" name="TextBox 11">
            <a:extLst>
              <a:ext uri="{FF2B5EF4-FFF2-40B4-BE49-F238E27FC236}">
                <a16:creationId xmlns="" xmlns:a16="http://schemas.microsoft.com/office/drawing/2014/main" id="{6C8667D1-578F-6849-B519-9D6880A38B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648" y="8185082"/>
            <a:ext cx="51585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1100" dirty="0"/>
              <a:t>TUBG</a:t>
            </a:r>
            <a:endParaRPr lang="zh-CN" altLang="en-US" sz="1100" dirty="0"/>
          </a:p>
        </p:txBody>
      </p:sp>
      <p:pic>
        <p:nvPicPr>
          <p:cNvPr id="110" name="Picture 109">
            <a:extLst>
              <a:ext uri="{FF2B5EF4-FFF2-40B4-BE49-F238E27FC236}">
                <a16:creationId xmlns="" xmlns:a16="http://schemas.microsoft.com/office/drawing/2014/main" id="{91DE4A8F-A789-C24A-8923-D40DFCD3C2D7}"/>
              </a:ext>
            </a:extLst>
          </p:cNvPr>
          <p:cNvPicPr preferRelativeResize="0">
            <a:picLocks/>
          </p:cNvPicPr>
          <p:nvPr/>
        </p:nvPicPr>
        <p:blipFill>
          <a:blip r:embed="rId20"/>
          <a:stretch>
            <a:fillRect/>
          </a:stretch>
        </p:blipFill>
        <p:spPr>
          <a:xfrm>
            <a:off x="697127" y="7763255"/>
            <a:ext cx="2131200" cy="352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1" name="TextBox 110">
            <a:extLst>
              <a:ext uri="{FF2B5EF4-FFF2-40B4-BE49-F238E27FC236}">
                <a16:creationId xmlns="" xmlns:a16="http://schemas.microsoft.com/office/drawing/2014/main" id="{2C5C4CEF-4D02-564F-9229-F7331A147DFF}"/>
              </a:ext>
            </a:extLst>
          </p:cNvPr>
          <p:cNvSpPr txBox="1"/>
          <p:nvPr/>
        </p:nvSpPr>
        <p:spPr>
          <a:xfrm>
            <a:off x="295854" y="7808850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ans" sz="1100" dirty="0"/>
              <a:t>Tau1</a:t>
            </a:r>
            <a:endParaRPr lang="en-US" sz="1100" dirty="0"/>
          </a:p>
        </p:txBody>
      </p:sp>
      <p:sp>
        <p:nvSpPr>
          <p:cNvPr id="112" name="TextBox 111">
            <a:extLst>
              <a:ext uri="{FF2B5EF4-FFF2-40B4-BE49-F238E27FC236}">
                <a16:creationId xmlns="" xmlns:a16="http://schemas.microsoft.com/office/drawing/2014/main" id="{582C764D-1DA3-8041-AF56-D235BA66FEC3}"/>
              </a:ext>
            </a:extLst>
          </p:cNvPr>
          <p:cNvSpPr txBox="1"/>
          <p:nvPr/>
        </p:nvSpPr>
        <p:spPr>
          <a:xfrm>
            <a:off x="864880" y="7302528"/>
            <a:ext cx="4020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/>
              <a:t>WT</a:t>
            </a:r>
            <a:endParaRPr lang="zh-CN" altLang="en-US" sz="1100" dirty="0"/>
          </a:p>
        </p:txBody>
      </p:sp>
      <p:sp>
        <p:nvSpPr>
          <p:cNvPr id="113" name="TextBox 112">
            <a:extLst>
              <a:ext uri="{FF2B5EF4-FFF2-40B4-BE49-F238E27FC236}">
                <a16:creationId xmlns="" xmlns:a16="http://schemas.microsoft.com/office/drawing/2014/main" id="{E5C9A3BD-E9A7-194A-8870-53F652F0E451}"/>
              </a:ext>
            </a:extLst>
          </p:cNvPr>
          <p:cNvSpPr txBox="1"/>
          <p:nvPr/>
        </p:nvSpPr>
        <p:spPr>
          <a:xfrm>
            <a:off x="1705951" y="7302528"/>
            <a:ext cx="7359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i="1" dirty="0" smtClean="0"/>
              <a:t>OPTN</a:t>
            </a:r>
            <a:r>
              <a:rPr lang="en-US" altLang="zh-CN" sz="1100" dirty="0" smtClean="0"/>
              <a:t> </a:t>
            </a:r>
            <a:r>
              <a:rPr lang="en-US" altLang="zh-CN" sz="1100" dirty="0"/>
              <a:t>KO</a:t>
            </a:r>
            <a:endParaRPr lang="zh-CN" altLang="en-US" sz="1100" dirty="0"/>
          </a:p>
        </p:txBody>
      </p:sp>
      <p:cxnSp>
        <p:nvCxnSpPr>
          <p:cNvPr id="114" name="Straight Connector 113">
            <a:extLst>
              <a:ext uri="{FF2B5EF4-FFF2-40B4-BE49-F238E27FC236}">
                <a16:creationId xmlns="" xmlns:a16="http://schemas.microsoft.com/office/drawing/2014/main" id="{8B39E8F6-D9E4-B242-BE51-1AA6B52F71FB}"/>
              </a:ext>
            </a:extLst>
          </p:cNvPr>
          <p:cNvCxnSpPr/>
          <p:nvPr/>
        </p:nvCxnSpPr>
        <p:spPr>
          <a:xfrm>
            <a:off x="1459956" y="7703524"/>
            <a:ext cx="5812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="" xmlns:a16="http://schemas.microsoft.com/office/drawing/2014/main" id="{B012F774-1702-194F-AE5E-E1ADF64DACE2}"/>
              </a:ext>
            </a:extLst>
          </p:cNvPr>
          <p:cNvCxnSpPr/>
          <p:nvPr/>
        </p:nvCxnSpPr>
        <p:spPr>
          <a:xfrm>
            <a:off x="2137099" y="7703524"/>
            <a:ext cx="5812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>
            <a:extLst>
              <a:ext uri="{FF2B5EF4-FFF2-40B4-BE49-F238E27FC236}">
                <a16:creationId xmlns="" xmlns:a16="http://schemas.microsoft.com/office/drawing/2014/main" id="{17301757-3521-4D45-A987-6162430F918D}"/>
              </a:ext>
            </a:extLst>
          </p:cNvPr>
          <p:cNvSpPr txBox="1"/>
          <p:nvPr/>
        </p:nvSpPr>
        <p:spPr>
          <a:xfrm>
            <a:off x="1543353" y="7506693"/>
            <a:ext cx="5216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/>
              <a:t>CMV</a:t>
            </a:r>
            <a:endParaRPr lang="zh-CN" altLang="en-US" sz="1100" dirty="0"/>
          </a:p>
        </p:txBody>
      </p:sp>
      <p:cxnSp>
        <p:nvCxnSpPr>
          <p:cNvPr id="117" name="Straight Connector 116">
            <a:extLst>
              <a:ext uri="{FF2B5EF4-FFF2-40B4-BE49-F238E27FC236}">
                <a16:creationId xmlns="" xmlns:a16="http://schemas.microsoft.com/office/drawing/2014/main" id="{B41ED472-79F8-B94C-9945-FDF44CB29E26}"/>
              </a:ext>
            </a:extLst>
          </p:cNvPr>
          <p:cNvCxnSpPr/>
          <p:nvPr/>
        </p:nvCxnSpPr>
        <p:spPr>
          <a:xfrm>
            <a:off x="750569" y="7703524"/>
            <a:ext cx="5812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>
            <a:extLst>
              <a:ext uri="{FF2B5EF4-FFF2-40B4-BE49-F238E27FC236}">
                <a16:creationId xmlns="" xmlns:a16="http://schemas.microsoft.com/office/drawing/2014/main" id="{CE9F65A8-E2CC-7C48-9A77-8BDF9CA67428}"/>
              </a:ext>
            </a:extLst>
          </p:cNvPr>
          <p:cNvSpPr txBox="1"/>
          <p:nvPr/>
        </p:nvSpPr>
        <p:spPr>
          <a:xfrm>
            <a:off x="820402" y="7503026"/>
            <a:ext cx="4802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/>
              <a:t>CMV</a:t>
            </a:r>
            <a:endParaRPr lang="zh-CN" altLang="en-US" sz="1100" dirty="0"/>
          </a:p>
        </p:txBody>
      </p:sp>
      <p:sp>
        <p:nvSpPr>
          <p:cNvPr id="119" name="TextBox 118">
            <a:extLst>
              <a:ext uri="{FF2B5EF4-FFF2-40B4-BE49-F238E27FC236}">
                <a16:creationId xmlns="" xmlns:a16="http://schemas.microsoft.com/office/drawing/2014/main" id="{497379FA-CEAD-9F4B-ADF6-448DB3398CBF}"/>
              </a:ext>
            </a:extLst>
          </p:cNvPr>
          <p:cNvSpPr txBox="1"/>
          <p:nvPr/>
        </p:nvSpPr>
        <p:spPr>
          <a:xfrm>
            <a:off x="2186749" y="7510547"/>
            <a:ext cx="5489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/>
              <a:t>OPTN</a:t>
            </a:r>
            <a:endParaRPr lang="zh-CN" altLang="en-US" sz="1100" dirty="0"/>
          </a:p>
        </p:txBody>
      </p:sp>
      <p:cxnSp>
        <p:nvCxnSpPr>
          <p:cNvPr id="120" name="Straight Connector 119">
            <a:extLst>
              <a:ext uri="{FF2B5EF4-FFF2-40B4-BE49-F238E27FC236}">
                <a16:creationId xmlns="" xmlns:a16="http://schemas.microsoft.com/office/drawing/2014/main" id="{8D785DAD-9061-BB48-B7D0-4D37B3B2B5CD}"/>
              </a:ext>
            </a:extLst>
          </p:cNvPr>
          <p:cNvCxnSpPr/>
          <p:nvPr/>
        </p:nvCxnSpPr>
        <p:spPr>
          <a:xfrm>
            <a:off x="1429487" y="7511471"/>
            <a:ext cx="128884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="" xmlns:a16="http://schemas.microsoft.com/office/drawing/2014/main" id="{59A86D0E-DF3E-2742-BA5F-347D500494EC}"/>
              </a:ext>
            </a:extLst>
          </p:cNvPr>
          <p:cNvCxnSpPr/>
          <p:nvPr/>
        </p:nvCxnSpPr>
        <p:spPr>
          <a:xfrm>
            <a:off x="750569" y="7511471"/>
            <a:ext cx="5812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7" name="Group 136">
            <a:extLst>
              <a:ext uri="{FF2B5EF4-FFF2-40B4-BE49-F238E27FC236}">
                <a16:creationId xmlns="" xmlns:a16="http://schemas.microsoft.com/office/drawing/2014/main" id="{51C548AB-46A3-0947-B7AA-C95158E9629E}"/>
              </a:ext>
            </a:extLst>
          </p:cNvPr>
          <p:cNvGrpSpPr/>
          <p:nvPr/>
        </p:nvGrpSpPr>
        <p:grpSpPr>
          <a:xfrm>
            <a:off x="2829839" y="7944672"/>
            <a:ext cx="618822" cy="261610"/>
            <a:chOff x="5272440" y="2863968"/>
            <a:chExt cx="618822" cy="261610"/>
          </a:xfrm>
        </p:grpSpPr>
        <p:cxnSp>
          <p:nvCxnSpPr>
            <p:cNvPr id="138" name="Straight Connector 137">
              <a:extLst>
                <a:ext uri="{FF2B5EF4-FFF2-40B4-BE49-F238E27FC236}">
                  <a16:creationId xmlns="" xmlns:a16="http://schemas.microsoft.com/office/drawing/2014/main" id="{A05E841A-02EC-0049-85A9-EABB613B622A}"/>
                </a:ext>
              </a:extLst>
            </p:cNvPr>
            <p:cNvCxnSpPr/>
            <p:nvPr/>
          </p:nvCxnSpPr>
          <p:spPr>
            <a:xfrm flipH="1">
              <a:off x="5272440" y="2994773"/>
              <a:ext cx="914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TextBox 138">
              <a:extLst>
                <a:ext uri="{FF2B5EF4-FFF2-40B4-BE49-F238E27FC236}">
                  <a16:creationId xmlns="" xmlns:a16="http://schemas.microsoft.com/office/drawing/2014/main" id="{2E455C8C-851D-7347-8C25-A493388F2C89}"/>
                </a:ext>
              </a:extLst>
            </p:cNvPr>
            <p:cNvSpPr txBox="1"/>
            <p:nvPr/>
          </p:nvSpPr>
          <p:spPr>
            <a:xfrm>
              <a:off x="5312257" y="2863968"/>
              <a:ext cx="57900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Hans" sz="1100" dirty="0"/>
                <a:t>50</a:t>
              </a:r>
              <a:r>
                <a:rPr lang="zh-CN" altLang="en-US" sz="1100" dirty="0"/>
                <a:t> </a:t>
              </a:r>
              <a:r>
                <a:rPr lang="en-US" altLang="zh-Hans" sz="1100" dirty="0" err="1"/>
                <a:t>kDa</a:t>
              </a:r>
              <a:endParaRPr lang="en-US" sz="1100" dirty="0"/>
            </a:p>
          </p:txBody>
        </p:sp>
      </p:grpSp>
      <p:pic>
        <p:nvPicPr>
          <p:cNvPr id="143" name="Picture 142">
            <a:extLst>
              <a:ext uri="{FF2B5EF4-FFF2-40B4-BE49-F238E27FC236}">
                <a16:creationId xmlns="" xmlns:a16="http://schemas.microsoft.com/office/drawing/2014/main" id="{8A88C518-6F6C-8943-8042-6127BB727130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1"/>
          <a:srcRect r="1801" b="12772"/>
          <a:stretch/>
        </p:blipFill>
        <p:spPr>
          <a:xfrm>
            <a:off x="693527" y="8159790"/>
            <a:ext cx="2134800" cy="30600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44" name="Group 143">
            <a:extLst>
              <a:ext uri="{FF2B5EF4-FFF2-40B4-BE49-F238E27FC236}">
                <a16:creationId xmlns="" xmlns:a16="http://schemas.microsoft.com/office/drawing/2014/main" id="{0E920784-8F8E-E649-BDD7-C35C41FFA453}"/>
              </a:ext>
            </a:extLst>
          </p:cNvPr>
          <p:cNvGrpSpPr/>
          <p:nvPr/>
        </p:nvGrpSpPr>
        <p:grpSpPr>
          <a:xfrm>
            <a:off x="2828982" y="8108205"/>
            <a:ext cx="618822" cy="261610"/>
            <a:chOff x="5272440" y="2863968"/>
            <a:chExt cx="618822" cy="261610"/>
          </a:xfrm>
        </p:grpSpPr>
        <p:cxnSp>
          <p:nvCxnSpPr>
            <p:cNvPr id="145" name="Straight Connector 144">
              <a:extLst>
                <a:ext uri="{FF2B5EF4-FFF2-40B4-BE49-F238E27FC236}">
                  <a16:creationId xmlns="" xmlns:a16="http://schemas.microsoft.com/office/drawing/2014/main" id="{DADA20D4-C4E3-DC4B-95C5-7618898665A8}"/>
                </a:ext>
              </a:extLst>
            </p:cNvPr>
            <p:cNvCxnSpPr/>
            <p:nvPr/>
          </p:nvCxnSpPr>
          <p:spPr>
            <a:xfrm flipH="1">
              <a:off x="5272440" y="2994773"/>
              <a:ext cx="914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TextBox 145">
              <a:extLst>
                <a:ext uri="{FF2B5EF4-FFF2-40B4-BE49-F238E27FC236}">
                  <a16:creationId xmlns="" xmlns:a16="http://schemas.microsoft.com/office/drawing/2014/main" id="{21245F89-64A9-0D44-8EE6-54F8ACB0CDCC}"/>
                </a:ext>
              </a:extLst>
            </p:cNvPr>
            <p:cNvSpPr txBox="1"/>
            <p:nvPr/>
          </p:nvSpPr>
          <p:spPr>
            <a:xfrm>
              <a:off x="5312257" y="2863968"/>
              <a:ext cx="57900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Hans" sz="1100" dirty="0"/>
                <a:t>50</a:t>
              </a:r>
              <a:r>
                <a:rPr lang="zh-CN" altLang="en-US" sz="1100" dirty="0"/>
                <a:t> </a:t>
              </a:r>
              <a:r>
                <a:rPr lang="en-US" altLang="zh-Hans" sz="1100" dirty="0" err="1"/>
                <a:t>kDa</a:t>
              </a:r>
              <a:endParaRPr lang="en-US" sz="1100" dirty="0"/>
            </a:p>
          </p:txBody>
        </p:sp>
      </p:grpSp>
      <p:grpSp>
        <p:nvGrpSpPr>
          <p:cNvPr id="147" name="Group 146">
            <a:extLst>
              <a:ext uri="{FF2B5EF4-FFF2-40B4-BE49-F238E27FC236}">
                <a16:creationId xmlns="" xmlns:a16="http://schemas.microsoft.com/office/drawing/2014/main" id="{85E39277-AF29-4842-BBFA-98446462A1D1}"/>
              </a:ext>
            </a:extLst>
          </p:cNvPr>
          <p:cNvGrpSpPr/>
          <p:nvPr/>
        </p:nvGrpSpPr>
        <p:grpSpPr>
          <a:xfrm>
            <a:off x="3596260" y="6735203"/>
            <a:ext cx="618822" cy="261610"/>
            <a:chOff x="5272440" y="2863968"/>
            <a:chExt cx="618822" cy="261610"/>
          </a:xfrm>
        </p:grpSpPr>
        <p:cxnSp>
          <p:nvCxnSpPr>
            <p:cNvPr id="148" name="Straight Connector 147">
              <a:extLst>
                <a:ext uri="{FF2B5EF4-FFF2-40B4-BE49-F238E27FC236}">
                  <a16:creationId xmlns="" xmlns:a16="http://schemas.microsoft.com/office/drawing/2014/main" id="{CE7CF9C7-CBD6-D54C-B292-E716CB61F457}"/>
                </a:ext>
              </a:extLst>
            </p:cNvPr>
            <p:cNvCxnSpPr/>
            <p:nvPr/>
          </p:nvCxnSpPr>
          <p:spPr>
            <a:xfrm flipH="1">
              <a:off x="5272440" y="2994773"/>
              <a:ext cx="914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TextBox 148">
              <a:extLst>
                <a:ext uri="{FF2B5EF4-FFF2-40B4-BE49-F238E27FC236}">
                  <a16:creationId xmlns="" xmlns:a16="http://schemas.microsoft.com/office/drawing/2014/main" id="{3BC5A3F6-03F6-D84C-B420-2A84B1E50538}"/>
                </a:ext>
              </a:extLst>
            </p:cNvPr>
            <p:cNvSpPr txBox="1"/>
            <p:nvPr/>
          </p:nvSpPr>
          <p:spPr>
            <a:xfrm>
              <a:off x="5312257" y="2863968"/>
              <a:ext cx="57900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Hans" sz="1100" dirty="0"/>
                <a:t>50</a:t>
              </a:r>
              <a:r>
                <a:rPr lang="zh-CN" altLang="en-US" sz="1100" dirty="0"/>
                <a:t> </a:t>
              </a:r>
              <a:r>
                <a:rPr lang="en-US" altLang="zh-Hans" sz="1100" dirty="0" err="1"/>
                <a:t>kDa</a:t>
              </a:r>
              <a:endParaRPr lang="en-US" sz="1100" dirty="0"/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="" xmlns:a16="http://schemas.microsoft.com/office/drawing/2014/main" id="{1708E262-D187-074D-9EAC-E0024271CB71}"/>
              </a:ext>
            </a:extLst>
          </p:cNvPr>
          <p:cNvGrpSpPr/>
          <p:nvPr/>
        </p:nvGrpSpPr>
        <p:grpSpPr>
          <a:xfrm>
            <a:off x="3132756" y="4748931"/>
            <a:ext cx="618822" cy="261610"/>
            <a:chOff x="5272440" y="2863968"/>
            <a:chExt cx="618822" cy="261610"/>
          </a:xfrm>
        </p:grpSpPr>
        <p:cxnSp>
          <p:nvCxnSpPr>
            <p:cNvPr id="151" name="Straight Connector 150">
              <a:extLst>
                <a:ext uri="{FF2B5EF4-FFF2-40B4-BE49-F238E27FC236}">
                  <a16:creationId xmlns="" xmlns:a16="http://schemas.microsoft.com/office/drawing/2014/main" id="{E8CE50C5-1C77-2645-BE00-4190468673EF}"/>
                </a:ext>
              </a:extLst>
            </p:cNvPr>
            <p:cNvCxnSpPr/>
            <p:nvPr/>
          </p:nvCxnSpPr>
          <p:spPr>
            <a:xfrm flipH="1">
              <a:off x="5272440" y="2994773"/>
              <a:ext cx="914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TextBox 151">
              <a:extLst>
                <a:ext uri="{FF2B5EF4-FFF2-40B4-BE49-F238E27FC236}">
                  <a16:creationId xmlns="" xmlns:a16="http://schemas.microsoft.com/office/drawing/2014/main" id="{30C4F001-98FE-B54B-994A-05E5EC0993CA}"/>
                </a:ext>
              </a:extLst>
            </p:cNvPr>
            <p:cNvSpPr txBox="1"/>
            <p:nvPr/>
          </p:nvSpPr>
          <p:spPr>
            <a:xfrm>
              <a:off x="5312257" y="2863968"/>
              <a:ext cx="57900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Hans" sz="1100" dirty="0"/>
                <a:t>50</a:t>
              </a:r>
              <a:r>
                <a:rPr lang="zh-CN" altLang="en-US" sz="1100" dirty="0"/>
                <a:t> </a:t>
              </a:r>
              <a:r>
                <a:rPr lang="en-US" altLang="zh-Hans" sz="1100" dirty="0" err="1"/>
                <a:t>kDa</a:t>
              </a:r>
              <a:endParaRPr lang="en-US" sz="1100" dirty="0"/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="" xmlns:a16="http://schemas.microsoft.com/office/drawing/2014/main" id="{670B01A0-F364-9646-BEB2-7E4C4C3E2D2D}"/>
              </a:ext>
            </a:extLst>
          </p:cNvPr>
          <p:cNvGrpSpPr/>
          <p:nvPr/>
        </p:nvGrpSpPr>
        <p:grpSpPr>
          <a:xfrm>
            <a:off x="2461879" y="3222034"/>
            <a:ext cx="618822" cy="261610"/>
            <a:chOff x="5272440" y="2863968"/>
            <a:chExt cx="618822" cy="261610"/>
          </a:xfrm>
        </p:grpSpPr>
        <p:cxnSp>
          <p:nvCxnSpPr>
            <p:cNvPr id="154" name="Straight Connector 153">
              <a:extLst>
                <a:ext uri="{FF2B5EF4-FFF2-40B4-BE49-F238E27FC236}">
                  <a16:creationId xmlns="" xmlns:a16="http://schemas.microsoft.com/office/drawing/2014/main" id="{9765AE8D-755D-A143-A11E-F9202665DD5E}"/>
                </a:ext>
              </a:extLst>
            </p:cNvPr>
            <p:cNvCxnSpPr/>
            <p:nvPr/>
          </p:nvCxnSpPr>
          <p:spPr>
            <a:xfrm flipH="1">
              <a:off x="5272440" y="2994773"/>
              <a:ext cx="914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TextBox 154">
              <a:extLst>
                <a:ext uri="{FF2B5EF4-FFF2-40B4-BE49-F238E27FC236}">
                  <a16:creationId xmlns="" xmlns:a16="http://schemas.microsoft.com/office/drawing/2014/main" id="{54DA3498-D075-1A4F-B63F-22EE34AA52AD}"/>
                </a:ext>
              </a:extLst>
            </p:cNvPr>
            <p:cNvSpPr txBox="1"/>
            <p:nvPr/>
          </p:nvSpPr>
          <p:spPr>
            <a:xfrm>
              <a:off x="5312257" y="2863968"/>
              <a:ext cx="57900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Hans" sz="1100" dirty="0"/>
                <a:t>50</a:t>
              </a:r>
              <a:r>
                <a:rPr lang="zh-CN" altLang="en-US" sz="1100" dirty="0"/>
                <a:t> </a:t>
              </a:r>
              <a:r>
                <a:rPr lang="en-US" altLang="zh-Hans" sz="1100" dirty="0" err="1"/>
                <a:t>kDa</a:t>
              </a:r>
              <a:endParaRPr lang="en-US" sz="1100" dirty="0"/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="" xmlns:a16="http://schemas.microsoft.com/office/drawing/2014/main" id="{3AA5253F-AAA2-7C4D-A1C0-541F0A773D2D}"/>
              </a:ext>
            </a:extLst>
          </p:cNvPr>
          <p:cNvGrpSpPr/>
          <p:nvPr/>
        </p:nvGrpSpPr>
        <p:grpSpPr>
          <a:xfrm>
            <a:off x="4949751" y="1559401"/>
            <a:ext cx="618822" cy="261610"/>
            <a:chOff x="5272440" y="2863968"/>
            <a:chExt cx="618822" cy="261610"/>
          </a:xfrm>
        </p:grpSpPr>
        <p:cxnSp>
          <p:nvCxnSpPr>
            <p:cNvPr id="157" name="Straight Connector 156">
              <a:extLst>
                <a:ext uri="{FF2B5EF4-FFF2-40B4-BE49-F238E27FC236}">
                  <a16:creationId xmlns="" xmlns:a16="http://schemas.microsoft.com/office/drawing/2014/main" id="{92484BA8-9FEC-9C41-AA43-C535779AA5A0}"/>
                </a:ext>
              </a:extLst>
            </p:cNvPr>
            <p:cNvCxnSpPr/>
            <p:nvPr/>
          </p:nvCxnSpPr>
          <p:spPr>
            <a:xfrm flipH="1">
              <a:off x="5272440" y="2994773"/>
              <a:ext cx="914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TextBox 157">
              <a:extLst>
                <a:ext uri="{FF2B5EF4-FFF2-40B4-BE49-F238E27FC236}">
                  <a16:creationId xmlns="" xmlns:a16="http://schemas.microsoft.com/office/drawing/2014/main" id="{7FD833E0-0637-044A-BC00-36C6BD03F068}"/>
                </a:ext>
              </a:extLst>
            </p:cNvPr>
            <p:cNvSpPr txBox="1"/>
            <p:nvPr/>
          </p:nvSpPr>
          <p:spPr>
            <a:xfrm>
              <a:off x="5312257" y="2863968"/>
              <a:ext cx="57900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Hans" sz="1100" dirty="0"/>
                <a:t>50</a:t>
              </a:r>
              <a:r>
                <a:rPr lang="zh-CN" altLang="en-US" sz="1100" dirty="0"/>
                <a:t> </a:t>
              </a:r>
              <a:r>
                <a:rPr lang="en-US" altLang="zh-Hans" sz="1100" dirty="0" err="1"/>
                <a:t>kDa</a:t>
              </a:r>
              <a:endParaRPr lang="en-US" sz="1100" dirty="0"/>
            </a:p>
          </p:txBody>
        </p:sp>
      </p:grpSp>
      <p:grpSp>
        <p:nvGrpSpPr>
          <p:cNvPr id="159" name="Group 158">
            <a:extLst>
              <a:ext uri="{FF2B5EF4-FFF2-40B4-BE49-F238E27FC236}">
                <a16:creationId xmlns="" xmlns:a16="http://schemas.microsoft.com/office/drawing/2014/main" id="{3A3ECEC5-55A8-FC4D-AA05-7192661B1E10}"/>
              </a:ext>
            </a:extLst>
          </p:cNvPr>
          <p:cNvGrpSpPr/>
          <p:nvPr/>
        </p:nvGrpSpPr>
        <p:grpSpPr>
          <a:xfrm>
            <a:off x="4949751" y="1004999"/>
            <a:ext cx="618822" cy="261610"/>
            <a:chOff x="5272440" y="2863968"/>
            <a:chExt cx="618822" cy="261610"/>
          </a:xfrm>
        </p:grpSpPr>
        <p:cxnSp>
          <p:nvCxnSpPr>
            <p:cNvPr id="160" name="Straight Connector 159">
              <a:extLst>
                <a:ext uri="{FF2B5EF4-FFF2-40B4-BE49-F238E27FC236}">
                  <a16:creationId xmlns="" xmlns:a16="http://schemas.microsoft.com/office/drawing/2014/main" id="{C33F750D-EA19-8A48-B687-90C7EBFA5382}"/>
                </a:ext>
              </a:extLst>
            </p:cNvPr>
            <p:cNvCxnSpPr/>
            <p:nvPr/>
          </p:nvCxnSpPr>
          <p:spPr>
            <a:xfrm flipH="1">
              <a:off x="5272440" y="2994773"/>
              <a:ext cx="914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TextBox 160">
              <a:extLst>
                <a:ext uri="{FF2B5EF4-FFF2-40B4-BE49-F238E27FC236}">
                  <a16:creationId xmlns="" xmlns:a16="http://schemas.microsoft.com/office/drawing/2014/main" id="{70D7CFD6-88B0-8B40-AFF3-5D8C8C9885CD}"/>
                </a:ext>
              </a:extLst>
            </p:cNvPr>
            <p:cNvSpPr txBox="1"/>
            <p:nvPr/>
          </p:nvSpPr>
          <p:spPr>
            <a:xfrm>
              <a:off x="5312257" y="2863968"/>
              <a:ext cx="57900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Hans" sz="1100" dirty="0"/>
                <a:t>75</a:t>
              </a:r>
              <a:r>
                <a:rPr lang="zh-CN" altLang="en-US" sz="1100" dirty="0"/>
                <a:t> </a:t>
              </a:r>
              <a:r>
                <a:rPr lang="en-US" altLang="zh-Hans" sz="1100" dirty="0" err="1"/>
                <a:t>kDa</a:t>
              </a:r>
              <a:endParaRPr lang="en-US" sz="1100" dirty="0"/>
            </a:p>
          </p:txBody>
        </p:sp>
      </p:grpSp>
      <p:grpSp>
        <p:nvGrpSpPr>
          <p:cNvPr id="168" name="Group 167">
            <a:extLst>
              <a:ext uri="{FF2B5EF4-FFF2-40B4-BE49-F238E27FC236}">
                <a16:creationId xmlns="" xmlns:a16="http://schemas.microsoft.com/office/drawing/2014/main" id="{0F43ABA4-88BB-A146-9645-03F1AF07E655}"/>
              </a:ext>
            </a:extLst>
          </p:cNvPr>
          <p:cNvGrpSpPr/>
          <p:nvPr/>
        </p:nvGrpSpPr>
        <p:grpSpPr>
          <a:xfrm>
            <a:off x="2462053" y="808310"/>
            <a:ext cx="618822" cy="261610"/>
            <a:chOff x="5272440" y="2863968"/>
            <a:chExt cx="618822" cy="261610"/>
          </a:xfrm>
        </p:grpSpPr>
        <p:cxnSp>
          <p:nvCxnSpPr>
            <p:cNvPr id="169" name="Straight Connector 168">
              <a:extLst>
                <a:ext uri="{FF2B5EF4-FFF2-40B4-BE49-F238E27FC236}">
                  <a16:creationId xmlns="" xmlns:a16="http://schemas.microsoft.com/office/drawing/2014/main" id="{23ABF990-0E9F-9046-9DDA-4A2B84D911A8}"/>
                </a:ext>
              </a:extLst>
            </p:cNvPr>
            <p:cNvCxnSpPr/>
            <p:nvPr/>
          </p:nvCxnSpPr>
          <p:spPr>
            <a:xfrm flipH="1">
              <a:off x="5272440" y="2994773"/>
              <a:ext cx="914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0" name="TextBox 3">
              <a:extLst>
                <a:ext uri="{FF2B5EF4-FFF2-40B4-BE49-F238E27FC236}">
                  <a16:creationId xmlns="" xmlns:a16="http://schemas.microsoft.com/office/drawing/2014/main" id="{74EF962E-D0D3-0546-8457-B9184ADB641C}"/>
                </a:ext>
              </a:extLst>
            </p:cNvPr>
            <p:cNvSpPr txBox="1"/>
            <p:nvPr/>
          </p:nvSpPr>
          <p:spPr>
            <a:xfrm>
              <a:off x="5312257" y="2863968"/>
              <a:ext cx="57900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Hans" sz="1100" dirty="0"/>
                <a:t>50</a:t>
              </a:r>
              <a:r>
                <a:rPr lang="zh-CN" altLang="en-US" sz="1100" dirty="0"/>
                <a:t> </a:t>
              </a:r>
              <a:r>
                <a:rPr lang="en-US" altLang="zh-Hans" sz="1100" dirty="0" err="1"/>
                <a:t>kDa</a:t>
              </a:r>
              <a:endParaRPr lang="en-US" sz="1100" dirty="0"/>
            </a:p>
          </p:txBody>
        </p:sp>
      </p:grpSp>
      <p:grpSp>
        <p:nvGrpSpPr>
          <p:cNvPr id="171" name="Group 170">
            <a:extLst>
              <a:ext uri="{FF2B5EF4-FFF2-40B4-BE49-F238E27FC236}">
                <a16:creationId xmlns="" xmlns:a16="http://schemas.microsoft.com/office/drawing/2014/main" id="{774D58E4-AD13-9342-9495-6A37AA93E36D}"/>
              </a:ext>
            </a:extLst>
          </p:cNvPr>
          <p:cNvGrpSpPr/>
          <p:nvPr/>
        </p:nvGrpSpPr>
        <p:grpSpPr>
          <a:xfrm>
            <a:off x="2469208" y="1021766"/>
            <a:ext cx="618822" cy="261610"/>
            <a:chOff x="5272440" y="2863968"/>
            <a:chExt cx="618822" cy="261610"/>
          </a:xfrm>
        </p:grpSpPr>
        <p:cxnSp>
          <p:nvCxnSpPr>
            <p:cNvPr id="172" name="Straight Connector 171">
              <a:extLst>
                <a:ext uri="{FF2B5EF4-FFF2-40B4-BE49-F238E27FC236}">
                  <a16:creationId xmlns="" xmlns:a16="http://schemas.microsoft.com/office/drawing/2014/main" id="{31C3A319-50C1-A24E-815B-34E46013B3A5}"/>
                </a:ext>
              </a:extLst>
            </p:cNvPr>
            <p:cNvCxnSpPr/>
            <p:nvPr/>
          </p:nvCxnSpPr>
          <p:spPr>
            <a:xfrm flipH="1">
              <a:off x="5272440" y="2994773"/>
              <a:ext cx="914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TextBox 3">
              <a:extLst>
                <a:ext uri="{FF2B5EF4-FFF2-40B4-BE49-F238E27FC236}">
                  <a16:creationId xmlns="" xmlns:a16="http://schemas.microsoft.com/office/drawing/2014/main" id="{E5DDDCF5-37DC-3149-80B3-A0EBC04105FA}"/>
                </a:ext>
              </a:extLst>
            </p:cNvPr>
            <p:cNvSpPr txBox="1"/>
            <p:nvPr/>
          </p:nvSpPr>
          <p:spPr>
            <a:xfrm>
              <a:off x="5312257" y="2863968"/>
              <a:ext cx="57900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Hans" sz="1100" dirty="0"/>
                <a:t>75</a:t>
              </a:r>
              <a:r>
                <a:rPr lang="zh-CN" altLang="en-US" sz="1100" dirty="0"/>
                <a:t> </a:t>
              </a:r>
              <a:r>
                <a:rPr lang="en-US" altLang="zh-Hans" sz="1100" dirty="0" err="1"/>
                <a:t>kDa</a:t>
              </a:r>
              <a:endParaRPr lang="en-US" sz="1100" dirty="0"/>
            </a:p>
          </p:txBody>
        </p:sp>
      </p:grpSp>
      <p:grpSp>
        <p:nvGrpSpPr>
          <p:cNvPr id="174" name="Group 173">
            <a:extLst>
              <a:ext uri="{FF2B5EF4-FFF2-40B4-BE49-F238E27FC236}">
                <a16:creationId xmlns="" xmlns:a16="http://schemas.microsoft.com/office/drawing/2014/main" id="{F9B23359-F13E-7D49-BE1F-F28033300242}"/>
              </a:ext>
            </a:extLst>
          </p:cNvPr>
          <p:cNvGrpSpPr/>
          <p:nvPr/>
        </p:nvGrpSpPr>
        <p:grpSpPr>
          <a:xfrm>
            <a:off x="2461879" y="2905622"/>
            <a:ext cx="618822" cy="261610"/>
            <a:chOff x="5272440" y="2863968"/>
            <a:chExt cx="618822" cy="261610"/>
          </a:xfrm>
        </p:grpSpPr>
        <p:cxnSp>
          <p:nvCxnSpPr>
            <p:cNvPr id="175" name="Straight Connector 174">
              <a:extLst>
                <a:ext uri="{FF2B5EF4-FFF2-40B4-BE49-F238E27FC236}">
                  <a16:creationId xmlns="" xmlns:a16="http://schemas.microsoft.com/office/drawing/2014/main" id="{E1448588-BC1D-1944-933D-31833B983B78}"/>
                </a:ext>
              </a:extLst>
            </p:cNvPr>
            <p:cNvCxnSpPr/>
            <p:nvPr/>
          </p:nvCxnSpPr>
          <p:spPr>
            <a:xfrm flipH="1">
              <a:off x="5272440" y="2994773"/>
              <a:ext cx="914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6" name="TextBox 175">
              <a:extLst>
                <a:ext uri="{FF2B5EF4-FFF2-40B4-BE49-F238E27FC236}">
                  <a16:creationId xmlns="" xmlns:a16="http://schemas.microsoft.com/office/drawing/2014/main" id="{DC50FA48-35CA-3648-8488-53BCFDA3A928}"/>
                </a:ext>
              </a:extLst>
            </p:cNvPr>
            <p:cNvSpPr txBox="1"/>
            <p:nvPr/>
          </p:nvSpPr>
          <p:spPr>
            <a:xfrm>
              <a:off x="5312257" y="2863968"/>
              <a:ext cx="57900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Hans" sz="1100" dirty="0"/>
                <a:t>50</a:t>
              </a:r>
              <a:r>
                <a:rPr lang="zh-CN" altLang="en-US" sz="1100" dirty="0"/>
                <a:t> </a:t>
              </a:r>
              <a:r>
                <a:rPr lang="en-US" altLang="zh-Hans" sz="1100" dirty="0" err="1"/>
                <a:t>kDa</a:t>
              </a:r>
              <a:endParaRPr lang="en-US" sz="1100" dirty="0"/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="" xmlns:a16="http://schemas.microsoft.com/office/drawing/2014/main" id="{7221ACD5-3A46-C044-9396-6C8ABE559DC1}"/>
              </a:ext>
            </a:extLst>
          </p:cNvPr>
          <p:cNvGrpSpPr/>
          <p:nvPr/>
        </p:nvGrpSpPr>
        <p:grpSpPr>
          <a:xfrm>
            <a:off x="2469208" y="1592458"/>
            <a:ext cx="690957" cy="261610"/>
            <a:chOff x="5272440" y="2863968"/>
            <a:chExt cx="690957" cy="261610"/>
          </a:xfrm>
        </p:grpSpPr>
        <p:cxnSp>
          <p:nvCxnSpPr>
            <p:cNvPr id="178" name="Straight Connector 177">
              <a:extLst>
                <a:ext uri="{FF2B5EF4-FFF2-40B4-BE49-F238E27FC236}">
                  <a16:creationId xmlns="" xmlns:a16="http://schemas.microsoft.com/office/drawing/2014/main" id="{C39AE1B2-A63E-9B42-9F9E-461932690B29}"/>
                </a:ext>
              </a:extLst>
            </p:cNvPr>
            <p:cNvCxnSpPr/>
            <p:nvPr/>
          </p:nvCxnSpPr>
          <p:spPr>
            <a:xfrm flipH="1">
              <a:off x="5272440" y="2994773"/>
              <a:ext cx="914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9" name="TextBox 3">
              <a:extLst>
                <a:ext uri="{FF2B5EF4-FFF2-40B4-BE49-F238E27FC236}">
                  <a16:creationId xmlns="" xmlns:a16="http://schemas.microsoft.com/office/drawing/2014/main" id="{518444A1-F953-CF40-B9A0-12A236E30B0B}"/>
                </a:ext>
              </a:extLst>
            </p:cNvPr>
            <p:cNvSpPr txBox="1"/>
            <p:nvPr/>
          </p:nvSpPr>
          <p:spPr>
            <a:xfrm>
              <a:off x="5312257" y="2863968"/>
              <a:ext cx="65114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Hans" sz="1100" dirty="0"/>
                <a:t>150</a:t>
              </a:r>
              <a:r>
                <a:rPr lang="zh-CN" altLang="en-US" sz="1100" dirty="0"/>
                <a:t> </a:t>
              </a:r>
              <a:r>
                <a:rPr lang="en-US" altLang="zh-Hans" sz="1100" dirty="0" err="1"/>
                <a:t>kDa</a:t>
              </a:r>
              <a:endParaRPr lang="en-US" sz="1100" dirty="0"/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="" xmlns:a16="http://schemas.microsoft.com/office/drawing/2014/main" id="{007A7FC3-58B5-9140-968E-06419FE0102B}"/>
              </a:ext>
            </a:extLst>
          </p:cNvPr>
          <p:cNvGrpSpPr/>
          <p:nvPr/>
        </p:nvGrpSpPr>
        <p:grpSpPr>
          <a:xfrm>
            <a:off x="2469208" y="2482333"/>
            <a:ext cx="618822" cy="261610"/>
            <a:chOff x="5272440" y="2863968"/>
            <a:chExt cx="618822" cy="261610"/>
          </a:xfrm>
        </p:grpSpPr>
        <p:cxnSp>
          <p:nvCxnSpPr>
            <p:cNvPr id="181" name="Straight Connector 180">
              <a:extLst>
                <a:ext uri="{FF2B5EF4-FFF2-40B4-BE49-F238E27FC236}">
                  <a16:creationId xmlns="" xmlns:a16="http://schemas.microsoft.com/office/drawing/2014/main" id="{805A5F78-DF01-1846-A910-F8E7175ED896}"/>
                </a:ext>
              </a:extLst>
            </p:cNvPr>
            <p:cNvCxnSpPr/>
            <p:nvPr/>
          </p:nvCxnSpPr>
          <p:spPr>
            <a:xfrm flipH="1">
              <a:off x="5272440" y="2994773"/>
              <a:ext cx="914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2" name="TextBox 181">
              <a:extLst>
                <a:ext uri="{FF2B5EF4-FFF2-40B4-BE49-F238E27FC236}">
                  <a16:creationId xmlns="" xmlns:a16="http://schemas.microsoft.com/office/drawing/2014/main" id="{9B186F84-3FEA-3543-BD92-C3C14D9D830D}"/>
                </a:ext>
              </a:extLst>
            </p:cNvPr>
            <p:cNvSpPr txBox="1"/>
            <p:nvPr/>
          </p:nvSpPr>
          <p:spPr>
            <a:xfrm>
              <a:off x="5312257" y="2863968"/>
              <a:ext cx="57900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Hans" sz="1100" dirty="0"/>
                <a:t>50</a:t>
              </a:r>
              <a:r>
                <a:rPr lang="zh-CN" altLang="en-US" sz="1100" dirty="0"/>
                <a:t> </a:t>
              </a:r>
              <a:r>
                <a:rPr lang="en-US" altLang="zh-Hans" sz="1100" dirty="0" err="1"/>
                <a:t>kDa</a:t>
              </a:r>
              <a:endParaRPr lang="en-US" sz="1100" dirty="0"/>
            </a:p>
          </p:txBody>
        </p:sp>
      </p:grpSp>
      <p:grpSp>
        <p:nvGrpSpPr>
          <p:cNvPr id="183" name="Group 182">
            <a:extLst>
              <a:ext uri="{FF2B5EF4-FFF2-40B4-BE49-F238E27FC236}">
                <a16:creationId xmlns="" xmlns:a16="http://schemas.microsoft.com/office/drawing/2014/main" id="{FB785552-1D1B-604A-91E3-CA0CBB812C3F}"/>
              </a:ext>
            </a:extLst>
          </p:cNvPr>
          <p:cNvGrpSpPr/>
          <p:nvPr/>
        </p:nvGrpSpPr>
        <p:grpSpPr>
          <a:xfrm>
            <a:off x="2464348" y="2007517"/>
            <a:ext cx="690957" cy="261610"/>
            <a:chOff x="5272440" y="2863968"/>
            <a:chExt cx="690957" cy="261610"/>
          </a:xfrm>
        </p:grpSpPr>
        <p:cxnSp>
          <p:nvCxnSpPr>
            <p:cNvPr id="184" name="Straight Connector 183">
              <a:extLst>
                <a:ext uri="{FF2B5EF4-FFF2-40B4-BE49-F238E27FC236}">
                  <a16:creationId xmlns="" xmlns:a16="http://schemas.microsoft.com/office/drawing/2014/main" id="{47329186-9DEE-0942-9C58-79AA3387291D}"/>
                </a:ext>
              </a:extLst>
            </p:cNvPr>
            <p:cNvCxnSpPr/>
            <p:nvPr/>
          </p:nvCxnSpPr>
          <p:spPr>
            <a:xfrm flipH="1">
              <a:off x="5272440" y="2994773"/>
              <a:ext cx="914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5" name="TextBox 3">
              <a:extLst>
                <a:ext uri="{FF2B5EF4-FFF2-40B4-BE49-F238E27FC236}">
                  <a16:creationId xmlns="" xmlns:a16="http://schemas.microsoft.com/office/drawing/2014/main" id="{7B61EFED-3C80-AE4F-8C5C-100DBD309BD2}"/>
                </a:ext>
              </a:extLst>
            </p:cNvPr>
            <p:cNvSpPr txBox="1"/>
            <p:nvPr/>
          </p:nvSpPr>
          <p:spPr>
            <a:xfrm>
              <a:off x="5312257" y="2863968"/>
              <a:ext cx="65114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Hans" sz="1100" dirty="0"/>
                <a:t>100</a:t>
              </a:r>
              <a:r>
                <a:rPr lang="zh-CN" altLang="en-US" sz="1100" dirty="0"/>
                <a:t> </a:t>
              </a:r>
              <a:r>
                <a:rPr lang="en-US" altLang="zh-Hans" sz="1100" dirty="0" err="1"/>
                <a:t>kDa</a:t>
              </a:r>
              <a:endParaRPr lang="en-US" sz="1100" dirty="0"/>
            </a:p>
          </p:txBody>
        </p:sp>
      </p:grpSp>
      <p:sp>
        <p:nvSpPr>
          <p:cNvPr id="165" name="文本框 143">
            <a:extLst>
              <a:ext uri="{FF2B5EF4-FFF2-40B4-BE49-F238E27FC236}">
                <a16:creationId xmlns="" xmlns:a16="http://schemas.microsoft.com/office/drawing/2014/main" id="{A5E43435-23FC-F246-AC1E-8455504EA199}"/>
              </a:ext>
            </a:extLst>
          </p:cNvPr>
          <p:cNvSpPr txBox="1"/>
          <p:nvPr/>
        </p:nvSpPr>
        <p:spPr>
          <a:xfrm>
            <a:off x="4172897" y="3650280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Hans" sz="1400" b="1" dirty="0">
                <a:latin typeface="Calibri" charset="0"/>
                <a:ea typeface="Calibri" charset="0"/>
                <a:cs typeface="Calibri" charset="0"/>
              </a:rPr>
              <a:t>D</a:t>
            </a:r>
            <a:endParaRPr lang="zh-CN" altLang="en-US" sz="1400" b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66" name="文本框 143">
            <a:extLst>
              <a:ext uri="{FF2B5EF4-FFF2-40B4-BE49-F238E27FC236}">
                <a16:creationId xmlns="" xmlns:a16="http://schemas.microsoft.com/office/drawing/2014/main" id="{C48D6A22-261B-E649-BAC2-CFDA8551D8B6}"/>
              </a:ext>
            </a:extLst>
          </p:cNvPr>
          <p:cNvSpPr txBox="1"/>
          <p:nvPr/>
        </p:nvSpPr>
        <p:spPr>
          <a:xfrm>
            <a:off x="-72022" y="5468004"/>
            <a:ext cx="279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Hans" sz="1400" b="1" dirty="0">
                <a:latin typeface="Calibri" charset="0"/>
                <a:ea typeface="Calibri" charset="0"/>
                <a:cs typeface="Calibri" charset="0"/>
              </a:rPr>
              <a:t>E</a:t>
            </a:r>
            <a:endParaRPr lang="zh-CN" altLang="en-US" sz="1400" b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67" name="文本框 143">
            <a:extLst>
              <a:ext uri="{FF2B5EF4-FFF2-40B4-BE49-F238E27FC236}">
                <a16:creationId xmlns="" xmlns:a16="http://schemas.microsoft.com/office/drawing/2014/main" id="{9FFC4331-AE65-674B-8456-B1952BF0FD0D}"/>
              </a:ext>
            </a:extLst>
          </p:cNvPr>
          <p:cNvSpPr txBox="1"/>
          <p:nvPr/>
        </p:nvSpPr>
        <p:spPr>
          <a:xfrm>
            <a:off x="4168551" y="5435059"/>
            <a:ext cx="266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Hans" sz="1400" b="1" dirty="0">
                <a:latin typeface="Calibri" charset="0"/>
                <a:ea typeface="Calibri" charset="0"/>
                <a:cs typeface="Calibri" charset="0"/>
              </a:rPr>
              <a:t>F</a:t>
            </a:r>
            <a:endParaRPr lang="zh-CN" altLang="en-US" sz="1400" b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86" name="文本框 143">
            <a:extLst>
              <a:ext uri="{FF2B5EF4-FFF2-40B4-BE49-F238E27FC236}">
                <a16:creationId xmlns="" xmlns:a16="http://schemas.microsoft.com/office/drawing/2014/main" id="{D82D58A4-240A-7B47-8511-557BDCBBA4BD}"/>
              </a:ext>
            </a:extLst>
          </p:cNvPr>
          <p:cNvSpPr txBox="1"/>
          <p:nvPr/>
        </p:nvSpPr>
        <p:spPr>
          <a:xfrm>
            <a:off x="-72022" y="7250990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Hans" sz="1400" b="1" dirty="0">
                <a:latin typeface="Calibri" charset="0"/>
                <a:ea typeface="Calibri" charset="0"/>
                <a:cs typeface="Calibri" charset="0"/>
              </a:rPr>
              <a:t>G</a:t>
            </a:r>
            <a:endParaRPr lang="zh-CN" altLang="en-US" sz="1400" b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87" name="文本框 143">
            <a:extLst>
              <a:ext uri="{FF2B5EF4-FFF2-40B4-BE49-F238E27FC236}">
                <a16:creationId xmlns="" xmlns:a16="http://schemas.microsoft.com/office/drawing/2014/main" id="{1851CC2B-7B4D-424D-86C6-9EA8620FF2E9}"/>
              </a:ext>
            </a:extLst>
          </p:cNvPr>
          <p:cNvSpPr txBox="1"/>
          <p:nvPr/>
        </p:nvSpPr>
        <p:spPr>
          <a:xfrm>
            <a:off x="4158695" y="7218045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Hans" sz="1400" b="1" dirty="0">
                <a:latin typeface="Calibri" charset="0"/>
                <a:ea typeface="Calibri" charset="0"/>
                <a:cs typeface="Calibri" charset="0"/>
              </a:rPr>
              <a:t>H</a:t>
            </a:r>
            <a:endParaRPr lang="zh-CN" altLang="en-US" sz="1400" b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88" name="TextBox 187">
            <a:extLst>
              <a:ext uri="{FF2B5EF4-FFF2-40B4-BE49-F238E27FC236}">
                <a16:creationId xmlns="" xmlns:a16="http://schemas.microsoft.com/office/drawing/2014/main" id="{B310735F-AE15-5F46-8078-B858FDD1AD49}"/>
              </a:ext>
            </a:extLst>
          </p:cNvPr>
          <p:cNvSpPr txBox="1"/>
          <p:nvPr/>
        </p:nvSpPr>
        <p:spPr>
          <a:xfrm rot="16200000">
            <a:off x="4392782" y="496295"/>
            <a:ext cx="8844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ans" sz="1100" dirty="0" err="1"/>
              <a:t>m</a:t>
            </a:r>
            <a:r>
              <a:rPr lang="en-US" altLang="zh-CN" sz="1100" i="1" dirty="0" err="1"/>
              <a:t>Mapt</a:t>
            </a:r>
            <a:r>
              <a:rPr lang="zh-CN" altLang="en-US" sz="1100" dirty="0"/>
              <a:t> </a:t>
            </a:r>
            <a:r>
              <a:rPr lang="en-US" altLang="zh-Hans" sz="1100" dirty="0"/>
              <a:t>KO</a:t>
            </a:r>
            <a:r>
              <a:rPr lang="en-US" altLang="zh-CN" sz="1100" dirty="0"/>
              <a:t>,</a:t>
            </a:r>
            <a:r>
              <a:rPr lang="zh-CN" altLang="en-US" sz="1100" dirty="0"/>
              <a:t> </a:t>
            </a:r>
            <a:r>
              <a:rPr lang="en-US" altLang="zh-CN" sz="1100" dirty="0" err="1"/>
              <a:t>Hs</a:t>
            </a:r>
            <a:r>
              <a:rPr lang="en-US" altLang="zh-CN" sz="1100" i="1" dirty="0" err="1"/>
              <a:t>MAPT</a:t>
            </a:r>
            <a:endParaRPr lang="en-US" sz="1100" i="1" dirty="0"/>
          </a:p>
        </p:txBody>
      </p:sp>
      <p:sp>
        <p:nvSpPr>
          <p:cNvPr id="189" name="TextBox 188">
            <a:extLst>
              <a:ext uri="{FF2B5EF4-FFF2-40B4-BE49-F238E27FC236}">
                <a16:creationId xmlns="" xmlns:a16="http://schemas.microsoft.com/office/drawing/2014/main" id="{CEC01189-6648-1E4D-ABD4-728C6B398586}"/>
              </a:ext>
            </a:extLst>
          </p:cNvPr>
          <p:cNvSpPr txBox="1"/>
          <p:nvPr/>
        </p:nvSpPr>
        <p:spPr>
          <a:xfrm rot="16200000">
            <a:off x="5457349" y="843044"/>
            <a:ext cx="3786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ans" sz="1100" dirty="0"/>
              <a:t>WT</a:t>
            </a:r>
            <a:endParaRPr lang="en-US" sz="1100" dirty="0"/>
          </a:p>
        </p:txBody>
      </p:sp>
      <p:sp>
        <p:nvSpPr>
          <p:cNvPr id="190" name="TextBox 189">
            <a:extLst>
              <a:ext uri="{FF2B5EF4-FFF2-40B4-BE49-F238E27FC236}">
                <a16:creationId xmlns="" xmlns:a16="http://schemas.microsoft.com/office/drawing/2014/main" id="{0E8EC7AA-B121-5541-B10F-5C8AB5070574}"/>
              </a:ext>
            </a:extLst>
          </p:cNvPr>
          <p:cNvSpPr txBox="1"/>
          <p:nvPr/>
        </p:nvSpPr>
        <p:spPr>
          <a:xfrm rot="16200000">
            <a:off x="5419938" y="630870"/>
            <a:ext cx="80342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ans" sz="1100" dirty="0" err="1"/>
              <a:t>m</a:t>
            </a:r>
            <a:r>
              <a:rPr lang="en-US" altLang="zh-CN" sz="1100" i="1" dirty="0" err="1"/>
              <a:t>Mapt</a:t>
            </a:r>
            <a:r>
              <a:rPr lang="zh-CN" altLang="en-US" sz="1100" dirty="0"/>
              <a:t> </a:t>
            </a:r>
            <a:r>
              <a:rPr lang="en-US" altLang="zh-Hans" sz="1100" dirty="0"/>
              <a:t>KO</a:t>
            </a:r>
            <a:endParaRPr lang="en-US" sz="1100" dirty="0"/>
          </a:p>
        </p:txBody>
      </p:sp>
      <p:sp>
        <p:nvSpPr>
          <p:cNvPr id="191" name="TextBox 190">
            <a:extLst>
              <a:ext uri="{FF2B5EF4-FFF2-40B4-BE49-F238E27FC236}">
                <a16:creationId xmlns="" xmlns:a16="http://schemas.microsoft.com/office/drawing/2014/main" id="{189CD5AF-717E-4643-B621-28C6CDC89630}"/>
              </a:ext>
            </a:extLst>
          </p:cNvPr>
          <p:cNvSpPr txBox="1"/>
          <p:nvPr/>
        </p:nvSpPr>
        <p:spPr>
          <a:xfrm rot="16200000">
            <a:off x="5665911" y="505504"/>
            <a:ext cx="8844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ans" sz="1100" dirty="0" err="1"/>
              <a:t>m</a:t>
            </a:r>
            <a:r>
              <a:rPr lang="en-US" altLang="zh-CN" sz="1100" i="1" dirty="0" err="1"/>
              <a:t>Mapt</a:t>
            </a:r>
            <a:r>
              <a:rPr lang="zh-CN" altLang="en-US" sz="1100" dirty="0"/>
              <a:t> </a:t>
            </a:r>
            <a:r>
              <a:rPr lang="en-US" altLang="zh-Hans" sz="1100" dirty="0"/>
              <a:t>KO</a:t>
            </a:r>
            <a:r>
              <a:rPr lang="en-US" altLang="zh-CN" sz="1100" dirty="0"/>
              <a:t>,</a:t>
            </a:r>
            <a:r>
              <a:rPr lang="zh-CN" altLang="en-US" sz="1100" dirty="0"/>
              <a:t> </a:t>
            </a:r>
            <a:r>
              <a:rPr lang="en-US" altLang="zh-CN" sz="1100" dirty="0" err="1"/>
              <a:t>Hs</a:t>
            </a:r>
            <a:r>
              <a:rPr lang="en-US" altLang="zh-CN" sz="1100" i="1" dirty="0" err="1"/>
              <a:t>MAPT</a:t>
            </a:r>
            <a:endParaRPr lang="en-US" sz="1100" i="1" dirty="0"/>
          </a:p>
        </p:txBody>
      </p:sp>
      <p:graphicFrame>
        <p:nvGraphicFramePr>
          <p:cNvPr id="193" name="Chart 192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A9F94A0-EAD3-814D-B749-06DFDE98BA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4158313"/>
              </p:ext>
            </p:extLst>
          </p:nvPr>
        </p:nvGraphicFramePr>
        <p:xfrm>
          <a:off x="4222266" y="5575352"/>
          <a:ext cx="2188800" cy="1761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  <p:graphicFrame>
        <p:nvGraphicFramePr>
          <p:cNvPr id="194" name="Chart 193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4A66C818-826B-7F41-8A28-1D55211665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8816598"/>
              </p:ext>
            </p:extLst>
          </p:nvPr>
        </p:nvGraphicFramePr>
        <p:xfrm>
          <a:off x="4213058" y="7373951"/>
          <a:ext cx="2188800" cy="1691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3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4213058" y="3771142"/>
            <a:ext cx="2188800" cy="1645768"/>
            <a:chOff x="4213058" y="3766184"/>
            <a:chExt cx="2188800" cy="1645768"/>
          </a:xfrm>
        </p:grpSpPr>
        <p:graphicFrame>
          <p:nvGraphicFramePr>
            <p:cNvPr id="192" name="Chart 191">
              <a:extLst>
                <a:ext uri="{FF2B5EF4-FFF2-40B4-BE49-F238E27FC236}">
                  <a16:creationId xmlns:lc="http://schemas.openxmlformats.org/drawingml/2006/lockedCanvas" xmlns="" xmlns:a16="http://schemas.microsoft.com/office/drawing/2014/main" xmlns:xdr="http://schemas.openxmlformats.org/drawingml/2006/spreadsheetDrawing" id="{DF34515E-0CD1-7545-8162-B8051F2DA6B4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749327228"/>
                </p:ext>
              </p:extLst>
            </p:nvPr>
          </p:nvGraphicFramePr>
          <p:xfrm>
            <a:off x="4213058" y="3766184"/>
            <a:ext cx="2188800" cy="142108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4"/>
            </a:graphicData>
          </a:graphic>
        </p:graphicFrame>
        <p:sp>
          <p:nvSpPr>
            <p:cNvPr id="162" name="TextBox 161"/>
            <p:cNvSpPr txBox="1"/>
            <p:nvPr/>
          </p:nvSpPr>
          <p:spPr>
            <a:xfrm rot="19800000">
              <a:off x="4654262" y="5081334"/>
              <a:ext cx="34336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WT</a:t>
              </a:r>
              <a:endParaRPr lang="en-US" sz="900" dirty="0"/>
            </a:p>
          </p:txBody>
        </p:sp>
        <p:sp>
          <p:nvSpPr>
            <p:cNvPr id="163" name="TextBox 162"/>
            <p:cNvSpPr txBox="1"/>
            <p:nvPr/>
          </p:nvSpPr>
          <p:spPr>
            <a:xfrm rot="19800000">
              <a:off x="4627525" y="5181120"/>
              <a:ext cx="74251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i="1" dirty="0" smtClean="0"/>
                <a:t>SQSTM1</a:t>
              </a:r>
              <a:r>
                <a:rPr lang="en-US" sz="900" dirty="0" smtClean="0"/>
                <a:t> KO</a:t>
              </a:r>
              <a:endParaRPr lang="en-US" sz="900" dirty="0"/>
            </a:p>
          </p:txBody>
        </p:sp>
        <p:sp>
          <p:nvSpPr>
            <p:cNvPr id="164" name="TextBox 163"/>
            <p:cNvSpPr txBox="1"/>
            <p:nvPr/>
          </p:nvSpPr>
          <p:spPr>
            <a:xfrm rot="19800000">
              <a:off x="5057720" y="5148259"/>
              <a:ext cx="61106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i="1" dirty="0" smtClean="0"/>
                <a:t>OPTN</a:t>
              </a:r>
              <a:r>
                <a:rPr lang="en-US" sz="900" dirty="0" smtClean="0"/>
                <a:t> KO</a:t>
              </a:r>
              <a:endParaRPr lang="en-US" sz="900" dirty="0"/>
            </a:p>
          </p:txBody>
        </p:sp>
        <p:sp>
          <p:nvSpPr>
            <p:cNvPr id="195" name="TextBox 194"/>
            <p:cNvSpPr txBox="1"/>
            <p:nvPr/>
          </p:nvSpPr>
          <p:spPr>
            <a:xfrm rot="19800000">
              <a:off x="5730409" y="5145454"/>
              <a:ext cx="59984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i="1" dirty="0" smtClean="0"/>
                <a:t>ATG5</a:t>
              </a:r>
              <a:r>
                <a:rPr lang="en-US" sz="900" dirty="0" smtClean="0"/>
                <a:t> KO</a:t>
              </a:r>
              <a:endParaRPr lang="en-US" sz="900" dirty="0"/>
            </a:p>
          </p:txBody>
        </p:sp>
        <p:sp>
          <p:nvSpPr>
            <p:cNvPr id="196" name="TextBox 195"/>
            <p:cNvSpPr txBox="1"/>
            <p:nvPr/>
          </p:nvSpPr>
          <p:spPr>
            <a:xfrm rot="19800000">
              <a:off x="5327190" y="5149862"/>
              <a:ext cx="61747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err="1" smtClean="0"/>
                <a:t>penta</a:t>
              </a:r>
              <a:r>
                <a:rPr lang="en-US" sz="900" dirty="0" smtClean="0"/>
                <a:t> KO</a:t>
              </a:r>
              <a:endParaRPr lang="en-US" sz="900" dirty="0"/>
            </a:p>
          </p:txBody>
        </p:sp>
      </p:grpSp>
      <p:sp>
        <p:nvSpPr>
          <p:cNvPr id="197" name="TextBox 196"/>
          <p:cNvSpPr txBox="1"/>
          <p:nvPr/>
        </p:nvSpPr>
        <p:spPr>
          <a:xfrm>
            <a:off x="5515859" y="8816025"/>
            <a:ext cx="6364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i="1" dirty="0" smtClean="0"/>
              <a:t>OPTN</a:t>
            </a:r>
            <a:r>
              <a:rPr lang="en-US" altLang="zh-CN" sz="900" dirty="0" smtClean="0"/>
              <a:t> </a:t>
            </a:r>
            <a:r>
              <a:rPr lang="en-US" altLang="zh-CN" sz="900" dirty="0"/>
              <a:t>KO</a:t>
            </a:r>
            <a:endParaRPr lang="zh-CN" altLang="en-US" sz="900" dirty="0"/>
          </a:p>
        </p:txBody>
      </p:sp>
    </p:spTree>
    <p:extLst>
      <p:ext uri="{BB962C8B-B14F-4D97-AF65-F5344CB8AC3E}">
        <p14:creationId xmlns:p14="http://schemas.microsoft.com/office/powerpoint/2010/main" val="2743782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90F8BAD5-5286-0F44-A8A4-4DC98FA21ED6}"/>
              </a:ext>
            </a:extLst>
          </p:cNvPr>
          <p:cNvGrpSpPr/>
          <p:nvPr/>
        </p:nvGrpSpPr>
        <p:grpSpPr>
          <a:xfrm>
            <a:off x="3397380" y="212375"/>
            <a:ext cx="3420412" cy="3668335"/>
            <a:chOff x="1066701" y="677937"/>
            <a:chExt cx="3420412" cy="3668335"/>
          </a:xfrm>
        </p:grpSpPr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B9A4C05D-3AE9-F64F-9F9A-4ACCF89A2FD1}"/>
                </a:ext>
              </a:extLst>
            </p:cNvPr>
            <p:cNvSpPr txBox="1"/>
            <p:nvPr/>
          </p:nvSpPr>
          <p:spPr>
            <a:xfrm rot="16200000">
              <a:off x="757322" y="1865708"/>
              <a:ext cx="88036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Hans" sz="1100" dirty="0"/>
                <a:t>WT</a:t>
              </a:r>
              <a:r>
                <a:rPr lang="zh-Hans" altLang="en-US" sz="1100" dirty="0"/>
                <a:t> </a:t>
              </a:r>
              <a:r>
                <a:rPr lang="en-US" altLang="zh-Hans" sz="1100" dirty="0"/>
                <a:t>neurons</a:t>
              </a:r>
              <a:endParaRPr lang="en-US" sz="1100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793F829B-2286-214D-84CA-9101664168E8}"/>
                </a:ext>
              </a:extLst>
            </p:cNvPr>
            <p:cNvSpPr txBox="1"/>
            <p:nvPr/>
          </p:nvSpPr>
          <p:spPr>
            <a:xfrm rot="16200000">
              <a:off x="617860" y="3436778"/>
              <a:ext cx="115929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Hans" sz="1100" dirty="0"/>
                <a:t>rTg4510</a:t>
              </a:r>
              <a:r>
                <a:rPr lang="zh-Hans" altLang="en-US" sz="1100" dirty="0"/>
                <a:t> </a:t>
              </a:r>
              <a:r>
                <a:rPr lang="en-US" altLang="zh-Hans" sz="1100" dirty="0"/>
                <a:t>neurons</a:t>
              </a:r>
              <a:endParaRPr lang="en-US" sz="1100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691EF285-0D4B-1841-94FD-B290ED297614}"/>
                </a:ext>
              </a:extLst>
            </p:cNvPr>
            <p:cNvSpPr txBox="1"/>
            <p:nvPr/>
          </p:nvSpPr>
          <p:spPr>
            <a:xfrm>
              <a:off x="1729332" y="939547"/>
              <a:ext cx="75533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Hans" sz="1100" dirty="0"/>
                <a:t>Ctrl</a:t>
              </a:r>
              <a:r>
                <a:rPr lang="zh-Hans" altLang="en-US" sz="1100" dirty="0"/>
                <a:t> </a:t>
              </a:r>
              <a:r>
                <a:rPr lang="en-US" altLang="zh-Hans" sz="1100" dirty="0"/>
                <a:t>lysate</a:t>
              </a:r>
              <a:endParaRPr lang="en-US" sz="11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A152CB44-0024-BD42-83F6-1C738DDA86C1}"/>
                </a:ext>
              </a:extLst>
            </p:cNvPr>
            <p:cNvSpPr txBox="1"/>
            <p:nvPr/>
          </p:nvSpPr>
          <p:spPr>
            <a:xfrm>
              <a:off x="3286710" y="939547"/>
              <a:ext cx="102463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Hans" sz="1100" dirty="0"/>
                <a:t>rTg4510</a:t>
              </a:r>
              <a:r>
                <a:rPr lang="zh-Hans" altLang="en-US" sz="1100" dirty="0"/>
                <a:t> </a:t>
              </a:r>
              <a:r>
                <a:rPr lang="en-US" altLang="zh-Hans" sz="1100" dirty="0"/>
                <a:t>lysate</a:t>
              </a:r>
              <a:endParaRPr lang="en-US" sz="11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1A4E87C0-54AA-824D-A54E-5D852F47C26D}"/>
                </a:ext>
              </a:extLst>
            </p:cNvPr>
            <p:cNvSpPr txBox="1"/>
            <p:nvPr/>
          </p:nvSpPr>
          <p:spPr>
            <a:xfrm>
              <a:off x="1559845" y="677937"/>
              <a:ext cx="265168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Hans" sz="1100" dirty="0"/>
                <a:t>DAPI/MC1</a:t>
              </a:r>
              <a:r>
                <a:rPr lang="zh-Hans" altLang="en-US" sz="1100" dirty="0"/>
                <a:t> </a:t>
              </a:r>
              <a:r>
                <a:rPr lang="en-US" altLang="zh-Hans" sz="1100" dirty="0"/>
                <a:t>after</a:t>
              </a:r>
              <a:r>
                <a:rPr lang="zh-Hans" altLang="en-US" sz="1100" dirty="0"/>
                <a:t> </a:t>
              </a:r>
              <a:r>
                <a:rPr lang="en-US" altLang="zh-Hans" sz="1100" dirty="0"/>
                <a:t>1%</a:t>
              </a:r>
              <a:r>
                <a:rPr lang="zh-Hans" altLang="en-US" sz="1100" dirty="0"/>
                <a:t> </a:t>
              </a:r>
              <a:r>
                <a:rPr lang="en-US" altLang="zh-Hans" sz="1100" dirty="0"/>
                <a:t>Triton</a:t>
              </a:r>
              <a:r>
                <a:rPr lang="zh-Hans" altLang="en-US" sz="1100" dirty="0"/>
                <a:t> </a:t>
              </a:r>
              <a:r>
                <a:rPr lang="en-US" altLang="zh-Hans" sz="1100" dirty="0"/>
                <a:t>X-100</a:t>
              </a:r>
              <a:r>
                <a:rPr lang="zh-Hans" altLang="en-US" sz="1100" dirty="0"/>
                <a:t> </a:t>
              </a:r>
              <a:r>
                <a:rPr lang="en-US" altLang="zh-Hans" sz="1100" dirty="0"/>
                <a:t>extraction</a:t>
              </a:r>
              <a:endParaRPr lang="en-US" sz="1100" dirty="0"/>
            </a:p>
          </p:txBody>
        </p:sp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F98FCD45-C698-DD40-9BCA-A2F81E8BAA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28311" y="1201157"/>
              <a:ext cx="1557378" cy="1557378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DAD76839-3EE7-3B47-9D5D-4340A1FBD1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28311" y="2788894"/>
              <a:ext cx="1557378" cy="155737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5B050A92-36F3-DC41-A380-85D74CE27C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29735" y="1201157"/>
              <a:ext cx="1557378" cy="155737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C929A07F-F25E-7441-82C6-B439F7DF96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29735" y="2788894"/>
              <a:ext cx="1557378" cy="1557378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FF35CF70-98B9-7544-AC47-B33AB6A81490}"/>
                </a:ext>
              </a:extLst>
            </p:cNvPr>
            <p:cNvCxnSpPr/>
            <p:nvPr/>
          </p:nvCxnSpPr>
          <p:spPr>
            <a:xfrm>
              <a:off x="1386201" y="4283903"/>
              <a:ext cx="267744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3">
            <a:extLst>
              <a:ext uri="{FF2B5EF4-FFF2-40B4-BE49-F238E27FC236}">
                <a16:creationId xmlns="" xmlns:a16="http://schemas.microsoft.com/office/drawing/2014/main" id="{2458011A-06EF-874D-B05B-54EF40AEF43A}"/>
              </a:ext>
            </a:extLst>
          </p:cNvPr>
          <p:cNvSpPr txBox="1"/>
          <p:nvPr/>
        </p:nvSpPr>
        <p:spPr>
          <a:xfrm>
            <a:off x="-65855" y="75437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b="1" dirty="0">
                <a:latin typeface="Calibri" charset="0"/>
                <a:ea typeface="Calibri" charset="0"/>
                <a:cs typeface="Calibri" charset="0"/>
              </a:rPr>
              <a:t>A</a:t>
            </a:r>
            <a:endParaRPr lang="zh-CN" altLang="en-US" sz="1400" b="1" dirty="0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="" xmlns:a16="http://schemas.microsoft.com/office/drawing/2014/main" id="{A5CEFA8D-58BE-2F44-85DD-F7B3B7733332}"/>
              </a:ext>
            </a:extLst>
          </p:cNvPr>
          <p:cNvGrpSpPr/>
          <p:nvPr/>
        </p:nvGrpSpPr>
        <p:grpSpPr>
          <a:xfrm>
            <a:off x="62759" y="237290"/>
            <a:ext cx="2867722" cy="1828671"/>
            <a:chOff x="356956" y="4923288"/>
            <a:chExt cx="2867722" cy="1828671"/>
          </a:xfrm>
        </p:grpSpPr>
        <p:sp>
          <p:nvSpPr>
            <p:cNvPr id="19" name="TextBox 11">
              <a:extLst>
                <a:ext uri="{FF2B5EF4-FFF2-40B4-BE49-F238E27FC236}">
                  <a16:creationId xmlns="" xmlns:a16="http://schemas.microsoft.com/office/drawing/2014/main" id="{CE96C8C8-FB72-1241-91D0-3FAB2C826C4C}"/>
                </a:ext>
              </a:extLst>
            </p:cNvPr>
            <p:cNvSpPr txBox="1"/>
            <p:nvPr/>
          </p:nvSpPr>
          <p:spPr>
            <a:xfrm>
              <a:off x="1488949" y="6426515"/>
              <a:ext cx="5273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/>
                <a:t>TUBG</a:t>
              </a:r>
              <a:endParaRPr lang="zh-CN" altLang="en-US" sz="1100" dirty="0"/>
            </a:p>
          </p:txBody>
        </p:sp>
        <p:sp>
          <p:nvSpPr>
            <p:cNvPr id="20" name="TextBox 5">
              <a:extLst>
                <a:ext uri="{FF2B5EF4-FFF2-40B4-BE49-F238E27FC236}">
                  <a16:creationId xmlns="" xmlns:a16="http://schemas.microsoft.com/office/drawing/2014/main" id="{5D5CA90A-A5B7-264B-A320-AA0885BCA245}"/>
                </a:ext>
              </a:extLst>
            </p:cNvPr>
            <p:cNvSpPr txBox="1"/>
            <p:nvPr/>
          </p:nvSpPr>
          <p:spPr>
            <a:xfrm>
              <a:off x="449605" y="5941617"/>
              <a:ext cx="62636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MAPT-PL-V5</a:t>
              </a:r>
              <a:endParaRPr lang="en-US" sz="1100" dirty="0"/>
            </a:p>
          </p:txBody>
        </p:sp>
        <p:sp>
          <p:nvSpPr>
            <p:cNvPr id="21" name="TextBox 6">
              <a:extLst>
                <a:ext uri="{FF2B5EF4-FFF2-40B4-BE49-F238E27FC236}">
                  <a16:creationId xmlns="" xmlns:a16="http://schemas.microsoft.com/office/drawing/2014/main" id="{C04E33BD-CB01-4D4C-878A-0699D5AF436E}"/>
                </a:ext>
              </a:extLst>
            </p:cNvPr>
            <p:cNvSpPr txBox="1"/>
            <p:nvPr/>
          </p:nvSpPr>
          <p:spPr>
            <a:xfrm>
              <a:off x="356956" y="5629822"/>
              <a:ext cx="66877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SQSTM1</a:t>
              </a:r>
            </a:p>
          </p:txBody>
        </p:sp>
        <p:sp>
          <p:nvSpPr>
            <p:cNvPr id="22" name="文本框 15">
              <a:extLst>
                <a:ext uri="{FF2B5EF4-FFF2-40B4-BE49-F238E27FC236}">
                  <a16:creationId xmlns="" xmlns:a16="http://schemas.microsoft.com/office/drawing/2014/main" id="{1EB8C32B-BA72-7A4B-ABE6-76151702C09C}"/>
                </a:ext>
              </a:extLst>
            </p:cNvPr>
            <p:cNvSpPr txBox="1"/>
            <p:nvPr/>
          </p:nvSpPr>
          <p:spPr>
            <a:xfrm>
              <a:off x="984751" y="4924983"/>
              <a:ext cx="51488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dirty="0"/>
                <a:t>IP </a:t>
              </a:r>
              <a:r>
                <a:rPr lang="en-US" altLang="zh-CN" sz="1100" dirty="0" err="1"/>
                <a:t>IgG</a:t>
              </a:r>
              <a:endParaRPr lang="zh-CN" altLang="en-US" sz="1100" dirty="0"/>
            </a:p>
          </p:txBody>
        </p:sp>
        <p:sp>
          <p:nvSpPr>
            <p:cNvPr id="23" name="文本框 18">
              <a:extLst>
                <a:ext uri="{FF2B5EF4-FFF2-40B4-BE49-F238E27FC236}">
                  <a16:creationId xmlns="" xmlns:a16="http://schemas.microsoft.com/office/drawing/2014/main" id="{DFDC40E1-8D7B-BC47-AD12-0609D5044697}"/>
                </a:ext>
              </a:extLst>
            </p:cNvPr>
            <p:cNvSpPr txBox="1"/>
            <p:nvPr/>
          </p:nvSpPr>
          <p:spPr>
            <a:xfrm>
              <a:off x="1479216" y="4923288"/>
              <a:ext cx="47641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dirty="0"/>
                <a:t>IP V5</a:t>
              </a:r>
              <a:endParaRPr lang="zh-CN" altLang="en-US" sz="1100" dirty="0"/>
            </a:p>
          </p:txBody>
        </p:sp>
        <p:sp>
          <p:nvSpPr>
            <p:cNvPr id="24" name="文本框 22">
              <a:extLst>
                <a:ext uri="{FF2B5EF4-FFF2-40B4-BE49-F238E27FC236}">
                  <a16:creationId xmlns="" xmlns:a16="http://schemas.microsoft.com/office/drawing/2014/main" id="{16095ECD-E03C-FD4B-9CB8-6CE437A40C3E}"/>
                </a:ext>
              </a:extLst>
            </p:cNvPr>
            <p:cNvSpPr txBox="1"/>
            <p:nvPr/>
          </p:nvSpPr>
          <p:spPr>
            <a:xfrm rot="-1800000">
              <a:off x="966661" y="5299014"/>
              <a:ext cx="38824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dirty="0"/>
                <a:t>Ctrl</a:t>
              </a:r>
              <a:endParaRPr lang="zh-CN" altLang="en-US" sz="1100" dirty="0"/>
            </a:p>
          </p:txBody>
        </p:sp>
        <p:sp>
          <p:nvSpPr>
            <p:cNvPr id="25" name="文本框 52">
              <a:extLst>
                <a:ext uri="{FF2B5EF4-FFF2-40B4-BE49-F238E27FC236}">
                  <a16:creationId xmlns="" xmlns:a16="http://schemas.microsoft.com/office/drawing/2014/main" id="{077C676E-BFA3-C14F-ACF6-D62B419EE773}"/>
                </a:ext>
              </a:extLst>
            </p:cNvPr>
            <p:cNvSpPr txBox="1"/>
            <p:nvPr/>
          </p:nvSpPr>
          <p:spPr>
            <a:xfrm rot="-1800000">
              <a:off x="1142875" y="5244111"/>
              <a:ext cx="60785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dirty="0"/>
                <a:t>Seeded</a:t>
              </a:r>
              <a:endParaRPr lang="zh-CN" altLang="en-US" sz="1100" dirty="0"/>
            </a:p>
          </p:txBody>
        </p:sp>
        <p:sp>
          <p:nvSpPr>
            <p:cNvPr id="26" name="文本框 53">
              <a:extLst>
                <a:ext uri="{FF2B5EF4-FFF2-40B4-BE49-F238E27FC236}">
                  <a16:creationId xmlns="" xmlns:a16="http://schemas.microsoft.com/office/drawing/2014/main" id="{E627014B-DB80-924F-B0AD-6C87016A11B5}"/>
                </a:ext>
              </a:extLst>
            </p:cNvPr>
            <p:cNvSpPr txBox="1"/>
            <p:nvPr/>
          </p:nvSpPr>
          <p:spPr>
            <a:xfrm rot="-1800000">
              <a:off x="1423454" y="5299014"/>
              <a:ext cx="38824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dirty="0"/>
                <a:t>Ctrl</a:t>
              </a:r>
              <a:endParaRPr lang="zh-CN" altLang="en-US" sz="1100" dirty="0"/>
            </a:p>
          </p:txBody>
        </p:sp>
        <p:sp>
          <p:nvSpPr>
            <p:cNvPr id="27" name="文本框 54">
              <a:extLst>
                <a:ext uri="{FF2B5EF4-FFF2-40B4-BE49-F238E27FC236}">
                  <a16:creationId xmlns="" xmlns:a16="http://schemas.microsoft.com/office/drawing/2014/main" id="{A116FB7E-5192-8D45-9F7A-AA54E6D45E3A}"/>
                </a:ext>
              </a:extLst>
            </p:cNvPr>
            <p:cNvSpPr txBox="1"/>
            <p:nvPr/>
          </p:nvSpPr>
          <p:spPr>
            <a:xfrm rot="-1800000">
              <a:off x="1620282" y="5244111"/>
              <a:ext cx="60785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dirty="0"/>
                <a:t>Seeded</a:t>
              </a:r>
              <a:endParaRPr lang="zh-CN" altLang="en-US" sz="1100" dirty="0"/>
            </a:p>
          </p:txBody>
        </p:sp>
        <p:cxnSp>
          <p:nvCxnSpPr>
            <p:cNvPr id="32" name="直接连接符 25">
              <a:extLst>
                <a:ext uri="{FF2B5EF4-FFF2-40B4-BE49-F238E27FC236}">
                  <a16:creationId xmlns="" xmlns:a16="http://schemas.microsoft.com/office/drawing/2014/main" id="{57685B69-5C44-CF41-B888-D6BF90E97533}"/>
                </a:ext>
              </a:extLst>
            </p:cNvPr>
            <p:cNvCxnSpPr>
              <a:cxnSpLocks/>
            </p:cNvCxnSpPr>
            <p:nvPr/>
          </p:nvCxnSpPr>
          <p:spPr>
            <a:xfrm>
              <a:off x="1047890" y="5148075"/>
              <a:ext cx="38860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文本框 60">
              <a:extLst>
                <a:ext uri="{FF2B5EF4-FFF2-40B4-BE49-F238E27FC236}">
                  <a16:creationId xmlns="" xmlns:a16="http://schemas.microsoft.com/office/drawing/2014/main" id="{E0F157AB-6102-4649-9D98-69E0DBD5875E}"/>
                </a:ext>
              </a:extLst>
            </p:cNvPr>
            <p:cNvSpPr txBox="1"/>
            <p:nvPr/>
          </p:nvSpPr>
          <p:spPr>
            <a:xfrm>
              <a:off x="1931205" y="4923288"/>
              <a:ext cx="71045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dirty="0"/>
                <a:t>Input IgG</a:t>
              </a:r>
              <a:endParaRPr lang="zh-CN" altLang="en-US" sz="1100" dirty="0"/>
            </a:p>
          </p:txBody>
        </p:sp>
        <p:sp>
          <p:nvSpPr>
            <p:cNvPr id="35" name="文本框 61">
              <a:extLst>
                <a:ext uri="{FF2B5EF4-FFF2-40B4-BE49-F238E27FC236}">
                  <a16:creationId xmlns="" xmlns:a16="http://schemas.microsoft.com/office/drawing/2014/main" id="{BAAED914-7550-2A4E-8D20-48F56CD88EBC}"/>
                </a:ext>
              </a:extLst>
            </p:cNvPr>
            <p:cNvSpPr txBox="1"/>
            <p:nvPr/>
          </p:nvSpPr>
          <p:spPr>
            <a:xfrm>
              <a:off x="2488186" y="4923288"/>
              <a:ext cx="67197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dirty="0"/>
                <a:t>Input V5</a:t>
              </a:r>
              <a:endParaRPr lang="zh-CN" altLang="en-US" sz="1100" dirty="0"/>
            </a:p>
          </p:txBody>
        </p:sp>
        <p:pic>
          <p:nvPicPr>
            <p:cNvPr id="17" name="图片 9">
              <a:extLst>
                <a:ext uri="{FF2B5EF4-FFF2-40B4-BE49-F238E27FC236}">
                  <a16:creationId xmlns="" xmlns:a16="http://schemas.microsoft.com/office/drawing/2014/main" id="{83ABEA88-4660-AD4B-8027-F058697198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52471"/>
            <a:stretch/>
          </p:blipFill>
          <p:spPr>
            <a:xfrm>
              <a:off x="976987" y="5988149"/>
              <a:ext cx="931460" cy="36198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8" name="图片 11">
              <a:extLst>
                <a:ext uri="{FF2B5EF4-FFF2-40B4-BE49-F238E27FC236}">
                  <a16:creationId xmlns="" xmlns:a16="http://schemas.microsoft.com/office/drawing/2014/main" id="{4C78373D-9B62-824E-8D4D-F61DB23258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r="52349"/>
            <a:stretch/>
          </p:blipFill>
          <p:spPr>
            <a:xfrm>
              <a:off x="976987" y="5579637"/>
              <a:ext cx="933853" cy="36198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38" name="图片 9">
              <a:extLst>
                <a:ext uri="{FF2B5EF4-FFF2-40B4-BE49-F238E27FC236}">
                  <a16:creationId xmlns="" xmlns:a16="http://schemas.microsoft.com/office/drawing/2014/main" id="{40250BB5-9716-9B41-8331-A98D34CA34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53952"/>
            <a:stretch/>
          </p:blipFill>
          <p:spPr>
            <a:xfrm>
              <a:off x="1992323" y="5985497"/>
              <a:ext cx="902436" cy="36198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39" name="图片 11">
              <a:extLst>
                <a:ext uri="{FF2B5EF4-FFF2-40B4-BE49-F238E27FC236}">
                  <a16:creationId xmlns="" xmlns:a16="http://schemas.microsoft.com/office/drawing/2014/main" id="{B5B31D7E-04F3-3249-BA21-71A1E47150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54074"/>
            <a:stretch/>
          </p:blipFill>
          <p:spPr>
            <a:xfrm>
              <a:off x="1994717" y="5583885"/>
              <a:ext cx="900042" cy="36198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40" name="图片 12">
              <a:extLst>
                <a:ext uri="{FF2B5EF4-FFF2-40B4-BE49-F238E27FC236}">
                  <a16:creationId xmlns="" xmlns:a16="http://schemas.microsoft.com/office/drawing/2014/main" id="{01D9C376-4942-2543-BF17-488995E74D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52230" r="1545"/>
            <a:stretch/>
          </p:blipFill>
          <p:spPr>
            <a:xfrm>
              <a:off x="1988855" y="6389978"/>
              <a:ext cx="905904" cy="36198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42" name="文本框 22">
              <a:extLst>
                <a:ext uri="{FF2B5EF4-FFF2-40B4-BE49-F238E27FC236}">
                  <a16:creationId xmlns="" xmlns:a16="http://schemas.microsoft.com/office/drawing/2014/main" id="{DE98B321-A023-A345-A380-917C9C5D1CE0}"/>
                </a:ext>
              </a:extLst>
            </p:cNvPr>
            <p:cNvSpPr txBox="1"/>
            <p:nvPr/>
          </p:nvSpPr>
          <p:spPr>
            <a:xfrm rot="-1800000">
              <a:off x="1963198" y="5296819"/>
              <a:ext cx="38824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dirty="0"/>
                <a:t>Ctrl</a:t>
              </a:r>
              <a:endParaRPr lang="zh-CN" altLang="en-US" sz="1100" dirty="0"/>
            </a:p>
          </p:txBody>
        </p:sp>
        <p:sp>
          <p:nvSpPr>
            <p:cNvPr id="43" name="文本框 52">
              <a:extLst>
                <a:ext uri="{FF2B5EF4-FFF2-40B4-BE49-F238E27FC236}">
                  <a16:creationId xmlns="" xmlns:a16="http://schemas.microsoft.com/office/drawing/2014/main" id="{C02D8818-DCDC-0A41-A97F-B16AE5C482DE}"/>
                </a:ext>
              </a:extLst>
            </p:cNvPr>
            <p:cNvSpPr txBox="1"/>
            <p:nvPr/>
          </p:nvSpPr>
          <p:spPr>
            <a:xfrm rot="-1800000">
              <a:off x="2139412" y="5241916"/>
              <a:ext cx="60785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dirty="0"/>
                <a:t>Seeded</a:t>
              </a:r>
              <a:endParaRPr lang="zh-CN" altLang="en-US" sz="1100" dirty="0"/>
            </a:p>
          </p:txBody>
        </p:sp>
        <p:sp>
          <p:nvSpPr>
            <p:cNvPr id="44" name="文本框 53">
              <a:extLst>
                <a:ext uri="{FF2B5EF4-FFF2-40B4-BE49-F238E27FC236}">
                  <a16:creationId xmlns="" xmlns:a16="http://schemas.microsoft.com/office/drawing/2014/main" id="{45B3A20C-DE5F-2149-84BC-BC4BC238D9C1}"/>
                </a:ext>
              </a:extLst>
            </p:cNvPr>
            <p:cNvSpPr txBox="1"/>
            <p:nvPr/>
          </p:nvSpPr>
          <p:spPr>
            <a:xfrm rot="-1800000">
              <a:off x="2419991" y="5296819"/>
              <a:ext cx="38824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dirty="0"/>
                <a:t>Ctrl</a:t>
              </a:r>
              <a:endParaRPr lang="zh-CN" altLang="en-US" sz="1100" dirty="0"/>
            </a:p>
          </p:txBody>
        </p:sp>
        <p:sp>
          <p:nvSpPr>
            <p:cNvPr id="45" name="文本框 54">
              <a:extLst>
                <a:ext uri="{FF2B5EF4-FFF2-40B4-BE49-F238E27FC236}">
                  <a16:creationId xmlns="" xmlns:a16="http://schemas.microsoft.com/office/drawing/2014/main" id="{9764E47D-7432-1D48-A60E-7B5050FEC708}"/>
                </a:ext>
              </a:extLst>
            </p:cNvPr>
            <p:cNvSpPr txBox="1"/>
            <p:nvPr/>
          </p:nvSpPr>
          <p:spPr>
            <a:xfrm rot="-1800000">
              <a:off x="2616819" y="5241916"/>
              <a:ext cx="60785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dirty="0"/>
                <a:t>Seeded</a:t>
              </a:r>
              <a:endParaRPr lang="zh-CN" altLang="en-US" sz="1100" dirty="0"/>
            </a:p>
          </p:txBody>
        </p:sp>
        <p:cxnSp>
          <p:nvCxnSpPr>
            <p:cNvPr id="48" name="直接连接符 25">
              <a:extLst>
                <a:ext uri="{FF2B5EF4-FFF2-40B4-BE49-F238E27FC236}">
                  <a16:creationId xmlns="" xmlns:a16="http://schemas.microsoft.com/office/drawing/2014/main" id="{DEF688CB-DFEA-7941-BB2A-F99FD0FBFD4B}"/>
                </a:ext>
              </a:extLst>
            </p:cNvPr>
            <p:cNvCxnSpPr>
              <a:cxnSpLocks/>
            </p:cNvCxnSpPr>
            <p:nvPr/>
          </p:nvCxnSpPr>
          <p:spPr>
            <a:xfrm>
              <a:off x="1520581" y="5148075"/>
              <a:ext cx="38860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直接连接符 25">
              <a:extLst>
                <a:ext uri="{FF2B5EF4-FFF2-40B4-BE49-F238E27FC236}">
                  <a16:creationId xmlns="" xmlns:a16="http://schemas.microsoft.com/office/drawing/2014/main" id="{C15F6031-C94A-064C-9C48-24F624043BBF}"/>
                </a:ext>
              </a:extLst>
            </p:cNvPr>
            <p:cNvCxnSpPr>
              <a:cxnSpLocks/>
            </p:cNvCxnSpPr>
            <p:nvPr/>
          </p:nvCxnSpPr>
          <p:spPr>
            <a:xfrm>
              <a:off x="2104960" y="5148075"/>
              <a:ext cx="38860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直接连接符 25">
              <a:extLst>
                <a:ext uri="{FF2B5EF4-FFF2-40B4-BE49-F238E27FC236}">
                  <a16:creationId xmlns="" xmlns:a16="http://schemas.microsoft.com/office/drawing/2014/main" id="{15E5DAA1-AED4-6F45-A990-4C956C62BDE7}"/>
                </a:ext>
              </a:extLst>
            </p:cNvPr>
            <p:cNvCxnSpPr>
              <a:cxnSpLocks/>
            </p:cNvCxnSpPr>
            <p:nvPr/>
          </p:nvCxnSpPr>
          <p:spPr>
            <a:xfrm>
              <a:off x="2577651" y="5148075"/>
              <a:ext cx="38860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2" name="文本框 143">
            <a:extLst>
              <a:ext uri="{FF2B5EF4-FFF2-40B4-BE49-F238E27FC236}">
                <a16:creationId xmlns="" xmlns:a16="http://schemas.microsoft.com/office/drawing/2014/main" id="{AA3EB9C4-E6FF-5D42-AB02-F42DE5C91777}"/>
              </a:ext>
            </a:extLst>
          </p:cNvPr>
          <p:cNvSpPr txBox="1"/>
          <p:nvPr/>
        </p:nvSpPr>
        <p:spPr>
          <a:xfrm>
            <a:off x="3250545" y="58487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Hans" sz="1400" b="1" dirty="0">
                <a:latin typeface="Calibri" charset="0"/>
                <a:ea typeface="Calibri" charset="0"/>
                <a:cs typeface="Calibri" charset="0"/>
              </a:rPr>
              <a:t>B</a:t>
            </a:r>
            <a:endParaRPr lang="zh-CN" altLang="en-US" sz="1400" b="1" dirty="0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BFB38D27-658B-6243-82DD-031CBBFF5D1B}"/>
              </a:ext>
            </a:extLst>
          </p:cNvPr>
          <p:cNvGrpSpPr/>
          <p:nvPr/>
        </p:nvGrpSpPr>
        <p:grpSpPr>
          <a:xfrm>
            <a:off x="2611808" y="1647832"/>
            <a:ext cx="618822" cy="261610"/>
            <a:chOff x="5272440" y="2863968"/>
            <a:chExt cx="618822" cy="261610"/>
          </a:xfrm>
        </p:grpSpPr>
        <p:cxnSp>
          <p:nvCxnSpPr>
            <p:cNvPr id="46" name="Straight Connector 45">
              <a:extLst>
                <a:ext uri="{FF2B5EF4-FFF2-40B4-BE49-F238E27FC236}">
                  <a16:creationId xmlns="" xmlns:a16="http://schemas.microsoft.com/office/drawing/2014/main" id="{7EE2FA73-92BE-004E-86DC-869C07995817}"/>
                </a:ext>
              </a:extLst>
            </p:cNvPr>
            <p:cNvCxnSpPr/>
            <p:nvPr/>
          </p:nvCxnSpPr>
          <p:spPr>
            <a:xfrm flipH="1">
              <a:off x="5272440" y="2994773"/>
              <a:ext cx="914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="" xmlns:a16="http://schemas.microsoft.com/office/drawing/2014/main" id="{9D220B34-5825-7C46-8EDF-15914BD52215}"/>
                </a:ext>
              </a:extLst>
            </p:cNvPr>
            <p:cNvSpPr txBox="1"/>
            <p:nvPr/>
          </p:nvSpPr>
          <p:spPr>
            <a:xfrm>
              <a:off x="5312257" y="2863968"/>
              <a:ext cx="57900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Hans" sz="1100" dirty="0"/>
                <a:t>50</a:t>
              </a:r>
              <a:r>
                <a:rPr lang="zh-CN" altLang="en-US" sz="1100" dirty="0"/>
                <a:t> </a:t>
              </a:r>
              <a:r>
                <a:rPr lang="en-US" altLang="zh-Hans" sz="1100" dirty="0" err="1"/>
                <a:t>kDa</a:t>
              </a:r>
              <a:endParaRPr lang="en-US" sz="1100" dirty="0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="" xmlns:a16="http://schemas.microsoft.com/office/drawing/2014/main" id="{F52E3EAE-426D-5442-9653-40517B1C2264}"/>
              </a:ext>
            </a:extLst>
          </p:cNvPr>
          <p:cNvGrpSpPr/>
          <p:nvPr/>
        </p:nvGrpSpPr>
        <p:grpSpPr>
          <a:xfrm>
            <a:off x="2611808" y="1038290"/>
            <a:ext cx="618822" cy="261610"/>
            <a:chOff x="5272440" y="2863968"/>
            <a:chExt cx="618822" cy="261610"/>
          </a:xfrm>
        </p:grpSpPr>
        <p:cxnSp>
          <p:nvCxnSpPr>
            <p:cNvPr id="54" name="Straight Connector 53">
              <a:extLst>
                <a:ext uri="{FF2B5EF4-FFF2-40B4-BE49-F238E27FC236}">
                  <a16:creationId xmlns="" xmlns:a16="http://schemas.microsoft.com/office/drawing/2014/main" id="{040DA477-D645-2C48-BD04-733DA19993E3}"/>
                </a:ext>
              </a:extLst>
            </p:cNvPr>
            <p:cNvCxnSpPr/>
            <p:nvPr/>
          </p:nvCxnSpPr>
          <p:spPr>
            <a:xfrm flipH="1">
              <a:off x="5272440" y="2994773"/>
              <a:ext cx="914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>
              <a:extLst>
                <a:ext uri="{FF2B5EF4-FFF2-40B4-BE49-F238E27FC236}">
                  <a16:creationId xmlns="" xmlns:a16="http://schemas.microsoft.com/office/drawing/2014/main" id="{BE8887F7-9E9E-BE45-99B3-2355E3C0FA05}"/>
                </a:ext>
              </a:extLst>
            </p:cNvPr>
            <p:cNvSpPr txBox="1"/>
            <p:nvPr/>
          </p:nvSpPr>
          <p:spPr>
            <a:xfrm>
              <a:off x="5312257" y="2863968"/>
              <a:ext cx="57900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Hans" sz="1100" dirty="0"/>
                <a:t>50</a:t>
              </a:r>
              <a:r>
                <a:rPr lang="zh-CN" altLang="en-US" sz="1100" dirty="0"/>
                <a:t> </a:t>
              </a:r>
              <a:r>
                <a:rPr lang="en-US" altLang="zh-Hans" sz="1100" dirty="0" err="1"/>
                <a:t>kDa</a:t>
              </a:r>
              <a:endParaRPr lang="en-US" sz="1100" dirty="0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="" xmlns:a16="http://schemas.microsoft.com/office/drawing/2014/main" id="{ED7A6486-B029-0A41-AFB9-E0CD1F4A75E4}"/>
              </a:ext>
            </a:extLst>
          </p:cNvPr>
          <p:cNvGrpSpPr/>
          <p:nvPr/>
        </p:nvGrpSpPr>
        <p:grpSpPr>
          <a:xfrm>
            <a:off x="2611808" y="1422212"/>
            <a:ext cx="618822" cy="261610"/>
            <a:chOff x="5272440" y="2863968"/>
            <a:chExt cx="618822" cy="261610"/>
          </a:xfrm>
        </p:grpSpPr>
        <p:cxnSp>
          <p:nvCxnSpPr>
            <p:cNvPr id="57" name="Straight Connector 56">
              <a:extLst>
                <a:ext uri="{FF2B5EF4-FFF2-40B4-BE49-F238E27FC236}">
                  <a16:creationId xmlns="" xmlns:a16="http://schemas.microsoft.com/office/drawing/2014/main" id="{4BD735B5-5924-1543-8E27-EB335D7FA58D}"/>
                </a:ext>
              </a:extLst>
            </p:cNvPr>
            <p:cNvCxnSpPr/>
            <p:nvPr/>
          </p:nvCxnSpPr>
          <p:spPr>
            <a:xfrm flipH="1">
              <a:off x="5272440" y="2994773"/>
              <a:ext cx="914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>
              <a:extLst>
                <a:ext uri="{FF2B5EF4-FFF2-40B4-BE49-F238E27FC236}">
                  <a16:creationId xmlns="" xmlns:a16="http://schemas.microsoft.com/office/drawing/2014/main" id="{FE3B891E-B3A9-DB44-AF7A-D5D25B4117AB}"/>
                </a:ext>
              </a:extLst>
            </p:cNvPr>
            <p:cNvSpPr txBox="1"/>
            <p:nvPr/>
          </p:nvSpPr>
          <p:spPr>
            <a:xfrm>
              <a:off x="5312257" y="2863968"/>
              <a:ext cx="57900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Hans" sz="1100" dirty="0"/>
                <a:t>50</a:t>
              </a:r>
              <a:r>
                <a:rPr lang="zh-CN" altLang="en-US" sz="1100" dirty="0"/>
                <a:t> </a:t>
              </a:r>
              <a:r>
                <a:rPr lang="en-US" altLang="zh-Hans" sz="1100" dirty="0" err="1"/>
                <a:t>kDa</a:t>
              </a:r>
              <a:endParaRPr 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99575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0" y="2582392"/>
            <a:ext cx="6801850" cy="2614679"/>
            <a:chOff x="33457" y="36044"/>
            <a:chExt cx="6801850" cy="2614679"/>
          </a:xfrm>
        </p:grpSpPr>
        <p:sp>
          <p:nvSpPr>
            <p:cNvPr id="81" name="文本框 18"/>
            <p:cNvSpPr txBox="1">
              <a:spLocks noChangeArrowheads="1"/>
            </p:cNvSpPr>
            <p:nvPr/>
          </p:nvSpPr>
          <p:spPr bwMode="auto">
            <a:xfrm>
              <a:off x="4745175" y="36044"/>
              <a:ext cx="110714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sz="1100" dirty="0">
                  <a:solidFill>
                    <a:srgbClr val="00B050"/>
                  </a:solidFill>
                </a:rPr>
                <a:t>GFAP</a:t>
              </a:r>
              <a:r>
                <a:rPr lang="en-US" altLang="zh-CN" sz="1100" dirty="0"/>
                <a:t>/</a:t>
              </a:r>
              <a:r>
                <a:rPr lang="en-US" altLang="zh-CN" sz="1100" dirty="0">
                  <a:solidFill>
                    <a:srgbClr val="FF0000"/>
                  </a:solidFill>
                </a:rPr>
                <a:t>SQSTM1</a:t>
              </a:r>
              <a:endParaRPr lang="zh-CN" altLang="en-US" sz="1100" dirty="0">
                <a:solidFill>
                  <a:srgbClr val="FF0000"/>
                </a:solidFill>
              </a:endParaRPr>
            </a:p>
          </p:txBody>
        </p:sp>
        <p:sp>
          <p:nvSpPr>
            <p:cNvPr id="82" name="文本框 18"/>
            <p:cNvSpPr txBox="1">
              <a:spLocks noChangeArrowheads="1"/>
            </p:cNvSpPr>
            <p:nvPr/>
          </p:nvSpPr>
          <p:spPr bwMode="auto">
            <a:xfrm>
              <a:off x="1295723" y="39731"/>
              <a:ext cx="1897899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1100" dirty="0">
                  <a:solidFill>
                    <a:srgbClr val="00B050"/>
                  </a:solidFill>
                </a:rPr>
                <a:t>RBFOX3</a:t>
              </a:r>
              <a:r>
                <a:rPr lang="en-US" altLang="zh-CN" sz="1100" dirty="0"/>
                <a:t>/</a:t>
              </a:r>
              <a:r>
                <a:rPr lang="en-US" altLang="zh-CN" sz="1100" dirty="0">
                  <a:solidFill>
                    <a:srgbClr val="FF0000"/>
                  </a:solidFill>
                </a:rPr>
                <a:t>SQSTM1</a:t>
              </a:r>
              <a:endParaRPr lang="zh-CN" altLang="en-US" sz="1100" dirty="0">
                <a:solidFill>
                  <a:srgbClr val="FF0000"/>
                </a:solidFill>
              </a:endParaRPr>
            </a:p>
          </p:txBody>
        </p:sp>
        <p:sp>
          <p:nvSpPr>
            <p:cNvPr id="83" name="文本框 21"/>
            <p:cNvSpPr txBox="1">
              <a:spLocks noChangeArrowheads="1"/>
            </p:cNvSpPr>
            <p:nvPr/>
          </p:nvSpPr>
          <p:spPr bwMode="auto">
            <a:xfrm>
              <a:off x="639628" y="270406"/>
              <a:ext cx="456729" cy="276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sz="1100" dirty="0"/>
                <a:t>Ctrl</a:t>
              </a:r>
              <a:endParaRPr lang="zh-CN" altLang="en-US" sz="1100" dirty="0"/>
            </a:p>
          </p:txBody>
        </p:sp>
        <p:sp>
          <p:nvSpPr>
            <p:cNvPr id="84" name="文本框 22"/>
            <p:cNvSpPr txBox="1">
              <a:spLocks noChangeArrowheads="1"/>
            </p:cNvSpPr>
            <p:nvPr/>
          </p:nvSpPr>
          <p:spPr bwMode="auto">
            <a:xfrm>
              <a:off x="1583481" y="277711"/>
              <a:ext cx="694488" cy="276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100" dirty="0"/>
                <a:t>rTg4510</a:t>
              </a:r>
              <a:endParaRPr lang="zh-CN" altLang="en-US" sz="1100" dirty="0"/>
            </a:p>
          </p:txBody>
        </p:sp>
        <p:sp>
          <p:nvSpPr>
            <p:cNvPr id="85" name="TextBox 234"/>
            <p:cNvSpPr txBox="1">
              <a:spLocks noChangeArrowheads="1"/>
            </p:cNvSpPr>
            <p:nvPr/>
          </p:nvSpPr>
          <p:spPr bwMode="auto">
            <a:xfrm rot="16200000">
              <a:off x="-356091" y="846765"/>
              <a:ext cx="1055401" cy="276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en-US" sz="1100" dirty="0"/>
                <a:t>Hippocampus</a:t>
              </a:r>
            </a:p>
          </p:txBody>
        </p:sp>
        <p:pic>
          <p:nvPicPr>
            <p:cNvPr id="86" name="图片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576" y="488561"/>
              <a:ext cx="1064376" cy="1064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7" name="图片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801" y="1576883"/>
              <a:ext cx="1064376" cy="1064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" name="图片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8417" y="497473"/>
              <a:ext cx="1064376" cy="1064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" name="图片 1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9777" y="1577426"/>
              <a:ext cx="1064376" cy="1064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" name="TextBox 235"/>
            <p:cNvSpPr txBox="1">
              <a:spLocks noChangeArrowheads="1"/>
            </p:cNvSpPr>
            <p:nvPr/>
          </p:nvSpPr>
          <p:spPr bwMode="auto">
            <a:xfrm rot="16200000">
              <a:off x="-151101" y="1896944"/>
              <a:ext cx="645422" cy="276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en-US" sz="1100" dirty="0"/>
                <a:t>Cortex</a:t>
              </a:r>
            </a:p>
          </p:txBody>
        </p:sp>
        <p:pic>
          <p:nvPicPr>
            <p:cNvPr id="91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2972" y="1576883"/>
              <a:ext cx="1060293" cy="1060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3190" y="485871"/>
              <a:ext cx="1060293" cy="1060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3" name="Picture 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5014" y="1590430"/>
              <a:ext cx="1060293" cy="1060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4" name="Picture 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877" y="498473"/>
              <a:ext cx="1060293" cy="1060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5" name="Group 9"/>
            <p:cNvGrpSpPr>
              <a:grpSpLocks/>
            </p:cNvGrpSpPr>
            <p:nvPr/>
          </p:nvGrpSpPr>
          <p:grpSpPr bwMode="auto">
            <a:xfrm>
              <a:off x="1363993" y="1577564"/>
              <a:ext cx="1064376" cy="1064376"/>
              <a:chOff x="19099623" y="9495260"/>
              <a:chExt cx="2483029" cy="2483029"/>
            </a:xfrm>
          </p:grpSpPr>
          <p:pic>
            <p:nvPicPr>
              <p:cNvPr id="111" name="图片 3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 flipV="1">
                <a:off x="19099623" y="9495260"/>
                <a:ext cx="2483029" cy="24830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2" name="矩形 41"/>
              <p:cNvSpPr>
                <a:spLocks noChangeAspect="1"/>
              </p:cNvSpPr>
              <p:nvPr/>
            </p:nvSpPr>
            <p:spPr>
              <a:xfrm>
                <a:off x="19941809" y="10524033"/>
                <a:ext cx="541377" cy="542964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100" dirty="0"/>
              </a:p>
            </p:txBody>
          </p:sp>
        </p:grpSp>
        <p:grpSp>
          <p:nvGrpSpPr>
            <p:cNvPr id="96" name="Group 11"/>
            <p:cNvGrpSpPr>
              <a:grpSpLocks/>
            </p:cNvGrpSpPr>
            <p:nvPr/>
          </p:nvGrpSpPr>
          <p:grpSpPr bwMode="auto">
            <a:xfrm>
              <a:off x="1367037" y="490730"/>
              <a:ext cx="1064376" cy="1064376"/>
              <a:chOff x="16597008" y="9497412"/>
              <a:chExt cx="2483029" cy="2483029"/>
            </a:xfrm>
          </p:grpSpPr>
          <p:pic>
            <p:nvPicPr>
              <p:cNvPr id="109" name="图片 17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16597008" y="9497412"/>
                <a:ext cx="2483029" cy="24830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0" name="矩形 41"/>
              <p:cNvSpPr>
                <a:spLocks noChangeAspect="1"/>
              </p:cNvSpPr>
              <p:nvPr/>
            </p:nvSpPr>
            <p:spPr>
              <a:xfrm>
                <a:off x="17817884" y="10938966"/>
                <a:ext cx="542964" cy="542964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100" dirty="0"/>
              </a:p>
            </p:txBody>
          </p:sp>
        </p:grpSp>
        <p:grpSp>
          <p:nvGrpSpPr>
            <p:cNvPr id="97" name="Group 13"/>
            <p:cNvGrpSpPr>
              <a:grpSpLocks/>
            </p:cNvGrpSpPr>
            <p:nvPr/>
          </p:nvGrpSpPr>
          <p:grpSpPr bwMode="auto">
            <a:xfrm>
              <a:off x="4683417" y="497473"/>
              <a:ext cx="1064376" cy="1064376"/>
              <a:chOff x="21712034" y="9497611"/>
              <a:chExt cx="2483029" cy="2483029"/>
            </a:xfrm>
          </p:grpSpPr>
          <p:pic>
            <p:nvPicPr>
              <p:cNvPr id="107" name="图片 3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 flipV="1">
                <a:off x="21712034" y="9497611"/>
                <a:ext cx="2483029" cy="24830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8" name="矩形 41"/>
              <p:cNvSpPr>
                <a:spLocks noChangeAspect="1"/>
              </p:cNvSpPr>
              <p:nvPr/>
            </p:nvSpPr>
            <p:spPr>
              <a:xfrm>
                <a:off x="22969426" y="10524797"/>
                <a:ext cx="542964" cy="541377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100" dirty="0"/>
              </a:p>
            </p:txBody>
          </p:sp>
        </p:grpSp>
        <p:grpSp>
          <p:nvGrpSpPr>
            <p:cNvPr id="98" name="Group 15"/>
            <p:cNvGrpSpPr>
              <a:grpSpLocks/>
            </p:cNvGrpSpPr>
            <p:nvPr/>
          </p:nvGrpSpPr>
          <p:grpSpPr bwMode="auto">
            <a:xfrm>
              <a:off x="4686138" y="1586347"/>
              <a:ext cx="1064376" cy="1064376"/>
              <a:chOff x="24218672" y="9504246"/>
              <a:chExt cx="2483029" cy="2483029"/>
            </a:xfrm>
          </p:grpSpPr>
          <p:pic>
            <p:nvPicPr>
              <p:cNvPr id="105" name="图片 17"/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 flipV="1">
                <a:off x="24218672" y="9504246"/>
                <a:ext cx="2483029" cy="24830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6" name="矩形 41"/>
              <p:cNvSpPr>
                <a:spLocks noChangeAspect="1"/>
              </p:cNvSpPr>
              <p:nvPr/>
            </p:nvSpPr>
            <p:spPr>
              <a:xfrm>
                <a:off x="25318889" y="10523494"/>
                <a:ext cx="542964" cy="542964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100" dirty="0"/>
              </a:p>
            </p:txBody>
          </p:sp>
        </p:grpSp>
        <p:sp>
          <p:nvSpPr>
            <p:cNvPr id="99" name="文本框 22"/>
            <p:cNvSpPr txBox="1">
              <a:spLocks noChangeArrowheads="1"/>
            </p:cNvSpPr>
            <p:nvPr/>
          </p:nvSpPr>
          <p:spPr bwMode="auto">
            <a:xfrm>
              <a:off x="2661776" y="278881"/>
              <a:ext cx="64854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sz="1100" dirty="0"/>
                <a:t>Zoom in</a:t>
              </a:r>
              <a:endParaRPr lang="zh-CN" altLang="en-US" sz="1100" dirty="0"/>
            </a:p>
          </p:txBody>
        </p:sp>
        <p:cxnSp>
          <p:nvCxnSpPr>
            <p:cNvPr id="100" name="Straight Connector 99"/>
            <p:cNvCxnSpPr/>
            <p:nvPr/>
          </p:nvCxnSpPr>
          <p:spPr>
            <a:xfrm>
              <a:off x="329818" y="271656"/>
              <a:ext cx="315419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3598095" y="271656"/>
              <a:ext cx="315419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文本框 21"/>
            <p:cNvSpPr txBox="1">
              <a:spLocks noChangeArrowheads="1"/>
            </p:cNvSpPr>
            <p:nvPr/>
          </p:nvSpPr>
          <p:spPr bwMode="auto">
            <a:xfrm>
              <a:off x="3927787" y="269236"/>
              <a:ext cx="456729" cy="276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sz="1100" dirty="0"/>
                <a:t>Ctrl</a:t>
              </a:r>
              <a:endParaRPr lang="zh-CN" altLang="en-US" sz="1100" dirty="0"/>
            </a:p>
          </p:txBody>
        </p:sp>
        <p:sp>
          <p:nvSpPr>
            <p:cNvPr id="103" name="文本框 22"/>
            <p:cNvSpPr txBox="1">
              <a:spLocks noChangeArrowheads="1"/>
            </p:cNvSpPr>
            <p:nvPr/>
          </p:nvSpPr>
          <p:spPr bwMode="auto">
            <a:xfrm>
              <a:off x="4871640" y="276541"/>
              <a:ext cx="694488" cy="276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100" dirty="0"/>
                <a:t>rTg4510</a:t>
              </a:r>
              <a:endParaRPr lang="zh-CN" altLang="en-US" sz="1100" dirty="0"/>
            </a:p>
          </p:txBody>
        </p:sp>
        <p:sp>
          <p:nvSpPr>
            <p:cNvPr id="104" name="文本框 22"/>
            <p:cNvSpPr txBox="1">
              <a:spLocks noChangeArrowheads="1"/>
            </p:cNvSpPr>
            <p:nvPr/>
          </p:nvSpPr>
          <p:spPr bwMode="auto">
            <a:xfrm>
              <a:off x="5949935" y="277711"/>
              <a:ext cx="64854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sz="1100" dirty="0"/>
                <a:t>Zoom in</a:t>
              </a:r>
              <a:endParaRPr lang="zh-CN" altLang="en-US" sz="1100" dirty="0"/>
            </a:p>
          </p:txBody>
        </p:sp>
      </p:grpSp>
      <p:sp>
        <p:nvSpPr>
          <p:cNvPr id="113" name="文本框 143"/>
          <p:cNvSpPr txBox="1"/>
          <p:nvPr/>
        </p:nvSpPr>
        <p:spPr>
          <a:xfrm>
            <a:off x="-43303" y="2421320"/>
            <a:ext cx="279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b="1" dirty="0">
                <a:ea typeface="Calibri" charset="0"/>
                <a:cs typeface="Calibri" charset="0"/>
              </a:rPr>
              <a:t>C</a:t>
            </a:r>
            <a:endParaRPr lang="zh-CN" altLang="en-US" sz="1400" b="1" dirty="0">
              <a:ea typeface="Calibri" charset="0"/>
              <a:cs typeface="Calibri" charset="0"/>
            </a:endParaRPr>
          </a:p>
        </p:txBody>
      </p:sp>
      <p:cxnSp>
        <p:nvCxnSpPr>
          <p:cNvPr id="78" name="Straight Connector 77"/>
          <p:cNvCxnSpPr/>
          <p:nvPr/>
        </p:nvCxnSpPr>
        <p:spPr>
          <a:xfrm>
            <a:off x="5527814" y="4033295"/>
            <a:ext cx="1404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9" name="Picture 78"/>
          <p:cNvPicPr preferRelativeResize="0">
            <a:picLocks/>
          </p:cNvPicPr>
          <p:nvPr/>
        </p:nvPicPr>
        <p:blipFill>
          <a:blip r:embed="rId15"/>
          <a:stretch>
            <a:fillRect/>
          </a:stretch>
        </p:blipFill>
        <p:spPr>
          <a:xfrm>
            <a:off x="1301174" y="1324377"/>
            <a:ext cx="1051200" cy="1051200"/>
          </a:xfrm>
          <a:prstGeom prst="rect">
            <a:avLst/>
          </a:prstGeom>
        </p:spPr>
      </p:pic>
      <p:pic>
        <p:nvPicPr>
          <p:cNvPr id="114" name="Picture 113"/>
          <p:cNvPicPr preferRelativeResize="0">
            <a:picLocks/>
          </p:cNvPicPr>
          <p:nvPr/>
        </p:nvPicPr>
        <p:blipFill>
          <a:blip r:embed="rId16"/>
          <a:stretch>
            <a:fillRect/>
          </a:stretch>
        </p:blipFill>
        <p:spPr>
          <a:xfrm>
            <a:off x="228557" y="1323613"/>
            <a:ext cx="1051200" cy="1051200"/>
          </a:xfrm>
          <a:prstGeom prst="rect">
            <a:avLst/>
          </a:prstGeom>
        </p:spPr>
      </p:pic>
      <p:pic>
        <p:nvPicPr>
          <p:cNvPr id="115" name="Picture 114"/>
          <p:cNvPicPr preferRelativeResize="0">
            <a:picLocks/>
          </p:cNvPicPr>
          <p:nvPr/>
        </p:nvPicPr>
        <p:blipFill>
          <a:blip r:embed="rId17"/>
          <a:stretch>
            <a:fillRect/>
          </a:stretch>
        </p:blipFill>
        <p:spPr>
          <a:xfrm>
            <a:off x="2374835" y="1324901"/>
            <a:ext cx="1051200" cy="1051200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835" y="256337"/>
            <a:ext cx="1051200" cy="1051200"/>
          </a:xfrm>
          <a:prstGeom prst="rect">
            <a:avLst/>
          </a:prstGeom>
        </p:spPr>
      </p:pic>
      <p:pic>
        <p:nvPicPr>
          <p:cNvPr id="117" name="Picture 11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073" y="256337"/>
            <a:ext cx="1051200" cy="1051200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57" y="256337"/>
            <a:ext cx="1051200" cy="1051200"/>
          </a:xfrm>
          <a:prstGeom prst="rect">
            <a:avLst/>
          </a:prstGeom>
        </p:spPr>
      </p:pic>
      <p:cxnSp>
        <p:nvCxnSpPr>
          <p:cNvPr id="119" name="Straight Connector 118"/>
          <p:cNvCxnSpPr/>
          <p:nvPr/>
        </p:nvCxnSpPr>
        <p:spPr>
          <a:xfrm>
            <a:off x="3196979" y="2323771"/>
            <a:ext cx="18027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1" name="Picture 130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300" y="242516"/>
            <a:ext cx="1051200" cy="1051200"/>
          </a:xfrm>
          <a:prstGeom prst="rect">
            <a:avLst/>
          </a:prstGeom>
        </p:spPr>
      </p:pic>
      <p:pic>
        <p:nvPicPr>
          <p:cNvPr id="132" name="Picture 13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518" y="245079"/>
            <a:ext cx="1051200" cy="1051200"/>
          </a:xfrm>
          <a:prstGeom prst="rect">
            <a:avLst/>
          </a:prstGeom>
        </p:spPr>
      </p:pic>
      <p:pic>
        <p:nvPicPr>
          <p:cNvPr id="133" name="Picture 132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427" y="238889"/>
            <a:ext cx="1051200" cy="1051200"/>
          </a:xfrm>
          <a:prstGeom prst="rect">
            <a:avLst/>
          </a:prstGeom>
        </p:spPr>
      </p:pic>
      <p:pic>
        <p:nvPicPr>
          <p:cNvPr id="134" name="Picture 133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912" y="1323907"/>
            <a:ext cx="1051200" cy="1051200"/>
          </a:xfrm>
          <a:prstGeom prst="rect">
            <a:avLst/>
          </a:prstGeom>
        </p:spPr>
      </p:pic>
      <p:pic>
        <p:nvPicPr>
          <p:cNvPr id="135" name="Picture 134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427" y="1315929"/>
            <a:ext cx="1051200" cy="1051200"/>
          </a:xfrm>
          <a:prstGeom prst="rect">
            <a:avLst/>
          </a:prstGeom>
        </p:spPr>
      </p:pic>
      <p:pic>
        <p:nvPicPr>
          <p:cNvPr id="136" name="Picture 135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088" y="1321819"/>
            <a:ext cx="1051200" cy="1051200"/>
          </a:xfrm>
          <a:prstGeom prst="rect">
            <a:avLst/>
          </a:prstGeom>
        </p:spPr>
      </p:pic>
      <p:cxnSp>
        <p:nvCxnSpPr>
          <p:cNvPr id="138" name="Straight Connector 137"/>
          <p:cNvCxnSpPr/>
          <p:nvPr/>
        </p:nvCxnSpPr>
        <p:spPr>
          <a:xfrm>
            <a:off x="6527840" y="2310099"/>
            <a:ext cx="2808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文本框 1"/>
          <p:cNvSpPr txBox="1"/>
          <p:nvPr/>
        </p:nvSpPr>
        <p:spPr>
          <a:xfrm>
            <a:off x="476724" y="9489"/>
            <a:ext cx="5209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 err="1">
                <a:latin typeface="Calibri" charset="0"/>
                <a:ea typeface="Calibri" charset="0"/>
                <a:cs typeface="Calibri" charset="0"/>
              </a:rPr>
              <a:t>ThioS</a:t>
            </a:r>
            <a:endParaRPr lang="zh-CN" altLang="en-US" sz="11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40" name="文本框 3"/>
          <p:cNvSpPr txBox="1"/>
          <p:nvPr/>
        </p:nvSpPr>
        <p:spPr>
          <a:xfrm>
            <a:off x="1600958" y="9489"/>
            <a:ext cx="5877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ea typeface="Calibri" charset="0"/>
                <a:cs typeface="Calibri" charset="0"/>
              </a:rPr>
              <a:t>OPTN</a:t>
            </a:r>
            <a:endParaRPr lang="zh-CN" altLang="en-US" sz="1100" dirty="0">
              <a:ea typeface="Calibri" charset="0"/>
              <a:cs typeface="Calibri" charset="0"/>
            </a:endParaRPr>
          </a:p>
        </p:txBody>
      </p:sp>
      <p:sp>
        <p:nvSpPr>
          <p:cNvPr id="141" name="Rectangle 140"/>
          <p:cNvSpPr/>
          <p:nvPr/>
        </p:nvSpPr>
        <p:spPr>
          <a:xfrm rot="16200000">
            <a:off x="-389997" y="1714425"/>
            <a:ext cx="102727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100" dirty="0">
                <a:ea typeface="Calibri" charset="0"/>
                <a:cs typeface="Calibri" charset="0"/>
              </a:rPr>
              <a:t>rTg4510 lysate</a:t>
            </a:r>
          </a:p>
        </p:txBody>
      </p:sp>
      <p:sp>
        <p:nvSpPr>
          <p:cNvPr id="142" name="Rectangle 141"/>
          <p:cNvSpPr/>
          <p:nvPr/>
        </p:nvSpPr>
        <p:spPr>
          <a:xfrm rot="16200000">
            <a:off x="-261367" y="574514"/>
            <a:ext cx="770009" cy="254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100" dirty="0">
                <a:ea typeface="Calibri" charset="0"/>
                <a:cs typeface="Calibri" charset="0"/>
              </a:rPr>
              <a:t>Ctrl lysate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2585844" y="19418"/>
            <a:ext cx="583142" cy="254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ea typeface="Calibri" charset="0"/>
                <a:cs typeface="Calibri" charset="0"/>
              </a:rPr>
              <a:t>Merge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5931447" y="1805"/>
            <a:ext cx="608358" cy="2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latin typeface="Calibri" charset="0"/>
                <a:ea typeface="Calibri" charset="0"/>
                <a:cs typeface="Calibri" charset="0"/>
              </a:rPr>
              <a:t>Merge</a:t>
            </a:r>
            <a:endParaRPr lang="zh-CN" altLang="en-US" sz="11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5010863" y="8835"/>
            <a:ext cx="5692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latin typeface="Calibri" charset="0"/>
                <a:ea typeface="Calibri" charset="0"/>
                <a:cs typeface="Calibri" charset="0"/>
              </a:rPr>
              <a:t>OPTN</a:t>
            </a:r>
            <a:endParaRPr lang="zh-CN" altLang="en-US" sz="11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3916973" y="8835"/>
            <a:ext cx="852360" cy="2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 err="1">
                <a:latin typeface="Calibri" charset="0"/>
                <a:ea typeface="Calibri" charset="0"/>
                <a:cs typeface="Calibri" charset="0"/>
              </a:rPr>
              <a:t>ThioS</a:t>
            </a:r>
            <a:endParaRPr lang="zh-CN" altLang="en-US" sz="11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47" name="TextBox 146"/>
          <p:cNvSpPr txBox="1"/>
          <p:nvPr/>
        </p:nvSpPr>
        <p:spPr>
          <a:xfrm rot="16200000">
            <a:off x="3367181" y="644675"/>
            <a:ext cx="397341" cy="2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latin typeface="Calibri" charset="0"/>
                <a:ea typeface="Calibri" charset="0"/>
                <a:cs typeface="Calibri" charset="0"/>
              </a:rPr>
              <a:t>Ctrl</a:t>
            </a:r>
            <a:endParaRPr lang="zh-CN" altLang="en-US" sz="11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48" name="TextBox 147"/>
          <p:cNvSpPr txBox="1"/>
          <p:nvPr/>
        </p:nvSpPr>
        <p:spPr>
          <a:xfrm rot="16200000">
            <a:off x="3238219" y="1730839"/>
            <a:ext cx="665946" cy="2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latin typeface="Calibri" charset="0"/>
                <a:ea typeface="Calibri" charset="0"/>
                <a:cs typeface="Calibri" charset="0"/>
              </a:rPr>
              <a:t>rTg4510</a:t>
            </a:r>
            <a:endParaRPr lang="zh-CN" altLang="en-US" sz="11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49" name="文本框 143"/>
          <p:cNvSpPr txBox="1"/>
          <p:nvPr/>
        </p:nvSpPr>
        <p:spPr>
          <a:xfrm>
            <a:off x="-35197" y="-82781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b="1" dirty="0">
                <a:ea typeface="Calibri" charset="0"/>
                <a:cs typeface="Calibri" charset="0"/>
              </a:rPr>
              <a:t>A</a:t>
            </a:r>
            <a:endParaRPr lang="zh-CN" altLang="en-US" sz="1400" b="1" dirty="0">
              <a:ea typeface="Calibri" charset="0"/>
              <a:cs typeface="Calibri" charset="0"/>
            </a:endParaRPr>
          </a:p>
        </p:txBody>
      </p:sp>
      <p:sp>
        <p:nvSpPr>
          <p:cNvPr id="150" name="文本框 143"/>
          <p:cNvSpPr txBox="1"/>
          <p:nvPr/>
        </p:nvSpPr>
        <p:spPr>
          <a:xfrm>
            <a:off x="3422648" y="-82782"/>
            <a:ext cx="265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b="1" dirty="0">
                <a:ea typeface="Calibri" charset="0"/>
                <a:cs typeface="Calibri" charset="0"/>
              </a:rPr>
              <a:t>B</a:t>
            </a:r>
            <a:endParaRPr lang="zh-CN" altLang="en-US" sz="1400" b="1" dirty="0">
              <a:ea typeface="Calibri" charset="0"/>
              <a:cs typeface="Calibri" charset="0"/>
            </a:endParaRPr>
          </a:p>
        </p:txBody>
      </p:sp>
      <p:cxnSp>
        <p:nvCxnSpPr>
          <p:cNvPr id="129" name="Straight Connector 128"/>
          <p:cNvCxnSpPr/>
          <p:nvPr/>
        </p:nvCxnSpPr>
        <p:spPr>
          <a:xfrm>
            <a:off x="2205758" y="4033295"/>
            <a:ext cx="1404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6204670" y="4044380"/>
            <a:ext cx="540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>
            <a:off x="2891330" y="4033295"/>
            <a:ext cx="540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7814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D596C9FD-FC4A-7140-98A4-E7EE3FA1F6E3}"/>
              </a:ext>
            </a:extLst>
          </p:cNvPr>
          <p:cNvGrpSpPr/>
          <p:nvPr/>
        </p:nvGrpSpPr>
        <p:grpSpPr>
          <a:xfrm>
            <a:off x="241385" y="270640"/>
            <a:ext cx="3423456" cy="3121106"/>
            <a:chOff x="888390" y="438710"/>
            <a:chExt cx="3423456" cy="3121106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130" y="654690"/>
              <a:ext cx="1440000" cy="14400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1846" y="654690"/>
              <a:ext cx="1440000" cy="14400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130" y="2119816"/>
              <a:ext cx="1440000" cy="14400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1846" y="2119816"/>
              <a:ext cx="1440000" cy="144000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1716698" y="438710"/>
              <a:ext cx="71686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ULK1-WT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221392" y="438710"/>
              <a:ext cx="74090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ULK1-4AS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 rot="16200000">
              <a:off x="705797" y="1243885"/>
              <a:ext cx="111601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p-ULK1 (Ser555)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 rot="16200000">
              <a:off x="1023995" y="2709011"/>
              <a:ext cx="47961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ULK1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FF35CF70-98B9-7544-AC47-B33AB6A81490}"/>
                </a:ext>
              </a:extLst>
            </p:cNvPr>
            <p:cNvCxnSpPr/>
            <p:nvPr/>
          </p:nvCxnSpPr>
          <p:spPr>
            <a:xfrm>
              <a:off x="1471898" y="3388670"/>
              <a:ext cx="2448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Straight Connector 2">
              <a:extLst>
                <a:ext uri="{FF2B5EF4-FFF2-40B4-BE49-F238E27FC236}">
                  <a16:creationId xmlns="" xmlns:a16="http://schemas.microsoft.com/office/drawing/2014/main" id="{B29BF9B4-9681-1244-9C4D-E1D16B4038CB}"/>
                </a:ext>
              </a:extLst>
            </p:cNvPr>
            <p:cNvCxnSpPr/>
            <p:nvPr/>
          </p:nvCxnSpPr>
          <p:spPr>
            <a:xfrm>
              <a:off x="1132998" y="654690"/>
              <a:ext cx="0" cy="29051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7682DA6A-D8C1-304B-8CFD-D6892C8C53FA}"/>
                </a:ext>
              </a:extLst>
            </p:cNvPr>
            <p:cNvSpPr txBox="1"/>
            <p:nvPr/>
          </p:nvSpPr>
          <p:spPr>
            <a:xfrm rot="16200000">
              <a:off x="699235" y="1948728"/>
              <a:ext cx="63991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Hans" sz="1100" dirty="0"/>
                <a:t>Staining</a:t>
              </a:r>
              <a:endParaRPr 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33746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文本框 143"/>
          <p:cNvSpPr txBox="1"/>
          <p:nvPr/>
        </p:nvSpPr>
        <p:spPr>
          <a:xfrm>
            <a:off x="946404" y="5147806"/>
            <a:ext cx="2856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latin typeface="Calibri" charset="0"/>
                <a:ea typeface="Calibri" charset="0"/>
                <a:cs typeface="Calibri" charset="0"/>
              </a:rPr>
              <a:t>B</a:t>
            </a:r>
            <a:endParaRPr lang="zh-CN" altLang="en-US" sz="1400" b="1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9629" y="302298"/>
            <a:ext cx="4726817" cy="4726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文本框 143"/>
          <p:cNvSpPr txBox="1"/>
          <p:nvPr/>
        </p:nvSpPr>
        <p:spPr>
          <a:xfrm>
            <a:off x="958406" y="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latin typeface="Calibri" charset="0"/>
                <a:ea typeface="Calibri" charset="0"/>
                <a:cs typeface="Calibri" charset="0"/>
              </a:rPr>
              <a:t>A</a:t>
            </a:r>
            <a:endParaRPr lang="zh-CN" altLang="en-US" sz="1400" b="1" dirty="0">
              <a:latin typeface="Calibri" charset="0"/>
              <a:ea typeface="Calibri" charset="0"/>
              <a:cs typeface="Calibri" charset="0"/>
            </a:endParaRPr>
          </a:p>
        </p:txBody>
      </p:sp>
      <p:graphicFrame>
        <p:nvGraphicFramePr>
          <p:cNvPr id="21" name="Chart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262303"/>
              </p:ext>
            </p:extLst>
          </p:nvPr>
        </p:nvGraphicFramePr>
        <p:xfrm>
          <a:off x="1252076" y="5570530"/>
          <a:ext cx="355282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80016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584091" y="3248126"/>
            <a:ext cx="4262954" cy="3704984"/>
            <a:chOff x="1163105" y="5321996"/>
            <a:chExt cx="4262954" cy="3704984"/>
          </a:xfrm>
        </p:grpSpPr>
        <p:grpSp>
          <p:nvGrpSpPr>
            <p:cNvPr id="3" name="Group 2"/>
            <p:cNvGrpSpPr/>
            <p:nvPr/>
          </p:nvGrpSpPr>
          <p:grpSpPr>
            <a:xfrm>
              <a:off x="1163105" y="5549095"/>
              <a:ext cx="4262954" cy="3477885"/>
              <a:chOff x="1088126" y="3202315"/>
              <a:chExt cx="4262954" cy="3477885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flipH="1">
                <a:off x="1355130" y="3458255"/>
                <a:ext cx="1968500" cy="1587500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flipH="1">
                <a:off x="3382580" y="3458255"/>
                <a:ext cx="1968500" cy="1587500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flipH="1">
                <a:off x="1355130" y="5092700"/>
                <a:ext cx="1968500" cy="1587500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flipH="1">
                <a:off x="3382580" y="5092700"/>
                <a:ext cx="1968500" cy="1587500"/>
              </a:xfrm>
              <a:prstGeom prst="rect">
                <a:avLst/>
              </a:prstGeom>
            </p:spPr>
          </p:pic>
          <p:sp>
            <p:nvSpPr>
              <p:cNvPr id="13" name="文本框 4"/>
              <p:cNvSpPr txBox="1"/>
              <p:nvPr/>
            </p:nvSpPr>
            <p:spPr>
              <a:xfrm>
                <a:off x="1972672" y="3202315"/>
                <a:ext cx="613248" cy="2299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100" dirty="0"/>
                  <a:t>AAV-GFP</a:t>
                </a:r>
                <a:endParaRPr kumimoji="1" lang="zh-CN" altLang="en-US" sz="1100" dirty="0"/>
              </a:p>
            </p:txBody>
          </p:sp>
          <p:sp>
            <p:nvSpPr>
              <p:cNvPr id="14" name="文本框 5"/>
              <p:cNvSpPr txBox="1"/>
              <p:nvPr/>
            </p:nvSpPr>
            <p:spPr>
              <a:xfrm>
                <a:off x="3896105" y="3202315"/>
                <a:ext cx="95571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100"/>
                  <a:t>AAV-SQSTM1</a:t>
                </a:r>
                <a:endParaRPr kumimoji="1" lang="zh-CN" altLang="en-US" sz="1100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 rot="16200000">
                <a:off x="961317" y="4118940"/>
                <a:ext cx="493473" cy="2299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/>
                  <a:t>Cortex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 rot="16200000">
                <a:off x="778120" y="5773146"/>
                <a:ext cx="849979" cy="2299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/>
                  <a:t>Hippocampus</a:t>
                </a:r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4952704" y="6530655"/>
                <a:ext cx="281331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TextBox 17"/>
            <p:cNvSpPr txBox="1"/>
            <p:nvPr/>
          </p:nvSpPr>
          <p:spPr>
            <a:xfrm>
              <a:off x="2958031" y="5321996"/>
              <a:ext cx="93006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MC1 staining</a:t>
              </a: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BC6B984F-A382-D444-A260-085AAE982C77}"/>
              </a:ext>
            </a:extLst>
          </p:cNvPr>
          <p:cNvPicPr>
            <a:picLocks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689129" y="379028"/>
            <a:ext cx="3106722" cy="238978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DA4B205E-4820-F743-9D0C-6D16D3C074B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27451" y="379028"/>
            <a:ext cx="3316101" cy="238978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30A7CA20-F196-214D-89F0-CB761BB7CC65}"/>
              </a:ext>
            </a:extLst>
          </p:cNvPr>
          <p:cNvSpPr txBox="1"/>
          <p:nvPr/>
        </p:nvSpPr>
        <p:spPr>
          <a:xfrm>
            <a:off x="1636687" y="117418"/>
            <a:ext cx="6976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ans" sz="1100" dirty="0"/>
              <a:t>AAV-GFP</a:t>
            </a:r>
            <a:endParaRPr lang="en-US" sz="1100" dirty="0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6F87CF63-2077-0243-8854-E97AB4F00788}"/>
              </a:ext>
            </a:extLst>
          </p:cNvPr>
          <p:cNvSpPr txBox="1"/>
          <p:nvPr/>
        </p:nvSpPr>
        <p:spPr>
          <a:xfrm>
            <a:off x="4764634" y="117020"/>
            <a:ext cx="9557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ans" sz="1100" dirty="0"/>
              <a:t>AAV-SQSTM1</a:t>
            </a:r>
            <a:endParaRPr lang="en-US" sz="1100" dirty="0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E0C5F55-A5EB-F643-8503-0981CA9B9233}"/>
              </a:ext>
            </a:extLst>
          </p:cNvPr>
          <p:cNvSpPr txBox="1"/>
          <p:nvPr/>
        </p:nvSpPr>
        <p:spPr>
          <a:xfrm rot="16200000">
            <a:off x="-393068" y="1443115"/>
            <a:ext cx="11464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ans" sz="1100" dirty="0"/>
              <a:t>SQSTM1</a:t>
            </a:r>
            <a:r>
              <a:rPr lang="zh-Hans" altLang="en-US" sz="1100" dirty="0"/>
              <a:t> </a:t>
            </a:r>
            <a:r>
              <a:rPr lang="en-US" altLang="zh-Hans" sz="1100" dirty="0"/>
              <a:t>staining</a:t>
            </a:r>
            <a:endParaRPr lang="en-US" sz="1100" dirty="0"/>
          </a:p>
        </p:txBody>
      </p:sp>
      <p:grpSp>
        <p:nvGrpSpPr>
          <p:cNvPr id="4" name="Group 3"/>
          <p:cNvGrpSpPr/>
          <p:nvPr/>
        </p:nvGrpSpPr>
        <p:grpSpPr>
          <a:xfrm>
            <a:off x="-27450" y="3266230"/>
            <a:ext cx="2012948" cy="1348009"/>
            <a:chOff x="125821" y="3463310"/>
            <a:chExt cx="2012948" cy="1348009"/>
          </a:xfrm>
        </p:grpSpPr>
        <p:pic>
          <p:nvPicPr>
            <p:cNvPr id="24" name="Picture 23">
              <a:extLst>
                <a:ext uri="{FF2B5EF4-FFF2-40B4-BE49-F238E27FC236}">
                  <a16:creationId xmlns="" xmlns:a16="http://schemas.microsoft.com/office/drawing/2014/main" id="{0FAE6EA9-6F3E-3841-BEE5-12347E8962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21449" y="3761585"/>
              <a:ext cx="1417320" cy="32495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5" name="Picture 24">
              <a:extLst>
                <a:ext uri="{FF2B5EF4-FFF2-40B4-BE49-F238E27FC236}">
                  <a16:creationId xmlns="" xmlns:a16="http://schemas.microsoft.com/office/drawing/2014/main" id="{C9339558-9FAD-F046-BF16-0761095683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21449" y="4486365"/>
              <a:ext cx="1417320" cy="32495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6" name="Picture 25">
              <a:extLst>
                <a:ext uri="{FF2B5EF4-FFF2-40B4-BE49-F238E27FC236}">
                  <a16:creationId xmlns="" xmlns:a16="http://schemas.microsoft.com/office/drawing/2014/main" id="{443E948A-9FF5-8E49-87F0-2AEA50F934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16737" t="13463" r="43176" b="13462"/>
            <a:stretch/>
          </p:blipFill>
          <p:spPr>
            <a:xfrm>
              <a:off x="721449" y="4123975"/>
              <a:ext cx="1417320" cy="32495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2FB1EC4A-58AB-1440-B5D0-41C88E68F06A}"/>
                </a:ext>
              </a:extLst>
            </p:cNvPr>
            <p:cNvCxnSpPr/>
            <p:nvPr/>
          </p:nvCxnSpPr>
          <p:spPr>
            <a:xfrm>
              <a:off x="739153" y="3666416"/>
              <a:ext cx="66790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AA758133-08AD-7549-B194-611C44B92203}"/>
                </a:ext>
              </a:extLst>
            </p:cNvPr>
            <p:cNvCxnSpPr/>
            <p:nvPr/>
          </p:nvCxnSpPr>
          <p:spPr>
            <a:xfrm>
              <a:off x="1450238" y="3666416"/>
              <a:ext cx="66790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9E0CC977-3E0E-9847-97CF-E467AF6D17E4}"/>
                </a:ext>
              </a:extLst>
            </p:cNvPr>
            <p:cNvSpPr txBox="1"/>
            <p:nvPr/>
          </p:nvSpPr>
          <p:spPr>
            <a:xfrm>
              <a:off x="866386" y="3465587"/>
              <a:ext cx="48897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dirty="0"/>
                <a:t>GFP</a:t>
              </a:r>
              <a:endParaRPr lang="en-US" sz="1100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CBFEAEC2-815C-264B-BE4C-BAF7540BF787}"/>
                </a:ext>
              </a:extLst>
            </p:cNvPr>
            <p:cNvSpPr txBox="1"/>
            <p:nvPr/>
          </p:nvSpPr>
          <p:spPr>
            <a:xfrm>
              <a:off x="1451753" y="3463310"/>
              <a:ext cx="6708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/>
                <a:t>SQSTM1</a:t>
              </a:r>
              <a:endParaRPr lang="en-US" sz="1100" dirty="0"/>
            </a:p>
          </p:txBody>
        </p:sp>
        <p:sp>
          <p:nvSpPr>
            <p:cNvPr id="31" name="TextBox 11">
              <a:extLst>
                <a:ext uri="{FF2B5EF4-FFF2-40B4-BE49-F238E27FC236}">
                  <a16:creationId xmlns="" xmlns:a16="http://schemas.microsoft.com/office/drawing/2014/main" id="{4021E517-6DDE-CE42-A6E9-79A36448B2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4518" y="4539010"/>
              <a:ext cx="51007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</a:lstStyle>
            <a:p>
              <a:r>
                <a:rPr lang="en-US" altLang="zh-CN" sz="1100" dirty="0"/>
                <a:t>TUBG</a:t>
              </a:r>
              <a:endParaRPr lang="zh-CN" altLang="en-US" sz="1100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2FC9E8F1-BBF4-F64A-9496-BAF32EA0A7C4}"/>
                </a:ext>
              </a:extLst>
            </p:cNvPr>
            <p:cNvSpPr txBox="1"/>
            <p:nvPr/>
          </p:nvSpPr>
          <p:spPr>
            <a:xfrm>
              <a:off x="125821" y="3793257"/>
              <a:ext cx="66877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Hans" sz="1100" dirty="0"/>
                <a:t>SQSTM1</a:t>
              </a:r>
              <a:endParaRPr lang="en-US" sz="1100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F9C9EFA2-D6F1-2F4E-B9FD-6E96A7FC7485}"/>
                </a:ext>
              </a:extLst>
            </p:cNvPr>
            <p:cNvSpPr txBox="1"/>
            <p:nvPr/>
          </p:nvSpPr>
          <p:spPr>
            <a:xfrm>
              <a:off x="383904" y="4181580"/>
              <a:ext cx="41069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100"/>
              </a:lvl1pPr>
            </a:lstStyle>
            <a:p>
              <a:r>
                <a:rPr lang="en-US" altLang="zh-Hans" dirty="0"/>
                <a:t>GFP</a:t>
              </a:r>
              <a:endParaRPr lang="en-US" dirty="0"/>
            </a:p>
          </p:txBody>
        </p:sp>
      </p:grpSp>
      <p:cxnSp>
        <p:nvCxnSpPr>
          <p:cNvPr id="8" name="Straight Connector 7"/>
          <p:cNvCxnSpPr/>
          <p:nvPr/>
        </p:nvCxnSpPr>
        <p:spPr>
          <a:xfrm>
            <a:off x="5886920" y="2651750"/>
            <a:ext cx="81182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143"/>
          <p:cNvSpPr txBox="1"/>
          <p:nvPr/>
        </p:nvSpPr>
        <p:spPr>
          <a:xfrm>
            <a:off x="-65855" y="70853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latin typeface="Calibri" charset="0"/>
                <a:ea typeface="Calibri" charset="0"/>
                <a:cs typeface="Calibri" charset="0"/>
              </a:rPr>
              <a:t>A</a:t>
            </a:r>
            <a:endParaRPr lang="zh-CN" altLang="en-US" sz="1400" b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5" name="文本框 143"/>
          <p:cNvSpPr txBox="1"/>
          <p:nvPr/>
        </p:nvSpPr>
        <p:spPr>
          <a:xfrm>
            <a:off x="-65855" y="3031121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latin typeface="Calibri" charset="0"/>
                <a:ea typeface="Calibri" charset="0"/>
                <a:cs typeface="Calibri" charset="0"/>
              </a:rPr>
              <a:t>B</a:t>
            </a:r>
            <a:endParaRPr lang="zh-CN" altLang="en-US" sz="1400" b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6" name="文本框 143"/>
          <p:cNvSpPr txBox="1"/>
          <p:nvPr/>
        </p:nvSpPr>
        <p:spPr>
          <a:xfrm>
            <a:off x="2496871" y="3031121"/>
            <a:ext cx="279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latin typeface="Calibri" charset="0"/>
                <a:ea typeface="Calibri" charset="0"/>
                <a:cs typeface="Calibri" charset="0"/>
              </a:rPr>
              <a:t>C</a:t>
            </a:r>
            <a:endParaRPr lang="zh-CN" altLang="en-US" sz="1400" b="1" dirty="0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="" xmlns:a16="http://schemas.microsoft.com/office/drawing/2014/main" id="{BB4DF613-7753-9045-84AB-1D2E15BB75C0}"/>
              </a:ext>
            </a:extLst>
          </p:cNvPr>
          <p:cNvGrpSpPr/>
          <p:nvPr/>
        </p:nvGrpSpPr>
        <p:grpSpPr>
          <a:xfrm>
            <a:off x="1986389" y="3704437"/>
            <a:ext cx="618822" cy="261610"/>
            <a:chOff x="5272440" y="2863968"/>
            <a:chExt cx="618822" cy="261610"/>
          </a:xfrm>
        </p:grpSpPr>
        <p:cxnSp>
          <p:nvCxnSpPr>
            <p:cNvPr id="38" name="Straight Connector 37">
              <a:extLst>
                <a:ext uri="{FF2B5EF4-FFF2-40B4-BE49-F238E27FC236}">
                  <a16:creationId xmlns="" xmlns:a16="http://schemas.microsoft.com/office/drawing/2014/main" id="{D746621C-1AFE-D04C-BA9F-5F51A252E437}"/>
                </a:ext>
              </a:extLst>
            </p:cNvPr>
            <p:cNvCxnSpPr/>
            <p:nvPr/>
          </p:nvCxnSpPr>
          <p:spPr>
            <a:xfrm flipH="1">
              <a:off x="5272440" y="2994773"/>
              <a:ext cx="914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B3815006-CD3A-644A-AD86-1A038899A5A3}"/>
                </a:ext>
              </a:extLst>
            </p:cNvPr>
            <p:cNvSpPr txBox="1"/>
            <p:nvPr/>
          </p:nvSpPr>
          <p:spPr>
            <a:xfrm>
              <a:off x="5312257" y="2863968"/>
              <a:ext cx="57900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Hans" sz="1100" dirty="0"/>
                <a:t>50</a:t>
              </a:r>
              <a:r>
                <a:rPr lang="zh-CN" altLang="en-US" sz="1100" dirty="0"/>
                <a:t> </a:t>
              </a:r>
              <a:r>
                <a:rPr lang="en-US" altLang="zh-Hans" sz="1100" dirty="0" err="1"/>
                <a:t>kDa</a:t>
              </a:r>
              <a:endParaRPr lang="en-US" sz="1100" dirty="0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38AFA725-D192-A345-A320-3FFE15BE7A30}"/>
              </a:ext>
            </a:extLst>
          </p:cNvPr>
          <p:cNvGrpSpPr/>
          <p:nvPr/>
        </p:nvGrpSpPr>
        <p:grpSpPr>
          <a:xfrm>
            <a:off x="1986389" y="4211125"/>
            <a:ext cx="618822" cy="261610"/>
            <a:chOff x="5272440" y="2863968"/>
            <a:chExt cx="618822" cy="261610"/>
          </a:xfrm>
        </p:grpSpPr>
        <p:cxnSp>
          <p:nvCxnSpPr>
            <p:cNvPr id="41" name="Straight Connector 40">
              <a:extLst>
                <a:ext uri="{FF2B5EF4-FFF2-40B4-BE49-F238E27FC236}">
                  <a16:creationId xmlns="" xmlns:a16="http://schemas.microsoft.com/office/drawing/2014/main" id="{9199044F-FA8D-A64C-97A1-813511803939}"/>
                </a:ext>
              </a:extLst>
            </p:cNvPr>
            <p:cNvCxnSpPr/>
            <p:nvPr/>
          </p:nvCxnSpPr>
          <p:spPr>
            <a:xfrm flipH="1">
              <a:off x="5272440" y="2994773"/>
              <a:ext cx="914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6A22424F-6288-7B4C-BE5C-D5AED6278C51}"/>
                </a:ext>
              </a:extLst>
            </p:cNvPr>
            <p:cNvSpPr txBox="1"/>
            <p:nvPr/>
          </p:nvSpPr>
          <p:spPr>
            <a:xfrm>
              <a:off x="5312257" y="2863968"/>
              <a:ext cx="57900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Hans" sz="1100" dirty="0"/>
                <a:t>50</a:t>
              </a:r>
              <a:r>
                <a:rPr lang="zh-CN" altLang="en-US" sz="1100" dirty="0"/>
                <a:t> </a:t>
              </a:r>
              <a:r>
                <a:rPr lang="en-US" altLang="zh-Hans" sz="1100" dirty="0" err="1"/>
                <a:t>kDa</a:t>
              </a:r>
              <a:endParaRPr lang="en-US" sz="1100" dirty="0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966C8A54-B041-4140-AF42-D13E1B79F7C9}"/>
              </a:ext>
            </a:extLst>
          </p:cNvPr>
          <p:cNvGrpSpPr/>
          <p:nvPr/>
        </p:nvGrpSpPr>
        <p:grpSpPr>
          <a:xfrm>
            <a:off x="1985498" y="4073355"/>
            <a:ext cx="618822" cy="261610"/>
            <a:chOff x="5272440" y="2863968"/>
            <a:chExt cx="618822" cy="261610"/>
          </a:xfrm>
        </p:grpSpPr>
        <p:cxnSp>
          <p:nvCxnSpPr>
            <p:cNvPr id="44" name="Straight Connector 43">
              <a:extLst>
                <a:ext uri="{FF2B5EF4-FFF2-40B4-BE49-F238E27FC236}">
                  <a16:creationId xmlns="" xmlns:a16="http://schemas.microsoft.com/office/drawing/2014/main" id="{B7358002-931F-8F45-923B-0501C1B908CB}"/>
                </a:ext>
              </a:extLst>
            </p:cNvPr>
            <p:cNvCxnSpPr/>
            <p:nvPr/>
          </p:nvCxnSpPr>
          <p:spPr>
            <a:xfrm flipH="1">
              <a:off x="5272440" y="2994773"/>
              <a:ext cx="914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="" xmlns:a16="http://schemas.microsoft.com/office/drawing/2014/main" id="{732A2C04-BBAC-ED46-BDCF-AEE515B573D6}"/>
                </a:ext>
              </a:extLst>
            </p:cNvPr>
            <p:cNvSpPr txBox="1"/>
            <p:nvPr/>
          </p:nvSpPr>
          <p:spPr>
            <a:xfrm>
              <a:off x="5312257" y="2863968"/>
              <a:ext cx="57900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Hans" sz="1100" dirty="0"/>
                <a:t>25</a:t>
              </a:r>
              <a:r>
                <a:rPr lang="zh-CN" altLang="en-US" sz="1100" dirty="0"/>
                <a:t> </a:t>
              </a:r>
              <a:r>
                <a:rPr lang="en-US" altLang="zh-Hans" sz="1100" dirty="0" err="1"/>
                <a:t>kDa</a:t>
              </a:r>
              <a:endParaRPr 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84245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8160" y="8877"/>
            <a:ext cx="1312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AT8 staining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620" y="2666008"/>
            <a:ext cx="5733300" cy="19783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620" y="604455"/>
            <a:ext cx="5733300" cy="1978392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819471" y="2447895"/>
            <a:ext cx="43891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13"/>
          <p:cNvSpPr txBox="1"/>
          <p:nvPr/>
        </p:nvSpPr>
        <p:spPr>
          <a:xfrm rot="16200000">
            <a:off x="-287" y="3524399"/>
            <a:ext cx="9557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100" dirty="0"/>
              <a:t>AAV-SQSTM1</a:t>
            </a:r>
            <a:endParaRPr kumimoji="1" lang="zh-CN" altLang="en-US" sz="1100" dirty="0"/>
          </a:p>
        </p:txBody>
      </p:sp>
      <p:sp>
        <p:nvSpPr>
          <p:cNvPr id="8" name="文本框 3"/>
          <p:cNvSpPr txBox="1"/>
          <p:nvPr/>
        </p:nvSpPr>
        <p:spPr>
          <a:xfrm rot="16200000">
            <a:off x="163569" y="1482178"/>
            <a:ext cx="594521" cy="222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100" dirty="0"/>
              <a:t>AAV-GFP</a:t>
            </a:r>
            <a:endParaRPr kumimoji="1" lang="zh-CN" altLang="en-US" sz="1100" dirty="0"/>
          </a:p>
        </p:txBody>
      </p:sp>
      <p:sp>
        <p:nvSpPr>
          <p:cNvPr id="9" name="Rectangle 8"/>
          <p:cNvSpPr/>
          <p:nvPr/>
        </p:nvSpPr>
        <p:spPr>
          <a:xfrm>
            <a:off x="1625976" y="362449"/>
            <a:ext cx="689838" cy="2420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0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100" dirty="0"/>
              <a:t>Ipsilateral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21566" y="362449"/>
            <a:ext cx="866300" cy="2420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Contralateral</a:t>
            </a:r>
          </a:p>
        </p:txBody>
      </p:sp>
    </p:spTree>
    <p:extLst>
      <p:ext uri="{BB962C8B-B14F-4D97-AF65-F5344CB8AC3E}">
        <p14:creationId xmlns:p14="http://schemas.microsoft.com/office/powerpoint/2010/main" val="561471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8218</TotalTime>
  <Words>261</Words>
  <Application>Microsoft Office PowerPoint</Application>
  <PresentationFormat>On-screen Show (4:3)</PresentationFormat>
  <Paragraphs>169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宋体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Hong Lian</dc:creator>
  <cp:lastModifiedBy>Xu Yin</cp:lastModifiedBy>
  <cp:revision>554</cp:revision>
  <dcterms:created xsi:type="dcterms:W3CDTF">2011-11-09T16:12:26Z</dcterms:created>
  <dcterms:modified xsi:type="dcterms:W3CDTF">2018-09-19T16:36:14Z</dcterms:modified>
</cp:coreProperties>
</file>