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4"/>
    <p:sldMasterId id="2147483650" r:id="rId5"/>
  </p:sldMasterIdLst>
  <p:sldIdLst>
    <p:sldId id="575" r:id="rId6"/>
  </p:sldIdLst>
  <p:sldSz cx="30279975" cy="21388388"/>
  <p:notesSz cx="9144000" cy="6858000"/>
  <p:defaultTextStyle>
    <a:defPPr>
      <a:defRPr lang="en-US"/>
    </a:defPPr>
    <a:lvl1pPr marL="0" algn="l" defTabSz="2480036" rtl="0" eaLnBrk="1" latinLnBrk="0" hangingPunct="1">
      <a:defRPr sz="4882" kern="1200">
        <a:solidFill>
          <a:schemeClr val="tx1"/>
        </a:solidFill>
        <a:latin typeface="+mn-lt"/>
        <a:ea typeface="+mn-ea"/>
        <a:cs typeface="+mn-cs"/>
      </a:defRPr>
    </a:lvl1pPr>
    <a:lvl2pPr marL="1240018" algn="l" defTabSz="2480036" rtl="0" eaLnBrk="1" latinLnBrk="0" hangingPunct="1">
      <a:defRPr sz="4882" kern="1200">
        <a:solidFill>
          <a:schemeClr val="tx1"/>
        </a:solidFill>
        <a:latin typeface="+mn-lt"/>
        <a:ea typeface="+mn-ea"/>
        <a:cs typeface="+mn-cs"/>
      </a:defRPr>
    </a:lvl2pPr>
    <a:lvl3pPr marL="2480036" algn="l" defTabSz="2480036" rtl="0" eaLnBrk="1" latinLnBrk="0" hangingPunct="1">
      <a:defRPr sz="4882" kern="1200">
        <a:solidFill>
          <a:schemeClr val="tx1"/>
        </a:solidFill>
        <a:latin typeface="+mn-lt"/>
        <a:ea typeface="+mn-ea"/>
        <a:cs typeface="+mn-cs"/>
      </a:defRPr>
    </a:lvl3pPr>
    <a:lvl4pPr marL="3720054" algn="l" defTabSz="2480036" rtl="0" eaLnBrk="1" latinLnBrk="0" hangingPunct="1">
      <a:defRPr sz="4882" kern="1200">
        <a:solidFill>
          <a:schemeClr val="tx1"/>
        </a:solidFill>
        <a:latin typeface="+mn-lt"/>
        <a:ea typeface="+mn-ea"/>
        <a:cs typeface="+mn-cs"/>
      </a:defRPr>
    </a:lvl4pPr>
    <a:lvl5pPr marL="4960071" algn="l" defTabSz="2480036" rtl="0" eaLnBrk="1" latinLnBrk="0" hangingPunct="1">
      <a:defRPr sz="4882" kern="1200">
        <a:solidFill>
          <a:schemeClr val="tx1"/>
        </a:solidFill>
        <a:latin typeface="+mn-lt"/>
        <a:ea typeface="+mn-ea"/>
        <a:cs typeface="+mn-cs"/>
      </a:defRPr>
    </a:lvl5pPr>
    <a:lvl6pPr marL="6200089" algn="l" defTabSz="2480036" rtl="0" eaLnBrk="1" latinLnBrk="0" hangingPunct="1">
      <a:defRPr sz="4882" kern="1200">
        <a:solidFill>
          <a:schemeClr val="tx1"/>
        </a:solidFill>
        <a:latin typeface="+mn-lt"/>
        <a:ea typeface="+mn-ea"/>
        <a:cs typeface="+mn-cs"/>
      </a:defRPr>
    </a:lvl6pPr>
    <a:lvl7pPr marL="7440107" algn="l" defTabSz="2480036" rtl="0" eaLnBrk="1" latinLnBrk="0" hangingPunct="1">
      <a:defRPr sz="4882" kern="1200">
        <a:solidFill>
          <a:schemeClr val="tx1"/>
        </a:solidFill>
        <a:latin typeface="+mn-lt"/>
        <a:ea typeface="+mn-ea"/>
        <a:cs typeface="+mn-cs"/>
      </a:defRPr>
    </a:lvl7pPr>
    <a:lvl8pPr marL="8680125" algn="l" defTabSz="2480036" rtl="0" eaLnBrk="1" latinLnBrk="0" hangingPunct="1">
      <a:defRPr sz="4882" kern="1200">
        <a:solidFill>
          <a:schemeClr val="tx1"/>
        </a:solidFill>
        <a:latin typeface="+mn-lt"/>
        <a:ea typeface="+mn-ea"/>
        <a:cs typeface="+mn-cs"/>
      </a:defRPr>
    </a:lvl8pPr>
    <a:lvl9pPr marL="9920143" algn="l" defTabSz="2480036" rtl="0" eaLnBrk="1" latinLnBrk="0" hangingPunct="1">
      <a:defRPr sz="488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40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49"/>
    <p:restoredTop sz="94645"/>
  </p:normalViewPr>
  <p:slideViewPr>
    <p:cSldViewPr snapToGrid="0" snapToObjects="1">
      <p:cViewPr varScale="1">
        <p:scale>
          <a:sx n="35" d="100"/>
          <a:sy n="35" d="100"/>
        </p:scale>
        <p:origin x="1144" y="21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5" Type="http://schemas.openxmlformats.org/officeDocument/2006/relationships/slideMaster" Target="slideMasters/slideMaster2.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anfield University">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143000" y="5657849"/>
            <a:ext cx="27946350" cy="11983029"/>
          </a:xfrm>
          <a:prstGeom prst="rect">
            <a:avLst/>
          </a:prstGeom>
        </p:spPr>
        <p:txBody>
          <a:bodyPr anchor="ctr"/>
          <a:lstStyle>
            <a:lvl1pPr algn="ctr">
              <a:defRPr sz="4238" baseline="0">
                <a:latin typeface="Arial" charset="0"/>
                <a:ea typeface="Arial" charset="0"/>
                <a:cs typeface="Arial" charset="0"/>
              </a:defRPr>
            </a:lvl1pPr>
          </a:lstStyle>
          <a:p>
            <a:r>
              <a:rPr lang="en-GB" dirty="0"/>
              <a:t>Click to edit content.</a:t>
            </a:r>
            <a:br>
              <a:rPr lang="en-GB" dirty="0"/>
            </a:br>
            <a:r>
              <a:rPr lang="en-GB" dirty="0"/>
              <a:t>Do not exceed the size of this box to ensure all of your content is printed.</a:t>
            </a:r>
            <a:endParaRPr lang="en-US" dirty="0"/>
          </a:p>
        </p:txBody>
      </p:sp>
      <p:sp>
        <p:nvSpPr>
          <p:cNvPr id="8" name="Text Placeholder 18"/>
          <p:cNvSpPr>
            <a:spLocks noGrp="1"/>
          </p:cNvSpPr>
          <p:nvPr>
            <p:ph type="body" sz="quarter" idx="10" hasCustomPrompt="1"/>
          </p:nvPr>
        </p:nvSpPr>
        <p:spPr>
          <a:xfrm>
            <a:off x="1143000" y="18025159"/>
            <a:ext cx="18288000" cy="834341"/>
          </a:xfrm>
          <a:prstGeom prst="rect">
            <a:avLst/>
          </a:prstGeom>
        </p:spPr>
        <p:txBody>
          <a:bodyPr/>
          <a:lstStyle>
            <a:lvl1pPr marL="0" indent="0">
              <a:buNone/>
              <a:defRPr sz="2544" baseline="0">
                <a:solidFill>
                  <a:srgbClr val="0C406D"/>
                </a:solidFill>
                <a:latin typeface="Arial" charset="0"/>
                <a:ea typeface="Arial" charset="0"/>
                <a:cs typeface="Arial" charset="0"/>
              </a:defRPr>
            </a:lvl1pPr>
            <a:lvl2pPr marL="566608" indent="0">
              <a:buNone/>
              <a:defRPr>
                <a:solidFill>
                  <a:srgbClr val="0C406D"/>
                </a:solidFill>
                <a:latin typeface="Arial" charset="0"/>
                <a:ea typeface="Arial" charset="0"/>
                <a:cs typeface="Arial" charset="0"/>
              </a:defRPr>
            </a:lvl2pPr>
            <a:lvl3pPr marL="1133216" indent="0">
              <a:buNone/>
              <a:defRPr>
                <a:solidFill>
                  <a:srgbClr val="0C406D"/>
                </a:solidFill>
                <a:latin typeface="Arial" charset="0"/>
                <a:ea typeface="Arial" charset="0"/>
                <a:cs typeface="Arial" charset="0"/>
              </a:defRPr>
            </a:lvl3pPr>
            <a:lvl4pPr marL="1699824" indent="0">
              <a:buNone/>
              <a:defRPr>
                <a:solidFill>
                  <a:srgbClr val="0C406D"/>
                </a:solidFill>
                <a:latin typeface="Arial" charset="0"/>
                <a:ea typeface="Arial" charset="0"/>
                <a:cs typeface="Arial" charset="0"/>
              </a:defRPr>
            </a:lvl4pPr>
            <a:lvl5pPr>
              <a:defRPr>
                <a:solidFill>
                  <a:srgbClr val="0C406D"/>
                </a:solidFill>
              </a:defRPr>
            </a:lvl5pPr>
          </a:lstStyle>
          <a:p>
            <a:pPr lvl="0"/>
            <a:r>
              <a:rPr lang="en-GB" dirty="0"/>
              <a:t>Author(s) Name(s): Title, First Name, Surname. Arial 36pt</a:t>
            </a:r>
            <a:endParaRPr lang="en-US" dirty="0"/>
          </a:p>
        </p:txBody>
      </p:sp>
      <p:sp>
        <p:nvSpPr>
          <p:cNvPr id="9" name="Text Placeholder 20"/>
          <p:cNvSpPr>
            <a:spLocks noGrp="1"/>
          </p:cNvSpPr>
          <p:nvPr>
            <p:ph type="body" sz="quarter" idx="11" hasCustomPrompt="1"/>
          </p:nvPr>
        </p:nvSpPr>
        <p:spPr>
          <a:xfrm>
            <a:off x="1143000" y="19186630"/>
            <a:ext cx="18288000" cy="724777"/>
          </a:xfrm>
          <a:prstGeom prst="rect">
            <a:avLst/>
          </a:prstGeom>
        </p:spPr>
        <p:txBody>
          <a:bodyPr/>
          <a:lstStyle>
            <a:lvl1pPr marL="0" indent="0">
              <a:buNone/>
              <a:defRPr sz="2544">
                <a:solidFill>
                  <a:srgbClr val="0C406D"/>
                </a:solidFill>
                <a:latin typeface="Arial" charset="0"/>
                <a:ea typeface="Arial" charset="0"/>
                <a:cs typeface="Arial" charset="0"/>
              </a:defRPr>
            </a:lvl1pPr>
            <a:lvl2pPr marL="566608" indent="0" algn="l">
              <a:buNone/>
              <a:defRPr sz="2260">
                <a:solidFill>
                  <a:srgbClr val="0C406D"/>
                </a:solidFill>
                <a:latin typeface="Arial" charset="0"/>
                <a:ea typeface="Arial" charset="0"/>
                <a:cs typeface="Arial" charset="0"/>
              </a:defRPr>
            </a:lvl2pPr>
            <a:lvl3pPr marL="1133216" indent="0" algn="l">
              <a:buNone/>
              <a:defRPr sz="2260">
                <a:solidFill>
                  <a:srgbClr val="0C406D"/>
                </a:solidFill>
                <a:latin typeface="Arial" charset="0"/>
                <a:ea typeface="Arial" charset="0"/>
                <a:cs typeface="Arial" charset="0"/>
              </a:defRPr>
            </a:lvl3pPr>
            <a:lvl4pPr marL="1699824" indent="0" algn="l">
              <a:buNone/>
              <a:defRPr sz="2260">
                <a:solidFill>
                  <a:srgbClr val="0C406D"/>
                </a:solidFill>
                <a:latin typeface="Arial" charset="0"/>
                <a:ea typeface="Arial" charset="0"/>
                <a:cs typeface="Arial" charset="0"/>
              </a:defRPr>
            </a:lvl4pPr>
            <a:lvl5pPr marL="2266432" indent="0" algn="l">
              <a:buNone/>
              <a:defRPr sz="2260">
                <a:solidFill>
                  <a:srgbClr val="0C406D"/>
                </a:solidFill>
                <a:latin typeface="Arial" charset="0"/>
                <a:ea typeface="Arial" charset="0"/>
                <a:cs typeface="Arial" charset="0"/>
              </a:defRPr>
            </a:lvl5pPr>
          </a:lstStyle>
          <a:p>
            <a:pPr lvl="0"/>
            <a:r>
              <a:rPr lang="en-GB" dirty="0"/>
              <a:t>Address and email address details. Arial 32pt</a:t>
            </a:r>
          </a:p>
        </p:txBody>
      </p:sp>
      <p:sp>
        <p:nvSpPr>
          <p:cNvPr id="10" name="Text Placeholder 22"/>
          <p:cNvSpPr>
            <a:spLocks noGrp="1"/>
          </p:cNvSpPr>
          <p:nvPr>
            <p:ph type="body" sz="quarter" idx="12" hasCustomPrompt="1"/>
          </p:nvPr>
        </p:nvSpPr>
        <p:spPr>
          <a:xfrm>
            <a:off x="21117096" y="17985130"/>
            <a:ext cx="7972254" cy="2804464"/>
          </a:xfrm>
          <a:prstGeom prst="rect">
            <a:avLst/>
          </a:prstGeom>
        </p:spPr>
        <p:txBody>
          <a:bodyPr anchor="ctr"/>
          <a:lstStyle>
            <a:lvl1pPr marL="283304" indent="0" algn="ctr">
              <a:buFont typeface="Arial" charset="0"/>
              <a:buNone/>
              <a:defRPr sz="2260">
                <a:solidFill>
                  <a:schemeClr val="bg1">
                    <a:lumMod val="65000"/>
                  </a:schemeClr>
                </a:solidFill>
                <a:latin typeface="Arial" charset="0"/>
                <a:ea typeface="Arial" charset="0"/>
                <a:cs typeface="Arial" charset="0"/>
              </a:defRPr>
            </a:lvl1pPr>
            <a:lvl2pPr marL="566608" indent="0" algn="l">
              <a:buFont typeface="Arial" charset="0"/>
              <a:buNone/>
              <a:defRPr sz="2260">
                <a:solidFill>
                  <a:schemeClr val="bg1">
                    <a:lumMod val="65000"/>
                  </a:schemeClr>
                </a:solidFill>
                <a:latin typeface="Arial" charset="0"/>
                <a:ea typeface="Arial" charset="0"/>
                <a:cs typeface="Arial" charset="0"/>
              </a:defRPr>
            </a:lvl2pPr>
          </a:lstStyle>
          <a:p>
            <a:pPr marL="566608" marR="0" lvl="0" indent="-283304" algn="l" defTabSz="1133216" rtl="0" eaLnBrk="1" fontAlgn="auto" latinLnBrk="0" hangingPunct="1">
              <a:lnSpc>
                <a:spcPct val="90000"/>
              </a:lnSpc>
              <a:spcBef>
                <a:spcPts val="620"/>
              </a:spcBef>
              <a:spcAft>
                <a:spcPts val="0"/>
              </a:spcAft>
              <a:buClrTx/>
              <a:buSzTx/>
              <a:tabLst/>
              <a:defRPr/>
            </a:pPr>
            <a:r>
              <a:rPr lang="en-US" dirty="0"/>
              <a:t>Sponsor’s details here</a:t>
            </a:r>
          </a:p>
        </p:txBody>
      </p:sp>
      <p:sp>
        <p:nvSpPr>
          <p:cNvPr id="13" name="Text Placeholder 3"/>
          <p:cNvSpPr>
            <a:spLocks noGrp="1"/>
          </p:cNvSpPr>
          <p:nvPr>
            <p:ph type="body" sz="quarter" idx="13" hasCustomPrompt="1"/>
          </p:nvPr>
        </p:nvSpPr>
        <p:spPr>
          <a:xfrm>
            <a:off x="6224588" y="1485898"/>
            <a:ext cx="22864762" cy="3228690"/>
          </a:xfrm>
          <a:prstGeom prst="rect">
            <a:avLst/>
          </a:prstGeom>
        </p:spPr>
        <p:txBody>
          <a:bodyPr anchor="ctr"/>
          <a:lstStyle>
            <a:lvl1pPr marL="0" indent="0">
              <a:buNone/>
              <a:defRPr sz="6800" b="1" baseline="0">
                <a:latin typeface="Arial" charset="0"/>
                <a:ea typeface="Arial" charset="0"/>
                <a:cs typeface="Arial" charset="0"/>
              </a:defRPr>
            </a:lvl1pPr>
          </a:lstStyle>
          <a:p>
            <a:pPr lvl="0"/>
            <a:r>
              <a:rPr lang="en-US" b="1" dirty="0">
                <a:latin typeface="Arial" charset="0"/>
                <a:ea typeface="Arial" charset="0"/>
                <a:cs typeface="Arial" charset="0"/>
              </a:rPr>
              <a:t>Title, Arial Bold 68pt</a:t>
            </a:r>
            <a:endParaRPr lang="en-US" dirty="0"/>
          </a:p>
        </p:txBody>
      </p:sp>
    </p:spTree>
    <p:extLst>
      <p:ext uri="{BB962C8B-B14F-4D97-AF65-F5344CB8AC3E}">
        <p14:creationId xmlns:p14="http://schemas.microsoft.com/office/powerpoint/2010/main" val="988993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chool of Managem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143000" y="5657849"/>
            <a:ext cx="27946350" cy="11983029"/>
          </a:xfrm>
          <a:prstGeom prst="rect">
            <a:avLst/>
          </a:prstGeom>
        </p:spPr>
        <p:txBody>
          <a:bodyPr anchor="ctr"/>
          <a:lstStyle>
            <a:lvl1pPr algn="ctr">
              <a:defRPr sz="4238" baseline="0">
                <a:latin typeface="Arial" charset="0"/>
                <a:ea typeface="Arial" charset="0"/>
                <a:cs typeface="Arial" charset="0"/>
              </a:defRPr>
            </a:lvl1pPr>
          </a:lstStyle>
          <a:p>
            <a:r>
              <a:rPr lang="en-GB" dirty="0"/>
              <a:t>Click to edit content.</a:t>
            </a:r>
            <a:br>
              <a:rPr lang="en-GB" dirty="0"/>
            </a:br>
            <a:r>
              <a:rPr lang="en-GB" dirty="0"/>
              <a:t>Do not exceed the size of this box to ensure all of your content is printed.</a:t>
            </a:r>
            <a:endParaRPr lang="en-US" dirty="0"/>
          </a:p>
        </p:txBody>
      </p:sp>
      <p:sp>
        <p:nvSpPr>
          <p:cNvPr id="8" name="Text Placeholder 18"/>
          <p:cNvSpPr>
            <a:spLocks noGrp="1"/>
          </p:cNvSpPr>
          <p:nvPr>
            <p:ph type="body" sz="quarter" idx="10" hasCustomPrompt="1"/>
          </p:nvPr>
        </p:nvSpPr>
        <p:spPr>
          <a:xfrm>
            <a:off x="1143000" y="18025159"/>
            <a:ext cx="18288000" cy="834341"/>
          </a:xfrm>
          <a:prstGeom prst="rect">
            <a:avLst/>
          </a:prstGeom>
        </p:spPr>
        <p:txBody>
          <a:bodyPr/>
          <a:lstStyle>
            <a:lvl1pPr marL="0" indent="0">
              <a:buNone/>
              <a:defRPr sz="2544" baseline="0">
                <a:solidFill>
                  <a:srgbClr val="0C406D"/>
                </a:solidFill>
                <a:latin typeface="Arial" charset="0"/>
                <a:ea typeface="Arial" charset="0"/>
                <a:cs typeface="Arial" charset="0"/>
              </a:defRPr>
            </a:lvl1pPr>
            <a:lvl2pPr marL="566608" indent="0">
              <a:buNone/>
              <a:defRPr>
                <a:solidFill>
                  <a:srgbClr val="0C406D"/>
                </a:solidFill>
                <a:latin typeface="Arial" charset="0"/>
                <a:ea typeface="Arial" charset="0"/>
                <a:cs typeface="Arial" charset="0"/>
              </a:defRPr>
            </a:lvl2pPr>
            <a:lvl3pPr marL="1133216" indent="0">
              <a:buNone/>
              <a:defRPr>
                <a:solidFill>
                  <a:srgbClr val="0C406D"/>
                </a:solidFill>
                <a:latin typeface="Arial" charset="0"/>
                <a:ea typeface="Arial" charset="0"/>
                <a:cs typeface="Arial" charset="0"/>
              </a:defRPr>
            </a:lvl3pPr>
            <a:lvl4pPr marL="1699824" indent="0">
              <a:buNone/>
              <a:defRPr>
                <a:solidFill>
                  <a:srgbClr val="0C406D"/>
                </a:solidFill>
                <a:latin typeface="Arial" charset="0"/>
                <a:ea typeface="Arial" charset="0"/>
                <a:cs typeface="Arial" charset="0"/>
              </a:defRPr>
            </a:lvl4pPr>
            <a:lvl5pPr>
              <a:defRPr>
                <a:solidFill>
                  <a:srgbClr val="0C406D"/>
                </a:solidFill>
              </a:defRPr>
            </a:lvl5pPr>
          </a:lstStyle>
          <a:p>
            <a:pPr lvl="0"/>
            <a:r>
              <a:rPr lang="en-GB" dirty="0"/>
              <a:t>Author(s) Name(s): Title, First Name, Surname. Arial 36pt</a:t>
            </a:r>
            <a:endParaRPr lang="en-US" dirty="0"/>
          </a:p>
        </p:txBody>
      </p:sp>
      <p:sp>
        <p:nvSpPr>
          <p:cNvPr id="9" name="Text Placeholder 20"/>
          <p:cNvSpPr>
            <a:spLocks noGrp="1"/>
          </p:cNvSpPr>
          <p:nvPr>
            <p:ph type="body" sz="quarter" idx="11" hasCustomPrompt="1"/>
          </p:nvPr>
        </p:nvSpPr>
        <p:spPr>
          <a:xfrm>
            <a:off x="1143000" y="19186630"/>
            <a:ext cx="18288000" cy="724777"/>
          </a:xfrm>
          <a:prstGeom prst="rect">
            <a:avLst/>
          </a:prstGeom>
        </p:spPr>
        <p:txBody>
          <a:bodyPr/>
          <a:lstStyle>
            <a:lvl1pPr marL="0" indent="0">
              <a:buNone/>
              <a:defRPr sz="2544">
                <a:solidFill>
                  <a:srgbClr val="0C406D"/>
                </a:solidFill>
                <a:latin typeface="Arial" charset="0"/>
                <a:ea typeface="Arial" charset="0"/>
                <a:cs typeface="Arial" charset="0"/>
              </a:defRPr>
            </a:lvl1pPr>
            <a:lvl2pPr marL="566608" indent="0" algn="l">
              <a:buNone/>
              <a:defRPr sz="2260">
                <a:solidFill>
                  <a:srgbClr val="0C406D"/>
                </a:solidFill>
                <a:latin typeface="Arial" charset="0"/>
                <a:ea typeface="Arial" charset="0"/>
                <a:cs typeface="Arial" charset="0"/>
              </a:defRPr>
            </a:lvl2pPr>
            <a:lvl3pPr marL="1133216" indent="0" algn="l">
              <a:buNone/>
              <a:defRPr sz="2260">
                <a:solidFill>
                  <a:srgbClr val="0C406D"/>
                </a:solidFill>
                <a:latin typeface="Arial" charset="0"/>
                <a:ea typeface="Arial" charset="0"/>
                <a:cs typeface="Arial" charset="0"/>
              </a:defRPr>
            </a:lvl3pPr>
            <a:lvl4pPr marL="1699824" indent="0" algn="l">
              <a:buNone/>
              <a:defRPr sz="2260">
                <a:solidFill>
                  <a:srgbClr val="0C406D"/>
                </a:solidFill>
                <a:latin typeface="Arial" charset="0"/>
                <a:ea typeface="Arial" charset="0"/>
                <a:cs typeface="Arial" charset="0"/>
              </a:defRPr>
            </a:lvl4pPr>
            <a:lvl5pPr marL="2266432" indent="0" algn="l">
              <a:buNone/>
              <a:defRPr sz="2260">
                <a:solidFill>
                  <a:srgbClr val="0C406D"/>
                </a:solidFill>
                <a:latin typeface="Arial" charset="0"/>
                <a:ea typeface="Arial" charset="0"/>
                <a:cs typeface="Arial" charset="0"/>
              </a:defRPr>
            </a:lvl5pPr>
          </a:lstStyle>
          <a:p>
            <a:pPr lvl="0"/>
            <a:r>
              <a:rPr lang="en-GB" dirty="0"/>
              <a:t>Address and email address details. Arial 32pt</a:t>
            </a:r>
          </a:p>
        </p:txBody>
      </p:sp>
      <p:sp>
        <p:nvSpPr>
          <p:cNvPr id="10" name="Text Placeholder 22"/>
          <p:cNvSpPr>
            <a:spLocks noGrp="1"/>
          </p:cNvSpPr>
          <p:nvPr>
            <p:ph type="body" sz="quarter" idx="12" hasCustomPrompt="1"/>
          </p:nvPr>
        </p:nvSpPr>
        <p:spPr>
          <a:xfrm>
            <a:off x="21117096" y="17985130"/>
            <a:ext cx="7972254" cy="2804464"/>
          </a:xfrm>
          <a:prstGeom prst="rect">
            <a:avLst/>
          </a:prstGeom>
        </p:spPr>
        <p:txBody>
          <a:bodyPr anchor="ctr"/>
          <a:lstStyle>
            <a:lvl1pPr marL="283304" indent="0" algn="ctr">
              <a:buFont typeface="Arial" charset="0"/>
              <a:buNone/>
              <a:defRPr sz="2260" baseline="0">
                <a:solidFill>
                  <a:schemeClr val="bg1">
                    <a:lumMod val="65000"/>
                  </a:schemeClr>
                </a:solidFill>
                <a:latin typeface="Arial" charset="0"/>
                <a:ea typeface="Arial" charset="0"/>
                <a:cs typeface="Arial" charset="0"/>
              </a:defRPr>
            </a:lvl1pPr>
            <a:lvl2pPr marL="566608" indent="0" algn="l">
              <a:buFont typeface="Arial" charset="0"/>
              <a:buNone/>
              <a:defRPr sz="2260">
                <a:solidFill>
                  <a:schemeClr val="bg1">
                    <a:lumMod val="65000"/>
                  </a:schemeClr>
                </a:solidFill>
                <a:latin typeface="Arial" charset="0"/>
                <a:ea typeface="Arial" charset="0"/>
                <a:cs typeface="Arial" charset="0"/>
              </a:defRPr>
            </a:lvl2pPr>
          </a:lstStyle>
          <a:p>
            <a:pPr marL="566608" marR="0" lvl="0" indent="-283304" algn="l" defTabSz="1133216" rtl="0" eaLnBrk="1" fontAlgn="auto" latinLnBrk="0" hangingPunct="1">
              <a:lnSpc>
                <a:spcPct val="90000"/>
              </a:lnSpc>
              <a:spcBef>
                <a:spcPts val="620"/>
              </a:spcBef>
              <a:spcAft>
                <a:spcPts val="0"/>
              </a:spcAft>
              <a:buClrTx/>
              <a:buSzTx/>
              <a:tabLst/>
              <a:defRPr/>
            </a:pPr>
            <a:r>
              <a:rPr lang="en-US" dirty="0"/>
              <a:t>Sponsor’s details here</a:t>
            </a:r>
          </a:p>
        </p:txBody>
      </p:sp>
      <p:sp>
        <p:nvSpPr>
          <p:cNvPr id="13" name="Text Placeholder 3"/>
          <p:cNvSpPr>
            <a:spLocks noGrp="1"/>
          </p:cNvSpPr>
          <p:nvPr>
            <p:ph type="body" sz="quarter" idx="13" hasCustomPrompt="1"/>
          </p:nvPr>
        </p:nvSpPr>
        <p:spPr>
          <a:xfrm>
            <a:off x="6224588" y="1485898"/>
            <a:ext cx="22864762" cy="3228690"/>
          </a:xfrm>
          <a:prstGeom prst="rect">
            <a:avLst/>
          </a:prstGeom>
        </p:spPr>
        <p:txBody>
          <a:bodyPr anchor="ctr"/>
          <a:lstStyle>
            <a:lvl1pPr marL="0" indent="0">
              <a:buNone/>
              <a:defRPr sz="6800" b="1" baseline="0">
                <a:latin typeface="Arial" charset="0"/>
                <a:ea typeface="Arial" charset="0"/>
                <a:cs typeface="Arial" charset="0"/>
              </a:defRPr>
            </a:lvl1pPr>
          </a:lstStyle>
          <a:p>
            <a:pPr lvl="0"/>
            <a:r>
              <a:rPr lang="en-US" b="1" dirty="0">
                <a:latin typeface="Arial" charset="0"/>
                <a:ea typeface="Arial" charset="0"/>
                <a:cs typeface="Arial" charset="0"/>
              </a:rPr>
              <a:t>Title, Arial Bold 68pt</a:t>
            </a:r>
            <a:endParaRPr lang="en-US" dirty="0"/>
          </a:p>
        </p:txBody>
      </p:sp>
    </p:spTree>
    <p:extLst>
      <p:ext uri="{BB962C8B-B14F-4D97-AF65-F5344CB8AC3E}">
        <p14:creationId xmlns:p14="http://schemas.microsoft.com/office/powerpoint/2010/main" val="1381287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000" y="1080000"/>
            <a:ext cx="3960000" cy="3960000"/>
          </a:xfrm>
          <a:prstGeom prst="rect">
            <a:avLst/>
          </a:prstGeom>
        </p:spPr>
      </p:pic>
      <p:sp>
        <p:nvSpPr>
          <p:cNvPr id="6" name="Text Box 17"/>
          <p:cNvSpPr txBox="1">
            <a:spLocks noChangeArrowheads="1"/>
          </p:cNvSpPr>
          <p:nvPr userDrawn="1"/>
        </p:nvSpPr>
        <p:spPr bwMode="auto">
          <a:xfrm>
            <a:off x="1152000" y="19945350"/>
            <a:ext cx="12774341" cy="63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884" tIns="22942" rIns="45884" bIns="22942">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815" dirty="0" err="1">
                <a:solidFill>
                  <a:srgbClr val="0C406D"/>
                </a:solidFill>
                <a:cs typeface="Arial" panose="020B0604020202020204" pitchFamily="34" charset="0"/>
              </a:rPr>
              <a:t>www.cranfield.ac.uk</a:t>
            </a:r>
            <a:endParaRPr lang="en-US" altLang="en-US" sz="3815" dirty="0">
              <a:solidFill>
                <a:srgbClr val="0C406D"/>
              </a:solidFill>
              <a:cs typeface="Arial" panose="020B0604020202020204" pitchFamily="34" charset="0"/>
            </a:endParaRPr>
          </a:p>
        </p:txBody>
      </p:sp>
    </p:spTree>
    <p:extLst>
      <p:ext uri="{BB962C8B-B14F-4D97-AF65-F5344CB8AC3E}">
        <p14:creationId xmlns:p14="http://schemas.microsoft.com/office/powerpoint/2010/main" val="941084347"/>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1133216" rtl="0" eaLnBrk="1" latinLnBrk="0" hangingPunct="1">
        <a:lnSpc>
          <a:spcPct val="90000"/>
        </a:lnSpc>
        <a:spcBef>
          <a:spcPct val="0"/>
        </a:spcBef>
        <a:buNone/>
        <a:defRPr sz="5453" kern="1200">
          <a:solidFill>
            <a:schemeClr val="tx1"/>
          </a:solidFill>
          <a:latin typeface="+mj-lt"/>
          <a:ea typeface="+mj-ea"/>
          <a:cs typeface="+mj-cs"/>
        </a:defRPr>
      </a:lvl1pPr>
    </p:titleStyle>
    <p:bodyStyle>
      <a:lvl1pPr marL="283304" indent="-283304" algn="l" defTabSz="1133216" rtl="0" eaLnBrk="1" latinLnBrk="0" hangingPunct="1">
        <a:lnSpc>
          <a:spcPct val="90000"/>
        </a:lnSpc>
        <a:spcBef>
          <a:spcPts val="1239"/>
        </a:spcBef>
        <a:buFont typeface="Arial"/>
        <a:buChar char="•"/>
        <a:defRPr sz="3470" kern="1200">
          <a:solidFill>
            <a:schemeClr val="tx1"/>
          </a:solidFill>
          <a:latin typeface="+mn-lt"/>
          <a:ea typeface="+mn-ea"/>
          <a:cs typeface="+mn-cs"/>
        </a:defRPr>
      </a:lvl1pPr>
      <a:lvl2pPr marL="849912" indent="-283304" algn="l" defTabSz="1133216" rtl="0" eaLnBrk="1" latinLnBrk="0" hangingPunct="1">
        <a:lnSpc>
          <a:spcPct val="90000"/>
        </a:lnSpc>
        <a:spcBef>
          <a:spcPts val="620"/>
        </a:spcBef>
        <a:buFont typeface="Arial"/>
        <a:buChar char="•"/>
        <a:defRPr sz="2974" kern="1200">
          <a:solidFill>
            <a:schemeClr val="tx1"/>
          </a:solidFill>
          <a:latin typeface="+mn-lt"/>
          <a:ea typeface="+mn-ea"/>
          <a:cs typeface="+mn-cs"/>
        </a:defRPr>
      </a:lvl2pPr>
      <a:lvl3pPr marL="1416520" indent="-283304" algn="l" defTabSz="1133216" rtl="0" eaLnBrk="1" latinLnBrk="0" hangingPunct="1">
        <a:lnSpc>
          <a:spcPct val="90000"/>
        </a:lnSpc>
        <a:spcBef>
          <a:spcPts val="620"/>
        </a:spcBef>
        <a:buFont typeface="Arial"/>
        <a:buChar char="•"/>
        <a:defRPr sz="2479" kern="1200">
          <a:solidFill>
            <a:schemeClr val="tx1"/>
          </a:solidFill>
          <a:latin typeface="+mn-lt"/>
          <a:ea typeface="+mn-ea"/>
          <a:cs typeface="+mn-cs"/>
        </a:defRPr>
      </a:lvl3pPr>
      <a:lvl4pPr marL="1983128" indent="-283304" algn="l" defTabSz="1133216" rtl="0" eaLnBrk="1" latinLnBrk="0" hangingPunct="1">
        <a:lnSpc>
          <a:spcPct val="90000"/>
        </a:lnSpc>
        <a:spcBef>
          <a:spcPts val="620"/>
        </a:spcBef>
        <a:buFont typeface="Arial"/>
        <a:buChar char="•"/>
        <a:defRPr sz="2231" kern="1200">
          <a:solidFill>
            <a:schemeClr val="tx1"/>
          </a:solidFill>
          <a:latin typeface="+mn-lt"/>
          <a:ea typeface="+mn-ea"/>
          <a:cs typeface="+mn-cs"/>
        </a:defRPr>
      </a:lvl4pPr>
      <a:lvl5pPr marL="2549736" indent="-283304" algn="l" defTabSz="1133216" rtl="0" eaLnBrk="1" latinLnBrk="0" hangingPunct="1">
        <a:lnSpc>
          <a:spcPct val="90000"/>
        </a:lnSpc>
        <a:spcBef>
          <a:spcPts val="620"/>
        </a:spcBef>
        <a:buFont typeface="Arial"/>
        <a:buChar char="•"/>
        <a:defRPr sz="2231" kern="1200">
          <a:solidFill>
            <a:schemeClr val="tx1"/>
          </a:solidFill>
          <a:latin typeface="+mn-lt"/>
          <a:ea typeface="+mn-ea"/>
          <a:cs typeface="+mn-cs"/>
        </a:defRPr>
      </a:lvl5pPr>
      <a:lvl6pPr marL="3116344" indent="-283304" algn="l" defTabSz="1133216" rtl="0" eaLnBrk="1" latinLnBrk="0" hangingPunct="1">
        <a:lnSpc>
          <a:spcPct val="90000"/>
        </a:lnSpc>
        <a:spcBef>
          <a:spcPts val="620"/>
        </a:spcBef>
        <a:buFont typeface="Arial"/>
        <a:buChar char="•"/>
        <a:defRPr sz="2231" kern="1200">
          <a:solidFill>
            <a:schemeClr val="tx1"/>
          </a:solidFill>
          <a:latin typeface="+mn-lt"/>
          <a:ea typeface="+mn-ea"/>
          <a:cs typeface="+mn-cs"/>
        </a:defRPr>
      </a:lvl6pPr>
      <a:lvl7pPr marL="3682952" indent="-283304" algn="l" defTabSz="1133216" rtl="0" eaLnBrk="1" latinLnBrk="0" hangingPunct="1">
        <a:lnSpc>
          <a:spcPct val="90000"/>
        </a:lnSpc>
        <a:spcBef>
          <a:spcPts val="620"/>
        </a:spcBef>
        <a:buFont typeface="Arial"/>
        <a:buChar char="•"/>
        <a:defRPr sz="2231" kern="1200">
          <a:solidFill>
            <a:schemeClr val="tx1"/>
          </a:solidFill>
          <a:latin typeface="+mn-lt"/>
          <a:ea typeface="+mn-ea"/>
          <a:cs typeface="+mn-cs"/>
        </a:defRPr>
      </a:lvl7pPr>
      <a:lvl8pPr marL="4249560" indent="-283304" algn="l" defTabSz="1133216" rtl="0" eaLnBrk="1" latinLnBrk="0" hangingPunct="1">
        <a:lnSpc>
          <a:spcPct val="90000"/>
        </a:lnSpc>
        <a:spcBef>
          <a:spcPts val="620"/>
        </a:spcBef>
        <a:buFont typeface="Arial"/>
        <a:buChar char="•"/>
        <a:defRPr sz="2231" kern="1200">
          <a:solidFill>
            <a:schemeClr val="tx1"/>
          </a:solidFill>
          <a:latin typeface="+mn-lt"/>
          <a:ea typeface="+mn-ea"/>
          <a:cs typeface="+mn-cs"/>
        </a:defRPr>
      </a:lvl8pPr>
      <a:lvl9pPr marL="4816168" indent="-283304" algn="l" defTabSz="1133216" rtl="0" eaLnBrk="1" latinLnBrk="0" hangingPunct="1">
        <a:lnSpc>
          <a:spcPct val="90000"/>
        </a:lnSpc>
        <a:spcBef>
          <a:spcPts val="620"/>
        </a:spcBef>
        <a:buFont typeface="Arial"/>
        <a:buChar char="•"/>
        <a:defRPr sz="2231" kern="1200">
          <a:solidFill>
            <a:schemeClr val="tx1"/>
          </a:solidFill>
          <a:latin typeface="+mn-lt"/>
          <a:ea typeface="+mn-ea"/>
          <a:cs typeface="+mn-cs"/>
        </a:defRPr>
      </a:lvl9pPr>
    </p:bodyStyle>
    <p:otherStyle>
      <a:defPPr>
        <a:defRPr lang="en-US"/>
      </a:defPPr>
      <a:lvl1pPr marL="0" algn="l" defTabSz="1133216" rtl="0" eaLnBrk="1" latinLnBrk="0" hangingPunct="1">
        <a:defRPr sz="2231" kern="1200">
          <a:solidFill>
            <a:schemeClr val="tx1"/>
          </a:solidFill>
          <a:latin typeface="+mn-lt"/>
          <a:ea typeface="+mn-ea"/>
          <a:cs typeface="+mn-cs"/>
        </a:defRPr>
      </a:lvl1pPr>
      <a:lvl2pPr marL="566608" algn="l" defTabSz="1133216" rtl="0" eaLnBrk="1" latinLnBrk="0" hangingPunct="1">
        <a:defRPr sz="2231" kern="1200">
          <a:solidFill>
            <a:schemeClr val="tx1"/>
          </a:solidFill>
          <a:latin typeface="+mn-lt"/>
          <a:ea typeface="+mn-ea"/>
          <a:cs typeface="+mn-cs"/>
        </a:defRPr>
      </a:lvl2pPr>
      <a:lvl3pPr marL="1133216" algn="l" defTabSz="1133216" rtl="0" eaLnBrk="1" latinLnBrk="0" hangingPunct="1">
        <a:defRPr sz="2231" kern="1200">
          <a:solidFill>
            <a:schemeClr val="tx1"/>
          </a:solidFill>
          <a:latin typeface="+mn-lt"/>
          <a:ea typeface="+mn-ea"/>
          <a:cs typeface="+mn-cs"/>
        </a:defRPr>
      </a:lvl3pPr>
      <a:lvl4pPr marL="1699824" algn="l" defTabSz="1133216" rtl="0" eaLnBrk="1" latinLnBrk="0" hangingPunct="1">
        <a:defRPr sz="2231" kern="1200">
          <a:solidFill>
            <a:schemeClr val="tx1"/>
          </a:solidFill>
          <a:latin typeface="+mn-lt"/>
          <a:ea typeface="+mn-ea"/>
          <a:cs typeface="+mn-cs"/>
        </a:defRPr>
      </a:lvl4pPr>
      <a:lvl5pPr marL="2266432" algn="l" defTabSz="1133216" rtl="0" eaLnBrk="1" latinLnBrk="0" hangingPunct="1">
        <a:defRPr sz="2231" kern="1200">
          <a:solidFill>
            <a:schemeClr val="tx1"/>
          </a:solidFill>
          <a:latin typeface="+mn-lt"/>
          <a:ea typeface="+mn-ea"/>
          <a:cs typeface="+mn-cs"/>
        </a:defRPr>
      </a:lvl5pPr>
      <a:lvl6pPr marL="2833040" algn="l" defTabSz="1133216" rtl="0" eaLnBrk="1" latinLnBrk="0" hangingPunct="1">
        <a:defRPr sz="2231" kern="1200">
          <a:solidFill>
            <a:schemeClr val="tx1"/>
          </a:solidFill>
          <a:latin typeface="+mn-lt"/>
          <a:ea typeface="+mn-ea"/>
          <a:cs typeface="+mn-cs"/>
        </a:defRPr>
      </a:lvl6pPr>
      <a:lvl7pPr marL="3399648" algn="l" defTabSz="1133216" rtl="0" eaLnBrk="1" latinLnBrk="0" hangingPunct="1">
        <a:defRPr sz="2231" kern="1200">
          <a:solidFill>
            <a:schemeClr val="tx1"/>
          </a:solidFill>
          <a:latin typeface="+mn-lt"/>
          <a:ea typeface="+mn-ea"/>
          <a:cs typeface="+mn-cs"/>
        </a:defRPr>
      </a:lvl7pPr>
      <a:lvl8pPr marL="3966257" algn="l" defTabSz="1133216" rtl="0" eaLnBrk="1" latinLnBrk="0" hangingPunct="1">
        <a:defRPr sz="2231" kern="1200">
          <a:solidFill>
            <a:schemeClr val="tx1"/>
          </a:solidFill>
          <a:latin typeface="+mn-lt"/>
          <a:ea typeface="+mn-ea"/>
          <a:cs typeface="+mn-cs"/>
        </a:defRPr>
      </a:lvl8pPr>
      <a:lvl9pPr marL="4532864" algn="l" defTabSz="1133216" rtl="0" eaLnBrk="1" latinLnBrk="0" hangingPunct="1">
        <a:defRPr sz="223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000" y="1080000"/>
            <a:ext cx="3960000" cy="3960000"/>
          </a:xfrm>
          <a:prstGeom prst="rect">
            <a:avLst/>
          </a:prstGeom>
        </p:spPr>
      </p:pic>
      <p:sp>
        <p:nvSpPr>
          <p:cNvPr id="6" name="Text Box 17"/>
          <p:cNvSpPr txBox="1">
            <a:spLocks noChangeArrowheads="1"/>
          </p:cNvSpPr>
          <p:nvPr userDrawn="1"/>
        </p:nvSpPr>
        <p:spPr bwMode="auto">
          <a:xfrm>
            <a:off x="1152000" y="19945350"/>
            <a:ext cx="12774341" cy="63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884" tIns="22942" rIns="45884" bIns="22942">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815" dirty="0" err="1">
                <a:solidFill>
                  <a:srgbClr val="0C406D"/>
                </a:solidFill>
                <a:cs typeface="Arial" panose="020B0604020202020204" pitchFamily="34" charset="0"/>
              </a:rPr>
              <a:t>www.cranfield.ac.uk</a:t>
            </a:r>
            <a:r>
              <a:rPr lang="en-US" altLang="en-US" sz="3815" dirty="0">
                <a:solidFill>
                  <a:srgbClr val="0C406D"/>
                </a:solidFill>
                <a:cs typeface="Arial" panose="020B0604020202020204" pitchFamily="34" charset="0"/>
              </a:rPr>
              <a:t>/</a:t>
            </a:r>
            <a:r>
              <a:rPr lang="en-US" altLang="en-US" sz="3815" dirty="0" err="1">
                <a:solidFill>
                  <a:srgbClr val="0C406D"/>
                </a:solidFill>
                <a:cs typeface="Arial" panose="020B0604020202020204" pitchFamily="34" charset="0"/>
              </a:rPr>
              <a:t>som</a:t>
            </a:r>
            <a:endParaRPr lang="en-US" altLang="en-US" sz="3815" dirty="0">
              <a:solidFill>
                <a:srgbClr val="0C406D"/>
              </a:solidFill>
              <a:cs typeface="Arial" panose="020B0604020202020204" pitchFamily="34" charset="0"/>
            </a:endParaRPr>
          </a:p>
        </p:txBody>
      </p:sp>
    </p:spTree>
    <p:extLst>
      <p:ext uri="{BB962C8B-B14F-4D97-AF65-F5344CB8AC3E}">
        <p14:creationId xmlns:p14="http://schemas.microsoft.com/office/powerpoint/2010/main" val="1121159765"/>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1133216" rtl="0" eaLnBrk="1" latinLnBrk="0" hangingPunct="1">
        <a:lnSpc>
          <a:spcPct val="90000"/>
        </a:lnSpc>
        <a:spcBef>
          <a:spcPct val="0"/>
        </a:spcBef>
        <a:buNone/>
        <a:defRPr sz="5453" kern="1200">
          <a:solidFill>
            <a:schemeClr val="tx1"/>
          </a:solidFill>
          <a:latin typeface="+mj-lt"/>
          <a:ea typeface="+mj-ea"/>
          <a:cs typeface="+mj-cs"/>
        </a:defRPr>
      </a:lvl1pPr>
    </p:titleStyle>
    <p:bodyStyle>
      <a:lvl1pPr marL="283304" indent="-283304" algn="l" defTabSz="1133216" rtl="0" eaLnBrk="1" latinLnBrk="0" hangingPunct="1">
        <a:lnSpc>
          <a:spcPct val="90000"/>
        </a:lnSpc>
        <a:spcBef>
          <a:spcPts val="1239"/>
        </a:spcBef>
        <a:buFont typeface="Arial"/>
        <a:buChar char="•"/>
        <a:defRPr sz="3470" kern="1200">
          <a:solidFill>
            <a:schemeClr val="tx1"/>
          </a:solidFill>
          <a:latin typeface="+mn-lt"/>
          <a:ea typeface="+mn-ea"/>
          <a:cs typeface="+mn-cs"/>
        </a:defRPr>
      </a:lvl1pPr>
      <a:lvl2pPr marL="849912" indent="-283304" algn="l" defTabSz="1133216" rtl="0" eaLnBrk="1" latinLnBrk="0" hangingPunct="1">
        <a:lnSpc>
          <a:spcPct val="90000"/>
        </a:lnSpc>
        <a:spcBef>
          <a:spcPts val="620"/>
        </a:spcBef>
        <a:buFont typeface="Arial"/>
        <a:buChar char="•"/>
        <a:defRPr sz="2974" kern="1200">
          <a:solidFill>
            <a:schemeClr val="tx1"/>
          </a:solidFill>
          <a:latin typeface="+mn-lt"/>
          <a:ea typeface="+mn-ea"/>
          <a:cs typeface="+mn-cs"/>
        </a:defRPr>
      </a:lvl2pPr>
      <a:lvl3pPr marL="1416520" indent="-283304" algn="l" defTabSz="1133216" rtl="0" eaLnBrk="1" latinLnBrk="0" hangingPunct="1">
        <a:lnSpc>
          <a:spcPct val="90000"/>
        </a:lnSpc>
        <a:spcBef>
          <a:spcPts val="620"/>
        </a:spcBef>
        <a:buFont typeface="Arial"/>
        <a:buChar char="•"/>
        <a:defRPr sz="2479" kern="1200">
          <a:solidFill>
            <a:schemeClr val="tx1"/>
          </a:solidFill>
          <a:latin typeface="+mn-lt"/>
          <a:ea typeface="+mn-ea"/>
          <a:cs typeface="+mn-cs"/>
        </a:defRPr>
      </a:lvl3pPr>
      <a:lvl4pPr marL="1983128" indent="-283304" algn="l" defTabSz="1133216" rtl="0" eaLnBrk="1" latinLnBrk="0" hangingPunct="1">
        <a:lnSpc>
          <a:spcPct val="90000"/>
        </a:lnSpc>
        <a:spcBef>
          <a:spcPts val="620"/>
        </a:spcBef>
        <a:buFont typeface="Arial"/>
        <a:buChar char="•"/>
        <a:defRPr sz="2231" kern="1200">
          <a:solidFill>
            <a:schemeClr val="tx1"/>
          </a:solidFill>
          <a:latin typeface="+mn-lt"/>
          <a:ea typeface="+mn-ea"/>
          <a:cs typeface="+mn-cs"/>
        </a:defRPr>
      </a:lvl4pPr>
      <a:lvl5pPr marL="2549736" indent="-283304" algn="l" defTabSz="1133216" rtl="0" eaLnBrk="1" latinLnBrk="0" hangingPunct="1">
        <a:lnSpc>
          <a:spcPct val="90000"/>
        </a:lnSpc>
        <a:spcBef>
          <a:spcPts val="620"/>
        </a:spcBef>
        <a:buFont typeface="Arial"/>
        <a:buChar char="•"/>
        <a:defRPr sz="2231" kern="1200">
          <a:solidFill>
            <a:schemeClr val="tx1"/>
          </a:solidFill>
          <a:latin typeface="+mn-lt"/>
          <a:ea typeface="+mn-ea"/>
          <a:cs typeface="+mn-cs"/>
        </a:defRPr>
      </a:lvl5pPr>
      <a:lvl6pPr marL="3116344" indent="-283304" algn="l" defTabSz="1133216" rtl="0" eaLnBrk="1" latinLnBrk="0" hangingPunct="1">
        <a:lnSpc>
          <a:spcPct val="90000"/>
        </a:lnSpc>
        <a:spcBef>
          <a:spcPts val="620"/>
        </a:spcBef>
        <a:buFont typeface="Arial"/>
        <a:buChar char="•"/>
        <a:defRPr sz="2231" kern="1200">
          <a:solidFill>
            <a:schemeClr val="tx1"/>
          </a:solidFill>
          <a:latin typeface="+mn-lt"/>
          <a:ea typeface="+mn-ea"/>
          <a:cs typeface="+mn-cs"/>
        </a:defRPr>
      </a:lvl6pPr>
      <a:lvl7pPr marL="3682952" indent="-283304" algn="l" defTabSz="1133216" rtl="0" eaLnBrk="1" latinLnBrk="0" hangingPunct="1">
        <a:lnSpc>
          <a:spcPct val="90000"/>
        </a:lnSpc>
        <a:spcBef>
          <a:spcPts val="620"/>
        </a:spcBef>
        <a:buFont typeface="Arial"/>
        <a:buChar char="•"/>
        <a:defRPr sz="2231" kern="1200">
          <a:solidFill>
            <a:schemeClr val="tx1"/>
          </a:solidFill>
          <a:latin typeface="+mn-lt"/>
          <a:ea typeface="+mn-ea"/>
          <a:cs typeface="+mn-cs"/>
        </a:defRPr>
      </a:lvl7pPr>
      <a:lvl8pPr marL="4249560" indent="-283304" algn="l" defTabSz="1133216" rtl="0" eaLnBrk="1" latinLnBrk="0" hangingPunct="1">
        <a:lnSpc>
          <a:spcPct val="90000"/>
        </a:lnSpc>
        <a:spcBef>
          <a:spcPts val="620"/>
        </a:spcBef>
        <a:buFont typeface="Arial"/>
        <a:buChar char="•"/>
        <a:defRPr sz="2231" kern="1200">
          <a:solidFill>
            <a:schemeClr val="tx1"/>
          </a:solidFill>
          <a:latin typeface="+mn-lt"/>
          <a:ea typeface="+mn-ea"/>
          <a:cs typeface="+mn-cs"/>
        </a:defRPr>
      </a:lvl8pPr>
      <a:lvl9pPr marL="4816168" indent="-283304" algn="l" defTabSz="1133216" rtl="0" eaLnBrk="1" latinLnBrk="0" hangingPunct="1">
        <a:lnSpc>
          <a:spcPct val="90000"/>
        </a:lnSpc>
        <a:spcBef>
          <a:spcPts val="620"/>
        </a:spcBef>
        <a:buFont typeface="Arial"/>
        <a:buChar char="•"/>
        <a:defRPr sz="2231" kern="1200">
          <a:solidFill>
            <a:schemeClr val="tx1"/>
          </a:solidFill>
          <a:latin typeface="+mn-lt"/>
          <a:ea typeface="+mn-ea"/>
          <a:cs typeface="+mn-cs"/>
        </a:defRPr>
      </a:lvl9pPr>
    </p:bodyStyle>
    <p:otherStyle>
      <a:defPPr>
        <a:defRPr lang="en-US"/>
      </a:defPPr>
      <a:lvl1pPr marL="0" algn="l" defTabSz="1133216" rtl="0" eaLnBrk="1" latinLnBrk="0" hangingPunct="1">
        <a:defRPr sz="2231" kern="1200">
          <a:solidFill>
            <a:schemeClr val="tx1"/>
          </a:solidFill>
          <a:latin typeface="+mn-lt"/>
          <a:ea typeface="+mn-ea"/>
          <a:cs typeface="+mn-cs"/>
        </a:defRPr>
      </a:lvl1pPr>
      <a:lvl2pPr marL="566608" algn="l" defTabSz="1133216" rtl="0" eaLnBrk="1" latinLnBrk="0" hangingPunct="1">
        <a:defRPr sz="2231" kern="1200">
          <a:solidFill>
            <a:schemeClr val="tx1"/>
          </a:solidFill>
          <a:latin typeface="+mn-lt"/>
          <a:ea typeface="+mn-ea"/>
          <a:cs typeface="+mn-cs"/>
        </a:defRPr>
      </a:lvl2pPr>
      <a:lvl3pPr marL="1133216" algn="l" defTabSz="1133216" rtl="0" eaLnBrk="1" latinLnBrk="0" hangingPunct="1">
        <a:defRPr sz="2231" kern="1200">
          <a:solidFill>
            <a:schemeClr val="tx1"/>
          </a:solidFill>
          <a:latin typeface="+mn-lt"/>
          <a:ea typeface="+mn-ea"/>
          <a:cs typeface="+mn-cs"/>
        </a:defRPr>
      </a:lvl3pPr>
      <a:lvl4pPr marL="1699824" algn="l" defTabSz="1133216" rtl="0" eaLnBrk="1" latinLnBrk="0" hangingPunct="1">
        <a:defRPr sz="2231" kern="1200">
          <a:solidFill>
            <a:schemeClr val="tx1"/>
          </a:solidFill>
          <a:latin typeface="+mn-lt"/>
          <a:ea typeface="+mn-ea"/>
          <a:cs typeface="+mn-cs"/>
        </a:defRPr>
      </a:lvl4pPr>
      <a:lvl5pPr marL="2266432" algn="l" defTabSz="1133216" rtl="0" eaLnBrk="1" latinLnBrk="0" hangingPunct="1">
        <a:defRPr sz="2231" kern="1200">
          <a:solidFill>
            <a:schemeClr val="tx1"/>
          </a:solidFill>
          <a:latin typeface="+mn-lt"/>
          <a:ea typeface="+mn-ea"/>
          <a:cs typeface="+mn-cs"/>
        </a:defRPr>
      </a:lvl5pPr>
      <a:lvl6pPr marL="2833040" algn="l" defTabSz="1133216" rtl="0" eaLnBrk="1" latinLnBrk="0" hangingPunct="1">
        <a:defRPr sz="2231" kern="1200">
          <a:solidFill>
            <a:schemeClr val="tx1"/>
          </a:solidFill>
          <a:latin typeface="+mn-lt"/>
          <a:ea typeface="+mn-ea"/>
          <a:cs typeface="+mn-cs"/>
        </a:defRPr>
      </a:lvl6pPr>
      <a:lvl7pPr marL="3399648" algn="l" defTabSz="1133216" rtl="0" eaLnBrk="1" latinLnBrk="0" hangingPunct="1">
        <a:defRPr sz="2231" kern="1200">
          <a:solidFill>
            <a:schemeClr val="tx1"/>
          </a:solidFill>
          <a:latin typeface="+mn-lt"/>
          <a:ea typeface="+mn-ea"/>
          <a:cs typeface="+mn-cs"/>
        </a:defRPr>
      </a:lvl7pPr>
      <a:lvl8pPr marL="3966257" algn="l" defTabSz="1133216" rtl="0" eaLnBrk="1" latinLnBrk="0" hangingPunct="1">
        <a:defRPr sz="2231" kern="1200">
          <a:solidFill>
            <a:schemeClr val="tx1"/>
          </a:solidFill>
          <a:latin typeface="+mn-lt"/>
          <a:ea typeface="+mn-ea"/>
          <a:cs typeface="+mn-cs"/>
        </a:defRPr>
      </a:lvl8pPr>
      <a:lvl9pPr marL="4532864" algn="l" defTabSz="1133216" rtl="0" eaLnBrk="1" latinLnBrk="0" hangingPunct="1">
        <a:defRPr sz="22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ontent Placeholder 3">
            <a:extLst>
              <a:ext uri="{FF2B5EF4-FFF2-40B4-BE49-F238E27FC236}">
                <a16:creationId xmlns:a16="http://schemas.microsoft.com/office/drawing/2014/main" id="{09D04420-2D8C-1C4C-A99D-7148ABF042F0}"/>
              </a:ext>
            </a:extLst>
          </p:cNvPr>
          <p:cNvGraphicFramePr>
            <a:graphicFrameLocks/>
          </p:cNvGraphicFramePr>
          <p:nvPr>
            <p:extLst>
              <p:ext uri="{D42A27DB-BD31-4B8C-83A1-F6EECF244321}">
                <p14:modId xmlns:p14="http://schemas.microsoft.com/office/powerpoint/2010/main" val="2086350862"/>
              </p:ext>
            </p:extLst>
          </p:nvPr>
        </p:nvGraphicFramePr>
        <p:xfrm>
          <a:off x="5398886" y="11310767"/>
          <a:ext cx="6758709" cy="5447944"/>
        </p:xfrm>
        <a:graphic>
          <a:graphicData uri="http://schemas.openxmlformats.org/drawingml/2006/table">
            <a:tbl>
              <a:tblPr firstRow="1" bandRow="1">
                <a:tableStyleId>{5C22544A-7EE6-4342-B048-85BDC9FD1C3A}</a:tableStyleId>
              </a:tblPr>
              <a:tblGrid>
                <a:gridCol w="940147">
                  <a:extLst>
                    <a:ext uri="{9D8B030D-6E8A-4147-A177-3AD203B41FA5}">
                      <a16:colId xmlns:a16="http://schemas.microsoft.com/office/drawing/2014/main" val="2016419551"/>
                    </a:ext>
                  </a:extLst>
                </a:gridCol>
                <a:gridCol w="2389331">
                  <a:extLst>
                    <a:ext uri="{9D8B030D-6E8A-4147-A177-3AD203B41FA5}">
                      <a16:colId xmlns:a16="http://schemas.microsoft.com/office/drawing/2014/main" val="1456649345"/>
                    </a:ext>
                  </a:extLst>
                </a:gridCol>
                <a:gridCol w="3429231">
                  <a:extLst>
                    <a:ext uri="{9D8B030D-6E8A-4147-A177-3AD203B41FA5}">
                      <a16:colId xmlns:a16="http://schemas.microsoft.com/office/drawing/2014/main" val="748873046"/>
                    </a:ext>
                  </a:extLst>
                </a:gridCol>
              </a:tblGrid>
              <a:tr h="762738">
                <a:tc>
                  <a:txBody>
                    <a:bodyPr/>
                    <a:lstStyle/>
                    <a:p>
                      <a:pPr algn="ctr"/>
                      <a:endParaRPr lang="en-US" sz="1700" dirty="0">
                        <a:latin typeface="Calibri" panose="020F0502020204030204" pitchFamily="34" charset="0"/>
                        <a:cs typeface="Calibri" panose="020F0502020204030204" pitchFamily="34" charset="0"/>
                      </a:endParaRPr>
                    </a:p>
                  </a:txBody>
                  <a:tcPr anchor="ctr">
                    <a:noFill/>
                  </a:tcPr>
                </a:tc>
                <a:tc>
                  <a:txBody>
                    <a:bodyPr/>
                    <a:lstStyle/>
                    <a:p>
                      <a:pPr algn="ctr">
                        <a:lnSpc>
                          <a:spcPct val="115000"/>
                        </a:lnSpc>
                        <a:spcAft>
                          <a:spcPts val="0"/>
                        </a:spcAft>
                      </a:pPr>
                      <a:r>
                        <a:rPr lang="en-GB" sz="17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Close system burning</a:t>
                      </a:r>
                    </a:p>
                  </a:txBody>
                  <a:tcPr marL="213884" marR="213884" marT="0" marB="0" anchor="ctr">
                    <a:lnR w="28575" cap="flat" cmpd="sng" algn="ctr">
                      <a:solidFill>
                        <a:schemeClr val="accent1">
                          <a:lumMod val="75000"/>
                        </a:schemeClr>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1700" b="0" dirty="0">
                          <a:solidFill>
                            <a:schemeClr val="tx1"/>
                          </a:solidFill>
                          <a:effectLst/>
                          <a:latin typeface="Calibri" panose="020F0502020204030204" pitchFamily="34" charset="0"/>
                          <a:cs typeface="Calibri" panose="020F0502020204030204" pitchFamily="34" charset="0"/>
                        </a:rPr>
                        <a:t>Open system burning</a:t>
                      </a:r>
                      <a:endParaRPr lang="en-US" sz="1700" dirty="0">
                        <a:latin typeface="Calibri" panose="020F0502020204030204" pitchFamily="34" charset="0"/>
                        <a:cs typeface="Calibri" panose="020F0502020204030204" pitchFamily="34" charset="0"/>
                      </a:endParaRPr>
                    </a:p>
                  </a:txBody>
                  <a:tcPr anchor="ctr">
                    <a:lnL w="28575" cap="flat" cmpd="sng" algn="ctr">
                      <a:solidFill>
                        <a:schemeClr val="accent1">
                          <a:lumMod val="75000"/>
                        </a:schemeClr>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6274049"/>
                  </a:ext>
                </a:extLst>
              </a:tr>
              <a:tr h="2342603">
                <a:tc>
                  <a:txBody>
                    <a:bodyPr/>
                    <a:lstStyle/>
                    <a:p>
                      <a:pPr algn="ctr"/>
                      <a:r>
                        <a:rPr lang="en-US" sz="1700" dirty="0">
                          <a:latin typeface="Calibri" panose="020F0502020204030204" pitchFamily="34" charset="0"/>
                          <a:cs typeface="Calibri" panose="020F0502020204030204" pitchFamily="34" charset="0"/>
                        </a:rPr>
                        <a:t>Gases </a:t>
                      </a:r>
                      <a:r>
                        <a:rPr lang="en-US" sz="1600" dirty="0">
                          <a:latin typeface="Calibri" panose="020F0502020204030204" pitchFamily="34" charset="0"/>
                          <a:cs typeface="Calibri" panose="020F0502020204030204" pitchFamily="34" charset="0"/>
                        </a:rPr>
                        <a:t>analysis</a:t>
                      </a:r>
                    </a:p>
                  </a:txBody>
                  <a:tcPr anchor="ctr">
                    <a:lnB w="28575" cap="flat" cmpd="sng" algn="ctr">
                      <a:solidFill>
                        <a:schemeClr val="accent1">
                          <a:lumMod val="75000"/>
                        </a:schemeClr>
                      </a:solidFill>
                      <a:prstDash val="solid"/>
                      <a:round/>
                      <a:headEnd type="none" w="med" len="med"/>
                      <a:tailEnd type="none" w="med" len="med"/>
                    </a:lnB>
                    <a:solidFill>
                      <a:schemeClr val="accent1"/>
                    </a:solidFill>
                  </a:tcPr>
                </a:tc>
                <a:tc>
                  <a:txBody>
                    <a:bodyPr/>
                    <a:lstStyle/>
                    <a:p>
                      <a:pPr algn="ctr">
                        <a:lnSpc>
                          <a:spcPct val="115000"/>
                        </a:lnSpc>
                        <a:spcAft>
                          <a:spcPts val="0"/>
                        </a:spcAft>
                      </a:pPr>
                      <a:endParaRPr lang="en-GB" sz="17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13884" marR="213884" marT="0" marB="0" anchor="ctr">
                    <a:lnR w="28575" cap="flat" cmpd="sng" algn="ctr">
                      <a:solidFill>
                        <a:schemeClr val="accent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noFill/>
                  </a:tcPr>
                </a:tc>
                <a:tc>
                  <a:txBody>
                    <a:bodyPr/>
                    <a:lstStyle/>
                    <a:p>
                      <a:pPr algn="ctr"/>
                      <a:endParaRPr lang="en-US" sz="1700" dirty="0">
                        <a:latin typeface="Calibri" panose="020F0502020204030204" pitchFamily="34" charset="0"/>
                        <a:cs typeface="Calibri" panose="020F0502020204030204" pitchFamily="34" charset="0"/>
                      </a:endParaRPr>
                    </a:p>
                  </a:txBody>
                  <a:tcPr anchor="ctr">
                    <a:lnL w="28575" cap="flat" cmpd="sng" algn="ctr">
                      <a:solidFill>
                        <a:schemeClr val="accent1">
                          <a:lumMod val="75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341908688"/>
                  </a:ext>
                </a:extLst>
              </a:tr>
              <a:tr h="2342603">
                <a:tc>
                  <a:txBody>
                    <a:bodyPr/>
                    <a:lstStyle/>
                    <a:p>
                      <a:pPr algn="ctr"/>
                      <a:r>
                        <a:rPr lang="en-US" sz="1700" dirty="0">
                          <a:latin typeface="Calibri" panose="020F0502020204030204" pitchFamily="34" charset="0"/>
                          <a:cs typeface="Calibri" panose="020F0502020204030204" pitchFamily="34" charset="0"/>
                        </a:rPr>
                        <a:t>Solid residues</a:t>
                      </a:r>
                    </a:p>
                  </a:txBody>
                  <a:tcPr anchor="ctr">
                    <a:lnT w="28575" cap="flat" cmpd="sng" algn="ctr">
                      <a:solidFill>
                        <a:schemeClr val="accent1">
                          <a:lumMod val="75000"/>
                        </a:schemeClr>
                      </a:solidFill>
                      <a:prstDash val="solid"/>
                      <a:round/>
                      <a:headEnd type="none" w="med" len="med"/>
                      <a:tailEnd type="none" w="med" len="med"/>
                    </a:lnT>
                    <a:solidFill>
                      <a:schemeClr val="accent1"/>
                    </a:solidFill>
                  </a:tcPr>
                </a:tc>
                <a:tc>
                  <a:txBody>
                    <a:bodyPr/>
                    <a:lstStyle/>
                    <a:p>
                      <a:pPr algn="ctr">
                        <a:lnSpc>
                          <a:spcPct val="115000"/>
                        </a:lnSpc>
                        <a:spcAft>
                          <a:spcPts val="0"/>
                        </a:spcAft>
                      </a:pPr>
                      <a:endParaRPr lang="en-GB" sz="17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13884" marR="213884" marT="0" marB="0" anchor="ctr">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noFill/>
                  </a:tcPr>
                </a:tc>
                <a:tc>
                  <a:txBody>
                    <a:bodyPr/>
                    <a:lstStyle/>
                    <a:p>
                      <a:pPr algn="ctr"/>
                      <a:endParaRPr lang="en-US" sz="1700" dirty="0">
                        <a:latin typeface="Calibri" panose="020F0502020204030204" pitchFamily="34" charset="0"/>
                        <a:cs typeface="Calibri" panose="020F0502020204030204" pitchFamily="34" charset="0"/>
                      </a:endParaRPr>
                    </a:p>
                  </a:txBody>
                  <a:tcPr anchor="ctr">
                    <a:lnL w="28575" cap="flat" cmpd="sng" algn="ctr">
                      <a:solidFill>
                        <a:schemeClr val="accent1">
                          <a:lumMod val="75000"/>
                        </a:schemeClr>
                      </a:solidFill>
                      <a:prstDash val="solid"/>
                      <a:round/>
                      <a:headEnd type="none" w="med" len="med"/>
                      <a:tailEnd type="none" w="med" len="med"/>
                    </a:lnL>
                    <a:lnT w="28575" cap="flat" cmpd="sng" algn="ctr">
                      <a:solidFill>
                        <a:schemeClr val="accent1">
                          <a:lumMod val="75000"/>
                        </a:schemeClr>
                      </a:solidFill>
                      <a:prstDash val="solid"/>
                      <a:round/>
                      <a:headEnd type="none" w="med" len="med"/>
                      <a:tailEnd type="none" w="med" len="med"/>
                    </a:lnT>
                    <a:noFill/>
                  </a:tcPr>
                </a:tc>
                <a:extLst>
                  <a:ext uri="{0D108BD9-81ED-4DB2-BD59-A6C34878D82A}">
                    <a16:rowId xmlns:a16="http://schemas.microsoft.com/office/drawing/2014/main" val="3002419615"/>
                  </a:ext>
                </a:extLst>
              </a:tr>
            </a:tbl>
          </a:graphicData>
        </a:graphic>
      </p:graphicFrame>
      <p:sp>
        <p:nvSpPr>
          <p:cNvPr id="8" name="Text Placeholder 7"/>
          <p:cNvSpPr>
            <a:spLocks noGrp="1"/>
          </p:cNvSpPr>
          <p:nvPr>
            <p:ph type="body" sz="quarter" idx="10"/>
          </p:nvPr>
        </p:nvSpPr>
        <p:spPr/>
        <p:txBody>
          <a:bodyPr/>
          <a:lstStyle/>
          <a:p>
            <a:r>
              <a:rPr lang="en-US" dirty="0"/>
              <a:t>Maj Erick Galante, </a:t>
            </a:r>
            <a:r>
              <a:rPr lang="en-US" dirty="0" err="1"/>
              <a:t>Dr</a:t>
            </a:r>
            <a:r>
              <a:rPr lang="en-US" dirty="0"/>
              <a:t> Nathalie Mai, </a:t>
            </a:r>
            <a:r>
              <a:rPr lang="en-US" dirty="0" err="1"/>
              <a:t>Dr</a:t>
            </a:r>
            <a:r>
              <a:rPr lang="en-US" dirty="0"/>
              <a:t> Melissa Ladyman, </a:t>
            </a:r>
            <a:r>
              <a:rPr lang="en-US" dirty="0" err="1"/>
              <a:t>Mrs</a:t>
            </a:r>
            <a:r>
              <a:rPr lang="en-US" dirty="0"/>
              <a:t> Tracey Temple, </a:t>
            </a:r>
            <a:r>
              <a:rPr lang="en-US" dirty="0" err="1"/>
              <a:t>Dr</a:t>
            </a:r>
            <a:r>
              <a:rPr lang="en-US" dirty="0"/>
              <a:t> Phill Gill</a:t>
            </a:r>
          </a:p>
        </p:txBody>
      </p:sp>
      <p:sp>
        <p:nvSpPr>
          <p:cNvPr id="9" name="Text Placeholder 8"/>
          <p:cNvSpPr>
            <a:spLocks noGrp="1"/>
          </p:cNvSpPr>
          <p:nvPr>
            <p:ph type="body" sz="quarter" idx="11"/>
          </p:nvPr>
        </p:nvSpPr>
        <p:spPr/>
        <p:txBody>
          <a:bodyPr/>
          <a:lstStyle/>
          <a:p>
            <a:r>
              <a:rPr lang="en-US" dirty="0"/>
              <a:t>t.temple@cranfield.ac.uk</a:t>
            </a:r>
          </a:p>
        </p:txBody>
      </p:sp>
      <p:sp>
        <p:nvSpPr>
          <p:cNvPr id="10" name="Text Placeholder 9"/>
          <p:cNvSpPr>
            <a:spLocks noGrp="1"/>
          </p:cNvSpPr>
          <p:nvPr>
            <p:ph type="body" sz="quarter" idx="12"/>
          </p:nvPr>
        </p:nvSpPr>
        <p:spPr/>
        <p:txBody>
          <a:bodyPr/>
          <a:lstStyle/>
          <a:p>
            <a:endParaRPr lang="en-US"/>
          </a:p>
        </p:txBody>
      </p:sp>
      <p:sp>
        <p:nvSpPr>
          <p:cNvPr id="11" name="Text Placeholder 10"/>
          <p:cNvSpPr>
            <a:spLocks noGrp="1"/>
          </p:cNvSpPr>
          <p:nvPr>
            <p:ph type="body" sz="quarter" idx="13"/>
          </p:nvPr>
        </p:nvSpPr>
        <p:spPr/>
        <p:txBody>
          <a:bodyPr/>
          <a:lstStyle/>
          <a:p>
            <a:r>
              <a:rPr lang="en-US" dirty="0"/>
              <a:t>Environmental Impact of open burning of DNAN-based Insensitive High explosive </a:t>
            </a:r>
          </a:p>
        </p:txBody>
      </p:sp>
      <p:sp>
        <p:nvSpPr>
          <p:cNvPr id="2" name="TextBox 1">
            <a:extLst>
              <a:ext uri="{FF2B5EF4-FFF2-40B4-BE49-F238E27FC236}">
                <a16:creationId xmlns:a16="http://schemas.microsoft.com/office/drawing/2014/main" id="{B386CA8A-E31A-FC46-B671-DE45CE148478}"/>
              </a:ext>
            </a:extLst>
          </p:cNvPr>
          <p:cNvSpPr txBox="1"/>
          <p:nvPr/>
        </p:nvSpPr>
        <p:spPr>
          <a:xfrm>
            <a:off x="1143000" y="6240454"/>
            <a:ext cx="3913034" cy="10818346"/>
          </a:xfrm>
          <a:prstGeom prst="rect">
            <a:avLst/>
          </a:prstGeom>
          <a:noFill/>
          <a:ln>
            <a:solidFill>
              <a:schemeClr val="tx1"/>
            </a:solidFill>
          </a:ln>
        </p:spPr>
        <p:txBody>
          <a:bodyPr wrap="square" rtlCol="0">
            <a:spAutoFit/>
          </a:bodyPr>
          <a:lstStyle/>
          <a:p>
            <a:pPr algn="just"/>
            <a:r>
              <a:rPr lang="en-GB" sz="1700" dirty="0"/>
              <a:t>New safety requirements are pressuring military organizations to replace TNT with insensitive high explosives (IHEs) containing DNAN, NTO and RDX but little is known about the behaviour IHE components and formulations in the environment. The environmental impact of ordnance during the in-service phase has been studied, but most reports concern TNT-based legacy explosives and their impact on soil rather than other environmental compartments. To address this knowledge gap, IHE samples ranging from milligrams in a closed system to grams and kilograms in an open system were tested in the laboratory and field, yielding environmental impact data that helps to determine the behaviour of the materials during open burning. The thermodynamic properties of DNAN make it more likely to melt, boil and sublimate during open burning, leaving ~70 % behind as unreacted residues. DNAN also inhibits the burning of RDX and NTO, such the near zero residual mass when these are burned as pure compounds increases to ~20 % of the initial mass when the formulation is burned. Overall, the experiments showed that DNAN-based IHEs behave in a similar manner to TNT based legacy explosives regarding emission of greenhouse gases, but worse in terms of solid residues. Ultimately, the body of work reported through this thesis has shown that traditional open burning of DNAN-based IHE could leave as much as 12 % (w/w) of unburnt explosive on the soil. We have therefore concluded that the open burning methodology adopted for TNT-legacy munitions should be avoided for disposing of IHE explosives </a:t>
            </a:r>
            <a:endParaRPr lang="en-US" sz="1700" dirty="0"/>
          </a:p>
        </p:txBody>
      </p:sp>
      <p:sp>
        <p:nvSpPr>
          <p:cNvPr id="3" name="TextBox 2">
            <a:extLst>
              <a:ext uri="{FF2B5EF4-FFF2-40B4-BE49-F238E27FC236}">
                <a16:creationId xmlns:a16="http://schemas.microsoft.com/office/drawing/2014/main" id="{6AC95353-42C4-0643-AEA1-6AC973DD425B}"/>
              </a:ext>
            </a:extLst>
          </p:cNvPr>
          <p:cNvSpPr txBox="1"/>
          <p:nvPr/>
        </p:nvSpPr>
        <p:spPr>
          <a:xfrm>
            <a:off x="1143000" y="5715201"/>
            <a:ext cx="3913034" cy="523220"/>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2800" dirty="0"/>
              <a:t>Abstract</a:t>
            </a:r>
          </a:p>
        </p:txBody>
      </p:sp>
      <p:pic>
        <p:nvPicPr>
          <p:cNvPr id="5" name="Picture 4">
            <a:extLst>
              <a:ext uri="{FF2B5EF4-FFF2-40B4-BE49-F238E27FC236}">
                <a16:creationId xmlns:a16="http://schemas.microsoft.com/office/drawing/2014/main" id="{CF4E98A8-FFA8-B648-9BCA-81062437E6EF}"/>
              </a:ext>
            </a:extLst>
          </p:cNvPr>
          <p:cNvPicPr>
            <a:picLocks noChangeAspect="1"/>
          </p:cNvPicPr>
          <p:nvPr/>
        </p:nvPicPr>
        <p:blipFill>
          <a:blip r:embed="rId2"/>
          <a:stretch>
            <a:fillRect/>
          </a:stretch>
        </p:blipFill>
        <p:spPr>
          <a:xfrm>
            <a:off x="5436416" y="6479185"/>
            <a:ext cx="6540666" cy="3701470"/>
          </a:xfrm>
          <a:prstGeom prst="rect">
            <a:avLst/>
          </a:prstGeom>
        </p:spPr>
      </p:pic>
      <p:sp>
        <p:nvSpPr>
          <p:cNvPr id="14" name="TextBox 13">
            <a:extLst>
              <a:ext uri="{FF2B5EF4-FFF2-40B4-BE49-F238E27FC236}">
                <a16:creationId xmlns:a16="http://schemas.microsoft.com/office/drawing/2014/main" id="{C964A51C-10DC-5A43-BDDE-B9183238AF9A}"/>
              </a:ext>
            </a:extLst>
          </p:cNvPr>
          <p:cNvSpPr txBox="1"/>
          <p:nvPr/>
        </p:nvSpPr>
        <p:spPr>
          <a:xfrm>
            <a:off x="5365315" y="10613631"/>
            <a:ext cx="17832440" cy="523220"/>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2800" dirty="0"/>
              <a:t>Results</a:t>
            </a:r>
          </a:p>
        </p:txBody>
      </p:sp>
      <p:sp>
        <p:nvSpPr>
          <p:cNvPr id="15" name="TextBox 14">
            <a:extLst>
              <a:ext uri="{FF2B5EF4-FFF2-40B4-BE49-F238E27FC236}">
                <a16:creationId xmlns:a16="http://schemas.microsoft.com/office/drawing/2014/main" id="{BA7A6B6B-D03B-7D46-B96A-28FDC5DFBFD6}"/>
              </a:ext>
            </a:extLst>
          </p:cNvPr>
          <p:cNvSpPr txBox="1"/>
          <p:nvPr/>
        </p:nvSpPr>
        <p:spPr>
          <a:xfrm>
            <a:off x="23389750" y="10606608"/>
            <a:ext cx="5661638" cy="523220"/>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2800" dirty="0"/>
              <a:t>Conclusions</a:t>
            </a:r>
          </a:p>
        </p:txBody>
      </p:sp>
      <p:pic>
        <p:nvPicPr>
          <p:cNvPr id="19" name="Picture 18">
            <a:extLst>
              <a:ext uri="{FF2B5EF4-FFF2-40B4-BE49-F238E27FC236}">
                <a16:creationId xmlns:a16="http://schemas.microsoft.com/office/drawing/2014/main" id="{D994F1BA-A493-B84D-815A-9AEA19851B9C}"/>
              </a:ext>
            </a:extLst>
          </p:cNvPr>
          <p:cNvPicPr>
            <a:picLocks noChangeAspect="1"/>
          </p:cNvPicPr>
          <p:nvPr/>
        </p:nvPicPr>
        <p:blipFill>
          <a:blip r:embed="rId3"/>
          <a:stretch>
            <a:fillRect/>
          </a:stretch>
        </p:blipFill>
        <p:spPr>
          <a:xfrm>
            <a:off x="6389217" y="14611567"/>
            <a:ext cx="2239072" cy="1848269"/>
          </a:xfrm>
          <a:prstGeom prst="rect">
            <a:avLst/>
          </a:prstGeom>
        </p:spPr>
      </p:pic>
      <p:pic>
        <p:nvPicPr>
          <p:cNvPr id="23" name="Picture 22">
            <a:extLst>
              <a:ext uri="{FF2B5EF4-FFF2-40B4-BE49-F238E27FC236}">
                <a16:creationId xmlns:a16="http://schemas.microsoft.com/office/drawing/2014/main" id="{D7D9F0DD-7AEE-974E-8C7B-EB5D501DC685}"/>
              </a:ext>
            </a:extLst>
          </p:cNvPr>
          <p:cNvPicPr>
            <a:picLocks noChangeAspect="1"/>
          </p:cNvPicPr>
          <p:nvPr/>
        </p:nvPicPr>
        <p:blipFill>
          <a:blip r:embed="rId4"/>
          <a:stretch>
            <a:fillRect/>
          </a:stretch>
        </p:blipFill>
        <p:spPr>
          <a:xfrm>
            <a:off x="6389217" y="12424497"/>
            <a:ext cx="2260228" cy="1526645"/>
          </a:xfrm>
          <a:prstGeom prst="rect">
            <a:avLst/>
          </a:prstGeom>
        </p:spPr>
      </p:pic>
      <p:graphicFrame>
        <p:nvGraphicFramePr>
          <p:cNvPr id="20" name="Content Placeholder 3">
            <a:extLst>
              <a:ext uri="{FF2B5EF4-FFF2-40B4-BE49-F238E27FC236}">
                <a16:creationId xmlns:a16="http://schemas.microsoft.com/office/drawing/2014/main" id="{176C6657-1FF9-354B-87B8-21AA722FE816}"/>
              </a:ext>
            </a:extLst>
          </p:cNvPr>
          <p:cNvGraphicFramePr>
            <a:graphicFrameLocks/>
          </p:cNvGraphicFramePr>
          <p:nvPr>
            <p:extLst>
              <p:ext uri="{D42A27DB-BD31-4B8C-83A1-F6EECF244321}">
                <p14:modId xmlns:p14="http://schemas.microsoft.com/office/powerpoint/2010/main" val="3477430980"/>
              </p:ext>
            </p:extLst>
          </p:nvPr>
        </p:nvGraphicFramePr>
        <p:xfrm>
          <a:off x="12851294" y="6395879"/>
          <a:ext cx="16200093" cy="3934946"/>
        </p:xfrm>
        <a:graphic>
          <a:graphicData uri="http://schemas.openxmlformats.org/drawingml/2006/table">
            <a:tbl>
              <a:tblPr firstRow="1" bandRow="1">
                <a:tableStyleId>{5C22544A-7EE6-4342-B048-85BDC9FD1C3A}</a:tableStyleId>
              </a:tblPr>
              <a:tblGrid>
                <a:gridCol w="3329335">
                  <a:extLst>
                    <a:ext uri="{9D8B030D-6E8A-4147-A177-3AD203B41FA5}">
                      <a16:colId xmlns:a16="http://schemas.microsoft.com/office/drawing/2014/main" val="2016419551"/>
                    </a:ext>
                  </a:extLst>
                </a:gridCol>
                <a:gridCol w="4954367">
                  <a:extLst>
                    <a:ext uri="{9D8B030D-6E8A-4147-A177-3AD203B41FA5}">
                      <a16:colId xmlns:a16="http://schemas.microsoft.com/office/drawing/2014/main" val="1456649345"/>
                    </a:ext>
                  </a:extLst>
                </a:gridCol>
                <a:gridCol w="7916391">
                  <a:extLst>
                    <a:ext uri="{9D8B030D-6E8A-4147-A177-3AD203B41FA5}">
                      <a16:colId xmlns:a16="http://schemas.microsoft.com/office/drawing/2014/main" val="748873046"/>
                    </a:ext>
                  </a:extLst>
                </a:gridCol>
              </a:tblGrid>
              <a:tr h="580061">
                <a:tc>
                  <a:txBody>
                    <a:bodyPr/>
                    <a:lstStyle/>
                    <a:p>
                      <a:pPr algn="ctr"/>
                      <a:r>
                        <a:rPr lang="en-GB" sz="1600" b="0" dirty="0">
                          <a:solidFill>
                            <a:schemeClr val="tx1"/>
                          </a:solidFill>
                          <a:effectLst/>
                          <a:latin typeface="Calibri" panose="020F0502020204030204" pitchFamily="34" charset="0"/>
                          <a:cs typeface="Calibri" panose="020F0502020204030204" pitchFamily="34" charset="0"/>
                        </a:rPr>
                        <a:t>Small-scale closed burning </a:t>
                      </a:r>
                      <a:endParaRPr lang="en-US" sz="1600" dirty="0">
                        <a:latin typeface="Calibri" panose="020F0502020204030204" pitchFamily="34" charset="0"/>
                        <a:cs typeface="Calibri" panose="020F0502020204030204" pitchFamily="34" charset="0"/>
                      </a:endParaRPr>
                    </a:p>
                  </a:txBody>
                  <a:tcPr anchor="ctr"/>
                </a:tc>
                <a:tc>
                  <a:txBody>
                    <a:bodyPr/>
                    <a:lstStyle/>
                    <a:p>
                      <a:pPr algn="ctr">
                        <a:lnSpc>
                          <a:spcPct val="115000"/>
                        </a:lnSpc>
                        <a:spcAft>
                          <a:spcPts val="0"/>
                        </a:spcAft>
                      </a:pPr>
                      <a:r>
                        <a:rPr lang="en-GB" sz="1600" b="0" dirty="0">
                          <a:solidFill>
                            <a:schemeClr val="tx1"/>
                          </a:solidFill>
                          <a:effectLst/>
                          <a:latin typeface="Calibri" panose="020F0502020204030204" pitchFamily="34" charset="0"/>
                          <a:cs typeface="Calibri" panose="020F0502020204030204" pitchFamily="34" charset="0"/>
                        </a:rPr>
                        <a:t>Small-scale and Medium-scale open burning setups</a:t>
                      </a:r>
                      <a:endParaRPr lang="en-GB"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13884" marR="213884" marT="0" marB="0" anchor="ctr"/>
                </a:tc>
                <a:tc>
                  <a:txBody>
                    <a:bodyPr/>
                    <a:lstStyle/>
                    <a:p>
                      <a:pPr algn="ctr"/>
                      <a:r>
                        <a:rPr lang="en-GB" sz="1600" b="0" dirty="0">
                          <a:solidFill>
                            <a:schemeClr val="tx1"/>
                          </a:solidFill>
                          <a:effectLst/>
                          <a:latin typeface="Calibri" panose="020F0502020204030204" pitchFamily="34" charset="0"/>
                          <a:cs typeface="Calibri" panose="020F0502020204030204" pitchFamily="34" charset="0"/>
                        </a:rPr>
                        <a:t>Large-scale open burning </a:t>
                      </a:r>
                      <a:endParaRPr lang="en-US"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606274049"/>
                  </a:ext>
                </a:extLst>
              </a:tr>
              <a:tr h="3354885">
                <a:tc>
                  <a:txBody>
                    <a:bodyPr/>
                    <a:lstStyle/>
                    <a:p>
                      <a:pPr algn="ctr"/>
                      <a:endParaRPr lang="en-US" sz="1600">
                        <a:latin typeface="Calibri" panose="020F0502020204030204" pitchFamily="34" charset="0"/>
                        <a:cs typeface="Calibri" panose="020F0502020204030204" pitchFamily="34" charset="0"/>
                      </a:endParaRPr>
                    </a:p>
                  </a:txBody>
                  <a:tcPr anchor="ctr"/>
                </a:tc>
                <a:tc>
                  <a:txBody>
                    <a:bodyPr/>
                    <a:lstStyle/>
                    <a:p>
                      <a:pPr algn="ctr">
                        <a:lnSpc>
                          <a:spcPct val="115000"/>
                        </a:lnSpc>
                        <a:spcAft>
                          <a:spcPts val="0"/>
                        </a:spcAft>
                      </a:pPr>
                      <a:endParaRPr lang="en-GB" sz="1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13884" marR="213884" marT="0" marB="0" anchor="ctr"/>
                </a:tc>
                <a:tc>
                  <a:txBody>
                    <a:bodyPr/>
                    <a:lstStyle/>
                    <a:p>
                      <a:pPr algn="ctr"/>
                      <a:endParaRPr lang="en-US"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41908688"/>
                  </a:ext>
                </a:extLst>
              </a:tr>
            </a:tbl>
          </a:graphicData>
        </a:graphic>
      </p:graphicFrame>
      <p:pic>
        <p:nvPicPr>
          <p:cNvPr id="22" name="Content Placeholder 3">
            <a:extLst>
              <a:ext uri="{FF2B5EF4-FFF2-40B4-BE49-F238E27FC236}">
                <a16:creationId xmlns:a16="http://schemas.microsoft.com/office/drawing/2014/main" id="{02254404-7BA6-8843-AE57-B5B49F4F1FEA}"/>
              </a:ext>
            </a:extLst>
          </p:cNvPr>
          <p:cNvPicPr>
            <a:picLocks/>
          </p:cNvPicPr>
          <p:nvPr/>
        </p:nvPicPr>
        <p:blipFill>
          <a:blip r:embed="rId5"/>
          <a:stretch>
            <a:fillRect/>
          </a:stretch>
        </p:blipFill>
        <p:spPr>
          <a:xfrm>
            <a:off x="13193863" y="7247129"/>
            <a:ext cx="2540760" cy="2774777"/>
          </a:xfrm>
          <a:prstGeom prst="rect">
            <a:avLst/>
          </a:prstGeom>
        </p:spPr>
      </p:pic>
      <p:pic>
        <p:nvPicPr>
          <p:cNvPr id="24" name="Content Placeholder 3">
            <a:extLst>
              <a:ext uri="{FF2B5EF4-FFF2-40B4-BE49-F238E27FC236}">
                <a16:creationId xmlns:a16="http://schemas.microsoft.com/office/drawing/2014/main" id="{630FCA5D-7262-4648-82FB-869BFB352772}"/>
              </a:ext>
            </a:extLst>
          </p:cNvPr>
          <p:cNvPicPr>
            <a:picLocks/>
          </p:cNvPicPr>
          <p:nvPr/>
        </p:nvPicPr>
        <p:blipFill rotWithShape="1">
          <a:blip r:embed="rId6">
            <a:extLst>
              <a:ext uri="{28A0092B-C50C-407E-A947-70E740481C1C}">
                <a14:useLocalDpi xmlns:a14="http://schemas.microsoft.com/office/drawing/2010/main" val="0"/>
              </a:ext>
            </a:extLst>
          </a:blip>
          <a:srcRect l="24398" t="28940" r="30286" b="31748"/>
          <a:stretch/>
        </p:blipFill>
        <p:spPr bwMode="auto">
          <a:xfrm>
            <a:off x="16526532" y="7325235"/>
            <a:ext cx="4107534" cy="2849245"/>
          </a:xfrm>
          <a:prstGeom prst="rect">
            <a:avLst/>
          </a:prstGeom>
          <a:ln>
            <a:noFill/>
          </a:ln>
          <a:extLst>
            <a:ext uri="{53640926-AAD7-44D8-BBD7-CCE9431645EC}">
              <a14:shadowObscured xmlns:a14="http://schemas.microsoft.com/office/drawing/2010/main"/>
            </a:ext>
          </a:extLst>
        </p:spPr>
      </p:pic>
      <p:pic>
        <p:nvPicPr>
          <p:cNvPr id="25" name="Content Placeholder 3">
            <a:extLst>
              <a:ext uri="{FF2B5EF4-FFF2-40B4-BE49-F238E27FC236}">
                <a16:creationId xmlns:a16="http://schemas.microsoft.com/office/drawing/2014/main" id="{5FBC2E0D-0470-814B-B535-55B7D7C160CD}"/>
              </a:ext>
            </a:extLst>
          </p:cNvPr>
          <p:cNvPicPr>
            <a:picLocks/>
          </p:cNvPicPr>
          <p:nvPr/>
        </p:nvPicPr>
        <p:blipFill rotWithShape="1">
          <a:blip r:embed="rId7">
            <a:extLst>
              <a:ext uri="{28A0092B-C50C-407E-A947-70E740481C1C}">
                <a14:useLocalDpi xmlns:a14="http://schemas.microsoft.com/office/drawing/2010/main" val="0"/>
              </a:ext>
            </a:extLst>
          </a:blip>
          <a:srcRect t="8825" b="42817"/>
          <a:stretch/>
        </p:blipFill>
        <p:spPr bwMode="auto">
          <a:xfrm>
            <a:off x="21508278" y="7359521"/>
            <a:ext cx="7157616" cy="2769024"/>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61A619C0-215F-B84D-B6A3-8AA1B6CC3E51}"/>
              </a:ext>
            </a:extLst>
          </p:cNvPr>
          <p:cNvPicPr>
            <a:picLocks noChangeAspect="1"/>
          </p:cNvPicPr>
          <p:nvPr/>
        </p:nvPicPr>
        <p:blipFill>
          <a:blip r:embed="rId8"/>
          <a:stretch>
            <a:fillRect/>
          </a:stretch>
        </p:blipFill>
        <p:spPr>
          <a:xfrm>
            <a:off x="8846388" y="12403299"/>
            <a:ext cx="3114264" cy="1621124"/>
          </a:xfrm>
          <a:prstGeom prst="rect">
            <a:avLst/>
          </a:prstGeom>
        </p:spPr>
      </p:pic>
      <p:pic>
        <p:nvPicPr>
          <p:cNvPr id="27" name="Picture 26">
            <a:extLst>
              <a:ext uri="{FF2B5EF4-FFF2-40B4-BE49-F238E27FC236}">
                <a16:creationId xmlns:a16="http://schemas.microsoft.com/office/drawing/2014/main" id="{9D0E4FD6-33BE-C445-A955-12D78A747A4E}"/>
              </a:ext>
            </a:extLst>
          </p:cNvPr>
          <p:cNvPicPr>
            <a:picLocks noChangeAspect="1"/>
          </p:cNvPicPr>
          <p:nvPr/>
        </p:nvPicPr>
        <p:blipFill>
          <a:blip r:embed="rId9"/>
          <a:stretch>
            <a:fillRect/>
          </a:stretch>
        </p:blipFill>
        <p:spPr>
          <a:xfrm>
            <a:off x="9393433" y="14835403"/>
            <a:ext cx="2102475" cy="1665923"/>
          </a:xfrm>
          <a:prstGeom prst="rect">
            <a:avLst/>
          </a:prstGeom>
        </p:spPr>
      </p:pic>
      <p:pic>
        <p:nvPicPr>
          <p:cNvPr id="28" name="Picture 27">
            <a:extLst>
              <a:ext uri="{FF2B5EF4-FFF2-40B4-BE49-F238E27FC236}">
                <a16:creationId xmlns:a16="http://schemas.microsoft.com/office/drawing/2014/main" id="{2D47E40C-A170-8F4C-9DFB-E9114FC7ADA0}"/>
              </a:ext>
            </a:extLst>
          </p:cNvPr>
          <p:cNvPicPr/>
          <p:nvPr/>
        </p:nvPicPr>
        <p:blipFill rotWithShape="1">
          <a:blip r:embed="rId10">
            <a:extLst>
              <a:ext uri="{28A0092B-C50C-407E-A947-70E740481C1C}">
                <a14:useLocalDpi xmlns:a14="http://schemas.microsoft.com/office/drawing/2010/main" val="0"/>
              </a:ext>
            </a:extLst>
          </a:blip>
          <a:srcRect l="10962" r="10156"/>
          <a:stretch/>
        </p:blipFill>
        <p:spPr bwMode="auto">
          <a:xfrm>
            <a:off x="23973604" y="12763741"/>
            <a:ext cx="4493928" cy="3481386"/>
          </a:xfrm>
          <a:prstGeom prst="rect">
            <a:avLst/>
          </a:prstGeom>
          <a:noFill/>
          <a:ln>
            <a:noFill/>
          </a:ln>
        </p:spPr>
      </p:pic>
      <p:sp>
        <p:nvSpPr>
          <p:cNvPr id="26" name="TextBox 25">
            <a:extLst>
              <a:ext uri="{FF2B5EF4-FFF2-40B4-BE49-F238E27FC236}">
                <a16:creationId xmlns:a16="http://schemas.microsoft.com/office/drawing/2014/main" id="{1E4DDE0A-4315-E240-8A24-EC3D164B640E}"/>
              </a:ext>
            </a:extLst>
          </p:cNvPr>
          <p:cNvSpPr txBox="1"/>
          <p:nvPr/>
        </p:nvSpPr>
        <p:spPr>
          <a:xfrm>
            <a:off x="5365314" y="5751553"/>
            <a:ext cx="7129489" cy="523220"/>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2800" dirty="0"/>
              <a:t>Overall Methodology</a:t>
            </a:r>
          </a:p>
        </p:txBody>
      </p:sp>
      <p:sp>
        <p:nvSpPr>
          <p:cNvPr id="32" name="TextBox 31">
            <a:extLst>
              <a:ext uri="{FF2B5EF4-FFF2-40B4-BE49-F238E27FC236}">
                <a16:creationId xmlns:a16="http://schemas.microsoft.com/office/drawing/2014/main" id="{420C9477-7F5E-004E-9847-607FF64F97E8}"/>
              </a:ext>
            </a:extLst>
          </p:cNvPr>
          <p:cNvSpPr txBox="1"/>
          <p:nvPr/>
        </p:nvSpPr>
        <p:spPr>
          <a:xfrm>
            <a:off x="12851294" y="5743432"/>
            <a:ext cx="16200094" cy="523220"/>
          </a:xfrm>
          <a:prstGeom prst="rect">
            <a:avLst/>
          </a:prstGeom>
          <a:solidFill>
            <a:schemeClr val="accent1">
              <a:lumMod val="60000"/>
              <a:lumOff val="40000"/>
            </a:schemeClr>
          </a:solidFill>
          <a:ln>
            <a:solidFill>
              <a:schemeClr val="tx1"/>
            </a:solidFill>
          </a:ln>
        </p:spPr>
        <p:txBody>
          <a:bodyPr wrap="square" rtlCol="0">
            <a:spAutoFit/>
          </a:bodyPr>
          <a:lstStyle/>
          <a:p>
            <a:pPr algn="ctr"/>
            <a:r>
              <a:rPr lang="en-US" sz="2800" dirty="0"/>
              <a:t>Experimental Setup</a:t>
            </a:r>
          </a:p>
        </p:txBody>
      </p:sp>
      <p:grpSp>
        <p:nvGrpSpPr>
          <p:cNvPr id="17" name="Group 16">
            <a:extLst>
              <a:ext uri="{FF2B5EF4-FFF2-40B4-BE49-F238E27FC236}">
                <a16:creationId xmlns:a16="http://schemas.microsoft.com/office/drawing/2014/main" id="{B0E5D1F2-CE4A-AC41-9461-2950A1D97A15}"/>
              </a:ext>
            </a:extLst>
          </p:cNvPr>
          <p:cNvGrpSpPr/>
          <p:nvPr/>
        </p:nvGrpSpPr>
        <p:grpSpPr>
          <a:xfrm>
            <a:off x="18324614" y="14869992"/>
            <a:ext cx="4618904" cy="2613029"/>
            <a:chOff x="18088915" y="14721095"/>
            <a:chExt cx="4618904" cy="2613029"/>
          </a:xfrm>
        </p:grpSpPr>
        <p:sp>
          <p:nvSpPr>
            <p:cNvPr id="4" name="TextBox 3">
              <a:extLst>
                <a:ext uri="{FF2B5EF4-FFF2-40B4-BE49-F238E27FC236}">
                  <a16:creationId xmlns:a16="http://schemas.microsoft.com/office/drawing/2014/main" id="{56F326E0-3140-D443-964D-7611BBC6295E}"/>
                </a:ext>
              </a:extLst>
            </p:cNvPr>
            <p:cNvSpPr txBox="1"/>
            <p:nvPr/>
          </p:nvSpPr>
          <p:spPr>
            <a:xfrm>
              <a:off x="18088915" y="16503127"/>
              <a:ext cx="4618904" cy="830997"/>
            </a:xfrm>
            <a:prstGeom prst="rect">
              <a:avLst/>
            </a:prstGeom>
            <a:noFill/>
          </p:spPr>
          <p:txBody>
            <a:bodyPr wrap="square" rtlCol="0">
              <a:spAutoFit/>
            </a:bodyPr>
            <a:lstStyle/>
            <a:p>
              <a:pPr algn="ctr"/>
              <a:r>
                <a:rPr lang="en-GB" sz="1600" b="1" dirty="0"/>
                <a:t>Figure 1. Recovered DNAN in the closed-system experiment (left) and open‑system experiment (right) </a:t>
              </a:r>
              <a:endParaRPr lang="en-US" sz="1600" b="1" dirty="0"/>
            </a:p>
          </p:txBody>
        </p:sp>
        <p:pic>
          <p:nvPicPr>
            <p:cNvPr id="33" name="Picture 32">
              <a:extLst>
                <a:ext uri="{FF2B5EF4-FFF2-40B4-BE49-F238E27FC236}">
                  <a16:creationId xmlns:a16="http://schemas.microsoft.com/office/drawing/2014/main" id="{18D37C6F-35AC-454B-B0FE-085AC3EA48F5}"/>
                </a:ext>
              </a:extLst>
            </p:cNvPr>
            <p:cNvPicPr/>
            <p:nvPr/>
          </p:nvPicPr>
          <p:blipFill>
            <a:blip r:embed="rId11"/>
            <a:stretch>
              <a:fillRect/>
            </a:stretch>
          </p:blipFill>
          <p:spPr>
            <a:xfrm>
              <a:off x="18785714" y="14721095"/>
              <a:ext cx="3277555" cy="1717335"/>
            </a:xfrm>
            <a:prstGeom prst="rect">
              <a:avLst/>
            </a:prstGeom>
          </p:spPr>
        </p:pic>
      </p:grpSp>
      <p:grpSp>
        <p:nvGrpSpPr>
          <p:cNvPr id="16" name="Group 15">
            <a:extLst>
              <a:ext uri="{FF2B5EF4-FFF2-40B4-BE49-F238E27FC236}">
                <a16:creationId xmlns:a16="http://schemas.microsoft.com/office/drawing/2014/main" id="{F39FE1F4-30C6-714A-8DF2-71D68CAA8C06}"/>
              </a:ext>
            </a:extLst>
          </p:cNvPr>
          <p:cNvGrpSpPr/>
          <p:nvPr/>
        </p:nvGrpSpPr>
        <p:grpSpPr>
          <a:xfrm>
            <a:off x="12521541" y="13951142"/>
            <a:ext cx="5329237" cy="3284917"/>
            <a:chOff x="14383897" y="19847087"/>
            <a:chExt cx="5468124" cy="2408524"/>
          </a:xfrm>
          <a:solidFill>
            <a:schemeClr val="bg1"/>
          </a:solidFill>
        </p:grpSpPr>
        <p:sp>
          <p:nvSpPr>
            <p:cNvPr id="7" name="TextBox 6">
              <a:extLst>
                <a:ext uri="{FF2B5EF4-FFF2-40B4-BE49-F238E27FC236}">
                  <a16:creationId xmlns:a16="http://schemas.microsoft.com/office/drawing/2014/main" id="{6DDA956D-E772-3F46-B320-54E6DF469722}"/>
                </a:ext>
              </a:extLst>
            </p:cNvPr>
            <p:cNvSpPr txBox="1"/>
            <p:nvPr/>
          </p:nvSpPr>
          <p:spPr>
            <a:xfrm>
              <a:off x="14383897" y="19847087"/>
              <a:ext cx="5468124" cy="428761"/>
            </a:xfrm>
            <a:prstGeom prst="rect">
              <a:avLst/>
            </a:prstGeom>
            <a:grpFill/>
          </p:spPr>
          <p:txBody>
            <a:bodyPr wrap="square" rtlCol="0">
              <a:spAutoFit/>
            </a:bodyPr>
            <a:lstStyle/>
            <a:p>
              <a:pPr algn="ctr"/>
              <a:r>
                <a:rPr lang="en-GB" sz="1600" b="1" dirty="0"/>
                <a:t>Table 1. Summary of the residual explosive masses after each experiment </a:t>
              </a:r>
              <a:endParaRPr lang="en-US" sz="1600" b="1" dirty="0"/>
            </a:p>
          </p:txBody>
        </p:sp>
        <p:graphicFrame>
          <p:nvGraphicFramePr>
            <p:cNvPr id="34" name="Content Placeholder 6">
              <a:extLst>
                <a:ext uri="{FF2B5EF4-FFF2-40B4-BE49-F238E27FC236}">
                  <a16:creationId xmlns:a16="http://schemas.microsoft.com/office/drawing/2014/main" id="{E2B0B6FD-E061-774E-AB99-69C785C87A90}"/>
                </a:ext>
              </a:extLst>
            </p:cNvPr>
            <p:cNvGraphicFramePr>
              <a:graphicFrameLocks/>
            </p:cNvGraphicFramePr>
            <p:nvPr>
              <p:extLst>
                <p:ext uri="{D42A27DB-BD31-4B8C-83A1-F6EECF244321}">
                  <p14:modId xmlns:p14="http://schemas.microsoft.com/office/powerpoint/2010/main" val="764834835"/>
                </p:ext>
              </p:extLst>
            </p:nvPr>
          </p:nvGraphicFramePr>
          <p:xfrm>
            <a:off x="14461434" y="20378737"/>
            <a:ext cx="5256204" cy="1876874"/>
          </p:xfrm>
          <a:graphic>
            <a:graphicData uri="http://schemas.openxmlformats.org/drawingml/2006/table">
              <a:tbl>
                <a:tblPr firstRow="1" firstCol="1" bandRow="1">
                  <a:tableStyleId>{5C22544A-7EE6-4342-B048-85BDC9FD1C3A}</a:tableStyleId>
                </a:tblPr>
                <a:tblGrid>
                  <a:gridCol w="1706965">
                    <a:extLst>
                      <a:ext uri="{9D8B030D-6E8A-4147-A177-3AD203B41FA5}">
                        <a16:colId xmlns:a16="http://schemas.microsoft.com/office/drawing/2014/main" val="241067748"/>
                      </a:ext>
                    </a:extLst>
                  </a:gridCol>
                  <a:gridCol w="426891">
                    <a:extLst>
                      <a:ext uri="{9D8B030D-6E8A-4147-A177-3AD203B41FA5}">
                        <a16:colId xmlns:a16="http://schemas.microsoft.com/office/drawing/2014/main" val="3470105094"/>
                      </a:ext>
                    </a:extLst>
                  </a:gridCol>
                  <a:gridCol w="426891">
                    <a:extLst>
                      <a:ext uri="{9D8B030D-6E8A-4147-A177-3AD203B41FA5}">
                        <a16:colId xmlns:a16="http://schemas.microsoft.com/office/drawing/2014/main" val="3155527573"/>
                      </a:ext>
                    </a:extLst>
                  </a:gridCol>
                  <a:gridCol w="511789">
                    <a:extLst>
                      <a:ext uri="{9D8B030D-6E8A-4147-A177-3AD203B41FA5}">
                        <a16:colId xmlns:a16="http://schemas.microsoft.com/office/drawing/2014/main" val="2903623327"/>
                      </a:ext>
                    </a:extLst>
                  </a:gridCol>
                  <a:gridCol w="343199">
                    <a:extLst>
                      <a:ext uri="{9D8B030D-6E8A-4147-A177-3AD203B41FA5}">
                        <a16:colId xmlns:a16="http://schemas.microsoft.com/office/drawing/2014/main" val="748880453"/>
                      </a:ext>
                    </a:extLst>
                  </a:gridCol>
                  <a:gridCol w="170997">
                    <a:extLst>
                      <a:ext uri="{9D8B030D-6E8A-4147-A177-3AD203B41FA5}">
                        <a16:colId xmlns:a16="http://schemas.microsoft.com/office/drawing/2014/main" val="2780558882"/>
                      </a:ext>
                    </a:extLst>
                  </a:gridCol>
                  <a:gridCol w="426891">
                    <a:extLst>
                      <a:ext uri="{9D8B030D-6E8A-4147-A177-3AD203B41FA5}">
                        <a16:colId xmlns:a16="http://schemas.microsoft.com/office/drawing/2014/main" val="1891280575"/>
                      </a:ext>
                    </a:extLst>
                  </a:gridCol>
                  <a:gridCol w="511789">
                    <a:extLst>
                      <a:ext uri="{9D8B030D-6E8A-4147-A177-3AD203B41FA5}">
                        <a16:colId xmlns:a16="http://schemas.microsoft.com/office/drawing/2014/main" val="178493272"/>
                      </a:ext>
                    </a:extLst>
                  </a:gridCol>
                  <a:gridCol w="597288">
                    <a:extLst>
                      <a:ext uri="{9D8B030D-6E8A-4147-A177-3AD203B41FA5}">
                        <a16:colId xmlns:a16="http://schemas.microsoft.com/office/drawing/2014/main" val="1436122968"/>
                      </a:ext>
                    </a:extLst>
                  </a:gridCol>
                </a:tblGrid>
                <a:tr h="434686">
                  <a:tc>
                    <a:txBody>
                      <a:bodyPr/>
                      <a:lstStyle/>
                      <a:p>
                        <a:pPr>
                          <a:spcBef>
                            <a:spcPts val="300"/>
                          </a:spcBef>
                          <a:spcAft>
                            <a:spcPts val="300"/>
                          </a:spcAft>
                        </a:pPr>
                        <a:r>
                          <a:rPr lang="en-GB" sz="1000" dirty="0">
                            <a:effectLst/>
                          </a:rPr>
                          <a:t>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noFill/>
                    </a:tcPr>
                  </a:tc>
                  <a:tc gridSpan="4">
                    <a:txBody>
                      <a:bodyPr/>
                      <a:lstStyle/>
                      <a:p>
                        <a:pPr algn="ctr">
                          <a:spcAft>
                            <a:spcPts val="300"/>
                          </a:spcAft>
                        </a:pPr>
                        <a:r>
                          <a:rPr lang="en-GB" sz="1000">
                            <a:effectLst/>
                          </a:rPr>
                          <a:t>Tested individually</a:t>
                        </a:r>
                      </a:p>
                      <a:p>
                        <a:pPr algn="ctr">
                          <a:spcAft>
                            <a:spcPts val="300"/>
                          </a:spcAft>
                        </a:pPr>
                        <a:r>
                          <a:rPr lang="en-GB" sz="1000">
                            <a:effectLst/>
                          </a:rPr>
                          <a:t>(w/w %)</a:t>
                        </a:r>
                        <a:endParaRPr lang="en-GB"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spcAft>
                            <a:spcPts val="300"/>
                          </a:spcAft>
                        </a:pPr>
                        <a:r>
                          <a:rPr lang="en-GB" sz="1000" dirty="0">
                            <a:effectLst/>
                          </a:rPr>
                          <a:t> </a:t>
                        </a:r>
                        <a:endParaRPr lang="en-GB"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c gridSpan="3">
                    <a:txBody>
                      <a:bodyPr/>
                      <a:lstStyle/>
                      <a:p>
                        <a:pPr algn="ctr">
                          <a:spcAft>
                            <a:spcPts val="300"/>
                          </a:spcAft>
                        </a:pPr>
                        <a:r>
                          <a:rPr lang="en-GB" sz="1000" dirty="0">
                            <a:effectLst/>
                          </a:rPr>
                          <a:t>Remaining masses within IHE (F1) (w/w %)</a:t>
                        </a:r>
                        <a:endParaRPr lang="en-GB"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93156929"/>
                    </a:ext>
                  </a:extLst>
                </a:tr>
                <a:tr h="193194">
                  <a:tc>
                    <a:txBody>
                      <a:bodyPr/>
                      <a:lstStyle/>
                      <a:p>
                        <a:pPr>
                          <a:spcBef>
                            <a:spcPts val="300"/>
                          </a:spcBef>
                          <a:spcAft>
                            <a:spcPts val="300"/>
                          </a:spcAft>
                        </a:pPr>
                        <a:r>
                          <a:rPr lang="en-GB" sz="1000" dirty="0">
                            <a:effectLst/>
                          </a:rPr>
                          <a:t>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noFill/>
                    </a:tcPr>
                  </a:tc>
                  <a:tc>
                    <a:txBody>
                      <a:bodyPr/>
                      <a:lstStyle/>
                      <a:p>
                        <a:pPr algn="ctr">
                          <a:spcAft>
                            <a:spcPts val="300"/>
                          </a:spcAft>
                        </a:pPr>
                        <a:r>
                          <a:rPr lang="en-GB" sz="1000">
                            <a:effectLst/>
                          </a:rPr>
                          <a:t>NTO</a:t>
                        </a:r>
                        <a:endParaRPr lang="en-GB"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en-GB" sz="1000">
                            <a:effectLst/>
                          </a:rPr>
                          <a:t>RDX</a:t>
                        </a:r>
                        <a:endParaRPr lang="en-GB"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en-GB" sz="1000">
                            <a:effectLst/>
                          </a:rPr>
                          <a:t>DNAN</a:t>
                        </a:r>
                        <a:endParaRPr lang="en-GB"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en-GB" sz="1000" dirty="0">
                            <a:effectLst/>
                          </a:rPr>
                          <a:t>IHE</a:t>
                        </a:r>
                        <a:endParaRPr lang="en-GB"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en-GB" sz="1000" dirty="0">
                            <a:effectLst/>
                          </a:rPr>
                          <a:t> </a:t>
                        </a:r>
                        <a:endParaRPr lang="en-GB"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spcAft>
                            <a:spcPts val="300"/>
                          </a:spcAft>
                        </a:pPr>
                        <a:r>
                          <a:rPr lang="en-GB" sz="1000">
                            <a:effectLst/>
                          </a:rPr>
                          <a:t>NTO</a:t>
                        </a:r>
                        <a:endParaRPr lang="en-GB"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en-GB" sz="1000">
                            <a:effectLst/>
                          </a:rPr>
                          <a:t>RDX</a:t>
                        </a:r>
                        <a:endParaRPr lang="en-GB"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Aft>
                            <a:spcPts val="300"/>
                          </a:spcAft>
                        </a:pPr>
                        <a:r>
                          <a:rPr lang="en-GB" sz="1000">
                            <a:effectLst/>
                          </a:rPr>
                          <a:t>DNAN</a:t>
                        </a:r>
                        <a:endParaRPr lang="en-GB"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7177172"/>
                    </a:ext>
                  </a:extLst>
                </a:tr>
                <a:tr h="772774">
                  <a:tc>
                    <a:txBody>
                      <a:bodyPr/>
                      <a:lstStyle/>
                      <a:p>
                        <a:pPr>
                          <a:spcBef>
                            <a:spcPts val="300"/>
                          </a:spcBef>
                          <a:spcAft>
                            <a:spcPts val="300"/>
                          </a:spcAft>
                        </a:pPr>
                        <a:r>
                          <a:rPr lang="en-GB" sz="1000" dirty="0">
                            <a:effectLst/>
                          </a:rPr>
                          <a:t>Percentage of unburnt explosives remaining after combustion by closed-system small-scale burning</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GB" sz="1000">
                            <a:effectLst/>
                          </a:rPr>
                          <a:t>1</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GB" sz="1000">
                            <a:effectLst/>
                          </a:rPr>
                          <a:t>2</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GB" sz="1000">
                            <a:effectLst/>
                          </a:rPr>
                          <a:t>75</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GB" sz="1000" dirty="0">
                            <a:effectLst/>
                          </a:rPr>
                          <a:t>23</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GB" sz="1000" dirty="0">
                            <a:effectLst/>
                          </a:rPr>
                          <a:t>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spcBef>
                            <a:spcPts val="300"/>
                          </a:spcBef>
                          <a:spcAft>
                            <a:spcPts val="300"/>
                          </a:spcAft>
                        </a:pPr>
                        <a:r>
                          <a:rPr lang="en-GB" sz="1000">
                            <a:effectLst/>
                          </a:rPr>
                          <a:t>13</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GB" sz="1000">
                            <a:effectLst/>
                          </a:rPr>
                          <a:t>20</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GB" sz="1000" dirty="0">
                            <a:effectLst/>
                          </a:rPr>
                          <a:t>67</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7950341"/>
                    </a:ext>
                  </a:extLst>
                </a:tr>
                <a:tr h="1159161">
                  <a:tc>
                    <a:txBody>
                      <a:bodyPr/>
                      <a:lstStyle/>
                      <a:p>
                        <a:pPr>
                          <a:spcBef>
                            <a:spcPts val="300"/>
                          </a:spcBef>
                          <a:spcAft>
                            <a:spcPts val="300"/>
                          </a:spcAft>
                        </a:pPr>
                        <a:r>
                          <a:rPr lang="en-GB" sz="1000" dirty="0">
                            <a:effectLst/>
                          </a:rPr>
                          <a:t>Percentage of unburnt explosives remaining on the metal tray after the heating cycle in the small-scale experiment without accelerants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GB" sz="1000">
                            <a:effectLst/>
                          </a:rPr>
                          <a:t>67</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GB" sz="1000">
                            <a:effectLst/>
                          </a:rPr>
                          <a:t>35</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GB" sz="1000">
                            <a:effectLst/>
                          </a:rPr>
                          <a:t>0</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GB" sz="1000">
                            <a:effectLst/>
                          </a:rPr>
                          <a:t>12</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GB" sz="1000" dirty="0">
                            <a:effectLst/>
                          </a:rPr>
                          <a:t> </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algn="ctr">
                          <a:spcBef>
                            <a:spcPts val="300"/>
                          </a:spcBef>
                          <a:spcAft>
                            <a:spcPts val="300"/>
                          </a:spcAft>
                        </a:pPr>
                        <a:r>
                          <a:rPr lang="en-GB" sz="1000">
                            <a:effectLst/>
                          </a:rPr>
                          <a:t>8</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GB" sz="1000">
                            <a:effectLst/>
                          </a:rPr>
                          <a:t>22</a:t>
                        </a:r>
                        <a:endParaRPr lang="en-GB"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300"/>
                          </a:spcBef>
                          <a:spcAft>
                            <a:spcPts val="300"/>
                          </a:spcAft>
                        </a:pPr>
                        <a:r>
                          <a:rPr lang="en-GB" sz="1000" dirty="0">
                            <a:effectLst/>
                          </a:rPr>
                          <a:t>70</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6726439"/>
                    </a:ext>
                  </a:extLst>
                </a:tr>
              </a:tbl>
            </a:graphicData>
          </a:graphic>
        </p:graphicFrame>
      </p:grpSp>
      <p:sp>
        <p:nvSpPr>
          <p:cNvPr id="35" name="Rectangle 2">
            <a:extLst>
              <a:ext uri="{FF2B5EF4-FFF2-40B4-BE49-F238E27FC236}">
                <a16:creationId xmlns:a16="http://schemas.microsoft.com/office/drawing/2014/main" id="{788633DB-D4CC-C647-8A6A-8CF660912E4F}"/>
              </a:ext>
            </a:extLst>
          </p:cNvPr>
          <p:cNvSpPr>
            <a:spLocks noChangeArrowheads="1"/>
          </p:cNvSpPr>
          <p:nvPr/>
        </p:nvSpPr>
        <p:spPr bwMode="auto">
          <a:xfrm>
            <a:off x="18310812" y="11310767"/>
            <a:ext cx="4618904" cy="3231654"/>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700" dirty="0"/>
              <a:t>Based the data shown in Table 1, the first interesting point is that the massive difference in the residual mass of DNAN between the two experimental setups is due to its sublimation: when tested in the closed system, DNAN sublimated but remained confined (solidification at the top of the vial) (Figure 1) and was recovered in the solvent, whereas in the open experiment it sublimated and moved away from the metal tray (and was recovered in the modified headspace vial) (Figure 1), which is consistent with the sublimation observed.</a:t>
            </a:r>
          </a:p>
        </p:txBody>
      </p:sp>
      <p:sp>
        <p:nvSpPr>
          <p:cNvPr id="36" name="TextBox 35">
            <a:extLst>
              <a:ext uri="{FF2B5EF4-FFF2-40B4-BE49-F238E27FC236}">
                <a16:creationId xmlns:a16="http://schemas.microsoft.com/office/drawing/2014/main" id="{66C2661D-5318-0142-B9E7-60526D805BB9}"/>
              </a:ext>
            </a:extLst>
          </p:cNvPr>
          <p:cNvSpPr txBox="1"/>
          <p:nvPr/>
        </p:nvSpPr>
        <p:spPr>
          <a:xfrm>
            <a:off x="12556562" y="11419657"/>
            <a:ext cx="5201958" cy="2185214"/>
          </a:xfrm>
          <a:prstGeom prst="rect">
            <a:avLst/>
          </a:prstGeom>
          <a:solidFill>
            <a:schemeClr val="bg1"/>
          </a:solidFill>
        </p:spPr>
        <p:txBody>
          <a:bodyPr wrap="square" rtlCol="0">
            <a:spAutoFit/>
          </a:bodyPr>
          <a:lstStyle/>
          <a:p>
            <a:pPr algn="just"/>
            <a:r>
              <a:rPr lang="en-GB" sz="1700" dirty="0"/>
              <a:t>Overall, the results indicate that the gaseous products generated by the open burning of IHEs are not a significant environmental issue because they are similar to emissions from other solid waste. The main concern is therefore the solid residues left on the burning area as well as unreacted explosives, which can be carried by smoke and hot gases, thus spreading to surrounding areas.</a:t>
            </a:r>
            <a:endParaRPr lang="en-US" sz="1700" dirty="0"/>
          </a:p>
        </p:txBody>
      </p:sp>
      <p:sp>
        <p:nvSpPr>
          <p:cNvPr id="37" name="TextBox 36">
            <a:extLst>
              <a:ext uri="{FF2B5EF4-FFF2-40B4-BE49-F238E27FC236}">
                <a16:creationId xmlns:a16="http://schemas.microsoft.com/office/drawing/2014/main" id="{68DCE653-1EBB-5848-83D7-2BC4F0ECCAE4}"/>
              </a:ext>
            </a:extLst>
          </p:cNvPr>
          <p:cNvSpPr txBox="1"/>
          <p:nvPr/>
        </p:nvSpPr>
        <p:spPr>
          <a:xfrm>
            <a:off x="23389750" y="11310767"/>
            <a:ext cx="5661637" cy="6109365"/>
          </a:xfrm>
          <a:prstGeom prst="rect">
            <a:avLst/>
          </a:prstGeom>
          <a:noFill/>
        </p:spPr>
        <p:txBody>
          <a:bodyPr wrap="square" rtlCol="0">
            <a:spAutoFit/>
          </a:bodyPr>
          <a:lstStyle/>
          <a:p>
            <a:pPr algn="just"/>
            <a:r>
              <a:rPr lang="en-GB" sz="1700" dirty="0"/>
              <a:t>The overall conclusion is that DNAN-based rounds are very resistant to open burning. The tendency of DNAN to undergo sublimation must always be considered, since this work showed that 70%of DNAN remains unreacted, as well as it  increases the solid residues from NTO and RDX to 10–20 % of the initial mass.</a:t>
            </a:r>
          </a:p>
          <a:p>
            <a:pPr algn="just"/>
            <a:endParaRPr lang="en-GB" sz="1700" dirty="0"/>
          </a:p>
          <a:p>
            <a:pPr algn="just"/>
            <a:endParaRPr lang="en-GB" sz="1700" dirty="0"/>
          </a:p>
          <a:p>
            <a:pPr algn="just"/>
            <a:endParaRPr lang="en-GB" sz="1700" dirty="0"/>
          </a:p>
          <a:p>
            <a:pPr algn="just"/>
            <a:endParaRPr lang="en-GB" sz="1700" dirty="0"/>
          </a:p>
          <a:p>
            <a:pPr algn="just"/>
            <a:endParaRPr lang="en-GB" sz="1700" dirty="0"/>
          </a:p>
          <a:p>
            <a:pPr algn="just"/>
            <a:endParaRPr lang="en-GB" sz="1700" dirty="0"/>
          </a:p>
          <a:p>
            <a:pPr algn="just"/>
            <a:endParaRPr lang="en-GB" sz="1700" dirty="0"/>
          </a:p>
          <a:p>
            <a:pPr algn="just"/>
            <a:endParaRPr lang="en-GB" sz="1700" dirty="0"/>
          </a:p>
          <a:p>
            <a:pPr algn="just"/>
            <a:endParaRPr lang="en-GB" sz="1700" dirty="0"/>
          </a:p>
          <a:p>
            <a:pPr algn="just"/>
            <a:endParaRPr lang="en-GB" sz="1700" dirty="0"/>
          </a:p>
          <a:p>
            <a:pPr algn="just"/>
            <a:endParaRPr lang="en-GB" sz="1700" dirty="0"/>
          </a:p>
          <a:p>
            <a:pPr algn="just"/>
            <a:endParaRPr lang="en-GB" sz="1700" dirty="0"/>
          </a:p>
          <a:p>
            <a:pPr algn="just"/>
            <a:endParaRPr lang="en-GB" sz="1700" dirty="0"/>
          </a:p>
          <a:p>
            <a:pPr algn="just"/>
            <a:r>
              <a:rPr lang="en-GB" sz="1700" dirty="0"/>
              <a:t> </a:t>
            </a:r>
          </a:p>
          <a:p>
            <a:pPr algn="just"/>
            <a:r>
              <a:rPr lang="en-GB" sz="1700" dirty="0"/>
              <a:t>Ultimately, this work  has demonstrated that disposal process for newer IHE rounds needs to be reviewed to avoid and minimize critical environmental issues. </a:t>
            </a:r>
            <a:endParaRPr lang="en-US" sz="1700" dirty="0"/>
          </a:p>
        </p:txBody>
      </p:sp>
    </p:spTree>
    <p:extLst>
      <p:ext uri="{BB962C8B-B14F-4D97-AF65-F5344CB8AC3E}">
        <p14:creationId xmlns:p14="http://schemas.microsoft.com/office/powerpoint/2010/main" val="2719174157"/>
      </p:ext>
    </p:extLst>
  </p:cSld>
  <p:clrMapOvr>
    <a:masterClrMapping/>
  </p:clrMapOvr>
</p:sld>
</file>

<file path=ppt/theme/theme1.xml><?xml version="1.0" encoding="utf-8"?>
<a:theme xmlns:a="http://schemas.openxmlformats.org/drawingml/2006/main" name="Cranfield University 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hool of Management 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EF57B1D3A3004BA1E55A77FC712826" ma:contentTypeVersion="3" ma:contentTypeDescription="Create a new document." ma:contentTypeScope="" ma:versionID="b84aa1f92a73f473af1de1cdf7772369">
  <xsd:schema xmlns:xsd="http://www.w3.org/2001/XMLSchema" xmlns:xs="http://www.w3.org/2001/XMLSchema" xmlns:p="http://schemas.microsoft.com/office/2006/metadata/properties" xmlns:ns1="http://schemas.microsoft.com/sharepoint/v3" targetNamespace="http://schemas.microsoft.com/office/2006/metadata/properties" ma:root="true" ma:fieldsID="394879c13eec4f84a453950744c852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E9EBC65-999A-42CC-9942-4DE703DB91C6}">
  <ds:schemaRefs>
    <ds:schemaRef ds:uri="http://schemas.microsoft.com/sharepoint/v3/contenttype/forms"/>
  </ds:schemaRefs>
</ds:datastoreItem>
</file>

<file path=customXml/itemProps2.xml><?xml version="1.0" encoding="utf-8"?>
<ds:datastoreItem xmlns:ds="http://schemas.openxmlformats.org/officeDocument/2006/customXml" ds:itemID="{22FEABBC-E60C-47F5-8B9B-B545A65B67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8FB481-5AB3-484A-9EBC-AF3EF27B8AE8}">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1152</TotalTime>
  <Words>665</Words>
  <Application>Microsoft Macintosh PowerPoint</Application>
  <PresentationFormat>Custom</PresentationFormat>
  <Paragraphs>68</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ＭＳ Ｐゴシック</vt:lpstr>
      <vt:lpstr>Arial</vt:lpstr>
      <vt:lpstr>Calibri</vt:lpstr>
      <vt:lpstr>Times New Roman</vt:lpstr>
      <vt:lpstr>Cranfield University 2016</vt:lpstr>
      <vt:lpstr>School of Management 2016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Galante, Erick</cp:lastModifiedBy>
  <cp:revision>75</cp:revision>
  <dcterms:created xsi:type="dcterms:W3CDTF">2016-01-22T08:47:26Z</dcterms:created>
  <dcterms:modified xsi:type="dcterms:W3CDTF">2018-09-12T18:04:24Z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0x0101002FEF57B1D3A3004BA1E55A77FC712826</vt:lpwstr>
  </property>
</Properties>
</file>