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1" r:id="rId3"/>
    <p:sldId id="268" r:id="rId4"/>
    <p:sldId id="267" r:id="rId5"/>
    <p:sldId id="271" r:id="rId6"/>
    <p:sldId id="273" r:id="rId7"/>
    <p:sldId id="272" r:id="rId8"/>
    <p:sldId id="278" r:id="rId9"/>
    <p:sldId id="269" r:id="rId10"/>
    <p:sldId id="270" r:id="rId11"/>
    <p:sldId id="274" r:id="rId12"/>
    <p:sldId id="275" r:id="rId13"/>
    <p:sldId id="276" r:id="rId14"/>
    <p:sldId id="277" r:id="rId15"/>
    <p:sldId id="282" r:id="rId16"/>
    <p:sldId id="28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76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10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902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34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91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911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17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47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56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83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97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35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75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80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04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DLF_ORCID" TargetMode="External"/><Relationship Id="rId5" Type="http://schemas.openxmlformats.org/officeDocument/2006/relationships/hyperlink" Target="http://orcid.org/0000-0003-0100-6634" TargetMode="External"/><Relationship Id="rId4" Type="http://schemas.openxmlformats.org/officeDocument/2006/relationships/hyperlink" Target="mailto:mbilby@fullerton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DLF_ORCID" TargetMode="External"/><Relationship Id="rId5" Type="http://schemas.openxmlformats.org/officeDocument/2006/relationships/hyperlink" Target="http://orcid.org/0000-0003-0100-6634" TargetMode="External"/><Relationship Id="rId4" Type="http://schemas.openxmlformats.org/officeDocument/2006/relationships/hyperlink" Target="mailto:mbilby@fullerto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286000"/>
            <a:ext cx="9144000" cy="16763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0F243E"/>
              </a:buClr>
              <a:buSzPct val="25000"/>
            </a:pPr>
            <a:r>
              <a:rPr lang="en-US" sz="1800" dirty="0">
                <a:latin typeface="Garamond" panose="02020404030301010803" pitchFamily="18" charset="0"/>
                <a:ea typeface="Times New Roman"/>
                <a:cs typeface="Times New Roman"/>
              </a:rPr>
              <a:t>ORCID Promotional Efforts in California Institutes of Higher </a:t>
            </a:r>
            <a:r>
              <a:rPr lang="en-US" sz="1800" dirty="0" smtClean="0">
                <a:latin typeface="Garamond" panose="02020404030301010803" pitchFamily="18" charset="0"/>
                <a:ea typeface="Times New Roman"/>
                <a:cs typeface="Times New Roman"/>
              </a:rPr>
              <a:t>Education</a:t>
            </a:r>
            <a:br>
              <a:rPr lang="en-US" sz="1800" dirty="0" smtClean="0">
                <a:latin typeface="Garamond" panose="02020404030301010803" pitchFamily="18" charset="0"/>
                <a:ea typeface="Times New Roman"/>
                <a:cs typeface="Times New Roman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Digital Library Forum, Las Vegas, </a:t>
            </a:r>
            <a:r>
              <a:rPr lang="en-US" sz="16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October 16, 2018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</a:b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Mark G. Bilby | 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4"/>
              </a:rPr>
              <a:t>mbilby@fullerton.edu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 | 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5"/>
              </a:rPr>
              <a:t>http</a:t>
            </a:r>
            <a:r>
              <a:rPr lang="en-US" sz="14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5"/>
              </a:rPr>
              <a:t>://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5"/>
              </a:rPr>
              <a:t>orcid.org/0000-0003-0100-6634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14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Slides available at </a:t>
            </a:r>
            <a:r>
              <a:rPr lang="en-US" sz="14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6"/>
              </a:rPr>
              <a:t>http://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6"/>
              </a:rPr>
              <a:t>bit.ly/DLF_ORCID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 | Presentation CC-BY 4.0</a:t>
            </a:r>
            <a:endParaRPr lang="en-US" sz="1400" dirty="0"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and Faculty Affairs/Development Offices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Benefits for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Faculty Affairs &amp;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Development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Offices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Consistent, transparent, public records of faculty activities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Time-saving integrations for faculty and staff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Ability to participate in the tracking and verification of faculty activities (e.g., certifications, workshop attendance)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Inherently respectful of privacy (FERPA compliant)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0160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Assistance from Faculty Affairs &amp; Development Offices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Funding stakeholder for institutional membership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Encourage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faculty through communications and workshops to use ORCID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Advocate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for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relevant software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integrations (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e.g., </a:t>
            </a:r>
            <a:r>
              <a:rPr lang="en-US" sz="1800" dirty="0" err="1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InterFolio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,  </a:t>
            </a:r>
            <a:r>
              <a:rPr lang="en-US" sz="1800" dirty="0" err="1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SumTotal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)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1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and Faculty Senates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Benefits for Faculty Senates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Consistent with faculty self-governance and academic freedom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Reliable means of seeing the research of faculty colleagues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Means of academic accountability for fellow faculty</a:t>
            </a:r>
          </a:p>
          <a:p>
            <a:pPr marL="10160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Assistance from Faculty Senates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Announcement, Resolution or Mandate regarding Faculty participation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Announcement or Resolution regarding institutional support, funding &amp; integrations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Raise awareness and share success stories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2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and Human Resources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Benefits for Human Resources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Consistent, time-saving place for HR and search committees to review public (and potentially verified) records of employment, education, publications, grants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ime-saving incentive for applicants to fill out applications more quickly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Authentication process can verify applicant’s identity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HR and applicants will appreciate the elimination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of data entry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errors</a:t>
            </a:r>
          </a:p>
          <a:p>
            <a:pPr marL="10160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Assistance from Human Resources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Funding stakeholder for institutional membership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Post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verified institutional records of faculty and administrator employment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Build and/or advocate for integrations into application systems and workflows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Create automated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filters (like error-checking)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during application verification process to pre-weed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the pool of applicants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5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and Institutional Research Offices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Benefits for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Institutional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Research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Mitigate the difficulty of tracking future career and educational paths of graduates and non-graduates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Another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data source for institutional research, one that does not necessarily require faculty or students to fill out a form or rely merely on self-reporting</a:t>
            </a: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Assistance from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Institutional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Research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Funding stakeholder for institutional membership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Advocate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for ORCID integration in software systems (e.g., Tableau)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1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and Student Support Services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Benefits for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Student Support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Services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Helps students build a professional brand during and beyond college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Inherently respects student privacy</a:t>
            </a: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Assistance from Student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Support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Services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Funding stakeholder for institutional membership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Include ORCID in career services workshops on resume building and applying for jobs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Include ORCID in academic support workshops on CV building and applying for graduate programs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Advocate for ORCID integrations with popular career websites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66255" y="274637"/>
            <a:ext cx="8752114" cy="7466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Linked Open Data </a:t>
            </a: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Author Permanent Identifiers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" y="1128157"/>
            <a:ext cx="8686800" cy="4855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286000"/>
            <a:ext cx="9144000" cy="16763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0F243E"/>
              </a:buClr>
              <a:buSzPct val="25000"/>
            </a:pPr>
            <a:r>
              <a:rPr lang="en-US" sz="1800" dirty="0">
                <a:latin typeface="Garamond" panose="02020404030301010803" pitchFamily="18" charset="0"/>
                <a:ea typeface="Times New Roman"/>
                <a:cs typeface="Times New Roman"/>
              </a:rPr>
              <a:t>ORCID Promotional Efforts in California Institutes of Higher </a:t>
            </a:r>
            <a:r>
              <a:rPr lang="en-US" sz="1800" dirty="0" smtClean="0">
                <a:latin typeface="Garamond" panose="02020404030301010803" pitchFamily="18" charset="0"/>
                <a:ea typeface="Times New Roman"/>
                <a:cs typeface="Times New Roman"/>
              </a:rPr>
              <a:t>Education</a:t>
            </a:r>
            <a:br>
              <a:rPr lang="en-US" sz="1800" dirty="0" smtClean="0">
                <a:latin typeface="Garamond" panose="02020404030301010803" pitchFamily="18" charset="0"/>
                <a:ea typeface="Times New Roman"/>
                <a:cs typeface="Times New Roman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Digital Library Forum, Las Vegas, </a:t>
            </a:r>
            <a:r>
              <a:rPr lang="en-US" sz="16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October 16, 2018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</a:b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Mark G. Bilby | 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4"/>
              </a:rPr>
              <a:t>mbilby@fullerton.edu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 | 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5"/>
              </a:rPr>
              <a:t>http</a:t>
            </a:r>
            <a:r>
              <a:rPr lang="en-US" sz="14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5"/>
              </a:rPr>
              <a:t>://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5"/>
              </a:rPr>
              <a:t>orcid.org/0000-0003-0100-6634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14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Slides available at </a:t>
            </a:r>
            <a:r>
              <a:rPr lang="en-US" sz="14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6"/>
              </a:rPr>
              <a:t>http://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6"/>
              </a:rPr>
              <a:t>bit.ly/DLF_ORCID</a:t>
            </a:r>
            <a:r>
              <a:rPr lang="en-US" sz="1400" dirty="0" smtClean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 | Presentation CC-BY 4.0</a:t>
            </a:r>
            <a:endParaRPr lang="en-US" sz="1400" dirty="0"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66255" y="274637"/>
            <a:ext cx="8752114" cy="7466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Linked Open Data </a:t>
            </a: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Author Permanent Identifiers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" y="1128157"/>
            <a:ext cx="8686800" cy="4855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66255" y="274637"/>
            <a:ext cx="8752114" cy="7466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Linked Open Data </a:t>
            </a: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Author Permanent Identifiers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68215" y="1128157"/>
            <a:ext cx="8475785" cy="46308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VIAF 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– Virtual International Authority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File (OCLC; 2003)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257300" lvl="2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International authority file tying together national/research library authorities</a:t>
            </a:r>
          </a:p>
          <a:p>
            <a:pPr marL="1257300" lvl="2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Numerous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member institutions through whom records are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created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and corrected</a:t>
            </a: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4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ISNI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– International Standard Name Identifier (ISO 27729:2012)</a:t>
            </a: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Create and disseminate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persistent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IDs across knowledge production platforms</a:t>
            </a: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Limited member institutions through whom records are created and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corrected</a:t>
            </a:r>
          </a:p>
          <a:p>
            <a:pPr marL="901700" lvl="2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ORCID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– Open Researcher and Contributor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ID (2012)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Self-created unique and persistent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#/</a:t>
            </a:r>
            <a:r>
              <a:rPr lang="en-US" sz="1800" dirty="0" err="1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iD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and associated profile</a:t>
            </a: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Allows for self-reported aliases and name changes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Push/pull to/from other platforms/systems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with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institutional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memberships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157"/>
            <a:ext cx="1069598" cy="445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28923"/>
            <a:ext cx="1059326" cy="409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39891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274636"/>
            <a:ext cx="3121269" cy="2340952"/>
          </a:xfrm>
          <a:prstGeom prst="rect">
            <a:avLst/>
          </a:prstGeom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891135"/>
            <a:ext cx="3657600" cy="683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Clearing the Field</a:t>
            </a:r>
            <a:b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for ORCID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0" y="2347546"/>
            <a:ext cx="8229600" cy="3991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What ORCID is and isn’t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non-profit international registry (like ISBN), </a:t>
            </a:r>
            <a:r>
              <a:rPr lang="en-US" sz="1800" b="1" i="1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NOT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a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profit-driven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company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cooperative, open API, </a:t>
            </a:r>
            <a:r>
              <a:rPr lang="en-US" sz="1800" b="1" i="1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NOT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sales-driven software solution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 interdependent, global crowd-sourced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center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for academic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activity sharing, </a:t>
            </a:r>
            <a:r>
              <a:rPr lang="en-US" sz="1800" b="1" i="1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NOT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institutionally proprietary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faculty profile management system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 LOD ecosystem that academic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Librarians can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guide/join/promote/utilize on behalf of our researchers, </a:t>
            </a:r>
            <a:r>
              <a:rPr lang="en-US" sz="1800" b="1" i="1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NOT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ultimately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something we can control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hub for Linked Open Metadata, </a:t>
            </a:r>
            <a:r>
              <a:rPr lang="en-US" sz="1800" b="1" i="1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NOT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repository for scholarly artifacts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0160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Uses as Author/Contributor/Editor/Depositor Name LOD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Reliable means of identifying and disambiguating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persons and their works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Push/Pull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records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to/from ORCID profiles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Convenient icons/links to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direct users out to a person’s full academic profile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7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 title="Orange Orcid by utahwildflowers on Flickr"/>
          <p:cNvSpPr txBox="1">
            <a:spLocks noGrp="1"/>
          </p:cNvSpPr>
          <p:nvPr>
            <p:ph type="title"/>
          </p:nvPr>
        </p:nvSpPr>
        <p:spPr>
          <a:xfrm>
            <a:off x="381000" y="265844"/>
            <a:ext cx="4554415" cy="1415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Growing Edges</a:t>
            </a:r>
            <a:b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for ORCID</a:t>
            </a:r>
            <a:b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outside Universities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 title="Orange Orcid by utahwildflowers on Flickr"/>
          <p:cNvSpPr txBox="1">
            <a:spLocks noGrp="1"/>
          </p:cNvSpPr>
          <p:nvPr>
            <p:ph type="body" idx="1"/>
          </p:nvPr>
        </p:nvSpPr>
        <p:spPr>
          <a:xfrm>
            <a:off x="0" y="1978269"/>
            <a:ext cx="8229600" cy="43502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Publishers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Publishers such as: Royal Society, PLOS, IEEE, Wiley, </a:t>
            </a:r>
            <a:r>
              <a:rPr lang="en-US" sz="20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Hindawi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, Springer Nature, Sage, etc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.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Clear identification of authors / investigators / contributors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Prevention of academic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dishonesty/fraud, retractions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Facilitation of analytics, metrics and </a:t>
            </a:r>
            <a:r>
              <a:rPr lang="en-US" sz="2000" dirty="0" err="1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altmetrics</a:t>
            </a: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Improved discovery through indices and aggregators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Funder and National Mandates/Integrations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Funders such as: DOE OSTI, NASA STI, NIH, NIHR, OSTI, RCUK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Nations such as Italy, New Zealand, Norway, South Africa, UK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Integration with Current/Clinical Research Information Systems (CRIS)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Verification of applicants and their academic records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Automated tracking/reporting of funding-related research activities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utahwildflowers" title="Orange Orcid by utahwildflowers on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22" y="265844"/>
            <a:ext cx="3057817" cy="1782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4954" y="2048607"/>
            <a:ext cx="2711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aramond" panose="02020404030301010803" pitchFamily="18" charset="0"/>
              </a:rPr>
              <a:t>Orange </a:t>
            </a:r>
            <a:r>
              <a:rPr lang="en-US" sz="800" dirty="0" err="1" smtClean="0">
                <a:latin typeface="Garamond" panose="02020404030301010803" pitchFamily="18" charset="0"/>
              </a:rPr>
              <a:t>Orcid</a:t>
            </a:r>
            <a:r>
              <a:rPr lang="en-US" sz="800" dirty="0" smtClean="0">
                <a:latin typeface="Garamond" panose="02020404030301010803" pitchFamily="18" charset="0"/>
              </a:rPr>
              <a:t> by </a:t>
            </a:r>
            <a:r>
              <a:rPr lang="en-US" sz="800" dirty="0" err="1" smtClean="0">
                <a:latin typeface="Garamond" panose="02020404030301010803" pitchFamily="18" charset="0"/>
              </a:rPr>
              <a:t>utahwildflowers</a:t>
            </a:r>
            <a:r>
              <a:rPr lang="en-US" sz="800" dirty="0" smtClean="0">
                <a:latin typeface="Garamond" panose="02020404030301010803" pitchFamily="18" charset="0"/>
              </a:rPr>
              <a:t> on Flickr (CC-BY 2.0)</a:t>
            </a:r>
            <a:endParaRPr lang="en-US" sz="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43035" y="256441"/>
            <a:ext cx="4466492" cy="1730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lt1"/>
              </a:buClr>
              <a:buSzPct val="25000"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Growing 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Edges </a:t>
            </a: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</a:t>
            </a: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inside 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Universities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0" y="3006969"/>
            <a:ext cx="8229600" cy="3321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Libraries and Institutional Repositories</a:t>
            </a: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Authority control and name disambiguation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System automations and integrations</a:t>
            </a: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University Research / Grants Offices</a:t>
            </a:r>
            <a:endParaRPr lang="en-US" sz="18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Automating aspects of grant applications, proposals and reporting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Automating grant profile systems and award recognitions</a:t>
            </a:r>
          </a:p>
          <a:p>
            <a:pPr marL="1016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University Strategic Communications &amp; Public Relations Offices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Identifying the latest faculty awards and publications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Automating feeds for news, faculty profiles, and expert guides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62" y="255709"/>
            <a:ext cx="3668346" cy="2751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4615" y="3006969"/>
            <a:ext cx="2536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aramond" panose="02020404030301010803" pitchFamily="18" charset="0"/>
              </a:rPr>
              <a:t>Photo by Sergei </a:t>
            </a:r>
            <a:r>
              <a:rPr lang="en-US" sz="800" dirty="0" err="1" smtClean="0">
                <a:latin typeface="Garamond" panose="02020404030301010803" pitchFamily="18" charset="0"/>
              </a:rPr>
              <a:t>Gussev</a:t>
            </a:r>
            <a:r>
              <a:rPr lang="en-US" sz="800" dirty="0" smtClean="0">
                <a:latin typeface="Garamond" panose="02020404030301010803" pitchFamily="18" charset="0"/>
              </a:rPr>
              <a:t> on Flickr (CC-BY-SA 2.0)</a:t>
            </a:r>
            <a:endParaRPr lang="en-US" sz="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53841" y="417062"/>
            <a:ext cx="3736731" cy="13343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New Growth Areas</a:t>
            </a:r>
            <a:b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for ORCID</a:t>
            </a:r>
            <a:b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inside Universities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0" y="2110155"/>
            <a:ext cx="4721469" cy="40092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Admissions Offices</a:t>
            </a:r>
          </a:p>
          <a:p>
            <a:pPr marL="1016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Alumni &amp; Advancement Offices</a:t>
            </a:r>
          </a:p>
          <a:p>
            <a:pPr marL="1016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Faculty Affairs &amp; Development Offices</a:t>
            </a:r>
          </a:p>
          <a:p>
            <a:pPr marL="1016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Faculty Senates</a:t>
            </a:r>
          </a:p>
          <a:p>
            <a:pPr marL="1016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Human Resources</a:t>
            </a:r>
          </a:p>
          <a:p>
            <a:pPr marL="1016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Institutional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Research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Offices</a:t>
            </a:r>
          </a:p>
          <a:p>
            <a:pPr marL="10160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Student Support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12" y="223307"/>
            <a:ext cx="4580757" cy="305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9008" y="3279531"/>
            <a:ext cx="3072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aramond" panose="02020404030301010803" pitchFamily="18" charset="0"/>
              </a:rPr>
              <a:t>Botanic Gardens Belfast by William Murphy on Flickr (CC-BY-SA 2.0)</a:t>
            </a:r>
            <a:endParaRPr lang="en-US" sz="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and Admissions Offices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Benefits for Admissions Offices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unique and reliable way of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identifying applicants and validating enrollees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transparently public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and (partly) externally verified academic record for evaluation of applicants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Allows for easier coordination among university systems (e.g., CSU)</a:t>
            </a:r>
          </a:p>
          <a:p>
            <a:pPr marL="10160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Assistance from Admissions Offices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Streamline/automate application process by allowing ORCID imports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Encourage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ORCID sign up and profile building in communications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Advocate for ORCID integrations and cross-verifications with FB, IG, etc.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0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and Alumni/Advancement Offices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Benefits for Alumni/Advancement Offices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unique and reliable way of identifying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alumni and donors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persistent way to keep up with alumni and donors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Inherently respectful of privacy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0160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Assistance from Alumni/Advancement Offices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Funding stakeholder for institutional membership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Encourage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ORCID sign ups in their communications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Advocate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for professional networking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platforms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(i.e., LinkedIn) to integrate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7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998</Words>
  <Application>Microsoft Office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Office Theme</vt:lpstr>
      <vt:lpstr>ORCID Promotional Efforts in California Institutes of Higher Education  Digital Library Forum, Las Vegas, October 16, 2018  Mark G. Bilby | mbilby@fullerton.edu | http://orcid.org/0000-0003-0100-6634  Slides available at http://bit.ly/DLF_ORCID | Presentation CC-BY 4.0</vt:lpstr>
      <vt:lpstr>Linked Open Data Author Permanent Identifiers</vt:lpstr>
      <vt:lpstr>Linked Open Data Author Permanent Identifiers</vt:lpstr>
      <vt:lpstr>Clearing the Field for ORCID</vt:lpstr>
      <vt:lpstr>Growing Edges for ORCID outside Universities</vt:lpstr>
      <vt:lpstr>Growing Edges  for ORCID  inside Universities</vt:lpstr>
      <vt:lpstr>New Growth Areas for ORCID inside Universities</vt:lpstr>
      <vt:lpstr>ORCID and Admissions Offices</vt:lpstr>
      <vt:lpstr>ORCID and Alumni/Advancement Offices</vt:lpstr>
      <vt:lpstr>ORCID and Faculty Affairs/Development Offices</vt:lpstr>
      <vt:lpstr>ORCID and Faculty Senates</vt:lpstr>
      <vt:lpstr>ORCID and Human Resources</vt:lpstr>
      <vt:lpstr>ORCID and Institutional Research Offices</vt:lpstr>
      <vt:lpstr>ORCID and Student Support Services</vt:lpstr>
      <vt:lpstr>Linked Open Data Author Permanent Identifiers</vt:lpstr>
      <vt:lpstr>ORCID Promotional Efforts in California Institutes of Higher Education  Digital Library Forum, Las Vegas, October 16, 2018  Mark G. Bilby | mbilby@fullerton.edu | http://orcid.org/0000-0003-0100-6634  Slides available at http://bit.ly/DLF_ORCID | Presentation CC-BY 4.0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 and the CSU  Mark Bilby July 24, 2018 CC-BY 4.0 https://tinyurl.com/ya56pa6y</dc:title>
  <dc:creator>mgb</dc:creator>
  <cp:lastModifiedBy>Bilby, Mark</cp:lastModifiedBy>
  <cp:revision>78</cp:revision>
  <dcterms:modified xsi:type="dcterms:W3CDTF">2018-10-12T17:35:54Z</dcterms:modified>
</cp:coreProperties>
</file>