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5" r:id="rId1"/>
    <p:sldMasterId id="2147483696" r:id="rId2"/>
    <p:sldMasterId id="2147483697"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orbel" panose="020B0503020204020204" pitchFamily="34" charset="0"/>
      <p:regular r:id="rId29"/>
      <p:bold r:id="rId30"/>
      <p:italic r:id="rId31"/>
      <p:boldItalic r:id="rId32"/>
    </p:embeddedFont>
    <p:embeddedFont>
      <p:font typeface="Questrial" panose="02000000000000000000" pitchFamily="2" charset="0"/>
      <p:regular r:id="rId33"/>
    </p:embeddedFont>
    <p:embeddedFont>
      <p:font typeface="Short Stack" panose="02010500040000000007" pitchFamily="2" charset="77"/>
      <p:regular r:id="rId34"/>
    </p:embeddedFont>
    <p:embeddedFont>
      <p:font typeface="Trebuchet MS" panose="020B070302020209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p:restoredTop sz="69015"/>
  </p:normalViewPr>
  <p:slideViewPr>
    <p:cSldViewPr snapToGrid="0" snapToObjects="1">
      <p:cViewPr varScale="1">
        <p:scale>
          <a:sx n="63" d="100"/>
          <a:sy n="63"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3ea4614de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3ea4614de_0_2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43ea4614de_0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43ea4614de_0_4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simple case is just </a:t>
            </a:r>
            <a:r>
              <a:rPr lang="en-US" dirty="0" err="1"/>
              <a:t>resuing</a:t>
            </a:r>
            <a:r>
              <a:rPr lang="en-US" dirty="0"/>
              <a:t> DISCO (Distributed Scholarly Compound Object) technology and moving it to the blockchain. By creating resource maps, researchers earn tokens. incentives are </a:t>
            </a:r>
            <a:r>
              <a:rPr lang="en-US" dirty="0" err="1"/>
              <a:t>highy</a:t>
            </a:r>
            <a:r>
              <a:rPr lang="en-US" dirty="0"/>
              <a:t> </a:t>
            </a:r>
            <a:r>
              <a:rPr lang="en-US" dirty="0" err="1"/>
              <a:t>idioscincratical</a:t>
            </a:r>
            <a:r>
              <a:rPr lang="en-US" dirty="0"/>
              <a:t>, the ledger allows communities to specify their own incentives as well as asset management practices. </a:t>
            </a:r>
            <a:endParaRPr dirty="0"/>
          </a:p>
        </p:txBody>
      </p:sp>
      <p:sp>
        <p:nvSpPr>
          <p:cNvPr id="572" name="Google Shape;572;g43ea4614de_0_4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3ea4614de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3ea4614de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JOSS offers a good starting point for this technology as used by publishers. JOSS is entirely built upon GIT tech, it has a clear and well defined type of papers, the assets are well defined (software), it is easy to track down everyone’s contributions, (author, reviewer, editor, </a:t>
            </a:r>
            <a:r>
              <a:rPr lang="en-US" dirty="0" err="1"/>
              <a:t>etc</a:t>
            </a:r>
            <a:r>
              <a:rPr lang="en-US" dirty="0"/>
              <a:t>) </a:t>
            </a:r>
            <a:endParaRPr dirty="0"/>
          </a:p>
        </p:txBody>
      </p:sp>
      <p:sp>
        <p:nvSpPr>
          <p:cNvPr id="578" name="Google Shape;578;g43ea4614de_0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43ea4614de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43ea4614de_0_3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case the blockchain becomes the permanent and immutable record of everything that happens during the publication process. it makes it possible to identify everyone’s contributions and generates tokens for those contributions. </a:t>
            </a:r>
            <a:endParaRPr dirty="0"/>
          </a:p>
        </p:txBody>
      </p:sp>
      <p:sp>
        <p:nvSpPr>
          <p:cNvPr id="585" name="Google Shape;585;g43ea4614de_0_3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43ea4614de_0_4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the scholarly aset management blockchain offers multiple advantages. </a:t>
            </a:r>
            <a:endParaRPr/>
          </a:p>
        </p:txBody>
      </p:sp>
      <p:sp>
        <p:nvSpPr>
          <p:cNvPr id="636" name="Google Shape;636;g43ea4614de_0_436:notes"/>
          <p:cNvSpPr>
            <a:spLocks noGrp="1" noRot="1" noChangeAspect="1"/>
          </p:cNvSpPr>
          <p:nvPr>
            <p:ph type="sldImg" idx="2"/>
          </p:nvPr>
        </p:nvSpPr>
        <p:spPr>
          <a:xfrm>
            <a:off x="686155" y="1143000"/>
            <a:ext cx="5485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3ea4614de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43ea4614de_0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7" name="Google Shape;677;g43ea4614de_0_3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3ea4614de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43ea4614de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simply fast forward the video explaining that the user logs in with an ORCID, there is a multiple authentication mechanism that allows to manage multiple sites currently being used to manage our scholarly assets from one single entry point, the wallet, and from this interface the user claims and does metadata management thus generating tokens (earning rewards). the wallet presents the tokens and dereferences them meaning that at any given point in time one can always understand why such token was generated. </a:t>
            </a:r>
            <a:endParaRPr dirty="0"/>
          </a:p>
        </p:txBody>
      </p:sp>
      <p:sp>
        <p:nvSpPr>
          <p:cNvPr id="684" name="Google Shape;684;g43ea4614de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3ea4614de_0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43ea4614de_0_6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our DAO ecosystem is one where institutions facilitating the creation of assets, e.g. funders, universities, research institutes, have to manage the assets in a completely decentralized and very often anarchical manner. Researchers produce assets that in principle belong to the duet university-funder but researchers, with the silent ok from the duet university-funder, deposit their assets in third party applications. thus, adding value (actually creating value) for those third parties, e.g. </a:t>
            </a:r>
            <a:r>
              <a:rPr lang="en-US" dirty="0" err="1"/>
              <a:t>figshare</a:t>
            </a:r>
            <a:r>
              <a:rPr lang="en-US" dirty="0"/>
              <a:t>, git, dryad, etc. in the meantime, relations across assets is lost, metadata is poor, universities-funders cant really track what happen to those assets, very often they don’t even know what assets they own. our solution addresses this problem by simply formalizing the DAO with blockchain technology. It is not just the wallet, it is the formalization of the DAO. </a:t>
            </a:r>
            <a:endParaRPr dirty="0"/>
          </a:p>
        </p:txBody>
      </p:sp>
      <p:sp>
        <p:nvSpPr>
          <p:cNvPr id="690" name="Google Shape;690;g43ea4614de_0_6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43ea4614de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43ea4614de_0_6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Network of universities being responsible for accounting for their own production at the very least as metadata. Each university is a node in the network, the curation or research objects as well as the accounting for research objects is decentralized, traceable, immutable, and verifiable from the institution that produces the ro. The researcher may choose to also have the RO elsewhere simply declaring where and specifying the relation to wherever it is also living. Relations across ROs are curated by the community. Institutions are at the very least responsible for the metadata of the assets being produced by their researchers. </a:t>
            </a:r>
            <a:endParaRPr dirty="0"/>
          </a:p>
        </p:txBody>
      </p:sp>
      <p:sp>
        <p:nvSpPr>
          <p:cNvPr id="699" name="Google Shape;699;g43ea4614de_0_6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43ea4614de_0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43ea4614de_0_6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g43ea4614de_0_6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3ea4614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3ea4614d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similar to a physical wallet where you have assets from different sources, e.g. visa from BoA, a gift card from amazon, a debit card from citi bank, a gold lucky coin, etc. our scholarly wallet makes it posssible for us to hold all our assets in one place and also to do transactions over them </a:t>
            </a:r>
            <a:endParaRPr/>
          </a:p>
        </p:txBody>
      </p:sp>
      <p:sp>
        <p:nvSpPr>
          <p:cNvPr id="285" name="Google Shape;285;g43ea4614d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3ea4614de_0_6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43ea4614de_0_6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user experience for interacting with the assets needs a lot of work, we also need to integrate the wallet with VIVO assets and make it easier for users to clean duplicated assets. also, there is a problem with assets being fraudulently claimed, what is the resolution process?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also working on a use case that generates traceable rewards for runs of software. the scenario is as follows</a:t>
            </a:r>
            <a:endParaRPr dirty="0"/>
          </a:p>
          <a:p>
            <a:pPr marL="0" lvl="0" indent="0" algn="l" rtl="0">
              <a:spcBef>
                <a:spcPts val="0"/>
              </a:spcBef>
              <a:spcAft>
                <a:spcPts val="0"/>
              </a:spcAft>
              <a:buNone/>
            </a:pPr>
            <a:r>
              <a:rPr lang="en-US" sz="1100" dirty="0">
                <a:solidFill>
                  <a:srgbClr val="500050"/>
                </a:solidFill>
                <a:highlight>
                  <a:srgbClr val="FFFFFF"/>
                </a:highlight>
                <a:latin typeface="Arial"/>
                <a:ea typeface="Arial"/>
                <a:cs typeface="Arial"/>
                <a:sym typeface="Arial"/>
              </a:rPr>
              <a:t>PETER created a software YY for sequence alignment, the software runs  in server XX that is not under PETERS jurisdiction. PETER distributed his software with the </a:t>
            </a:r>
            <a:r>
              <a:rPr lang="en-US" sz="1100" dirty="0" err="1">
                <a:solidFill>
                  <a:srgbClr val="500050"/>
                </a:solidFill>
                <a:highlight>
                  <a:srgbClr val="FFFFFF"/>
                </a:highlight>
                <a:latin typeface="Arial"/>
                <a:ea typeface="Arial"/>
                <a:cs typeface="Arial"/>
                <a:sym typeface="Arial"/>
              </a:rPr>
              <a:t>scicre</a:t>
            </a:r>
            <a:r>
              <a:rPr lang="en-US" sz="1100" dirty="0">
                <a:solidFill>
                  <a:srgbClr val="500050"/>
                </a:solidFill>
                <a:highlight>
                  <a:srgbClr val="FFFFFF"/>
                </a:highlight>
                <a:latin typeface="Arial"/>
                <a:ea typeface="Arial"/>
                <a:cs typeface="Arial"/>
                <a:sym typeface="Arial"/>
              </a:rPr>
              <a:t>-ware software that makes it possible to do the accounting where ever the software is installed. JOHN, the sys admin for the server XX installs PETER’S software at XX. Then there is a user KK who runs PETERs software YY over the server XX. as this person KK runs the software then the tokens or credits are created and associated to the ID of the software creator (in this case PETER) and passed over to the wallet.</a:t>
            </a:r>
            <a:endParaRPr sz="1100" dirty="0">
              <a:solidFill>
                <a:srgbClr val="500050"/>
              </a:solidFill>
              <a:highlight>
                <a:srgbClr val="FFFFFF"/>
              </a:highlight>
              <a:latin typeface="Arial"/>
              <a:ea typeface="Arial"/>
              <a:cs typeface="Arial"/>
              <a:sym typeface="Arial"/>
            </a:endParaRPr>
          </a:p>
          <a:p>
            <a:pPr marL="0" lvl="0" indent="0" algn="l" rtl="0">
              <a:spcBef>
                <a:spcPts val="0"/>
              </a:spcBef>
              <a:spcAft>
                <a:spcPts val="0"/>
              </a:spcAft>
              <a:buNone/>
            </a:pPr>
            <a:endParaRPr sz="1100" dirty="0">
              <a:solidFill>
                <a:srgbClr val="500050"/>
              </a:solidFill>
              <a:highlight>
                <a:srgbClr val="FFFFFF"/>
              </a:highlight>
              <a:latin typeface="Arial"/>
              <a:ea typeface="Arial"/>
              <a:cs typeface="Arial"/>
              <a:sym typeface="Arial"/>
            </a:endParaRPr>
          </a:p>
          <a:p>
            <a:pPr marL="0" lvl="0" indent="0" algn="l" rtl="0">
              <a:spcBef>
                <a:spcPts val="0"/>
              </a:spcBef>
              <a:spcAft>
                <a:spcPts val="0"/>
              </a:spcAft>
              <a:buNone/>
            </a:pPr>
            <a:r>
              <a:rPr lang="en-US" dirty="0"/>
              <a:t>Our MVP makes it possible to have assets in the ledger and do some basic management over them but the real work related to the scholarly DAO remains to be done. A wallet is just a starting point, the DAO should be the end goal. </a:t>
            </a:r>
            <a:endParaRPr dirty="0"/>
          </a:p>
        </p:txBody>
      </p:sp>
      <p:sp>
        <p:nvSpPr>
          <p:cNvPr id="715" name="Google Shape;715;g43ea4614de_0_6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3ea4614d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3ea4614d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nature of the wallet remains the same no matter what the manifestation may be. the one u hold in your pocket is the same as the one living in the web or in a USB drive. the wallet holds assets and facilitates operations over them. </a:t>
            </a:r>
            <a:endParaRPr dirty="0"/>
          </a:p>
        </p:txBody>
      </p:sp>
      <p:sp>
        <p:nvSpPr>
          <p:cNvPr id="292" name="Google Shape;292;g43ea4614d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3ea4614d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3ea4614de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assets we produce and transact upon live in many places, git, figshare, dryad, etc but… there is little difference with the assets we have in the wallet living in our pockets. assets remain assets and transactions remain transactions. </a:t>
            </a:r>
            <a:endParaRPr/>
          </a:p>
        </p:txBody>
      </p:sp>
      <p:sp>
        <p:nvSpPr>
          <p:cNvPr id="300" name="Google Shape;300;g43ea4614de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3ea4614d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3ea4614de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en-US" sz="1800" b="1" dirty="0">
                <a:latin typeface="Arial"/>
                <a:ea typeface="Arial"/>
                <a:cs typeface="Arial"/>
                <a:sym typeface="Arial"/>
              </a:rPr>
              <a:t>Currently, all the value is currently stored in one single object: the published paper. This is the only traceable asset; rewards for researchers are paper centric. Funding also depends on the publication record. The paper is the one single point of value.</a:t>
            </a:r>
            <a:endParaRPr sz="1800" b="1" dirty="0">
              <a:latin typeface="Arial"/>
              <a:ea typeface="Arial"/>
              <a:cs typeface="Arial"/>
              <a:sym typeface="Arial"/>
            </a:endParaRPr>
          </a:p>
          <a:p>
            <a:pPr marL="0" lvl="0" indent="0" algn="just" rtl="0">
              <a:spcBef>
                <a:spcPts val="0"/>
              </a:spcBef>
              <a:spcAft>
                <a:spcPts val="0"/>
              </a:spcAft>
              <a:buNone/>
            </a:pPr>
            <a:endParaRPr sz="1800" b="1" dirty="0">
              <a:latin typeface="Arial"/>
              <a:ea typeface="Arial"/>
              <a:cs typeface="Arial"/>
              <a:sym typeface="Arial"/>
            </a:endParaRPr>
          </a:p>
          <a:p>
            <a:pPr marL="0" lvl="0" indent="0" algn="l" rtl="0">
              <a:spcBef>
                <a:spcPts val="0"/>
              </a:spcBef>
              <a:spcAft>
                <a:spcPts val="0"/>
              </a:spcAft>
              <a:buNone/>
            </a:pPr>
            <a:r>
              <a:rPr lang="en-US" sz="1800" b="1" dirty="0">
                <a:latin typeface="Arial"/>
                <a:ea typeface="Arial"/>
                <a:cs typeface="Arial"/>
                <a:sym typeface="Arial"/>
              </a:rPr>
              <a:t>But there are many ways researchers create value, using many apps, often use for different research outcomes, e.g. code, datasets, images, presentations, social activity, vents, performances, peer review, conference organizing, leadership, etc. These values should be just as attributable as published papers; moreover, transactions (assertions) over these assets should be recorded and managed.</a:t>
            </a:r>
          </a:p>
          <a:p>
            <a:pPr marL="0" lvl="0" indent="0" algn="l" rtl="0">
              <a:spcBef>
                <a:spcPts val="0"/>
              </a:spcBef>
              <a:spcAft>
                <a:spcPts val="0"/>
              </a:spcAft>
              <a:buNone/>
            </a:pPr>
            <a:endParaRPr lang="en-US" sz="1800" b="1" dirty="0">
              <a:latin typeface="Arial"/>
              <a:ea typeface="Arial"/>
              <a:cs typeface="Arial"/>
              <a:sym typeface="Arial"/>
            </a:endParaRPr>
          </a:p>
          <a:p>
            <a:pPr marL="0" lvl="0" indent="0" algn="l" rtl="0">
              <a:spcBef>
                <a:spcPts val="0"/>
              </a:spcBef>
              <a:spcAft>
                <a:spcPts val="0"/>
              </a:spcAft>
              <a:buNone/>
            </a:pPr>
            <a:r>
              <a:rPr lang="en-US" sz="1800" b="1" dirty="0">
                <a:latin typeface="Arial"/>
                <a:ea typeface="Arial"/>
                <a:cs typeface="Arial"/>
                <a:sym typeface="Arial"/>
              </a:rPr>
              <a:t>All scholarly work has value.  We need to gather our value as assertions in our scholarly wallet on an open blockchain for science.</a:t>
            </a:r>
            <a:endParaRPr sz="1800" b="1" dirty="0">
              <a:latin typeface="Arial"/>
              <a:ea typeface="Arial"/>
              <a:cs typeface="Arial"/>
              <a:sym typeface="Arial"/>
            </a:endParaRPr>
          </a:p>
          <a:p>
            <a:pPr marL="0" lvl="0" indent="0" algn="just" rtl="0">
              <a:spcBef>
                <a:spcPts val="0"/>
              </a:spcBef>
              <a:spcAft>
                <a:spcPts val="0"/>
              </a:spcAft>
              <a:buClr>
                <a:schemeClr val="dk1"/>
              </a:buClr>
              <a:buSzPts val="1100"/>
              <a:buFont typeface="Arial"/>
              <a:buNone/>
            </a:pPr>
            <a:endParaRPr sz="1800" b="1" dirty="0">
              <a:latin typeface="Arial"/>
              <a:ea typeface="Arial"/>
              <a:cs typeface="Arial"/>
              <a:sym typeface="Arial"/>
            </a:endParaRPr>
          </a:p>
          <a:p>
            <a:pPr marL="0" lvl="0" indent="0" algn="l" rtl="0">
              <a:spcBef>
                <a:spcPts val="0"/>
              </a:spcBef>
              <a:spcAft>
                <a:spcPts val="0"/>
              </a:spcAft>
              <a:buNone/>
            </a:pPr>
            <a:endParaRPr dirty="0"/>
          </a:p>
        </p:txBody>
      </p:sp>
      <p:sp>
        <p:nvSpPr>
          <p:cNvPr id="307" name="Google Shape;307;g43ea4614de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3ea4614d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3ea4614de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wallet makes it possible for researchers to add value to their assets by improving metadata. it is an </a:t>
            </a:r>
            <a:r>
              <a:rPr lang="en-US" dirty="0" err="1"/>
              <a:t>agregator</a:t>
            </a:r>
            <a:r>
              <a:rPr lang="en-US" dirty="0"/>
              <a:t>, it also makes it possible for researcher to state that they own something, or have participated in something or have a stake in something. </a:t>
            </a:r>
            <a:endParaRPr dirty="0"/>
          </a:p>
        </p:txBody>
      </p:sp>
      <p:sp>
        <p:nvSpPr>
          <p:cNvPr id="346" name="Google Shape;346;g43ea4614de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3ea4614de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3ea4614de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Font typeface="Arial"/>
              <a:buNone/>
            </a:pPr>
            <a:r>
              <a:rPr lang="en-US" sz="1600" dirty="0"/>
              <a:t>We propose to develop a blockchain for open science that stores ledgers of assets and transactions on assets amongst researchers. It makes it possible for researchers to continue using their tools of choice (see Figure), secure, distribute, and preserve the ledger, while providing a common means for accessing ledger contents. </a:t>
            </a:r>
            <a:endParaRPr dirty="0"/>
          </a:p>
        </p:txBody>
      </p:sp>
      <p:sp>
        <p:nvSpPr>
          <p:cNvPr id="354" name="Google Shape;354;g43ea4614de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3ea4614de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3ea4614de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But also the simple fact that they can aggregate their work in one single place that is also a proof of their contribution statements (research objects) which generates tokens as an incentive</a:t>
            </a:r>
            <a:endParaRPr dirty="0"/>
          </a:p>
        </p:txBody>
      </p:sp>
      <p:sp>
        <p:nvSpPr>
          <p:cNvPr id="421" name="Google Shape;421;g43ea4614de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3ea4614de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43ea4614de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Rmap</a:t>
            </a:r>
            <a:r>
              <a:rPr lang="en-US" dirty="0"/>
              <a:t> </a:t>
            </a:r>
            <a:r>
              <a:rPr lang="en-US" dirty="0" err="1"/>
              <a:t>DiSCO</a:t>
            </a:r>
            <a:r>
              <a:rPr lang="en-US" dirty="0"/>
              <a:t> (Distributed Scholarly Compound object) is simply a set of pointers to assets.  Researchers can construct research objects as sets of other assets.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0" name="Google Shape;90;p14"/>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4" name="Google Shape;94;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7" name="Google Shape;97;p1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8" name="Google Shape;98;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1" name="Google Shape;101;p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2" name="Google Shape;102;p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3" name="Google Shape;103;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6" name="Google Shape;10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09" name="Google Shape;109;p1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0" name="Google Shape;11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3" name="Google Shape;113;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2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7" name="Google Shape;117;p2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2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9" name="Google Shape;119;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122" name="Google Shape;122;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5" name="Google Shape;125;p2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6" name="Google Shape;126;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Page">
  <p:cSld name="Cover Page">
    <p:spTree>
      <p:nvGrpSpPr>
        <p:cNvPr id="1" name="Shape 135"/>
        <p:cNvGrpSpPr/>
        <p:nvPr/>
      </p:nvGrpSpPr>
      <p:grpSpPr>
        <a:xfrm>
          <a:off x="0" y="0"/>
          <a:ext cx="0" cy="0"/>
          <a:chOff x="0" y="0"/>
          <a:chExt cx="0" cy="0"/>
        </a:xfrm>
      </p:grpSpPr>
      <p:sp>
        <p:nvSpPr>
          <p:cNvPr id="136" name="Google Shape;136;p26"/>
          <p:cNvSpPr txBox="1">
            <a:spLocks noGrp="1"/>
          </p:cNvSpPr>
          <p:nvPr>
            <p:ph type="body" idx="1"/>
          </p:nvPr>
        </p:nvSpPr>
        <p:spPr>
          <a:xfrm>
            <a:off x="4866217" y="0"/>
            <a:ext cx="7325700" cy="6858000"/>
          </a:xfrm>
          <a:prstGeom prst="rect">
            <a:avLst/>
          </a:prstGeom>
          <a:solidFill>
            <a:srgbClr val="004B96"/>
          </a:solidFill>
          <a:ln>
            <a:noFill/>
          </a:ln>
        </p:spPr>
        <p:txBody>
          <a:bodyPr spcFirstLastPara="1" wrap="square" lIns="589275" tIns="58900" rIns="589275" bIns="58900" anchor="ctr" anchorCtr="0"/>
          <a:lstStyle>
            <a:lvl1pPr marL="457200" marR="0" lvl="0" indent="-228600" algn="ctr" rtl="0">
              <a:spcBef>
                <a:spcPts val="500"/>
              </a:spcBef>
              <a:spcAft>
                <a:spcPts val="0"/>
              </a:spcAft>
              <a:buClr>
                <a:schemeClr val="lt1"/>
              </a:buClr>
              <a:buSzPts val="2300"/>
              <a:buFont typeface="Arial"/>
              <a:buNone/>
              <a:defRPr sz="2300" b="0" i="0" u="none" strike="noStrike" cap="none">
                <a:solidFill>
                  <a:schemeClr val="lt1"/>
                </a:solidFill>
                <a:latin typeface="Trebuchet MS"/>
                <a:ea typeface="Trebuchet MS"/>
                <a:cs typeface="Trebuchet MS"/>
                <a:sym typeface="Trebuchet MS"/>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37" name="Google Shape;137;p26"/>
          <p:cNvSpPr/>
          <p:nvPr/>
        </p:nvSpPr>
        <p:spPr>
          <a:xfrm>
            <a:off x="0" y="0"/>
            <a:ext cx="4866300" cy="6858000"/>
          </a:xfrm>
          <a:prstGeom prst="rect">
            <a:avLst/>
          </a:prstGeom>
          <a:solidFill>
            <a:srgbClr val="003F7E"/>
          </a:solidFill>
          <a:ln w="9525" cap="flat" cmpd="sng">
            <a:solidFill>
              <a:srgbClr val="4962C5"/>
            </a:solidFill>
            <a:prstDash val="solid"/>
            <a:round/>
            <a:headEnd type="none" w="sm" len="sm"/>
            <a:tailEnd type="none" w="sm" len="sm"/>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pic>
        <p:nvPicPr>
          <p:cNvPr id="138" name="Google Shape;138;p26" descr="healthcare_logo_light_gray.png"/>
          <p:cNvPicPr preferRelativeResize="0"/>
          <p:nvPr/>
        </p:nvPicPr>
        <p:blipFill rotWithShape="1">
          <a:blip r:embed="rId2">
            <a:alphaModFix/>
          </a:blip>
          <a:srcRect/>
          <a:stretch/>
        </p:blipFill>
        <p:spPr>
          <a:xfrm>
            <a:off x="907356" y="2757770"/>
            <a:ext cx="2743200" cy="13716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Layout 5">
  <p:cSld name="Content Layout 5">
    <p:spTree>
      <p:nvGrpSpPr>
        <p:cNvPr id="1" name="Shape 139"/>
        <p:cNvGrpSpPr/>
        <p:nvPr/>
      </p:nvGrpSpPr>
      <p:grpSpPr>
        <a:xfrm>
          <a:off x="0" y="0"/>
          <a:ext cx="0" cy="0"/>
          <a:chOff x="0" y="0"/>
          <a:chExt cx="0" cy="0"/>
        </a:xfrm>
      </p:grpSpPr>
      <p:sp>
        <p:nvSpPr>
          <p:cNvPr id="140" name="Google Shape;140;p27"/>
          <p:cNvSpPr/>
          <p:nvPr/>
        </p:nvSpPr>
        <p:spPr>
          <a:xfrm>
            <a:off x="0" y="0"/>
            <a:ext cx="73197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sp>
        <p:nvSpPr>
          <p:cNvPr id="141" name="Google Shape;141;p27"/>
          <p:cNvSpPr/>
          <p:nvPr/>
        </p:nvSpPr>
        <p:spPr>
          <a:xfrm>
            <a:off x="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sp>
        <p:nvSpPr>
          <p:cNvPr id="142" name="Google Shape;142;p27"/>
          <p:cNvSpPr txBox="1">
            <a:spLocks noGrp="1"/>
          </p:cNvSpPr>
          <p:nvPr>
            <p:ph type="title"/>
          </p:nvPr>
        </p:nvSpPr>
        <p:spPr>
          <a:xfrm>
            <a:off x="8018753" y="550168"/>
            <a:ext cx="3564300" cy="7380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43" name="Google Shape;143;p27"/>
          <p:cNvSpPr txBox="1">
            <a:spLocks noGrp="1"/>
          </p:cNvSpPr>
          <p:nvPr>
            <p:ph type="body" idx="1"/>
          </p:nvPr>
        </p:nvSpPr>
        <p:spPr>
          <a:xfrm>
            <a:off x="8018753" y="1651819"/>
            <a:ext cx="3564300" cy="4658100"/>
          </a:xfrm>
          <a:prstGeom prst="rect">
            <a:avLst/>
          </a:prstGeom>
          <a:noFill/>
          <a:ln>
            <a:noFill/>
          </a:ln>
        </p:spPr>
        <p:txBody>
          <a:bodyPr spcFirstLastPara="1" wrap="square" lIns="0" tIns="0" rIns="0" bIns="0" anchor="t" anchorCtr="0"/>
          <a:lstStyle>
            <a:lvl1pPr marL="457200" marR="0" lvl="0" indent="-228600" algn="ctr"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ctr"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ctr"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Layout 10">
  <p:cSld name="Content Layout 10">
    <p:spTree>
      <p:nvGrpSpPr>
        <p:cNvPr id="1" name="Shape 144"/>
        <p:cNvGrpSpPr/>
        <p:nvPr/>
      </p:nvGrpSpPr>
      <p:grpSpPr>
        <a:xfrm>
          <a:off x="0" y="0"/>
          <a:ext cx="0" cy="0"/>
          <a:chOff x="0" y="0"/>
          <a:chExt cx="0" cy="0"/>
        </a:xfrm>
      </p:grpSpPr>
      <p:sp>
        <p:nvSpPr>
          <p:cNvPr id="145" name="Google Shape;145;p28"/>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46" name="Google Shape;146;p28"/>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47" name="Google Shape;147;p28"/>
          <p:cNvSpPr txBox="1">
            <a:spLocks noGrp="1"/>
          </p:cNvSpPr>
          <p:nvPr>
            <p:ph type="body" idx="1"/>
          </p:nvPr>
        </p:nvSpPr>
        <p:spPr>
          <a:xfrm>
            <a:off x="3589867" y="1461136"/>
            <a:ext cx="23169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48" name="Google Shape;148;p28"/>
          <p:cNvSpPr txBox="1">
            <a:spLocks noGrp="1"/>
          </p:cNvSpPr>
          <p:nvPr>
            <p:ph type="body" idx="2"/>
          </p:nvPr>
        </p:nvSpPr>
        <p:spPr>
          <a:xfrm>
            <a:off x="752001" y="1461136"/>
            <a:ext cx="23169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49" name="Google Shape;149;p28"/>
          <p:cNvSpPr txBox="1">
            <a:spLocks noGrp="1"/>
          </p:cNvSpPr>
          <p:nvPr>
            <p:ph type="body" idx="3"/>
          </p:nvPr>
        </p:nvSpPr>
        <p:spPr>
          <a:xfrm>
            <a:off x="6428038" y="1461136"/>
            <a:ext cx="23169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0" name="Google Shape;150;p28"/>
          <p:cNvSpPr txBox="1">
            <a:spLocks noGrp="1"/>
          </p:cNvSpPr>
          <p:nvPr>
            <p:ph type="body" idx="4"/>
          </p:nvPr>
        </p:nvSpPr>
        <p:spPr>
          <a:xfrm>
            <a:off x="9266206" y="1461136"/>
            <a:ext cx="23169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body" idx="5"/>
          </p:nvPr>
        </p:nvSpPr>
        <p:spPr>
          <a:xfrm>
            <a:off x="730928" y="1902941"/>
            <a:ext cx="2337600" cy="44070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2" name="Google Shape;152;p28"/>
          <p:cNvSpPr txBox="1">
            <a:spLocks noGrp="1"/>
          </p:cNvSpPr>
          <p:nvPr>
            <p:ph type="body" idx="6"/>
          </p:nvPr>
        </p:nvSpPr>
        <p:spPr>
          <a:xfrm>
            <a:off x="3569099" y="1902941"/>
            <a:ext cx="2337600" cy="44070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3" name="Google Shape;153;p28"/>
          <p:cNvSpPr txBox="1">
            <a:spLocks noGrp="1"/>
          </p:cNvSpPr>
          <p:nvPr>
            <p:ph type="body" idx="7"/>
          </p:nvPr>
        </p:nvSpPr>
        <p:spPr>
          <a:xfrm>
            <a:off x="6428343" y="1902941"/>
            <a:ext cx="2337600" cy="44070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body" idx="8"/>
          </p:nvPr>
        </p:nvSpPr>
        <p:spPr>
          <a:xfrm>
            <a:off x="9245439" y="1902941"/>
            <a:ext cx="2337600" cy="44070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Layout 14">
  <p:cSld name="Content Layout 14">
    <p:spTree>
      <p:nvGrpSpPr>
        <p:cNvPr id="1" name="Shape 156"/>
        <p:cNvGrpSpPr/>
        <p:nvPr/>
      </p:nvGrpSpPr>
      <p:grpSpPr>
        <a:xfrm>
          <a:off x="0" y="0"/>
          <a:ext cx="0" cy="0"/>
          <a:chOff x="0" y="0"/>
          <a:chExt cx="0" cy="0"/>
        </a:xfrm>
      </p:grpSpPr>
      <p:sp>
        <p:nvSpPr>
          <p:cNvPr id="157" name="Google Shape;157;p30"/>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58" name="Google Shape;158;p30"/>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59" name="Google Shape;159;p30"/>
          <p:cNvSpPr txBox="1">
            <a:spLocks noGrp="1"/>
          </p:cNvSpPr>
          <p:nvPr>
            <p:ph type="body" idx="1"/>
          </p:nvPr>
        </p:nvSpPr>
        <p:spPr>
          <a:xfrm>
            <a:off x="730928" y="1458818"/>
            <a:ext cx="10851900" cy="48510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Layout 1">
  <p:cSld name="Content Layout 1">
    <p:spTree>
      <p:nvGrpSpPr>
        <p:cNvPr id="1" name="Shape 160"/>
        <p:cNvGrpSpPr/>
        <p:nvPr/>
      </p:nvGrpSpPr>
      <p:grpSpPr>
        <a:xfrm>
          <a:off x="0" y="0"/>
          <a:ext cx="0" cy="0"/>
          <a:chOff x="0" y="0"/>
          <a:chExt cx="0" cy="0"/>
        </a:xfrm>
      </p:grpSpPr>
      <p:sp>
        <p:nvSpPr>
          <p:cNvPr id="161" name="Google Shape;161;p31"/>
          <p:cNvSpPr txBox="1">
            <a:spLocks noGrp="1"/>
          </p:cNvSpPr>
          <p:nvPr>
            <p:ph type="body" idx="1"/>
          </p:nvPr>
        </p:nvSpPr>
        <p:spPr>
          <a:xfrm>
            <a:off x="0" y="0"/>
            <a:ext cx="4876800" cy="6858000"/>
          </a:xfrm>
          <a:prstGeom prst="rect">
            <a:avLst/>
          </a:prstGeom>
          <a:solidFill>
            <a:srgbClr val="4691DC"/>
          </a:solidFill>
          <a:ln>
            <a:noFill/>
          </a:ln>
        </p:spPr>
        <p:txBody>
          <a:bodyPr spcFirstLastPara="1" wrap="square" lIns="353550" tIns="58900" rIns="353550" bIns="58900" anchor="ctr" anchorCtr="0"/>
          <a:lstStyle>
            <a:lvl1pPr marL="457200" marR="0" lvl="0" indent="-228600" algn="ctr" rtl="0">
              <a:spcBef>
                <a:spcPts val="500"/>
              </a:spcBef>
              <a:spcAft>
                <a:spcPts val="0"/>
              </a:spcAft>
              <a:buClr>
                <a:srgbClr val="FFFFFF"/>
              </a:buClr>
              <a:buSzPts val="2600"/>
              <a:buFont typeface="Arial"/>
              <a:buNone/>
              <a:defRPr sz="2600" b="0" i="0" u="none" strike="noStrike" cap="none">
                <a:solidFill>
                  <a:srgbClr val="FFFFFF"/>
                </a:solidFill>
                <a:latin typeface="Trebuchet MS"/>
                <a:ea typeface="Trebuchet MS"/>
                <a:cs typeface="Trebuchet MS"/>
                <a:sym typeface="Trebuchet MS"/>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62" name="Google Shape;162;p31"/>
          <p:cNvSpPr/>
          <p:nvPr/>
        </p:nvSpPr>
        <p:spPr>
          <a:xfrm>
            <a:off x="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63" name="Google Shape;163;p31"/>
          <p:cNvSpPr txBox="1">
            <a:spLocks noGrp="1"/>
          </p:cNvSpPr>
          <p:nvPr>
            <p:ph type="body" idx="2"/>
          </p:nvPr>
        </p:nvSpPr>
        <p:spPr>
          <a:xfrm>
            <a:off x="5485808" y="550168"/>
            <a:ext cx="6097200" cy="5759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Layout 2">
  <p:cSld name="Content Layout 2">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7315200" y="0"/>
            <a:ext cx="4876800" cy="6858000"/>
          </a:xfrm>
          <a:prstGeom prst="rect">
            <a:avLst/>
          </a:prstGeom>
          <a:solidFill>
            <a:srgbClr val="4691DC"/>
          </a:solidFill>
          <a:ln>
            <a:noFill/>
          </a:ln>
        </p:spPr>
        <p:txBody>
          <a:bodyPr spcFirstLastPara="1" wrap="square" lIns="353550" tIns="58900" rIns="353550" bIns="58900" anchor="ctr" anchorCtr="0"/>
          <a:lstStyle>
            <a:lvl1pPr marL="457200" marR="0" lvl="0" indent="-228600" algn="ctr" rtl="0">
              <a:spcBef>
                <a:spcPts val="500"/>
              </a:spcBef>
              <a:spcAft>
                <a:spcPts val="0"/>
              </a:spcAft>
              <a:buClr>
                <a:srgbClr val="FFFFFF"/>
              </a:buClr>
              <a:buSzPts val="2600"/>
              <a:buFont typeface="Arial"/>
              <a:buNone/>
              <a:defRPr sz="2600" b="0" i="0" u="none" strike="noStrike" cap="none">
                <a:solidFill>
                  <a:srgbClr val="FFFFFF"/>
                </a:solidFill>
                <a:latin typeface="Trebuchet MS"/>
                <a:ea typeface="Trebuchet MS"/>
                <a:cs typeface="Trebuchet MS"/>
                <a:sym typeface="Trebuchet MS"/>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66" name="Google Shape;166;p32"/>
          <p:cNvSpPr/>
          <p:nvPr/>
        </p:nvSpPr>
        <p:spPr>
          <a:xfrm>
            <a:off x="1207008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67" name="Google Shape;167;p32"/>
          <p:cNvSpPr txBox="1">
            <a:spLocks noGrp="1"/>
          </p:cNvSpPr>
          <p:nvPr>
            <p:ph type="body" idx="2"/>
          </p:nvPr>
        </p:nvSpPr>
        <p:spPr>
          <a:xfrm>
            <a:off x="609008" y="550168"/>
            <a:ext cx="6097200" cy="5759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Layout 3">
  <p:cSld name="Content Layout 3">
    <p:spTree>
      <p:nvGrpSpPr>
        <p:cNvPr id="1" name="Shape 168"/>
        <p:cNvGrpSpPr/>
        <p:nvPr/>
      </p:nvGrpSpPr>
      <p:grpSpPr>
        <a:xfrm>
          <a:off x="0" y="0"/>
          <a:ext cx="0" cy="0"/>
          <a:chOff x="0" y="0"/>
          <a:chExt cx="0" cy="0"/>
        </a:xfrm>
      </p:grpSpPr>
      <p:sp>
        <p:nvSpPr>
          <p:cNvPr id="169" name="Google Shape;169;p33"/>
          <p:cNvSpPr/>
          <p:nvPr/>
        </p:nvSpPr>
        <p:spPr>
          <a:xfrm>
            <a:off x="0" y="0"/>
            <a:ext cx="48723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70" name="Google Shape;170;p33"/>
          <p:cNvSpPr/>
          <p:nvPr/>
        </p:nvSpPr>
        <p:spPr>
          <a:xfrm>
            <a:off x="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71" name="Google Shape;171;p33"/>
          <p:cNvSpPr txBox="1">
            <a:spLocks noGrp="1"/>
          </p:cNvSpPr>
          <p:nvPr>
            <p:ph type="body" idx="1"/>
          </p:nvPr>
        </p:nvSpPr>
        <p:spPr>
          <a:xfrm>
            <a:off x="5607727" y="1461534"/>
            <a:ext cx="5975100" cy="4848600"/>
          </a:xfrm>
          <a:prstGeom prst="rect">
            <a:avLst/>
          </a:prstGeom>
          <a:noFill/>
          <a:ln>
            <a:noFill/>
          </a:ln>
        </p:spPr>
        <p:txBody>
          <a:bodyPr spcFirstLastPara="1" wrap="square" lIns="0" tIns="0" rIns="0" bIns="0" anchor="t" anchorCtr="0"/>
          <a:lstStyle>
            <a:lvl1pPr marL="457200" marR="0" lvl="0" indent="-228600" algn="ctr"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ctr"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ctr"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72" name="Google Shape;172;p33"/>
          <p:cNvSpPr txBox="1">
            <a:spLocks noGrp="1"/>
          </p:cNvSpPr>
          <p:nvPr>
            <p:ph type="title"/>
          </p:nvPr>
        </p:nvSpPr>
        <p:spPr>
          <a:xfrm>
            <a:off x="5607727" y="550168"/>
            <a:ext cx="59751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Layout 4">
  <p:cSld name="Content Layout 4">
    <p:spTree>
      <p:nvGrpSpPr>
        <p:cNvPr id="1" name="Shape 173"/>
        <p:cNvGrpSpPr/>
        <p:nvPr/>
      </p:nvGrpSpPr>
      <p:grpSpPr>
        <a:xfrm>
          <a:off x="0" y="0"/>
          <a:ext cx="0" cy="0"/>
          <a:chOff x="0" y="0"/>
          <a:chExt cx="0" cy="0"/>
        </a:xfrm>
      </p:grpSpPr>
      <p:sp>
        <p:nvSpPr>
          <p:cNvPr id="174" name="Google Shape;174;p34"/>
          <p:cNvSpPr/>
          <p:nvPr/>
        </p:nvSpPr>
        <p:spPr>
          <a:xfrm>
            <a:off x="7319569" y="0"/>
            <a:ext cx="48723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75" name="Google Shape;175;p34"/>
          <p:cNvSpPr/>
          <p:nvPr/>
        </p:nvSpPr>
        <p:spPr>
          <a:xfrm>
            <a:off x="1207008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76" name="Google Shape;176;p34"/>
          <p:cNvSpPr txBox="1">
            <a:spLocks noGrp="1"/>
          </p:cNvSpPr>
          <p:nvPr>
            <p:ph type="title"/>
          </p:nvPr>
        </p:nvSpPr>
        <p:spPr>
          <a:xfrm>
            <a:off x="730928" y="550168"/>
            <a:ext cx="61440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77" name="Google Shape;177;p34"/>
          <p:cNvSpPr txBox="1">
            <a:spLocks noGrp="1"/>
          </p:cNvSpPr>
          <p:nvPr>
            <p:ph type="body" idx="1"/>
          </p:nvPr>
        </p:nvSpPr>
        <p:spPr>
          <a:xfrm>
            <a:off x="730928" y="1461534"/>
            <a:ext cx="5975100" cy="4848600"/>
          </a:xfrm>
          <a:prstGeom prst="rect">
            <a:avLst/>
          </a:prstGeom>
          <a:noFill/>
          <a:ln>
            <a:noFill/>
          </a:ln>
        </p:spPr>
        <p:txBody>
          <a:bodyPr spcFirstLastPara="1" wrap="square" lIns="0" tIns="0" rIns="0" bIns="0" anchor="t" anchorCtr="0"/>
          <a:lstStyle>
            <a:lvl1pPr marL="457200" marR="0" lvl="0" indent="-228600" algn="ctr"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ctr"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ctr"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Layout 6">
  <p:cSld name="Content Layout 6">
    <p:spTree>
      <p:nvGrpSpPr>
        <p:cNvPr id="1" name="Shape 178"/>
        <p:cNvGrpSpPr/>
        <p:nvPr/>
      </p:nvGrpSpPr>
      <p:grpSpPr>
        <a:xfrm>
          <a:off x="0" y="0"/>
          <a:ext cx="0" cy="0"/>
          <a:chOff x="0" y="0"/>
          <a:chExt cx="0" cy="0"/>
        </a:xfrm>
      </p:grpSpPr>
      <p:sp>
        <p:nvSpPr>
          <p:cNvPr id="179" name="Google Shape;179;p35"/>
          <p:cNvSpPr/>
          <p:nvPr/>
        </p:nvSpPr>
        <p:spPr>
          <a:xfrm>
            <a:off x="4872431" y="0"/>
            <a:ext cx="73197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80" name="Google Shape;180;p35"/>
          <p:cNvSpPr/>
          <p:nvPr/>
        </p:nvSpPr>
        <p:spPr>
          <a:xfrm>
            <a:off x="1207008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81" name="Google Shape;181;p35"/>
          <p:cNvSpPr txBox="1">
            <a:spLocks noGrp="1"/>
          </p:cNvSpPr>
          <p:nvPr>
            <p:ph type="title"/>
          </p:nvPr>
        </p:nvSpPr>
        <p:spPr>
          <a:xfrm>
            <a:off x="609008" y="550168"/>
            <a:ext cx="3564300" cy="7380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82" name="Google Shape;182;p35"/>
          <p:cNvSpPr txBox="1">
            <a:spLocks noGrp="1"/>
          </p:cNvSpPr>
          <p:nvPr>
            <p:ph type="body" idx="1"/>
          </p:nvPr>
        </p:nvSpPr>
        <p:spPr>
          <a:xfrm>
            <a:off x="609008" y="1651819"/>
            <a:ext cx="3564300" cy="4658100"/>
          </a:xfrm>
          <a:prstGeom prst="rect">
            <a:avLst/>
          </a:prstGeom>
          <a:noFill/>
          <a:ln>
            <a:noFill/>
          </a:ln>
        </p:spPr>
        <p:txBody>
          <a:bodyPr spcFirstLastPara="1" wrap="square" lIns="0" tIns="0" rIns="0" bIns="0" anchor="t" anchorCtr="0"/>
          <a:lstStyle>
            <a:lvl1pPr marL="457200" marR="0" lvl="0" indent="-228600" algn="ctr"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ctr"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ctr"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Layout 7">
  <p:cSld name="Content Layout 7">
    <p:spTree>
      <p:nvGrpSpPr>
        <p:cNvPr id="1" name="Shape 183"/>
        <p:cNvGrpSpPr/>
        <p:nvPr/>
      </p:nvGrpSpPr>
      <p:grpSpPr>
        <a:xfrm>
          <a:off x="0" y="0"/>
          <a:ext cx="0" cy="0"/>
          <a:chOff x="0" y="0"/>
          <a:chExt cx="0" cy="0"/>
        </a:xfrm>
      </p:grpSpPr>
      <p:sp>
        <p:nvSpPr>
          <p:cNvPr id="184" name="Google Shape;184;p36"/>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85" name="Google Shape;185;p36"/>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86" name="Google Shape;186;p36"/>
          <p:cNvSpPr txBox="1">
            <a:spLocks noGrp="1"/>
          </p:cNvSpPr>
          <p:nvPr>
            <p:ph type="body" idx="1"/>
          </p:nvPr>
        </p:nvSpPr>
        <p:spPr>
          <a:xfrm>
            <a:off x="730928" y="1461534"/>
            <a:ext cx="32880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87" name="Google Shape;187;p36"/>
          <p:cNvSpPr txBox="1">
            <a:spLocks noGrp="1"/>
          </p:cNvSpPr>
          <p:nvPr>
            <p:ph type="body" idx="2"/>
          </p:nvPr>
        </p:nvSpPr>
        <p:spPr>
          <a:xfrm>
            <a:off x="4512969" y="1461534"/>
            <a:ext cx="32880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88" name="Google Shape;188;p36"/>
          <p:cNvSpPr txBox="1">
            <a:spLocks noGrp="1"/>
          </p:cNvSpPr>
          <p:nvPr>
            <p:ph type="body" idx="3"/>
          </p:nvPr>
        </p:nvSpPr>
        <p:spPr>
          <a:xfrm>
            <a:off x="8295008" y="1461534"/>
            <a:ext cx="32880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Layout 8">
  <p:cSld name="Content Layout 8">
    <p:spTree>
      <p:nvGrpSpPr>
        <p:cNvPr id="1" name="Shape 189"/>
        <p:cNvGrpSpPr/>
        <p:nvPr/>
      </p:nvGrpSpPr>
      <p:grpSpPr>
        <a:xfrm>
          <a:off x="0" y="0"/>
          <a:ext cx="0" cy="0"/>
          <a:chOff x="0" y="0"/>
          <a:chExt cx="0" cy="0"/>
        </a:xfrm>
      </p:grpSpPr>
      <p:sp>
        <p:nvSpPr>
          <p:cNvPr id="190" name="Google Shape;190;p37"/>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91" name="Google Shape;191;p37"/>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92" name="Google Shape;192;p37"/>
          <p:cNvSpPr txBox="1">
            <a:spLocks noGrp="1"/>
          </p:cNvSpPr>
          <p:nvPr>
            <p:ph type="body" idx="1"/>
          </p:nvPr>
        </p:nvSpPr>
        <p:spPr>
          <a:xfrm>
            <a:off x="752001" y="1461136"/>
            <a:ext cx="32667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93" name="Google Shape;193;p37"/>
          <p:cNvSpPr txBox="1">
            <a:spLocks noGrp="1"/>
          </p:cNvSpPr>
          <p:nvPr>
            <p:ph type="body" idx="2"/>
          </p:nvPr>
        </p:nvSpPr>
        <p:spPr>
          <a:xfrm>
            <a:off x="4512968" y="1461136"/>
            <a:ext cx="32667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94" name="Google Shape;194;p37"/>
          <p:cNvSpPr txBox="1">
            <a:spLocks noGrp="1"/>
          </p:cNvSpPr>
          <p:nvPr>
            <p:ph type="body" idx="3"/>
          </p:nvPr>
        </p:nvSpPr>
        <p:spPr>
          <a:xfrm>
            <a:off x="8295008" y="1461136"/>
            <a:ext cx="32667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95" name="Google Shape;195;p37"/>
          <p:cNvSpPr txBox="1">
            <a:spLocks noGrp="1"/>
          </p:cNvSpPr>
          <p:nvPr>
            <p:ph type="body" idx="4"/>
          </p:nvPr>
        </p:nvSpPr>
        <p:spPr>
          <a:xfrm>
            <a:off x="730928" y="1903096"/>
            <a:ext cx="3288000" cy="4406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body" idx="5"/>
          </p:nvPr>
        </p:nvSpPr>
        <p:spPr>
          <a:xfrm>
            <a:off x="4514540" y="1903096"/>
            <a:ext cx="3288000" cy="4406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body" idx="6"/>
          </p:nvPr>
        </p:nvSpPr>
        <p:spPr>
          <a:xfrm>
            <a:off x="8273936" y="1903096"/>
            <a:ext cx="3288000" cy="4406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98"/>
        <p:cNvGrpSpPr/>
        <p:nvPr/>
      </p:nvGrpSpPr>
      <p:grpSpPr>
        <a:xfrm>
          <a:off x="0" y="0"/>
          <a:ext cx="0" cy="0"/>
          <a:chOff x="0" y="0"/>
          <a:chExt cx="0" cy="0"/>
        </a:xfrm>
      </p:grpSpPr>
      <p:sp>
        <p:nvSpPr>
          <p:cNvPr id="199" name="Google Shape;199;p38"/>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00" name="Google Shape;200;p38"/>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01" name="Google Shape;201;p38"/>
          <p:cNvSpPr txBox="1">
            <a:spLocks noGrp="1"/>
          </p:cNvSpPr>
          <p:nvPr>
            <p:ph type="body" idx="1"/>
          </p:nvPr>
        </p:nvSpPr>
        <p:spPr>
          <a:xfrm>
            <a:off x="752000" y="1461136"/>
            <a:ext cx="51636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body" idx="2"/>
          </p:nvPr>
        </p:nvSpPr>
        <p:spPr>
          <a:xfrm>
            <a:off x="6419548" y="1461136"/>
            <a:ext cx="5163600" cy="442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3B8AB"/>
              </a:buClr>
              <a:buSzPts val="2100"/>
              <a:buFont typeface="Arial"/>
              <a:buNone/>
              <a:defRPr sz="2100" b="0" i="0" u="none" strike="noStrike" cap="none">
                <a:solidFill>
                  <a:srgbClr val="03B8AB"/>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body" idx="3"/>
          </p:nvPr>
        </p:nvSpPr>
        <p:spPr>
          <a:xfrm>
            <a:off x="730928" y="1903096"/>
            <a:ext cx="5184300" cy="4406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04" name="Google Shape;204;p38"/>
          <p:cNvSpPr txBox="1">
            <a:spLocks noGrp="1"/>
          </p:cNvSpPr>
          <p:nvPr>
            <p:ph type="body" idx="4"/>
          </p:nvPr>
        </p:nvSpPr>
        <p:spPr>
          <a:xfrm>
            <a:off x="6398476" y="1903096"/>
            <a:ext cx="5184300" cy="4406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Layout 9">
  <p:cSld name="Content Layout 9">
    <p:spTree>
      <p:nvGrpSpPr>
        <p:cNvPr id="1" name="Shape 205"/>
        <p:cNvGrpSpPr/>
        <p:nvPr/>
      </p:nvGrpSpPr>
      <p:grpSpPr>
        <a:xfrm>
          <a:off x="0" y="0"/>
          <a:ext cx="0" cy="0"/>
          <a:chOff x="0" y="0"/>
          <a:chExt cx="0" cy="0"/>
        </a:xfrm>
      </p:grpSpPr>
      <p:sp>
        <p:nvSpPr>
          <p:cNvPr id="206" name="Google Shape;206;p39"/>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07" name="Google Shape;207;p39"/>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08" name="Google Shape;208;p39"/>
          <p:cNvSpPr txBox="1">
            <a:spLocks noGrp="1"/>
          </p:cNvSpPr>
          <p:nvPr>
            <p:ph type="body" idx="1"/>
          </p:nvPr>
        </p:nvSpPr>
        <p:spPr>
          <a:xfrm>
            <a:off x="730928" y="1461534"/>
            <a:ext cx="23376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body" idx="2"/>
          </p:nvPr>
        </p:nvSpPr>
        <p:spPr>
          <a:xfrm>
            <a:off x="3569099" y="1461534"/>
            <a:ext cx="23376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10" name="Google Shape;210;p39"/>
          <p:cNvSpPr txBox="1">
            <a:spLocks noGrp="1"/>
          </p:cNvSpPr>
          <p:nvPr>
            <p:ph type="body" idx="3"/>
          </p:nvPr>
        </p:nvSpPr>
        <p:spPr>
          <a:xfrm>
            <a:off x="6428343" y="1461534"/>
            <a:ext cx="23376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11" name="Google Shape;211;p39"/>
          <p:cNvSpPr txBox="1">
            <a:spLocks noGrp="1"/>
          </p:cNvSpPr>
          <p:nvPr>
            <p:ph type="body" idx="4"/>
          </p:nvPr>
        </p:nvSpPr>
        <p:spPr>
          <a:xfrm>
            <a:off x="9245439" y="1461534"/>
            <a:ext cx="2337600" cy="4848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12"/>
        <p:cNvGrpSpPr/>
        <p:nvPr/>
      </p:nvGrpSpPr>
      <p:grpSpPr>
        <a:xfrm>
          <a:off x="0" y="0"/>
          <a:ext cx="0" cy="0"/>
          <a:chOff x="0" y="0"/>
          <a:chExt cx="0" cy="0"/>
        </a:xfrm>
      </p:grpSpPr>
      <p:sp>
        <p:nvSpPr>
          <p:cNvPr id="213" name="Google Shape;213;p40"/>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14" name="Google Shape;214;p40"/>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15" name="Google Shape;215;p40"/>
          <p:cNvSpPr txBox="1">
            <a:spLocks noGrp="1"/>
          </p:cNvSpPr>
          <p:nvPr>
            <p:ph type="body" idx="1"/>
          </p:nvPr>
        </p:nvSpPr>
        <p:spPr>
          <a:xfrm>
            <a:off x="730928" y="1458821"/>
            <a:ext cx="51843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16" name="Google Shape;216;p40"/>
          <p:cNvSpPr txBox="1">
            <a:spLocks noGrp="1"/>
          </p:cNvSpPr>
          <p:nvPr>
            <p:ph type="body" idx="2"/>
          </p:nvPr>
        </p:nvSpPr>
        <p:spPr>
          <a:xfrm>
            <a:off x="6398476" y="1458821"/>
            <a:ext cx="51843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17" name="Google Shape;217;p40"/>
          <p:cNvSpPr txBox="1">
            <a:spLocks noGrp="1"/>
          </p:cNvSpPr>
          <p:nvPr>
            <p:ph type="body" idx="3"/>
          </p:nvPr>
        </p:nvSpPr>
        <p:spPr>
          <a:xfrm>
            <a:off x="6398476" y="4103813"/>
            <a:ext cx="51843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18" name="Google Shape;218;p40"/>
          <p:cNvSpPr txBox="1">
            <a:spLocks noGrp="1"/>
          </p:cNvSpPr>
          <p:nvPr>
            <p:ph type="body" idx="4"/>
          </p:nvPr>
        </p:nvSpPr>
        <p:spPr>
          <a:xfrm>
            <a:off x="730928" y="4103813"/>
            <a:ext cx="51843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19"/>
        <p:cNvGrpSpPr/>
        <p:nvPr/>
      </p:nvGrpSpPr>
      <p:grpSpPr>
        <a:xfrm>
          <a:off x="0" y="0"/>
          <a:ext cx="0" cy="0"/>
          <a:chOff x="0" y="0"/>
          <a:chExt cx="0" cy="0"/>
        </a:xfrm>
      </p:grpSpPr>
      <p:sp>
        <p:nvSpPr>
          <p:cNvPr id="220" name="Google Shape;220;p41"/>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21" name="Google Shape;221;p41"/>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22" name="Google Shape;222;p41"/>
          <p:cNvSpPr txBox="1">
            <a:spLocks noGrp="1"/>
          </p:cNvSpPr>
          <p:nvPr>
            <p:ph type="body" idx="1"/>
          </p:nvPr>
        </p:nvSpPr>
        <p:spPr>
          <a:xfrm>
            <a:off x="730928" y="1461534"/>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23" name="Google Shape;223;p41"/>
          <p:cNvSpPr txBox="1">
            <a:spLocks noGrp="1"/>
          </p:cNvSpPr>
          <p:nvPr>
            <p:ph type="body" idx="2"/>
          </p:nvPr>
        </p:nvSpPr>
        <p:spPr>
          <a:xfrm>
            <a:off x="4512969" y="1461534"/>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24" name="Google Shape;224;p41"/>
          <p:cNvSpPr txBox="1">
            <a:spLocks noGrp="1"/>
          </p:cNvSpPr>
          <p:nvPr>
            <p:ph type="body" idx="3"/>
          </p:nvPr>
        </p:nvSpPr>
        <p:spPr>
          <a:xfrm>
            <a:off x="8295008" y="1461534"/>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25" name="Google Shape;225;p41"/>
          <p:cNvSpPr txBox="1">
            <a:spLocks noGrp="1"/>
          </p:cNvSpPr>
          <p:nvPr>
            <p:ph type="body" idx="4"/>
          </p:nvPr>
        </p:nvSpPr>
        <p:spPr>
          <a:xfrm>
            <a:off x="730928" y="4103813"/>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26" name="Google Shape;226;p41"/>
          <p:cNvSpPr txBox="1">
            <a:spLocks noGrp="1"/>
          </p:cNvSpPr>
          <p:nvPr>
            <p:ph type="body" idx="5"/>
          </p:nvPr>
        </p:nvSpPr>
        <p:spPr>
          <a:xfrm>
            <a:off x="4512969" y="4103813"/>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27" name="Google Shape;227;p41"/>
          <p:cNvSpPr txBox="1">
            <a:spLocks noGrp="1"/>
          </p:cNvSpPr>
          <p:nvPr>
            <p:ph type="body" idx="6"/>
          </p:nvPr>
        </p:nvSpPr>
        <p:spPr>
          <a:xfrm>
            <a:off x="8295008" y="4103813"/>
            <a:ext cx="3288000" cy="2203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Layout 11">
  <p:cSld name="Content Layout 11">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30" name="Google Shape;230;p42"/>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31" name="Google Shape;231;p42"/>
          <p:cNvSpPr txBox="1">
            <a:spLocks noGrp="1"/>
          </p:cNvSpPr>
          <p:nvPr>
            <p:ph type="body" idx="1"/>
          </p:nvPr>
        </p:nvSpPr>
        <p:spPr>
          <a:xfrm>
            <a:off x="730928" y="1452547"/>
            <a:ext cx="51984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32" name="Google Shape;232;p42"/>
          <p:cNvSpPr txBox="1">
            <a:spLocks noGrp="1"/>
          </p:cNvSpPr>
          <p:nvPr>
            <p:ph type="body" idx="2"/>
          </p:nvPr>
        </p:nvSpPr>
        <p:spPr>
          <a:xfrm>
            <a:off x="6428343" y="1452547"/>
            <a:ext cx="23376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33" name="Google Shape;233;p42"/>
          <p:cNvSpPr txBox="1">
            <a:spLocks noGrp="1"/>
          </p:cNvSpPr>
          <p:nvPr>
            <p:ph type="body" idx="3"/>
          </p:nvPr>
        </p:nvSpPr>
        <p:spPr>
          <a:xfrm>
            <a:off x="9245439" y="1452547"/>
            <a:ext cx="23376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Layout 12">
  <p:cSld name="Content Layout 12">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36" name="Google Shape;236;p43"/>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37" name="Google Shape;237;p43"/>
          <p:cNvSpPr txBox="1">
            <a:spLocks noGrp="1"/>
          </p:cNvSpPr>
          <p:nvPr>
            <p:ph type="body" idx="1"/>
          </p:nvPr>
        </p:nvSpPr>
        <p:spPr>
          <a:xfrm>
            <a:off x="730928" y="1452547"/>
            <a:ext cx="23715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38" name="Google Shape;238;p43"/>
          <p:cNvSpPr txBox="1">
            <a:spLocks noGrp="1"/>
          </p:cNvSpPr>
          <p:nvPr>
            <p:ph type="body" idx="2"/>
          </p:nvPr>
        </p:nvSpPr>
        <p:spPr>
          <a:xfrm>
            <a:off x="6405668" y="1452547"/>
            <a:ext cx="51771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39" name="Google Shape;239;p43"/>
          <p:cNvSpPr txBox="1">
            <a:spLocks noGrp="1"/>
          </p:cNvSpPr>
          <p:nvPr>
            <p:ph type="body" idx="3"/>
          </p:nvPr>
        </p:nvSpPr>
        <p:spPr>
          <a:xfrm>
            <a:off x="3557761" y="1452547"/>
            <a:ext cx="2371500" cy="48576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Layout 13">
  <p:cSld name="Content Layout 13">
    <p:spTree>
      <p:nvGrpSpPr>
        <p:cNvPr id="1" name="Shape 240"/>
        <p:cNvGrpSpPr/>
        <p:nvPr/>
      </p:nvGrpSpPr>
      <p:grpSpPr>
        <a:xfrm>
          <a:off x="0" y="0"/>
          <a:ext cx="0" cy="0"/>
          <a:chOff x="0" y="0"/>
          <a:chExt cx="0" cy="0"/>
        </a:xfrm>
      </p:grpSpPr>
      <p:sp>
        <p:nvSpPr>
          <p:cNvPr id="241" name="Google Shape;241;p44"/>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42" name="Google Shape;242;p44"/>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43" name="Google Shape;243;p44"/>
          <p:cNvSpPr txBox="1">
            <a:spLocks noGrp="1"/>
          </p:cNvSpPr>
          <p:nvPr>
            <p:ph type="body" idx="1"/>
          </p:nvPr>
        </p:nvSpPr>
        <p:spPr>
          <a:xfrm>
            <a:off x="730928" y="4103813"/>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4" name="Google Shape;244;p44"/>
          <p:cNvSpPr txBox="1">
            <a:spLocks noGrp="1"/>
          </p:cNvSpPr>
          <p:nvPr>
            <p:ph type="body" idx="2"/>
          </p:nvPr>
        </p:nvSpPr>
        <p:spPr>
          <a:xfrm>
            <a:off x="3569099" y="4103813"/>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5" name="Google Shape;245;p44"/>
          <p:cNvSpPr txBox="1">
            <a:spLocks noGrp="1"/>
          </p:cNvSpPr>
          <p:nvPr>
            <p:ph type="body" idx="3"/>
          </p:nvPr>
        </p:nvSpPr>
        <p:spPr>
          <a:xfrm>
            <a:off x="6428343" y="4103813"/>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6" name="Google Shape;246;p44"/>
          <p:cNvSpPr txBox="1">
            <a:spLocks noGrp="1"/>
          </p:cNvSpPr>
          <p:nvPr>
            <p:ph type="body" idx="4"/>
          </p:nvPr>
        </p:nvSpPr>
        <p:spPr>
          <a:xfrm>
            <a:off x="9245439" y="4103813"/>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7" name="Google Shape;247;p44"/>
          <p:cNvSpPr txBox="1">
            <a:spLocks noGrp="1"/>
          </p:cNvSpPr>
          <p:nvPr>
            <p:ph type="body" idx="5"/>
          </p:nvPr>
        </p:nvSpPr>
        <p:spPr>
          <a:xfrm>
            <a:off x="730928" y="1458820"/>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8" name="Google Shape;248;p44"/>
          <p:cNvSpPr txBox="1">
            <a:spLocks noGrp="1"/>
          </p:cNvSpPr>
          <p:nvPr>
            <p:ph type="body" idx="6"/>
          </p:nvPr>
        </p:nvSpPr>
        <p:spPr>
          <a:xfrm>
            <a:off x="3569099" y="1458820"/>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49" name="Google Shape;249;p44"/>
          <p:cNvSpPr txBox="1">
            <a:spLocks noGrp="1"/>
          </p:cNvSpPr>
          <p:nvPr>
            <p:ph type="body" idx="7"/>
          </p:nvPr>
        </p:nvSpPr>
        <p:spPr>
          <a:xfrm>
            <a:off x="6428343" y="1458820"/>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50" name="Google Shape;250;p44"/>
          <p:cNvSpPr txBox="1">
            <a:spLocks noGrp="1"/>
          </p:cNvSpPr>
          <p:nvPr>
            <p:ph type="body" idx="8"/>
          </p:nvPr>
        </p:nvSpPr>
        <p:spPr>
          <a:xfrm>
            <a:off x="9245439" y="1458820"/>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1"/>
        <p:cNvGrpSpPr/>
        <p:nvPr/>
      </p:nvGrpSpPr>
      <p:grpSpPr>
        <a:xfrm>
          <a:off x="0" y="0"/>
          <a:ext cx="0" cy="0"/>
          <a:chOff x="0" y="0"/>
          <a:chExt cx="0" cy="0"/>
        </a:xfrm>
      </p:grpSpPr>
      <p:sp>
        <p:nvSpPr>
          <p:cNvPr id="252" name="Google Shape;252;p45"/>
          <p:cNvSpPr txBox="1">
            <a:spLocks noGrp="1"/>
          </p:cNvSpPr>
          <p:nvPr>
            <p:ph type="title"/>
          </p:nvPr>
        </p:nvSpPr>
        <p:spPr>
          <a:xfrm>
            <a:off x="730928" y="550168"/>
            <a:ext cx="10851900" cy="4632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53" name="Google Shape;253;p45"/>
          <p:cNvSpPr txBox="1">
            <a:spLocks noGrp="1"/>
          </p:cNvSpPr>
          <p:nvPr>
            <p:ph type="body" idx="1"/>
          </p:nvPr>
        </p:nvSpPr>
        <p:spPr>
          <a:xfrm>
            <a:off x="730928" y="4103813"/>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54" name="Google Shape;254;p45"/>
          <p:cNvSpPr txBox="1">
            <a:spLocks noGrp="1"/>
          </p:cNvSpPr>
          <p:nvPr>
            <p:ph type="body" idx="2"/>
          </p:nvPr>
        </p:nvSpPr>
        <p:spPr>
          <a:xfrm>
            <a:off x="3578836" y="4103813"/>
            <a:ext cx="80040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55" name="Google Shape;255;p45"/>
          <p:cNvSpPr txBox="1">
            <a:spLocks noGrp="1"/>
          </p:cNvSpPr>
          <p:nvPr>
            <p:ph type="body" idx="3"/>
          </p:nvPr>
        </p:nvSpPr>
        <p:spPr>
          <a:xfrm>
            <a:off x="730928" y="1458820"/>
            <a:ext cx="23376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56" name="Google Shape;256;p45"/>
          <p:cNvSpPr txBox="1">
            <a:spLocks noGrp="1"/>
          </p:cNvSpPr>
          <p:nvPr>
            <p:ph type="body" idx="4"/>
          </p:nvPr>
        </p:nvSpPr>
        <p:spPr>
          <a:xfrm>
            <a:off x="3578836" y="1458820"/>
            <a:ext cx="8004000" cy="22062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57" name="Google Shape;257;p45"/>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Layout 15">
  <p:cSld name="Content Layout 15">
    <p:spTree>
      <p:nvGrpSpPr>
        <p:cNvPr id="1" name="Shape 258"/>
        <p:cNvGrpSpPr/>
        <p:nvPr/>
      </p:nvGrpSpPr>
      <p:grpSpPr>
        <a:xfrm>
          <a:off x="0" y="0"/>
          <a:ext cx="0" cy="0"/>
          <a:chOff x="0" y="0"/>
          <a:chExt cx="0" cy="0"/>
        </a:xfrm>
      </p:grpSpPr>
      <p:sp>
        <p:nvSpPr>
          <p:cNvPr id="259" name="Google Shape;259;p46"/>
          <p:cNvSpPr/>
          <p:nvPr/>
        </p:nvSpPr>
        <p:spPr>
          <a:xfrm>
            <a:off x="0" y="0"/>
            <a:ext cx="122100" cy="6858000"/>
          </a:xfrm>
          <a:prstGeom prst="rect">
            <a:avLst/>
          </a:prstGeom>
          <a:solidFill>
            <a:srgbClr val="4691DC"/>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60" name="Google Shape;260;p46"/>
          <p:cNvSpPr txBox="1">
            <a:spLocks noGrp="1"/>
          </p:cNvSpPr>
          <p:nvPr>
            <p:ph type="title"/>
          </p:nvPr>
        </p:nvSpPr>
        <p:spPr>
          <a:xfrm>
            <a:off x="730928" y="550168"/>
            <a:ext cx="3293100" cy="1143000"/>
          </a:xfrm>
          <a:prstGeom prst="rect">
            <a:avLst/>
          </a:prstGeom>
          <a:noFill/>
          <a:ln>
            <a:noFill/>
          </a:ln>
        </p:spPr>
        <p:txBody>
          <a:bodyPr spcFirstLastPara="1" wrap="square" lIns="0" tIns="0" rIns="0" bIns="0" anchor="t"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61" name="Google Shape;261;p46"/>
          <p:cNvSpPr txBox="1">
            <a:spLocks noGrp="1"/>
          </p:cNvSpPr>
          <p:nvPr>
            <p:ph type="body" idx="1"/>
          </p:nvPr>
        </p:nvSpPr>
        <p:spPr>
          <a:xfrm>
            <a:off x="4512968" y="550169"/>
            <a:ext cx="7070100" cy="5759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62" name="Google Shape;262;p46"/>
          <p:cNvSpPr txBox="1">
            <a:spLocks noGrp="1"/>
          </p:cNvSpPr>
          <p:nvPr>
            <p:ph type="body" idx="2"/>
          </p:nvPr>
        </p:nvSpPr>
        <p:spPr>
          <a:xfrm>
            <a:off x="730928" y="2132078"/>
            <a:ext cx="3293100" cy="4177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95959"/>
              </a:buClr>
              <a:buSzPts val="2100"/>
              <a:buFont typeface="Arial"/>
              <a:buNone/>
              <a:defRPr sz="2100" b="0" i="0" u="none" strike="noStrike" cap="none">
                <a:solidFill>
                  <a:srgbClr val="595959"/>
                </a:solidFill>
                <a:latin typeface="Corbel"/>
                <a:ea typeface="Corbel"/>
                <a:cs typeface="Corbel"/>
                <a:sym typeface="Corbel"/>
              </a:defRPr>
            </a:lvl1pPr>
            <a:lvl2pPr marL="914400" marR="0" lvl="1" indent="-361950" algn="l" rtl="0">
              <a:spcBef>
                <a:spcPts val="400"/>
              </a:spcBef>
              <a:spcAft>
                <a:spcPts val="0"/>
              </a:spcAft>
              <a:buClr>
                <a:srgbClr val="E9B31A"/>
              </a:buClr>
              <a:buSzPts val="2100"/>
              <a:buFont typeface="Courier New"/>
              <a:buChar char="o"/>
              <a:defRPr sz="2100" b="0" i="0" u="none" strike="noStrike" cap="none">
                <a:solidFill>
                  <a:srgbClr val="595959"/>
                </a:solidFill>
                <a:latin typeface="Corbel"/>
                <a:ea typeface="Corbel"/>
                <a:cs typeface="Corbel"/>
                <a:sym typeface="Corbel"/>
              </a:defRPr>
            </a:lvl2pPr>
            <a:lvl3pPr marL="1371600" marR="0" lvl="2" indent="-323850" algn="l" rtl="0">
              <a:spcBef>
                <a:spcPts val="300"/>
              </a:spcBef>
              <a:spcAft>
                <a:spcPts val="0"/>
              </a:spcAft>
              <a:buClr>
                <a:srgbClr val="E9B31A"/>
              </a:buClr>
              <a:buSzPts val="1500"/>
              <a:buFont typeface="Arial"/>
              <a:buChar char="•"/>
              <a:defRPr sz="1500" b="0" i="0" u="none" strike="noStrike" cap="none">
                <a:solidFill>
                  <a:srgbClr val="595959"/>
                </a:solidFill>
                <a:latin typeface="Corbel"/>
                <a:ea typeface="Corbel"/>
                <a:cs typeface="Corbel"/>
                <a:sym typeface="Corbel"/>
              </a:defRPr>
            </a:lvl3pPr>
            <a:lvl4pPr marL="1828800" marR="0" lvl="3"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4pPr>
            <a:lvl5pPr marL="2286000" marR="0" lvl="4" indent="-393700" algn="l" rtl="0">
              <a:spcBef>
                <a:spcPts val="500"/>
              </a:spcBef>
              <a:spcAft>
                <a:spcPts val="0"/>
              </a:spcAft>
              <a:buClr>
                <a:srgbClr val="595959"/>
              </a:buClr>
              <a:buSzPts val="2600"/>
              <a:buFont typeface="Arial"/>
              <a:buChar char="»"/>
              <a:defRPr sz="2600" b="0" i="0" u="none" strike="noStrike" cap="none">
                <a:solidFill>
                  <a:srgbClr val="595959"/>
                </a:solidFill>
                <a:latin typeface="Corbel"/>
                <a:ea typeface="Corbel"/>
                <a:cs typeface="Corbel"/>
                <a:sym typeface="Corbel"/>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ayout 16 Dark Blue">
  <p:cSld name="Layout 16 Dark Blue">
    <p:bg>
      <p:bgPr>
        <a:solidFill>
          <a:srgbClr val="004B96"/>
        </a:solidFill>
        <a:effectLst/>
      </p:bgPr>
    </p:bg>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730928" y="2264101"/>
            <a:ext cx="10851900" cy="1143000"/>
          </a:xfrm>
          <a:prstGeom prst="rect">
            <a:avLst/>
          </a:prstGeom>
          <a:noFill/>
          <a:ln>
            <a:noFill/>
          </a:ln>
        </p:spPr>
        <p:txBody>
          <a:bodyPr spcFirstLastPara="1" wrap="square" lIns="117825" tIns="58900" rIns="117825" bIns="58900" anchor="ctr" anchorCtr="0"/>
          <a:lstStyle>
            <a:lvl1pPr marR="0" lvl="0" algn="l" rtl="0">
              <a:spcBef>
                <a:spcPts val="0"/>
              </a:spcBef>
              <a:spcAft>
                <a:spcPts val="0"/>
              </a:spcAft>
              <a:buClr>
                <a:srgbClr val="FFFFFF"/>
              </a:buClr>
              <a:buSzPts val="2600"/>
              <a:buFont typeface="Trebuchet MS"/>
              <a:buNone/>
              <a:defRPr sz="2600" b="0" i="0" u="none" strike="noStrike" cap="none">
                <a:solidFill>
                  <a:srgbClr val="FFFFFF"/>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65" name="Google Shape;265;p47"/>
          <p:cNvSpPr/>
          <p:nvPr/>
        </p:nvSpPr>
        <p:spPr>
          <a:xfrm>
            <a:off x="0" y="0"/>
            <a:ext cx="122100" cy="6858000"/>
          </a:xfrm>
          <a:prstGeom prst="rect">
            <a:avLst/>
          </a:prstGeom>
          <a:solidFill>
            <a:srgbClr val="003F7E"/>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66" name="Google Shape;266;p47"/>
          <p:cNvSpPr txBox="1">
            <a:spLocks noGrp="1"/>
          </p:cNvSpPr>
          <p:nvPr>
            <p:ph type="body" idx="1"/>
          </p:nvPr>
        </p:nvSpPr>
        <p:spPr>
          <a:xfrm>
            <a:off x="730928" y="3406783"/>
            <a:ext cx="10851900" cy="1194600"/>
          </a:xfrm>
          <a:prstGeom prst="rect">
            <a:avLst/>
          </a:prstGeom>
          <a:noFill/>
          <a:ln>
            <a:noFill/>
          </a:ln>
        </p:spPr>
        <p:txBody>
          <a:bodyPr spcFirstLastPara="1" wrap="square" lIns="117825" tIns="58900" rIns="117825" bIns="58900" anchor="t" anchorCtr="0"/>
          <a:lstStyle>
            <a:lvl1pPr marL="457200" marR="0" lvl="0" indent="-228600" algn="l" rtl="0">
              <a:spcBef>
                <a:spcPts val="400"/>
              </a:spcBef>
              <a:spcAft>
                <a:spcPts val="0"/>
              </a:spcAft>
              <a:buClr>
                <a:srgbClr val="FFFFFF"/>
              </a:buClr>
              <a:buSzPts val="2100"/>
              <a:buFont typeface="Arial"/>
              <a:buNone/>
              <a:defRPr sz="2100" b="0" i="0" u="none" strike="noStrike" cap="none">
                <a:solidFill>
                  <a:srgbClr val="FFFFFF"/>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yout 16 Light Blue">
  <p:cSld name="Layout 16 Light Blue">
    <p:bg>
      <p:bgPr>
        <a:solidFill>
          <a:srgbClr val="458FDA"/>
        </a:solidFill>
        <a:effectLst/>
      </p:bgPr>
    </p:bg>
    <p:spTree>
      <p:nvGrpSpPr>
        <p:cNvPr id="1" name="Shape 267"/>
        <p:cNvGrpSpPr/>
        <p:nvPr/>
      </p:nvGrpSpPr>
      <p:grpSpPr>
        <a:xfrm>
          <a:off x="0" y="0"/>
          <a:ext cx="0" cy="0"/>
          <a:chOff x="0" y="0"/>
          <a:chExt cx="0" cy="0"/>
        </a:xfrm>
      </p:grpSpPr>
      <p:sp>
        <p:nvSpPr>
          <p:cNvPr id="268" name="Google Shape;268;p48"/>
          <p:cNvSpPr/>
          <p:nvPr/>
        </p:nvSpPr>
        <p:spPr>
          <a:xfrm>
            <a:off x="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69" name="Google Shape;269;p48"/>
          <p:cNvSpPr txBox="1">
            <a:spLocks noGrp="1"/>
          </p:cNvSpPr>
          <p:nvPr>
            <p:ph type="title"/>
          </p:nvPr>
        </p:nvSpPr>
        <p:spPr>
          <a:xfrm>
            <a:off x="730928" y="2264101"/>
            <a:ext cx="10851900" cy="1143000"/>
          </a:xfrm>
          <a:prstGeom prst="rect">
            <a:avLst/>
          </a:prstGeom>
          <a:noFill/>
          <a:ln>
            <a:noFill/>
          </a:ln>
        </p:spPr>
        <p:txBody>
          <a:bodyPr spcFirstLastPara="1" wrap="square" lIns="117825" tIns="58900" rIns="117825" bIns="58900" anchor="ctr" anchorCtr="0"/>
          <a:lstStyle>
            <a:lvl1pPr marR="0" lvl="0" algn="l" rtl="0">
              <a:spcBef>
                <a:spcPts val="0"/>
              </a:spcBef>
              <a:spcAft>
                <a:spcPts val="0"/>
              </a:spcAft>
              <a:buClr>
                <a:srgbClr val="FFFFFF"/>
              </a:buClr>
              <a:buSzPts val="2600"/>
              <a:buFont typeface="Trebuchet MS"/>
              <a:buNone/>
              <a:defRPr sz="2600" b="0" i="0" u="none" strike="noStrike" cap="none">
                <a:solidFill>
                  <a:srgbClr val="FFFFFF"/>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70" name="Google Shape;270;p48"/>
          <p:cNvSpPr txBox="1">
            <a:spLocks noGrp="1"/>
          </p:cNvSpPr>
          <p:nvPr>
            <p:ph type="body" idx="1"/>
          </p:nvPr>
        </p:nvSpPr>
        <p:spPr>
          <a:xfrm>
            <a:off x="730928" y="3406783"/>
            <a:ext cx="10851900" cy="1194600"/>
          </a:xfrm>
          <a:prstGeom prst="rect">
            <a:avLst/>
          </a:prstGeom>
          <a:noFill/>
          <a:ln>
            <a:noFill/>
          </a:ln>
        </p:spPr>
        <p:txBody>
          <a:bodyPr spcFirstLastPara="1" wrap="square" lIns="117825" tIns="58900" rIns="117825" bIns="58900" anchor="t" anchorCtr="0"/>
          <a:lstStyle>
            <a:lvl1pPr marL="457200" marR="0" lvl="0" indent="-228600" algn="l" rtl="0">
              <a:spcBef>
                <a:spcPts val="400"/>
              </a:spcBef>
              <a:spcAft>
                <a:spcPts val="0"/>
              </a:spcAft>
              <a:buClr>
                <a:srgbClr val="FFFFFF"/>
              </a:buClr>
              <a:buSzPts val="2100"/>
              <a:buFont typeface="Arial"/>
              <a:buNone/>
              <a:defRPr sz="2100" b="0" i="0" u="none" strike="noStrike" cap="none">
                <a:solidFill>
                  <a:srgbClr val="FFFFFF"/>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yout 16 White">
  <p:cSld name="Layout 16 White">
    <p:spTree>
      <p:nvGrpSpPr>
        <p:cNvPr id="1" name="Shape 271"/>
        <p:cNvGrpSpPr/>
        <p:nvPr/>
      </p:nvGrpSpPr>
      <p:grpSpPr>
        <a:xfrm>
          <a:off x="0" y="0"/>
          <a:ext cx="0" cy="0"/>
          <a:chOff x="0" y="0"/>
          <a:chExt cx="0" cy="0"/>
        </a:xfrm>
      </p:grpSpPr>
      <p:sp>
        <p:nvSpPr>
          <p:cNvPr id="272" name="Google Shape;272;p49"/>
          <p:cNvSpPr/>
          <p:nvPr/>
        </p:nvSpPr>
        <p:spPr>
          <a:xfrm>
            <a:off x="0" y="0"/>
            <a:ext cx="122100" cy="6858000"/>
          </a:xfrm>
          <a:prstGeom prst="rect">
            <a:avLst/>
          </a:prstGeom>
          <a:solidFill>
            <a:srgbClr val="2075CB"/>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273" name="Google Shape;273;p49"/>
          <p:cNvSpPr txBox="1">
            <a:spLocks noGrp="1"/>
          </p:cNvSpPr>
          <p:nvPr>
            <p:ph type="title"/>
          </p:nvPr>
        </p:nvSpPr>
        <p:spPr>
          <a:xfrm>
            <a:off x="730928" y="2264101"/>
            <a:ext cx="10851900" cy="1143000"/>
          </a:xfrm>
          <a:prstGeom prst="rect">
            <a:avLst/>
          </a:prstGeom>
          <a:noFill/>
          <a:ln>
            <a:noFill/>
          </a:ln>
        </p:spPr>
        <p:txBody>
          <a:bodyPr spcFirstLastPara="1" wrap="square" lIns="117825" tIns="58900" rIns="117825" bIns="58900" anchor="ctr" anchorCtr="0"/>
          <a:lstStyle>
            <a:lvl1pPr marR="0" lvl="0" algn="l" rtl="0">
              <a:spcBef>
                <a:spcPts val="0"/>
              </a:spcBef>
              <a:spcAft>
                <a:spcPts val="0"/>
              </a:spcAft>
              <a:buClr>
                <a:srgbClr val="4691DC"/>
              </a:buClr>
              <a:buSzPts val="2600"/>
              <a:buFont typeface="Trebuchet MS"/>
              <a:buNone/>
              <a:defRPr sz="2600" b="0" i="0" u="none" strike="noStrike" cap="none">
                <a:solidFill>
                  <a:srgbClr val="4691DC"/>
                </a:solidFill>
                <a:latin typeface="Trebuchet MS"/>
                <a:ea typeface="Trebuchet MS"/>
                <a:cs typeface="Trebuchet MS"/>
                <a:sym typeface="Trebuchet MS"/>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274" name="Google Shape;274;p49"/>
          <p:cNvSpPr txBox="1">
            <a:spLocks noGrp="1"/>
          </p:cNvSpPr>
          <p:nvPr>
            <p:ph type="body" idx="1"/>
          </p:nvPr>
        </p:nvSpPr>
        <p:spPr>
          <a:xfrm>
            <a:off x="730928" y="3406783"/>
            <a:ext cx="10851900" cy="1194600"/>
          </a:xfrm>
          <a:prstGeom prst="rect">
            <a:avLst/>
          </a:prstGeom>
          <a:noFill/>
          <a:ln>
            <a:noFill/>
          </a:ln>
        </p:spPr>
        <p:txBody>
          <a:bodyPr spcFirstLastPara="1" wrap="square" lIns="117825" tIns="58900" rIns="117825" bIns="58900" anchor="t" anchorCtr="0"/>
          <a:lstStyle>
            <a:lvl1pPr marL="457200" marR="0" lvl="0" indent="-228600" algn="l" rtl="0">
              <a:spcBef>
                <a:spcPts val="400"/>
              </a:spcBef>
              <a:spcAft>
                <a:spcPts val="0"/>
              </a:spcAft>
              <a:buClr>
                <a:srgbClr val="4691DC"/>
              </a:buClr>
              <a:buSzPts val="2100"/>
              <a:buFont typeface="Arial"/>
              <a:buNone/>
              <a:defRPr sz="2100" b="0" i="0" u="none" strike="noStrike" cap="none">
                <a:solidFill>
                  <a:srgbClr val="4691DC"/>
                </a:solidFill>
                <a:latin typeface="Corbel"/>
                <a:ea typeface="Corbel"/>
                <a:cs typeface="Corbel"/>
                <a:sym typeface="Corbel"/>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4691DC"/>
        </a:solidFill>
        <a:effectLst/>
      </p:bgPr>
    </p:bg>
    <p:spTree>
      <p:nvGrpSpPr>
        <p:cNvPr id="1" name="Shape 27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609600" y="274638"/>
            <a:ext cx="10972800" cy="1143000"/>
          </a:xfrm>
          <a:prstGeom prst="rect">
            <a:avLst/>
          </a:prstGeom>
          <a:noFill/>
          <a:ln>
            <a:noFill/>
          </a:ln>
        </p:spPr>
        <p:txBody>
          <a:bodyPr spcFirstLastPara="1" wrap="square" lIns="117825" tIns="58900" rIns="117825" bIns="58900" anchor="ctr" anchorCtr="0"/>
          <a:lstStyle>
            <a:lvl1pPr marR="0" lvl="0" algn="ctr" rtl="0">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lvl="1" rtl="0">
              <a:spcBef>
                <a:spcPts val="0"/>
              </a:spcBef>
              <a:spcAft>
                <a:spcPts val="0"/>
              </a:spcAft>
              <a:buSzPts val="1800"/>
              <a:buNone/>
              <a:defRPr sz="2300"/>
            </a:lvl2pPr>
            <a:lvl3pPr lvl="2" rtl="0">
              <a:spcBef>
                <a:spcPts val="0"/>
              </a:spcBef>
              <a:spcAft>
                <a:spcPts val="0"/>
              </a:spcAft>
              <a:buSzPts val="1800"/>
              <a:buNone/>
              <a:defRPr sz="2300"/>
            </a:lvl3pPr>
            <a:lvl4pPr lvl="3" rtl="0">
              <a:spcBef>
                <a:spcPts val="0"/>
              </a:spcBef>
              <a:spcAft>
                <a:spcPts val="0"/>
              </a:spcAft>
              <a:buSzPts val="1800"/>
              <a:buNone/>
              <a:defRPr sz="2300"/>
            </a:lvl4pPr>
            <a:lvl5pPr lvl="4" rtl="0">
              <a:spcBef>
                <a:spcPts val="0"/>
              </a:spcBef>
              <a:spcAft>
                <a:spcPts val="0"/>
              </a:spcAft>
              <a:buSzPts val="1800"/>
              <a:buNone/>
              <a:defRPr sz="2300"/>
            </a:lvl5pPr>
            <a:lvl6pPr lvl="5" rtl="0">
              <a:spcBef>
                <a:spcPts val="0"/>
              </a:spcBef>
              <a:spcAft>
                <a:spcPts val="0"/>
              </a:spcAft>
              <a:buSzPts val="1800"/>
              <a:buNone/>
              <a:defRPr sz="2300"/>
            </a:lvl6pPr>
            <a:lvl7pPr lvl="6" rtl="0">
              <a:spcBef>
                <a:spcPts val="0"/>
              </a:spcBef>
              <a:spcAft>
                <a:spcPts val="0"/>
              </a:spcAft>
              <a:buSzPts val="1800"/>
              <a:buNone/>
              <a:defRPr sz="2300"/>
            </a:lvl7pPr>
            <a:lvl8pPr lvl="7" rtl="0">
              <a:spcBef>
                <a:spcPts val="0"/>
              </a:spcBef>
              <a:spcAft>
                <a:spcPts val="0"/>
              </a:spcAft>
              <a:buSzPts val="1800"/>
              <a:buNone/>
              <a:defRPr sz="2300"/>
            </a:lvl8pPr>
            <a:lvl9pPr lvl="8" rtl="0">
              <a:spcBef>
                <a:spcPts val="0"/>
              </a:spcBef>
              <a:spcAft>
                <a:spcPts val="0"/>
              </a:spcAft>
              <a:buSzPts val="1800"/>
              <a:buNone/>
              <a:defRPr sz="2300"/>
            </a:lvl9pPr>
          </a:lstStyle>
          <a:p>
            <a:endParaRPr/>
          </a:p>
        </p:txBody>
      </p:sp>
      <p:sp>
        <p:nvSpPr>
          <p:cNvPr id="131" name="Google Shape;131;p25"/>
          <p:cNvSpPr txBox="1">
            <a:spLocks noGrp="1"/>
          </p:cNvSpPr>
          <p:nvPr>
            <p:ph type="body" idx="1"/>
          </p:nvPr>
        </p:nvSpPr>
        <p:spPr>
          <a:xfrm>
            <a:off x="609600" y="1600200"/>
            <a:ext cx="10972800" cy="4525800"/>
          </a:xfrm>
          <a:prstGeom prst="rect">
            <a:avLst/>
          </a:prstGeom>
          <a:noFill/>
          <a:ln>
            <a:noFill/>
          </a:ln>
        </p:spPr>
        <p:txBody>
          <a:bodyPr spcFirstLastPara="1" wrap="square" lIns="117825" tIns="58900" rIns="117825" bIns="58900" anchor="t" anchorCtr="0"/>
          <a:lstStyle>
            <a:lvl1pPr marL="457200" marR="0" lvl="0" indent="-488950" algn="l" rtl="0">
              <a:spcBef>
                <a:spcPts val="800"/>
              </a:spcBef>
              <a:spcAft>
                <a:spcPts val="0"/>
              </a:spcAft>
              <a:buClr>
                <a:schemeClr val="dk1"/>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ctr" anchorCtr="0"/>
          <a:lstStyle>
            <a:lvl1pPr marR="0" lvl="0" algn="l" rtl="0">
              <a:spcBef>
                <a:spcPts val="0"/>
              </a:spcBef>
              <a:spcAft>
                <a:spcPts val="0"/>
              </a:spcAft>
              <a:buSzPts val="18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spcBef>
                <a:spcPts val="0"/>
              </a:spcBef>
              <a:spcAft>
                <a:spcPts val="0"/>
              </a:spcAft>
              <a:buSzPts val="18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800"/>
              <a:buNone/>
              <a:defRPr sz="23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spcBef>
                <a:spcPts val="0"/>
              </a:spcBef>
              <a:buNone/>
              <a:defRPr sz="1500" b="0" i="0" u="none" strike="noStrike" cap="none">
                <a:solidFill>
                  <a:srgbClr val="888888"/>
                </a:solidFill>
                <a:latin typeface="Calibri"/>
                <a:ea typeface="Calibri"/>
                <a:cs typeface="Calibri"/>
                <a:sym typeface="Calibri"/>
              </a:defRPr>
            </a:lvl1pPr>
            <a:lvl2pPr marL="0" marR="0" lvl="1" indent="0" algn="r" rtl="0">
              <a:spcBef>
                <a:spcPts val="0"/>
              </a:spcBef>
              <a:buNone/>
              <a:defRPr sz="1500" b="0" i="0" u="none" strike="noStrike" cap="none">
                <a:solidFill>
                  <a:srgbClr val="888888"/>
                </a:solidFill>
                <a:latin typeface="Calibri"/>
                <a:ea typeface="Calibri"/>
                <a:cs typeface="Calibri"/>
                <a:sym typeface="Calibri"/>
              </a:defRPr>
            </a:lvl2pPr>
            <a:lvl3pPr marL="0" marR="0" lvl="2" indent="0" algn="r" rtl="0">
              <a:spcBef>
                <a:spcPts val="0"/>
              </a:spcBef>
              <a:buNone/>
              <a:defRPr sz="1500" b="0" i="0" u="none" strike="noStrike" cap="none">
                <a:solidFill>
                  <a:srgbClr val="888888"/>
                </a:solidFill>
                <a:latin typeface="Calibri"/>
                <a:ea typeface="Calibri"/>
                <a:cs typeface="Calibri"/>
                <a:sym typeface="Calibri"/>
              </a:defRPr>
            </a:lvl3pPr>
            <a:lvl4pPr marL="0" marR="0" lvl="3" indent="0" algn="r" rtl="0">
              <a:spcBef>
                <a:spcPts val="0"/>
              </a:spcBef>
              <a:buNone/>
              <a:defRPr sz="1500" b="0" i="0" u="none" strike="noStrike" cap="none">
                <a:solidFill>
                  <a:srgbClr val="888888"/>
                </a:solidFill>
                <a:latin typeface="Calibri"/>
                <a:ea typeface="Calibri"/>
                <a:cs typeface="Calibri"/>
                <a:sym typeface="Calibri"/>
              </a:defRPr>
            </a:lvl4pPr>
            <a:lvl5pPr marL="0" marR="0" lvl="4" indent="0" algn="r" rtl="0">
              <a:spcBef>
                <a:spcPts val="0"/>
              </a:spcBef>
              <a:buNone/>
              <a:defRPr sz="1500" b="0" i="0" u="none" strike="noStrike" cap="none">
                <a:solidFill>
                  <a:srgbClr val="888888"/>
                </a:solidFill>
                <a:latin typeface="Calibri"/>
                <a:ea typeface="Calibri"/>
                <a:cs typeface="Calibri"/>
                <a:sym typeface="Calibri"/>
              </a:defRPr>
            </a:lvl5pPr>
            <a:lvl6pPr marL="0" marR="0" lvl="5" indent="0" algn="r" rtl="0">
              <a:spcBef>
                <a:spcPts val="0"/>
              </a:spcBef>
              <a:buNone/>
              <a:defRPr sz="1500" b="0" i="0" u="none" strike="noStrike" cap="none">
                <a:solidFill>
                  <a:srgbClr val="888888"/>
                </a:solidFill>
                <a:latin typeface="Calibri"/>
                <a:ea typeface="Calibri"/>
                <a:cs typeface="Calibri"/>
                <a:sym typeface="Calibri"/>
              </a:defRPr>
            </a:lvl6pPr>
            <a:lvl7pPr marL="0" marR="0" lvl="6" indent="0" algn="r" rtl="0">
              <a:spcBef>
                <a:spcPts val="0"/>
              </a:spcBef>
              <a:buNone/>
              <a:defRPr sz="1500" b="0" i="0" u="none" strike="noStrike" cap="none">
                <a:solidFill>
                  <a:srgbClr val="888888"/>
                </a:solidFill>
                <a:latin typeface="Calibri"/>
                <a:ea typeface="Calibri"/>
                <a:cs typeface="Calibri"/>
                <a:sym typeface="Calibri"/>
              </a:defRPr>
            </a:lvl7pPr>
            <a:lvl8pPr marL="0" marR="0" lvl="7" indent="0" algn="r" rtl="0">
              <a:spcBef>
                <a:spcPts val="0"/>
              </a:spcBef>
              <a:buNone/>
              <a:defRPr sz="1500" b="0" i="0" u="none" strike="noStrike" cap="none">
                <a:solidFill>
                  <a:srgbClr val="888888"/>
                </a:solidFill>
                <a:latin typeface="Calibri"/>
                <a:ea typeface="Calibri"/>
                <a:cs typeface="Calibri"/>
                <a:sym typeface="Calibri"/>
              </a:defRPr>
            </a:lvl8pPr>
            <a:lvl9pPr marL="0" marR="0" lvl="8" indent="0" algn="r" rtl="0">
              <a:spcBef>
                <a:spcPts val="0"/>
              </a:spcBef>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28.jpg"/><Relationship Id="rId4" Type="http://schemas.openxmlformats.org/officeDocument/2006/relationships/image" Target="../media/image3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28.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31.jpg"/><Relationship Id="rId3" Type="http://schemas.openxmlformats.org/officeDocument/2006/relationships/image" Target="../media/image4.png"/><Relationship Id="rId21" Type="http://schemas.openxmlformats.org/officeDocument/2006/relationships/image" Target="../media/image2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30.jpg"/><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image" Target="../media/image22.png"/><Relationship Id="rId29"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9.png"/><Relationship Id="rId32" Type="http://schemas.openxmlformats.org/officeDocument/2006/relationships/image" Target="../media/image33.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8.jpg"/><Relationship Id="rId28" Type="http://schemas.openxmlformats.org/officeDocument/2006/relationships/image" Target="../media/image25.jpg"/><Relationship Id="rId10" Type="http://schemas.openxmlformats.org/officeDocument/2006/relationships/image" Target="../media/image11.png"/><Relationship Id="rId19" Type="http://schemas.openxmlformats.org/officeDocument/2006/relationships/image" Target="../media/image21.png"/><Relationship Id="rId31" Type="http://schemas.openxmlformats.org/officeDocument/2006/relationships/image" Target="../media/image3.jp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4.png"/><Relationship Id="rId27" Type="http://schemas.openxmlformats.org/officeDocument/2006/relationships/image" Target="../media/image32.png"/><Relationship Id="rId30"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5.png"/><Relationship Id="rId12" Type="http://schemas.openxmlformats.org/officeDocument/2006/relationships/image" Target="../media/image11.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37.png"/><Relationship Id="rId5" Type="http://schemas.openxmlformats.org/officeDocument/2006/relationships/image" Target="../media/image17.png"/><Relationship Id="rId15" Type="http://schemas.openxmlformats.org/officeDocument/2006/relationships/image" Target="../media/image28.jp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9.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dirty="0">
                <a:solidFill>
                  <a:schemeClr val="dk1"/>
                </a:solidFill>
                <a:latin typeface="Calibri"/>
                <a:ea typeface="Calibri"/>
                <a:cs typeface="Calibri"/>
                <a:sym typeface="Calibri"/>
              </a:rPr>
              <a:t>Blockchain for Open Science</a:t>
            </a:r>
            <a:endParaRPr dirty="0"/>
          </a:p>
        </p:txBody>
      </p:sp>
      <p:sp>
        <p:nvSpPr>
          <p:cNvPr id="281" name="Google Shape;281;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FORCE 11, 2018</a:t>
            </a:r>
            <a:endParaRPr dirty="0"/>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Blockchain4openscience.org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0"/>
          <p:cNvSpPr/>
          <p:nvPr/>
        </p:nvSpPr>
        <p:spPr>
          <a:xfrm>
            <a:off x="1930400" y="1117600"/>
            <a:ext cx="5181600" cy="2641500"/>
          </a:xfrm>
          <a:prstGeom prst="roundRect">
            <a:avLst>
              <a:gd name="adj" fmla="val 16667"/>
            </a:avLst>
          </a:prstGeom>
          <a:solidFill>
            <a:srgbClr val="FFF2CC"/>
          </a:solidFill>
          <a:ln w="38100" cap="flat" cmpd="sng">
            <a:solidFill>
              <a:srgbClr val="FF00FF"/>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 name="Google Shape;497;p60"/>
          <p:cNvSpPr/>
          <p:nvPr/>
        </p:nvSpPr>
        <p:spPr>
          <a:xfrm>
            <a:off x="1016000" y="1016000"/>
            <a:ext cx="6197700" cy="4267200"/>
          </a:xfrm>
          <a:prstGeom prst="roundRect">
            <a:avLst>
              <a:gd name="adj" fmla="val 16667"/>
            </a:avLst>
          </a:prstGeom>
          <a:solidFill>
            <a:schemeClr val="lt1"/>
          </a:solidFill>
          <a:ln w="38100" cap="flat" cmpd="sng">
            <a:solidFill>
              <a:srgbClr val="FF00FF"/>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98" name="Google Shape;498;p60"/>
          <p:cNvPicPr preferRelativeResize="0"/>
          <p:nvPr/>
        </p:nvPicPr>
        <p:blipFill>
          <a:blip r:embed="rId3">
            <a:alphaModFix/>
          </a:blip>
          <a:stretch>
            <a:fillRect/>
          </a:stretch>
        </p:blipFill>
        <p:spPr>
          <a:xfrm>
            <a:off x="4572000" y="1117600"/>
            <a:ext cx="1739900" cy="711200"/>
          </a:xfrm>
          <a:prstGeom prst="rect">
            <a:avLst/>
          </a:prstGeom>
          <a:noFill/>
          <a:ln>
            <a:noFill/>
          </a:ln>
        </p:spPr>
      </p:pic>
      <p:pic>
        <p:nvPicPr>
          <p:cNvPr id="499" name="Google Shape;499;p60"/>
          <p:cNvPicPr preferRelativeResize="0"/>
          <p:nvPr/>
        </p:nvPicPr>
        <p:blipFill>
          <a:blip r:embed="rId4">
            <a:alphaModFix/>
          </a:blip>
          <a:stretch>
            <a:fillRect/>
          </a:stretch>
        </p:blipFill>
        <p:spPr>
          <a:xfrm>
            <a:off x="4876798" y="3048000"/>
            <a:ext cx="812802" cy="609600"/>
          </a:xfrm>
          <a:prstGeom prst="rect">
            <a:avLst/>
          </a:prstGeom>
          <a:noFill/>
          <a:ln>
            <a:noFill/>
          </a:ln>
        </p:spPr>
      </p:pic>
      <p:grpSp>
        <p:nvGrpSpPr>
          <p:cNvPr id="500" name="Google Shape;500;p60"/>
          <p:cNvGrpSpPr/>
          <p:nvPr/>
        </p:nvGrpSpPr>
        <p:grpSpPr>
          <a:xfrm>
            <a:off x="2031995" y="4063977"/>
            <a:ext cx="1625559" cy="1117572"/>
            <a:chOff x="152400" y="685800"/>
            <a:chExt cx="1219200" cy="838200"/>
          </a:xfrm>
        </p:grpSpPr>
        <p:pic>
          <p:nvPicPr>
            <p:cNvPr id="501" name="Google Shape;501;p60"/>
            <p:cNvPicPr preferRelativeResize="0"/>
            <p:nvPr/>
          </p:nvPicPr>
          <p:blipFill>
            <a:blip r:embed="rId5">
              <a:alphaModFix/>
            </a:blip>
            <a:stretch>
              <a:fillRect/>
            </a:stretch>
          </p:blipFill>
          <p:spPr>
            <a:xfrm>
              <a:off x="457200" y="914400"/>
              <a:ext cx="609600" cy="609600"/>
            </a:xfrm>
            <a:prstGeom prst="rect">
              <a:avLst/>
            </a:prstGeom>
            <a:noFill/>
            <a:ln>
              <a:noFill/>
            </a:ln>
          </p:spPr>
        </p:pic>
        <p:sp>
          <p:nvSpPr>
            <p:cNvPr id="502" name="Google Shape;502;p60"/>
            <p:cNvSpPr txBox="1"/>
            <p:nvPr/>
          </p:nvSpPr>
          <p:spPr>
            <a:xfrm>
              <a:off x="152400" y="685800"/>
              <a:ext cx="1219200" cy="30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nanopublication</a:t>
              </a:r>
              <a:endParaRPr sz="1300" b="1"/>
            </a:p>
          </p:txBody>
        </p:sp>
      </p:grpSp>
      <p:pic>
        <p:nvPicPr>
          <p:cNvPr id="503" name="Google Shape;503;p60"/>
          <p:cNvPicPr preferRelativeResize="0"/>
          <p:nvPr/>
        </p:nvPicPr>
        <p:blipFill>
          <a:blip r:embed="rId6">
            <a:alphaModFix/>
          </a:blip>
          <a:stretch>
            <a:fillRect/>
          </a:stretch>
        </p:blipFill>
        <p:spPr>
          <a:xfrm>
            <a:off x="2032000" y="3149600"/>
            <a:ext cx="1219200" cy="457200"/>
          </a:xfrm>
          <a:prstGeom prst="rect">
            <a:avLst/>
          </a:prstGeom>
          <a:noFill/>
          <a:ln>
            <a:noFill/>
          </a:ln>
        </p:spPr>
      </p:pic>
      <p:pic>
        <p:nvPicPr>
          <p:cNvPr id="504" name="Google Shape;504;p60"/>
          <p:cNvPicPr preferRelativeResize="0"/>
          <p:nvPr/>
        </p:nvPicPr>
        <p:blipFill>
          <a:blip r:embed="rId7">
            <a:alphaModFix/>
          </a:blip>
          <a:stretch>
            <a:fillRect/>
          </a:stretch>
        </p:blipFill>
        <p:spPr>
          <a:xfrm>
            <a:off x="4978400" y="2160189"/>
            <a:ext cx="1117599" cy="481410"/>
          </a:xfrm>
          <a:prstGeom prst="rect">
            <a:avLst/>
          </a:prstGeom>
          <a:noFill/>
          <a:ln>
            <a:noFill/>
          </a:ln>
        </p:spPr>
      </p:pic>
      <p:pic>
        <p:nvPicPr>
          <p:cNvPr id="505" name="Google Shape;505;p60"/>
          <p:cNvPicPr preferRelativeResize="0"/>
          <p:nvPr/>
        </p:nvPicPr>
        <p:blipFill>
          <a:blip r:embed="rId8">
            <a:alphaModFix/>
          </a:blip>
          <a:stretch>
            <a:fillRect/>
          </a:stretch>
        </p:blipFill>
        <p:spPr>
          <a:xfrm>
            <a:off x="114300" y="2641600"/>
            <a:ext cx="1003300" cy="1130300"/>
          </a:xfrm>
          <a:prstGeom prst="rect">
            <a:avLst/>
          </a:prstGeom>
          <a:noFill/>
          <a:ln>
            <a:noFill/>
          </a:ln>
        </p:spPr>
      </p:pic>
      <p:cxnSp>
        <p:nvCxnSpPr>
          <p:cNvPr id="506" name="Google Shape;506;p60"/>
          <p:cNvCxnSpPr>
            <a:stCxn id="505" idx="3"/>
            <a:endCxn id="507" idx="1"/>
          </p:cNvCxnSpPr>
          <p:nvPr/>
        </p:nvCxnSpPr>
        <p:spPr>
          <a:xfrm rot="10800000" flipH="1">
            <a:off x="1117600" y="1879550"/>
            <a:ext cx="1015800" cy="1327200"/>
          </a:xfrm>
          <a:prstGeom prst="curvedConnector3">
            <a:avLst>
              <a:gd name="adj1" fmla="val 50000"/>
            </a:avLst>
          </a:prstGeom>
          <a:noFill/>
          <a:ln w="28575" cap="flat" cmpd="sng">
            <a:solidFill>
              <a:srgbClr val="FF00FF"/>
            </a:solidFill>
            <a:prstDash val="solid"/>
            <a:round/>
            <a:headEnd type="none" w="med" len="med"/>
            <a:tailEnd type="none" w="med" len="med"/>
          </a:ln>
        </p:spPr>
      </p:cxnSp>
      <p:cxnSp>
        <p:nvCxnSpPr>
          <p:cNvPr id="508" name="Google Shape;508;p60"/>
          <p:cNvCxnSpPr>
            <a:stCxn id="507" idx="0"/>
            <a:endCxn id="498" idx="1"/>
          </p:cNvCxnSpPr>
          <p:nvPr/>
        </p:nvCxnSpPr>
        <p:spPr>
          <a:xfrm rot="-5400000">
            <a:off x="3556030" y="609447"/>
            <a:ext cx="152400" cy="1879800"/>
          </a:xfrm>
          <a:prstGeom prst="curvedConnector2">
            <a:avLst/>
          </a:prstGeom>
          <a:noFill/>
          <a:ln w="28575" cap="flat" cmpd="sng">
            <a:solidFill>
              <a:srgbClr val="FF00FF"/>
            </a:solidFill>
            <a:prstDash val="solid"/>
            <a:round/>
            <a:headEnd type="none" w="med" len="med"/>
            <a:tailEnd type="none" w="med" len="med"/>
          </a:ln>
        </p:spPr>
      </p:cxnSp>
      <p:cxnSp>
        <p:nvCxnSpPr>
          <p:cNvPr id="509" name="Google Shape;509;p60"/>
          <p:cNvCxnSpPr>
            <a:stCxn id="504" idx="1"/>
            <a:endCxn id="510" idx="3"/>
          </p:cNvCxnSpPr>
          <p:nvPr/>
        </p:nvCxnSpPr>
        <p:spPr>
          <a:xfrm rot="10800000">
            <a:off x="3555800" y="2031894"/>
            <a:ext cx="1422600" cy="369000"/>
          </a:xfrm>
          <a:prstGeom prst="curvedConnector3">
            <a:avLst>
              <a:gd name="adj1" fmla="val 50000"/>
            </a:avLst>
          </a:prstGeom>
          <a:noFill/>
          <a:ln w="28575" cap="flat" cmpd="sng">
            <a:solidFill>
              <a:srgbClr val="FF00FF"/>
            </a:solidFill>
            <a:prstDash val="solid"/>
            <a:round/>
            <a:headEnd type="none" w="med" len="med"/>
            <a:tailEnd type="none" w="med" len="med"/>
          </a:ln>
        </p:spPr>
      </p:cxnSp>
      <p:pic>
        <p:nvPicPr>
          <p:cNvPr id="511" name="Google Shape;511;p60"/>
          <p:cNvPicPr preferRelativeResize="0"/>
          <p:nvPr/>
        </p:nvPicPr>
        <p:blipFill>
          <a:blip r:embed="rId9">
            <a:alphaModFix/>
          </a:blip>
          <a:stretch>
            <a:fillRect/>
          </a:stretch>
        </p:blipFill>
        <p:spPr>
          <a:xfrm>
            <a:off x="1219200" y="0"/>
            <a:ext cx="914399" cy="965202"/>
          </a:xfrm>
          <a:prstGeom prst="rect">
            <a:avLst/>
          </a:prstGeom>
          <a:noFill/>
          <a:ln>
            <a:noFill/>
          </a:ln>
        </p:spPr>
      </p:pic>
      <p:sp>
        <p:nvSpPr>
          <p:cNvPr id="512" name="Google Shape;512;p60"/>
          <p:cNvSpPr txBox="1"/>
          <p:nvPr/>
        </p:nvSpPr>
        <p:spPr>
          <a:xfrm>
            <a:off x="1727200" y="406400"/>
            <a:ext cx="2235300" cy="507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t>File management</a:t>
            </a:r>
            <a:endParaRPr sz="1300" b="1"/>
          </a:p>
          <a:p>
            <a:pPr marL="0" lvl="0" indent="0" algn="ctr" rtl="0">
              <a:spcBef>
                <a:spcPts val="0"/>
              </a:spcBef>
              <a:spcAft>
                <a:spcPts val="0"/>
              </a:spcAft>
              <a:buNone/>
            </a:pPr>
            <a:r>
              <a:rPr lang="en-US" sz="1300" b="1"/>
              <a:t>Addressable content</a:t>
            </a:r>
            <a:endParaRPr sz="1300" b="1"/>
          </a:p>
        </p:txBody>
      </p:sp>
      <p:sp>
        <p:nvSpPr>
          <p:cNvPr id="513" name="Google Shape;513;p60"/>
          <p:cNvSpPr txBox="1"/>
          <p:nvPr/>
        </p:nvSpPr>
        <p:spPr>
          <a:xfrm>
            <a:off x="1422400" y="5181600"/>
            <a:ext cx="57912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0000FF"/>
                </a:solidFill>
              </a:rPr>
              <a:t>P2P layer</a:t>
            </a:r>
            <a:r>
              <a:rPr lang="en-US" sz="1600">
                <a:solidFill>
                  <a:srgbClr val="0000FF"/>
                </a:solidFill>
              </a:rPr>
              <a:t> </a:t>
            </a:r>
            <a:r>
              <a:rPr lang="en-US" sz="1600" b="1">
                <a:solidFill>
                  <a:srgbClr val="0000FF"/>
                </a:solidFill>
              </a:rPr>
              <a:t>Assets Transactions Exchanges Participants</a:t>
            </a:r>
            <a:endParaRPr sz="1600" b="1">
              <a:solidFill>
                <a:srgbClr val="0000FF"/>
              </a:solidFill>
            </a:endParaRPr>
          </a:p>
          <a:p>
            <a:pPr marL="0" lvl="0" indent="0" algn="l" rtl="0">
              <a:spcBef>
                <a:spcPts val="0"/>
              </a:spcBef>
              <a:spcAft>
                <a:spcPts val="0"/>
              </a:spcAft>
              <a:buNone/>
            </a:pPr>
            <a:endParaRPr sz="1900"/>
          </a:p>
        </p:txBody>
      </p:sp>
      <p:pic>
        <p:nvPicPr>
          <p:cNvPr id="514" name="Google Shape;514;p60"/>
          <p:cNvPicPr preferRelativeResize="0"/>
          <p:nvPr/>
        </p:nvPicPr>
        <p:blipFill>
          <a:blip r:embed="rId10">
            <a:alphaModFix/>
          </a:blip>
          <a:stretch>
            <a:fillRect/>
          </a:stretch>
        </p:blipFill>
        <p:spPr>
          <a:xfrm>
            <a:off x="3962400" y="101600"/>
            <a:ext cx="2235203" cy="406400"/>
          </a:xfrm>
          <a:prstGeom prst="rect">
            <a:avLst/>
          </a:prstGeom>
          <a:noFill/>
          <a:ln>
            <a:noFill/>
          </a:ln>
        </p:spPr>
      </p:pic>
      <p:sp>
        <p:nvSpPr>
          <p:cNvPr id="515" name="Google Shape;515;p60"/>
          <p:cNvSpPr txBox="1"/>
          <p:nvPr/>
        </p:nvSpPr>
        <p:spPr>
          <a:xfrm>
            <a:off x="4267200" y="406400"/>
            <a:ext cx="2031900" cy="406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t>Asset management</a:t>
            </a:r>
            <a:endParaRPr sz="1300" b="1"/>
          </a:p>
          <a:p>
            <a:pPr marL="0" lvl="0" indent="0" algn="ctr" rtl="0">
              <a:spcBef>
                <a:spcPts val="0"/>
              </a:spcBef>
              <a:spcAft>
                <a:spcPts val="0"/>
              </a:spcAft>
              <a:buNone/>
            </a:pPr>
            <a:r>
              <a:rPr lang="en-US" sz="1300" b="1"/>
              <a:t>Reward mechanisms</a:t>
            </a:r>
            <a:endParaRPr sz="1300" b="1"/>
          </a:p>
        </p:txBody>
      </p:sp>
      <p:sp>
        <p:nvSpPr>
          <p:cNvPr id="516" name="Google Shape;516;p60"/>
          <p:cNvSpPr/>
          <p:nvPr/>
        </p:nvSpPr>
        <p:spPr>
          <a:xfrm>
            <a:off x="101600" y="6299200"/>
            <a:ext cx="11988900" cy="507900"/>
          </a:xfrm>
          <a:prstGeom prst="roundRect">
            <a:avLst>
              <a:gd name="adj" fmla="val 16667"/>
            </a:avLst>
          </a:prstGeom>
          <a:solidFill>
            <a:srgbClr val="FFFF00"/>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7" name="Google Shape;517;p60"/>
          <p:cNvSpPr/>
          <p:nvPr/>
        </p:nvSpPr>
        <p:spPr>
          <a:xfrm>
            <a:off x="97536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8" name="Google Shape;518;p60"/>
          <p:cNvSpPr/>
          <p:nvPr/>
        </p:nvSpPr>
        <p:spPr>
          <a:xfrm>
            <a:off x="1625600" y="6299200"/>
            <a:ext cx="812700" cy="507900"/>
          </a:xfrm>
          <a:prstGeom prst="chevron">
            <a:avLst>
              <a:gd name="adj"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9" name="Google Shape;519;p60"/>
          <p:cNvSpPr txBox="1"/>
          <p:nvPr/>
        </p:nvSpPr>
        <p:spPr>
          <a:xfrm>
            <a:off x="-101600" y="5892800"/>
            <a:ext cx="12192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Claiming </a:t>
            </a:r>
            <a:endParaRPr sz="1900"/>
          </a:p>
        </p:txBody>
      </p:sp>
      <p:sp>
        <p:nvSpPr>
          <p:cNvPr id="520" name="Google Shape;520;p60"/>
          <p:cNvSpPr/>
          <p:nvPr/>
        </p:nvSpPr>
        <p:spPr>
          <a:xfrm>
            <a:off x="23368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1" name="Google Shape;521;p60"/>
          <p:cNvSpPr txBox="1"/>
          <p:nvPr/>
        </p:nvSpPr>
        <p:spPr>
          <a:xfrm>
            <a:off x="1117600" y="5892800"/>
            <a:ext cx="25401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Assets into P2P layer</a:t>
            </a:r>
            <a:endParaRPr sz="1900"/>
          </a:p>
        </p:txBody>
      </p:sp>
      <p:sp>
        <p:nvSpPr>
          <p:cNvPr id="522" name="Google Shape;522;p60"/>
          <p:cNvSpPr/>
          <p:nvPr/>
        </p:nvSpPr>
        <p:spPr>
          <a:xfrm>
            <a:off x="38608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3" name="Google Shape;523;p60"/>
          <p:cNvSpPr/>
          <p:nvPr/>
        </p:nvSpPr>
        <p:spPr>
          <a:xfrm>
            <a:off x="45720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4" name="Google Shape;524;p60"/>
          <p:cNvSpPr/>
          <p:nvPr/>
        </p:nvSpPr>
        <p:spPr>
          <a:xfrm>
            <a:off x="52832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5" name="Google Shape;525;p60"/>
          <p:cNvSpPr txBox="1"/>
          <p:nvPr/>
        </p:nvSpPr>
        <p:spPr>
          <a:xfrm>
            <a:off x="3759200" y="5588000"/>
            <a:ext cx="4775100" cy="812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Metadata enrichment,</a:t>
            </a:r>
            <a:endParaRPr sz="1900"/>
          </a:p>
          <a:p>
            <a:pPr marL="0" lvl="0" indent="0" algn="l" rtl="0">
              <a:spcBef>
                <a:spcPts val="0"/>
              </a:spcBef>
              <a:spcAft>
                <a:spcPts val="0"/>
              </a:spcAft>
              <a:buNone/>
            </a:pPr>
            <a:r>
              <a:rPr lang="en-US" sz="1900"/>
              <a:t>e.g. creating RMaps FAIR declarations</a:t>
            </a:r>
            <a:endParaRPr sz="1900"/>
          </a:p>
        </p:txBody>
      </p:sp>
      <p:sp>
        <p:nvSpPr>
          <p:cNvPr id="526" name="Google Shape;526;p60"/>
          <p:cNvSpPr/>
          <p:nvPr/>
        </p:nvSpPr>
        <p:spPr>
          <a:xfrm>
            <a:off x="59944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7" name="Google Shape;527;p60"/>
          <p:cNvSpPr/>
          <p:nvPr/>
        </p:nvSpPr>
        <p:spPr>
          <a:xfrm>
            <a:off x="67056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8" name="Google Shape;528;p60"/>
          <p:cNvSpPr/>
          <p:nvPr/>
        </p:nvSpPr>
        <p:spPr>
          <a:xfrm>
            <a:off x="74168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9" name="Google Shape;529;p60"/>
          <p:cNvSpPr/>
          <p:nvPr/>
        </p:nvSpPr>
        <p:spPr>
          <a:xfrm>
            <a:off x="86360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0" name="Google Shape;530;p60"/>
          <p:cNvSpPr txBox="1"/>
          <p:nvPr/>
        </p:nvSpPr>
        <p:spPr>
          <a:xfrm>
            <a:off x="8534400" y="5588000"/>
            <a:ext cx="9144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RMap </a:t>
            </a:r>
            <a:endParaRPr sz="1900"/>
          </a:p>
          <a:p>
            <a:pPr marL="0" lvl="0" indent="0" algn="l" rtl="0">
              <a:spcBef>
                <a:spcPts val="0"/>
              </a:spcBef>
              <a:spcAft>
                <a:spcPts val="0"/>
              </a:spcAft>
              <a:buNone/>
            </a:pPr>
            <a:r>
              <a:rPr lang="en-US" sz="1900"/>
              <a:t>Asset</a:t>
            </a:r>
            <a:endParaRPr sz="1900"/>
          </a:p>
        </p:txBody>
      </p:sp>
      <p:sp>
        <p:nvSpPr>
          <p:cNvPr id="531" name="Google Shape;531;p60"/>
          <p:cNvSpPr txBox="1"/>
          <p:nvPr/>
        </p:nvSpPr>
        <p:spPr>
          <a:xfrm>
            <a:off x="9550400" y="5283200"/>
            <a:ext cx="1219200" cy="97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RMap Smart Contract </a:t>
            </a:r>
            <a:endParaRPr sz="1900"/>
          </a:p>
        </p:txBody>
      </p:sp>
      <p:sp>
        <p:nvSpPr>
          <p:cNvPr id="532" name="Google Shape;532;p60"/>
          <p:cNvSpPr/>
          <p:nvPr/>
        </p:nvSpPr>
        <p:spPr>
          <a:xfrm>
            <a:off x="108712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3" name="Google Shape;533;p60"/>
          <p:cNvSpPr txBox="1"/>
          <p:nvPr/>
        </p:nvSpPr>
        <p:spPr>
          <a:xfrm>
            <a:off x="10769600" y="5588000"/>
            <a:ext cx="1117500" cy="711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Token Reward</a:t>
            </a:r>
            <a:endParaRPr sz="1900"/>
          </a:p>
        </p:txBody>
      </p:sp>
      <p:sp>
        <p:nvSpPr>
          <p:cNvPr id="534" name="Google Shape;534;p60"/>
          <p:cNvSpPr/>
          <p:nvPr/>
        </p:nvSpPr>
        <p:spPr>
          <a:xfrm>
            <a:off x="304800" y="6299200"/>
            <a:ext cx="812700" cy="507900"/>
          </a:xfrm>
          <a:prstGeom prst="chevron">
            <a:avLst>
              <a:gd name="adj" fmla="val 50000"/>
            </a:avLst>
          </a:prstGeom>
          <a:solidFill>
            <a:srgbClr val="CCCCCC"/>
          </a:solidFill>
          <a:ln w="9525"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5" name="Google Shape;535;p60"/>
          <p:cNvGrpSpPr/>
          <p:nvPr/>
        </p:nvGrpSpPr>
        <p:grpSpPr>
          <a:xfrm>
            <a:off x="7924589" y="1219186"/>
            <a:ext cx="3352651" cy="3793489"/>
            <a:chOff x="6324600" y="431412"/>
            <a:chExt cx="2514551" cy="2845188"/>
          </a:xfrm>
        </p:grpSpPr>
        <p:pic>
          <p:nvPicPr>
            <p:cNvPr id="536" name="Google Shape;536;p60"/>
            <p:cNvPicPr preferRelativeResize="0"/>
            <p:nvPr/>
          </p:nvPicPr>
          <p:blipFill>
            <a:blip r:embed="rId11">
              <a:alphaModFix/>
            </a:blip>
            <a:stretch>
              <a:fillRect/>
            </a:stretch>
          </p:blipFill>
          <p:spPr>
            <a:xfrm>
              <a:off x="7408488" y="1646488"/>
              <a:ext cx="346847" cy="431531"/>
            </a:xfrm>
            <a:prstGeom prst="rect">
              <a:avLst/>
            </a:prstGeom>
            <a:noFill/>
            <a:ln>
              <a:noFill/>
            </a:ln>
          </p:spPr>
        </p:pic>
        <p:sp>
          <p:nvSpPr>
            <p:cNvPr id="537" name="Google Shape;537;p60"/>
            <p:cNvSpPr/>
            <p:nvPr/>
          </p:nvSpPr>
          <p:spPr>
            <a:xfrm rot="-8180815">
              <a:off x="7989903" y="1522925"/>
              <a:ext cx="730997" cy="71375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8" name="Google Shape;538;p60"/>
            <p:cNvSpPr/>
            <p:nvPr/>
          </p:nvSpPr>
          <p:spPr>
            <a:xfrm rot="-10439460">
              <a:off x="7806954" y="866685"/>
              <a:ext cx="699242" cy="742452"/>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9" name="Google Shape;539;p60"/>
            <p:cNvSpPr/>
            <p:nvPr/>
          </p:nvSpPr>
          <p:spPr>
            <a:xfrm rot="4919385">
              <a:off x="6628487" y="918417"/>
              <a:ext cx="770720" cy="673963"/>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0" name="Google Shape;540;p60"/>
            <p:cNvSpPr/>
            <p:nvPr/>
          </p:nvSpPr>
          <p:spPr>
            <a:xfrm rot="2875354">
              <a:off x="6440740" y="1540615"/>
              <a:ext cx="736420" cy="70856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1" name="Google Shape;541;p60"/>
            <p:cNvSpPr/>
            <p:nvPr/>
          </p:nvSpPr>
          <p:spPr>
            <a:xfrm rot="-3030766">
              <a:off x="7219691" y="2388384"/>
              <a:ext cx="739732" cy="705131"/>
            </a:xfrm>
            <a:prstGeom prst="teardrop">
              <a:avLst>
                <a:gd name="adj" fmla="val 1231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2" name="Google Shape;542;p60"/>
            <p:cNvSpPr/>
            <p:nvPr/>
          </p:nvSpPr>
          <p:spPr>
            <a:xfrm rot="7746780">
              <a:off x="7205012" y="614603"/>
              <a:ext cx="740427" cy="70491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3" name="Google Shape;543;p60"/>
            <p:cNvSpPr/>
            <p:nvPr/>
          </p:nvSpPr>
          <p:spPr>
            <a:xfrm rot="-5395995">
              <a:off x="7788306" y="2203403"/>
              <a:ext cx="772501" cy="672000"/>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4" name="Google Shape;544;p60"/>
            <p:cNvSpPr/>
            <p:nvPr/>
          </p:nvSpPr>
          <p:spPr>
            <a:xfrm rot="4430">
              <a:off x="6623304" y="2174365"/>
              <a:ext cx="698401" cy="743100"/>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45" name="Google Shape;545;p60"/>
          <p:cNvSpPr txBox="1"/>
          <p:nvPr/>
        </p:nvSpPr>
        <p:spPr>
          <a:xfrm>
            <a:off x="3759200" y="2438400"/>
            <a:ext cx="3149700" cy="711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solidFill>
                  <a:srgbClr val="0000FF"/>
                </a:solidFill>
              </a:rPr>
              <a:t>Claimed assets and RMap creation and FAIR declaration</a:t>
            </a:r>
            <a:r>
              <a:rPr lang="en-US" sz="1900">
                <a:solidFill>
                  <a:srgbClr val="0000FF"/>
                </a:solidFill>
              </a:rPr>
              <a:t> </a:t>
            </a:r>
            <a:endParaRPr sz="1900">
              <a:solidFill>
                <a:srgbClr val="0000FF"/>
              </a:solidFill>
            </a:endParaRPr>
          </a:p>
        </p:txBody>
      </p:sp>
      <p:grpSp>
        <p:nvGrpSpPr>
          <p:cNvPr id="546" name="Google Shape;546;p60"/>
          <p:cNvGrpSpPr/>
          <p:nvPr/>
        </p:nvGrpSpPr>
        <p:grpSpPr>
          <a:xfrm>
            <a:off x="2133544" y="1625547"/>
            <a:ext cx="1422364" cy="609585"/>
            <a:chOff x="1676400" y="1600200"/>
            <a:chExt cx="1066800" cy="457200"/>
          </a:xfrm>
        </p:grpSpPr>
        <p:pic>
          <p:nvPicPr>
            <p:cNvPr id="507" name="Google Shape;507;p60"/>
            <p:cNvPicPr preferRelativeResize="0"/>
            <p:nvPr/>
          </p:nvPicPr>
          <p:blipFill>
            <a:blip r:embed="rId12">
              <a:alphaModFix/>
            </a:blip>
            <a:stretch>
              <a:fillRect/>
            </a:stretch>
          </p:blipFill>
          <p:spPr>
            <a:xfrm>
              <a:off x="1676400" y="1600200"/>
              <a:ext cx="838200" cy="381000"/>
            </a:xfrm>
            <a:prstGeom prst="rect">
              <a:avLst/>
            </a:prstGeom>
            <a:noFill/>
            <a:ln>
              <a:noFill/>
            </a:ln>
          </p:spPr>
        </p:pic>
        <p:sp>
          <p:nvSpPr>
            <p:cNvPr id="510" name="Google Shape;510;p60"/>
            <p:cNvSpPr txBox="1"/>
            <p:nvPr/>
          </p:nvSpPr>
          <p:spPr>
            <a:xfrm>
              <a:off x="1981200" y="1752600"/>
              <a:ext cx="762000" cy="30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t>CODE</a:t>
              </a:r>
              <a:endParaRPr sz="1900" b="1"/>
            </a:p>
          </p:txBody>
        </p:sp>
      </p:grpSp>
      <p:sp>
        <p:nvSpPr>
          <p:cNvPr id="547" name="Google Shape;547;p60"/>
          <p:cNvSpPr txBox="1"/>
          <p:nvPr/>
        </p:nvSpPr>
        <p:spPr>
          <a:xfrm>
            <a:off x="2946400" y="1117600"/>
            <a:ext cx="18288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Has presentations</a:t>
            </a:r>
            <a:endParaRPr sz="1300" b="1"/>
          </a:p>
        </p:txBody>
      </p:sp>
      <p:sp>
        <p:nvSpPr>
          <p:cNvPr id="548" name="Google Shape;548;p60"/>
          <p:cNvSpPr txBox="1"/>
          <p:nvPr/>
        </p:nvSpPr>
        <p:spPr>
          <a:xfrm>
            <a:off x="3657600" y="1930400"/>
            <a:ext cx="13209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Has dataset</a:t>
            </a:r>
            <a:endParaRPr sz="1300" b="1"/>
          </a:p>
        </p:txBody>
      </p:sp>
      <p:cxnSp>
        <p:nvCxnSpPr>
          <p:cNvPr id="549" name="Google Shape;549;p60"/>
          <p:cNvCxnSpPr>
            <a:stCxn id="510" idx="2"/>
            <a:endCxn id="503" idx="0"/>
          </p:cNvCxnSpPr>
          <p:nvPr/>
        </p:nvCxnSpPr>
        <p:spPr>
          <a:xfrm rot="5400000">
            <a:off x="2387621" y="2489231"/>
            <a:ext cx="914400" cy="4062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550" name="Google Shape;550;p60"/>
          <p:cNvSpPr txBox="1"/>
          <p:nvPr/>
        </p:nvSpPr>
        <p:spPr>
          <a:xfrm>
            <a:off x="2336800" y="2540000"/>
            <a:ext cx="13209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Has preprint</a:t>
            </a:r>
            <a:endParaRPr sz="1300" b="1"/>
          </a:p>
        </p:txBody>
      </p:sp>
      <p:cxnSp>
        <p:nvCxnSpPr>
          <p:cNvPr id="551" name="Google Shape;551;p60"/>
          <p:cNvCxnSpPr>
            <a:stCxn id="503" idx="3"/>
            <a:endCxn id="499" idx="1"/>
          </p:cNvCxnSpPr>
          <p:nvPr/>
        </p:nvCxnSpPr>
        <p:spPr>
          <a:xfrm rot="10800000" flipH="1">
            <a:off x="3251200" y="3352700"/>
            <a:ext cx="1625700" cy="255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552" name="Google Shape;552;p60"/>
          <p:cNvSpPr txBox="1"/>
          <p:nvPr/>
        </p:nvSpPr>
        <p:spPr>
          <a:xfrm>
            <a:off x="3454400" y="3251200"/>
            <a:ext cx="16257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Has bib-Refs</a:t>
            </a:r>
            <a:endParaRPr sz="1300" b="1"/>
          </a:p>
        </p:txBody>
      </p:sp>
      <p:sp>
        <p:nvSpPr>
          <p:cNvPr id="553" name="Google Shape;553;p60"/>
          <p:cNvSpPr/>
          <p:nvPr/>
        </p:nvSpPr>
        <p:spPr>
          <a:xfrm>
            <a:off x="2032000" y="1219200"/>
            <a:ext cx="5079900" cy="2844900"/>
          </a:xfrm>
          <a:prstGeom prst="roundRect">
            <a:avLst>
              <a:gd name="adj" fmla="val 16667"/>
            </a:avLst>
          </a:prstGeom>
          <a:noFill/>
          <a:ln w="3810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554" name="Google Shape;554;p60"/>
          <p:cNvCxnSpPr>
            <a:stCxn id="505" idx="3"/>
            <a:endCxn id="501" idx="1"/>
          </p:cNvCxnSpPr>
          <p:nvPr/>
        </p:nvCxnSpPr>
        <p:spPr>
          <a:xfrm>
            <a:off x="1117600" y="3206750"/>
            <a:ext cx="1320900" cy="15684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555" name="Google Shape;555;p60"/>
          <p:cNvSpPr/>
          <p:nvPr/>
        </p:nvSpPr>
        <p:spPr>
          <a:xfrm>
            <a:off x="2032000" y="4165600"/>
            <a:ext cx="2743200" cy="1117500"/>
          </a:xfrm>
          <a:prstGeom prst="roundRect">
            <a:avLst>
              <a:gd name="adj" fmla="val 16667"/>
            </a:avLst>
          </a:prstGeom>
          <a:noFill/>
          <a:ln w="38100" cap="flat" cmpd="sng">
            <a:solidFill>
              <a:srgbClr val="666666"/>
            </a:solidFill>
            <a:prstDash val="dot"/>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6" name="Google Shape;556;p60"/>
          <p:cNvSpPr txBox="1"/>
          <p:nvPr/>
        </p:nvSpPr>
        <p:spPr>
          <a:xfrm>
            <a:off x="3352800" y="4470400"/>
            <a:ext cx="15240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solidFill>
                  <a:srgbClr val="0000FF"/>
                </a:solidFill>
              </a:rPr>
              <a:t>Claimed asset</a:t>
            </a:r>
            <a:endParaRPr sz="1300" b="1">
              <a:solidFill>
                <a:srgbClr val="0000FF"/>
              </a:solidFill>
            </a:endParaRPr>
          </a:p>
        </p:txBody>
      </p:sp>
      <p:sp>
        <p:nvSpPr>
          <p:cNvPr id="557" name="Google Shape;557;p60"/>
          <p:cNvSpPr txBox="1"/>
          <p:nvPr/>
        </p:nvSpPr>
        <p:spPr>
          <a:xfrm>
            <a:off x="4876800" y="1727200"/>
            <a:ext cx="20319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FF9900"/>
                </a:solidFill>
              </a:rPr>
              <a:t>FAIR declaration</a:t>
            </a:r>
            <a:endParaRPr sz="1600" b="1">
              <a:solidFill>
                <a:srgbClr val="FF9900"/>
              </a:solidFill>
            </a:endParaRPr>
          </a:p>
        </p:txBody>
      </p:sp>
      <p:cxnSp>
        <p:nvCxnSpPr>
          <p:cNvPr id="558" name="Google Shape;558;p60"/>
          <p:cNvCxnSpPr>
            <a:endCxn id="557" idx="1"/>
          </p:cNvCxnSpPr>
          <p:nvPr/>
        </p:nvCxnSpPr>
        <p:spPr>
          <a:xfrm>
            <a:off x="3048000" y="1828750"/>
            <a:ext cx="1828800" cy="1524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559" name="Google Shape;559;p60"/>
          <p:cNvSpPr txBox="1"/>
          <p:nvPr/>
        </p:nvSpPr>
        <p:spPr>
          <a:xfrm>
            <a:off x="3962400" y="1625600"/>
            <a:ext cx="11175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Has FAIR</a:t>
            </a:r>
            <a:endParaRPr sz="1300" b="1"/>
          </a:p>
        </p:txBody>
      </p:sp>
      <p:sp>
        <p:nvSpPr>
          <p:cNvPr id="560" name="Google Shape;560;p60"/>
          <p:cNvSpPr txBox="1"/>
          <p:nvPr/>
        </p:nvSpPr>
        <p:spPr>
          <a:xfrm>
            <a:off x="10261600" y="2743200"/>
            <a:ext cx="13587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0000FF"/>
                </a:solidFill>
              </a:rPr>
              <a:t>Claimed asset</a:t>
            </a:r>
            <a:endParaRPr sz="1900" b="1">
              <a:solidFill>
                <a:srgbClr val="0000FF"/>
              </a:solidFill>
            </a:endParaRPr>
          </a:p>
        </p:txBody>
      </p:sp>
      <p:sp>
        <p:nvSpPr>
          <p:cNvPr id="561" name="Google Shape;561;p60"/>
          <p:cNvSpPr txBox="1"/>
          <p:nvPr/>
        </p:nvSpPr>
        <p:spPr>
          <a:xfrm>
            <a:off x="9956800" y="2032000"/>
            <a:ext cx="2031900" cy="609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solidFill>
                  <a:srgbClr val="FF0000"/>
                </a:solidFill>
              </a:rPr>
              <a:t>Metadata enrichment FAIR declaration</a:t>
            </a:r>
            <a:endParaRPr sz="1300" b="1">
              <a:solidFill>
                <a:srgbClr val="FF0000"/>
              </a:solidFill>
            </a:endParaRPr>
          </a:p>
        </p:txBody>
      </p:sp>
      <p:sp>
        <p:nvSpPr>
          <p:cNvPr id="562" name="Google Shape;562;p60"/>
          <p:cNvSpPr txBox="1"/>
          <p:nvPr/>
        </p:nvSpPr>
        <p:spPr>
          <a:xfrm>
            <a:off x="9144000" y="1625600"/>
            <a:ext cx="9144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0000FF"/>
                </a:solidFill>
              </a:rPr>
              <a:t>RMap</a:t>
            </a:r>
            <a:endParaRPr sz="1900" b="1">
              <a:solidFill>
                <a:srgbClr val="0000FF"/>
              </a:solidFill>
            </a:endParaRPr>
          </a:p>
        </p:txBody>
      </p:sp>
      <p:sp>
        <p:nvSpPr>
          <p:cNvPr id="563" name="Google Shape;563;p60"/>
          <p:cNvSpPr txBox="1"/>
          <p:nvPr/>
        </p:nvSpPr>
        <p:spPr>
          <a:xfrm>
            <a:off x="7886800" y="1828800"/>
            <a:ext cx="13587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FF0000"/>
                </a:solidFill>
              </a:rPr>
              <a:t>Claimed asset</a:t>
            </a:r>
            <a:endParaRPr sz="1900" b="1">
              <a:solidFill>
                <a:srgbClr val="FF0000"/>
              </a:solidFill>
            </a:endParaRPr>
          </a:p>
        </p:txBody>
      </p:sp>
      <p:sp>
        <p:nvSpPr>
          <p:cNvPr id="564" name="Google Shape;564;p60"/>
          <p:cNvSpPr txBox="1"/>
          <p:nvPr/>
        </p:nvSpPr>
        <p:spPr>
          <a:xfrm>
            <a:off x="10058400" y="3556000"/>
            <a:ext cx="13587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FF0000"/>
                </a:solidFill>
              </a:rPr>
              <a:t>Claimed asset</a:t>
            </a:r>
            <a:endParaRPr sz="1900" b="1">
              <a:solidFill>
                <a:srgbClr val="FF0000"/>
              </a:solidFill>
            </a:endParaRPr>
          </a:p>
        </p:txBody>
      </p:sp>
      <p:sp>
        <p:nvSpPr>
          <p:cNvPr id="565" name="Google Shape;565;p60"/>
          <p:cNvSpPr txBox="1"/>
          <p:nvPr/>
        </p:nvSpPr>
        <p:spPr>
          <a:xfrm>
            <a:off x="7620000" y="2743200"/>
            <a:ext cx="13587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0000FF"/>
                </a:solidFill>
              </a:rPr>
              <a:t>Claimed asset</a:t>
            </a:r>
            <a:endParaRPr sz="1900" b="1">
              <a:solidFill>
                <a:srgbClr val="0000FF"/>
              </a:solidFill>
            </a:endParaRPr>
          </a:p>
        </p:txBody>
      </p:sp>
      <p:sp>
        <p:nvSpPr>
          <p:cNvPr id="566" name="Google Shape;566;p60"/>
          <p:cNvSpPr txBox="1"/>
          <p:nvPr/>
        </p:nvSpPr>
        <p:spPr>
          <a:xfrm>
            <a:off x="7823200" y="3657600"/>
            <a:ext cx="13587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FF0000"/>
                </a:solidFill>
              </a:rPr>
              <a:t>Claimed asset</a:t>
            </a:r>
            <a:endParaRPr sz="1900" b="1">
              <a:solidFill>
                <a:srgbClr val="FF0000"/>
              </a:solidFill>
            </a:endParaRPr>
          </a:p>
        </p:txBody>
      </p:sp>
      <p:sp>
        <p:nvSpPr>
          <p:cNvPr id="567" name="Google Shape;567;p60"/>
          <p:cNvSpPr txBox="1"/>
          <p:nvPr/>
        </p:nvSpPr>
        <p:spPr>
          <a:xfrm>
            <a:off x="8902800" y="4368800"/>
            <a:ext cx="1562100" cy="812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solidFill>
                  <a:srgbClr val="666666"/>
                </a:solidFill>
              </a:rPr>
              <a:t>Claimed asset</a:t>
            </a:r>
            <a:endParaRPr sz="1300" b="1">
              <a:solidFill>
                <a:srgbClr val="666666"/>
              </a:solidFill>
            </a:endParaRPr>
          </a:p>
          <a:p>
            <a:pPr marL="0" lvl="0" indent="0" algn="l" rtl="0">
              <a:spcBef>
                <a:spcPts val="0"/>
              </a:spcBef>
              <a:spcAft>
                <a:spcPts val="0"/>
              </a:spcAft>
              <a:buNone/>
            </a:pPr>
            <a:r>
              <a:rPr lang="en-US" sz="1300" b="1">
                <a:solidFill>
                  <a:srgbClr val="666666"/>
                </a:solidFill>
              </a:rPr>
              <a:t>nanopublication</a:t>
            </a:r>
            <a:endParaRPr sz="1300" b="1">
              <a:solidFill>
                <a:srgbClr val="666666"/>
              </a:solidFill>
            </a:endParaRPr>
          </a:p>
        </p:txBody>
      </p:sp>
      <p:sp>
        <p:nvSpPr>
          <p:cNvPr id="568" name="Google Shape;568;p60"/>
          <p:cNvSpPr txBox="1"/>
          <p:nvPr/>
        </p:nvSpPr>
        <p:spPr>
          <a:xfrm>
            <a:off x="7315200" y="39600"/>
            <a:ext cx="4775100" cy="9765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n-US" sz="1600" b="1"/>
              <a:t>The token is built upon the definitions for assets, transactions, participants and smart contracts. This means that communities can define their own features and still interact with all other nodes in the ledger/IPFS space.</a:t>
            </a:r>
            <a:endParaRPr sz="1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61"/>
          <p:cNvPicPr preferRelativeResize="0"/>
          <p:nvPr/>
        </p:nvPicPr>
        <p:blipFill>
          <a:blip r:embed="rId3">
            <a:alphaModFix/>
          </a:blip>
          <a:stretch>
            <a:fillRect/>
          </a:stretch>
        </p:blipFill>
        <p:spPr>
          <a:xfrm>
            <a:off x="152400" y="152400"/>
            <a:ext cx="11896249" cy="678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Journal for Open Source Software JOSS </a:t>
            </a:r>
            <a:endParaRPr/>
          </a:p>
        </p:txBody>
      </p:sp>
      <p:sp>
        <p:nvSpPr>
          <p:cNvPr id="581" name="Google Shape;581;p62"/>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clear assets, built on GIT technology, easy to track contributions from all parties,  open platform, a good starting point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3"/>
          <p:cNvSpPr/>
          <p:nvPr/>
        </p:nvSpPr>
        <p:spPr>
          <a:xfrm>
            <a:off x="9657248" y="1044526"/>
            <a:ext cx="2433300" cy="4283700"/>
          </a:xfrm>
          <a:prstGeom prst="roundRect">
            <a:avLst>
              <a:gd name="adj" fmla="val 16667"/>
            </a:avLst>
          </a:prstGeom>
          <a:noFill/>
          <a:ln w="2857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3"/>
          <p:cNvSpPr/>
          <p:nvPr/>
        </p:nvSpPr>
        <p:spPr>
          <a:xfrm>
            <a:off x="3371063" y="1044526"/>
            <a:ext cx="6184800" cy="4283700"/>
          </a:xfrm>
          <a:prstGeom prst="roundRect">
            <a:avLst>
              <a:gd name="adj" fmla="val 16667"/>
            </a:avLst>
          </a:prstGeom>
          <a:solidFill>
            <a:srgbClr val="FFFFFF"/>
          </a:solidFill>
          <a:ln w="38100" cap="flat" cmpd="sng">
            <a:solidFill>
              <a:srgbClr val="FF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3"/>
          <p:cNvSpPr/>
          <p:nvPr/>
        </p:nvSpPr>
        <p:spPr>
          <a:xfrm>
            <a:off x="3472453" y="3084342"/>
            <a:ext cx="5982000" cy="306000"/>
          </a:xfrm>
          <a:prstGeom prst="roundRect">
            <a:avLst>
              <a:gd name="adj" fmla="val 16667"/>
            </a:avLst>
          </a:pr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3"/>
          <p:cNvSpPr/>
          <p:nvPr/>
        </p:nvSpPr>
        <p:spPr>
          <a:xfrm>
            <a:off x="1241871" y="1146517"/>
            <a:ext cx="1014000" cy="4283700"/>
          </a:xfrm>
          <a:prstGeom prst="roundRect">
            <a:avLst>
              <a:gd name="adj" fmla="val 16667"/>
            </a:avLst>
          </a:prstGeom>
          <a:solidFill>
            <a:srgbClr val="FFFFFF"/>
          </a:solidFill>
          <a:ln w="38100" cap="flat" cmpd="sng">
            <a:solidFill>
              <a:srgbClr val="00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63"/>
          <p:cNvPicPr preferRelativeResize="0"/>
          <p:nvPr/>
        </p:nvPicPr>
        <p:blipFill>
          <a:blip r:embed="rId3">
            <a:alphaModFix/>
          </a:blip>
          <a:stretch>
            <a:fillRect/>
          </a:stretch>
        </p:blipFill>
        <p:spPr>
          <a:xfrm>
            <a:off x="139254" y="2166425"/>
            <a:ext cx="1001227" cy="1134647"/>
          </a:xfrm>
          <a:prstGeom prst="rect">
            <a:avLst/>
          </a:prstGeom>
          <a:noFill/>
          <a:ln>
            <a:noFill/>
          </a:ln>
        </p:spPr>
      </p:pic>
      <p:pic>
        <p:nvPicPr>
          <p:cNvPr id="592" name="Google Shape;592;p63"/>
          <p:cNvPicPr preferRelativeResize="0"/>
          <p:nvPr/>
        </p:nvPicPr>
        <p:blipFill>
          <a:blip r:embed="rId4">
            <a:alphaModFix/>
          </a:blip>
          <a:stretch>
            <a:fillRect/>
          </a:stretch>
        </p:blipFill>
        <p:spPr>
          <a:xfrm>
            <a:off x="3472454" y="228600"/>
            <a:ext cx="709729" cy="764933"/>
          </a:xfrm>
          <a:prstGeom prst="rect">
            <a:avLst/>
          </a:prstGeom>
          <a:noFill/>
          <a:ln>
            <a:noFill/>
          </a:ln>
        </p:spPr>
      </p:pic>
      <p:sp>
        <p:nvSpPr>
          <p:cNvPr id="593" name="Google Shape;593;p63"/>
          <p:cNvSpPr txBox="1"/>
          <p:nvPr/>
        </p:nvSpPr>
        <p:spPr>
          <a:xfrm>
            <a:off x="4080793" y="330591"/>
            <a:ext cx="2230500" cy="5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File management</a:t>
            </a:r>
            <a:endParaRPr sz="1000" b="1"/>
          </a:p>
          <a:p>
            <a:pPr marL="0" lvl="0" indent="0" algn="ctr" rtl="0">
              <a:spcBef>
                <a:spcPts val="0"/>
              </a:spcBef>
              <a:spcAft>
                <a:spcPts val="0"/>
              </a:spcAft>
              <a:buNone/>
            </a:pPr>
            <a:r>
              <a:rPr lang="en-US" sz="1000" b="1"/>
              <a:t>Addressable content</a:t>
            </a:r>
            <a:endParaRPr sz="1000" b="1"/>
          </a:p>
        </p:txBody>
      </p:sp>
      <p:sp>
        <p:nvSpPr>
          <p:cNvPr id="594" name="Google Shape;594;p63"/>
          <p:cNvSpPr txBox="1"/>
          <p:nvPr/>
        </p:nvSpPr>
        <p:spPr>
          <a:xfrm>
            <a:off x="3675233" y="5328139"/>
            <a:ext cx="57792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0000FF"/>
                </a:solidFill>
              </a:rPr>
              <a:t>P2P layer</a:t>
            </a:r>
            <a:r>
              <a:rPr lang="en-US" sz="1200">
                <a:solidFill>
                  <a:srgbClr val="0000FF"/>
                </a:solidFill>
              </a:rPr>
              <a:t> </a:t>
            </a:r>
            <a:r>
              <a:rPr lang="en-US" sz="1200" b="1">
                <a:solidFill>
                  <a:srgbClr val="0000FF"/>
                </a:solidFill>
              </a:rPr>
              <a:t>Assets Transactions Exchanges Participants</a:t>
            </a:r>
            <a:endParaRPr sz="1200" b="1">
              <a:solidFill>
                <a:srgbClr val="0000FF"/>
              </a:solidFill>
            </a:endParaRPr>
          </a:p>
          <a:p>
            <a:pPr marL="0" lvl="0" indent="0" algn="l" rtl="0">
              <a:spcBef>
                <a:spcPts val="0"/>
              </a:spcBef>
              <a:spcAft>
                <a:spcPts val="0"/>
              </a:spcAft>
              <a:buNone/>
            </a:pPr>
            <a:endParaRPr/>
          </a:p>
        </p:txBody>
      </p:sp>
      <p:pic>
        <p:nvPicPr>
          <p:cNvPr id="595" name="Google Shape;595;p63"/>
          <p:cNvPicPr preferRelativeResize="0"/>
          <p:nvPr/>
        </p:nvPicPr>
        <p:blipFill>
          <a:blip r:embed="rId5">
            <a:alphaModFix/>
          </a:blip>
          <a:stretch>
            <a:fillRect/>
          </a:stretch>
        </p:blipFill>
        <p:spPr>
          <a:xfrm>
            <a:off x="6209985" y="228600"/>
            <a:ext cx="2230584" cy="407963"/>
          </a:xfrm>
          <a:prstGeom prst="rect">
            <a:avLst/>
          </a:prstGeom>
          <a:noFill/>
          <a:ln>
            <a:noFill/>
          </a:ln>
        </p:spPr>
      </p:pic>
      <p:sp>
        <p:nvSpPr>
          <p:cNvPr id="596" name="Google Shape;596;p63"/>
          <p:cNvSpPr txBox="1"/>
          <p:nvPr/>
        </p:nvSpPr>
        <p:spPr>
          <a:xfrm>
            <a:off x="6514155" y="432582"/>
            <a:ext cx="2027700" cy="4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Asset management</a:t>
            </a:r>
            <a:endParaRPr sz="1000" b="1"/>
          </a:p>
          <a:p>
            <a:pPr marL="0" lvl="0" indent="0" algn="ctr" rtl="0">
              <a:spcBef>
                <a:spcPts val="0"/>
              </a:spcBef>
              <a:spcAft>
                <a:spcPts val="0"/>
              </a:spcAft>
              <a:buNone/>
            </a:pPr>
            <a:r>
              <a:rPr lang="en-US" sz="1000" b="1"/>
              <a:t>Reward mechanisms</a:t>
            </a:r>
            <a:endParaRPr sz="1000" b="1"/>
          </a:p>
        </p:txBody>
      </p:sp>
      <p:sp>
        <p:nvSpPr>
          <p:cNvPr id="597" name="Google Shape;597;p63"/>
          <p:cNvSpPr txBox="1"/>
          <p:nvPr/>
        </p:nvSpPr>
        <p:spPr>
          <a:xfrm>
            <a:off x="-76200" y="3492305"/>
            <a:ext cx="1318200" cy="5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JOSS</a:t>
            </a:r>
            <a:endParaRPr/>
          </a:p>
          <a:p>
            <a:pPr marL="0" lvl="0" indent="0" algn="ctr" rtl="0">
              <a:spcBef>
                <a:spcPts val="0"/>
              </a:spcBef>
              <a:spcAft>
                <a:spcPts val="0"/>
              </a:spcAft>
              <a:buNone/>
            </a:pPr>
            <a:r>
              <a:rPr lang="en-US" sz="1200"/>
              <a:t>submission </a:t>
            </a:r>
            <a:endParaRPr sz="1200"/>
          </a:p>
        </p:txBody>
      </p:sp>
      <p:sp>
        <p:nvSpPr>
          <p:cNvPr id="598" name="Google Shape;598;p63"/>
          <p:cNvSpPr/>
          <p:nvPr/>
        </p:nvSpPr>
        <p:spPr>
          <a:xfrm>
            <a:off x="227970" y="4206240"/>
            <a:ext cx="811200" cy="510000"/>
          </a:xfrm>
          <a:prstGeom prst="chevron">
            <a:avLst>
              <a:gd name="adj" fmla="val 50000"/>
            </a:avLst>
          </a:prstGeom>
          <a:solidFill>
            <a:srgbClr val="00FF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9" name="Google Shape;599;p63"/>
          <p:cNvPicPr preferRelativeResize="0"/>
          <p:nvPr/>
        </p:nvPicPr>
        <p:blipFill>
          <a:blip r:embed="rId6">
            <a:alphaModFix/>
          </a:blip>
          <a:stretch>
            <a:fillRect/>
          </a:stretch>
        </p:blipFill>
        <p:spPr>
          <a:xfrm>
            <a:off x="9758638" y="1351703"/>
            <a:ext cx="461507" cy="577588"/>
          </a:xfrm>
          <a:prstGeom prst="rect">
            <a:avLst/>
          </a:prstGeom>
          <a:noFill/>
          <a:ln>
            <a:noFill/>
          </a:ln>
        </p:spPr>
      </p:pic>
      <p:sp>
        <p:nvSpPr>
          <p:cNvPr id="600" name="Google Shape;600;p63"/>
          <p:cNvSpPr/>
          <p:nvPr/>
        </p:nvSpPr>
        <p:spPr>
          <a:xfrm rot="-8171033">
            <a:off x="10655008" y="1180615"/>
            <a:ext cx="975379" cy="953092"/>
          </a:xfrm>
          <a:prstGeom prst="teardrop">
            <a:avLst>
              <a:gd name="adj" fmla="val 123167"/>
            </a:avLst>
          </a:prstGeom>
          <a:solidFill>
            <a:srgbClr val="CC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63"/>
          <p:cNvGrpSpPr/>
          <p:nvPr/>
        </p:nvGrpSpPr>
        <p:grpSpPr>
          <a:xfrm rot="5400000">
            <a:off x="-240429" y="2933754"/>
            <a:ext cx="4079748" cy="709742"/>
            <a:chOff x="6324600" y="3048000"/>
            <a:chExt cx="3048000" cy="533400"/>
          </a:xfrm>
        </p:grpSpPr>
        <p:pic>
          <p:nvPicPr>
            <p:cNvPr id="602" name="Google Shape;602;p63"/>
            <p:cNvPicPr preferRelativeResize="0"/>
            <p:nvPr/>
          </p:nvPicPr>
          <p:blipFill>
            <a:blip r:embed="rId7">
              <a:alphaModFix/>
            </a:blip>
            <a:stretch>
              <a:fillRect/>
            </a:stretch>
          </p:blipFill>
          <p:spPr>
            <a:xfrm>
              <a:off x="6324600" y="3105150"/>
              <a:ext cx="381000" cy="400050"/>
            </a:xfrm>
            <a:prstGeom prst="rect">
              <a:avLst/>
            </a:prstGeom>
            <a:noFill/>
            <a:ln>
              <a:noFill/>
            </a:ln>
          </p:spPr>
        </p:pic>
        <p:sp>
          <p:nvSpPr>
            <p:cNvPr id="603" name="Google Shape;603;p63"/>
            <p:cNvSpPr txBox="1"/>
            <p:nvPr/>
          </p:nvSpPr>
          <p:spPr>
            <a:xfrm>
              <a:off x="6781800" y="3048000"/>
              <a:ext cx="25908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The Journal of Open Source Software</a:t>
              </a:r>
              <a:endParaRPr b="1"/>
            </a:p>
          </p:txBody>
        </p:sp>
      </p:grpSp>
      <p:pic>
        <p:nvPicPr>
          <p:cNvPr id="604" name="Google Shape;604;p63"/>
          <p:cNvPicPr preferRelativeResize="0"/>
          <p:nvPr/>
        </p:nvPicPr>
        <p:blipFill>
          <a:blip r:embed="rId8">
            <a:alphaModFix/>
          </a:blip>
          <a:stretch>
            <a:fillRect/>
          </a:stretch>
        </p:blipFill>
        <p:spPr>
          <a:xfrm>
            <a:off x="2357162" y="2778370"/>
            <a:ext cx="1013901" cy="611945"/>
          </a:xfrm>
          <a:prstGeom prst="rect">
            <a:avLst/>
          </a:prstGeom>
          <a:noFill/>
          <a:ln>
            <a:noFill/>
          </a:ln>
        </p:spPr>
      </p:pic>
      <p:sp>
        <p:nvSpPr>
          <p:cNvPr id="605" name="Google Shape;605;p63"/>
          <p:cNvSpPr txBox="1"/>
          <p:nvPr/>
        </p:nvSpPr>
        <p:spPr>
          <a:xfrm>
            <a:off x="2559942" y="3288323"/>
            <a:ext cx="7098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API</a:t>
            </a:r>
            <a:endParaRPr b="1"/>
          </a:p>
        </p:txBody>
      </p:sp>
      <p:sp>
        <p:nvSpPr>
          <p:cNvPr id="606" name="Google Shape;606;p63"/>
          <p:cNvSpPr/>
          <p:nvPr/>
        </p:nvSpPr>
        <p:spPr>
          <a:xfrm>
            <a:off x="2559942" y="2370406"/>
            <a:ext cx="507000" cy="306000"/>
          </a:xfrm>
          <a:prstGeom prst="chevron">
            <a:avLst>
              <a:gd name="adj" fmla="val 50000"/>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3"/>
          <p:cNvSpPr/>
          <p:nvPr/>
        </p:nvSpPr>
        <p:spPr>
          <a:xfrm rot="10631200">
            <a:off x="2552537" y="3810523"/>
            <a:ext cx="507311" cy="306353"/>
          </a:xfrm>
          <a:prstGeom prst="chevron">
            <a:avLst>
              <a:gd name="adj" fmla="val 50000"/>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3"/>
          <p:cNvSpPr/>
          <p:nvPr/>
        </p:nvSpPr>
        <p:spPr>
          <a:xfrm>
            <a:off x="3472453"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3"/>
          <p:cNvSpPr txBox="1"/>
          <p:nvPr/>
        </p:nvSpPr>
        <p:spPr>
          <a:xfrm>
            <a:off x="3776623" y="1248508"/>
            <a:ext cx="1622100" cy="1224000"/>
          </a:xfrm>
          <a:prstGeom prst="rect">
            <a:avLst/>
          </a:prstGeom>
          <a:noFill/>
          <a:ln w="28575" cap="flat" cmpd="sng">
            <a:solidFill>
              <a:srgbClr val="FF9900"/>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Manuscript, Code, Data submitted </a:t>
            </a:r>
            <a:endParaRPr/>
          </a:p>
          <a:p>
            <a:pPr marL="0" lvl="0" indent="0" algn="l" rtl="0">
              <a:spcBef>
                <a:spcPts val="0"/>
              </a:spcBef>
              <a:spcAft>
                <a:spcPts val="0"/>
              </a:spcAft>
              <a:buNone/>
            </a:pPr>
            <a:r>
              <a:rPr lang="en-US" b="1">
                <a:solidFill>
                  <a:srgbClr val="FF9900"/>
                </a:solidFill>
              </a:rPr>
              <a:t>Authors</a:t>
            </a:r>
            <a:endParaRPr b="1">
              <a:solidFill>
                <a:srgbClr val="FF9900"/>
              </a:solidFill>
            </a:endParaRPr>
          </a:p>
        </p:txBody>
      </p:sp>
      <p:sp>
        <p:nvSpPr>
          <p:cNvPr id="610" name="Google Shape;610;p63"/>
          <p:cNvSpPr/>
          <p:nvPr/>
        </p:nvSpPr>
        <p:spPr>
          <a:xfrm>
            <a:off x="5703035"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3"/>
          <p:cNvSpPr txBox="1"/>
          <p:nvPr/>
        </p:nvSpPr>
        <p:spPr>
          <a:xfrm>
            <a:off x="6209985" y="4160465"/>
            <a:ext cx="1622100" cy="963600"/>
          </a:xfrm>
          <a:prstGeom prst="rect">
            <a:avLst/>
          </a:prstGeom>
          <a:noFill/>
          <a:ln w="28575" cap="flat" cmpd="sng">
            <a:solidFill>
              <a:srgbClr val="FF99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Review Process</a:t>
            </a:r>
            <a:endParaRPr/>
          </a:p>
          <a:p>
            <a:pPr marL="0" lvl="0" indent="0" algn="l" rtl="0">
              <a:spcBef>
                <a:spcPts val="0"/>
              </a:spcBef>
              <a:spcAft>
                <a:spcPts val="0"/>
              </a:spcAft>
              <a:buNone/>
            </a:pPr>
            <a:r>
              <a:rPr lang="en-US" b="1">
                <a:solidFill>
                  <a:srgbClr val="FF9900"/>
                </a:solidFill>
              </a:rPr>
              <a:t>Reviewers</a:t>
            </a:r>
            <a:endParaRPr b="1">
              <a:solidFill>
                <a:srgbClr val="FF9900"/>
              </a:solidFill>
            </a:endParaRPr>
          </a:p>
        </p:txBody>
      </p:sp>
      <p:sp>
        <p:nvSpPr>
          <p:cNvPr id="612" name="Google Shape;612;p63"/>
          <p:cNvSpPr/>
          <p:nvPr/>
        </p:nvSpPr>
        <p:spPr>
          <a:xfrm>
            <a:off x="6615545"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3"/>
          <p:cNvSpPr txBox="1"/>
          <p:nvPr/>
        </p:nvSpPr>
        <p:spPr>
          <a:xfrm>
            <a:off x="5703035" y="1248508"/>
            <a:ext cx="1723500" cy="963600"/>
          </a:xfrm>
          <a:prstGeom prst="rect">
            <a:avLst/>
          </a:prstGeom>
          <a:noFill/>
          <a:ln w="28575" cap="flat" cmpd="sng">
            <a:solidFill>
              <a:srgbClr val="FF99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Process Management</a:t>
            </a:r>
            <a:endParaRPr/>
          </a:p>
          <a:p>
            <a:pPr marL="0" lvl="0" indent="0" algn="l" rtl="0">
              <a:spcBef>
                <a:spcPts val="0"/>
              </a:spcBef>
              <a:spcAft>
                <a:spcPts val="0"/>
              </a:spcAft>
              <a:buNone/>
            </a:pPr>
            <a:r>
              <a:rPr lang="en-US" b="1">
                <a:solidFill>
                  <a:srgbClr val="FF9900"/>
                </a:solidFill>
              </a:rPr>
              <a:t>Editor</a:t>
            </a:r>
            <a:endParaRPr b="1">
              <a:solidFill>
                <a:srgbClr val="FF9900"/>
              </a:solidFill>
            </a:endParaRPr>
          </a:p>
        </p:txBody>
      </p:sp>
      <p:sp>
        <p:nvSpPr>
          <p:cNvPr id="614" name="Google Shape;614;p63"/>
          <p:cNvSpPr/>
          <p:nvPr/>
        </p:nvSpPr>
        <p:spPr>
          <a:xfrm>
            <a:off x="4587744"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3"/>
          <p:cNvSpPr txBox="1"/>
          <p:nvPr/>
        </p:nvSpPr>
        <p:spPr>
          <a:xfrm>
            <a:off x="3573843" y="4002259"/>
            <a:ext cx="2433300" cy="1224000"/>
          </a:xfrm>
          <a:prstGeom prst="rect">
            <a:avLst/>
          </a:prstGeom>
          <a:noFill/>
          <a:ln w="28575" cap="flat" cmpd="sng">
            <a:solidFill>
              <a:srgbClr val="FF99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Metadata enrichment, e.g. RMaps and FAIR declarations. </a:t>
            </a:r>
            <a:r>
              <a:rPr lang="en-US" b="1">
                <a:solidFill>
                  <a:srgbClr val="FF9900"/>
                </a:solidFill>
              </a:rPr>
              <a:t>Authors</a:t>
            </a:r>
            <a:endParaRPr/>
          </a:p>
        </p:txBody>
      </p:sp>
      <p:cxnSp>
        <p:nvCxnSpPr>
          <p:cNvPr id="616" name="Google Shape;616;p63"/>
          <p:cNvCxnSpPr>
            <a:stCxn id="608" idx="0"/>
            <a:endCxn id="609" idx="2"/>
          </p:cNvCxnSpPr>
          <p:nvPr/>
        </p:nvCxnSpPr>
        <p:spPr>
          <a:xfrm rot="-5400000">
            <a:off x="3914203" y="2309001"/>
            <a:ext cx="509700" cy="837000"/>
          </a:xfrm>
          <a:prstGeom prst="curvedConnector3">
            <a:avLst>
              <a:gd name="adj1" fmla="val 50000"/>
            </a:avLst>
          </a:prstGeom>
          <a:noFill/>
          <a:ln w="28575" cap="flat" cmpd="sng">
            <a:solidFill>
              <a:srgbClr val="FF00FF"/>
            </a:solidFill>
            <a:prstDash val="solid"/>
            <a:round/>
            <a:headEnd type="none" w="med" len="med"/>
            <a:tailEnd type="none" w="med" len="med"/>
          </a:ln>
        </p:spPr>
      </p:cxnSp>
      <p:cxnSp>
        <p:nvCxnSpPr>
          <p:cNvPr id="617" name="Google Shape;617;p63"/>
          <p:cNvCxnSpPr>
            <a:stCxn id="614" idx="2"/>
            <a:endCxn id="615" idx="0"/>
          </p:cNvCxnSpPr>
          <p:nvPr/>
        </p:nvCxnSpPr>
        <p:spPr>
          <a:xfrm rot="5400000">
            <a:off x="4573194" y="3709701"/>
            <a:ext cx="510000" cy="75300"/>
          </a:xfrm>
          <a:prstGeom prst="curvedConnector3">
            <a:avLst>
              <a:gd name="adj1" fmla="val 50000"/>
            </a:avLst>
          </a:prstGeom>
          <a:noFill/>
          <a:ln w="28575" cap="flat" cmpd="sng">
            <a:solidFill>
              <a:srgbClr val="FF00FF"/>
            </a:solidFill>
            <a:prstDash val="solid"/>
            <a:round/>
            <a:headEnd type="none" w="med" len="med"/>
            <a:tailEnd type="none" w="med" len="med"/>
          </a:ln>
        </p:spPr>
      </p:cxnSp>
      <p:cxnSp>
        <p:nvCxnSpPr>
          <p:cNvPr id="618" name="Google Shape;618;p63"/>
          <p:cNvCxnSpPr>
            <a:stCxn id="610" idx="0"/>
            <a:endCxn id="613" idx="2"/>
          </p:cNvCxnSpPr>
          <p:nvPr/>
        </p:nvCxnSpPr>
        <p:spPr>
          <a:xfrm rot="-5400000">
            <a:off x="5887985" y="2305401"/>
            <a:ext cx="770100" cy="583800"/>
          </a:xfrm>
          <a:prstGeom prst="curvedConnector3">
            <a:avLst>
              <a:gd name="adj1" fmla="val 50000"/>
            </a:avLst>
          </a:prstGeom>
          <a:noFill/>
          <a:ln w="28575" cap="flat" cmpd="sng">
            <a:solidFill>
              <a:srgbClr val="FF00FF"/>
            </a:solidFill>
            <a:prstDash val="solid"/>
            <a:round/>
            <a:headEnd type="none" w="med" len="med"/>
            <a:tailEnd type="none" w="med" len="med"/>
          </a:ln>
        </p:spPr>
      </p:cxnSp>
      <p:cxnSp>
        <p:nvCxnSpPr>
          <p:cNvPr id="619" name="Google Shape;619;p63"/>
          <p:cNvCxnSpPr>
            <a:stCxn id="612" idx="2"/>
            <a:endCxn id="611" idx="0"/>
          </p:cNvCxnSpPr>
          <p:nvPr/>
        </p:nvCxnSpPr>
        <p:spPr>
          <a:xfrm rot="-5400000" flipH="1">
            <a:off x="6623345" y="3762651"/>
            <a:ext cx="668100" cy="1275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620" name="Google Shape;620;p63"/>
          <p:cNvSpPr/>
          <p:nvPr/>
        </p:nvSpPr>
        <p:spPr>
          <a:xfrm>
            <a:off x="7528056"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3"/>
          <p:cNvSpPr txBox="1"/>
          <p:nvPr/>
        </p:nvSpPr>
        <p:spPr>
          <a:xfrm>
            <a:off x="7629446" y="1248508"/>
            <a:ext cx="1216800" cy="816000"/>
          </a:xfrm>
          <a:prstGeom prst="rect">
            <a:avLst/>
          </a:prstGeom>
          <a:noFill/>
          <a:ln w="28575" cap="flat" cmpd="sng">
            <a:solidFill>
              <a:srgbClr val="FF99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PrePrint</a:t>
            </a:r>
            <a:endParaRPr/>
          </a:p>
          <a:p>
            <a:pPr marL="0" lvl="0" indent="0" algn="l" rtl="0">
              <a:spcBef>
                <a:spcPts val="0"/>
              </a:spcBef>
              <a:spcAft>
                <a:spcPts val="0"/>
              </a:spcAft>
              <a:buClr>
                <a:srgbClr val="000000"/>
              </a:buClr>
              <a:buSzPts val="1100"/>
              <a:buFont typeface="Arial"/>
              <a:buNone/>
            </a:pPr>
            <a:r>
              <a:rPr lang="en-US" b="1">
                <a:solidFill>
                  <a:srgbClr val="FF9900"/>
                </a:solidFill>
              </a:rPr>
              <a:t>Authors</a:t>
            </a:r>
            <a:endParaRPr/>
          </a:p>
          <a:p>
            <a:pPr marL="0" lvl="0" indent="0" algn="l" rtl="0">
              <a:spcBef>
                <a:spcPts val="0"/>
              </a:spcBef>
              <a:spcAft>
                <a:spcPts val="0"/>
              </a:spcAft>
              <a:buNone/>
            </a:pPr>
            <a:endParaRPr/>
          </a:p>
        </p:txBody>
      </p:sp>
      <p:cxnSp>
        <p:nvCxnSpPr>
          <p:cNvPr id="622" name="Google Shape;622;p63"/>
          <p:cNvCxnSpPr>
            <a:stCxn id="620" idx="0"/>
            <a:endCxn id="621" idx="2"/>
          </p:cNvCxnSpPr>
          <p:nvPr/>
        </p:nvCxnSpPr>
        <p:spPr>
          <a:xfrm rot="-5400000">
            <a:off x="7563156" y="2307651"/>
            <a:ext cx="917700" cy="431700"/>
          </a:xfrm>
          <a:prstGeom prst="curvedConnector3">
            <a:avLst>
              <a:gd name="adj1" fmla="val 50000"/>
            </a:avLst>
          </a:prstGeom>
          <a:noFill/>
          <a:ln w="28575" cap="flat" cmpd="sng">
            <a:solidFill>
              <a:srgbClr val="FF00FF"/>
            </a:solidFill>
            <a:prstDash val="solid"/>
            <a:round/>
            <a:headEnd type="none" w="med" len="med"/>
            <a:tailEnd type="none" w="med" len="med"/>
          </a:ln>
        </p:spPr>
      </p:cxnSp>
      <p:sp>
        <p:nvSpPr>
          <p:cNvPr id="623" name="Google Shape;623;p63"/>
          <p:cNvSpPr/>
          <p:nvPr/>
        </p:nvSpPr>
        <p:spPr>
          <a:xfrm>
            <a:off x="8541957" y="2982351"/>
            <a:ext cx="811200" cy="510000"/>
          </a:xfrm>
          <a:prstGeom prst="chevron">
            <a:avLst>
              <a:gd name="adj"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3"/>
          <p:cNvSpPr txBox="1"/>
          <p:nvPr/>
        </p:nvSpPr>
        <p:spPr>
          <a:xfrm>
            <a:off x="8035007" y="4104250"/>
            <a:ext cx="1419600" cy="510000"/>
          </a:xfrm>
          <a:prstGeom prst="rect">
            <a:avLst/>
          </a:prstGeom>
          <a:noFill/>
          <a:ln w="28575" cap="flat" cmpd="sng">
            <a:solidFill>
              <a:srgbClr val="FF99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Publication </a:t>
            </a:r>
            <a:endParaRPr/>
          </a:p>
        </p:txBody>
      </p:sp>
      <p:cxnSp>
        <p:nvCxnSpPr>
          <p:cNvPr id="625" name="Google Shape;625;p63"/>
          <p:cNvCxnSpPr>
            <a:stCxn id="623" idx="2"/>
            <a:endCxn id="624" idx="0"/>
          </p:cNvCxnSpPr>
          <p:nvPr/>
        </p:nvCxnSpPr>
        <p:spPr>
          <a:xfrm rot="5400000">
            <a:off x="8476407" y="3760701"/>
            <a:ext cx="612000" cy="75300"/>
          </a:xfrm>
          <a:prstGeom prst="curvedConnector3">
            <a:avLst>
              <a:gd name="adj1" fmla="val 50000"/>
            </a:avLst>
          </a:prstGeom>
          <a:noFill/>
          <a:ln w="28575" cap="flat" cmpd="sng">
            <a:solidFill>
              <a:srgbClr val="FF00FF"/>
            </a:solidFill>
            <a:prstDash val="solid"/>
            <a:round/>
            <a:headEnd type="none" w="med" len="med"/>
            <a:tailEnd type="none" w="med" len="med"/>
          </a:ln>
        </p:spPr>
      </p:cxnSp>
      <p:pic>
        <p:nvPicPr>
          <p:cNvPr id="626" name="Google Shape;626;p63"/>
          <p:cNvPicPr preferRelativeResize="0"/>
          <p:nvPr/>
        </p:nvPicPr>
        <p:blipFill>
          <a:blip r:embed="rId6">
            <a:alphaModFix/>
          </a:blip>
          <a:stretch>
            <a:fillRect/>
          </a:stretch>
        </p:blipFill>
        <p:spPr>
          <a:xfrm>
            <a:off x="9758638" y="2812726"/>
            <a:ext cx="461507" cy="577588"/>
          </a:xfrm>
          <a:prstGeom prst="rect">
            <a:avLst/>
          </a:prstGeom>
          <a:noFill/>
          <a:ln>
            <a:noFill/>
          </a:ln>
        </p:spPr>
      </p:pic>
      <p:pic>
        <p:nvPicPr>
          <p:cNvPr id="627" name="Google Shape;627;p63"/>
          <p:cNvPicPr preferRelativeResize="0"/>
          <p:nvPr/>
        </p:nvPicPr>
        <p:blipFill>
          <a:blip r:embed="rId6">
            <a:alphaModFix/>
          </a:blip>
          <a:stretch>
            <a:fillRect/>
          </a:stretch>
        </p:blipFill>
        <p:spPr>
          <a:xfrm>
            <a:off x="9758638" y="4342588"/>
            <a:ext cx="461507" cy="577588"/>
          </a:xfrm>
          <a:prstGeom prst="rect">
            <a:avLst/>
          </a:prstGeom>
          <a:noFill/>
          <a:ln>
            <a:noFill/>
          </a:ln>
        </p:spPr>
      </p:pic>
      <p:sp>
        <p:nvSpPr>
          <p:cNvPr id="628" name="Google Shape;628;p63"/>
          <p:cNvSpPr txBox="1"/>
          <p:nvPr/>
        </p:nvSpPr>
        <p:spPr>
          <a:xfrm>
            <a:off x="9619726" y="1860453"/>
            <a:ext cx="12543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9900"/>
                </a:solidFill>
              </a:rPr>
              <a:t>Authors</a:t>
            </a:r>
            <a:endParaRPr/>
          </a:p>
        </p:txBody>
      </p:sp>
      <p:sp>
        <p:nvSpPr>
          <p:cNvPr id="629" name="Google Shape;629;p63"/>
          <p:cNvSpPr txBox="1"/>
          <p:nvPr/>
        </p:nvSpPr>
        <p:spPr>
          <a:xfrm>
            <a:off x="9657248" y="3288323"/>
            <a:ext cx="14196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9900"/>
                </a:solidFill>
              </a:rPr>
              <a:t>Reviewers</a:t>
            </a:r>
            <a:endParaRPr/>
          </a:p>
        </p:txBody>
      </p:sp>
      <p:sp>
        <p:nvSpPr>
          <p:cNvPr id="630" name="Google Shape;630;p63"/>
          <p:cNvSpPr txBox="1"/>
          <p:nvPr/>
        </p:nvSpPr>
        <p:spPr>
          <a:xfrm>
            <a:off x="9657248" y="4818185"/>
            <a:ext cx="11154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9900"/>
                </a:solidFill>
              </a:rPr>
              <a:t>Editors</a:t>
            </a:r>
            <a:endParaRPr/>
          </a:p>
        </p:txBody>
      </p:sp>
      <p:sp>
        <p:nvSpPr>
          <p:cNvPr id="631" name="Google Shape;631;p63"/>
          <p:cNvSpPr/>
          <p:nvPr/>
        </p:nvSpPr>
        <p:spPr>
          <a:xfrm rot="-8171033">
            <a:off x="10827052" y="2608486"/>
            <a:ext cx="975379" cy="953092"/>
          </a:xfrm>
          <a:prstGeom prst="teardrop">
            <a:avLst>
              <a:gd name="adj" fmla="val 123167"/>
            </a:avLst>
          </a:prstGeom>
          <a:solidFill>
            <a:srgbClr val="CC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3"/>
          <p:cNvSpPr/>
          <p:nvPr/>
        </p:nvSpPr>
        <p:spPr>
          <a:xfrm rot="-8171033">
            <a:off x="10655008" y="4137143"/>
            <a:ext cx="975379" cy="953092"/>
          </a:xfrm>
          <a:prstGeom prst="teardrop">
            <a:avLst>
              <a:gd name="adj" fmla="val 123167"/>
            </a:avLst>
          </a:prstGeom>
          <a:solidFill>
            <a:srgbClr val="CC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3"/>
          <p:cNvSpPr txBox="1"/>
          <p:nvPr/>
        </p:nvSpPr>
        <p:spPr>
          <a:xfrm>
            <a:off x="9454468" y="5328138"/>
            <a:ext cx="2737500" cy="12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Identifiable rewards:</a:t>
            </a:r>
            <a:endParaRPr/>
          </a:p>
          <a:p>
            <a:pPr marL="0" lvl="0" indent="0" algn="l" rtl="0">
              <a:spcBef>
                <a:spcPts val="0"/>
              </a:spcBef>
              <a:spcAft>
                <a:spcPts val="0"/>
              </a:spcAft>
              <a:buNone/>
            </a:pPr>
            <a:r>
              <a:rPr lang="en-US" b="1">
                <a:solidFill>
                  <a:srgbClr val="000000"/>
                </a:solidFill>
              </a:rPr>
              <a:t>“who” has done “what”, “when”, “how” and “where”</a:t>
            </a:r>
            <a:r>
              <a:rPr lang="en-US">
                <a:solidFill>
                  <a:srgbClr val="000000"/>
                </a:solidFill>
              </a:rPr>
              <a:t> </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4"/>
          <p:cNvSpPr txBox="1">
            <a:spLocks noGrp="1"/>
          </p:cNvSpPr>
          <p:nvPr>
            <p:ph type="title"/>
          </p:nvPr>
        </p:nvSpPr>
        <p:spPr>
          <a:xfrm>
            <a:off x="3473770" y="-56970"/>
            <a:ext cx="4579500" cy="46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4691DC"/>
              </a:buClr>
              <a:buSzPts val="3100"/>
              <a:buFont typeface="Short Stack"/>
              <a:buNone/>
            </a:pPr>
            <a:r>
              <a:rPr lang="en-US" sz="2300" b="0" i="0" u="none" strike="noStrike" cap="none">
                <a:solidFill>
                  <a:srgbClr val="4691DC"/>
                </a:solidFill>
                <a:latin typeface="Short Stack"/>
                <a:ea typeface="Short Stack"/>
                <a:cs typeface="Short Stack"/>
                <a:sym typeface="Short Stack"/>
              </a:rPr>
              <a:t>Advantages of Blockchain</a:t>
            </a:r>
            <a:r>
              <a:rPr lang="en-US" sz="3100" b="0" i="0" u="none" strike="noStrike" cap="none">
                <a:solidFill>
                  <a:srgbClr val="4691DC"/>
                </a:solidFill>
                <a:latin typeface="Short Stack"/>
                <a:ea typeface="Short Stack"/>
                <a:cs typeface="Short Stack"/>
                <a:sym typeface="Short Stack"/>
              </a:rPr>
              <a:t> </a:t>
            </a:r>
            <a:endParaRPr sz="3100" b="0" i="0" u="none" strike="noStrike" cap="none">
              <a:solidFill>
                <a:srgbClr val="4691DC"/>
              </a:solidFill>
              <a:latin typeface="Short Stack"/>
              <a:ea typeface="Short Stack"/>
              <a:cs typeface="Short Stack"/>
              <a:sym typeface="Short Stack"/>
            </a:endParaRPr>
          </a:p>
        </p:txBody>
      </p:sp>
      <p:grpSp>
        <p:nvGrpSpPr>
          <p:cNvPr id="639" name="Google Shape;639;p64"/>
          <p:cNvGrpSpPr/>
          <p:nvPr/>
        </p:nvGrpSpPr>
        <p:grpSpPr>
          <a:xfrm>
            <a:off x="4179727" y="2452265"/>
            <a:ext cx="3232431" cy="1436530"/>
            <a:chOff x="3172593" y="1819710"/>
            <a:chExt cx="2804226" cy="1258017"/>
          </a:xfrm>
        </p:grpSpPr>
        <p:sp>
          <p:nvSpPr>
            <p:cNvPr id="640" name="Google Shape;640;p64"/>
            <p:cNvSpPr/>
            <p:nvPr/>
          </p:nvSpPr>
          <p:spPr>
            <a:xfrm>
              <a:off x="3172593" y="2154627"/>
              <a:ext cx="2798700" cy="923100"/>
            </a:xfrm>
            <a:custGeom>
              <a:avLst/>
              <a:gdLst/>
              <a:ahLst/>
              <a:cxnLst/>
              <a:rect l="l" t="t" r="r" b="b"/>
              <a:pathLst>
                <a:path w="120000" h="120000" extrusionOk="0">
                  <a:moveTo>
                    <a:pt x="0" y="0"/>
                  </a:moveTo>
                  <a:lnTo>
                    <a:pt x="119967" y="0"/>
                  </a:lnTo>
                  <a:lnTo>
                    <a:pt x="119967" y="16"/>
                  </a:lnTo>
                  <a:lnTo>
                    <a:pt x="120000" y="0"/>
                  </a:lnTo>
                  <a:lnTo>
                    <a:pt x="120000" y="68964"/>
                  </a:lnTo>
                  <a:cubicBezTo>
                    <a:pt x="120000" y="97007"/>
                    <a:pt x="93108" y="120000"/>
                    <a:pt x="60000" y="120000"/>
                  </a:cubicBezTo>
                  <a:cubicBezTo>
                    <a:pt x="26891" y="120000"/>
                    <a:pt x="0" y="97007"/>
                    <a:pt x="0" y="68964"/>
                  </a:cubicBezTo>
                  <a:lnTo>
                    <a:pt x="0" y="54007"/>
                  </a:lnTo>
                  <a:close/>
                </a:path>
              </a:pathLst>
            </a:custGeom>
            <a:solidFill>
              <a:srgbClr val="C55A11"/>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sp>
          <p:nvSpPr>
            <p:cNvPr id="641" name="Google Shape;641;p64"/>
            <p:cNvSpPr/>
            <p:nvPr/>
          </p:nvSpPr>
          <p:spPr>
            <a:xfrm>
              <a:off x="3178119" y="1819710"/>
              <a:ext cx="2798700" cy="675000"/>
            </a:xfrm>
            <a:prstGeom prst="ellipse">
              <a:avLst/>
            </a:prstGeom>
            <a:solidFill>
              <a:srgbClr val="ED7D31"/>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r>
                <a:rPr lang="en-US" sz="1800" b="0" i="0" u="none" strike="noStrike" cap="none">
                  <a:solidFill>
                    <a:srgbClr val="FFFFFF"/>
                  </a:solidFill>
                  <a:latin typeface="Questrial"/>
                  <a:ea typeface="Questrial"/>
                  <a:cs typeface="Questrial"/>
                  <a:sym typeface="Questrial"/>
                </a:rPr>
                <a:t>       Immutability</a:t>
              </a:r>
              <a:endParaRPr sz="1400" b="0" i="0" u="none" strike="noStrike" cap="none">
                <a:solidFill>
                  <a:srgbClr val="000000"/>
                </a:solidFill>
                <a:latin typeface="Arial"/>
                <a:ea typeface="Arial"/>
                <a:cs typeface="Arial"/>
                <a:sym typeface="Arial"/>
              </a:endParaRPr>
            </a:p>
          </p:txBody>
        </p:sp>
        <p:sp>
          <p:nvSpPr>
            <p:cNvPr id="642" name="Google Shape;642;p64"/>
            <p:cNvSpPr/>
            <p:nvPr/>
          </p:nvSpPr>
          <p:spPr>
            <a:xfrm>
              <a:off x="3828758" y="1986611"/>
              <a:ext cx="1486500" cy="299400"/>
            </a:xfrm>
            <a:prstGeom prst="ellipse">
              <a:avLst/>
            </a:prstGeom>
            <a:solidFill>
              <a:srgbClr val="000000">
                <a:alpha val="40000"/>
              </a:srgbClr>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grpSp>
      <p:grpSp>
        <p:nvGrpSpPr>
          <p:cNvPr id="643" name="Google Shape;643;p64"/>
          <p:cNvGrpSpPr/>
          <p:nvPr/>
        </p:nvGrpSpPr>
        <p:grpSpPr>
          <a:xfrm>
            <a:off x="4189171" y="901977"/>
            <a:ext cx="3226065" cy="1439990"/>
            <a:chOff x="3172590" y="1761345"/>
            <a:chExt cx="2798703" cy="1316382"/>
          </a:xfrm>
        </p:grpSpPr>
        <p:sp>
          <p:nvSpPr>
            <p:cNvPr id="644" name="Google Shape;644;p64"/>
            <p:cNvSpPr/>
            <p:nvPr/>
          </p:nvSpPr>
          <p:spPr>
            <a:xfrm>
              <a:off x="3172593" y="2154627"/>
              <a:ext cx="2798700" cy="923100"/>
            </a:xfrm>
            <a:custGeom>
              <a:avLst/>
              <a:gdLst/>
              <a:ahLst/>
              <a:cxnLst/>
              <a:rect l="l" t="t" r="r" b="b"/>
              <a:pathLst>
                <a:path w="120000" h="120000" extrusionOk="0">
                  <a:moveTo>
                    <a:pt x="0" y="0"/>
                  </a:moveTo>
                  <a:lnTo>
                    <a:pt x="119967" y="0"/>
                  </a:lnTo>
                  <a:lnTo>
                    <a:pt x="119967" y="16"/>
                  </a:lnTo>
                  <a:lnTo>
                    <a:pt x="120000" y="0"/>
                  </a:lnTo>
                  <a:lnTo>
                    <a:pt x="120000" y="68964"/>
                  </a:lnTo>
                  <a:cubicBezTo>
                    <a:pt x="120000" y="97007"/>
                    <a:pt x="93108" y="120000"/>
                    <a:pt x="60000" y="120000"/>
                  </a:cubicBezTo>
                  <a:cubicBezTo>
                    <a:pt x="26891" y="120000"/>
                    <a:pt x="0" y="97007"/>
                    <a:pt x="0" y="68964"/>
                  </a:cubicBezTo>
                  <a:lnTo>
                    <a:pt x="0" y="54007"/>
                  </a:lnTo>
                  <a:close/>
                </a:path>
              </a:pathLst>
            </a:custGeom>
            <a:solidFill>
              <a:srgbClr val="53A67D"/>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sp>
          <p:nvSpPr>
            <p:cNvPr id="645" name="Google Shape;645;p64"/>
            <p:cNvSpPr/>
            <p:nvPr/>
          </p:nvSpPr>
          <p:spPr>
            <a:xfrm>
              <a:off x="3172590" y="1761345"/>
              <a:ext cx="2798700" cy="700800"/>
            </a:xfrm>
            <a:prstGeom prst="ellipse">
              <a:avLst/>
            </a:prstGeom>
            <a:solidFill>
              <a:srgbClr val="8AC4A7"/>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C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600"/>
                <a:buFont typeface="Arial"/>
                <a:buNone/>
              </a:pPr>
              <a:r>
                <a:rPr lang="en-US" sz="1800" b="0" i="0" u="none" strike="noStrike" cap="none">
                  <a:solidFill>
                    <a:srgbClr val="FFFFFF"/>
                  </a:solidFill>
                  <a:latin typeface="Questrial"/>
                  <a:ea typeface="Questrial"/>
                  <a:cs typeface="Questrial"/>
                  <a:sym typeface="Questrial"/>
                </a:rPr>
                <a:t>       Provenance</a:t>
              </a:r>
              <a:endParaRPr sz="1800" b="0" i="0" u="none" strike="noStrike" cap="none">
                <a:solidFill>
                  <a:srgbClr val="FFFFFF"/>
                </a:solidFill>
                <a:latin typeface="Questrial"/>
                <a:ea typeface="Questrial"/>
                <a:cs typeface="Questrial"/>
                <a:sym typeface="Questrial"/>
              </a:endParaRPr>
            </a:p>
          </p:txBody>
        </p:sp>
        <p:sp>
          <p:nvSpPr>
            <p:cNvPr id="646" name="Google Shape;646;p64"/>
            <p:cNvSpPr/>
            <p:nvPr/>
          </p:nvSpPr>
          <p:spPr>
            <a:xfrm>
              <a:off x="3796983" y="1959725"/>
              <a:ext cx="1486500" cy="299400"/>
            </a:xfrm>
            <a:prstGeom prst="ellipse">
              <a:avLst/>
            </a:prstGeom>
            <a:solidFill>
              <a:srgbClr val="000000">
                <a:alpha val="40000"/>
              </a:srgbClr>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grpSp>
      <p:sp>
        <p:nvSpPr>
          <p:cNvPr id="647" name="Google Shape;647;p64"/>
          <p:cNvSpPr/>
          <p:nvPr/>
        </p:nvSpPr>
        <p:spPr>
          <a:xfrm>
            <a:off x="4243045" y="4105344"/>
            <a:ext cx="2900100" cy="1592700"/>
          </a:xfrm>
          <a:prstGeom prst="rect">
            <a:avLst/>
          </a:prstGeom>
          <a:no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C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Questrial"/>
                <a:ea typeface="Questrial"/>
                <a:cs typeface="Questrial"/>
                <a:sym typeface="Questrial"/>
              </a:rPr>
              <a:t>Valuables  provenance</a:t>
            </a:r>
            <a:endParaRPr sz="1800" b="0" i="0" u="none" strike="noStrike" cap="none">
              <a:solidFill>
                <a:srgbClr val="000000"/>
              </a:solidFill>
              <a:latin typeface="Arial"/>
              <a:ea typeface="Arial"/>
              <a:cs typeface="Arial"/>
              <a:sym typeface="Arial"/>
            </a:endParaRPr>
          </a:p>
        </p:txBody>
      </p:sp>
      <p:grpSp>
        <p:nvGrpSpPr>
          <p:cNvPr id="648" name="Google Shape;648;p64"/>
          <p:cNvGrpSpPr/>
          <p:nvPr/>
        </p:nvGrpSpPr>
        <p:grpSpPr>
          <a:xfrm>
            <a:off x="4206719" y="5513397"/>
            <a:ext cx="3226072" cy="1251532"/>
            <a:chOff x="3172591" y="1834893"/>
            <a:chExt cx="2798709" cy="1242832"/>
          </a:xfrm>
        </p:grpSpPr>
        <p:sp>
          <p:nvSpPr>
            <p:cNvPr id="649" name="Google Shape;649;p64"/>
            <p:cNvSpPr/>
            <p:nvPr/>
          </p:nvSpPr>
          <p:spPr>
            <a:xfrm>
              <a:off x="3172591" y="2154625"/>
              <a:ext cx="2798700" cy="923100"/>
            </a:xfrm>
            <a:custGeom>
              <a:avLst/>
              <a:gdLst/>
              <a:ahLst/>
              <a:cxnLst/>
              <a:rect l="l" t="t" r="r" b="b"/>
              <a:pathLst>
                <a:path w="120000" h="120000" extrusionOk="0">
                  <a:moveTo>
                    <a:pt x="0" y="0"/>
                  </a:moveTo>
                  <a:lnTo>
                    <a:pt x="119967" y="0"/>
                  </a:lnTo>
                  <a:lnTo>
                    <a:pt x="119967" y="16"/>
                  </a:lnTo>
                  <a:lnTo>
                    <a:pt x="120000" y="0"/>
                  </a:lnTo>
                  <a:lnTo>
                    <a:pt x="120000" y="68964"/>
                  </a:lnTo>
                  <a:cubicBezTo>
                    <a:pt x="120000" y="97007"/>
                    <a:pt x="93108" y="120000"/>
                    <a:pt x="60000" y="120000"/>
                  </a:cubicBezTo>
                  <a:cubicBezTo>
                    <a:pt x="26891" y="120000"/>
                    <a:pt x="0" y="97007"/>
                    <a:pt x="0" y="68964"/>
                  </a:cubicBezTo>
                  <a:lnTo>
                    <a:pt x="0" y="54007"/>
                  </a:lnTo>
                  <a:close/>
                </a:path>
              </a:pathLst>
            </a:custGeom>
            <a:solidFill>
              <a:srgbClr val="595959"/>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r>
                <a:rPr lang="en-US" sz="1800" b="0" i="0" u="none" strike="noStrike" cap="none">
                  <a:solidFill>
                    <a:srgbClr val="FFFFFF"/>
                  </a:solidFill>
                  <a:latin typeface="Questrial"/>
                  <a:ea typeface="Questrial"/>
                  <a:cs typeface="Questrial"/>
                  <a:sym typeface="Questrial"/>
                </a:rPr>
                <a:t>                 </a:t>
              </a:r>
              <a:endParaRPr sz="1800" b="0" i="0" u="none" strike="noStrike" cap="none">
                <a:solidFill>
                  <a:srgbClr val="FFFFFF"/>
                </a:solidFill>
                <a:latin typeface="Questrial"/>
                <a:ea typeface="Questrial"/>
                <a:cs typeface="Questrial"/>
                <a:sym typeface="Questrial"/>
              </a:endParaRPr>
            </a:p>
          </p:txBody>
        </p:sp>
        <p:sp>
          <p:nvSpPr>
            <p:cNvPr id="650" name="Google Shape;650;p64"/>
            <p:cNvSpPr/>
            <p:nvPr/>
          </p:nvSpPr>
          <p:spPr>
            <a:xfrm>
              <a:off x="3172600" y="1834893"/>
              <a:ext cx="2798700" cy="698100"/>
            </a:xfrm>
            <a:prstGeom prst="ellipse">
              <a:avLst/>
            </a:prstGeom>
            <a:solidFill>
              <a:srgbClr val="7F7F7F"/>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sp>
          <p:nvSpPr>
            <p:cNvPr id="651" name="Google Shape;651;p64"/>
            <p:cNvSpPr/>
            <p:nvPr/>
          </p:nvSpPr>
          <p:spPr>
            <a:xfrm>
              <a:off x="3828758" y="1986611"/>
              <a:ext cx="1486500" cy="299400"/>
            </a:xfrm>
            <a:prstGeom prst="ellipse">
              <a:avLst/>
            </a:prstGeom>
            <a:solidFill>
              <a:srgbClr val="000000">
                <a:alpha val="40000"/>
              </a:srgbClr>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grpSp>
      <p:grpSp>
        <p:nvGrpSpPr>
          <p:cNvPr id="652" name="Google Shape;652;p64"/>
          <p:cNvGrpSpPr/>
          <p:nvPr/>
        </p:nvGrpSpPr>
        <p:grpSpPr>
          <a:xfrm>
            <a:off x="4164298" y="3989291"/>
            <a:ext cx="3226070" cy="1423606"/>
            <a:chOff x="3172594" y="1761337"/>
            <a:chExt cx="2798707" cy="1316569"/>
          </a:xfrm>
        </p:grpSpPr>
        <p:sp>
          <p:nvSpPr>
            <p:cNvPr id="653" name="Google Shape;653;p64"/>
            <p:cNvSpPr/>
            <p:nvPr/>
          </p:nvSpPr>
          <p:spPr>
            <a:xfrm>
              <a:off x="3172601" y="2195606"/>
              <a:ext cx="2798700" cy="882300"/>
            </a:xfrm>
            <a:custGeom>
              <a:avLst/>
              <a:gdLst/>
              <a:ahLst/>
              <a:cxnLst/>
              <a:rect l="l" t="t" r="r" b="b"/>
              <a:pathLst>
                <a:path w="120000" h="120000" extrusionOk="0">
                  <a:moveTo>
                    <a:pt x="0" y="0"/>
                  </a:moveTo>
                  <a:lnTo>
                    <a:pt x="119967" y="0"/>
                  </a:lnTo>
                  <a:lnTo>
                    <a:pt x="119967" y="16"/>
                  </a:lnTo>
                  <a:lnTo>
                    <a:pt x="120000" y="0"/>
                  </a:lnTo>
                  <a:lnTo>
                    <a:pt x="120000" y="68964"/>
                  </a:lnTo>
                  <a:cubicBezTo>
                    <a:pt x="120000" y="97007"/>
                    <a:pt x="93108" y="120000"/>
                    <a:pt x="60000" y="120000"/>
                  </a:cubicBezTo>
                  <a:cubicBezTo>
                    <a:pt x="26891" y="120000"/>
                    <a:pt x="0" y="97007"/>
                    <a:pt x="0" y="68964"/>
                  </a:cubicBezTo>
                  <a:lnTo>
                    <a:pt x="0" y="54007"/>
                  </a:lnTo>
                  <a:close/>
                </a:path>
              </a:pathLst>
            </a:custGeom>
            <a:solidFill>
              <a:srgbClr val="BF9000"/>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300"/>
                <a:buFont typeface="Arial"/>
                <a:buNone/>
              </a:pPr>
              <a:r>
                <a:rPr lang="en-US" sz="1800" b="0" i="0" u="none" strike="noStrike" cap="none">
                  <a:solidFill>
                    <a:srgbClr val="FFFFFF"/>
                  </a:solidFill>
                  <a:latin typeface="Questrial"/>
                  <a:ea typeface="Questrial"/>
                  <a:cs typeface="Questrial"/>
                  <a:sym typeface="Questrial"/>
                </a:rPr>
                <a:t>                 </a:t>
              </a:r>
              <a:endParaRPr sz="1800" b="0" i="0" u="none" strike="noStrike" cap="none">
                <a:solidFill>
                  <a:srgbClr val="FFFFFF"/>
                </a:solidFill>
                <a:latin typeface="Questrial"/>
                <a:ea typeface="Questrial"/>
                <a:cs typeface="Questrial"/>
                <a:sym typeface="Questrial"/>
              </a:endParaRPr>
            </a:p>
          </p:txBody>
        </p:sp>
        <p:sp>
          <p:nvSpPr>
            <p:cNvPr id="654" name="Google Shape;654;p64"/>
            <p:cNvSpPr/>
            <p:nvPr/>
          </p:nvSpPr>
          <p:spPr>
            <a:xfrm>
              <a:off x="3172594" y="1761337"/>
              <a:ext cx="2798700" cy="786600"/>
            </a:xfrm>
            <a:prstGeom prst="ellipse">
              <a:avLst/>
            </a:prstGeom>
            <a:solidFill>
              <a:srgbClr val="FFC000"/>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Questrial"/>
                <a:ea typeface="Questrial"/>
                <a:cs typeface="Questrial"/>
                <a:sym typeface="Questrial"/>
              </a:endParaRPr>
            </a:p>
          </p:txBody>
        </p:sp>
        <p:sp>
          <p:nvSpPr>
            <p:cNvPr id="655" name="Google Shape;655;p64"/>
            <p:cNvSpPr/>
            <p:nvPr/>
          </p:nvSpPr>
          <p:spPr>
            <a:xfrm>
              <a:off x="3828758" y="1986611"/>
              <a:ext cx="1486500" cy="299400"/>
            </a:xfrm>
            <a:prstGeom prst="ellipse">
              <a:avLst/>
            </a:prstGeom>
            <a:solidFill>
              <a:srgbClr val="000000">
                <a:alpha val="40000"/>
              </a:srgbClr>
            </a:solidFill>
            <a:ln>
              <a:noFill/>
            </a:ln>
          </p:spPr>
          <p:txBody>
            <a:bodyPr spcFirstLastPara="1" wrap="square" lIns="117825" tIns="58900" rIns="117825" bIns="5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Questrial"/>
                <a:ea typeface="Questrial"/>
                <a:cs typeface="Questrial"/>
                <a:sym typeface="Questrial"/>
              </a:endParaRPr>
            </a:p>
          </p:txBody>
        </p:sp>
      </p:grpSp>
      <p:sp>
        <p:nvSpPr>
          <p:cNvPr id="656" name="Google Shape;656;p64"/>
          <p:cNvSpPr txBox="1"/>
          <p:nvPr/>
        </p:nvSpPr>
        <p:spPr>
          <a:xfrm>
            <a:off x="268633" y="509040"/>
            <a:ext cx="3450900" cy="1555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406400" algn="l" rtl="0">
              <a:lnSpc>
                <a:spcPct val="100000"/>
              </a:lnSpc>
              <a:spcBef>
                <a:spcPts val="0"/>
              </a:spcBef>
              <a:spcAft>
                <a:spcPts val="0"/>
              </a:spcAft>
              <a:buClr>
                <a:srgbClr val="CC0000"/>
              </a:buClr>
              <a:buSzPts val="1800"/>
              <a:buFont typeface="Questrial"/>
              <a:buChar char="●"/>
            </a:pPr>
            <a:r>
              <a:rPr lang="en-US" sz="1800" u="none" strike="noStrike" cap="none">
                <a:solidFill>
                  <a:srgbClr val="CC0000"/>
                </a:solidFill>
                <a:latin typeface="Short Stack"/>
                <a:ea typeface="Short Stack"/>
                <a:cs typeface="Short Stack"/>
                <a:sym typeface="Short Stack"/>
              </a:rPr>
              <a:t>Less/No  Traceability of transaction</a:t>
            </a:r>
            <a:endParaRPr sz="1800" u="none" strike="noStrike" cap="none">
              <a:solidFill>
                <a:srgbClr val="CC0000"/>
              </a:solidFill>
              <a:latin typeface="Short Stack"/>
              <a:ea typeface="Short Stack"/>
              <a:cs typeface="Short Stack"/>
              <a:sym typeface="Short Stack"/>
            </a:endParaRPr>
          </a:p>
          <a:p>
            <a:pPr marL="584200" marR="0" lvl="0" indent="-406400" algn="l" rtl="0">
              <a:lnSpc>
                <a:spcPct val="100000"/>
              </a:lnSpc>
              <a:spcBef>
                <a:spcPts val="0"/>
              </a:spcBef>
              <a:spcAft>
                <a:spcPts val="0"/>
              </a:spcAft>
              <a:buClr>
                <a:srgbClr val="CC0000"/>
              </a:buClr>
              <a:buSzPts val="1800"/>
              <a:buFont typeface="Questrial"/>
              <a:buChar char="●"/>
            </a:pPr>
            <a:r>
              <a:rPr lang="en-US" sz="1800" u="none" strike="noStrike" cap="none">
                <a:solidFill>
                  <a:srgbClr val="CC0000"/>
                </a:solidFill>
                <a:latin typeface="Short Stack"/>
                <a:ea typeface="Short Stack"/>
                <a:cs typeface="Short Stack"/>
                <a:sym typeface="Short Stack"/>
              </a:rPr>
              <a:t>Lack of visibility to all peers </a:t>
            </a:r>
            <a:endParaRPr sz="1800" u="none" strike="noStrike" cap="none">
              <a:solidFill>
                <a:srgbClr val="CC0000"/>
              </a:solidFill>
              <a:latin typeface="Short Stack"/>
              <a:ea typeface="Short Stack"/>
              <a:cs typeface="Short Stack"/>
              <a:sym typeface="Short Stack"/>
            </a:endParaRPr>
          </a:p>
        </p:txBody>
      </p:sp>
      <p:sp>
        <p:nvSpPr>
          <p:cNvPr id="657" name="Google Shape;657;p64"/>
          <p:cNvSpPr txBox="1"/>
          <p:nvPr/>
        </p:nvSpPr>
        <p:spPr>
          <a:xfrm>
            <a:off x="268633" y="2209320"/>
            <a:ext cx="3450900" cy="1344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406400" algn="l" rtl="0">
              <a:lnSpc>
                <a:spcPct val="100000"/>
              </a:lnSpc>
              <a:spcBef>
                <a:spcPts val="0"/>
              </a:spcBef>
              <a:spcAft>
                <a:spcPts val="0"/>
              </a:spcAft>
              <a:buClr>
                <a:srgbClr val="CC0000"/>
              </a:buClr>
              <a:buSzPts val="1800"/>
              <a:buFont typeface="Questrial"/>
              <a:buChar char="●"/>
            </a:pPr>
            <a:r>
              <a:rPr lang="en-US" sz="1800" u="none" strike="noStrike" cap="none">
                <a:solidFill>
                  <a:srgbClr val="CC0000"/>
                </a:solidFill>
                <a:latin typeface="Short Stack"/>
                <a:ea typeface="Short Stack"/>
                <a:cs typeface="Short Stack"/>
                <a:sym typeface="Short Stack"/>
              </a:rPr>
              <a:t>Data or transactions are </a:t>
            </a:r>
            <a:r>
              <a:rPr lang="en-US" sz="1800">
                <a:solidFill>
                  <a:srgbClr val="CC0000"/>
                </a:solidFill>
                <a:latin typeface="Short Stack"/>
                <a:ea typeface="Short Stack"/>
                <a:cs typeface="Short Stack"/>
                <a:sym typeface="Short Stack"/>
              </a:rPr>
              <a:t>editable/ changeable</a:t>
            </a:r>
            <a:endParaRPr sz="1800" u="none" strike="noStrike" cap="none">
              <a:solidFill>
                <a:srgbClr val="CC0000"/>
              </a:solidFill>
              <a:latin typeface="Short Stack"/>
              <a:ea typeface="Short Stack"/>
              <a:cs typeface="Short Stack"/>
              <a:sym typeface="Short Stack"/>
            </a:endParaRPr>
          </a:p>
        </p:txBody>
      </p:sp>
      <p:sp>
        <p:nvSpPr>
          <p:cNvPr id="658" name="Google Shape;658;p64"/>
          <p:cNvSpPr txBox="1"/>
          <p:nvPr/>
        </p:nvSpPr>
        <p:spPr>
          <a:xfrm>
            <a:off x="7604500" y="372030"/>
            <a:ext cx="4442700" cy="1989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412750" algn="l" rtl="0">
              <a:lnSpc>
                <a:spcPct val="100000"/>
              </a:lnSpc>
              <a:spcBef>
                <a:spcPts val="0"/>
              </a:spcBef>
              <a:spcAft>
                <a:spcPts val="0"/>
              </a:spcAft>
              <a:buClr>
                <a:srgbClr val="6AA84F"/>
              </a:buClr>
              <a:buSzPts val="1900"/>
              <a:buFont typeface="Questrial"/>
              <a:buChar char="●"/>
            </a:pPr>
            <a:r>
              <a:rPr lang="en-US" sz="1500" u="none" strike="noStrike" cap="none">
                <a:solidFill>
                  <a:srgbClr val="6AA84F"/>
                </a:solidFill>
                <a:latin typeface="Short Stack"/>
                <a:ea typeface="Short Stack"/>
                <a:cs typeface="Short Stack"/>
                <a:sym typeface="Short Stack"/>
              </a:rPr>
              <a:t>Capability to track down transactions</a:t>
            </a:r>
            <a:endParaRPr sz="1500" u="none" strike="noStrike" cap="none">
              <a:solidFill>
                <a:srgbClr val="6AA84F"/>
              </a:solidFill>
              <a:latin typeface="Short Stack"/>
              <a:ea typeface="Short Stack"/>
              <a:cs typeface="Short Stack"/>
              <a:sym typeface="Short Stack"/>
            </a:endParaRPr>
          </a:p>
          <a:p>
            <a:pPr marL="584200" marR="0" lvl="0" indent="-412750" algn="l" rtl="0">
              <a:lnSpc>
                <a:spcPct val="100000"/>
              </a:lnSpc>
              <a:spcBef>
                <a:spcPts val="0"/>
              </a:spcBef>
              <a:spcAft>
                <a:spcPts val="0"/>
              </a:spcAft>
              <a:buClr>
                <a:srgbClr val="6AA84F"/>
              </a:buClr>
              <a:buSzPts val="1900"/>
              <a:buFont typeface="Questrial"/>
              <a:buChar char="●"/>
            </a:pPr>
            <a:r>
              <a:rPr lang="en-US" sz="1500" u="none" strike="noStrike" cap="none">
                <a:solidFill>
                  <a:srgbClr val="6AA84F"/>
                </a:solidFill>
                <a:latin typeface="Short Stack"/>
                <a:ea typeface="Short Stack"/>
                <a:cs typeface="Short Stack"/>
                <a:sym typeface="Short Stack"/>
              </a:rPr>
              <a:t>Complete </a:t>
            </a:r>
            <a:r>
              <a:rPr lang="en-US" sz="1500">
                <a:solidFill>
                  <a:srgbClr val="6AA84F"/>
                </a:solidFill>
                <a:latin typeface="Short Stack"/>
                <a:ea typeface="Short Stack"/>
                <a:cs typeface="Short Stack"/>
                <a:sym typeface="Short Stack"/>
              </a:rPr>
              <a:t>a</a:t>
            </a:r>
            <a:r>
              <a:rPr lang="en-US" sz="1500" u="none" strike="noStrike" cap="none">
                <a:solidFill>
                  <a:srgbClr val="6AA84F"/>
                </a:solidFill>
                <a:latin typeface="Short Stack"/>
                <a:ea typeface="Short Stack"/>
                <a:cs typeface="Short Stack"/>
                <a:sym typeface="Short Stack"/>
              </a:rPr>
              <a:t>udit trail</a:t>
            </a:r>
            <a:r>
              <a:rPr lang="en-US" sz="1500">
                <a:solidFill>
                  <a:srgbClr val="6AA84F"/>
                </a:solidFill>
                <a:latin typeface="Short Stack"/>
                <a:ea typeface="Short Stack"/>
                <a:cs typeface="Short Stack"/>
                <a:sym typeface="Short Stack"/>
              </a:rPr>
              <a:t>: </a:t>
            </a:r>
            <a:r>
              <a:rPr lang="en-US" sz="1500" u="none" strike="noStrike" cap="none">
                <a:solidFill>
                  <a:srgbClr val="6AA84F"/>
                </a:solidFill>
                <a:latin typeface="Short Stack"/>
                <a:ea typeface="Short Stack"/>
                <a:cs typeface="Short Stack"/>
                <a:sym typeface="Short Stack"/>
              </a:rPr>
              <a:t> Who does What When </a:t>
            </a:r>
            <a:endParaRPr sz="1500" u="none" strike="noStrike" cap="none">
              <a:solidFill>
                <a:srgbClr val="6AA84F"/>
              </a:solidFill>
              <a:latin typeface="Short Stack"/>
              <a:ea typeface="Short Stack"/>
              <a:cs typeface="Short Stack"/>
              <a:sym typeface="Short Stack"/>
            </a:endParaRPr>
          </a:p>
          <a:p>
            <a:pPr marL="584200" marR="0" lvl="0" indent="-412750" algn="l" rtl="0">
              <a:lnSpc>
                <a:spcPct val="100000"/>
              </a:lnSpc>
              <a:spcBef>
                <a:spcPts val="0"/>
              </a:spcBef>
              <a:spcAft>
                <a:spcPts val="0"/>
              </a:spcAft>
              <a:buClr>
                <a:srgbClr val="6AA84F"/>
              </a:buClr>
              <a:buSzPts val="1900"/>
              <a:buFont typeface="Questrial"/>
              <a:buChar char="●"/>
            </a:pPr>
            <a:r>
              <a:rPr lang="en-US" sz="1500" u="none" strike="noStrike" cap="none">
                <a:solidFill>
                  <a:srgbClr val="6AA84F"/>
                </a:solidFill>
                <a:latin typeface="Short Stack"/>
                <a:ea typeface="Short Stack"/>
                <a:cs typeface="Short Stack"/>
                <a:sym typeface="Short Stack"/>
              </a:rPr>
              <a:t>Any changes will reflect in shared </a:t>
            </a:r>
            <a:r>
              <a:rPr lang="en-US" sz="1500">
                <a:solidFill>
                  <a:srgbClr val="6AA84F"/>
                </a:solidFill>
                <a:latin typeface="Short Stack"/>
                <a:ea typeface="Short Stack"/>
                <a:cs typeface="Short Stack"/>
                <a:sym typeface="Short Stack"/>
              </a:rPr>
              <a:t>l</a:t>
            </a:r>
            <a:r>
              <a:rPr lang="en-US" sz="1500" u="none" strike="noStrike" cap="none">
                <a:solidFill>
                  <a:srgbClr val="6AA84F"/>
                </a:solidFill>
                <a:latin typeface="Short Stack"/>
                <a:ea typeface="Short Stack"/>
                <a:cs typeface="Short Stack"/>
                <a:sym typeface="Short Stack"/>
              </a:rPr>
              <a:t>edger</a:t>
            </a:r>
            <a:endParaRPr sz="1500" u="none" strike="noStrike" cap="none">
              <a:solidFill>
                <a:srgbClr val="6AA84F"/>
              </a:solidFill>
              <a:latin typeface="Short Stack"/>
              <a:ea typeface="Short Stack"/>
              <a:cs typeface="Short Stack"/>
              <a:sym typeface="Short Stack"/>
            </a:endParaRPr>
          </a:p>
          <a:p>
            <a:pPr marL="584200" marR="0" lvl="0" indent="-412750" algn="l" rtl="0">
              <a:lnSpc>
                <a:spcPct val="100000"/>
              </a:lnSpc>
              <a:spcBef>
                <a:spcPts val="0"/>
              </a:spcBef>
              <a:spcAft>
                <a:spcPts val="0"/>
              </a:spcAft>
              <a:buClr>
                <a:srgbClr val="6AA84F"/>
              </a:buClr>
              <a:buSzPts val="1900"/>
              <a:buFont typeface="Questrial"/>
              <a:buChar char="●"/>
            </a:pPr>
            <a:r>
              <a:rPr lang="en-US" sz="1500" u="none" strike="noStrike" cap="none">
                <a:solidFill>
                  <a:srgbClr val="6AA84F"/>
                </a:solidFill>
                <a:latin typeface="Short Stack"/>
                <a:ea typeface="Short Stack"/>
                <a:cs typeface="Short Stack"/>
                <a:sym typeface="Short Stack"/>
              </a:rPr>
              <a:t>Visible to all </a:t>
            </a:r>
            <a:r>
              <a:rPr lang="en-US" sz="1500">
                <a:solidFill>
                  <a:srgbClr val="6AA84F"/>
                </a:solidFill>
                <a:latin typeface="Short Stack"/>
                <a:ea typeface="Short Stack"/>
                <a:cs typeface="Short Stack"/>
                <a:sym typeface="Short Stack"/>
              </a:rPr>
              <a:t>p</a:t>
            </a:r>
            <a:r>
              <a:rPr lang="en-US" sz="1500" u="none" strike="noStrike" cap="none">
                <a:solidFill>
                  <a:srgbClr val="6AA84F"/>
                </a:solidFill>
                <a:latin typeface="Short Stack"/>
                <a:ea typeface="Short Stack"/>
                <a:cs typeface="Short Stack"/>
                <a:sym typeface="Short Stack"/>
              </a:rPr>
              <a:t>eers</a:t>
            </a:r>
            <a:endParaRPr sz="1500" u="none" strike="noStrike" cap="none">
              <a:solidFill>
                <a:srgbClr val="6AA84F"/>
              </a:solidFill>
              <a:latin typeface="Short Stack"/>
              <a:ea typeface="Short Stack"/>
              <a:cs typeface="Short Stack"/>
              <a:sym typeface="Short Stack"/>
            </a:endParaRPr>
          </a:p>
        </p:txBody>
      </p:sp>
      <p:sp>
        <p:nvSpPr>
          <p:cNvPr id="659" name="Google Shape;659;p64"/>
          <p:cNvSpPr txBox="1"/>
          <p:nvPr/>
        </p:nvSpPr>
        <p:spPr>
          <a:xfrm>
            <a:off x="268633" y="3681150"/>
            <a:ext cx="3450900" cy="1017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406400" algn="l" rtl="0">
              <a:lnSpc>
                <a:spcPct val="100000"/>
              </a:lnSpc>
              <a:spcBef>
                <a:spcPts val="0"/>
              </a:spcBef>
              <a:spcAft>
                <a:spcPts val="0"/>
              </a:spcAft>
              <a:buClr>
                <a:srgbClr val="CC0000"/>
              </a:buClr>
              <a:buSzPts val="1800"/>
              <a:buFont typeface="Questrial"/>
              <a:buChar char="●"/>
            </a:pPr>
            <a:r>
              <a:rPr lang="en-US" sz="1800" u="none" strike="noStrike" cap="none">
                <a:solidFill>
                  <a:srgbClr val="CC0000"/>
                </a:solidFill>
                <a:latin typeface="Short Stack"/>
                <a:ea typeface="Short Stack"/>
                <a:cs typeface="Short Stack"/>
                <a:sym typeface="Short Stack"/>
              </a:rPr>
              <a:t>Centralized systems managed by single party</a:t>
            </a:r>
            <a:endParaRPr sz="1800" u="none" strike="noStrike" cap="none">
              <a:solidFill>
                <a:srgbClr val="CC0000"/>
              </a:solidFill>
              <a:latin typeface="Short Stack"/>
              <a:ea typeface="Short Stack"/>
              <a:cs typeface="Short Stack"/>
              <a:sym typeface="Short Stack"/>
            </a:endParaRPr>
          </a:p>
        </p:txBody>
      </p:sp>
      <p:sp>
        <p:nvSpPr>
          <p:cNvPr id="660" name="Google Shape;660;p64"/>
          <p:cNvSpPr txBox="1"/>
          <p:nvPr/>
        </p:nvSpPr>
        <p:spPr>
          <a:xfrm>
            <a:off x="268633" y="4837619"/>
            <a:ext cx="3471600" cy="18918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406400" algn="l" rtl="0">
              <a:lnSpc>
                <a:spcPct val="100000"/>
              </a:lnSpc>
              <a:spcBef>
                <a:spcPts val="0"/>
              </a:spcBef>
              <a:spcAft>
                <a:spcPts val="0"/>
              </a:spcAft>
              <a:buClr>
                <a:srgbClr val="CC0000"/>
              </a:buClr>
              <a:buSzPts val="1800"/>
              <a:buFont typeface="Questrial"/>
              <a:buChar char="●"/>
            </a:pPr>
            <a:r>
              <a:rPr lang="en-US" sz="1800" u="none" strike="noStrike" cap="none">
                <a:solidFill>
                  <a:srgbClr val="CC0000"/>
                </a:solidFill>
                <a:latin typeface="Short Stack"/>
                <a:ea typeface="Short Stack"/>
                <a:cs typeface="Short Stack"/>
                <a:sym typeface="Short Stack"/>
              </a:rPr>
              <a:t>Multiple </a:t>
            </a:r>
            <a:r>
              <a:rPr lang="en-US" sz="1800">
                <a:solidFill>
                  <a:srgbClr val="CC0000"/>
                </a:solidFill>
                <a:latin typeface="Short Stack"/>
                <a:ea typeface="Short Stack"/>
                <a:cs typeface="Short Stack"/>
                <a:sym typeface="Short Stack"/>
              </a:rPr>
              <a:t>places</a:t>
            </a:r>
            <a:r>
              <a:rPr lang="en-US" sz="1800" u="none" strike="noStrike" cap="none">
                <a:solidFill>
                  <a:srgbClr val="CC0000"/>
                </a:solidFill>
                <a:latin typeface="Short Stack"/>
                <a:ea typeface="Short Stack"/>
                <a:cs typeface="Short Stack"/>
                <a:sym typeface="Short Stack"/>
              </a:rPr>
              <a:t> to save data</a:t>
            </a:r>
            <a:endParaRPr sz="1800" u="none" strike="noStrike" cap="none">
              <a:solidFill>
                <a:srgbClr val="CC0000"/>
              </a:solidFill>
              <a:latin typeface="Short Stack"/>
              <a:ea typeface="Short Stack"/>
              <a:cs typeface="Short Stack"/>
              <a:sym typeface="Short Stack"/>
            </a:endParaRPr>
          </a:p>
          <a:p>
            <a:pPr marL="584200" marR="0" lvl="0" indent="-406400" algn="l" rtl="0">
              <a:lnSpc>
                <a:spcPct val="100000"/>
              </a:lnSpc>
              <a:spcBef>
                <a:spcPts val="0"/>
              </a:spcBef>
              <a:spcAft>
                <a:spcPts val="0"/>
              </a:spcAft>
              <a:buClr>
                <a:srgbClr val="CC0000"/>
              </a:buClr>
              <a:buSzPts val="1800"/>
              <a:buFont typeface="Questrial"/>
              <a:buChar char="●"/>
            </a:pPr>
            <a:r>
              <a:rPr lang="en-US" sz="1800">
                <a:solidFill>
                  <a:srgbClr val="CC0000"/>
                </a:solidFill>
                <a:latin typeface="Short Stack"/>
                <a:ea typeface="Short Stack"/>
                <a:cs typeface="Short Stack"/>
                <a:sym typeface="Short Stack"/>
              </a:rPr>
              <a:t>R</a:t>
            </a:r>
            <a:r>
              <a:rPr lang="en-US" sz="1800" u="none" strike="noStrike" cap="none">
                <a:solidFill>
                  <a:srgbClr val="CC0000"/>
                </a:solidFill>
                <a:latin typeface="Short Stack"/>
                <a:ea typeface="Short Stack"/>
                <a:cs typeface="Short Stack"/>
                <a:sym typeface="Short Stack"/>
              </a:rPr>
              <a:t>econciliation process required to prepare final data</a:t>
            </a:r>
            <a:endParaRPr sz="1800" u="none" strike="noStrike" cap="none">
              <a:solidFill>
                <a:srgbClr val="CC0000"/>
              </a:solidFill>
              <a:latin typeface="Short Stack"/>
              <a:ea typeface="Short Stack"/>
              <a:cs typeface="Short Stack"/>
              <a:sym typeface="Short Stack"/>
            </a:endParaRPr>
          </a:p>
        </p:txBody>
      </p:sp>
      <p:sp>
        <p:nvSpPr>
          <p:cNvPr id="661" name="Google Shape;661;p64"/>
          <p:cNvSpPr txBox="1"/>
          <p:nvPr/>
        </p:nvSpPr>
        <p:spPr>
          <a:xfrm>
            <a:off x="7604500" y="2453369"/>
            <a:ext cx="4422300" cy="1344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387350" algn="l" rtl="0">
              <a:lnSpc>
                <a:spcPct val="100000"/>
              </a:lnSpc>
              <a:spcBef>
                <a:spcPts val="0"/>
              </a:spcBef>
              <a:spcAft>
                <a:spcPts val="0"/>
              </a:spcAft>
              <a:buClr>
                <a:srgbClr val="6AA84F"/>
              </a:buClr>
              <a:buSzPts val="1500"/>
              <a:buFont typeface="Questrial"/>
              <a:buChar char="●"/>
            </a:pPr>
            <a:r>
              <a:rPr lang="en-US" sz="1500" u="none" strike="noStrike" cap="none">
                <a:solidFill>
                  <a:srgbClr val="6AA84F"/>
                </a:solidFill>
                <a:latin typeface="Short Stack"/>
                <a:ea typeface="Short Stack"/>
                <a:cs typeface="Short Stack"/>
                <a:sym typeface="Short Stack"/>
              </a:rPr>
              <a:t>Once a block is committed with data / transaction, No one. not even administrator can modify without approval from all peers</a:t>
            </a:r>
            <a:endParaRPr sz="1500" u="none" strike="noStrike" cap="none">
              <a:solidFill>
                <a:srgbClr val="6AA84F"/>
              </a:solidFill>
              <a:latin typeface="Short Stack"/>
              <a:ea typeface="Short Stack"/>
              <a:cs typeface="Short Stack"/>
              <a:sym typeface="Short Stack"/>
            </a:endParaRPr>
          </a:p>
        </p:txBody>
      </p:sp>
      <p:sp>
        <p:nvSpPr>
          <p:cNvPr id="662" name="Google Shape;662;p64"/>
          <p:cNvSpPr txBox="1"/>
          <p:nvPr/>
        </p:nvSpPr>
        <p:spPr>
          <a:xfrm>
            <a:off x="7583838" y="3888757"/>
            <a:ext cx="4422000" cy="16458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387350" algn="l" rtl="0">
              <a:lnSpc>
                <a:spcPct val="100000"/>
              </a:lnSpc>
              <a:spcBef>
                <a:spcPts val="0"/>
              </a:spcBef>
              <a:spcAft>
                <a:spcPts val="0"/>
              </a:spcAft>
              <a:buClr>
                <a:srgbClr val="6AA84F"/>
              </a:buClr>
              <a:buSzPts val="1500"/>
              <a:buFont typeface="Questrial"/>
              <a:buChar char="●"/>
            </a:pPr>
            <a:r>
              <a:rPr lang="en-US" sz="1500" u="none" strike="noStrike" cap="none">
                <a:solidFill>
                  <a:srgbClr val="6AA84F"/>
                </a:solidFill>
                <a:latin typeface="Short Stack"/>
                <a:ea typeface="Short Stack"/>
                <a:cs typeface="Short Stack"/>
                <a:sym typeface="Short Stack"/>
              </a:rPr>
              <a:t>Guarantees that all transactions in the system go through a peer verification process before </a:t>
            </a:r>
            <a:r>
              <a:rPr lang="en-US" sz="1500">
                <a:solidFill>
                  <a:srgbClr val="6AA84F"/>
                </a:solidFill>
                <a:latin typeface="Short Stack"/>
                <a:ea typeface="Short Stack"/>
                <a:cs typeface="Short Stack"/>
                <a:sym typeface="Short Stack"/>
              </a:rPr>
              <a:t>being</a:t>
            </a:r>
            <a:r>
              <a:rPr lang="en-US" sz="1500" u="none" strike="noStrike" cap="none">
                <a:solidFill>
                  <a:srgbClr val="6AA84F"/>
                </a:solidFill>
                <a:latin typeface="Short Stack"/>
                <a:ea typeface="Short Stack"/>
                <a:cs typeface="Short Stack"/>
                <a:sym typeface="Short Stack"/>
              </a:rPr>
              <a:t> approve</a:t>
            </a:r>
            <a:r>
              <a:rPr lang="en-US" sz="1500">
                <a:solidFill>
                  <a:srgbClr val="6AA84F"/>
                </a:solidFill>
                <a:latin typeface="Short Stack"/>
                <a:ea typeface="Short Stack"/>
                <a:cs typeface="Short Stack"/>
                <a:sym typeface="Short Stack"/>
              </a:rPr>
              <a:t>d</a:t>
            </a:r>
            <a:endParaRPr sz="1500" u="none" strike="noStrike" cap="none">
              <a:solidFill>
                <a:srgbClr val="6AA84F"/>
              </a:solidFill>
              <a:latin typeface="Short Stack"/>
              <a:ea typeface="Short Stack"/>
              <a:cs typeface="Short Stack"/>
              <a:sym typeface="Short Stack"/>
            </a:endParaRPr>
          </a:p>
          <a:p>
            <a:pPr marL="584200" marR="0" lvl="0" indent="-387350" algn="l" rtl="0">
              <a:lnSpc>
                <a:spcPct val="100000"/>
              </a:lnSpc>
              <a:spcBef>
                <a:spcPts val="0"/>
              </a:spcBef>
              <a:spcAft>
                <a:spcPts val="0"/>
              </a:spcAft>
              <a:buClr>
                <a:srgbClr val="6AA84F"/>
              </a:buClr>
              <a:buSzPts val="1500"/>
              <a:buFont typeface="Questrial"/>
              <a:buChar char="●"/>
            </a:pPr>
            <a:r>
              <a:rPr lang="en-US" sz="1500" u="none" strike="noStrike" cap="none">
                <a:solidFill>
                  <a:srgbClr val="6AA84F"/>
                </a:solidFill>
                <a:latin typeface="Short Stack"/>
                <a:ea typeface="Short Stack"/>
                <a:cs typeface="Short Stack"/>
                <a:sym typeface="Short Stack"/>
              </a:rPr>
              <a:t>Reduces the scope </a:t>
            </a:r>
            <a:r>
              <a:rPr lang="en-US" sz="1500">
                <a:solidFill>
                  <a:srgbClr val="6AA84F"/>
                </a:solidFill>
                <a:latin typeface="Short Stack"/>
                <a:ea typeface="Short Stack"/>
                <a:cs typeface="Short Stack"/>
                <a:sym typeface="Short Stack"/>
              </a:rPr>
              <a:t>for</a:t>
            </a:r>
            <a:r>
              <a:rPr lang="en-US" sz="1500" u="none" strike="noStrike" cap="none">
                <a:solidFill>
                  <a:srgbClr val="6AA84F"/>
                </a:solidFill>
                <a:latin typeface="Short Stack"/>
                <a:ea typeface="Short Stack"/>
                <a:cs typeface="Short Stack"/>
                <a:sym typeface="Short Stack"/>
              </a:rPr>
              <a:t> manipulation </a:t>
            </a:r>
            <a:r>
              <a:rPr lang="en-US" sz="1500">
                <a:solidFill>
                  <a:srgbClr val="6AA84F"/>
                </a:solidFill>
                <a:latin typeface="Short Stack"/>
                <a:ea typeface="Short Stack"/>
                <a:cs typeface="Short Stack"/>
                <a:sym typeface="Short Stack"/>
              </a:rPr>
              <a:t> by</a:t>
            </a:r>
            <a:r>
              <a:rPr lang="en-US" sz="1500" u="none" strike="noStrike" cap="none">
                <a:solidFill>
                  <a:srgbClr val="6AA84F"/>
                </a:solidFill>
                <a:latin typeface="Short Stack"/>
                <a:ea typeface="Short Stack"/>
                <a:cs typeface="Short Stack"/>
                <a:sym typeface="Short Stack"/>
              </a:rPr>
              <a:t> a single peer</a:t>
            </a:r>
            <a:endParaRPr sz="1500" u="none" strike="noStrike" cap="none">
              <a:solidFill>
                <a:srgbClr val="6AA84F"/>
              </a:solidFill>
              <a:latin typeface="Short Stack"/>
              <a:ea typeface="Short Stack"/>
              <a:cs typeface="Short Stack"/>
              <a:sym typeface="Short Stack"/>
            </a:endParaRPr>
          </a:p>
        </p:txBody>
      </p:sp>
      <p:sp>
        <p:nvSpPr>
          <p:cNvPr id="663" name="Google Shape;663;p64"/>
          <p:cNvSpPr txBox="1"/>
          <p:nvPr/>
        </p:nvSpPr>
        <p:spPr>
          <a:xfrm>
            <a:off x="7583838" y="5647547"/>
            <a:ext cx="4422000" cy="1157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825" tIns="117825" rIns="117825" bIns="117825" anchor="t" anchorCtr="0">
            <a:noAutofit/>
          </a:bodyPr>
          <a:lstStyle/>
          <a:p>
            <a:pPr marL="584200" marR="0" lvl="0" indent="-387350" algn="l" rtl="0">
              <a:lnSpc>
                <a:spcPct val="100000"/>
              </a:lnSpc>
              <a:spcBef>
                <a:spcPts val="0"/>
              </a:spcBef>
              <a:spcAft>
                <a:spcPts val="0"/>
              </a:spcAft>
              <a:buClr>
                <a:srgbClr val="6AA84F"/>
              </a:buClr>
              <a:buSzPts val="1500"/>
              <a:buFont typeface="Questrial"/>
              <a:buChar char="●"/>
            </a:pPr>
            <a:r>
              <a:rPr lang="en-US" sz="1500" u="none" strike="noStrike" cap="none">
                <a:solidFill>
                  <a:srgbClr val="6AA84F"/>
                </a:solidFill>
                <a:latin typeface="Short Stack"/>
                <a:ea typeface="Short Stack"/>
                <a:cs typeface="Short Stack"/>
                <a:sym typeface="Short Stack"/>
              </a:rPr>
              <a:t>One Single Source of </a:t>
            </a:r>
            <a:r>
              <a:rPr lang="en-US" sz="1500">
                <a:solidFill>
                  <a:srgbClr val="6AA84F"/>
                </a:solidFill>
                <a:latin typeface="Short Stack"/>
                <a:ea typeface="Short Stack"/>
                <a:cs typeface="Short Stack"/>
                <a:sym typeface="Short Stack"/>
              </a:rPr>
              <a:t>t</a:t>
            </a:r>
            <a:r>
              <a:rPr lang="en-US" sz="1500" u="none" strike="noStrike" cap="none">
                <a:solidFill>
                  <a:srgbClr val="6AA84F"/>
                </a:solidFill>
                <a:latin typeface="Short Stack"/>
                <a:ea typeface="Short Stack"/>
                <a:cs typeface="Short Stack"/>
                <a:sym typeface="Short Stack"/>
              </a:rPr>
              <a:t>ruth</a:t>
            </a:r>
            <a:r>
              <a:rPr lang="en-US" sz="1500">
                <a:solidFill>
                  <a:srgbClr val="6AA84F"/>
                </a:solidFill>
                <a:latin typeface="Short Stack"/>
                <a:ea typeface="Short Stack"/>
                <a:cs typeface="Short Stack"/>
                <a:sym typeface="Short Stack"/>
              </a:rPr>
              <a:t>:</a:t>
            </a:r>
            <a:r>
              <a:rPr lang="en-US" sz="1500" u="none" strike="noStrike" cap="none">
                <a:solidFill>
                  <a:srgbClr val="6AA84F"/>
                </a:solidFill>
                <a:latin typeface="Short Stack"/>
                <a:ea typeface="Short Stack"/>
                <a:cs typeface="Short Stack"/>
                <a:sym typeface="Short Stack"/>
              </a:rPr>
              <a:t>  Shared Ledger</a:t>
            </a:r>
            <a:endParaRPr sz="1500" u="none" strike="noStrike" cap="none">
              <a:solidFill>
                <a:srgbClr val="6AA84F"/>
              </a:solidFill>
              <a:latin typeface="Short Stack"/>
              <a:ea typeface="Short Stack"/>
              <a:cs typeface="Short Stack"/>
              <a:sym typeface="Short Stack"/>
            </a:endParaRPr>
          </a:p>
          <a:p>
            <a:pPr marL="584200" marR="0" lvl="0" indent="-387350" algn="l" rtl="0">
              <a:lnSpc>
                <a:spcPct val="100000"/>
              </a:lnSpc>
              <a:spcBef>
                <a:spcPts val="0"/>
              </a:spcBef>
              <a:spcAft>
                <a:spcPts val="0"/>
              </a:spcAft>
              <a:buClr>
                <a:srgbClr val="6AA84F"/>
              </a:buClr>
              <a:buSzPts val="1500"/>
              <a:buFont typeface="Questrial"/>
              <a:buChar char="●"/>
            </a:pPr>
            <a:r>
              <a:rPr lang="en-US" sz="1500" u="none" strike="noStrike" cap="none">
                <a:solidFill>
                  <a:srgbClr val="6AA84F"/>
                </a:solidFill>
                <a:latin typeface="Short Stack"/>
                <a:ea typeface="Short Stack"/>
                <a:cs typeface="Short Stack"/>
                <a:sym typeface="Short Stack"/>
              </a:rPr>
              <a:t>All updates are available to all </a:t>
            </a:r>
            <a:r>
              <a:rPr lang="en-US" sz="1500">
                <a:solidFill>
                  <a:srgbClr val="6AA84F"/>
                </a:solidFill>
                <a:latin typeface="Short Stack"/>
                <a:ea typeface="Short Stack"/>
                <a:cs typeface="Short Stack"/>
                <a:sym typeface="Short Stack"/>
              </a:rPr>
              <a:t>p</a:t>
            </a:r>
            <a:r>
              <a:rPr lang="en-US" sz="1500" u="none" strike="noStrike" cap="none">
                <a:solidFill>
                  <a:srgbClr val="6AA84F"/>
                </a:solidFill>
                <a:latin typeface="Short Stack"/>
                <a:ea typeface="Short Stack"/>
                <a:cs typeface="Short Stack"/>
                <a:sym typeface="Short Stack"/>
              </a:rPr>
              <a:t>eers</a:t>
            </a:r>
            <a:endParaRPr sz="1500" u="none" strike="noStrike" cap="none">
              <a:solidFill>
                <a:srgbClr val="6AA84F"/>
              </a:solidFill>
              <a:latin typeface="Short Stack"/>
              <a:ea typeface="Short Stack"/>
              <a:cs typeface="Short Stack"/>
              <a:sym typeface="Short Stack"/>
            </a:endParaRPr>
          </a:p>
        </p:txBody>
      </p:sp>
      <p:cxnSp>
        <p:nvCxnSpPr>
          <p:cNvPr id="664" name="Google Shape;664;p64"/>
          <p:cNvCxnSpPr>
            <a:stCxn id="645" idx="6"/>
            <a:endCxn id="658" idx="1"/>
          </p:cNvCxnSpPr>
          <p:nvPr/>
        </p:nvCxnSpPr>
        <p:spPr>
          <a:xfrm>
            <a:off x="7415232" y="1285279"/>
            <a:ext cx="189300" cy="81600"/>
          </a:xfrm>
          <a:prstGeom prst="straightConnector1">
            <a:avLst/>
          </a:prstGeom>
          <a:noFill/>
          <a:ln w="19050" cap="flat" cmpd="sng">
            <a:solidFill>
              <a:srgbClr val="000000"/>
            </a:solidFill>
            <a:prstDash val="solid"/>
            <a:round/>
            <a:headEnd type="oval" w="med" len="med"/>
            <a:tailEnd type="oval" w="med" len="med"/>
          </a:ln>
        </p:spPr>
      </p:cxnSp>
      <p:cxnSp>
        <p:nvCxnSpPr>
          <p:cNvPr id="665" name="Google Shape;665;p64"/>
          <p:cNvCxnSpPr>
            <a:stCxn id="656" idx="3"/>
            <a:endCxn id="645" idx="2"/>
          </p:cNvCxnSpPr>
          <p:nvPr/>
        </p:nvCxnSpPr>
        <p:spPr>
          <a:xfrm rot="10800000" flipH="1">
            <a:off x="3719533" y="1285290"/>
            <a:ext cx="469500" cy="1500"/>
          </a:xfrm>
          <a:prstGeom prst="straightConnector1">
            <a:avLst/>
          </a:prstGeom>
          <a:noFill/>
          <a:ln w="19050" cap="flat" cmpd="sng">
            <a:solidFill>
              <a:srgbClr val="000000"/>
            </a:solidFill>
            <a:prstDash val="solid"/>
            <a:round/>
            <a:headEnd type="oval" w="med" len="med"/>
            <a:tailEnd type="oval" w="med" len="med"/>
          </a:ln>
        </p:spPr>
      </p:cxnSp>
      <p:cxnSp>
        <p:nvCxnSpPr>
          <p:cNvPr id="666" name="Google Shape;666;p64"/>
          <p:cNvCxnSpPr>
            <a:stCxn id="641" idx="6"/>
            <a:endCxn id="661" idx="1"/>
          </p:cNvCxnSpPr>
          <p:nvPr/>
        </p:nvCxnSpPr>
        <p:spPr>
          <a:xfrm>
            <a:off x="7412159" y="2837656"/>
            <a:ext cx="192300" cy="287700"/>
          </a:xfrm>
          <a:prstGeom prst="straightConnector1">
            <a:avLst/>
          </a:prstGeom>
          <a:noFill/>
          <a:ln w="19050" cap="flat" cmpd="sng">
            <a:solidFill>
              <a:srgbClr val="000000"/>
            </a:solidFill>
            <a:prstDash val="solid"/>
            <a:round/>
            <a:headEnd type="oval" w="med" len="med"/>
            <a:tailEnd type="oval" w="med" len="med"/>
          </a:ln>
        </p:spPr>
      </p:cxnSp>
      <p:cxnSp>
        <p:nvCxnSpPr>
          <p:cNvPr id="667" name="Google Shape;667;p64"/>
          <p:cNvCxnSpPr>
            <a:stCxn id="657" idx="3"/>
            <a:endCxn id="641" idx="2"/>
          </p:cNvCxnSpPr>
          <p:nvPr/>
        </p:nvCxnSpPr>
        <p:spPr>
          <a:xfrm rot="10800000" flipH="1">
            <a:off x="3719533" y="2837520"/>
            <a:ext cx="466500" cy="43800"/>
          </a:xfrm>
          <a:prstGeom prst="straightConnector1">
            <a:avLst/>
          </a:prstGeom>
          <a:noFill/>
          <a:ln w="19050" cap="flat" cmpd="sng">
            <a:solidFill>
              <a:srgbClr val="000000"/>
            </a:solidFill>
            <a:prstDash val="solid"/>
            <a:round/>
            <a:headEnd type="oval" w="med" len="med"/>
            <a:tailEnd type="oval" w="med" len="med"/>
          </a:ln>
        </p:spPr>
      </p:cxnSp>
      <p:cxnSp>
        <p:nvCxnSpPr>
          <p:cNvPr id="668" name="Google Shape;668;p64"/>
          <p:cNvCxnSpPr>
            <a:stCxn id="654" idx="6"/>
            <a:endCxn id="662" idx="1"/>
          </p:cNvCxnSpPr>
          <p:nvPr/>
        </p:nvCxnSpPr>
        <p:spPr>
          <a:xfrm>
            <a:off x="7390359" y="4414566"/>
            <a:ext cx="193500" cy="297000"/>
          </a:xfrm>
          <a:prstGeom prst="straightConnector1">
            <a:avLst/>
          </a:prstGeom>
          <a:noFill/>
          <a:ln w="19050" cap="flat" cmpd="sng">
            <a:solidFill>
              <a:srgbClr val="000000"/>
            </a:solidFill>
            <a:prstDash val="solid"/>
            <a:round/>
            <a:headEnd type="oval" w="med" len="med"/>
            <a:tailEnd type="oval" w="med" len="med"/>
          </a:ln>
        </p:spPr>
      </p:cxnSp>
      <p:cxnSp>
        <p:nvCxnSpPr>
          <p:cNvPr id="669" name="Google Shape;669;p64"/>
          <p:cNvCxnSpPr>
            <a:stCxn id="659" idx="3"/>
            <a:endCxn id="654" idx="2"/>
          </p:cNvCxnSpPr>
          <p:nvPr/>
        </p:nvCxnSpPr>
        <p:spPr>
          <a:xfrm>
            <a:off x="3719533" y="4189650"/>
            <a:ext cx="444900" cy="225000"/>
          </a:xfrm>
          <a:prstGeom prst="straightConnector1">
            <a:avLst/>
          </a:prstGeom>
          <a:noFill/>
          <a:ln w="19050" cap="flat" cmpd="sng">
            <a:solidFill>
              <a:srgbClr val="000000"/>
            </a:solidFill>
            <a:prstDash val="solid"/>
            <a:round/>
            <a:headEnd type="oval" w="med" len="med"/>
            <a:tailEnd type="oval" w="med" len="med"/>
          </a:ln>
        </p:spPr>
      </p:cxnSp>
      <p:cxnSp>
        <p:nvCxnSpPr>
          <p:cNvPr id="670" name="Google Shape;670;p64"/>
          <p:cNvCxnSpPr>
            <a:stCxn id="650" idx="6"/>
            <a:endCxn id="663" idx="1"/>
          </p:cNvCxnSpPr>
          <p:nvPr/>
        </p:nvCxnSpPr>
        <p:spPr>
          <a:xfrm>
            <a:off x="7432790" y="5864891"/>
            <a:ext cx="150900" cy="361500"/>
          </a:xfrm>
          <a:prstGeom prst="straightConnector1">
            <a:avLst/>
          </a:prstGeom>
          <a:noFill/>
          <a:ln w="19050" cap="flat" cmpd="sng">
            <a:solidFill>
              <a:srgbClr val="000000"/>
            </a:solidFill>
            <a:prstDash val="solid"/>
            <a:round/>
            <a:headEnd type="oval" w="med" len="med"/>
            <a:tailEnd type="oval" w="med" len="med"/>
          </a:ln>
        </p:spPr>
      </p:cxnSp>
      <p:cxnSp>
        <p:nvCxnSpPr>
          <p:cNvPr id="671" name="Google Shape;671;p64"/>
          <p:cNvCxnSpPr>
            <a:stCxn id="660" idx="3"/>
            <a:endCxn id="650" idx="2"/>
          </p:cNvCxnSpPr>
          <p:nvPr/>
        </p:nvCxnSpPr>
        <p:spPr>
          <a:xfrm>
            <a:off x="3740233" y="5783519"/>
            <a:ext cx="466500" cy="81300"/>
          </a:xfrm>
          <a:prstGeom prst="straightConnector1">
            <a:avLst/>
          </a:prstGeom>
          <a:noFill/>
          <a:ln w="19050" cap="flat" cmpd="sng">
            <a:solidFill>
              <a:srgbClr val="000000"/>
            </a:solidFill>
            <a:prstDash val="solid"/>
            <a:round/>
            <a:headEnd type="oval" w="med" len="med"/>
            <a:tailEnd type="oval" w="med" len="med"/>
          </a:ln>
        </p:spPr>
      </p:cxnSp>
      <p:sp>
        <p:nvSpPr>
          <p:cNvPr id="672" name="Google Shape;672;p64"/>
          <p:cNvSpPr txBox="1"/>
          <p:nvPr/>
        </p:nvSpPr>
        <p:spPr>
          <a:xfrm>
            <a:off x="5289277" y="6282101"/>
            <a:ext cx="1060500" cy="443100"/>
          </a:xfrm>
          <a:prstGeom prst="rect">
            <a:avLst/>
          </a:prstGeom>
          <a:noFill/>
          <a:ln>
            <a:noFill/>
          </a:ln>
        </p:spPr>
        <p:txBody>
          <a:bodyPr spcFirstLastPara="1" wrap="square" lIns="117825" tIns="58900" rIns="117825" bIns="58900" anchor="t" anchorCtr="0">
            <a:noAutofit/>
          </a:bodyPr>
          <a:lstStyle/>
          <a:p>
            <a:pPr marL="0" marR="0" lvl="0" indent="0" algn="l" rtl="0">
              <a:spcBef>
                <a:spcPts val="0"/>
              </a:spcBef>
              <a:spcAft>
                <a:spcPts val="0"/>
              </a:spcAft>
              <a:buNone/>
            </a:pPr>
            <a:r>
              <a:rPr lang="en-US" sz="1800">
                <a:solidFill>
                  <a:srgbClr val="FFFFFF"/>
                </a:solidFill>
                <a:latin typeface="Questrial"/>
                <a:ea typeface="Questrial"/>
                <a:cs typeface="Questrial"/>
                <a:sym typeface="Questrial"/>
              </a:rPr>
              <a:t>Finality</a:t>
            </a:r>
            <a:r>
              <a:rPr lang="en-US"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p:txBody>
      </p:sp>
      <p:sp>
        <p:nvSpPr>
          <p:cNvPr id="673" name="Google Shape;673;p64"/>
          <p:cNvSpPr txBox="1"/>
          <p:nvPr/>
        </p:nvSpPr>
        <p:spPr>
          <a:xfrm>
            <a:off x="4990567" y="4829550"/>
            <a:ext cx="1545900" cy="369300"/>
          </a:xfrm>
          <a:prstGeom prst="rect">
            <a:avLst/>
          </a:prstGeom>
          <a:noFill/>
          <a:ln>
            <a:noFill/>
          </a:ln>
        </p:spPr>
        <p:txBody>
          <a:bodyPr spcFirstLastPara="1" wrap="square" lIns="117825" tIns="58900" rIns="117825" bIns="58900" anchor="t" anchorCtr="0">
            <a:noAutofit/>
          </a:bodyPr>
          <a:lstStyle/>
          <a:p>
            <a:pPr marL="0" marR="0" lvl="0" indent="0" algn="l" rtl="0">
              <a:spcBef>
                <a:spcPts val="0"/>
              </a:spcBef>
              <a:spcAft>
                <a:spcPts val="0"/>
              </a:spcAft>
              <a:buNone/>
            </a:pPr>
            <a:r>
              <a:rPr lang="en-US" sz="1800">
                <a:solidFill>
                  <a:srgbClr val="FFFFFF"/>
                </a:solidFill>
                <a:latin typeface="Questrial"/>
                <a:ea typeface="Questrial"/>
                <a:cs typeface="Questrial"/>
                <a:sym typeface="Questrial"/>
              </a:rPr>
              <a:t>Consensus</a:t>
            </a:r>
            <a:endParaRPr sz="23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Where are we? </a:t>
            </a:r>
            <a:endParaRPr/>
          </a:p>
        </p:txBody>
      </p:sp>
      <p:sp>
        <p:nvSpPr>
          <p:cNvPr id="680" name="Google Shape;680;p6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Basic infrastructure has been created </a:t>
            </a:r>
            <a:endParaRPr dirty="0"/>
          </a:p>
          <a:p>
            <a:pPr marL="457200" lvl="0" indent="-381000" algn="l" rtl="0">
              <a:spcBef>
                <a:spcPts val="2100"/>
              </a:spcBef>
              <a:spcAft>
                <a:spcPts val="0"/>
              </a:spcAft>
              <a:buSzPts val="2400"/>
              <a:buChar char="●"/>
            </a:pPr>
            <a:r>
              <a:rPr lang="en-US" dirty="0"/>
              <a:t>Open Authentication and multiple APIs “talk” to </a:t>
            </a:r>
            <a:r>
              <a:rPr lang="en-US" dirty="0" err="1"/>
              <a:t>hyperledger</a:t>
            </a:r>
            <a:endParaRPr dirty="0"/>
          </a:p>
          <a:p>
            <a:pPr marL="457200" lvl="0" indent="-381000" algn="l" rtl="0">
              <a:spcBef>
                <a:spcPts val="0"/>
              </a:spcBef>
              <a:spcAft>
                <a:spcPts val="0"/>
              </a:spcAft>
              <a:buSzPts val="2400"/>
              <a:buChar char="●"/>
            </a:pPr>
            <a:r>
              <a:rPr lang="en-US" dirty="0"/>
              <a:t>currently talking to </a:t>
            </a:r>
            <a:r>
              <a:rPr lang="en-US" dirty="0" err="1"/>
              <a:t>hyperledger</a:t>
            </a:r>
            <a:endParaRPr dirty="0"/>
          </a:p>
          <a:p>
            <a:pPr marL="914400" lvl="1" indent="-349250" algn="l" rtl="0">
              <a:spcBef>
                <a:spcPts val="0"/>
              </a:spcBef>
              <a:spcAft>
                <a:spcPts val="0"/>
              </a:spcAft>
              <a:buSzPts val="1900"/>
              <a:buChar char="○"/>
            </a:pPr>
            <a:r>
              <a:rPr lang="en-US" dirty="0"/>
              <a:t>Git, </a:t>
            </a:r>
            <a:r>
              <a:rPr lang="en-US" dirty="0" err="1"/>
              <a:t>Figshare</a:t>
            </a:r>
            <a:r>
              <a:rPr lang="en-US" dirty="0"/>
              <a:t>, LinkedIn (</a:t>
            </a:r>
            <a:r>
              <a:rPr lang="en-US" dirty="0" err="1"/>
              <a:t>slideshare</a:t>
            </a:r>
            <a:r>
              <a:rPr lang="en-US" dirty="0"/>
              <a:t>), VIVO</a:t>
            </a:r>
            <a:endParaRPr dirty="0"/>
          </a:p>
          <a:p>
            <a:pPr marL="457200" lvl="0" indent="-381000" algn="l" rtl="0">
              <a:spcBef>
                <a:spcPts val="0"/>
              </a:spcBef>
              <a:spcAft>
                <a:spcPts val="0"/>
              </a:spcAft>
              <a:buSzPts val="2400"/>
              <a:buChar char="●"/>
            </a:pPr>
            <a:r>
              <a:rPr lang="en-US" dirty="0"/>
              <a:t>Simple rewards based on tokens</a:t>
            </a:r>
            <a:endParaRPr dirty="0"/>
          </a:p>
          <a:p>
            <a:pPr marL="457200" lvl="0" indent="-381000" algn="l" rtl="0">
              <a:spcBef>
                <a:spcPts val="0"/>
              </a:spcBef>
              <a:spcAft>
                <a:spcPts val="0"/>
              </a:spcAft>
              <a:buSzPts val="2400"/>
              <a:buChar char="●"/>
            </a:pPr>
            <a:r>
              <a:rPr lang="en-US" dirty="0"/>
              <a:t>Public asset board </a:t>
            </a:r>
            <a:endParaRPr dirty="0"/>
          </a:p>
          <a:p>
            <a:pPr marL="914400" lvl="1" indent="-349250" algn="l" rtl="0">
              <a:spcBef>
                <a:spcPts val="0"/>
              </a:spcBef>
              <a:spcAft>
                <a:spcPts val="0"/>
              </a:spcAft>
              <a:buSzPts val="1900"/>
              <a:buChar char="○"/>
            </a:pPr>
            <a:r>
              <a:rPr lang="en-US" dirty="0"/>
              <a:t>as assets come in to the ledger these are presented over a public asset board that is another entry point for manipulating the assets </a:t>
            </a:r>
            <a:endParaRPr dirty="0"/>
          </a:p>
          <a:p>
            <a:pPr marL="457200" lvl="0" indent="-381000" algn="l" rtl="0">
              <a:spcBef>
                <a:spcPts val="0"/>
              </a:spcBef>
              <a:spcAft>
                <a:spcPts val="0"/>
              </a:spcAft>
              <a:buSzPts val="2400"/>
              <a:buChar char="●"/>
            </a:pPr>
            <a:r>
              <a:rPr lang="en-US" dirty="0"/>
              <a:t> Basic digital rights management in the form of smart contracts 	</a:t>
            </a:r>
            <a:endParaRPr dirty="0"/>
          </a:p>
          <a:p>
            <a:pPr marL="914400" lvl="1" indent="-349250" algn="l" rtl="0">
              <a:spcBef>
                <a:spcPts val="0"/>
              </a:spcBef>
              <a:spcAft>
                <a:spcPts val="0"/>
              </a:spcAft>
              <a:buSzPts val="1900"/>
              <a:buChar char="○"/>
            </a:pPr>
            <a:r>
              <a:rPr lang="en-US" dirty="0"/>
              <a:t>this facilitates sharing data because it makes it possible to share data based on a smart contract </a:t>
            </a:r>
            <a:endParaRPr dirty="0"/>
          </a:p>
          <a:p>
            <a:pPr marL="457200" lvl="0" indent="-381000" algn="l" rtl="0">
              <a:spcBef>
                <a:spcPts val="0"/>
              </a:spcBef>
              <a:spcAft>
                <a:spcPts val="0"/>
              </a:spcAft>
              <a:buSzPts val="2400"/>
              <a:buChar char="●"/>
            </a:pPr>
            <a:r>
              <a:rPr lang="en-US" dirty="0"/>
              <a:t>Everything is open, https://</a:t>
            </a:r>
            <a:r>
              <a:rPr lang="en-US" dirty="0" err="1"/>
              <a:t>github.com</a:t>
            </a:r>
            <a:r>
              <a:rPr lang="en-US" dirty="0"/>
              <a:t>/Blockchain4openscience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Video</a:t>
            </a:r>
            <a:endParaRPr/>
          </a:p>
        </p:txBody>
      </p:sp>
      <p:pic>
        <p:nvPicPr>
          <p:cNvPr id="2" name="output">
            <a:hlinkClick r:id="" action="ppaction://media"/>
            <a:extLst>
              <a:ext uri="{FF2B5EF4-FFF2-40B4-BE49-F238E27FC236}">
                <a16:creationId xmlns:a16="http://schemas.microsoft.com/office/drawing/2014/main" id="{24A25935-85CC-8A45-B4F6-81A9238EC29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54214"/>
            <a:ext cx="1205388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Our ecosystem is a </a:t>
            </a:r>
            <a:r>
              <a:rPr lang="en-US" b="1"/>
              <a:t>D</a:t>
            </a:r>
            <a:r>
              <a:rPr lang="en-US"/>
              <a:t>ecentralized </a:t>
            </a:r>
            <a:r>
              <a:rPr lang="en-US" b="1"/>
              <a:t>A</a:t>
            </a:r>
            <a:r>
              <a:rPr lang="en-US"/>
              <a:t>utonomous </a:t>
            </a:r>
            <a:r>
              <a:rPr lang="en-US" b="1"/>
              <a:t>O</a:t>
            </a:r>
            <a:r>
              <a:rPr lang="en-US"/>
              <a:t>rganization</a:t>
            </a:r>
            <a:endParaRPr/>
          </a:p>
        </p:txBody>
      </p:sp>
      <p:sp>
        <p:nvSpPr>
          <p:cNvPr id="693" name="Google Shape;693;p6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and much more interesting than those DAOs in the crypto world</a:t>
            </a:r>
            <a:endParaRPr/>
          </a:p>
        </p:txBody>
      </p:sp>
      <p:sp>
        <p:nvSpPr>
          <p:cNvPr id="694" name="Google Shape;694;p67"/>
          <p:cNvSpPr txBox="1"/>
          <p:nvPr/>
        </p:nvSpPr>
        <p:spPr>
          <a:xfrm>
            <a:off x="8127525" y="375900"/>
            <a:ext cx="25254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Not so simple</a:t>
            </a:r>
            <a:endParaRPr sz="2400"/>
          </a:p>
        </p:txBody>
      </p:sp>
      <p:pic>
        <p:nvPicPr>
          <p:cNvPr id="695" name="Google Shape;695;p67"/>
          <p:cNvPicPr preferRelativeResize="0"/>
          <p:nvPr/>
        </p:nvPicPr>
        <p:blipFill>
          <a:blip r:embed="rId3">
            <a:alphaModFix/>
          </a:blip>
          <a:stretch>
            <a:fillRect/>
          </a:stretch>
        </p:blipFill>
        <p:spPr>
          <a:xfrm>
            <a:off x="10652918" y="132746"/>
            <a:ext cx="1414810" cy="10472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Similar to VIVO, a Decentralized Autonomous Organization</a:t>
            </a:r>
            <a:endParaRPr/>
          </a:p>
        </p:txBody>
      </p:sp>
      <p:sp>
        <p:nvSpPr>
          <p:cNvPr id="702" name="Google Shape;702;p6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Institutions are responsible for their institutional profiles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VIVO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VIVO is a DAO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One standard,</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Interoperability across nodes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Multiple publishers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703" name="Google Shape;703;p6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Institutions should  be equally responsible for the assets they produce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At least in part</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9"/>
          <p:cNvSpPr txBox="1">
            <a:spLocks noGrp="1"/>
          </p:cNvSpPr>
          <p:nvPr>
            <p:ph type="title"/>
          </p:nvPr>
        </p:nvSpPr>
        <p:spPr>
          <a:xfrm>
            <a:off x="962900" y="1507825"/>
            <a:ext cx="40563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Similar to VIVO</a:t>
            </a:r>
            <a:endParaRPr/>
          </a:p>
        </p:txBody>
      </p:sp>
      <p:sp>
        <p:nvSpPr>
          <p:cNvPr id="710" name="Google Shape;710;p69"/>
          <p:cNvSpPr txBox="1">
            <a:spLocks noGrp="1"/>
          </p:cNvSpPr>
          <p:nvPr>
            <p:ph type="body" idx="1"/>
          </p:nvPr>
        </p:nvSpPr>
        <p:spPr>
          <a:xfrm>
            <a:off x="807025" y="2557275"/>
            <a:ext cx="5181600" cy="1477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VIVO is a DAO where nodes have agreed on some standards to publish data </a:t>
            </a:r>
            <a:endParaRPr/>
          </a:p>
          <a:p>
            <a:pPr marL="0" lvl="0" indent="0" algn="l" rtl="0">
              <a:spcBef>
                <a:spcPts val="1000"/>
              </a:spcBef>
              <a:spcAft>
                <a:spcPts val="0"/>
              </a:spcAft>
              <a:buNone/>
            </a:pPr>
            <a:r>
              <a:rPr lang="en-US"/>
              <a:t>Relative weight forces everyone to behave </a:t>
            </a:r>
            <a:endParaRPr/>
          </a:p>
        </p:txBody>
      </p:sp>
      <p:sp>
        <p:nvSpPr>
          <p:cNvPr id="711" name="Google Shape;711;p69"/>
          <p:cNvSpPr txBox="1">
            <a:spLocks noGrp="1"/>
          </p:cNvSpPr>
          <p:nvPr>
            <p:ph type="body" idx="2"/>
          </p:nvPr>
        </p:nvSpPr>
        <p:spPr>
          <a:xfrm>
            <a:off x="6172200" y="641025"/>
            <a:ext cx="5181600" cy="4351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 full scholarly DAO is simply a group of organizations that agree on asset management processes</a:t>
            </a:r>
            <a:endParaRPr/>
          </a:p>
          <a:p>
            <a:pPr marL="457200" lvl="0" indent="-406400" algn="l" rtl="0">
              <a:spcBef>
                <a:spcPts val="0"/>
              </a:spcBef>
              <a:spcAft>
                <a:spcPts val="0"/>
              </a:spcAft>
              <a:buSzPts val="2800"/>
              <a:buChar char="•"/>
            </a:pPr>
            <a:r>
              <a:rPr lang="en-US"/>
              <a:t>This includes assets, transactions and smart contracts</a:t>
            </a:r>
            <a:endParaRPr/>
          </a:p>
          <a:p>
            <a:pPr marL="457200" lvl="0" indent="-406400" algn="l" rtl="0">
              <a:spcBef>
                <a:spcPts val="0"/>
              </a:spcBef>
              <a:spcAft>
                <a:spcPts val="0"/>
              </a:spcAft>
              <a:buSzPts val="2800"/>
              <a:buChar char="•"/>
            </a:pPr>
            <a:r>
              <a:rPr lang="en-US"/>
              <a:t>The ledger becomes a part of universities infrastructure,</a:t>
            </a:r>
            <a:endParaRPr/>
          </a:p>
          <a:p>
            <a:pPr marL="914400" lvl="1" indent="-381000" algn="l" rtl="0">
              <a:spcBef>
                <a:spcPts val="0"/>
              </a:spcBef>
              <a:spcAft>
                <a:spcPts val="0"/>
              </a:spcAft>
              <a:buSzPts val="2400"/>
              <a:buChar char="•"/>
            </a:pPr>
            <a:r>
              <a:rPr lang="en-US"/>
              <a:t> stewards for the assets </a:t>
            </a:r>
            <a:endParaRPr/>
          </a:p>
          <a:p>
            <a:pPr marL="457200" lvl="0" indent="-406400" algn="l" rtl="0">
              <a:spcBef>
                <a:spcPts val="0"/>
              </a:spcBef>
              <a:spcAft>
                <a:spcPts val="0"/>
              </a:spcAft>
              <a:buSzPts val="2800"/>
              <a:buChar char="•"/>
            </a:pPr>
            <a:r>
              <a:rPr lang="en-US"/>
              <a:t>By relative weight this forces every third party, including publishers to behave  </a:t>
            </a:r>
            <a:endParaRPr/>
          </a:p>
          <a:p>
            <a:pPr marL="0" lvl="0" indent="0" algn="l" rtl="0">
              <a:spcBef>
                <a:spcPts val="1000"/>
              </a:spcBef>
              <a:spcAft>
                <a:spcPts val="0"/>
              </a:spcAft>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do you have in your scholarly wallet? </a:t>
            </a:r>
            <a:endParaRPr/>
          </a:p>
        </p:txBody>
      </p:sp>
      <p:sp>
        <p:nvSpPr>
          <p:cNvPr id="288" name="Google Shape;288;p52"/>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...hard earned reputation with assets everywhere...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Work to be done...</a:t>
            </a:r>
            <a:endParaRPr dirty="0"/>
          </a:p>
        </p:txBody>
      </p:sp>
      <p:sp>
        <p:nvSpPr>
          <p:cNvPr id="718" name="Google Shape;718;p7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user experience, integration with VIVO, implementing a reward for software runs</a:t>
            </a:r>
            <a:br>
              <a:rPr lang="en-US" dirty="0"/>
            </a:br>
            <a:r>
              <a:rPr lang="en-US" dirty="0"/>
              <a:t> … that's our minimal viable product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3"/>
          <p:cNvSpPr txBox="1">
            <a:spLocks noGrp="1"/>
          </p:cNvSpPr>
          <p:nvPr>
            <p:ph type="title"/>
          </p:nvPr>
        </p:nvSpPr>
        <p:spPr>
          <a:xfrm>
            <a:off x="390051" y="457200"/>
            <a:ext cx="4381800" cy="160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 crypto wallet</a:t>
            </a:r>
            <a:endParaRPr/>
          </a:p>
        </p:txBody>
      </p:sp>
      <p:sp>
        <p:nvSpPr>
          <p:cNvPr id="295" name="Google Shape;295;p53"/>
          <p:cNvSpPr txBox="1">
            <a:spLocks noGrp="1"/>
          </p:cNvSpPr>
          <p:nvPr>
            <p:ph type="body" idx="1"/>
          </p:nvPr>
        </p:nvSpPr>
        <p:spPr>
          <a:xfrm>
            <a:off x="296527" y="2057400"/>
            <a:ext cx="4475400" cy="38115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holds the private keys you use to </a:t>
            </a:r>
            <a:r>
              <a:rPr lang="en-US" sz="2400" b="1">
                <a:latin typeface="Arial"/>
                <a:ea typeface="Arial"/>
                <a:cs typeface="Arial"/>
                <a:sym typeface="Arial"/>
              </a:rPr>
              <a:t>prove you own</a:t>
            </a:r>
            <a:r>
              <a:rPr lang="en-US" sz="2400">
                <a:latin typeface="Arial"/>
                <a:ea typeface="Arial"/>
                <a:cs typeface="Arial"/>
                <a:sym typeface="Arial"/>
              </a:rPr>
              <a:t> specific assets,</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allows you to </a:t>
            </a:r>
            <a:r>
              <a:rPr lang="en-US" sz="2400" b="1">
                <a:latin typeface="Arial"/>
                <a:ea typeface="Arial"/>
                <a:cs typeface="Arial"/>
                <a:sym typeface="Arial"/>
              </a:rPr>
              <a:t>send and receive assets;</a:t>
            </a:r>
            <a:r>
              <a:rPr lang="en-US" sz="2400">
                <a:latin typeface="Arial"/>
                <a:ea typeface="Arial"/>
                <a:cs typeface="Arial"/>
                <a:sym typeface="Arial"/>
              </a:rPr>
              <a:t>  you send assets by </a:t>
            </a:r>
            <a:r>
              <a:rPr lang="en-US" sz="2400" b="1">
                <a:latin typeface="Arial"/>
                <a:ea typeface="Arial"/>
                <a:cs typeface="Arial"/>
                <a:sym typeface="Arial"/>
              </a:rPr>
              <a:t>registering payments in the blockchain</a:t>
            </a:r>
            <a:r>
              <a:rPr lang="en-US" sz="2400">
                <a:latin typeface="Arial"/>
                <a:ea typeface="Arial"/>
                <a:cs typeface="Arial"/>
                <a:sym typeface="Arial"/>
              </a:rPr>
              <a:t>, which is the public ledger containing all transactions since the beginning of asset.</a:t>
            </a:r>
            <a:endParaRPr sz="2400"/>
          </a:p>
        </p:txBody>
      </p:sp>
      <p:pic>
        <p:nvPicPr>
          <p:cNvPr id="296" name="Google Shape;296;p53"/>
          <p:cNvPicPr preferRelativeResize="0"/>
          <p:nvPr/>
        </p:nvPicPr>
        <p:blipFill>
          <a:blip r:embed="rId3">
            <a:alphaModFix/>
          </a:blip>
          <a:stretch>
            <a:fillRect/>
          </a:stretch>
        </p:blipFill>
        <p:spPr>
          <a:xfrm>
            <a:off x="4924975" y="1919175"/>
            <a:ext cx="6894050" cy="394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So why not a wallet for our scholarly assets? </a:t>
            </a:r>
            <a:endParaRPr/>
          </a:p>
        </p:txBody>
      </p:sp>
      <p:sp>
        <p:nvSpPr>
          <p:cNvPr id="303" name="Google Shape;303;p5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Why not?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55"/>
          <p:cNvPicPr preferRelativeResize="0"/>
          <p:nvPr/>
        </p:nvPicPr>
        <p:blipFill>
          <a:blip r:embed="rId3">
            <a:alphaModFix/>
          </a:blip>
          <a:stretch>
            <a:fillRect/>
          </a:stretch>
        </p:blipFill>
        <p:spPr>
          <a:xfrm>
            <a:off x="2418375" y="2681536"/>
            <a:ext cx="1639261" cy="1675971"/>
          </a:xfrm>
          <a:prstGeom prst="rect">
            <a:avLst/>
          </a:prstGeom>
          <a:noFill/>
          <a:ln>
            <a:noFill/>
          </a:ln>
        </p:spPr>
      </p:pic>
      <p:sp>
        <p:nvSpPr>
          <p:cNvPr id="310" name="Google Shape;310;p55"/>
          <p:cNvSpPr/>
          <p:nvPr/>
        </p:nvSpPr>
        <p:spPr>
          <a:xfrm rot="-6542427">
            <a:off x="4153128" y="3991788"/>
            <a:ext cx="1660763" cy="1589236"/>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55"/>
          <p:cNvPicPr preferRelativeResize="0"/>
          <p:nvPr/>
        </p:nvPicPr>
        <p:blipFill>
          <a:blip r:embed="rId4">
            <a:alphaModFix/>
          </a:blip>
          <a:stretch>
            <a:fillRect/>
          </a:stretch>
        </p:blipFill>
        <p:spPr>
          <a:xfrm>
            <a:off x="4815327" y="4583117"/>
            <a:ext cx="3585883" cy="1527707"/>
          </a:xfrm>
          <a:prstGeom prst="rect">
            <a:avLst/>
          </a:prstGeom>
          <a:noFill/>
          <a:ln>
            <a:noFill/>
          </a:ln>
        </p:spPr>
      </p:pic>
      <p:pic>
        <p:nvPicPr>
          <p:cNvPr id="312" name="Google Shape;312;p55"/>
          <p:cNvPicPr preferRelativeResize="0"/>
          <p:nvPr/>
        </p:nvPicPr>
        <p:blipFill>
          <a:blip r:embed="rId5">
            <a:alphaModFix/>
          </a:blip>
          <a:stretch>
            <a:fillRect/>
          </a:stretch>
        </p:blipFill>
        <p:spPr>
          <a:xfrm>
            <a:off x="8093849" y="2243209"/>
            <a:ext cx="1291860" cy="876661"/>
          </a:xfrm>
          <a:prstGeom prst="rect">
            <a:avLst/>
          </a:prstGeom>
          <a:noFill/>
          <a:ln>
            <a:noFill/>
          </a:ln>
        </p:spPr>
      </p:pic>
      <p:sp>
        <p:nvSpPr>
          <p:cNvPr id="313" name="Google Shape;313;p55"/>
          <p:cNvSpPr/>
          <p:nvPr/>
        </p:nvSpPr>
        <p:spPr>
          <a:xfrm rot="-9703183">
            <a:off x="4058117" y="1277119"/>
            <a:ext cx="1651759" cy="1597338"/>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5"/>
          <p:cNvSpPr/>
          <p:nvPr/>
        </p:nvSpPr>
        <p:spPr>
          <a:xfrm rot="-8085911">
            <a:off x="4648298" y="2619963"/>
            <a:ext cx="1656341" cy="1593333"/>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55"/>
          <p:cNvPicPr preferRelativeResize="0"/>
          <p:nvPr/>
        </p:nvPicPr>
        <p:blipFill>
          <a:blip r:embed="rId6">
            <a:alphaModFix/>
          </a:blip>
          <a:stretch>
            <a:fillRect/>
          </a:stretch>
        </p:blipFill>
        <p:spPr>
          <a:xfrm>
            <a:off x="4200605" y="1057142"/>
            <a:ext cx="1191025" cy="322301"/>
          </a:xfrm>
          <a:prstGeom prst="rect">
            <a:avLst/>
          </a:prstGeom>
          <a:noFill/>
          <a:ln>
            <a:noFill/>
          </a:ln>
        </p:spPr>
      </p:pic>
      <p:pic>
        <p:nvPicPr>
          <p:cNvPr id="316" name="Google Shape;316;p55"/>
          <p:cNvPicPr preferRelativeResize="0"/>
          <p:nvPr/>
        </p:nvPicPr>
        <p:blipFill>
          <a:blip r:embed="rId7">
            <a:alphaModFix/>
          </a:blip>
          <a:stretch>
            <a:fillRect/>
          </a:stretch>
        </p:blipFill>
        <p:spPr>
          <a:xfrm>
            <a:off x="5699092" y="3326142"/>
            <a:ext cx="1024538" cy="618818"/>
          </a:xfrm>
          <a:prstGeom prst="rect">
            <a:avLst/>
          </a:prstGeom>
          <a:noFill/>
          <a:ln>
            <a:noFill/>
          </a:ln>
        </p:spPr>
      </p:pic>
      <p:pic>
        <p:nvPicPr>
          <p:cNvPr id="317" name="Google Shape;317;p55"/>
          <p:cNvPicPr preferRelativeResize="0"/>
          <p:nvPr/>
        </p:nvPicPr>
        <p:blipFill>
          <a:blip r:embed="rId8">
            <a:alphaModFix/>
          </a:blip>
          <a:stretch>
            <a:fillRect/>
          </a:stretch>
        </p:blipFill>
        <p:spPr>
          <a:xfrm>
            <a:off x="6966958" y="2101398"/>
            <a:ext cx="1498387" cy="399653"/>
          </a:xfrm>
          <a:prstGeom prst="rect">
            <a:avLst/>
          </a:prstGeom>
          <a:noFill/>
          <a:ln>
            <a:noFill/>
          </a:ln>
        </p:spPr>
      </p:pic>
      <p:pic>
        <p:nvPicPr>
          <p:cNvPr id="318" name="Google Shape;318;p55"/>
          <p:cNvPicPr preferRelativeResize="0"/>
          <p:nvPr/>
        </p:nvPicPr>
        <p:blipFill>
          <a:blip r:embed="rId9">
            <a:alphaModFix/>
          </a:blip>
          <a:stretch>
            <a:fillRect/>
          </a:stretch>
        </p:blipFill>
        <p:spPr>
          <a:xfrm>
            <a:off x="6044773" y="1521255"/>
            <a:ext cx="1229445" cy="464114"/>
          </a:xfrm>
          <a:prstGeom prst="rect">
            <a:avLst/>
          </a:prstGeom>
          <a:noFill/>
          <a:ln>
            <a:noFill/>
          </a:ln>
        </p:spPr>
      </p:pic>
      <p:pic>
        <p:nvPicPr>
          <p:cNvPr id="319" name="Google Shape;319;p55"/>
          <p:cNvPicPr preferRelativeResize="0"/>
          <p:nvPr/>
        </p:nvPicPr>
        <p:blipFill>
          <a:blip r:embed="rId10">
            <a:alphaModFix/>
          </a:blip>
          <a:stretch>
            <a:fillRect/>
          </a:stretch>
        </p:blipFill>
        <p:spPr>
          <a:xfrm>
            <a:off x="5020235" y="1779096"/>
            <a:ext cx="1198826" cy="876660"/>
          </a:xfrm>
          <a:prstGeom prst="rect">
            <a:avLst/>
          </a:prstGeom>
          <a:noFill/>
          <a:ln>
            <a:noFill/>
          </a:ln>
        </p:spPr>
      </p:pic>
      <p:pic>
        <p:nvPicPr>
          <p:cNvPr id="320" name="Google Shape;320;p55"/>
          <p:cNvPicPr preferRelativeResize="0"/>
          <p:nvPr/>
        </p:nvPicPr>
        <p:blipFill>
          <a:blip r:embed="rId11">
            <a:alphaModFix/>
          </a:blip>
          <a:stretch>
            <a:fillRect/>
          </a:stretch>
        </p:blipFill>
        <p:spPr>
          <a:xfrm>
            <a:off x="4405514" y="1366551"/>
            <a:ext cx="1536804" cy="581990"/>
          </a:xfrm>
          <a:prstGeom prst="rect">
            <a:avLst/>
          </a:prstGeom>
          <a:noFill/>
          <a:ln>
            <a:noFill/>
          </a:ln>
        </p:spPr>
      </p:pic>
      <p:pic>
        <p:nvPicPr>
          <p:cNvPr id="321" name="Google Shape;321;p55"/>
          <p:cNvPicPr preferRelativeResize="0"/>
          <p:nvPr/>
        </p:nvPicPr>
        <p:blipFill>
          <a:blip r:embed="rId12">
            <a:alphaModFix/>
          </a:blip>
          <a:stretch>
            <a:fillRect/>
          </a:stretch>
        </p:blipFill>
        <p:spPr>
          <a:xfrm>
            <a:off x="6249681" y="1160278"/>
            <a:ext cx="1165511" cy="309410"/>
          </a:xfrm>
          <a:prstGeom prst="rect">
            <a:avLst/>
          </a:prstGeom>
          <a:noFill/>
          <a:ln>
            <a:noFill/>
          </a:ln>
        </p:spPr>
      </p:pic>
      <p:grpSp>
        <p:nvGrpSpPr>
          <p:cNvPr id="322" name="Google Shape;322;p55"/>
          <p:cNvGrpSpPr/>
          <p:nvPr/>
        </p:nvGrpSpPr>
        <p:grpSpPr>
          <a:xfrm>
            <a:off x="7850409" y="3532426"/>
            <a:ext cx="1370180" cy="618820"/>
            <a:chOff x="5638800" y="2819400"/>
            <a:chExt cx="1019100" cy="457200"/>
          </a:xfrm>
        </p:grpSpPr>
        <p:pic>
          <p:nvPicPr>
            <p:cNvPr id="323" name="Google Shape;323;p55"/>
            <p:cNvPicPr preferRelativeResize="0"/>
            <p:nvPr/>
          </p:nvPicPr>
          <p:blipFill>
            <a:blip r:embed="rId13">
              <a:alphaModFix/>
            </a:blip>
            <a:stretch>
              <a:fillRect/>
            </a:stretch>
          </p:blipFill>
          <p:spPr>
            <a:xfrm>
              <a:off x="5638800" y="2819400"/>
              <a:ext cx="457200" cy="457200"/>
            </a:xfrm>
            <a:prstGeom prst="rect">
              <a:avLst/>
            </a:prstGeom>
            <a:noFill/>
            <a:ln>
              <a:noFill/>
            </a:ln>
          </p:spPr>
        </p:pic>
        <p:sp>
          <p:nvSpPr>
            <p:cNvPr id="324" name="Google Shape;324;p55"/>
            <p:cNvSpPr txBox="1"/>
            <p:nvPr/>
          </p:nvSpPr>
          <p:spPr>
            <a:xfrm>
              <a:off x="6019800" y="2895600"/>
              <a:ext cx="6381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OSF</a:t>
              </a:r>
              <a:endParaRPr/>
            </a:p>
          </p:txBody>
        </p:sp>
      </p:grpSp>
      <p:pic>
        <p:nvPicPr>
          <p:cNvPr id="325" name="Google Shape;325;p55"/>
          <p:cNvPicPr preferRelativeResize="0"/>
          <p:nvPr/>
        </p:nvPicPr>
        <p:blipFill>
          <a:blip r:embed="rId14">
            <a:alphaModFix/>
          </a:blip>
          <a:stretch>
            <a:fillRect/>
          </a:stretch>
        </p:blipFill>
        <p:spPr>
          <a:xfrm>
            <a:off x="5788739" y="3944961"/>
            <a:ext cx="1754521" cy="721955"/>
          </a:xfrm>
          <a:prstGeom prst="rect">
            <a:avLst/>
          </a:prstGeom>
          <a:noFill/>
          <a:ln>
            <a:noFill/>
          </a:ln>
        </p:spPr>
      </p:pic>
      <p:pic>
        <p:nvPicPr>
          <p:cNvPr id="326" name="Google Shape;326;p55"/>
          <p:cNvPicPr preferRelativeResize="0"/>
          <p:nvPr/>
        </p:nvPicPr>
        <p:blipFill>
          <a:blip r:embed="rId15">
            <a:alphaModFix/>
          </a:blip>
          <a:stretch>
            <a:fillRect/>
          </a:stretch>
        </p:blipFill>
        <p:spPr>
          <a:xfrm>
            <a:off x="7376672" y="2810460"/>
            <a:ext cx="1396034" cy="618818"/>
          </a:xfrm>
          <a:prstGeom prst="rect">
            <a:avLst/>
          </a:prstGeom>
          <a:noFill/>
          <a:ln>
            <a:noFill/>
          </a:ln>
        </p:spPr>
      </p:pic>
      <p:pic>
        <p:nvPicPr>
          <p:cNvPr id="327" name="Google Shape;327;p55"/>
          <p:cNvPicPr preferRelativeResize="0"/>
          <p:nvPr/>
        </p:nvPicPr>
        <p:blipFill>
          <a:blip r:embed="rId16">
            <a:alphaModFix/>
          </a:blip>
          <a:stretch>
            <a:fillRect/>
          </a:stretch>
        </p:blipFill>
        <p:spPr>
          <a:xfrm>
            <a:off x="6979765" y="3506631"/>
            <a:ext cx="665950" cy="541466"/>
          </a:xfrm>
          <a:prstGeom prst="rect">
            <a:avLst/>
          </a:prstGeom>
          <a:noFill/>
          <a:ln>
            <a:noFill/>
          </a:ln>
        </p:spPr>
      </p:pic>
      <p:pic>
        <p:nvPicPr>
          <p:cNvPr id="328" name="Google Shape;328;p55"/>
          <p:cNvPicPr preferRelativeResize="0"/>
          <p:nvPr/>
        </p:nvPicPr>
        <p:blipFill>
          <a:blip r:embed="rId17">
            <a:alphaModFix/>
          </a:blip>
          <a:stretch>
            <a:fillRect/>
          </a:stretch>
        </p:blipFill>
        <p:spPr>
          <a:xfrm>
            <a:off x="5699092" y="2604187"/>
            <a:ext cx="1639261" cy="605926"/>
          </a:xfrm>
          <a:prstGeom prst="rect">
            <a:avLst/>
          </a:prstGeom>
          <a:noFill/>
          <a:ln>
            <a:noFill/>
          </a:ln>
        </p:spPr>
      </p:pic>
      <p:pic>
        <p:nvPicPr>
          <p:cNvPr id="329" name="Google Shape;329;p55"/>
          <p:cNvPicPr preferRelativeResize="0"/>
          <p:nvPr/>
        </p:nvPicPr>
        <p:blipFill>
          <a:blip r:embed="rId18">
            <a:alphaModFix/>
          </a:blip>
          <a:stretch>
            <a:fillRect/>
          </a:stretch>
        </p:blipFill>
        <p:spPr>
          <a:xfrm>
            <a:off x="21394" y="3436200"/>
            <a:ext cx="1331898" cy="412546"/>
          </a:xfrm>
          <a:prstGeom prst="rect">
            <a:avLst/>
          </a:prstGeom>
          <a:noFill/>
          <a:ln>
            <a:noFill/>
          </a:ln>
        </p:spPr>
      </p:pic>
      <p:pic>
        <p:nvPicPr>
          <p:cNvPr id="330" name="Google Shape;330;p55"/>
          <p:cNvPicPr preferRelativeResize="0"/>
          <p:nvPr/>
        </p:nvPicPr>
        <p:blipFill>
          <a:blip r:embed="rId19">
            <a:alphaModFix/>
          </a:blip>
          <a:stretch>
            <a:fillRect/>
          </a:stretch>
        </p:blipFill>
        <p:spPr>
          <a:xfrm>
            <a:off x="226301" y="2507972"/>
            <a:ext cx="1024538" cy="1031365"/>
          </a:xfrm>
          <a:prstGeom prst="rect">
            <a:avLst/>
          </a:prstGeom>
          <a:noFill/>
          <a:ln>
            <a:noFill/>
          </a:ln>
        </p:spPr>
      </p:pic>
      <p:pic>
        <p:nvPicPr>
          <p:cNvPr id="331" name="Google Shape;331;p55"/>
          <p:cNvPicPr preferRelativeResize="0"/>
          <p:nvPr/>
        </p:nvPicPr>
        <p:blipFill>
          <a:blip r:embed="rId20">
            <a:alphaModFix/>
          </a:blip>
          <a:stretch>
            <a:fillRect/>
          </a:stretch>
        </p:blipFill>
        <p:spPr>
          <a:xfrm>
            <a:off x="7274218" y="510600"/>
            <a:ext cx="1229446" cy="959088"/>
          </a:xfrm>
          <a:prstGeom prst="rect">
            <a:avLst/>
          </a:prstGeom>
          <a:noFill/>
          <a:ln>
            <a:noFill/>
          </a:ln>
        </p:spPr>
      </p:pic>
      <p:pic>
        <p:nvPicPr>
          <p:cNvPr id="332" name="Google Shape;332;p55"/>
          <p:cNvPicPr preferRelativeResize="0"/>
          <p:nvPr/>
        </p:nvPicPr>
        <p:blipFill>
          <a:blip r:embed="rId21">
            <a:alphaModFix/>
          </a:blip>
          <a:stretch>
            <a:fillRect/>
          </a:stretch>
        </p:blipFill>
        <p:spPr>
          <a:xfrm>
            <a:off x="6044773" y="644596"/>
            <a:ext cx="1331899" cy="515682"/>
          </a:xfrm>
          <a:prstGeom prst="rect">
            <a:avLst/>
          </a:prstGeom>
          <a:noFill/>
          <a:ln>
            <a:noFill/>
          </a:ln>
        </p:spPr>
      </p:pic>
      <p:pic>
        <p:nvPicPr>
          <p:cNvPr id="333" name="Google Shape;333;p55"/>
          <p:cNvPicPr preferRelativeResize="0"/>
          <p:nvPr/>
        </p:nvPicPr>
        <p:blipFill>
          <a:blip r:embed="rId22">
            <a:alphaModFix/>
          </a:blip>
          <a:stretch>
            <a:fillRect/>
          </a:stretch>
        </p:blipFill>
        <p:spPr>
          <a:xfrm>
            <a:off x="5365916" y="3119869"/>
            <a:ext cx="473950" cy="515680"/>
          </a:xfrm>
          <a:prstGeom prst="rect">
            <a:avLst/>
          </a:prstGeom>
          <a:noFill/>
          <a:ln>
            <a:noFill/>
          </a:ln>
        </p:spPr>
      </p:pic>
      <p:pic>
        <p:nvPicPr>
          <p:cNvPr id="334" name="Google Shape;334;p55"/>
          <p:cNvPicPr preferRelativeResize="0"/>
          <p:nvPr/>
        </p:nvPicPr>
        <p:blipFill>
          <a:blip r:embed="rId23">
            <a:alphaModFix/>
          </a:blip>
          <a:stretch>
            <a:fillRect/>
          </a:stretch>
        </p:blipFill>
        <p:spPr>
          <a:xfrm>
            <a:off x="5122689" y="4048097"/>
            <a:ext cx="717176" cy="659125"/>
          </a:xfrm>
          <a:prstGeom prst="rect">
            <a:avLst/>
          </a:prstGeom>
          <a:noFill/>
          <a:ln>
            <a:noFill/>
          </a:ln>
        </p:spPr>
      </p:pic>
      <p:pic>
        <p:nvPicPr>
          <p:cNvPr id="335" name="Google Shape;335;p55"/>
          <p:cNvPicPr preferRelativeResize="0"/>
          <p:nvPr/>
        </p:nvPicPr>
        <p:blipFill>
          <a:blip r:embed="rId24">
            <a:alphaModFix/>
          </a:blip>
          <a:stretch>
            <a:fillRect/>
          </a:stretch>
        </p:blipFill>
        <p:spPr>
          <a:xfrm>
            <a:off x="7274218" y="1567666"/>
            <a:ext cx="1844169" cy="417703"/>
          </a:xfrm>
          <a:prstGeom prst="rect">
            <a:avLst/>
          </a:prstGeom>
          <a:noFill/>
          <a:ln>
            <a:noFill/>
          </a:ln>
        </p:spPr>
      </p:pic>
      <p:sp>
        <p:nvSpPr>
          <p:cNvPr id="336" name="Google Shape;336;p55"/>
          <p:cNvSpPr txBox="1"/>
          <p:nvPr/>
        </p:nvSpPr>
        <p:spPr>
          <a:xfrm>
            <a:off x="9284975" y="1469673"/>
            <a:ext cx="2907000" cy="4364700"/>
          </a:xfrm>
          <a:prstGeom prst="rect">
            <a:avLst/>
          </a:prstGeom>
          <a:noFill/>
          <a:ln w="3810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000"/>
              <a:t>Why not store all the value in a blockchain? In this way the value produced through the research life cycle could be accounted for and thus become part of the reward mechanism from researchers, moving from a paper centric ecosystem to a research object environment. </a:t>
            </a:r>
            <a:endParaRPr sz="2000"/>
          </a:p>
        </p:txBody>
      </p:sp>
      <p:pic>
        <p:nvPicPr>
          <p:cNvPr id="337" name="Google Shape;337;p55"/>
          <p:cNvPicPr preferRelativeResize="0"/>
          <p:nvPr/>
        </p:nvPicPr>
        <p:blipFill>
          <a:blip r:embed="rId25">
            <a:alphaModFix/>
          </a:blip>
          <a:stretch>
            <a:fillRect/>
          </a:stretch>
        </p:blipFill>
        <p:spPr>
          <a:xfrm>
            <a:off x="5340404" y="644596"/>
            <a:ext cx="601915" cy="721954"/>
          </a:xfrm>
          <a:prstGeom prst="rect">
            <a:avLst/>
          </a:prstGeom>
          <a:noFill/>
          <a:ln>
            <a:noFill/>
          </a:ln>
        </p:spPr>
      </p:pic>
      <p:grpSp>
        <p:nvGrpSpPr>
          <p:cNvPr id="338" name="Google Shape;338;p55"/>
          <p:cNvGrpSpPr/>
          <p:nvPr/>
        </p:nvGrpSpPr>
        <p:grpSpPr>
          <a:xfrm>
            <a:off x="7479123" y="4151236"/>
            <a:ext cx="1639214" cy="1134504"/>
            <a:chOff x="76200" y="685800"/>
            <a:chExt cx="1219200" cy="838200"/>
          </a:xfrm>
        </p:grpSpPr>
        <p:pic>
          <p:nvPicPr>
            <p:cNvPr id="339" name="Google Shape;339;p55"/>
            <p:cNvPicPr preferRelativeResize="0"/>
            <p:nvPr/>
          </p:nvPicPr>
          <p:blipFill>
            <a:blip r:embed="rId26">
              <a:alphaModFix/>
            </a:blip>
            <a:stretch>
              <a:fillRect/>
            </a:stretch>
          </p:blipFill>
          <p:spPr>
            <a:xfrm>
              <a:off x="457200" y="914400"/>
              <a:ext cx="609600" cy="609600"/>
            </a:xfrm>
            <a:prstGeom prst="rect">
              <a:avLst/>
            </a:prstGeom>
            <a:noFill/>
            <a:ln>
              <a:noFill/>
            </a:ln>
          </p:spPr>
        </p:pic>
        <p:sp>
          <p:nvSpPr>
            <p:cNvPr id="340" name="Google Shape;340;p55"/>
            <p:cNvSpPr txBox="1"/>
            <p:nvPr/>
          </p:nvSpPr>
          <p:spPr>
            <a:xfrm>
              <a:off x="76200" y="685800"/>
              <a:ext cx="1219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t>nanopublication</a:t>
              </a:r>
              <a:endParaRPr sz="1000" b="1"/>
            </a:p>
          </p:txBody>
        </p:sp>
      </p:grpSp>
      <p:pic>
        <p:nvPicPr>
          <p:cNvPr id="341" name="Google Shape;341;p55"/>
          <p:cNvPicPr preferRelativeResize="0"/>
          <p:nvPr/>
        </p:nvPicPr>
        <p:blipFill>
          <a:blip r:embed="rId27">
            <a:alphaModFix/>
          </a:blip>
          <a:stretch>
            <a:fillRect/>
          </a:stretch>
        </p:blipFill>
        <p:spPr>
          <a:xfrm>
            <a:off x="8401210" y="747732"/>
            <a:ext cx="1293480" cy="309409"/>
          </a:xfrm>
          <a:prstGeom prst="rect">
            <a:avLst/>
          </a:prstGeom>
          <a:noFill/>
          <a:ln>
            <a:noFill/>
          </a:ln>
        </p:spPr>
      </p:pic>
      <p:sp>
        <p:nvSpPr>
          <p:cNvPr id="342" name="Google Shape;342;p55"/>
          <p:cNvSpPr txBox="1"/>
          <p:nvPr/>
        </p:nvSpPr>
        <p:spPr>
          <a:xfrm>
            <a:off x="21400" y="3824100"/>
            <a:ext cx="2062800" cy="9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one single point of value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wallet is an aggregator </a:t>
            </a:r>
            <a:endParaRPr/>
          </a:p>
        </p:txBody>
      </p:sp>
      <p:sp>
        <p:nvSpPr>
          <p:cNvPr id="349" name="Google Shape;349;p5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as the window to the ledger as well as the data entry point  for the generation of reward mechanisms </a:t>
            </a:r>
            <a:endParaRPr dirty="0"/>
          </a:p>
        </p:txBody>
      </p:sp>
      <p:sp>
        <p:nvSpPr>
          <p:cNvPr id="350" name="Google Shape;350;p56"/>
          <p:cNvSpPr txBox="1"/>
          <p:nvPr/>
        </p:nvSpPr>
        <p:spPr>
          <a:xfrm>
            <a:off x="6312850" y="210675"/>
            <a:ext cx="55644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t>Let's keep it simple and start with the wallet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p:nvPr/>
        </p:nvSpPr>
        <p:spPr>
          <a:xfrm>
            <a:off x="6925666" y="76200"/>
            <a:ext cx="4968300" cy="2870700"/>
          </a:xfrm>
          <a:prstGeom prst="roundRect">
            <a:avLst>
              <a:gd name="adj" fmla="val 16667"/>
            </a:avLst>
          </a:prstGeom>
          <a:solidFill>
            <a:srgbClr val="FFFFFF"/>
          </a:solidFill>
          <a:ln w="38100" cap="flat" cmpd="sng">
            <a:solidFill>
              <a:srgbClr val="5959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57"/>
          <p:cNvPicPr preferRelativeResize="0"/>
          <p:nvPr/>
        </p:nvPicPr>
        <p:blipFill>
          <a:blip r:embed="rId3">
            <a:alphaModFix/>
          </a:blip>
          <a:stretch>
            <a:fillRect/>
          </a:stretch>
        </p:blipFill>
        <p:spPr>
          <a:xfrm>
            <a:off x="3348532" y="3786178"/>
            <a:ext cx="3477769" cy="1518592"/>
          </a:xfrm>
          <a:prstGeom prst="rect">
            <a:avLst/>
          </a:prstGeom>
          <a:noFill/>
          <a:ln>
            <a:noFill/>
          </a:ln>
        </p:spPr>
      </p:pic>
      <p:sp>
        <p:nvSpPr>
          <p:cNvPr id="358" name="Google Shape;358;p57"/>
          <p:cNvSpPr/>
          <p:nvPr/>
        </p:nvSpPr>
        <p:spPr>
          <a:xfrm rot="-8731361">
            <a:off x="2540366" y="4304324"/>
            <a:ext cx="1616910" cy="1574272"/>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57"/>
          <p:cNvPicPr preferRelativeResize="0"/>
          <p:nvPr/>
        </p:nvPicPr>
        <p:blipFill>
          <a:blip r:embed="rId4">
            <a:alphaModFix/>
          </a:blip>
          <a:stretch>
            <a:fillRect/>
          </a:stretch>
        </p:blipFill>
        <p:spPr>
          <a:xfrm>
            <a:off x="3149803" y="2998046"/>
            <a:ext cx="1252908" cy="871430"/>
          </a:xfrm>
          <a:prstGeom prst="rect">
            <a:avLst/>
          </a:prstGeom>
          <a:noFill/>
          <a:ln>
            <a:noFill/>
          </a:ln>
        </p:spPr>
      </p:pic>
      <p:sp>
        <p:nvSpPr>
          <p:cNvPr id="360" name="Google Shape;360;p57"/>
          <p:cNvSpPr/>
          <p:nvPr/>
        </p:nvSpPr>
        <p:spPr>
          <a:xfrm rot="7888493">
            <a:off x="264342" y="2164519"/>
            <a:ext cx="1628437" cy="1562670"/>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7"/>
          <p:cNvSpPr/>
          <p:nvPr/>
        </p:nvSpPr>
        <p:spPr>
          <a:xfrm rot="-10240196">
            <a:off x="1834742" y="2760125"/>
            <a:ext cx="1602500" cy="1588070"/>
          </a:xfrm>
          <a:prstGeom prst="teardrop">
            <a:avLst>
              <a:gd name="adj" fmla="val 1231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57"/>
          <p:cNvPicPr preferRelativeResize="0"/>
          <p:nvPr/>
        </p:nvPicPr>
        <p:blipFill>
          <a:blip r:embed="rId5">
            <a:alphaModFix/>
          </a:blip>
          <a:stretch>
            <a:fillRect/>
          </a:stretch>
        </p:blipFill>
        <p:spPr>
          <a:xfrm>
            <a:off x="1597228" y="2626409"/>
            <a:ext cx="1155116" cy="320378"/>
          </a:xfrm>
          <a:prstGeom prst="rect">
            <a:avLst/>
          </a:prstGeom>
          <a:noFill/>
          <a:ln>
            <a:noFill/>
          </a:ln>
        </p:spPr>
      </p:pic>
      <p:pic>
        <p:nvPicPr>
          <p:cNvPr id="363" name="Google Shape;363;p57"/>
          <p:cNvPicPr preferRelativeResize="0"/>
          <p:nvPr/>
        </p:nvPicPr>
        <p:blipFill>
          <a:blip r:embed="rId6">
            <a:alphaModFix/>
          </a:blip>
          <a:stretch>
            <a:fillRect/>
          </a:stretch>
        </p:blipFill>
        <p:spPr>
          <a:xfrm>
            <a:off x="4143451" y="2331661"/>
            <a:ext cx="993648" cy="615126"/>
          </a:xfrm>
          <a:prstGeom prst="rect">
            <a:avLst/>
          </a:prstGeom>
          <a:noFill/>
          <a:ln>
            <a:noFill/>
          </a:ln>
        </p:spPr>
      </p:pic>
      <p:pic>
        <p:nvPicPr>
          <p:cNvPr id="364" name="Google Shape;364;p57"/>
          <p:cNvPicPr preferRelativeResize="0"/>
          <p:nvPr/>
        </p:nvPicPr>
        <p:blipFill>
          <a:blip r:embed="rId7">
            <a:alphaModFix/>
          </a:blip>
          <a:stretch>
            <a:fillRect/>
          </a:stretch>
        </p:blipFill>
        <p:spPr>
          <a:xfrm>
            <a:off x="3286430" y="1831872"/>
            <a:ext cx="1453210" cy="397269"/>
          </a:xfrm>
          <a:prstGeom prst="rect">
            <a:avLst/>
          </a:prstGeom>
          <a:noFill/>
          <a:ln>
            <a:noFill/>
          </a:ln>
        </p:spPr>
      </p:pic>
      <p:pic>
        <p:nvPicPr>
          <p:cNvPr id="365" name="Google Shape;365;p57"/>
          <p:cNvPicPr preferRelativeResize="0"/>
          <p:nvPr/>
        </p:nvPicPr>
        <p:blipFill>
          <a:blip r:embed="rId8">
            <a:alphaModFix/>
          </a:blip>
          <a:stretch>
            <a:fillRect/>
          </a:stretch>
        </p:blipFill>
        <p:spPr>
          <a:xfrm>
            <a:off x="5236464" y="2331661"/>
            <a:ext cx="1192378" cy="461344"/>
          </a:xfrm>
          <a:prstGeom prst="rect">
            <a:avLst/>
          </a:prstGeom>
          <a:noFill/>
          <a:ln>
            <a:noFill/>
          </a:ln>
        </p:spPr>
      </p:pic>
      <p:pic>
        <p:nvPicPr>
          <p:cNvPr id="366" name="Google Shape;366;p57"/>
          <p:cNvPicPr preferRelativeResize="0"/>
          <p:nvPr/>
        </p:nvPicPr>
        <p:blipFill>
          <a:blip r:embed="rId9">
            <a:alphaModFix/>
          </a:blip>
          <a:stretch>
            <a:fillRect/>
          </a:stretch>
        </p:blipFill>
        <p:spPr>
          <a:xfrm>
            <a:off x="4471242" y="5304770"/>
            <a:ext cx="1162682" cy="871428"/>
          </a:xfrm>
          <a:prstGeom prst="rect">
            <a:avLst/>
          </a:prstGeom>
          <a:noFill/>
          <a:ln>
            <a:noFill/>
          </a:ln>
        </p:spPr>
      </p:pic>
      <p:pic>
        <p:nvPicPr>
          <p:cNvPr id="367" name="Google Shape;367;p57"/>
          <p:cNvPicPr preferRelativeResize="0"/>
          <p:nvPr/>
        </p:nvPicPr>
        <p:blipFill>
          <a:blip r:embed="rId10">
            <a:alphaModFix/>
          </a:blip>
          <a:stretch>
            <a:fillRect/>
          </a:stretch>
        </p:blipFill>
        <p:spPr>
          <a:xfrm>
            <a:off x="3944722" y="1343061"/>
            <a:ext cx="1490473" cy="578517"/>
          </a:xfrm>
          <a:prstGeom prst="rect">
            <a:avLst/>
          </a:prstGeom>
          <a:noFill/>
          <a:ln>
            <a:noFill/>
          </a:ln>
        </p:spPr>
      </p:pic>
      <p:pic>
        <p:nvPicPr>
          <p:cNvPr id="368" name="Google Shape;368;p57"/>
          <p:cNvPicPr preferRelativeResize="0"/>
          <p:nvPr/>
        </p:nvPicPr>
        <p:blipFill>
          <a:blip r:embed="rId11">
            <a:alphaModFix/>
          </a:blip>
          <a:stretch>
            <a:fillRect/>
          </a:stretch>
        </p:blipFill>
        <p:spPr>
          <a:xfrm>
            <a:off x="3373376" y="5099728"/>
            <a:ext cx="1366264" cy="320378"/>
          </a:xfrm>
          <a:prstGeom prst="rect">
            <a:avLst/>
          </a:prstGeom>
          <a:noFill/>
          <a:ln>
            <a:noFill/>
          </a:ln>
        </p:spPr>
      </p:pic>
      <p:sp>
        <p:nvSpPr>
          <p:cNvPr id="369" name="Google Shape;369;p57"/>
          <p:cNvSpPr txBox="1"/>
          <p:nvPr/>
        </p:nvSpPr>
        <p:spPr>
          <a:xfrm>
            <a:off x="466954" y="3151829"/>
            <a:ext cx="10929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FF"/>
                </a:solidFill>
              </a:rPr>
              <a:t>Claim</a:t>
            </a:r>
            <a:endParaRPr sz="1800" b="1">
              <a:solidFill>
                <a:srgbClr val="0000FF"/>
              </a:solidFill>
            </a:endParaRPr>
          </a:p>
        </p:txBody>
      </p:sp>
      <p:grpSp>
        <p:nvGrpSpPr>
          <p:cNvPr id="370" name="Google Shape;370;p57"/>
          <p:cNvGrpSpPr/>
          <p:nvPr/>
        </p:nvGrpSpPr>
        <p:grpSpPr>
          <a:xfrm>
            <a:off x="2913910" y="2434127"/>
            <a:ext cx="1328906" cy="615117"/>
            <a:chOff x="5638800" y="2819400"/>
            <a:chExt cx="1019100" cy="457200"/>
          </a:xfrm>
        </p:grpSpPr>
        <p:pic>
          <p:nvPicPr>
            <p:cNvPr id="371" name="Google Shape;371;p57"/>
            <p:cNvPicPr preferRelativeResize="0"/>
            <p:nvPr/>
          </p:nvPicPr>
          <p:blipFill>
            <a:blip r:embed="rId12">
              <a:alphaModFix/>
            </a:blip>
            <a:stretch>
              <a:fillRect/>
            </a:stretch>
          </p:blipFill>
          <p:spPr>
            <a:xfrm>
              <a:off x="5638800" y="2819400"/>
              <a:ext cx="457200" cy="457200"/>
            </a:xfrm>
            <a:prstGeom prst="rect">
              <a:avLst/>
            </a:prstGeom>
            <a:noFill/>
            <a:ln>
              <a:noFill/>
            </a:ln>
          </p:spPr>
        </p:pic>
        <p:sp>
          <p:nvSpPr>
            <p:cNvPr id="372" name="Google Shape;372;p57"/>
            <p:cNvSpPr txBox="1"/>
            <p:nvPr/>
          </p:nvSpPr>
          <p:spPr>
            <a:xfrm>
              <a:off x="6019800" y="2895600"/>
              <a:ext cx="6381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OSF</a:t>
              </a:r>
              <a:endParaRPr/>
            </a:p>
          </p:txBody>
        </p:sp>
      </p:grpSp>
      <p:pic>
        <p:nvPicPr>
          <p:cNvPr id="373" name="Google Shape;373;p57"/>
          <p:cNvPicPr preferRelativeResize="0"/>
          <p:nvPr/>
        </p:nvPicPr>
        <p:blipFill>
          <a:blip r:embed="rId13">
            <a:alphaModFix/>
          </a:blip>
          <a:stretch>
            <a:fillRect/>
          </a:stretch>
        </p:blipFill>
        <p:spPr>
          <a:xfrm>
            <a:off x="5137099" y="2844266"/>
            <a:ext cx="1701622" cy="717647"/>
          </a:xfrm>
          <a:prstGeom prst="rect">
            <a:avLst/>
          </a:prstGeom>
          <a:noFill/>
          <a:ln>
            <a:noFill/>
          </a:ln>
        </p:spPr>
      </p:pic>
      <p:pic>
        <p:nvPicPr>
          <p:cNvPr id="374" name="Google Shape;374;p57"/>
          <p:cNvPicPr preferRelativeResize="0"/>
          <p:nvPr/>
        </p:nvPicPr>
        <p:blipFill>
          <a:blip r:embed="rId14">
            <a:alphaModFix/>
          </a:blip>
          <a:stretch>
            <a:fillRect/>
          </a:stretch>
        </p:blipFill>
        <p:spPr>
          <a:xfrm>
            <a:off x="168859" y="2229140"/>
            <a:ext cx="1353943" cy="615126"/>
          </a:xfrm>
          <a:prstGeom prst="rect">
            <a:avLst/>
          </a:prstGeom>
          <a:noFill/>
          <a:ln>
            <a:noFill/>
          </a:ln>
        </p:spPr>
      </p:pic>
      <p:pic>
        <p:nvPicPr>
          <p:cNvPr id="375" name="Google Shape;375;p57"/>
          <p:cNvPicPr preferRelativeResize="0"/>
          <p:nvPr/>
        </p:nvPicPr>
        <p:blipFill>
          <a:blip r:embed="rId15">
            <a:alphaModFix/>
          </a:blip>
          <a:stretch>
            <a:fillRect/>
          </a:stretch>
        </p:blipFill>
        <p:spPr>
          <a:xfrm>
            <a:off x="4242816" y="3254350"/>
            <a:ext cx="645871" cy="538235"/>
          </a:xfrm>
          <a:prstGeom prst="rect">
            <a:avLst/>
          </a:prstGeom>
          <a:noFill/>
          <a:ln>
            <a:noFill/>
          </a:ln>
        </p:spPr>
      </p:pic>
      <p:pic>
        <p:nvPicPr>
          <p:cNvPr id="376" name="Google Shape;376;p57"/>
          <p:cNvPicPr preferRelativeResize="0"/>
          <p:nvPr/>
        </p:nvPicPr>
        <p:blipFill>
          <a:blip r:embed="rId16">
            <a:alphaModFix/>
          </a:blip>
          <a:stretch>
            <a:fillRect/>
          </a:stretch>
        </p:blipFill>
        <p:spPr>
          <a:xfrm>
            <a:off x="1559966" y="1831872"/>
            <a:ext cx="1589838" cy="602311"/>
          </a:xfrm>
          <a:prstGeom prst="rect">
            <a:avLst/>
          </a:prstGeom>
          <a:noFill/>
          <a:ln>
            <a:noFill/>
          </a:ln>
        </p:spPr>
      </p:pic>
      <p:pic>
        <p:nvPicPr>
          <p:cNvPr id="377" name="Google Shape;377;p57"/>
          <p:cNvPicPr preferRelativeResize="0"/>
          <p:nvPr/>
        </p:nvPicPr>
        <p:blipFill>
          <a:blip r:embed="rId17">
            <a:alphaModFix/>
          </a:blip>
          <a:stretch>
            <a:fillRect/>
          </a:stretch>
        </p:blipFill>
        <p:spPr>
          <a:xfrm>
            <a:off x="6031382" y="4177039"/>
            <a:ext cx="1291743" cy="410084"/>
          </a:xfrm>
          <a:prstGeom prst="rect">
            <a:avLst/>
          </a:prstGeom>
          <a:noFill/>
          <a:ln>
            <a:noFill/>
          </a:ln>
        </p:spPr>
      </p:pic>
      <p:pic>
        <p:nvPicPr>
          <p:cNvPr id="378" name="Google Shape;378;p57"/>
          <p:cNvPicPr preferRelativeResize="0"/>
          <p:nvPr/>
        </p:nvPicPr>
        <p:blipFill>
          <a:blip r:embed="rId18">
            <a:alphaModFix/>
          </a:blip>
          <a:stretch>
            <a:fillRect/>
          </a:stretch>
        </p:blipFill>
        <p:spPr>
          <a:xfrm>
            <a:off x="3050438" y="5407291"/>
            <a:ext cx="1192378" cy="953365"/>
          </a:xfrm>
          <a:prstGeom prst="rect">
            <a:avLst/>
          </a:prstGeom>
          <a:noFill/>
          <a:ln>
            <a:noFill/>
          </a:ln>
        </p:spPr>
      </p:pic>
      <p:pic>
        <p:nvPicPr>
          <p:cNvPr id="379" name="Google Shape;379;p57"/>
          <p:cNvPicPr preferRelativeResize="0"/>
          <p:nvPr/>
        </p:nvPicPr>
        <p:blipFill>
          <a:blip r:embed="rId19">
            <a:alphaModFix/>
          </a:blip>
          <a:stretch>
            <a:fillRect/>
          </a:stretch>
        </p:blipFill>
        <p:spPr>
          <a:xfrm>
            <a:off x="5534558" y="5304770"/>
            <a:ext cx="1490472" cy="615126"/>
          </a:xfrm>
          <a:prstGeom prst="rect">
            <a:avLst/>
          </a:prstGeom>
          <a:noFill/>
          <a:ln>
            <a:noFill/>
          </a:ln>
        </p:spPr>
      </p:pic>
      <p:pic>
        <p:nvPicPr>
          <p:cNvPr id="380" name="Google Shape;380;p57"/>
          <p:cNvPicPr preferRelativeResize="0"/>
          <p:nvPr/>
        </p:nvPicPr>
        <p:blipFill>
          <a:blip r:embed="rId20">
            <a:alphaModFix/>
          </a:blip>
          <a:stretch>
            <a:fillRect/>
          </a:stretch>
        </p:blipFill>
        <p:spPr>
          <a:xfrm>
            <a:off x="2789508" y="3254350"/>
            <a:ext cx="459660" cy="512605"/>
          </a:xfrm>
          <a:prstGeom prst="rect">
            <a:avLst/>
          </a:prstGeom>
          <a:noFill/>
          <a:ln>
            <a:noFill/>
          </a:ln>
        </p:spPr>
      </p:pic>
      <p:pic>
        <p:nvPicPr>
          <p:cNvPr id="381" name="Google Shape;381;p57"/>
          <p:cNvPicPr preferRelativeResize="0"/>
          <p:nvPr/>
        </p:nvPicPr>
        <p:blipFill>
          <a:blip r:embed="rId21">
            <a:alphaModFix/>
          </a:blip>
          <a:stretch>
            <a:fillRect/>
          </a:stretch>
        </p:blipFill>
        <p:spPr>
          <a:xfrm>
            <a:off x="2752344" y="3869476"/>
            <a:ext cx="695554" cy="655193"/>
          </a:xfrm>
          <a:prstGeom prst="rect">
            <a:avLst/>
          </a:prstGeom>
          <a:noFill/>
          <a:ln>
            <a:noFill/>
          </a:ln>
        </p:spPr>
      </p:pic>
      <p:pic>
        <p:nvPicPr>
          <p:cNvPr id="382" name="Google Shape;382;p57"/>
          <p:cNvPicPr preferRelativeResize="0"/>
          <p:nvPr/>
        </p:nvPicPr>
        <p:blipFill>
          <a:blip r:embed="rId22">
            <a:alphaModFix/>
          </a:blip>
          <a:stretch>
            <a:fillRect/>
          </a:stretch>
        </p:blipFill>
        <p:spPr>
          <a:xfrm>
            <a:off x="1559966" y="1198804"/>
            <a:ext cx="2086662" cy="517731"/>
          </a:xfrm>
          <a:prstGeom prst="rect">
            <a:avLst/>
          </a:prstGeom>
          <a:noFill/>
          <a:ln>
            <a:noFill/>
          </a:ln>
        </p:spPr>
      </p:pic>
      <p:sp>
        <p:nvSpPr>
          <p:cNvPr id="383" name="Google Shape;383;p57"/>
          <p:cNvSpPr txBox="1"/>
          <p:nvPr/>
        </p:nvSpPr>
        <p:spPr>
          <a:xfrm>
            <a:off x="1559966" y="3766955"/>
            <a:ext cx="10929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FF"/>
                </a:solidFill>
              </a:rPr>
              <a:t>Claim</a:t>
            </a:r>
            <a:endParaRPr sz="1800" b="1">
              <a:solidFill>
                <a:srgbClr val="0000FF"/>
              </a:solidFill>
            </a:endParaRPr>
          </a:p>
        </p:txBody>
      </p:sp>
      <p:sp>
        <p:nvSpPr>
          <p:cNvPr id="384" name="Google Shape;384;p57"/>
          <p:cNvSpPr txBox="1"/>
          <p:nvPr/>
        </p:nvSpPr>
        <p:spPr>
          <a:xfrm>
            <a:off x="2156155" y="4997207"/>
            <a:ext cx="10929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FF"/>
                </a:solidFill>
              </a:rPr>
              <a:t>Claim</a:t>
            </a:r>
            <a:endParaRPr sz="1800" b="1">
              <a:solidFill>
                <a:srgbClr val="0000FF"/>
              </a:solidFill>
            </a:endParaRPr>
          </a:p>
        </p:txBody>
      </p:sp>
      <p:grpSp>
        <p:nvGrpSpPr>
          <p:cNvPr id="385" name="Google Shape;385;p57"/>
          <p:cNvGrpSpPr/>
          <p:nvPr/>
        </p:nvGrpSpPr>
        <p:grpSpPr>
          <a:xfrm>
            <a:off x="8614867" y="1716464"/>
            <a:ext cx="2980948" cy="1087756"/>
            <a:chOff x="6858000" y="3657600"/>
            <a:chExt cx="2286003" cy="808500"/>
          </a:xfrm>
        </p:grpSpPr>
        <p:pic>
          <p:nvPicPr>
            <p:cNvPr id="386" name="Google Shape;386;p57"/>
            <p:cNvPicPr preferRelativeResize="0"/>
            <p:nvPr/>
          </p:nvPicPr>
          <p:blipFill>
            <a:blip r:embed="rId23">
              <a:alphaModFix/>
            </a:blip>
            <a:stretch>
              <a:fillRect/>
            </a:stretch>
          </p:blipFill>
          <p:spPr>
            <a:xfrm>
              <a:off x="6858000" y="3657600"/>
              <a:ext cx="2286003" cy="457200"/>
            </a:xfrm>
            <a:prstGeom prst="rect">
              <a:avLst/>
            </a:prstGeom>
            <a:noFill/>
            <a:ln>
              <a:noFill/>
            </a:ln>
          </p:spPr>
        </p:pic>
        <p:sp>
          <p:nvSpPr>
            <p:cNvPr id="387" name="Google Shape;387;p57"/>
            <p:cNvSpPr txBox="1"/>
            <p:nvPr/>
          </p:nvSpPr>
          <p:spPr>
            <a:xfrm>
              <a:off x="7467603" y="3886200"/>
              <a:ext cx="1295400" cy="57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Asset management</a:t>
              </a:r>
              <a:endParaRPr b="1"/>
            </a:p>
          </p:txBody>
        </p:sp>
      </p:grpSp>
      <p:sp>
        <p:nvSpPr>
          <p:cNvPr id="388" name="Google Shape;388;p57"/>
          <p:cNvSpPr/>
          <p:nvPr/>
        </p:nvSpPr>
        <p:spPr>
          <a:xfrm>
            <a:off x="-228600" y="1101410"/>
            <a:ext cx="7750500" cy="5741100"/>
          </a:xfrm>
          <a:prstGeom prst="arc">
            <a:avLst>
              <a:gd name="adj1" fmla="val 16200000"/>
              <a:gd name="adj2" fmla="val 0"/>
            </a:avLst>
          </a:prstGeom>
          <a:noFill/>
          <a:ln w="3810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7"/>
          <p:cNvSpPr/>
          <p:nvPr/>
        </p:nvSpPr>
        <p:spPr>
          <a:xfrm rot="5400000">
            <a:off x="4512095" y="3096273"/>
            <a:ext cx="3326400" cy="2736900"/>
          </a:xfrm>
          <a:prstGeom prst="arc">
            <a:avLst>
              <a:gd name="adj1" fmla="val 16200000"/>
              <a:gd name="adj2" fmla="val 0"/>
            </a:avLst>
          </a:prstGeom>
          <a:noFill/>
          <a:ln w="3810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7"/>
          <p:cNvSpPr txBox="1"/>
          <p:nvPr/>
        </p:nvSpPr>
        <p:spPr>
          <a:xfrm>
            <a:off x="6826301" y="1819057"/>
            <a:ext cx="1329000" cy="7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FF"/>
                </a:solidFill>
              </a:rPr>
              <a:t>Claimed Objects</a:t>
            </a:r>
            <a:endParaRPr b="1">
              <a:solidFill>
                <a:srgbClr val="0000FF"/>
              </a:solidFill>
            </a:endParaRPr>
          </a:p>
        </p:txBody>
      </p:sp>
      <p:sp>
        <p:nvSpPr>
          <p:cNvPr id="391" name="Google Shape;391;p57"/>
          <p:cNvSpPr/>
          <p:nvPr/>
        </p:nvSpPr>
        <p:spPr>
          <a:xfrm rot="-2250154">
            <a:off x="7478961" y="1451748"/>
            <a:ext cx="603157" cy="405907"/>
          </a:xfrm>
          <a:prstGeom prst="rightArrow">
            <a:avLst>
              <a:gd name="adj1" fmla="val 50000"/>
              <a:gd name="adj2" fmla="val 50000"/>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57"/>
          <p:cNvPicPr preferRelativeResize="0"/>
          <p:nvPr/>
        </p:nvPicPr>
        <p:blipFill>
          <a:blip r:embed="rId24">
            <a:alphaModFix/>
          </a:blip>
          <a:stretch>
            <a:fillRect/>
          </a:stretch>
        </p:blipFill>
        <p:spPr>
          <a:xfrm>
            <a:off x="7521854" y="281242"/>
            <a:ext cx="1167537" cy="1178993"/>
          </a:xfrm>
          <a:prstGeom prst="rect">
            <a:avLst/>
          </a:prstGeom>
          <a:noFill/>
          <a:ln>
            <a:noFill/>
          </a:ln>
        </p:spPr>
      </p:pic>
      <p:sp>
        <p:nvSpPr>
          <p:cNvPr id="393" name="Google Shape;393;p57"/>
          <p:cNvSpPr txBox="1"/>
          <p:nvPr/>
        </p:nvSpPr>
        <p:spPr>
          <a:xfrm>
            <a:off x="8217408" y="486284"/>
            <a:ext cx="3080400" cy="7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File management</a:t>
            </a:r>
            <a:endParaRPr b="1"/>
          </a:p>
          <a:p>
            <a:pPr marL="0" lvl="0" indent="0" algn="ctr" rtl="0">
              <a:spcBef>
                <a:spcPts val="0"/>
              </a:spcBef>
              <a:spcAft>
                <a:spcPts val="0"/>
              </a:spcAft>
              <a:buNone/>
            </a:pPr>
            <a:r>
              <a:rPr lang="en-US" b="1"/>
              <a:t>Addressable content</a:t>
            </a:r>
            <a:endParaRPr b="1"/>
          </a:p>
        </p:txBody>
      </p:sp>
      <p:sp>
        <p:nvSpPr>
          <p:cNvPr id="394" name="Google Shape;394;p57"/>
          <p:cNvSpPr/>
          <p:nvPr/>
        </p:nvSpPr>
        <p:spPr>
          <a:xfrm rot="141861">
            <a:off x="7926908" y="2188557"/>
            <a:ext cx="596308" cy="410097"/>
          </a:xfrm>
          <a:prstGeom prst="rightArrow">
            <a:avLst>
              <a:gd name="adj1" fmla="val 50000"/>
              <a:gd name="adj2" fmla="val 50000"/>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7"/>
          <p:cNvSpPr txBox="1"/>
          <p:nvPr/>
        </p:nvSpPr>
        <p:spPr>
          <a:xfrm>
            <a:off x="10186089" y="76200"/>
            <a:ext cx="18225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FF"/>
                </a:solidFill>
              </a:rPr>
              <a:t>P2P layer </a:t>
            </a:r>
            <a:r>
              <a:rPr lang="en-US"/>
              <a:t> </a:t>
            </a:r>
            <a:endParaRPr/>
          </a:p>
        </p:txBody>
      </p:sp>
      <p:sp>
        <p:nvSpPr>
          <p:cNvPr id="396" name="Google Shape;396;p57"/>
          <p:cNvSpPr/>
          <p:nvPr/>
        </p:nvSpPr>
        <p:spPr>
          <a:xfrm>
            <a:off x="8614867" y="1511494"/>
            <a:ext cx="3279000" cy="3075600"/>
          </a:xfrm>
          <a:prstGeom prst="roundRect">
            <a:avLst>
              <a:gd name="adj" fmla="val 16667"/>
            </a:avLst>
          </a:prstGeom>
          <a:solidFill>
            <a:srgbClr val="FFFFFF"/>
          </a:solidFill>
          <a:ln w="38100" cap="flat" cmpd="sng">
            <a:solidFill>
              <a:srgbClr val="5959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57"/>
          <p:cNvGrpSpPr/>
          <p:nvPr/>
        </p:nvGrpSpPr>
        <p:grpSpPr>
          <a:xfrm>
            <a:off x="8714232" y="1613947"/>
            <a:ext cx="2980948" cy="1127714"/>
            <a:chOff x="6858000" y="3429000"/>
            <a:chExt cx="2286003" cy="838200"/>
          </a:xfrm>
        </p:grpSpPr>
        <p:pic>
          <p:nvPicPr>
            <p:cNvPr id="398" name="Google Shape;398;p57"/>
            <p:cNvPicPr preferRelativeResize="0"/>
            <p:nvPr/>
          </p:nvPicPr>
          <p:blipFill>
            <a:blip r:embed="rId23">
              <a:alphaModFix/>
            </a:blip>
            <a:stretch>
              <a:fillRect/>
            </a:stretch>
          </p:blipFill>
          <p:spPr>
            <a:xfrm>
              <a:off x="6858000" y="3429000"/>
              <a:ext cx="2286003" cy="457200"/>
            </a:xfrm>
            <a:prstGeom prst="rect">
              <a:avLst/>
            </a:prstGeom>
            <a:noFill/>
            <a:ln>
              <a:noFill/>
            </a:ln>
          </p:spPr>
        </p:pic>
        <p:sp>
          <p:nvSpPr>
            <p:cNvPr id="399" name="Google Shape;399;p57"/>
            <p:cNvSpPr txBox="1"/>
            <p:nvPr/>
          </p:nvSpPr>
          <p:spPr>
            <a:xfrm>
              <a:off x="7086600" y="3687300"/>
              <a:ext cx="1981200" cy="57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Asset management</a:t>
              </a:r>
              <a:endParaRPr b="1"/>
            </a:p>
            <a:p>
              <a:pPr marL="0" lvl="0" indent="0" algn="ctr" rtl="0">
                <a:spcBef>
                  <a:spcPts val="0"/>
                </a:spcBef>
                <a:spcAft>
                  <a:spcPts val="0"/>
                </a:spcAft>
                <a:buNone/>
              </a:pPr>
              <a:r>
                <a:rPr lang="en-US" b="1"/>
                <a:t>Reward mechanisms</a:t>
              </a:r>
              <a:endParaRPr b="1"/>
            </a:p>
          </p:txBody>
        </p:sp>
      </p:grpSp>
      <p:grpSp>
        <p:nvGrpSpPr>
          <p:cNvPr id="400" name="Google Shape;400;p57"/>
          <p:cNvGrpSpPr/>
          <p:nvPr/>
        </p:nvGrpSpPr>
        <p:grpSpPr>
          <a:xfrm>
            <a:off x="8813753" y="2946687"/>
            <a:ext cx="1689045" cy="1025175"/>
            <a:chOff x="7239000" y="2621385"/>
            <a:chExt cx="1619100" cy="914437"/>
          </a:xfrm>
        </p:grpSpPr>
        <p:pic>
          <p:nvPicPr>
            <p:cNvPr id="401" name="Google Shape;401;p57"/>
            <p:cNvPicPr preferRelativeResize="0"/>
            <p:nvPr/>
          </p:nvPicPr>
          <p:blipFill>
            <a:blip r:embed="rId25">
              <a:alphaModFix/>
            </a:blip>
            <a:stretch>
              <a:fillRect/>
            </a:stretch>
          </p:blipFill>
          <p:spPr>
            <a:xfrm>
              <a:off x="7277099" y="2621385"/>
              <a:ext cx="1390651" cy="738188"/>
            </a:xfrm>
            <a:prstGeom prst="rect">
              <a:avLst/>
            </a:prstGeom>
            <a:noFill/>
            <a:ln>
              <a:noFill/>
            </a:ln>
          </p:spPr>
        </p:pic>
        <p:sp>
          <p:nvSpPr>
            <p:cNvPr id="402" name="Google Shape;402;p57"/>
            <p:cNvSpPr txBox="1"/>
            <p:nvPr/>
          </p:nvSpPr>
          <p:spPr>
            <a:xfrm>
              <a:off x="7239000" y="3231021"/>
              <a:ext cx="16191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Smart Contracts</a:t>
              </a:r>
              <a:r>
                <a:rPr lang="en-US"/>
                <a:t> </a:t>
              </a:r>
              <a:endParaRPr/>
            </a:p>
          </p:txBody>
        </p:sp>
      </p:grpSp>
      <p:pic>
        <p:nvPicPr>
          <p:cNvPr id="403" name="Google Shape;403;p57"/>
          <p:cNvPicPr preferRelativeResize="0"/>
          <p:nvPr/>
        </p:nvPicPr>
        <p:blipFill>
          <a:blip r:embed="rId26">
            <a:alphaModFix/>
          </a:blip>
          <a:stretch>
            <a:fillRect/>
          </a:stretch>
        </p:blipFill>
        <p:spPr>
          <a:xfrm>
            <a:off x="8416301" y="5131766"/>
            <a:ext cx="1490471" cy="1435293"/>
          </a:xfrm>
          <a:prstGeom prst="rect">
            <a:avLst/>
          </a:prstGeom>
          <a:noFill/>
          <a:ln>
            <a:noFill/>
          </a:ln>
        </p:spPr>
      </p:pic>
      <p:pic>
        <p:nvPicPr>
          <p:cNvPr id="404" name="Google Shape;404;p57"/>
          <p:cNvPicPr preferRelativeResize="0"/>
          <p:nvPr/>
        </p:nvPicPr>
        <p:blipFill>
          <a:blip r:embed="rId27">
            <a:alphaModFix/>
          </a:blip>
          <a:stretch>
            <a:fillRect/>
          </a:stretch>
        </p:blipFill>
        <p:spPr>
          <a:xfrm>
            <a:off x="9887979" y="4311598"/>
            <a:ext cx="614820" cy="685609"/>
          </a:xfrm>
          <a:prstGeom prst="rect">
            <a:avLst/>
          </a:prstGeom>
          <a:noFill/>
          <a:ln>
            <a:noFill/>
          </a:ln>
        </p:spPr>
      </p:pic>
      <p:sp>
        <p:nvSpPr>
          <p:cNvPr id="405" name="Google Shape;405;p57"/>
          <p:cNvSpPr txBox="1"/>
          <p:nvPr/>
        </p:nvSpPr>
        <p:spPr>
          <a:xfrm>
            <a:off x="9887979" y="5064528"/>
            <a:ext cx="2086800" cy="17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t>All research outputs are accounted for independently from the web application used to manage or store them. </a:t>
            </a:r>
            <a:endParaRPr sz="1200" b="1"/>
          </a:p>
        </p:txBody>
      </p:sp>
      <p:sp>
        <p:nvSpPr>
          <p:cNvPr id="406" name="Google Shape;406;p57"/>
          <p:cNvSpPr txBox="1"/>
          <p:nvPr/>
        </p:nvSpPr>
        <p:spPr>
          <a:xfrm>
            <a:off x="8714232" y="4620775"/>
            <a:ext cx="1391100" cy="4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Reward tokens</a:t>
            </a:r>
            <a:endParaRPr sz="1000"/>
          </a:p>
        </p:txBody>
      </p:sp>
      <p:sp>
        <p:nvSpPr>
          <p:cNvPr id="407" name="Google Shape;407;p57"/>
          <p:cNvSpPr/>
          <p:nvPr/>
        </p:nvSpPr>
        <p:spPr>
          <a:xfrm rot="5400000">
            <a:off x="10177391" y="2560008"/>
            <a:ext cx="153900" cy="3080400"/>
          </a:xfrm>
          <a:prstGeom prst="rightBrace">
            <a:avLst>
              <a:gd name="adj1" fmla="val 8333"/>
              <a:gd name="adj2" fmla="val 50000"/>
            </a:avLst>
          </a:prstGeom>
          <a:no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7"/>
          <p:cNvSpPr txBox="1"/>
          <p:nvPr/>
        </p:nvSpPr>
        <p:spPr>
          <a:xfrm>
            <a:off x="10502798" y="2844266"/>
            <a:ext cx="1689300" cy="9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t>Assets</a:t>
            </a:r>
            <a:endParaRPr sz="1100" b="1"/>
          </a:p>
          <a:p>
            <a:pPr marL="0" lvl="0" indent="0" algn="l" rtl="0">
              <a:spcBef>
                <a:spcPts val="0"/>
              </a:spcBef>
              <a:spcAft>
                <a:spcPts val="0"/>
              </a:spcAft>
              <a:buNone/>
            </a:pPr>
            <a:r>
              <a:rPr lang="en-US" sz="1100" b="1"/>
              <a:t>Transactions </a:t>
            </a:r>
            <a:endParaRPr sz="1100" b="1"/>
          </a:p>
          <a:p>
            <a:pPr marL="0" lvl="0" indent="0" algn="l" rtl="0">
              <a:spcBef>
                <a:spcPts val="0"/>
              </a:spcBef>
              <a:spcAft>
                <a:spcPts val="0"/>
              </a:spcAft>
              <a:buNone/>
            </a:pPr>
            <a:r>
              <a:rPr lang="en-US" sz="1100" b="1"/>
              <a:t>Exchanges</a:t>
            </a:r>
            <a:endParaRPr sz="1100" b="1"/>
          </a:p>
          <a:p>
            <a:pPr marL="0" lvl="0" indent="0" algn="l" rtl="0">
              <a:spcBef>
                <a:spcPts val="0"/>
              </a:spcBef>
              <a:spcAft>
                <a:spcPts val="0"/>
              </a:spcAft>
              <a:buNone/>
            </a:pPr>
            <a:r>
              <a:rPr lang="en-US" sz="1100" b="1"/>
              <a:t>Participants</a:t>
            </a:r>
            <a:endParaRPr sz="1100" b="1"/>
          </a:p>
        </p:txBody>
      </p:sp>
      <p:pic>
        <p:nvPicPr>
          <p:cNvPr id="409" name="Google Shape;409;p57"/>
          <p:cNvPicPr preferRelativeResize="0"/>
          <p:nvPr/>
        </p:nvPicPr>
        <p:blipFill>
          <a:blip r:embed="rId28">
            <a:alphaModFix/>
          </a:blip>
          <a:stretch>
            <a:fillRect/>
          </a:stretch>
        </p:blipFill>
        <p:spPr>
          <a:xfrm>
            <a:off x="5646345" y="5919897"/>
            <a:ext cx="583768" cy="717645"/>
          </a:xfrm>
          <a:prstGeom prst="rect">
            <a:avLst/>
          </a:prstGeom>
          <a:noFill/>
          <a:ln>
            <a:noFill/>
          </a:ln>
        </p:spPr>
      </p:pic>
      <p:grpSp>
        <p:nvGrpSpPr>
          <p:cNvPr id="410" name="Google Shape;410;p57"/>
          <p:cNvGrpSpPr/>
          <p:nvPr/>
        </p:nvGrpSpPr>
        <p:grpSpPr>
          <a:xfrm>
            <a:off x="268224" y="896354"/>
            <a:ext cx="1589837" cy="1127714"/>
            <a:chOff x="152400" y="685800"/>
            <a:chExt cx="1219200" cy="838200"/>
          </a:xfrm>
        </p:grpSpPr>
        <p:pic>
          <p:nvPicPr>
            <p:cNvPr id="411" name="Google Shape;411;p57"/>
            <p:cNvPicPr preferRelativeResize="0"/>
            <p:nvPr/>
          </p:nvPicPr>
          <p:blipFill>
            <a:blip r:embed="rId29">
              <a:alphaModFix/>
            </a:blip>
            <a:stretch>
              <a:fillRect/>
            </a:stretch>
          </p:blipFill>
          <p:spPr>
            <a:xfrm>
              <a:off x="457200" y="914400"/>
              <a:ext cx="609600" cy="609600"/>
            </a:xfrm>
            <a:prstGeom prst="rect">
              <a:avLst/>
            </a:prstGeom>
            <a:noFill/>
            <a:ln>
              <a:noFill/>
            </a:ln>
          </p:spPr>
        </p:pic>
        <p:sp>
          <p:nvSpPr>
            <p:cNvPr id="412" name="Google Shape;412;p57"/>
            <p:cNvSpPr txBox="1"/>
            <p:nvPr/>
          </p:nvSpPr>
          <p:spPr>
            <a:xfrm>
              <a:off x="152400" y="685800"/>
              <a:ext cx="1219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t>nanopublication</a:t>
              </a:r>
              <a:endParaRPr sz="1000" b="1"/>
            </a:p>
          </p:txBody>
        </p:sp>
      </p:grpSp>
      <p:pic>
        <p:nvPicPr>
          <p:cNvPr id="413" name="Google Shape;413;p57"/>
          <p:cNvPicPr preferRelativeResize="0"/>
          <p:nvPr/>
        </p:nvPicPr>
        <p:blipFill>
          <a:blip r:embed="rId30">
            <a:alphaModFix/>
          </a:blip>
          <a:stretch>
            <a:fillRect/>
          </a:stretch>
        </p:blipFill>
        <p:spPr>
          <a:xfrm>
            <a:off x="3944722" y="6227458"/>
            <a:ext cx="1552576" cy="435714"/>
          </a:xfrm>
          <a:prstGeom prst="rect">
            <a:avLst/>
          </a:prstGeom>
          <a:noFill/>
          <a:ln>
            <a:noFill/>
          </a:ln>
        </p:spPr>
      </p:pic>
      <p:pic>
        <p:nvPicPr>
          <p:cNvPr id="414" name="Google Shape;414;p57"/>
          <p:cNvPicPr preferRelativeResize="0"/>
          <p:nvPr/>
        </p:nvPicPr>
        <p:blipFill>
          <a:blip r:embed="rId31">
            <a:alphaModFix/>
          </a:blip>
          <a:stretch>
            <a:fillRect/>
          </a:stretch>
        </p:blipFill>
        <p:spPr>
          <a:xfrm>
            <a:off x="69494" y="5163805"/>
            <a:ext cx="1490471" cy="1537847"/>
          </a:xfrm>
          <a:prstGeom prst="rect">
            <a:avLst/>
          </a:prstGeom>
          <a:noFill/>
          <a:ln>
            <a:noFill/>
          </a:ln>
        </p:spPr>
      </p:pic>
      <p:pic>
        <p:nvPicPr>
          <p:cNvPr id="415" name="Google Shape;415;p57"/>
          <p:cNvPicPr preferRelativeResize="0"/>
          <p:nvPr/>
        </p:nvPicPr>
        <p:blipFill>
          <a:blip r:embed="rId32">
            <a:alphaModFix/>
          </a:blip>
          <a:stretch>
            <a:fillRect/>
          </a:stretch>
        </p:blipFill>
        <p:spPr>
          <a:xfrm rot="2753739">
            <a:off x="87446" y="4759172"/>
            <a:ext cx="2720951" cy="527869"/>
          </a:xfrm>
          <a:prstGeom prst="rect">
            <a:avLst/>
          </a:prstGeom>
          <a:noFill/>
          <a:ln>
            <a:noFill/>
          </a:ln>
        </p:spPr>
      </p:pic>
      <p:pic>
        <p:nvPicPr>
          <p:cNvPr id="416" name="Google Shape;416;p57"/>
          <p:cNvPicPr preferRelativeResize="0"/>
          <p:nvPr/>
        </p:nvPicPr>
        <p:blipFill>
          <a:blip r:embed="rId32">
            <a:alphaModFix/>
          </a:blip>
          <a:stretch>
            <a:fillRect/>
          </a:stretch>
        </p:blipFill>
        <p:spPr>
          <a:xfrm>
            <a:off x="8437436" y="6567102"/>
            <a:ext cx="1453210" cy="290898"/>
          </a:xfrm>
          <a:prstGeom prst="rect">
            <a:avLst/>
          </a:prstGeom>
          <a:noFill/>
          <a:ln>
            <a:noFill/>
          </a:ln>
        </p:spPr>
      </p:pic>
      <p:sp>
        <p:nvSpPr>
          <p:cNvPr id="417" name="Google Shape;417;p57"/>
          <p:cNvSpPr txBox="1">
            <a:spLocks noGrp="1"/>
          </p:cNvSpPr>
          <p:nvPr>
            <p:ph type="title" idx="4294967295"/>
          </p:nvPr>
        </p:nvSpPr>
        <p:spPr>
          <a:xfrm>
            <a:off x="-29950" y="26703"/>
            <a:ext cx="3932100" cy="717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Our approach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Incentives </a:t>
            </a:r>
            <a:endParaRPr/>
          </a:p>
        </p:txBody>
      </p:sp>
      <p:sp>
        <p:nvSpPr>
          <p:cNvPr id="424" name="Google Shape;424;p58"/>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wallet makes it possible for researchers to gain by behaving, e.g. by providing good metadata for their research objects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9"/>
          <p:cNvSpPr/>
          <p:nvPr/>
        </p:nvSpPr>
        <p:spPr>
          <a:xfrm>
            <a:off x="1016000" y="1016000"/>
            <a:ext cx="6197700" cy="4267200"/>
          </a:xfrm>
          <a:prstGeom prst="roundRect">
            <a:avLst>
              <a:gd name="adj" fmla="val 16667"/>
            </a:avLst>
          </a:prstGeom>
          <a:solidFill>
            <a:schemeClr val="lt1"/>
          </a:solidFill>
          <a:ln w="38100" cap="flat" cmpd="sng">
            <a:solidFill>
              <a:srgbClr val="FF00FF"/>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30" name="Google Shape;430;p59"/>
          <p:cNvPicPr preferRelativeResize="0"/>
          <p:nvPr/>
        </p:nvPicPr>
        <p:blipFill>
          <a:blip r:embed="rId3">
            <a:alphaModFix/>
          </a:blip>
          <a:stretch>
            <a:fillRect/>
          </a:stretch>
        </p:blipFill>
        <p:spPr>
          <a:xfrm>
            <a:off x="3962400" y="2540000"/>
            <a:ext cx="1739900" cy="711200"/>
          </a:xfrm>
          <a:prstGeom prst="rect">
            <a:avLst/>
          </a:prstGeom>
          <a:noFill/>
          <a:ln>
            <a:noFill/>
          </a:ln>
        </p:spPr>
      </p:pic>
      <p:pic>
        <p:nvPicPr>
          <p:cNvPr id="431" name="Google Shape;431;p59"/>
          <p:cNvPicPr preferRelativeResize="0"/>
          <p:nvPr/>
        </p:nvPicPr>
        <p:blipFill>
          <a:blip r:embed="rId4">
            <a:alphaModFix/>
          </a:blip>
          <a:stretch>
            <a:fillRect/>
          </a:stretch>
        </p:blipFill>
        <p:spPr>
          <a:xfrm>
            <a:off x="2006600" y="2717800"/>
            <a:ext cx="736600" cy="939800"/>
          </a:xfrm>
          <a:prstGeom prst="rect">
            <a:avLst/>
          </a:prstGeom>
          <a:noFill/>
          <a:ln>
            <a:noFill/>
          </a:ln>
        </p:spPr>
      </p:pic>
      <p:pic>
        <p:nvPicPr>
          <p:cNvPr id="432" name="Google Shape;432;p59"/>
          <p:cNvPicPr preferRelativeResize="0"/>
          <p:nvPr/>
        </p:nvPicPr>
        <p:blipFill>
          <a:blip r:embed="rId5">
            <a:alphaModFix/>
          </a:blip>
          <a:stretch>
            <a:fillRect/>
          </a:stretch>
        </p:blipFill>
        <p:spPr>
          <a:xfrm>
            <a:off x="1016000" y="4267200"/>
            <a:ext cx="1320800" cy="508000"/>
          </a:xfrm>
          <a:prstGeom prst="rect">
            <a:avLst/>
          </a:prstGeom>
          <a:noFill/>
          <a:ln>
            <a:noFill/>
          </a:ln>
        </p:spPr>
      </p:pic>
      <p:cxnSp>
        <p:nvCxnSpPr>
          <p:cNvPr id="433" name="Google Shape;433;p59"/>
          <p:cNvCxnSpPr>
            <a:stCxn id="431" idx="1"/>
            <a:endCxn id="432" idx="3"/>
          </p:cNvCxnSpPr>
          <p:nvPr/>
        </p:nvCxnSpPr>
        <p:spPr>
          <a:xfrm>
            <a:off x="2006600" y="3187700"/>
            <a:ext cx="330300" cy="1333500"/>
          </a:xfrm>
          <a:prstGeom prst="curvedConnector5">
            <a:avLst>
              <a:gd name="adj1" fmla="val -96096"/>
              <a:gd name="adj2" fmla="val 58091"/>
              <a:gd name="adj3" fmla="val 196035"/>
            </a:avLst>
          </a:prstGeom>
          <a:noFill/>
          <a:ln w="28575" cap="flat" cmpd="sng">
            <a:solidFill>
              <a:srgbClr val="FF00FF"/>
            </a:solidFill>
            <a:prstDash val="solid"/>
            <a:round/>
            <a:headEnd type="none" w="med" len="med"/>
            <a:tailEnd type="none" w="med" len="med"/>
          </a:ln>
        </p:spPr>
      </p:cxnSp>
      <p:pic>
        <p:nvPicPr>
          <p:cNvPr id="434" name="Google Shape;434;p59"/>
          <p:cNvPicPr preferRelativeResize="0"/>
          <p:nvPr/>
        </p:nvPicPr>
        <p:blipFill>
          <a:blip r:embed="rId6">
            <a:alphaModFix/>
          </a:blip>
          <a:stretch>
            <a:fillRect/>
          </a:stretch>
        </p:blipFill>
        <p:spPr>
          <a:xfrm>
            <a:off x="3251200" y="4470400"/>
            <a:ext cx="1117600" cy="508000"/>
          </a:xfrm>
          <a:prstGeom prst="rect">
            <a:avLst/>
          </a:prstGeom>
          <a:noFill/>
          <a:ln>
            <a:noFill/>
          </a:ln>
        </p:spPr>
      </p:pic>
      <p:cxnSp>
        <p:nvCxnSpPr>
          <p:cNvPr id="435" name="Google Shape;435;p59"/>
          <p:cNvCxnSpPr>
            <a:stCxn id="431" idx="2"/>
            <a:endCxn id="434" idx="0"/>
          </p:cNvCxnSpPr>
          <p:nvPr/>
        </p:nvCxnSpPr>
        <p:spPr>
          <a:xfrm rot="-5400000" flipH="1">
            <a:off x="2686150" y="3346350"/>
            <a:ext cx="812700" cy="1435200"/>
          </a:xfrm>
          <a:prstGeom prst="curvedConnector3">
            <a:avLst>
              <a:gd name="adj1" fmla="val 50000"/>
            </a:avLst>
          </a:prstGeom>
          <a:noFill/>
          <a:ln w="28575" cap="flat" cmpd="sng">
            <a:solidFill>
              <a:srgbClr val="FF00FF"/>
            </a:solidFill>
            <a:prstDash val="solid"/>
            <a:round/>
            <a:headEnd type="none" w="med" len="med"/>
            <a:tailEnd type="none" w="med" len="med"/>
          </a:ln>
        </p:spPr>
      </p:cxnSp>
      <p:pic>
        <p:nvPicPr>
          <p:cNvPr id="436" name="Google Shape;436;p59"/>
          <p:cNvPicPr preferRelativeResize="0"/>
          <p:nvPr/>
        </p:nvPicPr>
        <p:blipFill>
          <a:blip r:embed="rId7">
            <a:alphaModFix/>
          </a:blip>
          <a:stretch>
            <a:fillRect/>
          </a:stretch>
        </p:blipFill>
        <p:spPr>
          <a:xfrm>
            <a:off x="4673600" y="3149599"/>
            <a:ext cx="812802" cy="609600"/>
          </a:xfrm>
          <a:prstGeom prst="rect">
            <a:avLst/>
          </a:prstGeom>
          <a:noFill/>
          <a:ln>
            <a:noFill/>
          </a:ln>
        </p:spPr>
      </p:pic>
      <p:cxnSp>
        <p:nvCxnSpPr>
          <p:cNvPr id="437" name="Google Shape;437;p59"/>
          <p:cNvCxnSpPr>
            <a:stCxn id="434" idx="0"/>
            <a:endCxn id="432" idx="2"/>
          </p:cNvCxnSpPr>
          <p:nvPr/>
        </p:nvCxnSpPr>
        <p:spPr>
          <a:xfrm rot="5400000">
            <a:off x="2590800" y="3556000"/>
            <a:ext cx="304800" cy="2133600"/>
          </a:xfrm>
          <a:prstGeom prst="curvedConnector5">
            <a:avLst>
              <a:gd name="adj1" fmla="val -104167"/>
              <a:gd name="adj2" fmla="val 47619"/>
              <a:gd name="adj3" fmla="val 204167"/>
            </a:avLst>
          </a:prstGeom>
          <a:noFill/>
          <a:ln w="28575" cap="flat" cmpd="sng">
            <a:solidFill>
              <a:srgbClr val="FF00FF"/>
            </a:solidFill>
            <a:prstDash val="solid"/>
            <a:round/>
            <a:headEnd type="none" w="med" len="med"/>
            <a:tailEnd type="none" w="med" len="med"/>
          </a:ln>
        </p:spPr>
      </p:cxnSp>
      <p:cxnSp>
        <p:nvCxnSpPr>
          <p:cNvPr id="438" name="Google Shape;438;p59"/>
          <p:cNvCxnSpPr>
            <a:stCxn id="431" idx="2"/>
            <a:endCxn id="436" idx="1"/>
          </p:cNvCxnSpPr>
          <p:nvPr/>
        </p:nvCxnSpPr>
        <p:spPr>
          <a:xfrm rot="-5400000">
            <a:off x="3422650" y="2406750"/>
            <a:ext cx="203100" cy="2298600"/>
          </a:xfrm>
          <a:prstGeom prst="curvedConnector4">
            <a:avLst>
              <a:gd name="adj1" fmla="val -156250"/>
              <a:gd name="adj2" fmla="val 58009"/>
            </a:avLst>
          </a:prstGeom>
          <a:noFill/>
          <a:ln w="28575" cap="flat" cmpd="sng">
            <a:solidFill>
              <a:srgbClr val="FF00FF"/>
            </a:solidFill>
            <a:prstDash val="solid"/>
            <a:round/>
            <a:headEnd type="none" w="med" len="med"/>
            <a:tailEnd type="none" w="med" len="med"/>
          </a:ln>
        </p:spPr>
      </p:cxnSp>
      <p:grpSp>
        <p:nvGrpSpPr>
          <p:cNvPr id="439" name="Google Shape;439;p59"/>
          <p:cNvGrpSpPr/>
          <p:nvPr/>
        </p:nvGrpSpPr>
        <p:grpSpPr>
          <a:xfrm>
            <a:off x="5486395" y="1727177"/>
            <a:ext cx="1625559" cy="1117572"/>
            <a:chOff x="152400" y="685800"/>
            <a:chExt cx="1219200" cy="838200"/>
          </a:xfrm>
        </p:grpSpPr>
        <p:pic>
          <p:nvPicPr>
            <p:cNvPr id="440" name="Google Shape;440;p59"/>
            <p:cNvPicPr preferRelativeResize="0"/>
            <p:nvPr/>
          </p:nvPicPr>
          <p:blipFill>
            <a:blip r:embed="rId8">
              <a:alphaModFix/>
            </a:blip>
            <a:stretch>
              <a:fillRect/>
            </a:stretch>
          </p:blipFill>
          <p:spPr>
            <a:xfrm>
              <a:off x="457200" y="914400"/>
              <a:ext cx="609600" cy="609600"/>
            </a:xfrm>
            <a:prstGeom prst="rect">
              <a:avLst/>
            </a:prstGeom>
            <a:noFill/>
            <a:ln>
              <a:noFill/>
            </a:ln>
          </p:spPr>
        </p:pic>
        <p:sp>
          <p:nvSpPr>
            <p:cNvPr id="441" name="Google Shape;441;p59"/>
            <p:cNvSpPr txBox="1"/>
            <p:nvPr/>
          </p:nvSpPr>
          <p:spPr>
            <a:xfrm>
              <a:off x="152400" y="685800"/>
              <a:ext cx="1219200" cy="30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b="1"/>
                <a:t>nanopublication</a:t>
              </a:r>
              <a:endParaRPr sz="1300" b="1"/>
            </a:p>
          </p:txBody>
        </p:sp>
      </p:grpSp>
      <p:cxnSp>
        <p:nvCxnSpPr>
          <p:cNvPr id="442" name="Google Shape;442;p59"/>
          <p:cNvCxnSpPr>
            <a:stCxn id="431" idx="0"/>
            <a:endCxn id="440" idx="1"/>
          </p:cNvCxnSpPr>
          <p:nvPr/>
        </p:nvCxnSpPr>
        <p:spPr>
          <a:xfrm rot="-5400000">
            <a:off x="3994150" y="819250"/>
            <a:ext cx="279300" cy="3517800"/>
          </a:xfrm>
          <a:prstGeom prst="curvedConnector2">
            <a:avLst/>
          </a:prstGeom>
          <a:noFill/>
          <a:ln w="28575" cap="flat" cmpd="sng">
            <a:solidFill>
              <a:srgbClr val="FF00FF"/>
            </a:solidFill>
            <a:prstDash val="solid"/>
            <a:round/>
            <a:headEnd type="none" w="med" len="med"/>
            <a:tailEnd type="none" w="med" len="med"/>
          </a:ln>
        </p:spPr>
      </p:cxnSp>
      <p:pic>
        <p:nvPicPr>
          <p:cNvPr id="443" name="Google Shape;443;p59"/>
          <p:cNvPicPr preferRelativeResize="0"/>
          <p:nvPr/>
        </p:nvPicPr>
        <p:blipFill>
          <a:blip r:embed="rId9">
            <a:alphaModFix/>
          </a:blip>
          <a:stretch>
            <a:fillRect/>
          </a:stretch>
        </p:blipFill>
        <p:spPr>
          <a:xfrm>
            <a:off x="5791200" y="3048000"/>
            <a:ext cx="1219200" cy="457200"/>
          </a:xfrm>
          <a:prstGeom prst="rect">
            <a:avLst/>
          </a:prstGeom>
          <a:noFill/>
          <a:ln>
            <a:noFill/>
          </a:ln>
        </p:spPr>
      </p:pic>
      <p:cxnSp>
        <p:nvCxnSpPr>
          <p:cNvPr id="444" name="Google Shape;444;p59"/>
          <p:cNvCxnSpPr>
            <a:stCxn id="434" idx="3"/>
            <a:endCxn id="443" idx="2"/>
          </p:cNvCxnSpPr>
          <p:nvPr/>
        </p:nvCxnSpPr>
        <p:spPr>
          <a:xfrm rot="10800000" flipH="1">
            <a:off x="4368800" y="3505200"/>
            <a:ext cx="2031900" cy="1219200"/>
          </a:xfrm>
          <a:prstGeom prst="curvedConnector2">
            <a:avLst/>
          </a:prstGeom>
          <a:noFill/>
          <a:ln w="28575" cap="flat" cmpd="sng">
            <a:solidFill>
              <a:srgbClr val="FF00FF"/>
            </a:solidFill>
            <a:prstDash val="solid"/>
            <a:round/>
            <a:headEnd type="none" w="med" len="med"/>
            <a:tailEnd type="none" w="med" len="med"/>
          </a:ln>
        </p:spPr>
      </p:cxnSp>
      <p:pic>
        <p:nvPicPr>
          <p:cNvPr id="445" name="Google Shape;445;p59"/>
          <p:cNvPicPr preferRelativeResize="0"/>
          <p:nvPr/>
        </p:nvPicPr>
        <p:blipFill>
          <a:blip r:embed="rId10">
            <a:alphaModFix/>
          </a:blip>
          <a:stretch>
            <a:fillRect/>
          </a:stretch>
        </p:blipFill>
        <p:spPr>
          <a:xfrm>
            <a:off x="4165600" y="1149350"/>
            <a:ext cx="1727199" cy="374650"/>
          </a:xfrm>
          <a:prstGeom prst="rect">
            <a:avLst/>
          </a:prstGeom>
          <a:noFill/>
          <a:ln>
            <a:noFill/>
          </a:ln>
        </p:spPr>
      </p:pic>
      <p:cxnSp>
        <p:nvCxnSpPr>
          <p:cNvPr id="446" name="Google Shape;446;p59"/>
          <p:cNvCxnSpPr>
            <a:stCxn id="431" idx="0"/>
            <a:endCxn id="445" idx="2"/>
          </p:cNvCxnSpPr>
          <p:nvPr/>
        </p:nvCxnSpPr>
        <p:spPr>
          <a:xfrm rot="-5400000">
            <a:off x="3105250" y="793750"/>
            <a:ext cx="1193700" cy="2654400"/>
          </a:xfrm>
          <a:prstGeom prst="curvedConnector3">
            <a:avLst>
              <a:gd name="adj1" fmla="val 50008"/>
            </a:avLst>
          </a:prstGeom>
          <a:noFill/>
          <a:ln w="28575" cap="flat" cmpd="sng">
            <a:solidFill>
              <a:srgbClr val="FF00FF"/>
            </a:solidFill>
            <a:prstDash val="solid"/>
            <a:round/>
            <a:headEnd type="none" w="med" len="med"/>
            <a:tailEnd type="none" w="med" len="med"/>
          </a:ln>
        </p:spPr>
      </p:cxnSp>
      <p:pic>
        <p:nvPicPr>
          <p:cNvPr id="447" name="Google Shape;447;p59"/>
          <p:cNvPicPr preferRelativeResize="0"/>
          <p:nvPr/>
        </p:nvPicPr>
        <p:blipFill>
          <a:blip r:embed="rId11">
            <a:alphaModFix/>
          </a:blip>
          <a:stretch>
            <a:fillRect/>
          </a:stretch>
        </p:blipFill>
        <p:spPr>
          <a:xfrm>
            <a:off x="1727200" y="1203960"/>
            <a:ext cx="1320801" cy="726440"/>
          </a:xfrm>
          <a:prstGeom prst="rect">
            <a:avLst/>
          </a:prstGeom>
          <a:noFill/>
          <a:ln>
            <a:noFill/>
          </a:ln>
        </p:spPr>
      </p:pic>
      <p:cxnSp>
        <p:nvCxnSpPr>
          <p:cNvPr id="448" name="Google Shape;448;p59"/>
          <p:cNvCxnSpPr>
            <a:stCxn id="431" idx="0"/>
            <a:endCxn id="447" idx="1"/>
          </p:cNvCxnSpPr>
          <p:nvPr/>
        </p:nvCxnSpPr>
        <p:spPr>
          <a:xfrm rot="5400000" flipH="1">
            <a:off x="1475800" y="1818700"/>
            <a:ext cx="1150500" cy="647700"/>
          </a:xfrm>
          <a:prstGeom prst="curvedConnector4">
            <a:avLst>
              <a:gd name="adj1" fmla="val 34211"/>
              <a:gd name="adj2" fmla="val 149043"/>
            </a:avLst>
          </a:prstGeom>
          <a:noFill/>
          <a:ln w="28575" cap="flat" cmpd="sng">
            <a:solidFill>
              <a:srgbClr val="FF00FF"/>
            </a:solidFill>
            <a:prstDash val="solid"/>
            <a:round/>
            <a:headEnd type="none" w="med" len="med"/>
            <a:tailEnd type="none" w="med" len="med"/>
          </a:ln>
        </p:spPr>
      </p:cxnSp>
      <p:pic>
        <p:nvPicPr>
          <p:cNvPr id="449" name="Google Shape;449;p59"/>
          <p:cNvPicPr preferRelativeResize="0"/>
          <p:nvPr/>
        </p:nvPicPr>
        <p:blipFill>
          <a:blip r:embed="rId12">
            <a:alphaModFix/>
          </a:blip>
          <a:stretch>
            <a:fillRect/>
          </a:stretch>
        </p:blipFill>
        <p:spPr>
          <a:xfrm>
            <a:off x="4267200" y="1828800"/>
            <a:ext cx="1117599" cy="481410"/>
          </a:xfrm>
          <a:prstGeom prst="rect">
            <a:avLst/>
          </a:prstGeom>
          <a:noFill/>
          <a:ln>
            <a:noFill/>
          </a:ln>
        </p:spPr>
      </p:pic>
      <p:cxnSp>
        <p:nvCxnSpPr>
          <p:cNvPr id="450" name="Google Shape;450;p59"/>
          <p:cNvCxnSpPr>
            <a:stCxn id="445" idx="2"/>
            <a:endCxn id="449" idx="1"/>
          </p:cNvCxnSpPr>
          <p:nvPr/>
        </p:nvCxnSpPr>
        <p:spPr>
          <a:xfrm rot="5400000">
            <a:off x="4375499" y="1415700"/>
            <a:ext cx="545400" cy="762000"/>
          </a:xfrm>
          <a:prstGeom prst="curvedConnector4">
            <a:avLst>
              <a:gd name="adj1" fmla="val 27933"/>
              <a:gd name="adj2" fmla="val 141667"/>
            </a:avLst>
          </a:prstGeom>
          <a:noFill/>
          <a:ln w="28575" cap="flat" cmpd="sng">
            <a:solidFill>
              <a:srgbClr val="FF00FF"/>
            </a:solidFill>
            <a:prstDash val="solid"/>
            <a:round/>
            <a:headEnd type="none" w="med" len="med"/>
            <a:tailEnd type="none" w="med" len="med"/>
          </a:ln>
        </p:spPr>
      </p:cxnSp>
      <p:pic>
        <p:nvPicPr>
          <p:cNvPr id="451" name="Google Shape;451;p59"/>
          <p:cNvPicPr preferRelativeResize="0"/>
          <p:nvPr/>
        </p:nvPicPr>
        <p:blipFill>
          <a:blip r:embed="rId13">
            <a:alphaModFix/>
          </a:blip>
          <a:stretch>
            <a:fillRect/>
          </a:stretch>
        </p:blipFill>
        <p:spPr>
          <a:xfrm>
            <a:off x="114300" y="2641600"/>
            <a:ext cx="1003300" cy="1130300"/>
          </a:xfrm>
          <a:prstGeom prst="rect">
            <a:avLst/>
          </a:prstGeom>
          <a:noFill/>
          <a:ln>
            <a:noFill/>
          </a:ln>
        </p:spPr>
      </p:pic>
      <p:cxnSp>
        <p:nvCxnSpPr>
          <p:cNvPr id="452" name="Google Shape;452;p59"/>
          <p:cNvCxnSpPr>
            <a:stCxn id="451" idx="3"/>
            <a:endCxn id="431" idx="1"/>
          </p:cNvCxnSpPr>
          <p:nvPr/>
        </p:nvCxnSpPr>
        <p:spPr>
          <a:xfrm rot="10800000" flipH="1">
            <a:off x="1117600" y="3187550"/>
            <a:ext cx="888900" cy="19200"/>
          </a:xfrm>
          <a:prstGeom prst="curvedConnector3">
            <a:avLst>
              <a:gd name="adj1" fmla="val 49989"/>
            </a:avLst>
          </a:prstGeom>
          <a:noFill/>
          <a:ln w="28575" cap="flat" cmpd="sng">
            <a:solidFill>
              <a:srgbClr val="FF00FF"/>
            </a:solidFill>
            <a:prstDash val="solid"/>
            <a:round/>
            <a:headEnd type="none" w="med" len="med"/>
            <a:tailEnd type="none" w="med" len="med"/>
          </a:ln>
        </p:spPr>
      </p:cxnSp>
      <p:cxnSp>
        <p:nvCxnSpPr>
          <p:cNvPr id="453" name="Google Shape;453;p59"/>
          <p:cNvCxnSpPr>
            <a:stCxn id="431" idx="3"/>
            <a:endCxn id="430" idx="1"/>
          </p:cNvCxnSpPr>
          <p:nvPr/>
        </p:nvCxnSpPr>
        <p:spPr>
          <a:xfrm rot="10800000" flipH="1">
            <a:off x="2743200" y="2895500"/>
            <a:ext cx="1219200" cy="292200"/>
          </a:xfrm>
          <a:prstGeom prst="curvedConnector3">
            <a:avLst>
              <a:gd name="adj1" fmla="val 50000"/>
            </a:avLst>
          </a:prstGeom>
          <a:noFill/>
          <a:ln w="28575" cap="flat" cmpd="sng">
            <a:solidFill>
              <a:srgbClr val="FF00FF"/>
            </a:solidFill>
            <a:prstDash val="solid"/>
            <a:round/>
            <a:headEnd type="none" w="med" len="med"/>
            <a:tailEnd type="none" w="med" len="med"/>
          </a:ln>
        </p:spPr>
      </p:cxnSp>
      <p:cxnSp>
        <p:nvCxnSpPr>
          <p:cNvPr id="454" name="Google Shape;454;p59"/>
          <p:cNvCxnSpPr>
            <a:stCxn id="436" idx="2"/>
            <a:endCxn id="434" idx="0"/>
          </p:cNvCxnSpPr>
          <p:nvPr/>
        </p:nvCxnSpPr>
        <p:spPr>
          <a:xfrm rot="5400000">
            <a:off x="4089401" y="3479899"/>
            <a:ext cx="711300" cy="1269900"/>
          </a:xfrm>
          <a:prstGeom prst="curvedConnector3">
            <a:avLst>
              <a:gd name="adj1" fmla="val 50000"/>
            </a:avLst>
          </a:prstGeom>
          <a:noFill/>
          <a:ln w="28575" cap="flat" cmpd="sng">
            <a:solidFill>
              <a:srgbClr val="FF00FF"/>
            </a:solidFill>
            <a:prstDash val="solid"/>
            <a:round/>
            <a:headEnd type="none" w="med" len="med"/>
            <a:tailEnd type="none" w="med" len="med"/>
          </a:ln>
        </p:spPr>
      </p:cxnSp>
      <p:pic>
        <p:nvPicPr>
          <p:cNvPr id="455" name="Google Shape;455;p59"/>
          <p:cNvPicPr preferRelativeResize="0"/>
          <p:nvPr/>
        </p:nvPicPr>
        <p:blipFill>
          <a:blip r:embed="rId14">
            <a:alphaModFix/>
          </a:blip>
          <a:stretch>
            <a:fillRect/>
          </a:stretch>
        </p:blipFill>
        <p:spPr>
          <a:xfrm>
            <a:off x="1219200" y="0"/>
            <a:ext cx="914399" cy="965202"/>
          </a:xfrm>
          <a:prstGeom prst="rect">
            <a:avLst/>
          </a:prstGeom>
          <a:noFill/>
          <a:ln>
            <a:noFill/>
          </a:ln>
        </p:spPr>
      </p:pic>
      <p:sp>
        <p:nvSpPr>
          <p:cNvPr id="456" name="Google Shape;456;p59"/>
          <p:cNvSpPr txBox="1"/>
          <p:nvPr/>
        </p:nvSpPr>
        <p:spPr>
          <a:xfrm>
            <a:off x="1727200" y="406400"/>
            <a:ext cx="2235300" cy="507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t>File management</a:t>
            </a:r>
            <a:endParaRPr sz="1300" b="1"/>
          </a:p>
          <a:p>
            <a:pPr marL="0" lvl="0" indent="0" algn="ctr" rtl="0">
              <a:spcBef>
                <a:spcPts val="0"/>
              </a:spcBef>
              <a:spcAft>
                <a:spcPts val="0"/>
              </a:spcAft>
              <a:buNone/>
            </a:pPr>
            <a:r>
              <a:rPr lang="en-US" sz="1300" b="1"/>
              <a:t>Addressable content</a:t>
            </a:r>
            <a:endParaRPr sz="1300" b="1"/>
          </a:p>
        </p:txBody>
      </p:sp>
      <p:sp>
        <p:nvSpPr>
          <p:cNvPr id="457" name="Google Shape;457;p59"/>
          <p:cNvSpPr txBox="1"/>
          <p:nvPr/>
        </p:nvSpPr>
        <p:spPr>
          <a:xfrm>
            <a:off x="1422400" y="5181600"/>
            <a:ext cx="57912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0000FF"/>
                </a:solidFill>
              </a:rPr>
              <a:t>P2P layer</a:t>
            </a:r>
            <a:r>
              <a:rPr lang="en-US" sz="1600">
                <a:solidFill>
                  <a:srgbClr val="0000FF"/>
                </a:solidFill>
              </a:rPr>
              <a:t> </a:t>
            </a:r>
            <a:r>
              <a:rPr lang="en-US" sz="1600" b="1">
                <a:solidFill>
                  <a:srgbClr val="0000FF"/>
                </a:solidFill>
              </a:rPr>
              <a:t>Assets Transactions Exchanges Participants</a:t>
            </a:r>
            <a:endParaRPr sz="1600" b="1">
              <a:solidFill>
                <a:srgbClr val="0000FF"/>
              </a:solidFill>
            </a:endParaRPr>
          </a:p>
          <a:p>
            <a:pPr marL="0" lvl="0" indent="0" algn="l" rtl="0">
              <a:spcBef>
                <a:spcPts val="0"/>
              </a:spcBef>
              <a:spcAft>
                <a:spcPts val="0"/>
              </a:spcAft>
              <a:buNone/>
            </a:pPr>
            <a:endParaRPr sz="1900"/>
          </a:p>
        </p:txBody>
      </p:sp>
      <p:pic>
        <p:nvPicPr>
          <p:cNvPr id="458" name="Google Shape;458;p59"/>
          <p:cNvPicPr preferRelativeResize="0"/>
          <p:nvPr/>
        </p:nvPicPr>
        <p:blipFill>
          <a:blip r:embed="rId15">
            <a:alphaModFix/>
          </a:blip>
          <a:stretch>
            <a:fillRect/>
          </a:stretch>
        </p:blipFill>
        <p:spPr>
          <a:xfrm>
            <a:off x="3962400" y="101600"/>
            <a:ext cx="2235203" cy="406400"/>
          </a:xfrm>
          <a:prstGeom prst="rect">
            <a:avLst/>
          </a:prstGeom>
          <a:noFill/>
          <a:ln>
            <a:noFill/>
          </a:ln>
        </p:spPr>
      </p:pic>
      <p:sp>
        <p:nvSpPr>
          <p:cNvPr id="459" name="Google Shape;459;p59"/>
          <p:cNvSpPr txBox="1"/>
          <p:nvPr/>
        </p:nvSpPr>
        <p:spPr>
          <a:xfrm>
            <a:off x="4267200" y="406400"/>
            <a:ext cx="2031900" cy="406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b="1"/>
              <a:t>Asset management</a:t>
            </a:r>
            <a:endParaRPr sz="1300" b="1"/>
          </a:p>
          <a:p>
            <a:pPr marL="0" lvl="0" indent="0" algn="ctr" rtl="0">
              <a:spcBef>
                <a:spcPts val="0"/>
              </a:spcBef>
              <a:spcAft>
                <a:spcPts val="0"/>
              </a:spcAft>
              <a:buNone/>
            </a:pPr>
            <a:r>
              <a:rPr lang="en-US" sz="1300" b="1"/>
              <a:t>Reward mechanisms</a:t>
            </a:r>
            <a:endParaRPr sz="1300" b="1"/>
          </a:p>
        </p:txBody>
      </p:sp>
      <p:sp>
        <p:nvSpPr>
          <p:cNvPr id="460" name="Google Shape;460;p59"/>
          <p:cNvSpPr txBox="1"/>
          <p:nvPr/>
        </p:nvSpPr>
        <p:spPr>
          <a:xfrm rot="5399801">
            <a:off x="5079719" y="2844600"/>
            <a:ext cx="5181600" cy="711600"/>
          </a:xfrm>
          <a:prstGeom prst="rect">
            <a:avLst/>
          </a:prstGeom>
          <a:noFill/>
          <a:ln w="28575" cap="flat" cmpd="sng">
            <a:solidFill>
              <a:srgbClr val="FF00FF"/>
            </a:solidFill>
            <a:prstDash val="dash"/>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900" b="1">
                <a:solidFill>
                  <a:srgbClr val="000085"/>
                </a:solidFill>
              </a:rPr>
              <a:t>RMap DiSCO</a:t>
            </a:r>
            <a:endParaRPr sz="1900" b="1">
              <a:solidFill>
                <a:srgbClr val="000085"/>
              </a:solidFill>
            </a:endParaRPr>
          </a:p>
          <a:p>
            <a:pPr marL="0" lvl="0" indent="0" algn="ctr" rtl="0">
              <a:lnSpc>
                <a:spcPct val="115000"/>
              </a:lnSpc>
              <a:spcBef>
                <a:spcPts val="0"/>
              </a:spcBef>
              <a:spcAft>
                <a:spcPts val="0"/>
              </a:spcAft>
              <a:buNone/>
            </a:pPr>
            <a:r>
              <a:rPr lang="en-US" sz="1900" b="1" i="1">
                <a:solidFill>
                  <a:srgbClr val="000085"/>
                </a:solidFill>
              </a:rPr>
              <a:t>(Di</a:t>
            </a:r>
            <a:r>
              <a:rPr lang="en-US" sz="1900" b="1" i="1">
                <a:solidFill>
                  <a:schemeClr val="dk1"/>
                </a:solidFill>
              </a:rPr>
              <a:t>stributed </a:t>
            </a:r>
            <a:r>
              <a:rPr lang="en-US" sz="1900" b="1" i="1">
                <a:solidFill>
                  <a:srgbClr val="000085"/>
                </a:solidFill>
              </a:rPr>
              <a:t>S</a:t>
            </a:r>
            <a:r>
              <a:rPr lang="en-US" sz="1900" b="1" i="1">
                <a:solidFill>
                  <a:schemeClr val="dk1"/>
                </a:solidFill>
              </a:rPr>
              <a:t>cholarly </a:t>
            </a:r>
            <a:r>
              <a:rPr lang="en-US" sz="1900" b="1" i="1">
                <a:solidFill>
                  <a:srgbClr val="000085"/>
                </a:solidFill>
              </a:rPr>
              <a:t>C</a:t>
            </a:r>
            <a:r>
              <a:rPr lang="en-US" sz="1900" b="1" i="1">
                <a:solidFill>
                  <a:schemeClr val="dk1"/>
                </a:solidFill>
              </a:rPr>
              <a:t>ompound </a:t>
            </a:r>
            <a:r>
              <a:rPr lang="en-US" sz="1900" b="1" i="1">
                <a:solidFill>
                  <a:srgbClr val="000085"/>
                </a:solidFill>
              </a:rPr>
              <a:t>O</a:t>
            </a:r>
            <a:r>
              <a:rPr lang="en-US" sz="1900" b="1" i="1">
                <a:solidFill>
                  <a:schemeClr val="dk1"/>
                </a:solidFill>
              </a:rPr>
              <a:t>bject)</a:t>
            </a:r>
            <a:endParaRPr sz="1900" b="1" i="1">
              <a:solidFill>
                <a:schemeClr val="dk1"/>
              </a:solidFill>
            </a:endParaRPr>
          </a:p>
        </p:txBody>
      </p:sp>
      <p:sp>
        <p:nvSpPr>
          <p:cNvPr id="461" name="Google Shape;461;p59"/>
          <p:cNvSpPr/>
          <p:nvPr/>
        </p:nvSpPr>
        <p:spPr>
          <a:xfrm>
            <a:off x="101600" y="6299200"/>
            <a:ext cx="11988900" cy="507900"/>
          </a:xfrm>
          <a:prstGeom prst="roundRect">
            <a:avLst>
              <a:gd name="adj" fmla="val 16667"/>
            </a:avLst>
          </a:prstGeom>
          <a:solidFill>
            <a:srgbClr val="FFFF00"/>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2" name="Google Shape;462;p59"/>
          <p:cNvSpPr/>
          <p:nvPr/>
        </p:nvSpPr>
        <p:spPr>
          <a:xfrm>
            <a:off x="97536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3" name="Google Shape;463;p59"/>
          <p:cNvSpPr/>
          <p:nvPr/>
        </p:nvSpPr>
        <p:spPr>
          <a:xfrm>
            <a:off x="1625600" y="6299200"/>
            <a:ext cx="812700" cy="507900"/>
          </a:xfrm>
          <a:prstGeom prst="chevron">
            <a:avLst>
              <a:gd name="adj"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4" name="Google Shape;464;p59"/>
          <p:cNvSpPr txBox="1"/>
          <p:nvPr/>
        </p:nvSpPr>
        <p:spPr>
          <a:xfrm>
            <a:off x="-101600" y="5791200"/>
            <a:ext cx="12192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Claiming </a:t>
            </a:r>
            <a:endParaRPr sz="1900"/>
          </a:p>
        </p:txBody>
      </p:sp>
      <p:sp>
        <p:nvSpPr>
          <p:cNvPr id="465" name="Google Shape;465;p59"/>
          <p:cNvSpPr/>
          <p:nvPr/>
        </p:nvSpPr>
        <p:spPr>
          <a:xfrm>
            <a:off x="23368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6" name="Google Shape;466;p59"/>
          <p:cNvSpPr txBox="1"/>
          <p:nvPr/>
        </p:nvSpPr>
        <p:spPr>
          <a:xfrm>
            <a:off x="1117600" y="5791200"/>
            <a:ext cx="25401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Assets into P2P layer</a:t>
            </a:r>
            <a:endParaRPr sz="1900"/>
          </a:p>
        </p:txBody>
      </p:sp>
      <p:sp>
        <p:nvSpPr>
          <p:cNvPr id="467" name="Google Shape;467;p59"/>
          <p:cNvSpPr/>
          <p:nvPr/>
        </p:nvSpPr>
        <p:spPr>
          <a:xfrm>
            <a:off x="38608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8" name="Google Shape;468;p59"/>
          <p:cNvSpPr/>
          <p:nvPr/>
        </p:nvSpPr>
        <p:spPr>
          <a:xfrm>
            <a:off x="45720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9" name="Google Shape;469;p59"/>
          <p:cNvSpPr/>
          <p:nvPr/>
        </p:nvSpPr>
        <p:spPr>
          <a:xfrm>
            <a:off x="52832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0" name="Google Shape;470;p59"/>
          <p:cNvSpPr txBox="1"/>
          <p:nvPr/>
        </p:nvSpPr>
        <p:spPr>
          <a:xfrm>
            <a:off x="3657600" y="5791200"/>
            <a:ext cx="47751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Metadata enrichment, e.g. creating RMaps</a:t>
            </a:r>
            <a:endParaRPr sz="1900"/>
          </a:p>
        </p:txBody>
      </p:sp>
      <p:sp>
        <p:nvSpPr>
          <p:cNvPr id="471" name="Google Shape;471;p59"/>
          <p:cNvSpPr/>
          <p:nvPr/>
        </p:nvSpPr>
        <p:spPr>
          <a:xfrm>
            <a:off x="59944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2" name="Google Shape;472;p59"/>
          <p:cNvSpPr/>
          <p:nvPr/>
        </p:nvSpPr>
        <p:spPr>
          <a:xfrm>
            <a:off x="67056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3" name="Google Shape;473;p59"/>
          <p:cNvSpPr/>
          <p:nvPr/>
        </p:nvSpPr>
        <p:spPr>
          <a:xfrm>
            <a:off x="7416800" y="6299200"/>
            <a:ext cx="812700" cy="507900"/>
          </a:xfrm>
          <a:prstGeom prst="chevron">
            <a:avLst>
              <a:gd name="adj"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4" name="Google Shape;474;p59"/>
          <p:cNvSpPr/>
          <p:nvPr/>
        </p:nvSpPr>
        <p:spPr>
          <a:xfrm>
            <a:off x="86360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5" name="Google Shape;475;p59"/>
          <p:cNvSpPr txBox="1"/>
          <p:nvPr/>
        </p:nvSpPr>
        <p:spPr>
          <a:xfrm>
            <a:off x="8534400" y="5486400"/>
            <a:ext cx="914400" cy="50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RMap </a:t>
            </a:r>
            <a:endParaRPr sz="1900"/>
          </a:p>
          <a:p>
            <a:pPr marL="0" lvl="0" indent="0" algn="l" rtl="0">
              <a:spcBef>
                <a:spcPts val="0"/>
              </a:spcBef>
              <a:spcAft>
                <a:spcPts val="0"/>
              </a:spcAft>
              <a:buNone/>
            </a:pPr>
            <a:r>
              <a:rPr lang="en-US" sz="1900"/>
              <a:t>Asset</a:t>
            </a:r>
            <a:endParaRPr sz="1900"/>
          </a:p>
        </p:txBody>
      </p:sp>
      <p:sp>
        <p:nvSpPr>
          <p:cNvPr id="476" name="Google Shape;476;p59"/>
          <p:cNvSpPr txBox="1"/>
          <p:nvPr/>
        </p:nvSpPr>
        <p:spPr>
          <a:xfrm>
            <a:off x="9550400" y="5221200"/>
            <a:ext cx="1219200" cy="97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RMap Smart Contract </a:t>
            </a:r>
            <a:endParaRPr sz="1900"/>
          </a:p>
        </p:txBody>
      </p:sp>
      <p:sp>
        <p:nvSpPr>
          <p:cNvPr id="477" name="Google Shape;477;p59"/>
          <p:cNvSpPr/>
          <p:nvPr/>
        </p:nvSpPr>
        <p:spPr>
          <a:xfrm>
            <a:off x="10871200" y="6299200"/>
            <a:ext cx="812700" cy="507900"/>
          </a:xfrm>
          <a:prstGeom prst="chevron">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 name="Google Shape;478;p59"/>
          <p:cNvSpPr txBox="1"/>
          <p:nvPr/>
        </p:nvSpPr>
        <p:spPr>
          <a:xfrm>
            <a:off x="10769600" y="5486400"/>
            <a:ext cx="1117500" cy="711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Token Reward</a:t>
            </a:r>
            <a:endParaRPr sz="1900"/>
          </a:p>
        </p:txBody>
      </p:sp>
      <p:sp>
        <p:nvSpPr>
          <p:cNvPr id="479" name="Google Shape;479;p59"/>
          <p:cNvSpPr/>
          <p:nvPr/>
        </p:nvSpPr>
        <p:spPr>
          <a:xfrm>
            <a:off x="304800" y="6299200"/>
            <a:ext cx="812700" cy="507900"/>
          </a:xfrm>
          <a:prstGeom prst="chevron">
            <a:avLst>
              <a:gd name="adj" fmla="val 50000"/>
            </a:avLst>
          </a:prstGeom>
          <a:solidFill>
            <a:srgbClr val="CCCCCC"/>
          </a:solidFill>
          <a:ln w="9525"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0" name="Google Shape;480;p59"/>
          <p:cNvGrpSpPr/>
          <p:nvPr/>
        </p:nvGrpSpPr>
        <p:grpSpPr>
          <a:xfrm>
            <a:off x="8838989" y="2438406"/>
            <a:ext cx="2539948" cy="2844903"/>
            <a:chOff x="6324600" y="431412"/>
            <a:chExt cx="2514551" cy="2845188"/>
          </a:xfrm>
        </p:grpSpPr>
        <p:pic>
          <p:nvPicPr>
            <p:cNvPr id="481" name="Google Shape;481;p59"/>
            <p:cNvPicPr preferRelativeResize="0"/>
            <p:nvPr/>
          </p:nvPicPr>
          <p:blipFill>
            <a:blip r:embed="rId16">
              <a:alphaModFix/>
            </a:blip>
            <a:stretch>
              <a:fillRect/>
            </a:stretch>
          </p:blipFill>
          <p:spPr>
            <a:xfrm>
              <a:off x="7408488" y="1646488"/>
              <a:ext cx="346847" cy="431531"/>
            </a:xfrm>
            <a:prstGeom prst="rect">
              <a:avLst/>
            </a:prstGeom>
            <a:noFill/>
            <a:ln>
              <a:noFill/>
            </a:ln>
          </p:spPr>
        </p:pic>
        <p:sp>
          <p:nvSpPr>
            <p:cNvPr id="482" name="Google Shape;482;p59"/>
            <p:cNvSpPr/>
            <p:nvPr/>
          </p:nvSpPr>
          <p:spPr>
            <a:xfrm rot="-8180815">
              <a:off x="7989903" y="1522925"/>
              <a:ext cx="730997" cy="71375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 name="Google Shape;483;p59"/>
            <p:cNvSpPr/>
            <p:nvPr/>
          </p:nvSpPr>
          <p:spPr>
            <a:xfrm rot="-10439460">
              <a:off x="7806954" y="866685"/>
              <a:ext cx="699242" cy="742452"/>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 name="Google Shape;484;p59"/>
            <p:cNvSpPr/>
            <p:nvPr/>
          </p:nvSpPr>
          <p:spPr>
            <a:xfrm rot="4919385">
              <a:off x="6628487" y="918417"/>
              <a:ext cx="770720" cy="673963"/>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 name="Google Shape;485;p59"/>
            <p:cNvSpPr/>
            <p:nvPr/>
          </p:nvSpPr>
          <p:spPr>
            <a:xfrm rot="2875354">
              <a:off x="6440740" y="1540615"/>
              <a:ext cx="736420" cy="70856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 name="Google Shape;486;p59"/>
            <p:cNvSpPr/>
            <p:nvPr/>
          </p:nvSpPr>
          <p:spPr>
            <a:xfrm rot="-3030766">
              <a:off x="7219691" y="2388384"/>
              <a:ext cx="739732" cy="705131"/>
            </a:xfrm>
            <a:prstGeom prst="teardrop">
              <a:avLst>
                <a:gd name="adj" fmla="val 1231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 name="Google Shape;487;p59"/>
            <p:cNvSpPr/>
            <p:nvPr/>
          </p:nvSpPr>
          <p:spPr>
            <a:xfrm rot="7746780">
              <a:off x="7205012" y="614603"/>
              <a:ext cx="740427" cy="704919"/>
            </a:xfrm>
            <a:prstGeom prst="teardrop">
              <a:avLst>
                <a:gd name="adj" fmla="val 123167"/>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 name="Google Shape;488;p59"/>
            <p:cNvSpPr/>
            <p:nvPr/>
          </p:nvSpPr>
          <p:spPr>
            <a:xfrm rot="-5395995">
              <a:off x="7788306" y="2203403"/>
              <a:ext cx="772501" cy="672000"/>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 name="Google Shape;489;p59"/>
            <p:cNvSpPr/>
            <p:nvPr/>
          </p:nvSpPr>
          <p:spPr>
            <a:xfrm rot="4430">
              <a:off x="6623304" y="2174365"/>
              <a:ext cx="698401" cy="743100"/>
            </a:xfrm>
            <a:prstGeom prst="teardrop">
              <a:avLst>
                <a:gd name="adj" fmla="val 123167"/>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0" name="Google Shape;490;p59"/>
          <p:cNvSpPr txBox="1"/>
          <p:nvPr/>
        </p:nvSpPr>
        <p:spPr>
          <a:xfrm>
            <a:off x="8128000" y="141200"/>
            <a:ext cx="3962400" cy="15861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n-US" sz="1600"/>
              <a:t>This token results from aggregating claimed contributions across different applications. It also </a:t>
            </a:r>
            <a:r>
              <a:rPr lang="en-US" sz="1600" b="1"/>
              <a:t>aggregates metadata enrichments, transactions and exchanges.</a:t>
            </a:r>
            <a:r>
              <a:rPr lang="en-US" sz="1600"/>
              <a:t> The aggregation can be unassembled; making it possible to see </a:t>
            </a:r>
            <a:r>
              <a:rPr lang="en-US" sz="1600" b="1"/>
              <a:t>“who” has done “what”, “when”, “how” and “where”.</a:t>
            </a:r>
            <a:r>
              <a:rPr lang="en-US" sz="1600"/>
              <a:t> </a:t>
            </a:r>
            <a:r>
              <a:rPr lang="en-US" sz="1600" b="1"/>
              <a:t>Keeping the ledger for open science</a:t>
            </a:r>
            <a:r>
              <a:rPr lang="en-US" sz="1600"/>
              <a:t> </a:t>
            </a:r>
            <a:endParaRPr sz="1600"/>
          </a:p>
        </p:txBody>
      </p:sp>
      <p:sp>
        <p:nvSpPr>
          <p:cNvPr id="491" name="Google Shape;491;p59"/>
          <p:cNvSpPr txBox="1"/>
          <p:nvPr/>
        </p:nvSpPr>
        <p:spPr>
          <a:xfrm>
            <a:off x="5486400" y="4572000"/>
            <a:ext cx="1930500" cy="40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0000FF"/>
                </a:solidFill>
              </a:rPr>
              <a:t>Claimed assets</a:t>
            </a:r>
            <a:r>
              <a:rPr lang="en-US" sz="1900">
                <a:solidFill>
                  <a:srgbClr val="0000FF"/>
                </a:solidFill>
              </a:rPr>
              <a:t> </a:t>
            </a:r>
            <a:endParaRPr sz="1900">
              <a:solidFill>
                <a:srgbClr val="0000FF"/>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2176</Words>
  <Application>Microsoft Macintosh PowerPoint</Application>
  <PresentationFormat>Widescreen</PresentationFormat>
  <Paragraphs>224</Paragraphs>
  <Slides>20</Slides>
  <Notes>20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Courier New</vt:lpstr>
      <vt:lpstr>Trebuchet MS</vt:lpstr>
      <vt:lpstr>Questrial</vt:lpstr>
      <vt:lpstr>Calibri</vt:lpstr>
      <vt:lpstr>Corbel</vt:lpstr>
      <vt:lpstr>Short Stack</vt:lpstr>
      <vt:lpstr>Arial</vt:lpstr>
      <vt:lpstr>Office Theme</vt:lpstr>
      <vt:lpstr>Simple Light</vt:lpstr>
      <vt:lpstr>Default Theme</vt:lpstr>
      <vt:lpstr>Blockchain for Open Science</vt:lpstr>
      <vt:lpstr>What do you have in your scholarly wallet? </vt:lpstr>
      <vt:lpstr>A crypto wallet</vt:lpstr>
      <vt:lpstr>So why not a wallet for our scholarly assets? </vt:lpstr>
      <vt:lpstr>PowerPoint Presentation</vt:lpstr>
      <vt:lpstr>The wallet is an aggregator </vt:lpstr>
      <vt:lpstr>Our approach </vt:lpstr>
      <vt:lpstr>Incentives </vt:lpstr>
      <vt:lpstr>PowerPoint Presentation</vt:lpstr>
      <vt:lpstr>PowerPoint Presentation</vt:lpstr>
      <vt:lpstr>PowerPoint Presentation</vt:lpstr>
      <vt:lpstr>The Journal for Open Source Software JOSS </vt:lpstr>
      <vt:lpstr>PowerPoint Presentation</vt:lpstr>
      <vt:lpstr>Advantages of Blockchain </vt:lpstr>
      <vt:lpstr>Where are we? </vt:lpstr>
      <vt:lpstr>Video</vt:lpstr>
      <vt:lpstr>Our ecosystem is a Decentralized Autonomous Organization</vt:lpstr>
      <vt:lpstr>Similar to VIVO, a Decentralized Autonomous Organization</vt:lpstr>
      <vt:lpstr>Similar to VIVO</vt:lpstr>
      <vt:lpstr>Work to be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for Open Science</dc:title>
  <cp:lastModifiedBy>Conlon, Mike</cp:lastModifiedBy>
  <cp:revision>6</cp:revision>
  <dcterms:modified xsi:type="dcterms:W3CDTF">2018-10-10T00:08:37Z</dcterms:modified>
</cp:coreProperties>
</file>