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86" r:id="rId2"/>
    <p:sldId id="590" r:id="rId3"/>
    <p:sldId id="591" r:id="rId4"/>
    <p:sldId id="702" r:id="rId5"/>
    <p:sldId id="634" r:id="rId6"/>
    <p:sldId id="593" r:id="rId7"/>
    <p:sldId id="583" r:id="rId8"/>
    <p:sldId id="642" r:id="rId9"/>
    <p:sldId id="643" r:id="rId10"/>
    <p:sldId id="361" r:id="rId11"/>
    <p:sldId id="689" r:id="rId12"/>
    <p:sldId id="688" r:id="rId13"/>
    <p:sldId id="585" r:id="rId14"/>
    <p:sldId id="691" r:id="rId15"/>
    <p:sldId id="692" r:id="rId16"/>
    <p:sldId id="730" r:id="rId17"/>
    <p:sldId id="673" r:id="rId18"/>
    <p:sldId id="674" r:id="rId19"/>
    <p:sldId id="695" r:id="rId20"/>
    <p:sldId id="671" r:id="rId21"/>
    <p:sldId id="612" r:id="rId22"/>
    <p:sldId id="427" r:id="rId23"/>
    <p:sldId id="478" r:id="rId24"/>
    <p:sldId id="696" r:id="rId25"/>
    <p:sldId id="379" r:id="rId26"/>
    <p:sldId id="562" r:id="rId27"/>
    <p:sldId id="571" r:id="rId28"/>
    <p:sldId id="706" r:id="rId29"/>
    <p:sldId id="709" r:id="rId30"/>
    <p:sldId id="708" r:id="rId31"/>
    <p:sldId id="699" r:id="rId32"/>
    <p:sldId id="718" r:id="rId33"/>
    <p:sldId id="732" r:id="rId34"/>
    <p:sldId id="711" r:id="rId35"/>
    <p:sldId id="380" r:id="rId36"/>
    <p:sldId id="707" r:id="rId37"/>
    <p:sldId id="659" r:id="rId38"/>
    <p:sldId id="658" r:id="rId39"/>
    <p:sldId id="712" r:id="rId40"/>
    <p:sldId id="675" r:id="rId41"/>
    <p:sldId id="727" r:id="rId42"/>
    <p:sldId id="722" r:id="rId43"/>
    <p:sldId id="723" r:id="rId44"/>
    <p:sldId id="463" r:id="rId45"/>
    <p:sldId id="666" r:id="rId46"/>
    <p:sldId id="714" r:id="rId47"/>
    <p:sldId id="729" r:id="rId48"/>
    <p:sldId id="715" r:id="rId4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5F52216-271B-43A3-81AB-8416793B3EF9}">
          <p14:sldIdLst>
            <p14:sldId id="686"/>
            <p14:sldId id="590"/>
            <p14:sldId id="591"/>
            <p14:sldId id="702"/>
            <p14:sldId id="634"/>
            <p14:sldId id="593"/>
            <p14:sldId id="583"/>
            <p14:sldId id="642"/>
            <p14:sldId id="643"/>
            <p14:sldId id="361"/>
            <p14:sldId id="689"/>
            <p14:sldId id="688"/>
            <p14:sldId id="585"/>
            <p14:sldId id="691"/>
            <p14:sldId id="692"/>
            <p14:sldId id="730"/>
            <p14:sldId id="673"/>
            <p14:sldId id="674"/>
            <p14:sldId id="695"/>
            <p14:sldId id="671"/>
            <p14:sldId id="612"/>
            <p14:sldId id="427"/>
            <p14:sldId id="478"/>
            <p14:sldId id="696"/>
            <p14:sldId id="379"/>
            <p14:sldId id="562"/>
            <p14:sldId id="571"/>
            <p14:sldId id="706"/>
            <p14:sldId id="709"/>
            <p14:sldId id="708"/>
            <p14:sldId id="699"/>
            <p14:sldId id="718"/>
            <p14:sldId id="732"/>
            <p14:sldId id="711"/>
            <p14:sldId id="380"/>
            <p14:sldId id="707"/>
            <p14:sldId id="659"/>
            <p14:sldId id="658"/>
            <p14:sldId id="712"/>
            <p14:sldId id="675"/>
            <p14:sldId id="727"/>
            <p14:sldId id="722"/>
            <p14:sldId id="723"/>
            <p14:sldId id="463"/>
            <p14:sldId id="666"/>
            <p14:sldId id="714"/>
            <p14:sldId id="729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kota Murray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1" autoAdjust="0"/>
    <p:restoredTop sz="59278" autoAdjust="0"/>
  </p:normalViewPr>
  <p:slideViewPr>
    <p:cSldViewPr>
      <p:cViewPr varScale="1">
        <p:scale>
          <a:sx n="37" d="100"/>
          <a:sy n="37" d="100"/>
        </p:scale>
        <p:origin x="122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4252086N\Documents\000000000\0_USA_Indiana_University\0_estancia_movilidad_salvador_de_madariaga\000000000\proposal_ideas\STI%202018_copy\review\tab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0_USA_Indiana_University\0_estancia_movilidad_salvador_de_madariaga\000000000\proposal_ideas\STI%202018_copy\data_tables\tabl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24252086N\Documents\000000000\0_USA_Indiana_University\0_estancia_movilidad_salvador_de_madariaga\000000000\proposal_ideas\STI%202018_copy\review\tab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0_USA_Indiana_University\0_estancia_movilidad_salvador_de_madariaga\000000000\proposal_ideas\STI%202018_copy\data_tables\tab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24252086N\Documents\000000000\0_USA_Indiana_University\0_estancia_movilidad_salvador_de_madariaga\000000000\proposal_ideas\STI%202018_copy\review\tab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0_USA_Indiana_University\0_estancia_movilidad_salvador_de_madariaga\000000000\proposal_ideas\STI%202018_copy\data_tables\tabl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62639648430127"/>
          <c:y val="0.21826470963196118"/>
          <c:w val="0.5378279601842223"/>
          <c:h val="0.4799137774657018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Sheet2!$T$3:$T$14</c:f>
              <c:numCache>
                <c:formatCode>0.00</c:formatCode>
                <c:ptCount val="12"/>
                <c:pt idx="0">
                  <c:v>-1.9546976089024348E-2</c:v>
                </c:pt>
                <c:pt idx="1">
                  <c:v>4.0786703564355431E-2</c:v>
                </c:pt>
                <c:pt idx="2">
                  <c:v>-5.709406114045118E-2</c:v>
                </c:pt>
                <c:pt idx="3">
                  <c:v>-6.4034420221460067E-2</c:v>
                </c:pt>
                <c:pt idx="4">
                  <c:v>-0.14959234125339443</c:v>
                </c:pt>
                <c:pt idx="5">
                  <c:v>-5.9296828588359475E-2</c:v>
                </c:pt>
                <c:pt idx="6">
                  <c:v>-9.372719046027389E-2</c:v>
                </c:pt>
                <c:pt idx="7">
                  <c:v>7.0483544583081273E-2</c:v>
                </c:pt>
                <c:pt idx="8">
                  <c:v>0.13667160469504203</c:v>
                </c:pt>
                <c:pt idx="9">
                  <c:v>-0.46682806125670145</c:v>
                </c:pt>
                <c:pt idx="10">
                  <c:v>-4.7785121937260734E-2</c:v>
                </c:pt>
                <c:pt idx="11">
                  <c:v>-0.1258976948209313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B-45FE-A13E-BEF5559FE72C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Sheet2!$U$3:$U$14</c:f>
              <c:numCache>
                <c:formatCode>0.00</c:formatCode>
                <c:ptCount val="12"/>
                <c:pt idx="0">
                  <c:v>-6.1472343262632526E-2</c:v>
                </c:pt>
                <c:pt idx="1">
                  <c:v>5.8447006477622895E-2</c:v>
                </c:pt>
                <c:pt idx="2">
                  <c:v>-1.6983193394111671E-2</c:v>
                </c:pt>
                <c:pt idx="3">
                  <c:v>-1.6472941915522007E-2</c:v>
                </c:pt>
                <c:pt idx="4">
                  <c:v>-0.15533450494043874</c:v>
                </c:pt>
                <c:pt idx="5">
                  <c:v>-6.8252802402272411E-2</c:v>
                </c:pt>
                <c:pt idx="6">
                  <c:v>-5.1986029841854339E-2</c:v>
                </c:pt>
                <c:pt idx="7">
                  <c:v>-0.14465058486140711</c:v>
                </c:pt>
                <c:pt idx="8">
                  <c:v>3.1056992516314195E-2</c:v>
                </c:pt>
                <c:pt idx="9">
                  <c:v>-0.23436863620010823</c:v>
                </c:pt>
                <c:pt idx="10">
                  <c:v>-0.14423862681894503</c:v>
                </c:pt>
                <c:pt idx="11">
                  <c:v>-0.1909994633369928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B-45FE-A13E-BEF5559FE72C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Sheet2!$V$3:$V$14</c:f>
              <c:numCache>
                <c:formatCode>0.00</c:formatCode>
                <c:ptCount val="12"/>
                <c:pt idx="0">
                  <c:v>-6.318635795838741E-2</c:v>
                </c:pt>
                <c:pt idx="1">
                  <c:v>7.4177684786466663E-2</c:v>
                </c:pt>
                <c:pt idx="2">
                  <c:v>-8.2817092250406094E-3</c:v>
                </c:pt>
                <c:pt idx="3">
                  <c:v>4.513958614264093E-5</c:v>
                </c:pt>
                <c:pt idx="4">
                  <c:v>-0.10527143942609889</c:v>
                </c:pt>
                <c:pt idx="5">
                  <c:v>1.6013820099226668E-3</c:v>
                </c:pt>
                <c:pt idx="6">
                  <c:v>-5.7765307148149201E-3</c:v>
                </c:pt>
                <c:pt idx="7">
                  <c:v>-0.11334530667611661</c:v>
                </c:pt>
                <c:pt idx="8">
                  <c:v>6.5703092128401253E-2</c:v>
                </c:pt>
                <c:pt idx="9">
                  <c:v>-7.5660202851488251E-2</c:v>
                </c:pt>
                <c:pt idx="10">
                  <c:v>7.8507643891909222E-3</c:v>
                </c:pt>
                <c:pt idx="11">
                  <c:v>-1.1987802965991019E-2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B-45FE-A13E-BEF5559FE72C}"/>
            </c:ext>
          </c:extLst>
        </c:ser>
        <c:ser>
          <c:idx val="3"/>
          <c:order val="3"/>
          <c:tx>
            <c:strRef>
              <c:f>Sheet2!$Z$2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Sheet2!$Z$3:$Z$14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FF1-AF7C-47688008E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66528"/>
        <c:axId val="96968064"/>
      </c:radarChart>
      <c:catAx>
        <c:axId val="969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968064"/>
        <c:crosses val="autoZero"/>
        <c:auto val="1"/>
        <c:lblAlgn val="ctr"/>
        <c:lblOffset val="100"/>
        <c:noMultiLvlLbl val="0"/>
      </c:catAx>
      <c:valAx>
        <c:axId val="9696806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9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6854355469714"/>
          <c:y val="0.19689909086751264"/>
          <c:w val="0.68197692269598376"/>
          <c:h val="0.61394867788357954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(2)'!$T$58:$T$68</c:f>
              <c:numCache>
                <c:formatCode>0.00</c:formatCode>
                <c:ptCount val="11"/>
                <c:pt idx="0">
                  <c:v>1.9662921850466523E-2</c:v>
                </c:pt>
                <c:pt idx="1">
                  <c:v>7.6728111038551192E-2</c:v>
                </c:pt>
                <c:pt idx="2">
                  <c:v>-3.727516611582643E-2</c:v>
                </c:pt>
                <c:pt idx="3">
                  <c:v>-0.12401808804810473</c:v>
                </c:pt>
                <c:pt idx="4">
                  <c:v>4.5588107743051148E-3</c:v>
                </c:pt>
                <c:pt idx="5">
                  <c:v>0.16155402601078411</c:v>
                </c:pt>
                <c:pt idx="6">
                  <c:v>-5.6130844718409373E-2</c:v>
                </c:pt>
                <c:pt idx="7">
                  <c:v>-0.24826450875955142</c:v>
                </c:pt>
                <c:pt idx="8">
                  <c:v>-0.19883272273236846</c:v>
                </c:pt>
                <c:pt idx="9">
                  <c:v>4.0629281331665178E-2</c:v>
                </c:pt>
                <c:pt idx="10">
                  <c:v>-0.18664451727793083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4-4B6C-B2F1-528005520861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(2)'!$U$58:$U$68</c:f>
              <c:numCache>
                <c:formatCode>0.00</c:formatCode>
                <c:ptCount val="11"/>
                <c:pt idx="0">
                  <c:v>-1.9217853296032403E-2</c:v>
                </c:pt>
                <c:pt idx="1">
                  <c:v>1.4468963883858521E-2</c:v>
                </c:pt>
                <c:pt idx="2">
                  <c:v>-0.10683099547623669</c:v>
                </c:pt>
                <c:pt idx="3">
                  <c:v>-0.17048283640944104</c:v>
                </c:pt>
                <c:pt idx="4">
                  <c:v>-0.18750101945427472</c:v>
                </c:pt>
                <c:pt idx="5">
                  <c:v>0.15898996770868634</c:v>
                </c:pt>
                <c:pt idx="6">
                  <c:v>-9.5636706261218549E-2</c:v>
                </c:pt>
                <c:pt idx="7">
                  <c:v>-0.22756149853957122</c:v>
                </c:pt>
                <c:pt idx="8">
                  <c:v>-0.21355257227691218</c:v>
                </c:pt>
                <c:pt idx="9">
                  <c:v>0.17266249417328927</c:v>
                </c:pt>
                <c:pt idx="10">
                  <c:v>-2.2308344739944693E-2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4-4B6C-B2F1-528005520861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(2)'!$V$58:$V$68</c:f>
              <c:numCache>
                <c:formatCode>0.00</c:formatCode>
                <c:ptCount val="11"/>
                <c:pt idx="0">
                  <c:v>-2.8780454936365572E-2</c:v>
                </c:pt>
                <c:pt idx="1">
                  <c:v>-1.3555496743222121E-2</c:v>
                </c:pt>
                <c:pt idx="2">
                  <c:v>-8.9425999681339394E-2</c:v>
                </c:pt>
                <c:pt idx="3">
                  <c:v>6.4945965901191338E-2</c:v>
                </c:pt>
                <c:pt idx="4">
                  <c:v>-7.4695942774273272E-2</c:v>
                </c:pt>
                <c:pt idx="5">
                  <c:v>0.13284561832427291</c:v>
                </c:pt>
                <c:pt idx="6">
                  <c:v>-0.16518233101924581</c:v>
                </c:pt>
                <c:pt idx="7">
                  <c:v>-5.7982625268934974E-2</c:v>
                </c:pt>
                <c:pt idx="8">
                  <c:v>-0.11614750918412596</c:v>
                </c:pt>
                <c:pt idx="9">
                  <c:v>0.21558306471739114</c:v>
                </c:pt>
                <c:pt idx="10">
                  <c:v>-1.7002048916974828E-2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E4-4B6C-B2F1-528005520861}"/>
            </c:ext>
          </c:extLst>
        </c:ser>
        <c:ser>
          <c:idx val="3"/>
          <c:order val="3"/>
          <c:tx>
            <c:strRef>
              <c:f>'Sheet2 (2)'!$Z$2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(2)'!$Z$58:$Z$68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4-4B6C-B2F1-528005520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257999"/>
        <c:axId val="1863255087"/>
      </c:radarChart>
      <c:catAx>
        <c:axId val="186325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5087"/>
        <c:crosses val="autoZero"/>
        <c:auto val="1"/>
        <c:lblAlgn val="ctr"/>
        <c:lblOffset val="100"/>
        <c:noMultiLvlLbl val="0"/>
      </c:catAx>
      <c:valAx>
        <c:axId val="186325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62639648430127"/>
          <c:y val="0.21826470963196118"/>
          <c:w val="0.5378279601842223"/>
          <c:h val="0.4799137774657018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Sheet2!$T$3:$T$14</c:f>
              <c:numCache>
                <c:formatCode>0.00</c:formatCode>
                <c:ptCount val="12"/>
                <c:pt idx="0">
                  <c:v>-1.9546976089024348E-2</c:v>
                </c:pt>
                <c:pt idx="1">
                  <c:v>4.0786703564355431E-2</c:v>
                </c:pt>
                <c:pt idx="2">
                  <c:v>-5.709406114045118E-2</c:v>
                </c:pt>
                <c:pt idx="3">
                  <c:v>-6.4034420221460067E-2</c:v>
                </c:pt>
                <c:pt idx="4">
                  <c:v>-0.14959234125339443</c:v>
                </c:pt>
                <c:pt idx="5">
                  <c:v>-5.9296828588359475E-2</c:v>
                </c:pt>
                <c:pt idx="6">
                  <c:v>-9.372719046027389E-2</c:v>
                </c:pt>
                <c:pt idx="7">
                  <c:v>7.0483544583081273E-2</c:v>
                </c:pt>
                <c:pt idx="8">
                  <c:v>0.13667160469504203</c:v>
                </c:pt>
                <c:pt idx="9">
                  <c:v>-0.46682806125670145</c:v>
                </c:pt>
                <c:pt idx="10">
                  <c:v>-4.7785121937260734E-2</c:v>
                </c:pt>
                <c:pt idx="11">
                  <c:v>-0.1258976948209313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B-45FE-A13E-BEF5559FE72C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Sheet2!$U$3:$U$14</c:f>
              <c:numCache>
                <c:formatCode>0.00</c:formatCode>
                <c:ptCount val="12"/>
                <c:pt idx="0">
                  <c:v>-6.1472343262632526E-2</c:v>
                </c:pt>
                <c:pt idx="1">
                  <c:v>5.8447006477622895E-2</c:v>
                </c:pt>
                <c:pt idx="2">
                  <c:v>-1.6983193394111671E-2</c:v>
                </c:pt>
                <c:pt idx="3">
                  <c:v>-1.6472941915522007E-2</c:v>
                </c:pt>
                <c:pt idx="4">
                  <c:v>-0.15533450494043874</c:v>
                </c:pt>
                <c:pt idx="5">
                  <c:v>-6.8252802402272411E-2</c:v>
                </c:pt>
                <c:pt idx="6">
                  <c:v>-5.1986029841854339E-2</c:v>
                </c:pt>
                <c:pt idx="7">
                  <c:v>-0.14465058486140711</c:v>
                </c:pt>
                <c:pt idx="8">
                  <c:v>3.1056992516314195E-2</c:v>
                </c:pt>
                <c:pt idx="9">
                  <c:v>-0.23436863620010823</c:v>
                </c:pt>
                <c:pt idx="10">
                  <c:v>-0.14423862681894503</c:v>
                </c:pt>
                <c:pt idx="11">
                  <c:v>-0.1909994633369928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B-45FE-A13E-BEF5559FE72C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Sheet2!$V$3:$V$14</c:f>
              <c:numCache>
                <c:formatCode>0.00</c:formatCode>
                <c:ptCount val="12"/>
                <c:pt idx="0">
                  <c:v>-6.318635795838741E-2</c:v>
                </c:pt>
                <c:pt idx="1">
                  <c:v>7.4177684786466663E-2</c:v>
                </c:pt>
                <c:pt idx="2">
                  <c:v>-8.2817092250406094E-3</c:v>
                </c:pt>
                <c:pt idx="3">
                  <c:v>4.513958614264093E-5</c:v>
                </c:pt>
                <c:pt idx="4">
                  <c:v>-0.10527143942609889</c:v>
                </c:pt>
                <c:pt idx="5">
                  <c:v>1.6013820099226668E-3</c:v>
                </c:pt>
                <c:pt idx="6">
                  <c:v>-5.7765307148149201E-3</c:v>
                </c:pt>
                <c:pt idx="7">
                  <c:v>-0.11334530667611661</c:v>
                </c:pt>
                <c:pt idx="8">
                  <c:v>6.5703092128401253E-2</c:v>
                </c:pt>
                <c:pt idx="9">
                  <c:v>-7.5660202851488251E-2</c:v>
                </c:pt>
                <c:pt idx="10">
                  <c:v>7.8507643891909222E-3</c:v>
                </c:pt>
                <c:pt idx="11">
                  <c:v>-1.1987802965991019E-2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B-45FE-A13E-BEF5559FE72C}"/>
            </c:ext>
          </c:extLst>
        </c:ser>
        <c:ser>
          <c:idx val="3"/>
          <c:order val="3"/>
          <c:tx>
            <c:strRef>
              <c:f>Sheet2!$Z$2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Sheet2!$Z$3:$Z$14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FF1-AF7C-47688008E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66528"/>
        <c:axId val="96968064"/>
      </c:radarChart>
      <c:catAx>
        <c:axId val="969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968064"/>
        <c:crosses val="autoZero"/>
        <c:auto val="1"/>
        <c:lblAlgn val="ctr"/>
        <c:lblOffset val="100"/>
        <c:noMultiLvlLbl val="0"/>
      </c:catAx>
      <c:valAx>
        <c:axId val="9696806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9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6854355469714"/>
          <c:y val="0.19689909086751264"/>
          <c:w val="0.68197692269598376"/>
          <c:h val="0.61394867788357954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(2)'!$T$58:$T$68</c:f>
              <c:numCache>
                <c:formatCode>0.00</c:formatCode>
                <c:ptCount val="11"/>
                <c:pt idx="0">
                  <c:v>1.9662921850466523E-2</c:v>
                </c:pt>
                <c:pt idx="1">
                  <c:v>7.6728111038551192E-2</c:v>
                </c:pt>
                <c:pt idx="2">
                  <c:v>-3.727516611582643E-2</c:v>
                </c:pt>
                <c:pt idx="3">
                  <c:v>-0.12401808804810473</c:v>
                </c:pt>
                <c:pt idx="4">
                  <c:v>4.5588107743051148E-3</c:v>
                </c:pt>
                <c:pt idx="5">
                  <c:v>0.16155402601078411</c:v>
                </c:pt>
                <c:pt idx="6">
                  <c:v>-5.6130844718409373E-2</c:v>
                </c:pt>
                <c:pt idx="7">
                  <c:v>-0.24826450875955142</c:v>
                </c:pt>
                <c:pt idx="8">
                  <c:v>-0.19883272273236846</c:v>
                </c:pt>
                <c:pt idx="9">
                  <c:v>4.0629281331665178E-2</c:v>
                </c:pt>
                <c:pt idx="10">
                  <c:v>-0.18664451727793083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4-4B6C-B2F1-528005520861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(2)'!$U$58:$U$68</c:f>
              <c:numCache>
                <c:formatCode>0.00</c:formatCode>
                <c:ptCount val="11"/>
                <c:pt idx="0">
                  <c:v>-1.9217853296032403E-2</c:v>
                </c:pt>
                <c:pt idx="1">
                  <c:v>1.4468963883858521E-2</c:v>
                </c:pt>
                <c:pt idx="2">
                  <c:v>-0.10683099547623669</c:v>
                </c:pt>
                <c:pt idx="3">
                  <c:v>-0.17048283640944104</c:v>
                </c:pt>
                <c:pt idx="4">
                  <c:v>-0.18750101945427472</c:v>
                </c:pt>
                <c:pt idx="5">
                  <c:v>0.15898996770868634</c:v>
                </c:pt>
                <c:pt idx="6">
                  <c:v>-9.5636706261218549E-2</c:v>
                </c:pt>
                <c:pt idx="7">
                  <c:v>-0.22756149853957122</c:v>
                </c:pt>
                <c:pt idx="8">
                  <c:v>-0.21355257227691218</c:v>
                </c:pt>
                <c:pt idx="9">
                  <c:v>0.17266249417328927</c:v>
                </c:pt>
                <c:pt idx="10">
                  <c:v>-2.2308344739944693E-2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4-4B6C-B2F1-528005520861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(2)'!$V$58:$V$68</c:f>
              <c:numCache>
                <c:formatCode>0.00</c:formatCode>
                <c:ptCount val="11"/>
                <c:pt idx="0">
                  <c:v>-2.8780454936365572E-2</c:v>
                </c:pt>
                <c:pt idx="1">
                  <c:v>-1.3555496743222121E-2</c:v>
                </c:pt>
                <c:pt idx="2">
                  <c:v>-8.9425999681339394E-2</c:v>
                </c:pt>
                <c:pt idx="3">
                  <c:v>6.4945965901191338E-2</c:v>
                </c:pt>
                <c:pt idx="4">
                  <c:v>-7.4695942774273272E-2</c:v>
                </c:pt>
                <c:pt idx="5">
                  <c:v>0.13284561832427291</c:v>
                </c:pt>
                <c:pt idx="6">
                  <c:v>-0.16518233101924581</c:v>
                </c:pt>
                <c:pt idx="7">
                  <c:v>-5.7982625268934974E-2</c:v>
                </c:pt>
                <c:pt idx="8">
                  <c:v>-0.11614750918412596</c:v>
                </c:pt>
                <c:pt idx="9">
                  <c:v>0.21558306471739114</c:v>
                </c:pt>
                <c:pt idx="10">
                  <c:v>-1.7002048916974828E-2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E4-4B6C-B2F1-528005520861}"/>
            </c:ext>
          </c:extLst>
        </c:ser>
        <c:ser>
          <c:idx val="3"/>
          <c:order val="3"/>
          <c:tx>
            <c:strRef>
              <c:f>'Sheet2 (2)'!$Z$2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(2)'!$Z$58:$Z$68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4-4B6C-B2F1-528005520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257999"/>
        <c:axId val="1863255087"/>
      </c:radarChart>
      <c:catAx>
        <c:axId val="186325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5087"/>
        <c:crosses val="autoZero"/>
        <c:auto val="1"/>
        <c:lblAlgn val="ctr"/>
        <c:lblOffset val="100"/>
        <c:noMultiLvlLbl val="0"/>
      </c:catAx>
      <c:valAx>
        <c:axId val="186325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8548596660837"/>
          <c:y val="0.21048647547494312"/>
          <c:w val="0.55616352201257857"/>
          <c:h val="0.52981719028635454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Sheet2!$W$3:$W$14</c:f>
              <c:numCache>
                <c:formatCode>0.00</c:formatCode>
                <c:ptCount val="12"/>
                <c:pt idx="0">
                  <c:v>0.62809184988218714</c:v>
                </c:pt>
                <c:pt idx="1">
                  <c:v>0.72112870832927856</c:v>
                </c:pt>
                <c:pt idx="2">
                  <c:v>0.93054225381777178</c:v>
                </c:pt>
                <c:pt idx="3">
                  <c:v>1.0457739017814358</c:v>
                </c:pt>
                <c:pt idx="4">
                  <c:v>0.64127782216775919</c:v>
                </c:pt>
                <c:pt idx="5">
                  <c:v>0.56091750185053479</c:v>
                </c:pt>
                <c:pt idx="6">
                  <c:v>0.85787526000835701</c:v>
                </c:pt>
                <c:pt idx="7">
                  <c:v>0.45291197365169839</c:v>
                </c:pt>
                <c:pt idx="8">
                  <c:v>0.48437493183135111</c:v>
                </c:pt>
                <c:pt idx="9">
                  <c:v>0.32147555602352629</c:v>
                </c:pt>
                <c:pt idx="10">
                  <c:v>0.33609341408267585</c:v>
                </c:pt>
                <c:pt idx="11">
                  <c:v>0.37319110215368556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C-44D7-87DD-AC7EE8B59FAD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Sheet2!$X$3:$X$14</c:f>
              <c:numCache>
                <c:formatCode>0.00</c:formatCode>
                <c:ptCount val="12"/>
                <c:pt idx="0">
                  <c:v>0.86782975199269907</c:v>
                </c:pt>
                <c:pt idx="1">
                  <c:v>1.0158570454901716</c:v>
                </c:pt>
                <c:pt idx="2">
                  <c:v>1.2441222419006956</c:v>
                </c:pt>
                <c:pt idx="3">
                  <c:v>1.3309382693164362</c:v>
                </c:pt>
                <c:pt idx="4">
                  <c:v>0.81428495182722127</c:v>
                </c:pt>
                <c:pt idx="5">
                  <c:v>0.86520017503141045</c:v>
                </c:pt>
                <c:pt idx="6">
                  <c:v>1.0482067822593688</c:v>
                </c:pt>
                <c:pt idx="7">
                  <c:v>0.5192105119436482</c:v>
                </c:pt>
                <c:pt idx="8">
                  <c:v>0.63473701968321372</c:v>
                </c:pt>
                <c:pt idx="9">
                  <c:v>0.75459625428888732</c:v>
                </c:pt>
                <c:pt idx="10">
                  <c:v>0.93093558150065925</c:v>
                </c:pt>
                <c:pt idx="11">
                  <c:v>0.57616400335374973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C-44D7-87DD-AC7EE8B59FAD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Sheet2!$Y$3:$Y$14</c:f>
              <c:numCache>
                <c:formatCode>0.00</c:formatCode>
                <c:ptCount val="12"/>
                <c:pt idx="0">
                  <c:v>1.5458714227688608</c:v>
                </c:pt>
                <c:pt idx="1">
                  <c:v>1.56335003954137</c:v>
                </c:pt>
                <c:pt idx="2">
                  <c:v>1.6397951850606467</c:v>
                </c:pt>
                <c:pt idx="3">
                  <c:v>1.7942239496004859</c:v>
                </c:pt>
                <c:pt idx="4">
                  <c:v>1.3761838028430819</c:v>
                </c:pt>
                <c:pt idx="5">
                  <c:v>1.3738575901406966</c:v>
                </c:pt>
                <c:pt idx="6">
                  <c:v>1.550317394702809</c:v>
                </c:pt>
                <c:pt idx="7">
                  <c:v>1.0449865598084458</c:v>
                </c:pt>
                <c:pt idx="8">
                  <c:v>1.1978049483356563</c:v>
                </c:pt>
                <c:pt idx="9">
                  <c:v>1.2090764382388703</c:v>
                </c:pt>
                <c:pt idx="10">
                  <c:v>1.3620873061591503</c:v>
                </c:pt>
                <c:pt idx="11">
                  <c:v>1.0205801599506714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C-44D7-87DD-AC7EE8B59FAD}"/>
            </c:ext>
          </c:extLst>
        </c:ser>
        <c:ser>
          <c:idx val="3"/>
          <c:order val="3"/>
          <c:tx>
            <c:strRef>
              <c:f>Sheet2!$AA$2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Sheet2!$S$3:$S$14</c:f>
              <c:strCache>
                <c:ptCount val="12"/>
                <c:pt idx="0">
                  <c:v>South Korea</c:v>
                </c:pt>
                <c:pt idx="1">
                  <c:v>Japan</c:v>
                </c:pt>
                <c:pt idx="2">
                  <c:v>Australia</c:v>
                </c:pt>
                <c:pt idx="3">
                  <c:v>Singapore</c:v>
                </c:pt>
                <c:pt idx="4">
                  <c:v>Taiwan</c:v>
                </c:pt>
                <c:pt idx="5">
                  <c:v>China</c:v>
                </c:pt>
                <c:pt idx="6">
                  <c:v>New Zealand</c:v>
                </c:pt>
                <c:pt idx="7">
                  <c:v>Malaysia</c:v>
                </c:pt>
                <c:pt idx="8">
                  <c:v>Thailand</c:v>
                </c:pt>
                <c:pt idx="9">
                  <c:v>Vietnam</c:v>
                </c:pt>
                <c:pt idx="10">
                  <c:v>Philippines</c:v>
                </c:pt>
                <c:pt idx="11">
                  <c:v>Indonesia</c:v>
                </c:pt>
              </c:strCache>
            </c:strRef>
          </c:cat>
          <c:val>
            <c:numRef>
              <c:f>Sheet2!$AA$3:$AA$14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DC-44D7-87DD-AC7EE8B59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97792"/>
        <c:axId val="96133504"/>
      </c:radarChart>
      <c:catAx>
        <c:axId val="960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133504"/>
        <c:crosses val="autoZero"/>
        <c:auto val="1"/>
        <c:lblAlgn val="ctr"/>
        <c:lblOffset val="100"/>
        <c:noMultiLvlLbl val="0"/>
      </c:catAx>
      <c:valAx>
        <c:axId val="9613350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09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0898353614889"/>
          <c:y val="7.4086261605359041E-2"/>
          <c:w val="0.53551143478597441"/>
          <c:h val="0.80017779063495365"/>
        </c:manualLayout>
      </c:layout>
      <c:radarChart>
        <c:radarStyle val="marker"/>
        <c:varyColors val="0"/>
        <c:ser>
          <c:idx val="0"/>
          <c:order val="0"/>
          <c:tx>
            <c:v>domestic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(2)'!$W$58:$W$68</c:f>
              <c:numCache>
                <c:formatCode>0.00</c:formatCode>
                <c:ptCount val="11"/>
                <c:pt idx="0">
                  <c:v>0.42801754488983873</c:v>
                </c:pt>
                <c:pt idx="1">
                  <c:v>0.4763380926604931</c:v>
                </c:pt>
                <c:pt idx="2">
                  <c:v>0.47521443214453285</c:v>
                </c:pt>
                <c:pt idx="3">
                  <c:v>0.4065559442322384</c:v>
                </c:pt>
                <c:pt idx="4">
                  <c:v>0.32852399398678783</c:v>
                </c:pt>
                <c:pt idx="5">
                  <c:v>0.63075209336219829</c:v>
                </c:pt>
                <c:pt idx="6">
                  <c:v>0.518006434784125</c:v>
                </c:pt>
                <c:pt idx="7">
                  <c:v>0.6586262508895866</c:v>
                </c:pt>
                <c:pt idx="8">
                  <c:v>0.48143785780884657</c:v>
                </c:pt>
                <c:pt idx="9">
                  <c:v>0.89704778750000003</c:v>
                </c:pt>
                <c:pt idx="10">
                  <c:v>0.36647815901663694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E-46EB-92C7-FF4F35828246}"/>
            </c:ext>
          </c:extLst>
        </c:ser>
        <c:ser>
          <c:idx val="1"/>
          <c:order val="1"/>
          <c:tx>
            <c:v>lead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(2)'!$X$58:$X$68</c:f>
              <c:numCache>
                <c:formatCode>0.00</c:formatCode>
                <c:ptCount val="11"/>
                <c:pt idx="0">
                  <c:v>0.68582663678735434</c:v>
                </c:pt>
                <c:pt idx="1">
                  <c:v>0.72928296415592919</c:v>
                </c:pt>
                <c:pt idx="2">
                  <c:v>0.65501533390622013</c:v>
                </c:pt>
                <c:pt idx="3">
                  <c:v>0.84950374206280543</c:v>
                </c:pt>
                <c:pt idx="4">
                  <c:v>0.50766317513634496</c:v>
                </c:pt>
                <c:pt idx="5">
                  <c:v>0.70775326337711864</c:v>
                </c:pt>
                <c:pt idx="6">
                  <c:v>0.74748438250247773</c:v>
                </c:pt>
                <c:pt idx="7">
                  <c:v>0.543449770698052</c:v>
                </c:pt>
                <c:pt idx="8">
                  <c:v>0.62364434599526264</c:v>
                </c:pt>
                <c:pt idx="9">
                  <c:v>1.1073814995215212</c:v>
                </c:pt>
                <c:pt idx="10">
                  <c:v>0.86295461983622856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E-46EB-92C7-FF4F35828246}"/>
            </c:ext>
          </c:extLst>
        </c:ser>
        <c:ser>
          <c:idx val="2"/>
          <c:order val="2"/>
          <c:tx>
            <c:v>non-lead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(2)'!$Y$58:$Y$68</c:f>
              <c:numCache>
                <c:formatCode>0.00</c:formatCode>
                <c:ptCount val="11"/>
                <c:pt idx="0">
                  <c:v>1.2967406600915792</c:v>
                </c:pt>
                <c:pt idx="1">
                  <c:v>1.1966979137977429</c:v>
                </c:pt>
                <c:pt idx="2">
                  <c:v>1.393871375693138</c:v>
                </c:pt>
                <c:pt idx="3">
                  <c:v>1.7663163734426806</c:v>
                </c:pt>
                <c:pt idx="4">
                  <c:v>0.79749965119331279</c:v>
                </c:pt>
                <c:pt idx="5">
                  <c:v>1.1075596438435016</c:v>
                </c:pt>
                <c:pt idx="6">
                  <c:v>1.3659800396384998</c:v>
                </c:pt>
                <c:pt idx="7">
                  <c:v>1.2910986275093699</c:v>
                </c:pt>
                <c:pt idx="8">
                  <c:v>1.246165424212428</c:v>
                </c:pt>
                <c:pt idx="9">
                  <c:v>1.6638205420793053</c:v>
                </c:pt>
                <c:pt idx="10">
                  <c:v>1.2009532293570389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E-46EB-92C7-FF4F35828246}"/>
            </c:ext>
          </c:extLst>
        </c:ser>
        <c:ser>
          <c:idx val="3"/>
          <c:order val="3"/>
          <c:tx>
            <c:strRef>
              <c:f>'Sheet2 (2)'!$AA$2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'Sheet2 (2)'!$S$58:$S$68</c:f>
              <c:strCache>
                <c:ptCount val="11"/>
                <c:pt idx="0">
                  <c:v>Brazil</c:v>
                </c:pt>
                <c:pt idx="1">
                  <c:v>Argentina</c:v>
                </c:pt>
                <c:pt idx="2">
                  <c:v>Mexico</c:v>
                </c:pt>
                <c:pt idx="3">
                  <c:v>Costa Rica</c:v>
                </c:pt>
                <c:pt idx="4">
                  <c:v>Cuba</c:v>
                </c:pt>
                <c:pt idx="5">
                  <c:v>Uruguay</c:v>
                </c:pt>
                <c:pt idx="6">
                  <c:v>Chile</c:v>
                </c:pt>
                <c:pt idx="7">
                  <c:v>Ecuador</c:v>
                </c:pt>
                <c:pt idx="8">
                  <c:v>Colombia</c:v>
                </c:pt>
                <c:pt idx="9">
                  <c:v>Panama</c:v>
                </c:pt>
                <c:pt idx="10">
                  <c:v>Peru</c:v>
                </c:pt>
              </c:strCache>
            </c:strRef>
          </c:cat>
          <c:val>
            <c:numRef>
              <c:f>'Sheet2 (2)'!$AA$58:$AA$68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E-46EB-92C7-FF4F35828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257999"/>
        <c:axId val="1863255087"/>
      </c:radarChart>
      <c:catAx>
        <c:axId val="186325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5087"/>
        <c:crosses val="autoZero"/>
        <c:auto val="1"/>
        <c:lblAlgn val="ctr"/>
        <c:lblOffset val="100"/>
        <c:noMultiLvlLbl val="0"/>
      </c:catAx>
      <c:valAx>
        <c:axId val="186325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325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0.05605</cdr:x>
      <cdr:y>0.03814</cdr:y>
    </cdr:from>
    <cdr:to>
      <cdr:x>0.8584</cdr:x>
      <cdr:y>0.1336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68" y="172616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dirty="0" smtClean="0"/>
            <a:t>East </a:t>
          </a:r>
          <a:r>
            <a:rPr lang="es-ES" dirty="0"/>
            <a:t>A</a:t>
          </a:r>
          <a:r>
            <a:rPr lang="es-ES" sz="1100" dirty="0" smtClean="0"/>
            <a:t>sia &amp; </a:t>
          </a:r>
          <a:r>
            <a:rPr lang="es-ES" sz="1100" dirty="0" err="1" smtClean="0"/>
            <a:t>Pacific</a:t>
          </a:r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0.07052</cdr:x>
      <cdr:y>0.01052</cdr:y>
    </cdr:from>
    <cdr:to>
      <cdr:x>0.87287</cdr:x>
      <cdr:y>0.10598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820" y="47625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 err="1" smtClean="0"/>
            <a:t>Latin</a:t>
          </a:r>
          <a:r>
            <a:rPr lang="es-ES" sz="1100" dirty="0" smtClean="0"/>
            <a:t> </a:t>
          </a:r>
          <a:r>
            <a:rPr lang="es-ES" sz="1100" dirty="0" err="1" smtClean="0"/>
            <a:t>America</a:t>
          </a:r>
          <a:r>
            <a:rPr lang="es-ES" sz="1100" dirty="0" smtClean="0"/>
            <a:t> &amp; </a:t>
          </a:r>
          <a:r>
            <a:rPr lang="es-ES" sz="1100" dirty="0" err="1" smtClean="0"/>
            <a:t>Caribbean</a:t>
          </a:r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0.05605</cdr:x>
      <cdr:y>0.03814</cdr:y>
    </cdr:from>
    <cdr:to>
      <cdr:x>0.8584</cdr:x>
      <cdr:y>0.1336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68" y="172616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dirty="0" smtClean="0"/>
            <a:t>East </a:t>
          </a:r>
          <a:r>
            <a:rPr lang="es-ES" dirty="0"/>
            <a:t>A</a:t>
          </a:r>
          <a:r>
            <a:rPr lang="es-ES" sz="1100" dirty="0" smtClean="0"/>
            <a:t>sia &amp; </a:t>
          </a:r>
          <a:r>
            <a:rPr lang="es-ES" sz="1100" dirty="0" err="1" smtClean="0"/>
            <a:t>Pacific</a:t>
          </a:r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0.07052</cdr:x>
      <cdr:y>0.01052</cdr:y>
    </cdr:from>
    <cdr:to>
      <cdr:x>0.87287</cdr:x>
      <cdr:y>0.10598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820" y="47625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 err="1" smtClean="0"/>
            <a:t>Latin</a:t>
          </a:r>
          <a:r>
            <a:rPr lang="es-ES" sz="1100" dirty="0" smtClean="0"/>
            <a:t> </a:t>
          </a:r>
          <a:r>
            <a:rPr lang="es-ES" sz="1100" dirty="0" err="1" smtClean="0"/>
            <a:t>America</a:t>
          </a:r>
          <a:r>
            <a:rPr lang="es-ES" sz="1100" dirty="0" smtClean="0"/>
            <a:t> &amp; </a:t>
          </a:r>
          <a:r>
            <a:rPr lang="es-ES" sz="1100" dirty="0" err="1" smtClean="0"/>
            <a:t>Caribbean</a:t>
          </a:r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0.06863</cdr:x>
      <cdr:y>0.04936</cdr:y>
    </cdr:from>
    <cdr:to>
      <cdr:x>0.87098</cdr:x>
      <cdr:y>0.14482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68" y="223416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 smtClean="0"/>
            <a:t>East </a:t>
          </a:r>
          <a:r>
            <a:rPr lang="es-ES" dirty="0"/>
            <a:t>A</a:t>
          </a:r>
          <a:r>
            <a:rPr lang="es-ES" sz="1100" dirty="0" smtClean="0"/>
            <a:t>sia &amp; </a:t>
          </a:r>
          <a:r>
            <a:rPr lang="es-ES" sz="1100" dirty="0" err="1" smtClean="0"/>
            <a:t>Pacific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0.72385</cdr:x>
      <cdr:y>0.17686</cdr:y>
    </cdr:from>
    <cdr:to>
      <cdr:x>1</cdr:x>
      <cdr:y>0.23293</cdr:y>
    </cdr:to>
    <cdr:sp macro="" textlink="">
      <cdr:nvSpPr>
        <cdr:cNvPr id="3" name="Right Arrow 2"/>
        <cdr:cNvSpPr/>
      </cdr:nvSpPr>
      <cdr:spPr>
        <a:xfrm xmlns:a="http://schemas.openxmlformats.org/drawingml/2006/main" rot="8287640">
          <a:off x="2981031" y="800455"/>
          <a:ext cx="1115278" cy="25377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0.07052</cdr:x>
      <cdr:y>0.04674</cdr:y>
    </cdr:from>
    <cdr:to>
      <cdr:x>0.87287</cdr:x>
      <cdr:y>0.1422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815" y="211543"/>
          <a:ext cx="324037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 err="1" smtClean="0"/>
            <a:t>Latin</a:t>
          </a:r>
          <a:r>
            <a:rPr lang="es-ES" sz="1100" dirty="0" smtClean="0"/>
            <a:t> </a:t>
          </a:r>
          <a:r>
            <a:rPr lang="es-ES" sz="1100" dirty="0" err="1" smtClean="0"/>
            <a:t>America</a:t>
          </a:r>
          <a:r>
            <a:rPr lang="es-ES" sz="1100" dirty="0" smtClean="0"/>
            <a:t> &amp; </a:t>
          </a:r>
          <a:r>
            <a:rPr lang="es-ES" sz="1100" dirty="0" err="1" smtClean="0"/>
            <a:t>Caribbean</a:t>
          </a:r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0FA1-4148-4B74-BDBF-5BCB3BF541F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3317-8D2C-42EE-B883-33B104DC9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5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72D589-F408-443B-89D5-533737043DC8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A43833-BFD3-4A2A-AA7A-947CC4AD981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8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7472-CA32-4609-A6A3-01354C239F69}" type="slidenum">
              <a:rPr lang="de-DE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de-DE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211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38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03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6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927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21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86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06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31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5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78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019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42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109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128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41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770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788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350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851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6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49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941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983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624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64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715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28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972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457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70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4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256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503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8482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96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92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7472-CA32-4609-A6A3-01354C239F69}" type="slidenum">
              <a:rPr lang="de-DE" smtClean="0">
                <a:latin typeface="Arial" pitchFamily="34" charset="0"/>
                <a:ea typeface="ヒラギノ角ゴ Pro W3"/>
                <a:cs typeface="ヒラギノ角ゴ Pro W3"/>
              </a:rPr>
              <a:pPr/>
              <a:t>48</a:t>
            </a:fld>
            <a:endParaRPr lang="de-DE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9412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50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endParaRPr lang="en-US" sz="120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79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94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3833-BFD3-4A2A-AA7A-947CC4AD981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888432" cy="360040"/>
          </a:xfrm>
        </p:spPr>
        <p:txBody>
          <a:bodyPr/>
          <a:lstStyle/>
          <a:p>
            <a:r>
              <a:rPr lang="es-ES" smtClean="0"/>
              <a:t>STI Conference 2018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3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6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56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77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4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7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8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3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5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3-5.0.2014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D4A1-6FDF-4A5C-B60A-5F71806F7F7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3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sugimoto@indiana.ed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hyperlink" Target="mailto:elrobinster@gmail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rcostas@cwts.leidenuniv.nl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vincent.lariviere@umontreal.ca" TargetMode="External"/><Relationship Id="rId4" Type="http://schemas.openxmlformats.org/officeDocument/2006/relationships/image" Target="../media/image43.png"/><Relationship Id="rId9" Type="http://schemas.openxmlformats.org/officeDocument/2006/relationships/hyperlink" Target="mailto:zaida.chinchilla@csic.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el 1"/>
          <p:cNvSpPr txBox="1">
            <a:spLocks/>
          </p:cNvSpPr>
          <p:nvPr/>
        </p:nvSpPr>
        <p:spPr bwMode="auto">
          <a:xfrm>
            <a:off x="1506652" y="5975127"/>
            <a:ext cx="6153617" cy="5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800"/>
              </a:lnSpc>
            </a:pPr>
            <a:endParaRPr lang="de-DE" sz="1400" b="1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7" y="764704"/>
            <a:ext cx="7618865" cy="484562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626289" y="973185"/>
            <a:ext cx="61928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5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Building ties across countries: International collaboration, field specialization, and global leadership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1619672" y="4293096"/>
            <a:ext cx="5254424" cy="66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ts val="2600"/>
              </a:lnSpc>
            </a:pPr>
            <a:endParaRPr lang="de-A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0" hangingPunct="0">
              <a:lnSpc>
                <a:spcPts val="2600"/>
              </a:lnSpc>
            </a:pPr>
            <a:r>
              <a:rPr lang="de-AT" sz="1800" b="1" dirty="0" smtClean="0">
                <a:solidFill>
                  <a:schemeClr val="tx2">
                    <a:lumMod val="75000"/>
                  </a:schemeClr>
                </a:solidFill>
              </a:rPr>
              <a:t>STI 2018, 12-14 September, Leiden, The Netherlands</a:t>
            </a:r>
            <a:endParaRPr lang="de-DE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6652" y="2945071"/>
            <a:ext cx="64426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2600"/>
              </a:lnSpc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Zaida Chinchilla-Rodríguez,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Vincent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Larivière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Nicolás Robinson-García, Rodrigo Costas and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Cassidy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R.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Sugimoto</a:t>
            </a:r>
            <a:endParaRPr lang="de-DE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Content Placeholder 7" descr="cw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72" b="-15472"/>
          <a:stretch>
            <a:fillRect/>
          </a:stretch>
        </p:blipFill>
        <p:spPr>
          <a:xfrm>
            <a:off x="4015615" y="5694638"/>
            <a:ext cx="1060442" cy="583202"/>
          </a:xfrm>
          <a:prstGeom prst="rect">
            <a:avLst/>
          </a:prstGeom>
        </p:spPr>
      </p:pic>
      <p:pic>
        <p:nvPicPr>
          <p:cNvPr id="6" name="Picture 10" descr="IU_SICE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33257"/>
            <a:ext cx="1468943" cy="561702"/>
          </a:xfrm>
          <a:prstGeom prst="rect">
            <a:avLst/>
          </a:prstGeom>
        </p:spPr>
      </p:pic>
      <p:pic>
        <p:nvPicPr>
          <p:cNvPr id="19" name="Imagen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793" y="5890818"/>
            <a:ext cx="1122822" cy="397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694638"/>
            <a:ext cx="1270961" cy="682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6" y="5778003"/>
            <a:ext cx="1074480" cy="457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3331" y="4490443"/>
            <a:ext cx="1513876" cy="5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3"/>
    </mc:Choice>
    <mc:Fallback xmlns="">
      <p:transition spd="slow" advTm="368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terminology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3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spd="slow" advTm="111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many faces of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F94BA-3E0D-2C47-BAF6-2B7B6DE8B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spd="slow" advTm="111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BCDDF-36CB-6C45-9C4A-73EC276A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Who/what do we think of as “leader”?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F88019-A9A0-8D47-87F6-73574E519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People?</a:t>
            </a:r>
          </a:p>
          <a:p>
            <a:endParaRPr lang="en-US" dirty="0"/>
          </a:p>
          <a:p>
            <a:r>
              <a:rPr lang="en-US" dirty="0"/>
              <a:t>Institutions?</a:t>
            </a:r>
          </a:p>
          <a:p>
            <a:endParaRPr lang="en-US" dirty="0"/>
          </a:p>
          <a:p>
            <a:r>
              <a:rPr lang="en-US" dirty="0"/>
              <a:t>Countries?</a:t>
            </a:r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61D3FB69-E41E-CB4C-934D-7B9A0D2AF416}"/>
              </a:ext>
            </a:extLst>
          </p:cNvPr>
          <p:cNvSpPr>
            <a:spLocks noEditPoints="1"/>
          </p:cNvSpPr>
          <p:nvPr/>
        </p:nvSpPr>
        <p:spPr bwMode="auto">
          <a:xfrm>
            <a:off x="4423173" y="1957786"/>
            <a:ext cx="491728" cy="2209800"/>
          </a:xfrm>
          <a:custGeom>
            <a:avLst/>
            <a:gdLst>
              <a:gd name="T0" fmla="*/ 25400 w 413"/>
              <a:gd name="T1" fmla="*/ 622300 h 1392"/>
              <a:gd name="T2" fmla="*/ 100012 w 413"/>
              <a:gd name="T3" fmla="*/ 431800 h 1392"/>
              <a:gd name="T4" fmla="*/ 147637 w 413"/>
              <a:gd name="T5" fmla="*/ 393700 h 1392"/>
              <a:gd name="T6" fmla="*/ 198437 w 413"/>
              <a:gd name="T7" fmla="*/ 365125 h 1392"/>
              <a:gd name="T8" fmla="*/ 223837 w 413"/>
              <a:gd name="T9" fmla="*/ 200025 h 1392"/>
              <a:gd name="T10" fmla="*/ 265112 w 413"/>
              <a:gd name="T11" fmla="*/ 55563 h 1392"/>
              <a:gd name="T12" fmla="*/ 355600 w 413"/>
              <a:gd name="T13" fmla="*/ 0 h 1392"/>
              <a:gd name="T14" fmla="*/ 414337 w 413"/>
              <a:gd name="T15" fmla="*/ 9525 h 1392"/>
              <a:gd name="T16" fmla="*/ 469900 w 413"/>
              <a:gd name="T17" fmla="*/ 87313 h 1392"/>
              <a:gd name="T18" fmla="*/ 479425 w 413"/>
              <a:gd name="T19" fmla="*/ 141288 h 1392"/>
              <a:gd name="T20" fmla="*/ 514350 w 413"/>
              <a:gd name="T21" fmla="*/ 287338 h 1392"/>
              <a:gd name="T22" fmla="*/ 520700 w 413"/>
              <a:gd name="T23" fmla="*/ 373063 h 1392"/>
              <a:gd name="T24" fmla="*/ 541337 w 413"/>
              <a:gd name="T25" fmla="*/ 422275 h 1392"/>
              <a:gd name="T26" fmla="*/ 587375 w 413"/>
              <a:gd name="T27" fmla="*/ 460375 h 1392"/>
              <a:gd name="T28" fmla="*/ 600075 w 413"/>
              <a:gd name="T29" fmla="*/ 487363 h 1392"/>
              <a:gd name="T30" fmla="*/ 646112 w 413"/>
              <a:gd name="T31" fmla="*/ 681038 h 1392"/>
              <a:gd name="T32" fmla="*/ 628650 w 413"/>
              <a:gd name="T33" fmla="*/ 803275 h 1392"/>
              <a:gd name="T34" fmla="*/ 642937 w 413"/>
              <a:gd name="T35" fmla="*/ 1042988 h 1392"/>
              <a:gd name="T36" fmla="*/ 646112 w 413"/>
              <a:gd name="T37" fmla="*/ 1141413 h 1392"/>
              <a:gd name="T38" fmla="*/ 635000 w 413"/>
              <a:gd name="T39" fmla="*/ 1179513 h 1392"/>
              <a:gd name="T40" fmla="*/ 620712 w 413"/>
              <a:gd name="T41" fmla="*/ 1289050 h 1392"/>
              <a:gd name="T42" fmla="*/ 565150 w 413"/>
              <a:gd name="T43" fmla="*/ 1322388 h 1392"/>
              <a:gd name="T44" fmla="*/ 549275 w 413"/>
              <a:gd name="T45" fmla="*/ 1336675 h 1392"/>
              <a:gd name="T46" fmla="*/ 509587 w 413"/>
              <a:gd name="T47" fmla="*/ 1576388 h 1392"/>
              <a:gd name="T48" fmla="*/ 506412 w 413"/>
              <a:gd name="T49" fmla="*/ 1709738 h 1392"/>
              <a:gd name="T50" fmla="*/ 482600 w 413"/>
              <a:gd name="T51" fmla="*/ 1973263 h 1392"/>
              <a:gd name="T52" fmla="*/ 461962 w 413"/>
              <a:gd name="T53" fmla="*/ 2060575 h 1392"/>
              <a:gd name="T54" fmla="*/ 431800 w 413"/>
              <a:gd name="T55" fmla="*/ 2173288 h 1392"/>
              <a:gd name="T56" fmla="*/ 352425 w 413"/>
              <a:gd name="T57" fmla="*/ 2190750 h 1392"/>
              <a:gd name="T58" fmla="*/ 312737 w 413"/>
              <a:gd name="T59" fmla="*/ 2193925 h 1392"/>
              <a:gd name="T60" fmla="*/ 222250 w 413"/>
              <a:gd name="T61" fmla="*/ 2190750 h 1392"/>
              <a:gd name="T62" fmla="*/ 211137 w 413"/>
              <a:gd name="T63" fmla="*/ 2116138 h 1392"/>
              <a:gd name="T64" fmla="*/ 200025 w 413"/>
              <a:gd name="T65" fmla="*/ 2052638 h 1392"/>
              <a:gd name="T66" fmla="*/ 214312 w 413"/>
              <a:gd name="T67" fmla="*/ 1981200 h 1392"/>
              <a:gd name="T68" fmla="*/ 179387 w 413"/>
              <a:gd name="T69" fmla="*/ 1797050 h 1392"/>
              <a:gd name="T70" fmla="*/ 171450 w 413"/>
              <a:gd name="T71" fmla="*/ 1670050 h 1392"/>
              <a:gd name="T72" fmla="*/ 182562 w 413"/>
              <a:gd name="T73" fmla="*/ 1589088 h 1392"/>
              <a:gd name="T74" fmla="*/ 157162 w 413"/>
              <a:gd name="T75" fmla="*/ 1368425 h 1392"/>
              <a:gd name="T76" fmla="*/ 120650 w 413"/>
              <a:gd name="T77" fmla="*/ 1290638 h 1392"/>
              <a:gd name="T78" fmla="*/ 74612 w 413"/>
              <a:gd name="T79" fmla="*/ 1266825 h 1392"/>
              <a:gd name="T80" fmla="*/ 50800 w 413"/>
              <a:gd name="T81" fmla="*/ 1187450 h 1392"/>
              <a:gd name="T82" fmla="*/ 42862 w 413"/>
              <a:gd name="T83" fmla="*/ 1108075 h 1392"/>
              <a:gd name="T84" fmla="*/ 38100 w 413"/>
              <a:gd name="T85" fmla="*/ 912813 h 1392"/>
              <a:gd name="T86" fmla="*/ 25400 w 413"/>
              <a:gd name="T87" fmla="*/ 766763 h 1392"/>
              <a:gd name="T88" fmla="*/ 336550 w 413"/>
              <a:gd name="T89" fmla="*/ 1447800 h 1392"/>
              <a:gd name="T90" fmla="*/ 320675 w 413"/>
              <a:gd name="T91" fmla="*/ 1584325 h 1392"/>
              <a:gd name="T92" fmla="*/ 317500 w 413"/>
              <a:gd name="T93" fmla="*/ 1698625 h 1392"/>
              <a:gd name="T94" fmla="*/ 333375 w 413"/>
              <a:gd name="T95" fmla="*/ 1917700 h 1392"/>
              <a:gd name="T96" fmla="*/ 352425 w 413"/>
              <a:gd name="T97" fmla="*/ 1820863 h 1392"/>
              <a:gd name="T98" fmla="*/ 371475 w 413"/>
              <a:gd name="T99" fmla="*/ 1677988 h 1392"/>
              <a:gd name="T100" fmla="*/ 379412 w 413"/>
              <a:gd name="T101" fmla="*/ 1620838 h 1392"/>
              <a:gd name="T102" fmla="*/ 363537 w 413"/>
              <a:gd name="T103" fmla="*/ 1392238 h 1392"/>
              <a:gd name="T104" fmla="*/ 600075 w 413"/>
              <a:gd name="T105" fmla="*/ 1281113 h 1392"/>
              <a:gd name="T106" fmla="*/ 596900 w 413"/>
              <a:gd name="T107" fmla="*/ 1246188 h 1392"/>
              <a:gd name="T108" fmla="*/ 112712 w 413"/>
              <a:gd name="T109" fmla="*/ 1246188 h 1392"/>
              <a:gd name="T110" fmla="*/ 128587 w 413"/>
              <a:gd name="T111" fmla="*/ 1265238 h 1392"/>
              <a:gd name="T112" fmla="*/ 123825 w 413"/>
              <a:gd name="T113" fmla="*/ 1239838 h 1392"/>
              <a:gd name="T114" fmla="*/ 123825 w 413"/>
              <a:gd name="T115" fmla="*/ 971550 h 1392"/>
              <a:gd name="T116" fmla="*/ 141287 w 413"/>
              <a:gd name="T117" fmla="*/ 950913 h 13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13"/>
              <a:gd name="T178" fmla="*/ 0 h 1392"/>
              <a:gd name="T179" fmla="*/ 413 w 413"/>
              <a:gd name="T180" fmla="*/ 1392 h 13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13" h="1392">
                <a:moveTo>
                  <a:pt x="0" y="476"/>
                </a:moveTo>
                <a:lnTo>
                  <a:pt x="0" y="476"/>
                </a:lnTo>
                <a:lnTo>
                  <a:pt x="0" y="466"/>
                </a:lnTo>
                <a:lnTo>
                  <a:pt x="0" y="456"/>
                </a:lnTo>
                <a:lnTo>
                  <a:pt x="6" y="438"/>
                </a:lnTo>
                <a:lnTo>
                  <a:pt x="16" y="392"/>
                </a:lnTo>
                <a:lnTo>
                  <a:pt x="27" y="349"/>
                </a:lnTo>
                <a:lnTo>
                  <a:pt x="42" y="307"/>
                </a:lnTo>
                <a:lnTo>
                  <a:pt x="46" y="298"/>
                </a:lnTo>
                <a:lnTo>
                  <a:pt x="49" y="288"/>
                </a:lnTo>
                <a:lnTo>
                  <a:pt x="56" y="278"/>
                </a:lnTo>
                <a:lnTo>
                  <a:pt x="63" y="272"/>
                </a:lnTo>
                <a:lnTo>
                  <a:pt x="66" y="268"/>
                </a:lnTo>
                <a:lnTo>
                  <a:pt x="71" y="266"/>
                </a:lnTo>
                <a:lnTo>
                  <a:pt x="74" y="265"/>
                </a:lnTo>
                <a:lnTo>
                  <a:pt x="78" y="260"/>
                </a:lnTo>
                <a:lnTo>
                  <a:pt x="81" y="256"/>
                </a:lnTo>
                <a:lnTo>
                  <a:pt x="84" y="253"/>
                </a:lnTo>
                <a:lnTo>
                  <a:pt x="93" y="248"/>
                </a:lnTo>
                <a:lnTo>
                  <a:pt x="101" y="246"/>
                </a:lnTo>
                <a:lnTo>
                  <a:pt x="108" y="246"/>
                </a:lnTo>
                <a:lnTo>
                  <a:pt x="113" y="246"/>
                </a:lnTo>
                <a:lnTo>
                  <a:pt x="120" y="238"/>
                </a:lnTo>
                <a:lnTo>
                  <a:pt x="125" y="230"/>
                </a:lnTo>
                <a:lnTo>
                  <a:pt x="128" y="220"/>
                </a:lnTo>
                <a:lnTo>
                  <a:pt x="128" y="208"/>
                </a:lnTo>
                <a:lnTo>
                  <a:pt x="128" y="188"/>
                </a:lnTo>
                <a:lnTo>
                  <a:pt x="131" y="166"/>
                </a:lnTo>
                <a:lnTo>
                  <a:pt x="135" y="146"/>
                </a:lnTo>
                <a:lnTo>
                  <a:pt x="141" y="126"/>
                </a:lnTo>
                <a:lnTo>
                  <a:pt x="143" y="115"/>
                </a:lnTo>
                <a:lnTo>
                  <a:pt x="145" y="107"/>
                </a:lnTo>
                <a:lnTo>
                  <a:pt x="148" y="85"/>
                </a:lnTo>
                <a:lnTo>
                  <a:pt x="151" y="75"/>
                </a:lnTo>
                <a:lnTo>
                  <a:pt x="153" y="63"/>
                </a:lnTo>
                <a:lnTo>
                  <a:pt x="162" y="43"/>
                </a:lnTo>
                <a:lnTo>
                  <a:pt x="167" y="35"/>
                </a:lnTo>
                <a:lnTo>
                  <a:pt x="173" y="27"/>
                </a:lnTo>
                <a:lnTo>
                  <a:pt x="180" y="20"/>
                </a:lnTo>
                <a:lnTo>
                  <a:pt x="187" y="17"/>
                </a:lnTo>
                <a:lnTo>
                  <a:pt x="205" y="5"/>
                </a:lnTo>
                <a:lnTo>
                  <a:pt x="214" y="1"/>
                </a:lnTo>
                <a:lnTo>
                  <a:pt x="224" y="0"/>
                </a:lnTo>
                <a:lnTo>
                  <a:pt x="229" y="1"/>
                </a:lnTo>
                <a:lnTo>
                  <a:pt x="232" y="3"/>
                </a:lnTo>
                <a:lnTo>
                  <a:pt x="237" y="3"/>
                </a:lnTo>
                <a:lnTo>
                  <a:pt x="242" y="1"/>
                </a:lnTo>
                <a:lnTo>
                  <a:pt x="252" y="3"/>
                </a:lnTo>
                <a:lnTo>
                  <a:pt x="261" y="6"/>
                </a:lnTo>
                <a:lnTo>
                  <a:pt x="269" y="11"/>
                </a:lnTo>
                <a:lnTo>
                  <a:pt x="276" y="20"/>
                </a:lnTo>
                <a:lnTo>
                  <a:pt x="281" y="27"/>
                </a:lnTo>
                <a:lnTo>
                  <a:pt x="286" y="37"/>
                </a:lnTo>
                <a:lnTo>
                  <a:pt x="291" y="45"/>
                </a:lnTo>
                <a:lnTo>
                  <a:pt x="296" y="55"/>
                </a:lnTo>
                <a:lnTo>
                  <a:pt x="291" y="48"/>
                </a:lnTo>
                <a:lnTo>
                  <a:pt x="286" y="40"/>
                </a:lnTo>
                <a:lnTo>
                  <a:pt x="292" y="48"/>
                </a:lnTo>
                <a:lnTo>
                  <a:pt x="297" y="57"/>
                </a:lnTo>
                <a:lnTo>
                  <a:pt x="301" y="69"/>
                </a:lnTo>
                <a:lnTo>
                  <a:pt x="302" y="79"/>
                </a:lnTo>
                <a:lnTo>
                  <a:pt x="302" y="89"/>
                </a:lnTo>
                <a:lnTo>
                  <a:pt x="301" y="94"/>
                </a:lnTo>
                <a:lnTo>
                  <a:pt x="302" y="99"/>
                </a:lnTo>
                <a:lnTo>
                  <a:pt x="311" y="119"/>
                </a:lnTo>
                <a:lnTo>
                  <a:pt x="316" y="139"/>
                </a:lnTo>
                <a:lnTo>
                  <a:pt x="321" y="161"/>
                </a:lnTo>
                <a:lnTo>
                  <a:pt x="324" y="181"/>
                </a:lnTo>
                <a:lnTo>
                  <a:pt x="324" y="203"/>
                </a:lnTo>
                <a:lnTo>
                  <a:pt x="324" y="208"/>
                </a:lnTo>
                <a:lnTo>
                  <a:pt x="324" y="211"/>
                </a:lnTo>
                <a:lnTo>
                  <a:pt x="328" y="221"/>
                </a:lnTo>
                <a:lnTo>
                  <a:pt x="329" y="230"/>
                </a:lnTo>
                <a:lnTo>
                  <a:pt x="328" y="235"/>
                </a:lnTo>
                <a:lnTo>
                  <a:pt x="326" y="238"/>
                </a:lnTo>
                <a:lnTo>
                  <a:pt x="331" y="241"/>
                </a:lnTo>
                <a:lnTo>
                  <a:pt x="334" y="245"/>
                </a:lnTo>
                <a:lnTo>
                  <a:pt x="338" y="250"/>
                </a:lnTo>
                <a:lnTo>
                  <a:pt x="339" y="255"/>
                </a:lnTo>
                <a:lnTo>
                  <a:pt x="341" y="260"/>
                </a:lnTo>
                <a:lnTo>
                  <a:pt x="341" y="266"/>
                </a:lnTo>
                <a:lnTo>
                  <a:pt x="341" y="268"/>
                </a:lnTo>
                <a:lnTo>
                  <a:pt x="343" y="272"/>
                </a:lnTo>
                <a:lnTo>
                  <a:pt x="349" y="273"/>
                </a:lnTo>
                <a:lnTo>
                  <a:pt x="360" y="282"/>
                </a:lnTo>
                <a:lnTo>
                  <a:pt x="370" y="290"/>
                </a:lnTo>
                <a:lnTo>
                  <a:pt x="373" y="293"/>
                </a:lnTo>
                <a:lnTo>
                  <a:pt x="376" y="298"/>
                </a:lnTo>
                <a:lnTo>
                  <a:pt x="380" y="305"/>
                </a:lnTo>
                <a:lnTo>
                  <a:pt x="381" y="310"/>
                </a:lnTo>
                <a:lnTo>
                  <a:pt x="380" y="308"/>
                </a:lnTo>
                <a:lnTo>
                  <a:pt x="378" y="307"/>
                </a:lnTo>
                <a:lnTo>
                  <a:pt x="386" y="324"/>
                </a:lnTo>
                <a:lnTo>
                  <a:pt x="393" y="342"/>
                </a:lnTo>
                <a:lnTo>
                  <a:pt x="396" y="360"/>
                </a:lnTo>
                <a:lnTo>
                  <a:pt x="401" y="381"/>
                </a:lnTo>
                <a:lnTo>
                  <a:pt x="407" y="419"/>
                </a:lnTo>
                <a:lnTo>
                  <a:pt x="410" y="458"/>
                </a:lnTo>
                <a:lnTo>
                  <a:pt x="407" y="429"/>
                </a:lnTo>
                <a:lnTo>
                  <a:pt x="413" y="474"/>
                </a:lnTo>
                <a:lnTo>
                  <a:pt x="413" y="485"/>
                </a:lnTo>
                <a:lnTo>
                  <a:pt x="413" y="495"/>
                </a:lnTo>
                <a:lnTo>
                  <a:pt x="413" y="498"/>
                </a:lnTo>
                <a:lnTo>
                  <a:pt x="410" y="500"/>
                </a:lnTo>
                <a:lnTo>
                  <a:pt x="396" y="506"/>
                </a:lnTo>
                <a:lnTo>
                  <a:pt x="396" y="513"/>
                </a:lnTo>
                <a:lnTo>
                  <a:pt x="398" y="525"/>
                </a:lnTo>
                <a:lnTo>
                  <a:pt x="401" y="547"/>
                </a:lnTo>
                <a:lnTo>
                  <a:pt x="405" y="592"/>
                </a:lnTo>
                <a:lnTo>
                  <a:pt x="405" y="636"/>
                </a:lnTo>
                <a:lnTo>
                  <a:pt x="405" y="657"/>
                </a:lnTo>
                <a:lnTo>
                  <a:pt x="403" y="679"/>
                </a:lnTo>
                <a:lnTo>
                  <a:pt x="401" y="701"/>
                </a:lnTo>
                <a:lnTo>
                  <a:pt x="401" y="714"/>
                </a:lnTo>
                <a:lnTo>
                  <a:pt x="401" y="716"/>
                </a:lnTo>
                <a:lnTo>
                  <a:pt x="403" y="718"/>
                </a:lnTo>
                <a:lnTo>
                  <a:pt x="407" y="719"/>
                </a:lnTo>
                <a:lnTo>
                  <a:pt x="410" y="723"/>
                </a:lnTo>
                <a:lnTo>
                  <a:pt x="408" y="728"/>
                </a:lnTo>
                <a:lnTo>
                  <a:pt x="407" y="738"/>
                </a:lnTo>
                <a:lnTo>
                  <a:pt x="405" y="740"/>
                </a:lnTo>
                <a:lnTo>
                  <a:pt x="403" y="740"/>
                </a:lnTo>
                <a:lnTo>
                  <a:pt x="401" y="741"/>
                </a:lnTo>
                <a:lnTo>
                  <a:pt x="400" y="743"/>
                </a:lnTo>
                <a:lnTo>
                  <a:pt x="403" y="756"/>
                </a:lnTo>
                <a:lnTo>
                  <a:pt x="405" y="770"/>
                </a:lnTo>
                <a:lnTo>
                  <a:pt x="405" y="778"/>
                </a:lnTo>
                <a:lnTo>
                  <a:pt x="403" y="785"/>
                </a:lnTo>
                <a:lnTo>
                  <a:pt x="398" y="798"/>
                </a:lnTo>
                <a:lnTo>
                  <a:pt x="391" y="812"/>
                </a:lnTo>
                <a:lnTo>
                  <a:pt x="388" y="817"/>
                </a:lnTo>
                <a:lnTo>
                  <a:pt x="383" y="820"/>
                </a:lnTo>
                <a:lnTo>
                  <a:pt x="370" y="828"/>
                </a:lnTo>
                <a:lnTo>
                  <a:pt x="363" y="832"/>
                </a:lnTo>
                <a:lnTo>
                  <a:pt x="360" y="833"/>
                </a:lnTo>
                <a:lnTo>
                  <a:pt x="356" y="833"/>
                </a:lnTo>
                <a:lnTo>
                  <a:pt x="353" y="832"/>
                </a:lnTo>
                <a:lnTo>
                  <a:pt x="353" y="830"/>
                </a:lnTo>
                <a:lnTo>
                  <a:pt x="355" y="825"/>
                </a:lnTo>
                <a:lnTo>
                  <a:pt x="349" y="827"/>
                </a:lnTo>
                <a:lnTo>
                  <a:pt x="348" y="832"/>
                </a:lnTo>
                <a:lnTo>
                  <a:pt x="346" y="842"/>
                </a:lnTo>
                <a:lnTo>
                  <a:pt x="339" y="864"/>
                </a:lnTo>
                <a:lnTo>
                  <a:pt x="333" y="904"/>
                </a:lnTo>
                <a:lnTo>
                  <a:pt x="324" y="948"/>
                </a:lnTo>
                <a:lnTo>
                  <a:pt x="323" y="969"/>
                </a:lnTo>
                <a:lnTo>
                  <a:pt x="321" y="993"/>
                </a:lnTo>
                <a:lnTo>
                  <a:pt x="321" y="1015"/>
                </a:lnTo>
                <a:lnTo>
                  <a:pt x="321" y="1025"/>
                </a:lnTo>
                <a:lnTo>
                  <a:pt x="323" y="1035"/>
                </a:lnTo>
                <a:lnTo>
                  <a:pt x="324" y="1045"/>
                </a:lnTo>
                <a:lnTo>
                  <a:pt x="323" y="1055"/>
                </a:lnTo>
                <a:lnTo>
                  <a:pt x="321" y="1065"/>
                </a:lnTo>
                <a:lnTo>
                  <a:pt x="319" y="1077"/>
                </a:lnTo>
                <a:lnTo>
                  <a:pt x="316" y="1099"/>
                </a:lnTo>
                <a:lnTo>
                  <a:pt x="314" y="1122"/>
                </a:lnTo>
                <a:lnTo>
                  <a:pt x="313" y="1167"/>
                </a:lnTo>
                <a:lnTo>
                  <a:pt x="311" y="1206"/>
                </a:lnTo>
                <a:lnTo>
                  <a:pt x="308" y="1224"/>
                </a:lnTo>
                <a:lnTo>
                  <a:pt x="304" y="1243"/>
                </a:lnTo>
                <a:lnTo>
                  <a:pt x="297" y="1261"/>
                </a:lnTo>
                <a:lnTo>
                  <a:pt x="296" y="1271"/>
                </a:lnTo>
                <a:lnTo>
                  <a:pt x="296" y="1280"/>
                </a:lnTo>
                <a:lnTo>
                  <a:pt x="294" y="1290"/>
                </a:lnTo>
                <a:lnTo>
                  <a:pt x="292" y="1295"/>
                </a:lnTo>
                <a:lnTo>
                  <a:pt x="291" y="1298"/>
                </a:lnTo>
                <a:lnTo>
                  <a:pt x="286" y="1307"/>
                </a:lnTo>
                <a:lnTo>
                  <a:pt x="282" y="1310"/>
                </a:lnTo>
                <a:lnTo>
                  <a:pt x="279" y="1313"/>
                </a:lnTo>
                <a:lnTo>
                  <a:pt x="282" y="1332"/>
                </a:lnTo>
                <a:lnTo>
                  <a:pt x="281" y="1342"/>
                </a:lnTo>
                <a:lnTo>
                  <a:pt x="279" y="1352"/>
                </a:lnTo>
                <a:lnTo>
                  <a:pt x="277" y="1360"/>
                </a:lnTo>
                <a:lnTo>
                  <a:pt x="272" y="1369"/>
                </a:lnTo>
                <a:lnTo>
                  <a:pt x="266" y="1375"/>
                </a:lnTo>
                <a:lnTo>
                  <a:pt x="257" y="1382"/>
                </a:lnTo>
                <a:lnTo>
                  <a:pt x="249" y="1385"/>
                </a:lnTo>
                <a:lnTo>
                  <a:pt x="239" y="1387"/>
                </a:lnTo>
                <a:lnTo>
                  <a:pt x="230" y="1385"/>
                </a:lnTo>
                <a:lnTo>
                  <a:pt x="225" y="1384"/>
                </a:lnTo>
                <a:lnTo>
                  <a:pt x="222" y="1380"/>
                </a:lnTo>
                <a:lnTo>
                  <a:pt x="215" y="1374"/>
                </a:lnTo>
                <a:lnTo>
                  <a:pt x="212" y="1364"/>
                </a:lnTo>
                <a:lnTo>
                  <a:pt x="209" y="1355"/>
                </a:lnTo>
                <a:lnTo>
                  <a:pt x="207" y="1345"/>
                </a:lnTo>
                <a:lnTo>
                  <a:pt x="207" y="1355"/>
                </a:lnTo>
                <a:lnTo>
                  <a:pt x="205" y="1365"/>
                </a:lnTo>
                <a:lnTo>
                  <a:pt x="202" y="1374"/>
                </a:lnTo>
                <a:lnTo>
                  <a:pt x="197" y="1382"/>
                </a:lnTo>
                <a:lnTo>
                  <a:pt x="188" y="1389"/>
                </a:lnTo>
                <a:lnTo>
                  <a:pt x="178" y="1392"/>
                </a:lnTo>
                <a:lnTo>
                  <a:pt x="168" y="1392"/>
                </a:lnTo>
                <a:lnTo>
                  <a:pt x="157" y="1390"/>
                </a:lnTo>
                <a:lnTo>
                  <a:pt x="148" y="1387"/>
                </a:lnTo>
                <a:lnTo>
                  <a:pt x="143" y="1384"/>
                </a:lnTo>
                <a:lnTo>
                  <a:pt x="140" y="1380"/>
                </a:lnTo>
                <a:lnTo>
                  <a:pt x="135" y="1372"/>
                </a:lnTo>
                <a:lnTo>
                  <a:pt x="131" y="1362"/>
                </a:lnTo>
                <a:lnTo>
                  <a:pt x="130" y="1354"/>
                </a:lnTo>
                <a:lnTo>
                  <a:pt x="131" y="1343"/>
                </a:lnTo>
                <a:lnTo>
                  <a:pt x="133" y="1333"/>
                </a:lnTo>
                <a:lnTo>
                  <a:pt x="135" y="1328"/>
                </a:lnTo>
                <a:lnTo>
                  <a:pt x="135" y="1323"/>
                </a:lnTo>
                <a:lnTo>
                  <a:pt x="130" y="1313"/>
                </a:lnTo>
                <a:lnTo>
                  <a:pt x="128" y="1308"/>
                </a:lnTo>
                <a:lnTo>
                  <a:pt x="128" y="1303"/>
                </a:lnTo>
                <a:lnTo>
                  <a:pt x="126" y="1293"/>
                </a:lnTo>
                <a:lnTo>
                  <a:pt x="126" y="1281"/>
                </a:lnTo>
                <a:lnTo>
                  <a:pt x="128" y="1271"/>
                </a:lnTo>
                <a:lnTo>
                  <a:pt x="133" y="1263"/>
                </a:lnTo>
                <a:lnTo>
                  <a:pt x="135" y="1260"/>
                </a:lnTo>
                <a:lnTo>
                  <a:pt x="135" y="1253"/>
                </a:lnTo>
                <a:lnTo>
                  <a:pt x="135" y="1248"/>
                </a:lnTo>
                <a:lnTo>
                  <a:pt x="135" y="1243"/>
                </a:lnTo>
                <a:lnTo>
                  <a:pt x="123" y="1201"/>
                </a:lnTo>
                <a:lnTo>
                  <a:pt x="118" y="1181"/>
                </a:lnTo>
                <a:lnTo>
                  <a:pt x="115" y="1159"/>
                </a:lnTo>
                <a:lnTo>
                  <a:pt x="113" y="1137"/>
                </a:lnTo>
                <a:lnTo>
                  <a:pt x="113" y="1132"/>
                </a:lnTo>
                <a:lnTo>
                  <a:pt x="115" y="1127"/>
                </a:lnTo>
                <a:lnTo>
                  <a:pt x="111" y="1117"/>
                </a:lnTo>
                <a:lnTo>
                  <a:pt x="110" y="1095"/>
                </a:lnTo>
                <a:lnTo>
                  <a:pt x="108" y="1073"/>
                </a:lnTo>
                <a:lnTo>
                  <a:pt x="108" y="1052"/>
                </a:lnTo>
                <a:lnTo>
                  <a:pt x="111" y="1041"/>
                </a:lnTo>
                <a:lnTo>
                  <a:pt x="111" y="1030"/>
                </a:lnTo>
                <a:lnTo>
                  <a:pt x="111" y="1020"/>
                </a:lnTo>
                <a:lnTo>
                  <a:pt x="115" y="1011"/>
                </a:lnTo>
                <a:lnTo>
                  <a:pt x="115" y="1001"/>
                </a:lnTo>
                <a:lnTo>
                  <a:pt x="115" y="989"/>
                </a:lnTo>
                <a:lnTo>
                  <a:pt x="110" y="946"/>
                </a:lnTo>
                <a:lnTo>
                  <a:pt x="105" y="901"/>
                </a:lnTo>
                <a:lnTo>
                  <a:pt x="103" y="880"/>
                </a:lnTo>
                <a:lnTo>
                  <a:pt x="101" y="870"/>
                </a:lnTo>
                <a:lnTo>
                  <a:pt x="99" y="862"/>
                </a:lnTo>
                <a:lnTo>
                  <a:pt x="93" y="840"/>
                </a:lnTo>
                <a:lnTo>
                  <a:pt x="89" y="828"/>
                </a:lnTo>
                <a:lnTo>
                  <a:pt x="88" y="823"/>
                </a:lnTo>
                <a:lnTo>
                  <a:pt x="86" y="818"/>
                </a:lnTo>
                <a:lnTo>
                  <a:pt x="81" y="815"/>
                </a:lnTo>
                <a:lnTo>
                  <a:pt x="76" y="813"/>
                </a:lnTo>
                <a:lnTo>
                  <a:pt x="64" y="807"/>
                </a:lnTo>
                <a:lnTo>
                  <a:pt x="58" y="807"/>
                </a:lnTo>
                <a:lnTo>
                  <a:pt x="56" y="805"/>
                </a:lnTo>
                <a:lnTo>
                  <a:pt x="53" y="803"/>
                </a:lnTo>
                <a:lnTo>
                  <a:pt x="49" y="800"/>
                </a:lnTo>
                <a:lnTo>
                  <a:pt x="47" y="798"/>
                </a:lnTo>
                <a:lnTo>
                  <a:pt x="44" y="800"/>
                </a:lnTo>
                <a:lnTo>
                  <a:pt x="34" y="771"/>
                </a:lnTo>
                <a:lnTo>
                  <a:pt x="31" y="766"/>
                </a:lnTo>
                <a:lnTo>
                  <a:pt x="31" y="761"/>
                </a:lnTo>
                <a:lnTo>
                  <a:pt x="32" y="748"/>
                </a:lnTo>
                <a:lnTo>
                  <a:pt x="36" y="736"/>
                </a:lnTo>
                <a:lnTo>
                  <a:pt x="37" y="723"/>
                </a:lnTo>
                <a:lnTo>
                  <a:pt x="37" y="709"/>
                </a:lnTo>
                <a:lnTo>
                  <a:pt x="36" y="696"/>
                </a:lnTo>
                <a:lnTo>
                  <a:pt x="31" y="698"/>
                </a:lnTo>
                <a:lnTo>
                  <a:pt x="29" y="698"/>
                </a:lnTo>
                <a:lnTo>
                  <a:pt x="27" y="698"/>
                </a:lnTo>
                <a:lnTo>
                  <a:pt x="26" y="694"/>
                </a:lnTo>
                <a:lnTo>
                  <a:pt x="26" y="691"/>
                </a:lnTo>
                <a:lnTo>
                  <a:pt x="26" y="661"/>
                </a:lnTo>
                <a:lnTo>
                  <a:pt x="26" y="622"/>
                </a:lnTo>
                <a:lnTo>
                  <a:pt x="24" y="575"/>
                </a:lnTo>
                <a:lnTo>
                  <a:pt x="26" y="530"/>
                </a:lnTo>
                <a:lnTo>
                  <a:pt x="27" y="510"/>
                </a:lnTo>
                <a:lnTo>
                  <a:pt x="31" y="490"/>
                </a:lnTo>
                <a:lnTo>
                  <a:pt x="31" y="485"/>
                </a:lnTo>
                <a:lnTo>
                  <a:pt x="27" y="485"/>
                </a:lnTo>
                <a:lnTo>
                  <a:pt x="16" y="483"/>
                </a:lnTo>
                <a:lnTo>
                  <a:pt x="6" y="481"/>
                </a:lnTo>
                <a:lnTo>
                  <a:pt x="2" y="480"/>
                </a:lnTo>
                <a:lnTo>
                  <a:pt x="0" y="478"/>
                </a:lnTo>
                <a:lnTo>
                  <a:pt x="0" y="476"/>
                </a:lnTo>
                <a:close/>
                <a:moveTo>
                  <a:pt x="222" y="825"/>
                </a:moveTo>
                <a:lnTo>
                  <a:pt x="222" y="825"/>
                </a:lnTo>
                <a:lnTo>
                  <a:pt x="217" y="869"/>
                </a:lnTo>
                <a:lnTo>
                  <a:pt x="212" y="912"/>
                </a:lnTo>
                <a:lnTo>
                  <a:pt x="205" y="954"/>
                </a:lnTo>
                <a:lnTo>
                  <a:pt x="204" y="964"/>
                </a:lnTo>
                <a:lnTo>
                  <a:pt x="202" y="976"/>
                </a:lnTo>
                <a:lnTo>
                  <a:pt x="200" y="981"/>
                </a:lnTo>
                <a:lnTo>
                  <a:pt x="200" y="986"/>
                </a:lnTo>
                <a:lnTo>
                  <a:pt x="202" y="998"/>
                </a:lnTo>
                <a:lnTo>
                  <a:pt x="202" y="1008"/>
                </a:lnTo>
                <a:lnTo>
                  <a:pt x="200" y="1020"/>
                </a:lnTo>
                <a:lnTo>
                  <a:pt x="198" y="1040"/>
                </a:lnTo>
                <a:lnTo>
                  <a:pt x="197" y="1050"/>
                </a:lnTo>
                <a:lnTo>
                  <a:pt x="197" y="1060"/>
                </a:lnTo>
                <a:lnTo>
                  <a:pt x="200" y="1070"/>
                </a:lnTo>
                <a:lnTo>
                  <a:pt x="202" y="1080"/>
                </a:lnTo>
                <a:lnTo>
                  <a:pt x="207" y="1099"/>
                </a:lnTo>
                <a:lnTo>
                  <a:pt x="209" y="1109"/>
                </a:lnTo>
                <a:lnTo>
                  <a:pt x="210" y="1119"/>
                </a:lnTo>
                <a:lnTo>
                  <a:pt x="210" y="1169"/>
                </a:lnTo>
                <a:lnTo>
                  <a:pt x="210" y="1208"/>
                </a:lnTo>
                <a:lnTo>
                  <a:pt x="212" y="1186"/>
                </a:lnTo>
                <a:lnTo>
                  <a:pt x="217" y="1164"/>
                </a:lnTo>
                <a:lnTo>
                  <a:pt x="217" y="1161"/>
                </a:lnTo>
                <a:lnTo>
                  <a:pt x="220" y="1156"/>
                </a:lnTo>
                <a:lnTo>
                  <a:pt x="222" y="1152"/>
                </a:lnTo>
                <a:lnTo>
                  <a:pt x="222" y="1147"/>
                </a:lnTo>
                <a:lnTo>
                  <a:pt x="224" y="1125"/>
                </a:lnTo>
                <a:lnTo>
                  <a:pt x="227" y="1080"/>
                </a:lnTo>
                <a:lnTo>
                  <a:pt x="229" y="1070"/>
                </a:lnTo>
                <a:lnTo>
                  <a:pt x="232" y="1060"/>
                </a:lnTo>
                <a:lnTo>
                  <a:pt x="234" y="1057"/>
                </a:lnTo>
                <a:lnTo>
                  <a:pt x="237" y="1053"/>
                </a:lnTo>
                <a:lnTo>
                  <a:pt x="237" y="1050"/>
                </a:lnTo>
                <a:lnTo>
                  <a:pt x="237" y="1045"/>
                </a:lnTo>
                <a:lnTo>
                  <a:pt x="235" y="1036"/>
                </a:lnTo>
                <a:lnTo>
                  <a:pt x="237" y="1026"/>
                </a:lnTo>
                <a:lnTo>
                  <a:pt x="239" y="1021"/>
                </a:lnTo>
                <a:lnTo>
                  <a:pt x="240" y="1018"/>
                </a:lnTo>
                <a:lnTo>
                  <a:pt x="240" y="1008"/>
                </a:lnTo>
                <a:lnTo>
                  <a:pt x="240" y="983"/>
                </a:lnTo>
                <a:lnTo>
                  <a:pt x="237" y="959"/>
                </a:lnTo>
                <a:lnTo>
                  <a:pt x="234" y="919"/>
                </a:lnTo>
                <a:lnTo>
                  <a:pt x="229" y="877"/>
                </a:lnTo>
                <a:lnTo>
                  <a:pt x="222" y="825"/>
                </a:lnTo>
                <a:close/>
                <a:moveTo>
                  <a:pt x="370" y="783"/>
                </a:moveTo>
                <a:lnTo>
                  <a:pt x="370" y="783"/>
                </a:lnTo>
                <a:lnTo>
                  <a:pt x="365" y="813"/>
                </a:lnTo>
                <a:lnTo>
                  <a:pt x="371" y="808"/>
                </a:lnTo>
                <a:lnTo>
                  <a:pt x="375" y="807"/>
                </a:lnTo>
                <a:lnTo>
                  <a:pt x="378" y="807"/>
                </a:lnTo>
                <a:lnTo>
                  <a:pt x="376" y="805"/>
                </a:lnTo>
                <a:lnTo>
                  <a:pt x="378" y="803"/>
                </a:lnTo>
                <a:lnTo>
                  <a:pt x="380" y="800"/>
                </a:lnTo>
                <a:lnTo>
                  <a:pt x="378" y="790"/>
                </a:lnTo>
                <a:lnTo>
                  <a:pt x="376" y="785"/>
                </a:lnTo>
                <a:lnTo>
                  <a:pt x="375" y="783"/>
                </a:lnTo>
                <a:lnTo>
                  <a:pt x="370" y="783"/>
                </a:lnTo>
                <a:close/>
                <a:moveTo>
                  <a:pt x="69" y="768"/>
                </a:moveTo>
                <a:lnTo>
                  <a:pt x="69" y="768"/>
                </a:lnTo>
                <a:lnTo>
                  <a:pt x="69" y="773"/>
                </a:lnTo>
                <a:lnTo>
                  <a:pt x="69" y="778"/>
                </a:lnTo>
                <a:lnTo>
                  <a:pt x="71" y="785"/>
                </a:lnTo>
                <a:lnTo>
                  <a:pt x="73" y="792"/>
                </a:lnTo>
                <a:lnTo>
                  <a:pt x="76" y="793"/>
                </a:lnTo>
                <a:lnTo>
                  <a:pt x="78" y="795"/>
                </a:lnTo>
                <a:lnTo>
                  <a:pt x="79" y="798"/>
                </a:lnTo>
                <a:lnTo>
                  <a:pt x="81" y="798"/>
                </a:lnTo>
                <a:lnTo>
                  <a:pt x="81" y="797"/>
                </a:lnTo>
                <a:lnTo>
                  <a:pt x="81" y="793"/>
                </a:lnTo>
                <a:lnTo>
                  <a:pt x="83" y="795"/>
                </a:lnTo>
                <a:lnTo>
                  <a:pt x="81" y="787"/>
                </a:lnTo>
                <a:lnTo>
                  <a:pt x="79" y="785"/>
                </a:lnTo>
                <a:lnTo>
                  <a:pt x="78" y="781"/>
                </a:lnTo>
                <a:lnTo>
                  <a:pt x="73" y="775"/>
                </a:lnTo>
                <a:lnTo>
                  <a:pt x="69" y="768"/>
                </a:lnTo>
                <a:close/>
                <a:moveTo>
                  <a:pt x="89" y="532"/>
                </a:moveTo>
                <a:lnTo>
                  <a:pt x="89" y="532"/>
                </a:lnTo>
                <a:lnTo>
                  <a:pt x="88" y="557"/>
                </a:lnTo>
                <a:lnTo>
                  <a:pt x="84" y="584"/>
                </a:lnTo>
                <a:lnTo>
                  <a:pt x="78" y="612"/>
                </a:lnTo>
                <a:lnTo>
                  <a:pt x="78" y="624"/>
                </a:lnTo>
                <a:lnTo>
                  <a:pt x="79" y="636"/>
                </a:lnTo>
                <a:lnTo>
                  <a:pt x="81" y="630"/>
                </a:lnTo>
                <a:lnTo>
                  <a:pt x="84" y="625"/>
                </a:lnTo>
                <a:lnTo>
                  <a:pt x="88" y="612"/>
                </a:lnTo>
                <a:lnTo>
                  <a:pt x="89" y="599"/>
                </a:lnTo>
                <a:lnTo>
                  <a:pt x="89" y="587"/>
                </a:lnTo>
                <a:lnTo>
                  <a:pt x="91" y="558"/>
                </a:lnTo>
                <a:lnTo>
                  <a:pt x="91" y="545"/>
                </a:lnTo>
                <a:lnTo>
                  <a:pt x="89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530" name="Picture 2" descr="Image result for harvard png">
            <a:extLst>
              <a:ext uri="{FF2B5EF4-FFF2-40B4-BE49-F238E27FC236}">
                <a16:creationId xmlns:a16="http://schemas.microsoft.com/office/drawing/2014/main" id="{67865DBB-B926-6043-8419-C408F930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14" y="1682832"/>
            <a:ext cx="2012112" cy="23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print"/>
          <a:srcRect l="-7462" r="-1240"/>
          <a:stretch/>
        </p:blipFill>
        <p:spPr>
          <a:xfrm>
            <a:off x="4714260" y="3863181"/>
            <a:ext cx="3370172" cy="3100386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6" name="Oval 5"/>
          <p:cNvSpPr/>
          <p:nvPr/>
        </p:nvSpPr>
        <p:spPr>
          <a:xfrm>
            <a:off x="457200" y="3994627"/>
            <a:ext cx="2458616" cy="874533"/>
          </a:xfrm>
          <a:prstGeom prst="ellipse">
            <a:avLst/>
          </a:prstGeom>
          <a:solidFill>
            <a:schemeClr val="accent4">
              <a:alpha val="1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9281E-1723-48E2-B1AA-8CC8DEE3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26" y="38551"/>
            <a:ext cx="9011344" cy="1143000"/>
          </a:xfrm>
        </p:spPr>
        <p:txBody>
          <a:bodyPr>
            <a:normAutofit/>
          </a:bodyPr>
          <a:lstStyle/>
          <a:p>
            <a:r>
              <a:rPr lang="es-ES" dirty="0" err="1" smtClean="0"/>
              <a:t>Leadership</a:t>
            </a:r>
            <a:r>
              <a:rPr lang="es-ES" dirty="0" smtClean="0"/>
              <a:t> 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 </a:t>
            </a:r>
            <a:r>
              <a:rPr lang="es-ES" b="1" dirty="0" err="1" smtClean="0"/>
              <a:t>measure</a:t>
            </a:r>
            <a:r>
              <a:rPr lang="es-ES" b="1" dirty="0" smtClean="0"/>
              <a:t> </a:t>
            </a:r>
            <a:endParaRPr lang="en-US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670D2-63DD-43A2-AF2E-B78449A8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7253024" cy="4464496"/>
          </a:xfrm>
        </p:spPr>
        <p:txBody>
          <a:bodyPr>
            <a:normAutofit/>
          </a:bodyPr>
          <a:lstStyle/>
          <a:p>
            <a:r>
              <a:rPr lang="en-US" i="1" dirty="0" smtClean="0"/>
              <a:t>Who produces the most publications?</a:t>
            </a:r>
          </a:p>
          <a:p>
            <a:endParaRPr lang="en-US" sz="2800" dirty="0" smtClean="0"/>
          </a:p>
          <a:p>
            <a:r>
              <a:rPr lang="en-US" i="1" dirty="0" smtClean="0"/>
              <a:t>Who receives the most citations?</a:t>
            </a:r>
          </a:p>
          <a:p>
            <a:endParaRPr lang="en-US" sz="2800" dirty="0" smtClean="0"/>
          </a:p>
          <a:p>
            <a:r>
              <a:rPr lang="en-US" i="1" dirty="0" smtClean="0"/>
              <a:t>Who builds most on the most recently published literature?</a:t>
            </a:r>
            <a:endParaRPr lang="es-ES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BA83BF-C754-4A64-A17E-23C02C2E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D99FA5-2426-4BBC-B7D9-9BC76D498BA4}"/>
              </a:ext>
            </a:extLst>
          </p:cNvPr>
          <p:cNvSpPr txBox="1"/>
          <p:nvPr/>
        </p:nvSpPr>
        <p:spPr>
          <a:xfrm>
            <a:off x="827584" y="4941168"/>
            <a:ext cx="51125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Klavans</a:t>
            </a:r>
            <a:r>
              <a:rPr lang="en-US" sz="1000" dirty="0"/>
              <a:t>, R., &amp; </a:t>
            </a:r>
            <a:r>
              <a:rPr lang="en-US" sz="1000" dirty="0" err="1"/>
              <a:t>Boyack</a:t>
            </a:r>
            <a:r>
              <a:rPr lang="en-US" sz="1000" dirty="0"/>
              <a:t>, K. W. (2008). Thought leadership: A new indicator for national and institutional comparison. </a:t>
            </a:r>
            <a:r>
              <a:rPr lang="en-US" sz="1000" dirty="0" err="1"/>
              <a:t>Scientometrics</a:t>
            </a:r>
            <a:r>
              <a:rPr lang="en-US" sz="1000" dirty="0"/>
              <a:t>, 75(2), 239–250. </a:t>
            </a:r>
          </a:p>
          <a:p>
            <a:endParaRPr lang="en-US" sz="1000" dirty="0"/>
          </a:p>
          <a:p>
            <a:r>
              <a:rPr lang="en-US" sz="1000" dirty="0" err="1"/>
              <a:t>Klavans</a:t>
            </a:r>
            <a:r>
              <a:rPr lang="en-US" sz="1000" dirty="0"/>
              <a:t>, R., &amp; </a:t>
            </a:r>
            <a:r>
              <a:rPr lang="en-US" sz="1000" dirty="0" err="1"/>
              <a:t>Boyack</a:t>
            </a:r>
            <a:r>
              <a:rPr lang="en-US" sz="1000" dirty="0"/>
              <a:t>, K. W. (2010). Toward an objective, reliable and accurate method for measuring research leadership. </a:t>
            </a:r>
            <a:r>
              <a:rPr lang="es-ES" sz="1000" dirty="0" err="1"/>
              <a:t>Scientometrics</a:t>
            </a:r>
            <a:r>
              <a:rPr lang="es-ES" sz="1000" dirty="0"/>
              <a:t>, 82(3), 539–553.</a:t>
            </a:r>
            <a:endParaRPr lang="en-US" sz="1000" dirty="0"/>
          </a:p>
          <a:p>
            <a:endParaRPr lang="en-U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8D5191-16F9-43D4-A3A3-7610CA5F72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18" y="4326669"/>
            <a:ext cx="3098800" cy="18453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D8E1-54C4-3246-9AE0-BEB3DBB5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</a:t>
            </a:r>
            <a:r>
              <a:rPr lang="en-US" b="1" i="1" dirty="0"/>
              <a:t>expenditure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9ECA-C439-454A-AB77-F5E092E1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en-US" dirty="0"/>
              <a:t>Who spends the most money?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6BA3D435-6DB4-4FE5-8BC4-3B0F412C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2856"/>
            <a:ext cx="5310440" cy="37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CBD1-12F3-1B44-8E5E-65502E8F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</a:t>
            </a:r>
            <a:r>
              <a:rPr lang="en-US" b="1" i="1" dirty="0"/>
              <a:t>contribution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244A-2FBD-FE4B-9BB0-D4086CC4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623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 contributes the most to international publications?</a:t>
            </a:r>
          </a:p>
          <a:p>
            <a:endParaRPr lang="en-US" dirty="0"/>
          </a:p>
          <a:p>
            <a:r>
              <a:rPr lang="en-US" dirty="0"/>
              <a:t>Authorship </a:t>
            </a:r>
            <a:r>
              <a:rPr lang="en-US" dirty="0" smtClean="0"/>
              <a:t>could indicate </a:t>
            </a:r>
            <a:r>
              <a:rPr lang="en-US" dirty="0"/>
              <a:t>leadership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Corresponding</a:t>
            </a:r>
          </a:p>
          <a:p>
            <a:pPr lvl="1"/>
            <a:endParaRPr lang="es-ES" dirty="0"/>
          </a:p>
          <a:p>
            <a:pPr lvl="1"/>
            <a:r>
              <a:rPr lang="en-US" sz="1600" dirty="0"/>
              <a:t>(ICMJE 2012 ; Moya-</a:t>
            </a:r>
            <a:r>
              <a:rPr lang="en-US" sz="1600" dirty="0" err="1"/>
              <a:t>Anegón</a:t>
            </a:r>
            <a:r>
              <a:rPr lang="en-US" sz="1600" dirty="0"/>
              <a:t> et al. 2013; </a:t>
            </a:r>
            <a:r>
              <a:rPr lang="en-US" sz="1600" dirty="0" err="1"/>
              <a:t>Larivière</a:t>
            </a:r>
            <a:r>
              <a:rPr lang="en-US" sz="1600" dirty="0"/>
              <a:t> et al.2016; Costas &amp; </a:t>
            </a:r>
            <a:r>
              <a:rPr lang="en-US" sz="1600" dirty="0" err="1"/>
              <a:t>Iribarren</a:t>
            </a:r>
            <a:r>
              <a:rPr lang="en-US" sz="1600" dirty="0"/>
              <a:t>, 2007; Van Leeuwen 2009; Chinchilla et al, 2016). </a:t>
            </a:r>
          </a:p>
          <a:p>
            <a:endParaRPr lang="en-US" dirty="0"/>
          </a:p>
          <a:p>
            <a:pPr lvl="0"/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endParaRPr lang="en-US" dirty="0"/>
          </a:p>
        </p:txBody>
      </p:sp>
      <p:pic>
        <p:nvPicPr>
          <p:cNvPr id="5" name="Imagen 5" descr="https://static1.squarespace.com/static/53e3ea28e4b0c611b6bc5c88/t/5640b324e4b06f94eb07efb5/1447080741081/?format=1500w">
            <a:extLst>
              <a:ext uri="{FF2B5EF4-FFF2-40B4-BE49-F238E27FC236}">
                <a16:creationId xmlns:a16="http://schemas.microsoft.com/office/drawing/2014/main" id="{61DBA217-F343-49D9-9353-5FABC23B2D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456384" cy="21967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8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985"/>
            <a:ext cx="8229600" cy="1143000"/>
          </a:xfrm>
        </p:spPr>
        <p:txBody>
          <a:bodyPr/>
          <a:lstStyle/>
          <a:p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production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046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5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Domestic</a:t>
            </a:r>
            <a:r>
              <a:rPr lang="es-ES" dirty="0"/>
              <a:t> </a:t>
            </a:r>
            <a:r>
              <a:rPr lang="es-ES" dirty="0" smtClean="0"/>
              <a:t>output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/>
          <a:srcRect l="-7462" r="-1240"/>
          <a:stretch/>
        </p:blipFill>
        <p:spPr>
          <a:xfrm>
            <a:off x="221075" y="1185326"/>
            <a:ext cx="4602953" cy="4234482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7000961" y="2738768"/>
            <a:ext cx="0" cy="2114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52" y="5176278"/>
            <a:ext cx="1196732" cy="984602"/>
          </a:xfrm>
          <a:prstGeom prst="rect">
            <a:avLst/>
          </a:prstGeom>
        </p:spPr>
      </p:pic>
      <p:pic>
        <p:nvPicPr>
          <p:cNvPr id="34" name="Picture 33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32" y="4360680"/>
            <a:ext cx="1196732" cy="984602"/>
          </a:xfrm>
          <a:prstGeom prst="rect">
            <a:avLst/>
          </a:prstGeom>
        </p:spPr>
      </p:pic>
      <p:pic>
        <p:nvPicPr>
          <p:cNvPr id="35" name="Picture 34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48" y="5032262"/>
            <a:ext cx="1196732" cy="984602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322986" y="3190196"/>
            <a:ext cx="576064" cy="57606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+3</a:t>
            </a:r>
          </a:p>
        </p:txBody>
      </p:sp>
      <p:pic>
        <p:nvPicPr>
          <p:cNvPr id="16" name="Picture 10" descr="IU_SICE_Logo.png">
            <a:extLst>
              <a:ext uri="{FF2B5EF4-FFF2-40B4-BE49-F238E27FC236}">
                <a16:creationId xmlns:a16="http://schemas.microsoft.com/office/drawing/2014/main" id="{56E0B90D-00EF-4100-87BD-57A8F4959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7" y="1800466"/>
            <a:ext cx="1872208" cy="9383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CEDA5E9-FD4F-4E6B-8D42-EE88E14CA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18" y="5105843"/>
            <a:ext cx="2504762" cy="1028571"/>
          </a:xfrm>
          <a:prstGeom prst="rect">
            <a:avLst/>
          </a:prstGeom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3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International </a:t>
            </a:r>
            <a:r>
              <a:rPr lang="es-ES" dirty="0" err="1"/>
              <a:t>collaboration</a:t>
            </a:r>
            <a:r>
              <a:rPr lang="es-ES" dirty="0"/>
              <a:t> (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whitout</a:t>
            </a:r>
            <a:r>
              <a:rPr lang="es-ES" dirty="0"/>
              <a:t> </a:t>
            </a:r>
            <a:r>
              <a:rPr lang="es-ES" dirty="0" err="1"/>
              <a:t>domestic</a:t>
            </a:r>
            <a:r>
              <a:rPr lang="es-ES" dirty="0"/>
              <a:t> </a:t>
            </a:r>
            <a:r>
              <a:rPr lang="es-ES" dirty="0" err="1"/>
              <a:t>collaboration</a:t>
            </a:r>
            <a:r>
              <a:rPr lang="es-ES" dirty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/>
          <a:srcRect l="-7462" r="-1240"/>
          <a:stretch/>
        </p:blipFill>
        <p:spPr>
          <a:xfrm>
            <a:off x="104295" y="1124744"/>
            <a:ext cx="5344207" cy="4754629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2740899" y="2973443"/>
            <a:ext cx="3331184" cy="133480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5567097"/>
            <a:ext cx="1196732" cy="984602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416618" y="4308250"/>
            <a:ext cx="576064" cy="57606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360115" y="6138872"/>
            <a:ext cx="576064" cy="57606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+1</a:t>
            </a:r>
          </a:p>
        </p:txBody>
      </p:sp>
      <p:pic>
        <p:nvPicPr>
          <p:cNvPr id="18" name="Picture 9" descr="stack-of-papers-blue.svg.med.png">
            <a:extLst>
              <a:ext uri="{FF2B5EF4-FFF2-40B4-BE49-F238E27FC236}">
                <a16:creationId xmlns:a16="http://schemas.microsoft.com/office/drawing/2014/main" id="{484A45D1-9BB9-4255-B616-221CBCC86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8" y="5388203"/>
            <a:ext cx="1199853" cy="984602"/>
          </a:xfrm>
          <a:prstGeom prst="rect">
            <a:avLst/>
          </a:prstGeom>
        </p:spPr>
      </p:pic>
      <p:pic>
        <p:nvPicPr>
          <p:cNvPr id="13" name="Picture 10" descr="IU_SICE_Logo.png">
            <a:extLst>
              <a:ext uri="{FF2B5EF4-FFF2-40B4-BE49-F238E27FC236}">
                <a16:creationId xmlns:a16="http://schemas.microsoft.com/office/drawing/2014/main" id="{AE5B32A0-A8E1-4E59-9907-B4F2D252D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6" y="2578774"/>
            <a:ext cx="2776182" cy="1143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A3C5D0-CED0-4D64-A1CB-68445972E54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9841" y="3287260"/>
            <a:ext cx="590550" cy="552450"/>
          </a:xfrm>
          <a:prstGeom prst="rect">
            <a:avLst/>
          </a:prstGeom>
        </p:spPr>
      </p:pic>
      <p:pic>
        <p:nvPicPr>
          <p:cNvPr id="16" name="Picture 31" descr="stack-of-papers-blue.svg.med.png">
            <a:extLst>
              <a:ext uri="{FF2B5EF4-FFF2-40B4-BE49-F238E27FC236}">
                <a16:creationId xmlns:a16="http://schemas.microsoft.com/office/drawing/2014/main" id="{A047B97A-D3FB-4671-971C-C788EF485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79" y="4894771"/>
            <a:ext cx="1196732" cy="984602"/>
          </a:xfrm>
          <a:prstGeom prst="rect">
            <a:avLst/>
          </a:prstGeom>
        </p:spPr>
      </p:pic>
      <p:pic>
        <p:nvPicPr>
          <p:cNvPr id="17" name="Picture 33" descr="stack-of-papers-blue.svg.med.png">
            <a:extLst>
              <a:ext uri="{FF2B5EF4-FFF2-40B4-BE49-F238E27FC236}">
                <a16:creationId xmlns:a16="http://schemas.microsoft.com/office/drawing/2014/main" id="{95C04F73-35E4-4E7C-9A3E-9FDB4E40B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7" y="4822763"/>
            <a:ext cx="1196732" cy="98460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D99DF681-501A-4D53-A784-3C79D243DD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84777" y="3124985"/>
            <a:ext cx="2558484" cy="3122626"/>
          </a:xfrm>
          <a:prstGeom prst="rect">
            <a:avLst/>
          </a:prstGeom>
        </p:spPr>
      </p:pic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6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38113-62D7-754D-ADB6-DC1CFE2E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3132063"/>
          </a:xfrm>
        </p:spPr>
        <p:txBody>
          <a:bodyPr>
            <a:normAutofit/>
          </a:bodyPr>
          <a:lstStyle/>
          <a:p>
            <a:r>
              <a:rPr lang="en-US" dirty="0"/>
              <a:t>Operationalizing </a:t>
            </a:r>
            <a:r>
              <a:rPr lang="en-US" dirty="0" smtClean="0"/>
              <a:t>leadership IN CONTRIBUTIONS: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Corresponding AUTHOR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82900-90C8-7045-AC61-E6ECD5A0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420889"/>
            <a:ext cx="7772400" cy="1008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A205-2EB2-49B6-A304-A4CF2A20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129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Dimensions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CA7C0-5AB8-4B7A-AF73-7E694415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417638"/>
            <a:ext cx="532859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  </a:t>
            </a:r>
            <a:r>
              <a:rPr lang="en-GB" dirty="0" smtClean="0">
                <a:solidFill>
                  <a:srgbClr val="C00000"/>
                </a:solidFill>
              </a:rPr>
              <a:t>International </a:t>
            </a:r>
            <a:r>
              <a:rPr lang="en-GB" dirty="0">
                <a:solidFill>
                  <a:srgbClr val="C00000"/>
                </a:solidFill>
              </a:rPr>
              <a:t>collaboration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 smtClean="0"/>
              <a:t>  </a:t>
            </a:r>
            <a:r>
              <a:rPr lang="en-GB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Leadership    </a:t>
            </a:r>
            <a:r>
              <a:rPr lang="en-US" dirty="0" smtClean="0">
                <a:solidFill>
                  <a:srgbClr val="C00000"/>
                </a:solidFill>
              </a:rPr>
              <a:t>Specialization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E9CFD8-3856-401A-85CB-8BB0035D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1F5B91-6B48-45E9-8053-65340BB437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916832"/>
            <a:ext cx="5528207" cy="2952551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852"/>
            <a:ext cx="8229600" cy="1232093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000" dirty="0" err="1">
                <a:solidFill>
                  <a:schemeClr val="tx1"/>
                </a:solidFill>
              </a:rPr>
              <a:t>Scientific</a:t>
            </a:r>
            <a:r>
              <a:rPr lang="es-ES" sz="4000" dirty="0">
                <a:solidFill>
                  <a:schemeClr val="tx1"/>
                </a:solidFill>
              </a:rPr>
              <a:t> </a:t>
            </a:r>
            <a:r>
              <a:rPr lang="es-ES" sz="4000" dirty="0" err="1">
                <a:solidFill>
                  <a:schemeClr val="tx1"/>
                </a:solidFill>
              </a:rPr>
              <a:t>size</a:t>
            </a:r>
            <a:r>
              <a:rPr lang="es-ES" sz="4000" dirty="0">
                <a:solidFill>
                  <a:schemeClr val="tx1"/>
                </a:solidFill>
              </a:rPr>
              <a:t/>
            </a:r>
            <a:br>
              <a:rPr lang="es-ES" sz="4000" dirty="0">
                <a:solidFill>
                  <a:schemeClr val="tx1"/>
                </a:solidFill>
              </a:rPr>
            </a:br>
            <a:r>
              <a:rPr lang="es-ES" sz="4000" dirty="0">
                <a:solidFill>
                  <a:schemeClr val="tx1"/>
                </a:solidFill>
              </a:rPr>
              <a:t>Total </a:t>
            </a:r>
            <a:r>
              <a:rPr lang="es-ES" sz="4000" dirty="0" err="1">
                <a:solidFill>
                  <a:schemeClr val="tx1"/>
                </a:solidFill>
              </a:rPr>
              <a:t>number</a:t>
            </a:r>
            <a:r>
              <a:rPr lang="es-ES" sz="4000" dirty="0">
                <a:solidFill>
                  <a:schemeClr val="tx1"/>
                </a:solidFill>
              </a:rPr>
              <a:t> of </a:t>
            </a:r>
            <a:r>
              <a:rPr lang="es-ES" sz="4000" dirty="0" err="1">
                <a:solidFill>
                  <a:schemeClr val="tx1"/>
                </a:solidFill>
              </a:rPr>
              <a:t>publications</a:t>
            </a:r>
            <a:r>
              <a:rPr lang="es-ES" sz="4000" dirty="0">
                <a:solidFill>
                  <a:schemeClr val="tx1"/>
                </a:solidFill>
              </a:rPr>
              <a:t> 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5131" y="2858058"/>
            <a:ext cx="1728192" cy="1995566"/>
          </a:xfrm>
          <a:prstGeom prst="rect">
            <a:avLst/>
          </a:prstGeom>
        </p:spPr>
      </p:pic>
      <p:pic>
        <p:nvPicPr>
          <p:cNvPr id="8" name="Picture 7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37" y="3660409"/>
            <a:ext cx="1196732" cy="984602"/>
          </a:xfrm>
          <a:prstGeom prst="rect">
            <a:avLst/>
          </a:prstGeom>
        </p:spPr>
      </p:pic>
      <p:pic>
        <p:nvPicPr>
          <p:cNvPr id="9" name="Picture 8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90" y="2156853"/>
            <a:ext cx="1196732" cy="984602"/>
          </a:xfrm>
          <a:prstGeom prst="rect">
            <a:avLst/>
          </a:prstGeom>
        </p:spPr>
      </p:pic>
      <p:pic>
        <p:nvPicPr>
          <p:cNvPr id="10" name="Picture 9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1" y="1751618"/>
            <a:ext cx="1196732" cy="984602"/>
          </a:xfrm>
          <a:prstGeom prst="rect">
            <a:avLst/>
          </a:prstGeom>
        </p:spPr>
      </p:pic>
      <p:pic>
        <p:nvPicPr>
          <p:cNvPr id="11" name="Picture 10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19" y="4790015"/>
            <a:ext cx="1196732" cy="984602"/>
          </a:xfrm>
          <a:prstGeom prst="rect">
            <a:avLst/>
          </a:prstGeom>
        </p:spPr>
      </p:pic>
      <p:pic>
        <p:nvPicPr>
          <p:cNvPr id="12" name="Picture 11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31" y="4483161"/>
            <a:ext cx="1196732" cy="984602"/>
          </a:xfrm>
          <a:prstGeom prst="rect">
            <a:avLst/>
          </a:prstGeom>
        </p:spPr>
      </p:pic>
      <p:pic>
        <p:nvPicPr>
          <p:cNvPr id="14" name="Picture 13" descr="stack-of-papers-blue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65" y="4975462"/>
            <a:ext cx="1196732" cy="984602"/>
          </a:xfrm>
          <a:prstGeom prst="rect">
            <a:avLst/>
          </a:prstGeom>
        </p:spPr>
      </p:pic>
      <p:pic>
        <p:nvPicPr>
          <p:cNvPr id="15" name="Picture 14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22" y="2423909"/>
            <a:ext cx="1196732" cy="984602"/>
          </a:xfrm>
          <a:prstGeom prst="rect">
            <a:avLst/>
          </a:prstGeom>
        </p:spPr>
      </p:pic>
      <p:pic>
        <p:nvPicPr>
          <p:cNvPr id="16" name="Picture 15" descr="stack-of-papers-blue.svg.me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83" y="3253294"/>
            <a:ext cx="1196732" cy="984602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24F0184-A9A4-4EDC-A6D9-8A9DA78C3A78}"/>
              </a:ext>
            </a:extLst>
          </p:cNvPr>
          <p:cNvCxnSpPr/>
          <p:nvPr/>
        </p:nvCxnSpPr>
        <p:spPr>
          <a:xfrm>
            <a:off x="4915129" y="2172011"/>
            <a:ext cx="152284" cy="433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CF4247E-4C32-4577-878B-E0D6B2A84C6D}"/>
              </a:ext>
            </a:extLst>
          </p:cNvPr>
          <p:cNvCxnSpPr/>
          <p:nvPr/>
        </p:nvCxnSpPr>
        <p:spPr>
          <a:xfrm>
            <a:off x="4909819" y="2180997"/>
            <a:ext cx="3331986" cy="13897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1FE21B-02CB-4396-9DB1-893A6A68A38E}"/>
              </a:ext>
            </a:extLst>
          </p:cNvPr>
          <p:cNvSpPr txBox="1"/>
          <p:nvPr/>
        </p:nvSpPr>
        <p:spPr>
          <a:xfrm>
            <a:off x="1092450" y="3862627"/>
            <a:ext cx="291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err="1"/>
              <a:t>Leading</a:t>
            </a:r>
            <a:r>
              <a:rPr lang="es-ES" dirty="0"/>
              <a:t> </a:t>
            </a:r>
            <a:r>
              <a:rPr lang="es-ES" dirty="0" err="1"/>
              <a:t>publications</a:t>
            </a:r>
            <a:r>
              <a:rPr lang="es-ES" dirty="0"/>
              <a:t> (</a:t>
            </a:r>
            <a:r>
              <a:rPr lang="es-ES" dirty="0" err="1"/>
              <a:t>corresponding</a:t>
            </a:r>
            <a:r>
              <a:rPr lang="es-ES" dirty="0"/>
              <a:t> </a:t>
            </a:r>
            <a:r>
              <a:rPr lang="es-ES" dirty="0" err="1"/>
              <a:t>author</a:t>
            </a:r>
            <a:r>
              <a:rPr lang="es-ES" dirty="0"/>
              <a:t>) </a:t>
            </a:r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1092450" y="1996331"/>
            <a:ext cx="199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 </a:t>
            </a:r>
            <a:r>
              <a:rPr lang="es-ES" dirty="0" err="1" smtClean="0"/>
              <a:t>papers</a:t>
            </a:r>
            <a:r>
              <a:rPr lang="es-ES" dirty="0" smtClean="0"/>
              <a:t> in total</a:t>
            </a:r>
            <a:endParaRPr lang="es-ES" dirty="0"/>
          </a:p>
        </p:txBody>
      </p:sp>
      <p:sp>
        <p:nvSpPr>
          <p:cNvPr id="22" name="TextBox 21"/>
          <p:cNvSpPr txBox="1"/>
          <p:nvPr/>
        </p:nvSpPr>
        <p:spPr>
          <a:xfrm>
            <a:off x="1134189" y="2601715"/>
            <a:ext cx="199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endParaRPr lang="es-ES" dirty="0"/>
          </a:p>
        </p:txBody>
      </p:sp>
      <p:sp>
        <p:nvSpPr>
          <p:cNvPr id="27" name="TextBox 26"/>
          <p:cNvSpPr txBox="1"/>
          <p:nvPr/>
        </p:nvSpPr>
        <p:spPr>
          <a:xfrm>
            <a:off x="1092450" y="4946683"/>
            <a:ext cx="256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 </a:t>
            </a:r>
            <a:r>
              <a:rPr lang="es-ES" dirty="0" err="1" smtClean="0"/>
              <a:t>leading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country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7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8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931224" cy="4425355"/>
          </a:xfrm>
        </p:spPr>
        <p:txBody>
          <a:bodyPr>
            <a:normAutofit/>
          </a:bodyPr>
          <a:lstStyle/>
          <a:p>
            <a:r>
              <a:rPr lang="en-US" dirty="0" smtClean="0"/>
              <a:t>Does domestic and international leadership affect the thematic specialization of countries?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To what extent does collaborating with leading partners improve specialization and citation impact?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3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7"/>
    </mc:Choice>
    <mc:Fallback xmlns="">
      <p:transition spd="slow" advTm="1677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"/>
    </mc:Choice>
    <mc:Fallback xmlns="">
      <p:transition spd="slow" advTm="478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366"/>
            <a:ext cx="8229600" cy="1143000"/>
          </a:xfrm>
        </p:spPr>
        <p:txBody>
          <a:bodyPr/>
          <a:lstStyle/>
          <a:p>
            <a:r>
              <a:rPr lang="en-US" dirty="0"/>
              <a:t>Web of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6642"/>
            <a:ext cx="8686800" cy="550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Period: 2000 </a:t>
            </a:r>
            <a:r>
              <a:rPr lang="mr-IN" dirty="0"/>
              <a:t>–</a:t>
            </a:r>
            <a:r>
              <a:rPr lang="en-US" dirty="0"/>
              <a:t> 2016</a:t>
            </a:r>
          </a:p>
          <a:p>
            <a:pPr marL="0" indent="0">
              <a:buNone/>
            </a:pP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: </a:t>
            </a:r>
            <a:r>
              <a:rPr lang="es-ES" dirty="0" err="1"/>
              <a:t>papers</a:t>
            </a:r>
            <a:r>
              <a:rPr lang="es-ES" dirty="0"/>
              <a:t>, </a:t>
            </a:r>
            <a:r>
              <a:rPr lang="es-ES" dirty="0" err="1"/>
              <a:t>reviews</a:t>
            </a:r>
            <a:r>
              <a:rPr lang="es-ES" dirty="0"/>
              <a:t> and </a:t>
            </a:r>
            <a:r>
              <a:rPr lang="es-ES" dirty="0" err="1"/>
              <a:t>conferences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5FB1514A-6C2A-4CD8-B174-6366D3F897D0}"/>
              </a:ext>
            </a:extLst>
          </p:cNvPr>
          <p:cNvSpPr/>
          <p:nvPr/>
        </p:nvSpPr>
        <p:spPr>
          <a:xfrm>
            <a:off x="611560" y="5589240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/>
              <a:t>Biomedical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Research</a:t>
            </a:r>
            <a:r>
              <a:rPr lang="es-ES" sz="2800" b="1" dirty="0" smtClean="0"/>
              <a:t>: 5,474,143</a:t>
            </a:r>
            <a:r>
              <a:rPr lang="es-ES" sz="2800" dirty="0" smtClean="0"/>
              <a:t> </a:t>
            </a:r>
            <a:r>
              <a:rPr lang="en-US" sz="2800" dirty="0" smtClean="0"/>
              <a:t> </a:t>
            </a:r>
            <a:endParaRPr lang="en-US" sz="2800" b="1" dirty="0"/>
          </a:p>
        </p:txBody>
      </p:sp>
      <p:pic>
        <p:nvPicPr>
          <p:cNvPr id="11" name="Content Placeholder 6" descr="Screen Shot 2017-09-05 at 12.07.14 PM.png">
            <a:extLst>
              <a:ext uri="{FF2B5EF4-FFF2-40B4-BE49-F238E27FC236}">
                <a16:creationId xmlns:a16="http://schemas.microsoft.com/office/drawing/2014/main" id="{DC6C4677-3E70-4953-B569-C5E9415EB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17" b="-32717"/>
          <a:stretch>
            <a:fillRect/>
          </a:stretch>
        </p:blipFill>
        <p:spPr>
          <a:xfrm>
            <a:off x="5508104" y="2996952"/>
            <a:ext cx="3024336" cy="3182290"/>
          </a:xfrm>
          <a:prstGeom prst="rect">
            <a:avLst/>
          </a:prstGeom>
        </p:spPr>
      </p:pic>
      <p:sp>
        <p:nvSpPr>
          <p:cNvPr id="12" name="Rectangle 21">
            <a:extLst>
              <a:ext uri="{FF2B5EF4-FFF2-40B4-BE49-F238E27FC236}">
                <a16:creationId xmlns:a16="http://schemas.microsoft.com/office/drawing/2014/main" id="{10532E30-C8D4-4B93-96A9-82E568595EEF}"/>
              </a:ext>
            </a:extLst>
          </p:cNvPr>
          <p:cNvSpPr/>
          <p:nvPr/>
        </p:nvSpPr>
        <p:spPr>
          <a:xfrm>
            <a:off x="5868144" y="285293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94 </a:t>
            </a:r>
            <a:r>
              <a:rPr lang="en-GB" sz="2800" b="1" dirty="0"/>
              <a:t>Countries</a:t>
            </a:r>
            <a:endParaRPr lang="en-US" sz="2800" b="1" dirty="0"/>
          </a:p>
        </p:txBody>
      </p:sp>
      <p:pic>
        <p:nvPicPr>
          <p:cNvPr id="13" name="Picture 10" descr="stack-of-papers-blue.svg.med.png">
            <a:extLst>
              <a:ext uri="{FF2B5EF4-FFF2-40B4-BE49-F238E27FC236}">
                <a16:creationId xmlns:a16="http://schemas.microsoft.com/office/drawing/2014/main" id="{FB34FE51-5EC2-43FF-A865-9195DC184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1269966" cy="1044855"/>
          </a:xfrm>
          <a:prstGeom prst="rect">
            <a:avLst/>
          </a:prstGeom>
        </p:spPr>
      </p:pic>
      <p:pic>
        <p:nvPicPr>
          <p:cNvPr id="14" name="Picture 11" descr="stack-of-papers-blue.svg.med.png">
            <a:extLst>
              <a:ext uri="{FF2B5EF4-FFF2-40B4-BE49-F238E27FC236}">
                <a16:creationId xmlns:a16="http://schemas.microsoft.com/office/drawing/2014/main" id="{526BBE62-594C-4B33-9063-0E4019D75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1269966" cy="1044855"/>
          </a:xfrm>
          <a:prstGeom prst="rect">
            <a:avLst/>
          </a:prstGeom>
        </p:spPr>
      </p:pic>
      <p:pic>
        <p:nvPicPr>
          <p:cNvPr id="15" name="Picture 12" descr="stack-of-papers-blue.svg.med.png">
            <a:extLst>
              <a:ext uri="{FF2B5EF4-FFF2-40B4-BE49-F238E27FC236}">
                <a16:creationId xmlns:a16="http://schemas.microsoft.com/office/drawing/2014/main" id="{9220E999-0E97-45EF-9348-AAE1141CB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1269966" cy="1044855"/>
          </a:xfrm>
          <a:prstGeom prst="rect">
            <a:avLst/>
          </a:prstGeom>
        </p:spPr>
      </p:pic>
      <p:pic>
        <p:nvPicPr>
          <p:cNvPr id="16" name="Picture 13" descr="stack-of-papers-blue.svg.med.png">
            <a:extLst>
              <a:ext uri="{FF2B5EF4-FFF2-40B4-BE49-F238E27FC236}">
                <a16:creationId xmlns:a16="http://schemas.microsoft.com/office/drawing/2014/main" id="{EC9118F4-104A-4161-8CDE-8ADEB5DCD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2"/>
            <a:ext cx="1269966" cy="1044855"/>
          </a:xfrm>
          <a:prstGeom prst="rect">
            <a:avLst/>
          </a:prstGeom>
        </p:spPr>
      </p:pic>
      <p:pic>
        <p:nvPicPr>
          <p:cNvPr id="17" name="Picture 14" descr="stack-of-papers-blue.svg.med.png">
            <a:extLst>
              <a:ext uri="{FF2B5EF4-FFF2-40B4-BE49-F238E27FC236}">
                <a16:creationId xmlns:a16="http://schemas.microsoft.com/office/drawing/2014/main" id="{F7C1B191-D907-4D2E-BDE0-7EACFE287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1269966" cy="1044855"/>
          </a:xfrm>
          <a:prstGeom prst="rect">
            <a:avLst/>
          </a:prstGeom>
        </p:spPr>
      </p:pic>
      <p:pic>
        <p:nvPicPr>
          <p:cNvPr id="18" name="Picture 15" descr="stack-of-papers-blue.svg.med.png">
            <a:extLst>
              <a:ext uri="{FF2B5EF4-FFF2-40B4-BE49-F238E27FC236}">
                <a16:creationId xmlns:a16="http://schemas.microsoft.com/office/drawing/2014/main" id="{A7804209-A65C-4C15-BE38-39FDACD6B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1269966" cy="1044855"/>
          </a:xfrm>
          <a:prstGeom prst="rect">
            <a:avLst/>
          </a:prstGeom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5FB1514A-6C2A-4CD8-B174-6366D3F897D0}"/>
              </a:ext>
            </a:extLst>
          </p:cNvPr>
          <p:cNvSpPr/>
          <p:nvPr/>
        </p:nvSpPr>
        <p:spPr>
          <a:xfrm>
            <a:off x="827584" y="263691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World: 19,460,980</a:t>
            </a:r>
            <a:r>
              <a:rPr lang="en-US" sz="2800" dirty="0" smtClean="0"/>
              <a:t> </a:t>
            </a:r>
            <a:endParaRPr lang="en-US" sz="2800" b="1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"/>
    </mc:Choice>
    <mc:Fallback xmlns="">
      <p:transition spd="slow" advTm="4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CF2FD-B076-4EBE-B2CE-1803536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A3D435-6DB4-4FE5-8BC4-3B0F412CAA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77726"/>
            <a:ext cx="7344816" cy="5486400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7EA51A8C-A291-4CA0-BB75-EF2C4F72D57D}"/>
              </a:ext>
            </a:extLst>
          </p:cNvPr>
          <p:cNvSpPr txBox="1">
            <a:spLocks/>
          </p:cNvSpPr>
          <p:nvPr/>
        </p:nvSpPr>
        <p:spPr>
          <a:xfrm>
            <a:off x="1336499" y="-365726"/>
            <a:ext cx="6696744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0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4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4"/>
    </mc:Choice>
    <mc:Fallback xmlns="">
      <p:transition spd="slow" advTm="1187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E1794AC-A744-46F6-B8FD-8F452D68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Bibliometric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(</a:t>
            </a:r>
            <a:r>
              <a:rPr lang="es-ES" dirty="0" err="1"/>
              <a:t>indicators</a:t>
            </a:r>
            <a:r>
              <a:rPr lang="es-ES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D3A298B4-EB06-4082-86FB-5E13F355C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6654"/>
                <a:ext cx="8229600" cy="500141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s-ES" sz="2500" dirty="0"/>
                  <a:t>Scientific </a:t>
                </a:r>
                <a:r>
                  <a:rPr lang="es-ES" sz="2500" dirty="0" err="1"/>
                  <a:t>size</a:t>
                </a:r>
                <a:r>
                  <a:rPr lang="es-ES" sz="2500" dirty="0"/>
                  <a:t>: </a:t>
                </a:r>
                <a:r>
                  <a:rPr lang="es-ES" sz="2500" dirty="0" err="1" smtClean="0"/>
                  <a:t>number</a:t>
                </a:r>
                <a:r>
                  <a:rPr lang="es-ES" sz="2500" dirty="0" smtClean="0"/>
                  <a:t> </a:t>
                </a:r>
                <a:r>
                  <a:rPr lang="es-ES" sz="2500" dirty="0"/>
                  <a:t>of </a:t>
                </a:r>
                <a:r>
                  <a:rPr lang="es-ES" sz="2500" dirty="0" err="1"/>
                  <a:t>papers</a:t>
                </a:r>
                <a:r>
                  <a:rPr lang="es-ES" sz="2500" dirty="0"/>
                  <a:t> </a:t>
                </a:r>
                <a:r>
                  <a:rPr lang="es-ES" sz="2500" dirty="0" smtClean="0"/>
                  <a:t>(total and </a:t>
                </a:r>
                <a:r>
                  <a:rPr lang="es-ES" sz="2500" dirty="0" err="1" smtClean="0"/>
                  <a:t>leading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papers</a:t>
                </a:r>
                <a:r>
                  <a:rPr lang="es-ES" sz="2500" dirty="0" smtClean="0"/>
                  <a:t>)</a:t>
                </a:r>
                <a:endParaRPr lang="es-ES" sz="2500" dirty="0"/>
              </a:p>
              <a:p>
                <a:pPr lvl="1"/>
                <a:r>
                  <a:rPr lang="es-ES" sz="2500" dirty="0" smtClean="0"/>
                  <a:t>International </a:t>
                </a:r>
                <a:r>
                  <a:rPr lang="es-ES" sz="2500" dirty="0" err="1"/>
                  <a:t>collaboration</a:t>
                </a:r>
                <a:r>
                  <a:rPr lang="es-ES" sz="2500" dirty="0"/>
                  <a:t>: </a:t>
                </a:r>
                <a:r>
                  <a:rPr lang="es-ES" sz="2500" dirty="0" smtClean="0"/>
                  <a:t>more </a:t>
                </a:r>
                <a:r>
                  <a:rPr lang="es-ES" sz="2500" dirty="0" err="1" smtClean="0"/>
                  <a:t>than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one</a:t>
                </a:r>
                <a:r>
                  <a:rPr lang="es-ES" sz="2500" dirty="0" smtClean="0"/>
                  <a:t> country</a:t>
                </a:r>
                <a:endParaRPr lang="es-ES" sz="2500" dirty="0"/>
              </a:p>
              <a:p>
                <a:pPr lvl="1"/>
                <a:r>
                  <a:rPr lang="es-ES" sz="2500" dirty="0" err="1" smtClean="0"/>
                  <a:t>Research</a:t>
                </a:r>
                <a:r>
                  <a:rPr lang="es-ES" sz="2500" dirty="0" smtClean="0"/>
                  <a:t> </a:t>
                </a:r>
                <a:r>
                  <a:rPr lang="es-ES" sz="2500" dirty="0"/>
                  <a:t>performance: </a:t>
                </a:r>
                <a:r>
                  <a:rPr lang="en-US" sz="2500" dirty="0"/>
                  <a:t>mean normalized citation score</a:t>
                </a:r>
                <a:r>
                  <a:rPr lang="es-ES" sz="2500" dirty="0"/>
                  <a:t> (MNCS</a:t>
                </a:r>
                <a:r>
                  <a:rPr lang="es-ES" sz="2500" dirty="0" smtClean="0"/>
                  <a:t>)</a:t>
                </a:r>
              </a:p>
              <a:p>
                <a:pPr lvl="1"/>
                <a:r>
                  <a:rPr lang="es-ES" sz="2500" dirty="0" err="1" smtClean="0"/>
                  <a:t>Benefit</a:t>
                </a:r>
                <a:r>
                  <a:rPr lang="es-ES" sz="2500" dirty="0" smtClean="0"/>
                  <a:t> </a:t>
                </a:r>
                <a:r>
                  <a:rPr lang="es-ES" sz="2500" dirty="0" err="1"/>
                  <a:t>rate</a:t>
                </a:r>
                <a:r>
                  <a:rPr lang="es-ES" sz="2500" dirty="0"/>
                  <a:t> of </a:t>
                </a:r>
                <a:r>
                  <a:rPr lang="es-ES" sz="2500" dirty="0" err="1"/>
                  <a:t>collaboration</a:t>
                </a:r>
                <a:r>
                  <a:rPr lang="es-ES" sz="2500" dirty="0"/>
                  <a:t> in </a:t>
                </a:r>
                <a:r>
                  <a:rPr lang="es-ES" sz="2500" dirty="0" err="1"/>
                  <a:t>research</a:t>
                </a:r>
                <a:r>
                  <a:rPr lang="es-ES" sz="2500" dirty="0"/>
                  <a:t> performance: </a:t>
                </a:r>
              </a:p>
              <a:p>
                <a:pPr marL="457200" lvl="1" indent="0">
                  <a:buNone/>
                </a:pPr>
                <a:r>
                  <a:rPr lang="es-ES" sz="2500" dirty="0"/>
                  <a:t>          </a:t>
                </a:r>
                <a:r>
                  <a:rPr lang="es-ES" sz="2500" dirty="0" smtClean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5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𝑀𝑁𝐶𝑆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𝑀𝑁𝐶𝑆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25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ES" sz="25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𝑀𝑁𝐶𝑆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25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GB" sz="2500" b="1" dirty="0"/>
              </a:p>
              <a:p>
                <a:pPr marL="457200" lvl="1" indent="0">
                  <a:buNone/>
                </a:pPr>
                <a:r>
                  <a:rPr lang="en-GB" sz="2500" b="1" dirty="0"/>
                  <a:t> </a:t>
                </a:r>
                <a:r>
                  <a:rPr lang="es-ES" sz="2500" dirty="0" smtClean="0"/>
                  <a:t>- </a:t>
                </a:r>
                <a:r>
                  <a:rPr lang="es-ES" sz="2500" dirty="0" err="1" smtClean="0"/>
                  <a:t>Relative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Specialization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Index</a:t>
                </a:r>
                <a:r>
                  <a:rPr lang="es-ES" sz="2500" dirty="0" smtClean="0"/>
                  <a:t>: </a:t>
                </a:r>
                <a:r>
                  <a:rPr lang="es-ES" sz="2500" dirty="0" err="1" smtClean="0"/>
                  <a:t>relative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effort</a:t>
                </a:r>
                <a:r>
                  <a:rPr lang="es-ES" sz="2500" dirty="0" smtClean="0"/>
                  <a:t> a country devotes to a </a:t>
                </a:r>
                <a:r>
                  <a:rPr lang="es-ES" sz="2500" dirty="0" err="1" smtClean="0"/>
                  <a:t>given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disciplinary</a:t>
                </a:r>
                <a:r>
                  <a:rPr lang="es-ES" sz="2500" dirty="0" smtClean="0"/>
                  <a:t> </a:t>
                </a:r>
                <a:r>
                  <a:rPr lang="es-ES" sz="2500" dirty="0" err="1" smtClean="0"/>
                  <a:t>domain</a:t>
                </a:r>
                <a:endParaRPr lang="es-ES" sz="2500" dirty="0" smtClean="0"/>
              </a:p>
              <a:p>
                <a:pPr marL="457200" lvl="1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sz="29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D3A298B4-EB06-4082-86FB-5E13F355C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6654"/>
                <a:ext cx="8229600" cy="5001419"/>
              </a:xfrm>
              <a:blipFill>
                <a:blip r:embed="rId3"/>
                <a:stretch>
                  <a:fillRect t="-8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763B8E-23D6-4D56-91E7-003C1C94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180879"/>
            <a:ext cx="6646850" cy="6375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12" y="5236155"/>
            <a:ext cx="1538356" cy="58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0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362075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7915" y="4025540"/>
            <a:ext cx="8424936" cy="1224136"/>
          </a:xfrm>
        </p:spPr>
        <p:txBody>
          <a:bodyPr>
            <a:noAutofit/>
          </a:bodyPr>
          <a:lstStyle/>
          <a:p>
            <a:pPr algn="ctr"/>
            <a:endParaRPr lang="es-ES" sz="2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8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4"/>
    </mc:Choice>
    <mc:Fallback xmlns="">
      <p:transition spd="slow" advTm="1187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Autofit/>
          </a:bodyPr>
          <a:lstStyle/>
          <a:p>
            <a:r>
              <a:rPr lang="es-ES_tradnl" sz="3600" dirty="0" err="1" smtClean="0"/>
              <a:t>Relative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Specialization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Index</a:t>
            </a:r>
            <a:endParaRPr lang="es-ES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28</a:t>
            </a:fld>
            <a:endParaRPr lang="es-ES"/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9105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8969051"/>
              </p:ext>
            </p:extLst>
          </p:nvPr>
        </p:nvGraphicFramePr>
        <p:xfrm>
          <a:off x="466463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ight Arrow 1"/>
          <p:cNvSpPr/>
          <p:nvPr/>
        </p:nvSpPr>
        <p:spPr>
          <a:xfrm>
            <a:off x="288370" y="3562958"/>
            <a:ext cx="627652" cy="2260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ight Arrow 13"/>
          <p:cNvSpPr/>
          <p:nvPr/>
        </p:nvSpPr>
        <p:spPr>
          <a:xfrm rot="13928469" flipV="1">
            <a:off x="8276550" y="4401753"/>
            <a:ext cx="946090" cy="25265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Autofit/>
          </a:bodyPr>
          <a:lstStyle/>
          <a:p>
            <a:r>
              <a:rPr lang="es-ES_tradnl" sz="3600" dirty="0" err="1" smtClean="0"/>
              <a:t>Relative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Specialization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Index</a:t>
            </a:r>
            <a:endParaRPr lang="es-ES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29</a:t>
            </a:fld>
            <a:endParaRPr lang="es-ES"/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9991204"/>
              </p:ext>
            </p:extLst>
          </p:nvPr>
        </p:nvGraphicFramePr>
        <p:xfrm>
          <a:off x="466463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ight Arrow 8"/>
          <p:cNvSpPr/>
          <p:nvPr/>
        </p:nvSpPr>
        <p:spPr>
          <a:xfrm rot="19925663">
            <a:off x="750120" y="4971374"/>
            <a:ext cx="1115278" cy="25377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ight Arrow 9"/>
          <p:cNvSpPr/>
          <p:nvPr/>
        </p:nvSpPr>
        <p:spPr>
          <a:xfrm rot="17719558" flipV="1">
            <a:off x="375414" y="4762997"/>
            <a:ext cx="1231280" cy="22981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ight Arrow 10"/>
          <p:cNvSpPr/>
          <p:nvPr/>
        </p:nvSpPr>
        <p:spPr>
          <a:xfrm rot="8287640">
            <a:off x="7322604" y="1819790"/>
            <a:ext cx="1115278" cy="25377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0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A205-2EB2-49B6-A304-A4CF2A20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International </a:t>
            </a:r>
            <a:r>
              <a:rPr lang="es-ES" dirty="0" err="1"/>
              <a:t>collaboration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CA7C0-5AB8-4B7A-AF73-7E694415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r>
              <a:rPr lang="en-GB" b="1" dirty="0"/>
              <a:t>International collaboration </a:t>
            </a:r>
            <a:r>
              <a:rPr lang="en-GB" dirty="0"/>
              <a:t>plays an important role in </a:t>
            </a:r>
            <a:r>
              <a:rPr lang="en-GB" b="1" dirty="0"/>
              <a:t>fostering high-quality knowledge production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E9CFD8-3856-401A-85CB-8BB0035D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C8DF2B-D4DD-4859-8D34-5F032D11BE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797" y="1443061"/>
            <a:ext cx="5714405" cy="2552501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5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14" name="5 Título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lang="es-ES_tradnl" sz="3600" dirty="0" err="1" smtClean="0">
                <a:latin typeface="+mj-lt"/>
                <a:ea typeface="+mj-ea"/>
                <a:cs typeface="+mj-cs"/>
              </a:rPr>
              <a:t>ormalized</a:t>
            </a:r>
            <a:r>
              <a:rPr lang="es-ES_tradnl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3600" dirty="0" err="1" smtClean="0">
                <a:latin typeface="+mj-lt"/>
                <a:ea typeface="+mj-ea"/>
                <a:cs typeface="+mj-cs"/>
              </a:rPr>
              <a:t>citation</a:t>
            </a:r>
            <a:r>
              <a:rPr lang="es-ES_tradnl" sz="3600" dirty="0" smtClean="0">
                <a:latin typeface="+mj-lt"/>
                <a:ea typeface="+mj-ea"/>
                <a:cs typeface="+mj-cs"/>
              </a:rPr>
              <a:t> (MNCS)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51744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500359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ight Arrow 6"/>
          <p:cNvSpPr/>
          <p:nvPr/>
        </p:nvSpPr>
        <p:spPr>
          <a:xfrm rot="6441537">
            <a:off x="3470895" y="2814204"/>
            <a:ext cx="1413245" cy="2404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" name="Right Arrow 7"/>
          <p:cNvSpPr/>
          <p:nvPr/>
        </p:nvSpPr>
        <p:spPr>
          <a:xfrm rot="3069693">
            <a:off x="4543626" y="2575608"/>
            <a:ext cx="1057016" cy="27896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Authorship</a:t>
            </a:r>
            <a:r>
              <a:rPr lang="es-ES" dirty="0" smtClean="0"/>
              <a:t> and </a:t>
            </a:r>
            <a:r>
              <a:rPr lang="es-ES" dirty="0" err="1" smtClean="0"/>
              <a:t>expenditures</a:t>
            </a:r>
            <a:r>
              <a:rPr lang="es-ES" dirty="0" smtClean="0"/>
              <a:t> in R&amp;D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29" y="1628800"/>
            <a:ext cx="86409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55776" y="2204864"/>
            <a:ext cx="0" cy="1594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36096" y="2204864"/>
            <a:ext cx="0" cy="1520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316416" y="2204864"/>
            <a:ext cx="0" cy="1520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5576" y="2636912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3284984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3273864"/>
            <a:ext cx="213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5">
            <a:extLst>
              <a:ext uri="{FF2B5EF4-FFF2-40B4-BE49-F238E27FC236}">
                <a16:creationId xmlns:a16="http://schemas.microsoft.com/office/drawing/2014/main" id="{39E4CAFC-BE34-4574-AEF2-34D3F5741786}"/>
              </a:ext>
            </a:extLst>
          </p:cNvPr>
          <p:cNvSpPr txBox="1"/>
          <p:nvPr/>
        </p:nvSpPr>
        <p:spPr>
          <a:xfrm>
            <a:off x="560040" y="475691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Colors </a:t>
            </a:r>
            <a:r>
              <a:rPr lang="en-US" dirty="0"/>
              <a:t>refers to the R&amp;D as percentage of GDP (green ≥ 2%; blue ≥ 1%; orange: ≥ 0.5%; red: ≤ 0.5%)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9" y="154720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Authorship</a:t>
            </a:r>
            <a:r>
              <a:rPr lang="es-ES" dirty="0" smtClean="0"/>
              <a:t> and </a:t>
            </a:r>
            <a:r>
              <a:rPr lang="es-ES" dirty="0" err="1" smtClean="0"/>
              <a:t>expenditures</a:t>
            </a:r>
            <a:r>
              <a:rPr lang="es-ES" dirty="0" smtClean="0"/>
              <a:t> in R&amp;D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STI </a:t>
            </a:r>
            <a:r>
              <a:rPr lang="es-ES" dirty="0" err="1" smtClean="0"/>
              <a:t>Conference</a:t>
            </a:r>
            <a:r>
              <a:rPr lang="es-ES" dirty="0" smtClean="0"/>
              <a:t> 2018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29" y="1037533"/>
            <a:ext cx="8640960" cy="294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55776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36096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44408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7584" y="2113486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4720" y="2761558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2726743"/>
            <a:ext cx="213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152" y="427855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largest differences in research performance </a:t>
            </a:r>
            <a:r>
              <a:rPr lang="en-US" dirty="0" smtClean="0"/>
              <a:t>are </a:t>
            </a:r>
            <a:r>
              <a:rPr lang="en-US" dirty="0"/>
              <a:t>located in countries with the lowest R&amp;D </a:t>
            </a:r>
            <a:r>
              <a:rPr lang="en-US" dirty="0" smtClean="0"/>
              <a:t>investment when they publish domestically or leading international papers. </a:t>
            </a:r>
          </a:p>
          <a:p>
            <a:endParaRPr lang="en-US" dirty="0" smtClean="0"/>
          </a:p>
          <a:p>
            <a:r>
              <a:rPr lang="en-US" dirty="0" smtClean="0"/>
              <a:t>Countries with larger research investment are more likely to act as leaders and garner higher specialization and visibility in domestic and leading production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7152" y="2564904"/>
            <a:ext cx="2350672" cy="936104"/>
          </a:xfrm>
          <a:prstGeom prst="ellipse">
            <a:avLst/>
          </a:prstGeom>
          <a:solidFill>
            <a:schemeClr val="accent2">
              <a:alpha val="17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/>
          <p:nvPr/>
        </p:nvSpPr>
        <p:spPr>
          <a:xfrm>
            <a:off x="3170350" y="2616328"/>
            <a:ext cx="2350672" cy="936104"/>
          </a:xfrm>
          <a:prstGeom prst="ellipse">
            <a:avLst/>
          </a:prstGeom>
          <a:solidFill>
            <a:schemeClr val="accent2">
              <a:alpha val="17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5058436" y="2051878"/>
            <a:ext cx="779123" cy="919470"/>
          </a:xfrm>
          <a:prstGeom prst="ellipse">
            <a:avLst/>
          </a:prstGeom>
          <a:solidFill>
            <a:schemeClr val="accent3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/>
          <p:nvPr/>
        </p:nvSpPr>
        <p:spPr>
          <a:xfrm>
            <a:off x="2156480" y="1557073"/>
            <a:ext cx="779123" cy="919470"/>
          </a:xfrm>
          <a:prstGeom prst="ellipse">
            <a:avLst/>
          </a:prstGeom>
          <a:solidFill>
            <a:schemeClr val="accent3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15" grpId="0" animBg="1"/>
      <p:bldP spid="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9" y="154720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Authorship</a:t>
            </a:r>
            <a:r>
              <a:rPr lang="es-ES" dirty="0" smtClean="0"/>
              <a:t> and </a:t>
            </a:r>
            <a:r>
              <a:rPr lang="es-ES" dirty="0" err="1" smtClean="0"/>
              <a:t>expenditures</a:t>
            </a:r>
            <a:r>
              <a:rPr lang="es-ES" dirty="0" smtClean="0"/>
              <a:t> in R&amp;D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STI </a:t>
            </a:r>
            <a:r>
              <a:rPr lang="es-ES" dirty="0" err="1" smtClean="0"/>
              <a:t>Conference</a:t>
            </a:r>
            <a:r>
              <a:rPr lang="es-ES" dirty="0" smtClean="0"/>
              <a:t> 2018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29" y="1037533"/>
            <a:ext cx="8640960" cy="294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55776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36096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44408" y="164751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7584" y="2113486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4720" y="2761558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2726743"/>
            <a:ext cx="213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428" y="4225069"/>
            <a:ext cx="8575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Non-leading publications in general, have the highest impact and specialization</a:t>
            </a:r>
          </a:p>
          <a:p>
            <a:endParaRPr lang="en-US" dirty="0"/>
          </a:p>
          <a:p>
            <a:r>
              <a:rPr lang="en-US" dirty="0"/>
              <a:t>That demonstrates the strong importance of collaboration for countries with the lowest R&amp;D expenditures.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9800" y="1153674"/>
            <a:ext cx="2899289" cy="2689700"/>
          </a:xfrm>
          <a:prstGeom prst="rect">
            <a:avLst/>
          </a:prstGeom>
          <a:noFill/>
          <a:ln w="6985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2385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Autonomy</a:t>
            </a:r>
            <a:r>
              <a:rPr lang="es-ES" sz="3600" dirty="0" smtClean="0"/>
              <a:t> vs </a:t>
            </a:r>
            <a:r>
              <a:rPr lang="es-ES" sz="3600" dirty="0" err="1" smtClean="0"/>
              <a:t>dependency</a:t>
            </a:r>
            <a:endParaRPr lang="es-E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7638"/>
            <a:ext cx="6408712" cy="36665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22387" y="1479908"/>
            <a:ext cx="5256584" cy="1334913"/>
          </a:xfrm>
          <a:prstGeom prst="roundRect">
            <a:avLst/>
          </a:prstGeom>
          <a:solidFill>
            <a:schemeClr val="accent3">
              <a:alpha val="1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ounded Rectangle 7"/>
          <p:cNvSpPr/>
          <p:nvPr/>
        </p:nvSpPr>
        <p:spPr>
          <a:xfrm>
            <a:off x="2322387" y="2766650"/>
            <a:ext cx="5256584" cy="599759"/>
          </a:xfrm>
          <a:prstGeom prst="round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39E4CAFC-BE34-4574-AEF2-34D3F5741786}"/>
              </a:ext>
            </a:extLst>
          </p:cNvPr>
          <p:cNvSpPr txBox="1"/>
          <p:nvPr/>
        </p:nvSpPr>
        <p:spPr>
          <a:xfrm>
            <a:off x="641257" y="545855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Gain in MNCS when </a:t>
            </a:r>
            <a:r>
              <a:rPr lang="en-US" dirty="0" smtClean="0"/>
              <a:t>leading </a:t>
            </a:r>
            <a:r>
              <a:rPr lang="en-US" dirty="0"/>
              <a:t>in comparison when </a:t>
            </a:r>
            <a:r>
              <a:rPr lang="en-US" dirty="0" smtClean="0"/>
              <a:t>non-leading </a:t>
            </a:r>
            <a:r>
              <a:rPr lang="en-US" dirty="0"/>
              <a:t>internationally as a function of the </a:t>
            </a:r>
            <a:r>
              <a:rPr lang="en-US" dirty="0" smtClean="0"/>
              <a:t>GERD/GDP by </a:t>
            </a:r>
            <a:r>
              <a:rPr lang="en-US" dirty="0"/>
              <a:t>country. Colors refers to the R&amp;D as percentage of GDP (green ≥ 2%; blue ≥ 1%; orange: ≥ 0.5%; red: ≤ 0.5%)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22387" y="3366409"/>
            <a:ext cx="5256584" cy="133491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5966199" y="4033865"/>
            <a:ext cx="18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Dependency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2681153" y="1753947"/>
            <a:ext cx="18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Autonomy</a:t>
            </a:r>
            <a:endParaRPr lang="es-E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22387" y="2397760"/>
            <a:ext cx="5419533" cy="23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0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8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3"/>
    </mc:Choice>
    <mc:Fallback xmlns="">
      <p:transition spd="slow" advTm="456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en-US" dirty="0"/>
              <a:t>Different types of authorship translate in different results in terms of </a:t>
            </a:r>
            <a:r>
              <a:rPr lang="en-US" dirty="0" smtClean="0"/>
              <a:t>specialization and citation 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6" name="Picture 2" descr="Image result for scientific publications">
            <a:extLst>
              <a:ext uri="{FF2B5EF4-FFF2-40B4-BE49-F238E27FC236}">
                <a16:creationId xmlns:a16="http://schemas.microsoft.com/office/drawing/2014/main" id="{1F1D9A69-5967-7948-BED3-F6153F3F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16" y="2426097"/>
            <a:ext cx="4541484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Genuine capacities – Strategic partners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57BC1-4295-4179-AEC9-DA9FF870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48880"/>
            <a:ext cx="4858345" cy="400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countries </a:t>
            </a:r>
            <a:r>
              <a:rPr lang="en-US" dirty="0" smtClean="0"/>
              <a:t>show </a:t>
            </a:r>
            <a:r>
              <a:rPr lang="en-US" dirty="0"/>
              <a:t>higher level of specialization in domestic </a:t>
            </a:r>
            <a:r>
              <a:rPr lang="en-US" dirty="0" smtClean="0"/>
              <a:t>and leading papers than </a:t>
            </a:r>
            <a:r>
              <a:rPr lang="en-US" dirty="0"/>
              <a:t>in </a:t>
            </a:r>
            <a:r>
              <a:rPr lang="en-US" dirty="0" smtClean="0"/>
              <a:t>non-leading papers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36912"/>
            <a:ext cx="2962672" cy="2376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9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"/>
    </mc:Choice>
    <mc:Fallback xmlns="">
      <p:transition spd="slow" advTm="126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enhances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The disciplinary specialization in </a:t>
            </a:r>
            <a:r>
              <a:rPr lang="en-US" dirty="0" smtClean="0"/>
              <a:t>some </a:t>
            </a:r>
            <a:r>
              <a:rPr lang="en-US" dirty="0"/>
              <a:t>countries is due to their international production more than their domestic one.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38</a:t>
            </a:fld>
            <a:endParaRPr lang="es-E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26846" b="-26846"/>
          <a:stretch>
            <a:fillRect/>
          </a:stretch>
        </p:blipFill>
        <p:spPr/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7"/>
    </mc:Choice>
    <mc:Fallback xmlns="">
      <p:transition spd="slow" advTm="1123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21016-3C17-814A-915E-09BFC711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</a:t>
            </a:r>
            <a:r>
              <a:rPr lang="en-US" dirty="0"/>
              <a:t>and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CF802-9E30-084E-9D19-3A6184A9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4476750" cy="38611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International collaboration almost always has benefits to citations</a:t>
            </a:r>
          </a:p>
          <a:p>
            <a:endParaRPr lang="en-US" dirty="0"/>
          </a:p>
          <a:p>
            <a:r>
              <a:rPr lang="en-US" dirty="0">
                <a:effectLst/>
              </a:rPr>
              <a:t>But leading on publications </a:t>
            </a:r>
            <a:r>
              <a:rPr lang="en-US" dirty="0" smtClean="0">
                <a:effectLst/>
              </a:rPr>
              <a:t>not always </a:t>
            </a:r>
            <a:r>
              <a:rPr lang="en-US" dirty="0">
                <a:effectLst/>
              </a:rPr>
              <a:t>offers much more benefit</a:t>
            </a:r>
          </a:p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6386" name="Picture 2" descr="Image result for png leadership">
            <a:extLst>
              <a:ext uri="{FF2B5EF4-FFF2-40B4-BE49-F238E27FC236}">
                <a16:creationId xmlns:a16="http://schemas.microsoft.com/office/drawing/2014/main" id="{8F744274-5D07-F443-95F6-F190ED2C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677121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8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946682"/>
            <a:ext cx="5995982" cy="2160239"/>
          </a:xfrm>
        </p:spPr>
        <p:txBody>
          <a:bodyPr>
            <a:normAutofit/>
          </a:bodyPr>
          <a:lstStyle/>
          <a:p>
            <a:r>
              <a:rPr lang="en-US" dirty="0"/>
              <a:t>Leader is someone who has </a:t>
            </a:r>
            <a:r>
              <a:rPr lang="en-US" dirty="0" smtClean="0"/>
              <a:t>followers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t>4</a:t>
            </a:fld>
            <a:endParaRPr lang="es-ES"/>
          </a:p>
        </p:txBody>
      </p:sp>
      <p:sp>
        <p:nvSpPr>
          <p:cNvPr id="7" name="AutoShape 2" descr="Resultado de imagen para marie curi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n para marie curie">
            <a:extLst>
              <a:ext uri="{FF2B5EF4-FFF2-40B4-BE49-F238E27FC236}">
                <a16:creationId xmlns:a16="http://schemas.microsoft.com/office/drawing/2014/main" id="{D371A835-3887-42F3-87BC-D8D2D6B12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A3DEFB4-4C6C-4E60-B05F-77E84EEDC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65" y="2077012"/>
            <a:ext cx="1343643" cy="171500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BBD857F-B5F9-47DA-8967-DA007DC26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38" y="2278848"/>
            <a:ext cx="2236771" cy="1513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4033"/>
            <a:ext cx="2302939" cy="153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838" y="3962059"/>
            <a:ext cx="23241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D5121-DC0F-4262-958B-6FBB94D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916536"/>
          </a:xfrm>
        </p:spPr>
        <p:txBody>
          <a:bodyPr>
            <a:normAutofit/>
          </a:bodyPr>
          <a:lstStyle/>
          <a:p>
            <a:r>
              <a:rPr lang="es-ES" sz="4000" dirty="0"/>
              <a:t>Money </a:t>
            </a:r>
            <a:r>
              <a:rPr lang="es-ES" sz="4000" dirty="0" err="1"/>
              <a:t>matters</a:t>
            </a:r>
            <a:endParaRPr lang="en-US" sz="4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CF2FD-B076-4EBE-B2CE-1803536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E0D36A-02BB-4C27-B92D-9F2C36FFE3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6654" y="2472793"/>
            <a:ext cx="3788114" cy="2183364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5CF802-9E30-084E-9D19-3A6184A9F17B}"/>
              </a:ext>
            </a:extLst>
          </p:cNvPr>
          <p:cNvSpPr txBox="1">
            <a:spLocks/>
          </p:cNvSpPr>
          <p:nvPr/>
        </p:nvSpPr>
        <p:spPr>
          <a:xfrm>
            <a:off x="611560" y="1448780"/>
            <a:ext cx="4519414" cy="25202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More </a:t>
            </a:r>
            <a:r>
              <a:rPr lang="es-ES" dirty="0" err="1"/>
              <a:t>funding</a:t>
            </a:r>
            <a:r>
              <a:rPr lang="es-ES" dirty="0"/>
              <a:t> </a:t>
            </a:r>
            <a:r>
              <a:rPr lang="es-ES" dirty="0" err="1" smtClean="0"/>
              <a:t>facilitates</a:t>
            </a:r>
            <a:r>
              <a:rPr lang="es-ES" dirty="0" smtClean="0"/>
              <a:t> </a:t>
            </a:r>
            <a:r>
              <a:rPr lang="es-ES" dirty="0" err="1"/>
              <a:t>access</a:t>
            </a:r>
            <a:r>
              <a:rPr lang="es-ES" dirty="0"/>
              <a:t> to more </a:t>
            </a:r>
            <a:r>
              <a:rPr lang="es-ES" dirty="0" err="1"/>
              <a:t>resources</a:t>
            </a:r>
            <a:r>
              <a:rPr lang="es-ES" dirty="0"/>
              <a:t> and </a:t>
            </a:r>
            <a:r>
              <a:rPr lang="es-ES" dirty="0" err="1"/>
              <a:t>scientific</a:t>
            </a:r>
            <a:r>
              <a:rPr lang="es-ES" dirty="0"/>
              <a:t> personal </a:t>
            </a:r>
            <a:r>
              <a:rPr lang="es-ES" dirty="0" err="1"/>
              <a:t>within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smtClean="0"/>
              <a:t>country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5CF802-9E30-084E-9D19-3A6184A9F17B}"/>
              </a:ext>
            </a:extLst>
          </p:cNvPr>
          <p:cNvSpPr txBox="1">
            <a:spLocks/>
          </p:cNvSpPr>
          <p:nvPr/>
        </p:nvSpPr>
        <p:spPr>
          <a:xfrm>
            <a:off x="78160" y="3902565"/>
            <a:ext cx="5285928" cy="252027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More </a:t>
            </a:r>
            <a:r>
              <a:rPr lang="es-ES" dirty="0" err="1"/>
              <a:t>resources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to be more </a:t>
            </a:r>
            <a:r>
              <a:rPr lang="es-ES" dirty="0" err="1"/>
              <a:t>autonomus</a:t>
            </a:r>
            <a:r>
              <a:rPr lang="es-ES" dirty="0"/>
              <a:t> </a:t>
            </a:r>
            <a:r>
              <a:rPr lang="es-ES" dirty="0" err="1"/>
              <a:t>while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opposite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more </a:t>
            </a:r>
            <a:r>
              <a:rPr lang="es-ES" dirty="0" err="1"/>
              <a:t>dependency</a:t>
            </a:r>
            <a:r>
              <a:rPr lang="es-ES" dirty="0"/>
              <a:t> of </a:t>
            </a:r>
            <a:r>
              <a:rPr lang="es-ES" dirty="0" err="1"/>
              <a:t>collaborators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facilitates</a:t>
            </a:r>
            <a:r>
              <a:rPr lang="es-ES" dirty="0" smtClean="0"/>
              <a:t> </a:t>
            </a:r>
            <a:r>
              <a:rPr lang="es-ES" dirty="0" err="1" smtClean="0"/>
              <a:t>visibility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comes at a </a:t>
            </a:r>
            <a:r>
              <a:rPr lang="es-ES" dirty="0" err="1" smtClean="0"/>
              <a:t>cost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s-ES" dirty="0" err="1" smtClean="0"/>
              <a:t>Strategies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r>
              <a:rPr lang="es-ES" dirty="0" smtClean="0"/>
              <a:t>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equally</a:t>
            </a:r>
            <a:r>
              <a:rPr lang="es-ES" dirty="0" smtClean="0"/>
              <a:t> </a:t>
            </a:r>
            <a:r>
              <a:rPr lang="es-ES" dirty="0" err="1" smtClean="0"/>
              <a:t>benefit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no </a:t>
            </a:r>
            <a:r>
              <a:rPr lang="es-ES" dirty="0" err="1" smtClean="0"/>
              <a:t>citation</a:t>
            </a:r>
            <a:r>
              <a:rPr lang="es-ES" dirty="0" smtClean="0"/>
              <a:t> </a:t>
            </a:r>
            <a:r>
              <a:rPr lang="es-ES" dirty="0" err="1" smtClean="0"/>
              <a:t>benefit</a:t>
            </a:r>
            <a:r>
              <a:rPr lang="es-ES" dirty="0" smtClean="0"/>
              <a:t> to lead </a:t>
            </a:r>
            <a:r>
              <a:rPr lang="es-ES" dirty="0" err="1" smtClean="0"/>
              <a:t>research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collaborating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2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D5121-DC0F-4262-958B-6FBB94D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916536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Absorptive</a:t>
            </a:r>
            <a:r>
              <a:rPr lang="es-ES" sz="4000" dirty="0" smtClean="0"/>
              <a:t> </a:t>
            </a:r>
            <a:r>
              <a:rPr lang="es-ES" sz="4000" dirty="0" err="1" smtClean="0"/>
              <a:t>capacity</a:t>
            </a:r>
            <a:endParaRPr lang="en-US" sz="4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CF2FD-B076-4EBE-B2CE-1803536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5CF802-9E30-084E-9D19-3A6184A9F17B}"/>
              </a:ext>
            </a:extLst>
          </p:cNvPr>
          <p:cNvSpPr txBox="1">
            <a:spLocks/>
          </p:cNvSpPr>
          <p:nvPr/>
        </p:nvSpPr>
        <p:spPr>
          <a:xfrm>
            <a:off x="611560" y="1448780"/>
            <a:ext cx="4519414" cy="25202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Collaboration may help in increasing the absorptive capacity of countries, even when they do not generate new world frontier knowledge (highly cited papers)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5CF802-9E30-084E-9D19-3A6184A9F17B}"/>
              </a:ext>
            </a:extLst>
          </p:cNvPr>
          <p:cNvSpPr txBox="1">
            <a:spLocks/>
          </p:cNvSpPr>
          <p:nvPr/>
        </p:nvSpPr>
        <p:spPr>
          <a:xfrm>
            <a:off x="3608882" y="3564475"/>
            <a:ext cx="4821836" cy="252027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can raise their influence in </a:t>
            </a:r>
            <a:r>
              <a:rPr lang="en-US" dirty="0" smtClean="0"/>
              <a:t>science </a:t>
            </a:r>
            <a:r>
              <a:rPr lang="en-US" dirty="0"/>
              <a:t>without diminishing their attention to topics of national priority</a:t>
            </a:r>
          </a:p>
        </p:txBody>
      </p:sp>
    </p:spTree>
    <p:extLst>
      <p:ext uri="{BB962C8B-B14F-4D97-AF65-F5344CB8AC3E}">
        <p14:creationId xmlns:p14="http://schemas.microsoft.com/office/powerpoint/2010/main" val="11737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contribute</a:t>
            </a:r>
            <a:r>
              <a:rPr lang="es-ES" dirty="0" smtClean="0"/>
              <a:t> to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understanding</a:t>
            </a:r>
            <a:r>
              <a:rPr lang="es-ES" dirty="0" smtClean="0"/>
              <a:t> of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of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fields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country </a:t>
            </a:r>
            <a:r>
              <a:rPr lang="es-ES" dirty="0" err="1" smtClean="0"/>
              <a:t>functions</a:t>
            </a:r>
            <a:r>
              <a:rPr lang="es-ES" dirty="0" smtClean="0"/>
              <a:t> and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to </a:t>
            </a:r>
            <a:r>
              <a:rPr lang="es-ES" dirty="0" err="1" smtClean="0"/>
              <a:t>fortifying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prove</a:t>
            </a:r>
            <a:r>
              <a:rPr lang="es-ES" dirty="0" smtClean="0"/>
              <a:t> </a:t>
            </a:r>
            <a:r>
              <a:rPr lang="es-ES" dirty="0" err="1" smtClean="0"/>
              <a:t>competitive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and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1"/>
    </mc:Choice>
    <mc:Fallback xmlns="">
      <p:transition spd="slow" advTm="383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Hetereogenity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We should consider specific disciplines, instead of a large thematic area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39907" b="-39907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3"/>
    </mc:Choice>
    <mc:Fallback xmlns="">
      <p:transition spd="slow" advTm="5852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Large-scale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Include more countries in the analysis not only those with </a:t>
            </a:r>
            <a:r>
              <a:rPr lang="en-US" dirty="0"/>
              <a:t>R&amp;D expenditure’s data available </a:t>
            </a:r>
            <a:endParaRPr lang="en-US" dirty="0" smtClean="0"/>
          </a:p>
          <a:p>
            <a:r>
              <a:rPr lang="en-US" dirty="0" smtClean="0"/>
              <a:t>Limit R&amp;D data for the specific field (if possible)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46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D6F941D1-4AE4-0847-A535-BB21F48530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27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3"/>
    </mc:Choice>
    <mc:Fallback xmlns="">
      <p:transition spd="slow" advTm="5852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perspectives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ISSI Conference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t>47</a:t>
            </a:fld>
            <a:endParaRPr lang="es-E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E3A9595-262B-4D7D-8C41-F285B1CF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14" y="1417638"/>
            <a:ext cx="3826768" cy="3744417"/>
          </a:xfrm>
        </p:spPr>
        <p:txBody>
          <a:bodyPr>
            <a:normAutofit/>
          </a:bodyPr>
          <a:lstStyle/>
          <a:p>
            <a:r>
              <a:rPr lang="es-ES" dirty="0" err="1"/>
              <a:t>Evaluative</a:t>
            </a:r>
            <a:r>
              <a:rPr lang="es-ES" dirty="0"/>
              <a:t> </a:t>
            </a:r>
            <a:r>
              <a:rPr lang="es-ES" dirty="0" err="1"/>
              <a:t>frameworks</a:t>
            </a:r>
            <a:r>
              <a:rPr lang="es-ES" dirty="0"/>
              <a:t> of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consider</a:t>
            </a:r>
            <a:r>
              <a:rPr lang="es-ES" dirty="0"/>
              <a:t> a </a:t>
            </a:r>
            <a:r>
              <a:rPr lang="es-ES" b="1" dirty="0" err="1"/>
              <a:t>variety</a:t>
            </a:r>
            <a:r>
              <a:rPr lang="es-ES" dirty="0"/>
              <a:t> of </a:t>
            </a:r>
            <a:r>
              <a:rPr lang="es-ES" dirty="0" err="1" smtClean="0"/>
              <a:t>indicators</a:t>
            </a:r>
            <a:r>
              <a:rPr lang="es-ES" dirty="0" smtClean="0"/>
              <a:t> and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approaches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0B85ED-333B-4AC0-B087-A19F4EBD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15" y="1348735"/>
            <a:ext cx="3240360" cy="3194069"/>
          </a:xfrm>
          <a:prstGeom prst="rect">
            <a:avLst/>
          </a:prstGeom>
        </p:spPr>
      </p:pic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19A726F3-BD6E-47DF-A336-ED2DEDBD2863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6888" y="5068069"/>
            <a:ext cx="7550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All limitations and assumptions typical of bibliometric analyses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1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56"/>
    </mc:Choice>
    <mc:Fallback xmlns="">
      <p:transition xmlns:p14="http://schemas.microsoft.com/office/powerpoint/2010/main" spd="slow" advTm="69256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el 1"/>
          <p:cNvSpPr txBox="1">
            <a:spLocks/>
          </p:cNvSpPr>
          <p:nvPr/>
        </p:nvSpPr>
        <p:spPr bwMode="auto">
          <a:xfrm>
            <a:off x="1506652" y="5975127"/>
            <a:ext cx="6153617" cy="5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800"/>
              </a:lnSpc>
            </a:pPr>
            <a:endParaRPr lang="de-DE" sz="1400" b="1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7" y="764704"/>
            <a:ext cx="7618865" cy="484562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626289" y="973185"/>
            <a:ext cx="61928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5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Building ties across countries: International collaboration, field specialization, and global leadership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1318717" y="4666956"/>
            <a:ext cx="5254424" cy="66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ts val="2600"/>
              </a:lnSpc>
            </a:pPr>
            <a:endParaRPr lang="de-A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0" hangingPunct="0">
              <a:lnSpc>
                <a:spcPts val="2600"/>
              </a:lnSpc>
            </a:pPr>
            <a:r>
              <a:rPr lang="de-AT" sz="1800" b="1" dirty="0" smtClean="0">
                <a:solidFill>
                  <a:schemeClr val="tx2">
                    <a:lumMod val="75000"/>
                  </a:schemeClr>
                </a:solidFill>
              </a:rPr>
              <a:t>STI 2018, 12-14 September, Leiden, The Netherlands</a:t>
            </a:r>
            <a:endParaRPr lang="de-DE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Content Placeholder 7" descr="cw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72" b="-15472"/>
          <a:stretch>
            <a:fillRect/>
          </a:stretch>
        </p:blipFill>
        <p:spPr>
          <a:xfrm>
            <a:off x="4015614" y="5694638"/>
            <a:ext cx="1212033" cy="666571"/>
          </a:xfrm>
          <a:prstGeom prst="rect">
            <a:avLst/>
          </a:prstGeom>
        </p:spPr>
      </p:pic>
      <p:pic>
        <p:nvPicPr>
          <p:cNvPr id="6" name="Picture 10" descr="IU_SICE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33257"/>
            <a:ext cx="1313849" cy="502396"/>
          </a:xfrm>
          <a:prstGeom prst="rect">
            <a:avLst/>
          </a:prstGeom>
        </p:spPr>
      </p:pic>
      <p:pic>
        <p:nvPicPr>
          <p:cNvPr id="19" name="Imagen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793" y="5890818"/>
            <a:ext cx="1122822" cy="397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5694638"/>
            <a:ext cx="1224136" cy="657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6" y="5778003"/>
            <a:ext cx="1074480" cy="457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8250" y="4714768"/>
            <a:ext cx="1513876" cy="5932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61793" y="2722971"/>
            <a:ext cx="71996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2600"/>
              </a:lnSpc>
            </a:pPr>
            <a:r>
              <a:rPr lang="es-ES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Thanks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for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your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ES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attention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!</a:t>
            </a:r>
          </a:p>
          <a:p>
            <a:pPr algn="ctr" eaLnBrk="0" hangingPunct="0">
              <a:lnSpc>
                <a:spcPts val="2600"/>
              </a:lnSpc>
            </a:pPr>
            <a:r>
              <a:rPr lang="es-ES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Questions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?</a:t>
            </a:r>
          </a:p>
          <a:p>
            <a:pPr algn="ctr" eaLnBrk="0" hangingPunct="0">
              <a:lnSpc>
                <a:spcPts val="2600"/>
              </a:lnSpc>
            </a:pPr>
            <a:endParaRPr lang="es-ES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9"/>
              </a:rPr>
              <a:t>zaida.chinchilla@csic.es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 </a:t>
            </a:r>
            <a:r>
              <a:rPr lang="es-ES" i="1" dirty="0" smtClean="0">
                <a:hlinkClick r:id="rId10"/>
              </a:rPr>
              <a:t>vincent.lariviere@umontreal.ca</a:t>
            </a:r>
            <a:r>
              <a:rPr lang="es-ES" i="1" dirty="0" smtClean="0"/>
              <a:t>; </a:t>
            </a:r>
            <a:r>
              <a:rPr lang="es-ES" i="1" dirty="0" smtClean="0">
                <a:hlinkClick r:id="rId11"/>
              </a:rPr>
              <a:t>rcostas@cwts.leidenuniv.nl</a:t>
            </a:r>
            <a:r>
              <a:rPr lang="es-ES" i="1" dirty="0" smtClean="0"/>
              <a:t>; </a:t>
            </a:r>
            <a:r>
              <a:rPr lang="es-ES" i="1" dirty="0" smtClean="0">
                <a:hlinkClick r:id="rId12"/>
              </a:rPr>
              <a:t>elrobinster@gmail.com</a:t>
            </a:r>
            <a:r>
              <a:rPr lang="es-ES" i="1" dirty="0" smtClean="0"/>
              <a:t>; </a:t>
            </a:r>
            <a:r>
              <a:rPr lang="es-ES" i="1" dirty="0" smtClean="0">
                <a:hlinkClick r:id="rId13"/>
              </a:rPr>
              <a:t>sugimoto@indiana.edu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7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3"/>
    </mc:Choice>
    <mc:Fallback xmlns="">
      <p:transition spd="slow" advTm="368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44" y="18045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44" y="1289911"/>
            <a:ext cx="5626968" cy="2787581"/>
          </a:xfrm>
        </p:spPr>
        <p:txBody>
          <a:bodyPr>
            <a:normAutofit/>
          </a:bodyPr>
          <a:lstStyle/>
          <a:p>
            <a:r>
              <a:rPr lang="en-US" b="1" dirty="0"/>
              <a:t>Leaders </a:t>
            </a:r>
            <a:r>
              <a:rPr lang="en-US" dirty="0"/>
              <a:t>as brilliant iconoclasts whose ideas were disruptive and innovative, those </a:t>
            </a:r>
            <a:r>
              <a:rPr lang="en-US" b="1" dirty="0"/>
              <a:t>who shook up the way we think about the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AutoShape 2" descr="Resultado de imagen para marie curi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sultado de imagen para marie curi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92" y="3817907"/>
            <a:ext cx="1872208" cy="2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09F089D9-FCC8-4479-A6E7-5B6659186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21" y="1381872"/>
            <a:ext cx="1962150" cy="2333625"/>
          </a:xfrm>
        </p:spPr>
      </p:pic>
      <p:sp>
        <p:nvSpPr>
          <p:cNvPr id="8" name="AutoShape 2" descr="Resultado de imagen para marie curie">
            <a:extLst>
              <a:ext uri="{FF2B5EF4-FFF2-40B4-BE49-F238E27FC236}">
                <a16:creationId xmlns:a16="http://schemas.microsoft.com/office/drawing/2014/main" id="{D371A835-3887-42F3-87BC-D8D2D6B12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57FA32E-5AE6-4493-8F1D-68F494E6CEA4}"/>
              </a:ext>
            </a:extLst>
          </p:cNvPr>
          <p:cNvSpPr txBox="1">
            <a:spLocks/>
          </p:cNvSpPr>
          <p:nvPr/>
        </p:nvSpPr>
        <p:spPr>
          <a:xfrm>
            <a:off x="475144" y="3817907"/>
            <a:ext cx="5626968" cy="278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What</a:t>
            </a:r>
            <a:r>
              <a:rPr lang="es-ES" dirty="0"/>
              <a:t> has </a:t>
            </a:r>
            <a:r>
              <a:rPr lang="es-ES" dirty="0" err="1"/>
              <a:t>changed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time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bold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thinkers</a:t>
            </a:r>
            <a:r>
              <a:rPr lang="es-ES" dirty="0"/>
              <a:t> are </a:t>
            </a:r>
            <a:r>
              <a:rPr lang="es-ES" dirty="0" err="1"/>
              <a:t>increasingly</a:t>
            </a:r>
            <a:r>
              <a:rPr lang="es-ES" dirty="0"/>
              <a:t> </a:t>
            </a:r>
            <a:r>
              <a:rPr lang="es-ES" b="1" dirty="0" err="1"/>
              <a:t>less</a:t>
            </a:r>
            <a:r>
              <a:rPr lang="es-ES" b="1" dirty="0"/>
              <a:t> </a:t>
            </a:r>
            <a:r>
              <a:rPr lang="es-ES" b="1" dirty="0" err="1"/>
              <a:t>likely</a:t>
            </a:r>
            <a:r>
              <a:rPr lang="es-ES" b="1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“</a:t>
            </a:r>
            <a:r>
              <a:rPr lang="es-ES" b="1" dirty="0" err="1"/>
              <a:t>go</a:t>
            </a:r>
            <a:r>
              <a:rPr lang="es-ES" b="1" dirty="0"/>
              <a:t> </a:t>
            </a:r>
            <a:r>
              <a:rPr lang="es-ES" b="1" dirty="0" err="1"/>
              <a:t>it</a:t>
            </a:r>
            <a:r>
              <a:rPr lang="es-ES" b="1" dirty="0"/>
              <a:t> </a:t>
            </a:r>
            <a:r>
              <a:rPr lang="es-ES" b="1" dirty="0" err="1"/>
              <a:t>alone</a:t>
            </a:r>
            <a:r>
              <a:rPr lang="es-ES" dirty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05" y="136525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/>
              <a:t>Changing landscape in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FCFDB-CDAD-488A-85EA-CBAE6DEDDB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667" y="935211"/>
            <a:ext cx="6662675" cy="321270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FD3CB38-AE5A-4BE1-8809-7EAAF1335542}"/>
              </a:ext>
            </a:extLst>
          </p:cNvPr>
          <p:cNvSpPr/>
          <p:nvPr/>
        </p:nvSpPr>
        <p:spPr>
          <a:xfrm>
            <a:off x="1115616" y="5125461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New </a:t>
            </a:r>
            <a:r>
              <a:rPr lang="es-ES" dirty="0" err="1"/>
              <a:t>players</a:t>
            </a:r>
            <a:r>
              <a:rPr lang="es-ES" dirty="0"/>
              <a:t>/</a:t>
            </a:r>
            <a:r>
              <a:rPr lang="es-ES" dirty="0" err="1"/>
              <a:t>leaders</a:t>
            </a:r>
            <a:r>
              <a:rPr lang="es-ES" dirty="0"/>
              <a:t> </a:t>
            </a:r>
            <a:r>
              <a:rPr lang="es-ES" dirty="0" err="1"/>
              <a:t>appear</a:t>
            </a:r>
            <a:r>
              <a:rPr lang="es-ES" dirty="0"/>
              <a:t> in global </a:t>
            </a: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network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56FA74-0463-47B2-BB75-531369E4C00E}"/>
              </a:ext>
            </a:extLst>
          </p:cNvPr>
          <p:cNvSpPr/>
          <p:nvPr/>
        </p:nvSpPr>
        <p:spPr>
          <a:xfrm>
            <a:off x="1115616" y="461242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Changes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practice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 and </a:t>
            </a:r>
            <a:r>
              <a:rPr lang="es-ES" dirty="0" err="1"/>
              <a:t>technology</a:t>
            </a: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"/>
    </mc:Choice>
    <mc:Fallback xmlns="">
      <p:transition spd="slow" advTm="7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A205-2EB2-49B6-A304-A4CF2A20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68"/>
            <a:ext cx="9144000" cy="848231"/>
          </a:xfrm>
        </p:spPr>
        <p:txBody>
          <a:bodyPr>
            <a:normAutofit/>
          </a:bodyPr>
          <a:lstStyle/>
          <a:p>
            <a:r>
              <a:rPr lang="es-ES" sz="3600" dirty="0" err="1"/>
              <a:t>National</a:t>
            </a:r>
            <a:r>
              <a:rPr lang="es-ES" sz="3600" dirty="0"/>
              <a:t> </a:t>
            </a:r>
            <a:r>
              <a:rPr lang="es-ES" sz="3600" dirty="0" err="1"/>
              <a:t>publication</a:t>
            </a:r>
            <a:r>
              <a:rPr lang="es-ES" sz="3600" dirty="0"/>
              <a:t> </a:t>
            </a:r>
            <a:r>
              <a:rPr lang="es-ES" sz="3600" dirty="0" err="1"/>
              <a:t>profiles</a:t>
            </a:r>
            <a:r>
              <a:rPr lang="es-ES" sz="3600" dirty="0"/>
              <a:t>/</a:t>
            </a:r>
            <a:r>
              <a:rPr lang="es-ES" sz="3600" dirty="0" err="1"/>
              <a:t>economic</a:t>
            </a:r>
            <a:r>
              <a:rPr lang="es-ES" sz="3600" dirty="0"/>
              <a:t> </a:t>
            </a:r>
            <a:r>
              <a:rPr lang="es-ES" sz="3600" dirty="0" err="1"/>
              <a:t>sectors</a:t>
            </a:r>
            <a:endParaRPr lang="en-U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CA7C0-5AB8-4B7A-AF73-7E694415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83" y="2444738"/>
            <a:ext cx="8345817" cy="4413262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E9CFD8-3856-401A-85CB-8BB0035D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1DB24A-D692-4F50-8CD1-C49882C121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14399"/>
            <a:ext cx="5688631" cy="5441951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7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927"/>
          </a:xfrm>
        </p:spPr>
        <p:txBody>
          <a:bodyPr>
            <a:normAutofit fontScale="90000"/>
          </a:bodyPr>
          <a:lstStyle/>
          <a:p>
            <a:r>
              <a:rPr lang="en-US" dirty="0"/>
              <a:t>The idea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3 Marcador de contenido">
            <a:extLst>
              <a:ext uri="{FF2B5EF4-FFF2-40B4-BE49-F238E27FC236}">
                <a16:creationId xmlns:a16="http://schemas.microsoft.com/office/drawing/2014/main" id="{09888F67-E7D0-4FCF-AD6C-411B649CE936}"/>
              </a:ext>
            </a:extLst>
          </p:cNvPr>
          <p:cNvSpPr txBox="1">
            <a:spLocks/>
          </p:cNvSpPr>
          <p:nvPr/>
        </p:nvSpPr>
        <p:spPr>
          <a:xfrm>
            <a:off x="791580" y="1196753"/>
            <a:ext cx="7560840" cy="5524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/>
              <a:t>Analyzing </a:t>
            </a:r>
            <a:r>
              <a:rPr lang="en-US" sz="3600" dirty="0"/>
              <a:t>these </a:t>
            </a:r>
            <a:r>
              <a:rPr lang="en-US" sz="3600" dirty="0" smtClean="0"/>
              <a:t>dimensions </a:t>
            </a:r>
            <a:r>
              <a:rPr lang="en-US" sz="3600" dirty="0"/>
              <a:t>could </a:t>
            </a:r>
            <a:r>
              <a:rPr lang="en-US" sz="3600" b="1" dirty="0"/>
              <a:t>improve the understanding </a:t>
            </a:r>
            <a:r>
              <a:rPr lang="en-US" sz="3600" dirty="0"/>
              <a:t>of </a:t>
            </a:r>
            <a:r>
              <a:rPr lang="en-US" sz="3600" dirty="0" smtClean="0"/>
              <a:t>the global scientific system </a:t>
            </a:r>
            <a:r>
              <a:rPr lang="en-US" sz="3600" dirty="0"/>
              <a:t>and identify </a:t>
            </a:r>
            <a:r>
              <a:rPr lang="en-US" sz="3600" b="1" dirty="0"/>
              <a:t>opportunities for </a:t>
            </a:r>
            <a:r>
              <a:rPr lang="en-US" sz="3600" dirty="0"/>
              <a:t>and</a:t>
            </a:r>
            <a:r>
              <a:rPr lang="en-US" sz="3600" b="1" dirty="0"/>
              <a:t> risks</a:t>
            </a:r>
            <a:r>
              <a:rPr lang="en-US" sz="3600" dirty="0"/>
              <a:t> of </a:t>
            </a:r>
            <a:r>
              <a:rPr lang="en-US" sz="3600" b="1" dirty="0"/>
              <a:t>scientific collaboration and specialization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3"/>
    </mc:Choice>
    <mc:Fallback xmlns="">
      <p:transition spd="slow" advTm="137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857"/>
            <a:ext cx="8229600" cy="1143000"/>
          </a:xfrm>
        </p:spPr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259"/>
            <a:ext cx="8229600" cy="27649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n-US" dirty="0" smtClean="0"/>
              <a:t>To discern </a:t>
            </a:r>
            <a:r>
              <a:rPr lang="en-US" dirty="0"/>
              <a:t>preferences of domestic and international outputs in determining the disciplinary structure in scientific relationships </a:t>
            </a:r>
            <a:endParaRPr lang="en-US" dirty="0" smtClean="0"/>
          </a:p>
          <a:p>
            <a:pPr marL="0" indent="0" algn="ctr">
              <a:buNone/>
            </a:pPr>
            <a:endParaRPr lang="en-US" b="1" dirty="0" smtClean="0">
              <a:solidFill>
                <a:srgbClr val="17365D"/>
              </a:solidFill>
            </a:endParaRPr>
          </a:p>
          <a:p>
            <a:endParaRPr lang="en-US" dirty="0">
              <a:solidFill>
                <a:srgbClr val="17365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D4A1-6FDF-4A5C-B60A-5F71806F7F7F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8D10561-A7AB-4DE6-9B39-CADF8CE8E7CD}"/>
              </a:ext>
            </a:extLst>
          </p:cNvPr>
          <p:cNvSpPr txBox="1">
            <a:spLocks/>
          </p:cNvSpPr>
          <p:nvPr/>
        </p:nvSpPr>
        <p:spPr>
          <a:xfrm>
            <a:off x="444622" y="4432677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STI Conference 2018</a:t>
            </a:r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8D10561-A7AB-4DE6-9B39-CADF8CE8E7CD}"/>
              </a:ext>
            </a:extLst>
          </p:cNvPr>
          <p:cNvSpPr txBox="1">
            <a:spLocks/>
          </p:cNvSpPr>
          <p:nvPr/>
        </p:nvSpPr>
        <p:spPr>
          <a:xfrm>
            <a:off x="457200" y="3250822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leadership in publications </a:t>
            </a:r>
            <a:r>
              <a:rPr lang="en-US" dirty="0" smtClean="0"/>
              <a:t>affects </a:t>
            </a:r>
            <a:r>
              <a:rPr lang="en-US" dirty="0"/>
              <a:t>relationships and performance </a:t>
            </a:r>
          </a:p>
        </p:txBody>
      </p:sp>
    </p:spTree>
    <p:extLst>
      <p:ext uri="{BB962C8B-B14F-4D97-AF65-F5344CB8AC3E}">
        <p14:creationId xmlns:p14="http://schemas.microsoft.com/office/powerpoint/2010/main" val="1162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"/>
    </mc:Choice>
    <mc:Fallback xmlns="">
      <p:transition spd="slow" advTm="3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18072</TotalTime>
  <Words>1218</Words>
  <Application>Microsoft Office PowerPoint</Application>
  <PresentationFormat>On-screen Show (4:3)</PresentationFormat>
  <Paragraphs>321</Paragraphs>
  <Slides>48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Mangal</vt:lpstr>
      <vt:lpstr>ヒラギノ角ゴ Pro W3</vt:lpstr>
      <vt:lpstr>Tema de Office</vt:lpstr>
      <vt:lpstr>PowerPoint Presentation</vt:lpstr>
      <vt:lpstr>Dimensions of analysis</vt:lpstr>
      <vt:lpstr>International collaboration</vt:lpstr>
      <vt:lpstr>Leadership</vt:lpstr>
      <vt:lpstr>Leadership in science</vt:lpstr>
      <vt:lpstr>Changing landscape in science</vt:lpstr>
      <vt:lpstr>National publication profiles/economic sectors</vt:lpstr>
      <vt:lpstr>The idea </vt:lpstr>
      <vt:lpstr>Our Goal</vt:lpstr>
      <vt:lpstr>Establish a terminology</vt:lpstr>
      <vt:lpstr>The many faces of leadership</vt:lpstr>
      <vt:lpstr>Who/what do we think of as “leader”?</vt:lpstr>
      <vt:lpstr>Leadership in an activity measure </vt:lpstr>
      <vt:lpstr>Leadership in expenditure</vt:lpstr>
      <vt:lpstr>Leadership in contribution</vt:lpstr>
      <vt:lpstr>Types of production</vt:lpstr>
      <vt:lpstr>Domestic output</vt:lpstr>
      <vt:lpstr>International collaboration (with or whitout domestic collaboration)</vt:lpstr>
      <vt:lpstr>Operationalizing leadership IN CONTRIBUTIONS:  Corresponding AUTHOR</vt:lpstr>
      <vt:lpstr>Scientific size Total number of publications </vt:lpstr>
      <vt:lpstr>Objectives</vt:lpstr>
      <vt:lpstr>Data</vt:lpstr>
      <vt:lpstr>Web of Science</vt:lpstr>
      <vt:lpstr>PowerPoint Presentation</vt:lpstr>
      <vt:lpstr>Methods</vt:lpstr>
      <vt:lpstr>Bibliometric analysis (indicators)</vt:lpstr>
      <vt:lpstr>RESULTS </vt:lpstr>
      <vt:lpstr>Relative Specialization Index</vt:lpstr>
      <vt:lpstr>Relative Specialization Index</vt:lpstr>
      <vt:lpstr>PowerPoint Presentation</vt:lpstr>
      <vt:lpstr>Authorship and expenditures in R&amp;D</vt:lpstr>
      <vt:lpstr>Authorship and expenditures in R&amp;D</vt:lpstr>
      <vt:lpstr>Authorship and expenditures in R&amp;D</vt:lpstr>
      <vt:lpstr>Autonomy vs dependency</vt:lpstr>
      <vt:lpstr>Summary</vt:lpstr>
      <vt:lpstr>PowerPoint Presentation</vt:lpstr>
      <vt:lpstr>Genuine capacities – Strategic partners</vt:lpstr>
      <vt:lpstr>Collaboration enhances specialization</vt:lpstr>
      <vt:lpstr>Collaboration and leadership</vt:lpstr>
      <vt:lpstr>Money matters</vt:lpstr>
      <vt:lpstr>Collaboration facilitates visibility, but it comes at a cost</vt:lpstr>
      <vt:lpstr>Absorptive capacity</vt:lpstr>
      <vt:lpstr>The approach</vt:lpstr>
      <vt:lpstr>Limitations and Future Work</vt:lpstr>
      <vt:lpstr>Hetereogenity</vt:lpstr>
      <vt:lpstr>Large-scale analysis</vt:lpstr>
      <vt:lpstr>Many perspectives needed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Chinchilla-Rodriguez, Zaida</dc:creator>
  <cp:lastModifiedBy>Zaida Chinchilla Rodríguez</cp:lastModifiedBy>
  <cp:revision>1535</cp:revision>
  <cp:lastPrinted>2018-02-17T00:08:19Z</cp:lastPrinted>
  <dcterms:created xsi:type="dcterms:W3CDTF">2014-07-15T17:59:03Z</dcterms:created>
  <dcterms:modified xsi:type="dcterms:W3CDTF">2018-09-13T18:20:32Z</dcterms:modified>
</cp:coreProperties>
</file>