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1" r:id="rId2"/>
  </p:sldMasterIdLst>
  <p:sldIdLst>
    <p:sldId id="256" r:id="rId3"/>
    <p:sldId id="277" r:id="rId4"/>
    <p:sldId id="271" r:id="rId5"/>
    <p:sldId id="272" r:id="rId6"/>
    <p:sldId id="273" r:id="rId7"/>
    <p:sldId id="274" r:id="rId8"/>
    <p:sldId id="283" r:id="rId9"/>
    <p:sldId id="286" r:id="rId10"/>
    <p:sldId id="267" r:id="rId11"/>
    <p:sldId id="287" r:id="rId12"/>
    <p:sldId id="289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2BBE2AA7-6FEE-439F-BDD3-BE47578082B3}">
          <p14:sldIdLst>
            <p14:sldId id="256"/>
            <p14:sldId id="277"/>
            <p14:sldId id="271"/>
            <p14:sldId id="272"/>
            <p14:sldId id="273"/>
            <p14:sldId id="274"/>
            <p14:sldId id="283"/>
            <p14:sldId id="286"/>
            <p14:sldId id="267"/>
            <p14:sldId id="287"/>
            <p14:sldId id="289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66"/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3436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16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1782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395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noProof="0" smtClean="0"/>
              <a:t>Haga clic para modificar el estilo de título del patrón</a:t>
            </a:r>
            <a:endParaRPr lang="en-US" noProof="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7523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35000" y="1336675"/>
            <a:ext cx="10363200" cy="1362075"/>
          </a:xfrm>
        </p:spPr>
        <p:txBody>
          <a:bodyPr anchor="t"/>
          <a:lstStyle>
            <a:lvl1pPr algn="ctr">
              <a:defRPr sz="4000" b="1" cap="all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31988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9232900" y="6372227"/>
            <a:ext cx="2844800" cy="365125"/>
          </a:xfrm>
        </p:spPr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9448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2597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2186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6305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1940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569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879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505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554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741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652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821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04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286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66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611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247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9644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</a:t>
            </a:r>
            <a:r>
              <a:rPr lang="en-US" noProof="0" dirty="0" err="1" smtClean="0"/>
              <a:t>clic</a:t>
            </a:r>
            <a:r>
              <a:rPr lang="es-ES" dirty="0" smtClean="0"/>
              <a:t>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DF067-BB26-4054-8950-BEA41055FB12}" type="datetimeFigureOut">
              <a:rPr lang="en-GB" smtClean="0"/>
              <a:t>06/10/2018</a:t>
            </a:fld>
            <a:endParaRPr lang="en-GB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6EF22-3ED9-413D-BA98-F32011EAB61A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266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AKSW/RDFUnit" TargetMode="External"/><Relationship Id="rId2" Type="http://schemas.openxmlformats.org/officeDocument/2006/relationships/hyperlink" Target="http://www.topquadrant.com/technology/shacl/tutorial/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http://datashapes.org/schema" TargetMode="External"/><Relationship Id="rId4" Type="http://schemas.openxmlformats.org/officeDocument/2006/relationships/hyperlink" Target="http://www.openpublicdata.com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iswc2018.semanticweb.org/sessions/semantics-and-validation-of-recursive-shacl/" TargetMode="Externa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Drawing1/Drawing/~Page-1/Spreadsheet" TargetMode="Externa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labra.github.io/wiGen/" TargetMode="Externa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3.org/2016/FHIR-tutorial/Constellations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4114" y="579549"/>
            <a:ext cx="9144000" cy="2387600"/>
          </a:xfrm>
        </p:spPr>
        <p:txBody>
          <a:bodyPr/>
          <a:lstStyle/>
          <a:p>
            <a:r>
              <a:rPr lang="es-ES" sz="7200" dirty="0" err="1" smtClean="0">
                <a:solidFill>
                  <a:srgbClr val="002060"/>
                </a:solidFill>
              </a:rPr>
              <a:t>Future</a:t>
            </a:r>
            <a:r>
              <a:rPr lang="es-ES" sz="7200" dirty="0" smtClean="0">
                <a:solidFill>
                  <a:srgbClr val="002060"/>
                </a:solidFill>
              </a:rPr>
              <a:t> </a:t>
            </a:r>
            <a:r>
              <a:rPr lang="es-ES" sz="7200" dirty="0" err="1" smtClean="0">
                <a:solidFill>
                  <a:srgbClr val="002060"/>
                </a:solidFill>
              </a:rPr>
              <a:t>work</a:t>
            </a:r>
            <a:r>
              <a:rPr lang="es-ES" sz="7200" dirty="0" smtClean="0">
                <a:solidFill>
                  <a:srgbClr val="002060"/>
                </a:solidFill>
              </a:rPr>
              <a:t> and </a:t>
            </a:r>
            <a:r>
              <a:rPr lang="es-ES" sz="7200" dirty="0" err="1" smtClean="0">
                <a:solidFill>
                  <a:srgbClr val="002060"/>
                </a:solidFill>
              </a:rPr>
              <a:t>applications</a:t>
            </a:r>
            <a:r>
              <a:rPr lang="es-ES" sz="7200" dirty="0" smtClean="0">
                <a:solidFill>
                  <a:srgbClr val="002060"/>
                </a:solidFill>
              </a:rPr>
              <a:t/>
            </a:r>
            <a:br>
              <a:rPr lang="es-ES" sz="7200" dirty="0" smtClean="0">
                <a:solidFill>
                  <a:srgbClr val="002060"/>
                </a:solidFill>
              </a:rPr>
            </a:br>
            <a:r>
              <a:rPr lang="es-ES" dirty="0"/>
              <a:t>RDF </a:t>
            </a:r>
            <a:r>
              <a:rPr lang="es-ES" dirty="0" err="1"/>
              <a:t>Validation</a:t>
            </a:r>
            <a:r>
              <a:rPr lang="es-ES" dirty="0"/>
              <a:t> </a:t>
            </a:r>
            <a:r>
              <a:rPr lang="es-ES" dirty="0" smtClean="0"/>
              <a:t>tutorial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6689690" y="3486091"/>
            <a:ext cx="340001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Eric </a:t>
            </a:r>
            <a:r>
              <a:rPr lang="es-ES" sz="2000" b="1" dirty="0" err="1" smtClean="0"/>
              <a:t>Prud'hommeaux</a:t>
            </a:r>
            <a:endParaRPr lang="es-ES" sz="2000" b="1" dirty="0" smtClean="0"/>
          </a:p>
          <a:p>
            <a:pPr algn="ctr"/>
            <a:r>
              <a:rPr lang="es-ES" dirty="0" err="1" smtClean="0"/>
              <a:t>World</a:t>
            </a:r>
            <a:r>
              <a:rPr lang="es-ES" dirty="0" smtClean="0"/>
              <a:t> Wide Web </a:t>
            </a:r>
            <a:r>
              <a:rPr lang="es-ES" dirty="0" err="1" smtClean="0"/>
              <a:t>Consortium</a:t>
            </a:r>
            <a:endParaRPr lang="es-ES" dirty="0" smtClean="0"/>
          </a:p>
          <a:p>
            <a:pPr algn="ctr"/>
            <a:r>
              <a:rPr lang="es-ES" dirty="0"/>
              <a:t>MIT, Cambridge, MA, </a:t>
            </a:r>
            <a:r>
              <a:rPr lang="es-ES" dirty="0" smtClean="0"/>
              <a:t>USA</a:t>
            </a:r>
          </a:p>
        </p:txBody>
      </p:sp>
      <p:sp>
        <p:nvSpPr>
          <p:cNvPr id="5" name="4 Rectángulo"/>
          <p:cNvSpPr/>
          <p:nvPr/>
        </p:nvSpPr>
        <p:spPr>
          <a:xfrm>
            <a:off x="2763746" y="5247320"/>
            <a:ext cx="331236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smtClean="0"/>
              <a:t>Harold </a:t>
            </a:r>
            <a:r>
              <a:rPr lang="es-ES" sz="2000" b="1" dirty="0" err="1" smtClean="0"/>
              <a:t>Solbrig</a:t>
            </a:r>
            <a:endParaRPr lang="es-ES" sz="2000" b="1" dirty="0" smtClean="0"/>
          </a:p>
          <a:p>
            <a:pPr algn="ctr"/>
            <a:r>
              <a:rPr lang="en-US" dirty="0" smtClean="0"/>
              <a:t>Mayo Clinic, USA</a:t>
            </a:r>
          </a:p>
        </p:txBody>
      </p:sp>
      <p:sp>
        <p:nvSpPr>
          <p:cNvPr id="6" name="5 Rectángulo"/>
          <p:cNvSpPr/>
          <p:nvPr/>
        </p:nvSpPr>
        <p:spPr>
          <a:xfrm>
            <a:off x="3060906" y="3486090"/>
            <a:ext cx="27180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000" b="1" dirty="0" err="1">
                <a:solidFill>
                  <a:schemeClr val="tx2"/>
                </a:solidFill>
              </a:rPr>
              <a:t>Jose</a:t>
            </a:r>
            <a:r>
              <a:rPr lang="es-ES" sz="2000" b="1" dirty="0">
                <a:solidFill>
                  <a:schemeClr val="tx2"/>
                </a:solidFill>
              </a:rPr>
              <a:t> Emilio Labra Gayo</a:t>
            </a:r>
          </a:p>
          <a:p>
            <a:pPr algn="ctr"/>
            <a:r>
              <a:rPr lang="es-ES" dirty="0" smtClean="0"/>
              <a:t>WESO </a:t>
            </a:r>
            <a:r>
              <a:rPr lang="es-ES" dirty="0" err="1" smtClean="0"/>
              <a:t>Research</a:t>
            </a:r>
            <a:r>
              <a:rPr lang="es-ES" dirty="0" smtClean="0"/>
              <a:t> </a:t>
            </a:r>
            <a:r>
              <a:rPr lang="es-ES" dirty="0" err="1" smtClean="0"/>
              <a:t>group</a:t>
            </a:r>
            <a:endParaRPr lang="es-ES" dirty="0" smtClean="0"/>
          </a:p>
          <a:p>
            <a:pPr algn="ctr"/>
            <a:r>
              <a:rPr lang="es-ES" dirty="0" err="1" smtClean="0"/>
              <a:t>University</a:t>
            </a:r>
            <a:r>
              <a:rPr lang="es-ES" dirty="0" smtClean="0"/>
              <a:t> </a:t>
            </a:r>
            <a:r>
              <a:rPr lang="es-ES" dirty="0"/>
              <a:t>of </a:t>
            </a:r>
            <a:r>
              <a:rPr lang="es-ES" dirty="0" smtClean="0"/>
              <a:t>Oviedo, </a:t>
            </a:r>
            <a:r>
              <a:rPr lang="es-ES" dirty="0" err="1" smtClean="0"/>
              <a:t>Spain</a:t>
            </a:r>
            <a:endParaRPr lang="es-ES" dirty="0"/>
          </a:p>
        </p:txBody>
      </p:sp>
      <p:sp>
        <p:nvSpPr>
          <p:cNvPr id="7" name="5 Rectángulo"/>
          <p:cNvSpPr/>
          <p:nvPr/>
        </p:nvSpPr>
        <p:spPr>
          <a:xfrm>
            <a:off x="6689690" y="5078042"/>
            <a:ext cx="331236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b="1" dirty="0" err="1" smtClean="0"/>
              <a:t>Iovka</a:t>
            </a:r>
            <a:r>
              <a:rPr lang="en-GB" sz="2000" b="1" dirty="0" smtClean="0"/>
              <a:t> </a:t>
            </a:r>
            <a:r>
              <a:rPr lang="en-GB" sz="2000" b="1" dirty="0" err="1" smtClean="0"/>
              <a:t>Boneva</a:t>
            </a:r>
            <a:endParaRPr lang="en-GB" sz="2000" b="1" dirty="0"/>
          </a:p>
          <a:p>
            <a:pPr algn="ctr"/>
            <a:r>
              <a:rPr lang="en-GB" sz="2000" dirty="0"/>
              <a:t>LINKS, INRIA &amp; CNRS</a:t>
            </a:r>
          </a:p>
          <a:p>
            <a:pPr algn="ctr"/>
            <a:r>
              <a:rPr lang="en-GB" sz="2000" dirty="0"/>
              <a:t>University of Lille, France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1695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SHACL applications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TopBraid</a:t>
            </a:r>
            <a:r>
              <a:rPr lang="en-US" dirty="0" smtClean="0"/>
              <a:t> Composer includes support for SHACL</a:t>
            </a:r>
          </a:p>
          <a:p>
            <a:pPr lvl="1"/>
            <a:r>
              <a:rPr lang="en-US" dirty="0" smtClean="0"/>
              <a:t>See: </a:t>
            </a:r>
            <a:r>
              <a:rPr lang="en-US" dirty="0" smtClean="0">
                <a:hlinkClick r:id="rId2"/>
              </a:rPr>
              <a:t>http://www.topquadrant.com/technology/shacl/tutorial/</a:t>
            </a:r>
            <a:endParaRPr lang="en-US" dirty="0" smtClean="0"/>
          </a:p>
          <a:p>
            <a:r>
              <a:rPr lang="en-US" dirty="0" err="1" smtClean="0"/>
              <a:t>RDFUnit</a:t>
            </a:r>
            <a:r>
              <a:rPr lang="en-US" dirty="0" smtClean="0"/>
              <a:t> is also planning to include SHACL support</a:t>
            </a:r>
          </a:p>
          <a:p>
            <a:pPr lvl="1"/>
            <a:r>
              <a:rPr lang="en-US" dirty="0"/>
              <a:t>See: </a:t>
            </a:r>
            <a:r>
              <a:rPr lang="en-US" dirty="0" smtClean="0">
                <a:hlinkClick r:id="rId3"/>
              </a:rPr>
              <a:t>https://github.com/AKSW/RDFUnit</a:t>
            </a:r>
            <a:endParaRPr lang="en-US" dirty="0" smtClean="0"/>
          </a:p>
          <a:p>
            <a:r>
              <a:rPr lang="en-US" dirty="0" err="1" smtClean="0"/>
              <a:t>OpenPublicData</a:t>
            </a:r>
            <a:r>
              <a:rPr lang="en-US" dirty="0" smtClean="0"/>
              <a:t>: prototype to list, filter and present open data</a:t>
            </a:r>
          </a:p>
          <a:p>
            <a:pPr lvl="2"/>
            <a:r>
              <a:rPr lang="en-US" dirty="0" smtClean="0"/>
              <a:t>See: </a:t>
            </a:r>
            <a:r>
              <a:rPr lang="en-US" dirty="0" smtClean="0">
                <a:hlinkClick r:id="rId4"/>
              </a:rPr>
              <a:t>http://www.openpublicdata.com/</a:t>
            </a:r>
            <a:endParaRPr lang="en-US" dirty="0" smtClean="0"/>
          </a:p>
          <a:p>
            <a:r>
              <a:rPr lang="en-US" dirty="0" smtClean="0"/>
              <a:t>Schema.org converted to SHACL</a:t>
            </a:r>
          </a:p>
          <a:p>
            <a:pPr lvl="1"/>
            <a:r>
              <a:rPr lang="en-US" dirty="0" err="1" smtClean="0"/>
              <a:t>See:</a:t>
            </a:r>
            <a:r>
              <a:rPr lang="en-US" dirty="0" err="1" smtClean="0">
                <a:hlinkClick r:id="rId5"/>
              </a:rPr>
              <a:t>http</a:t>
            </a:r>
            <a:r>
              <a:rPr lang="en-US" dirty="0" smtClean="0">
                <a:hlinkClick r:id="rId5"/>
              </a:rPr>
              <a:t>://datashapes.org/schema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42919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ideas for future work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ShEx</a:t>
            </a:r>
            <a:r>
              <a:rPr lang="en-US" dirty="0" smtClean="0"/>
              <a:t> </a:t>
            </a:r>
            <a:r>
              <a:rPr lang="en-US" dirty="0" smtClean="0">
                <a:sym typeface="Symbol" panose="05050102010706020507" pitchFamily="18" charset="2"/>
              </a:rPr>
              <a:t></a:t>
            </a:r>
            <a:r>
              <a:rPr lang="en-US" dirty="0" smtClean="0"/>
              <a:t> SHACL </a:t>
            </a:r>
          </a:p>
          <a:p>
            <a:pPr lvl="1"/>
            <a:r>
              <a:rPr lang="en-US" dirty="0" smtClean="0"/>
              <a:t>Recursion &amp; negation (</a:t>
            </a:r>
            <a:r>
              <a:rPr lang="en-US" sz="2000" dirty="0"/>
              <a:t>see </a:t>
            </a:r>
            <a:r>
              <a:rPr lang="en-US" sz="2000" i="1" dirty="0" smtClean="0"/>
              <a:t>Semantics and validation of recursive SHACL at ISWC</a:t>
            </a:r>
            <a:r>
              <a:rPr lang="en-US" i="1" dirty="0" smtClean="0"/>
              <a:t>)</a:t>
            </a:r>
          </a:p>
          <a:p>
            <a:pPr lvl="3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://iswc2018.semanticweb.org/sessions/semantics-and-validation-of-recursive-shacl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 smtClean="0"/>
              <a:t>Inference of shapes from knowledge graphs </a:t>
            </a:r>
            <a:r>
              <a:rPr lang="en-US" sz="2400" dirty="0" smtClean="0"/>
              <a:t>(see </a:t>
            </a:r>
            <a:r>
              <a:rPr lang="en-US" sz="2400" dirty="0" err="1" smtClean="0"/>
              <a:t>SheXer</a:t>
            </a:r>
            <a:r>
              <a:rPr lang="en-US" sz="2400" dirty="0" smtClean="0"/>
              <a:t> poster at ISWC)</a:t>
            </a:r>
            <a:endParaRPr lang="en-US" dirty="0" smtClean="0"/>
          </a:p>
          <a:p>
            <a:r>
              <a:rPr lang="en-US" dirty="0" smtClean="0"/>
              <a:t>Visualization &amp; authoring </a:t>
            </a:r>
            <a:r>
              <a:rPr lang="en-US" dirty="0" smtClean="0"/>
              <a:t>tools</a:t>
            </a:r>
          </a:p>
          <a:p>
            <a:r>
              <a:rPr lang="en-US" dirty="0" smtClean="0"/>
              <a:t>Usability of processors (better information for debugging)</a:t>
            </a:r>
            <a:endParaRPr lang="en-US" dirty="0" smtClean="0"/>
          </a:p>
          <a:p>
            <a:r>
              <a:rPr lang="en-US" dirty="0" smtClean="0"/>
              <a:t>Rules and shapes (SHACL rules)</a:t>
            </a:r>
          </a:p>
          <a:p>
            <a:r>
              <a:rPr lang="en-US" dirty="0" smtClean="0"/>
              <a:t>RDF Stream validation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6900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SHACL Community group</a:t>
            </a:r>
          </a:p>
          <a:p>
            <a:r>
              <a:rPr lang="en-US" dirty="0" err="1" smtClean="0"/>
              <a:t>ShEx</a:t>
            </a:r>
            <a:r>
              <a:rPr lang="en-US" dirty="0" smtClean="0"/>
              <a:t> </a:t>
            </a:r>
            <a:r>
              <a:rPr lang="en-US" dirty="0" smtClean="0"/>
              <a:t>Community </a:t>
            </a:r>
            <a:r>
              <a:rPr lang="en-US" dirty="0" smtClean="0"/>
              <a:t>group</a:t>
            </a:r>
            <a:endParaRPr lang="en-U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1469" y="1600201"/>
            <a:ext cx="4336941" cy="50597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7676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applications</a:t>
            </a:r>
          </a:p>
          <a:p>
            <a:pPr lvl="1"/>
            <a:r>
              <a:rPr lang="en-US" dirty="0" err="1" smtClean="0"/>
              <a:t>ShEx</a:t>
            </a:r>
            <a:endParaRPr lang="en-US" dirty="0" smtClean="0"/>
          </a:p>
          <a:p>
            <a:pPr lvl="2"/>
            <a:r>
              <a:rPr lang="en-US" dirty="0" err="1" smtClean="0"/>
              <a:t>WebIndex</a:t>
            </a:r>
            <a:r>
              <a:rPr lang="en-US" dirty="0" smtClean="0"/>
              <a:t>: A linked data portal using </a:t>
            </a:r>
            <a:r>
              <a:rPr lang="en-US" dirty="0" err="1" smtClean="0"/>
              <a:t>ShEx</a:t>
            </a:r>
            <a:endParaRPr lang="en-US" dirty="0" smtClean="0"/>
          </a:p>
          <a:p>
            <a:pPr lvl="2"/>
            <a:r>
              <a:rPr lang="en-US" dirty="0" smtClean="0"/>
              <a:t>FHIR</a:t>
            </a:r>
          </a:p>
          <a:p>
            <a:pPr lvl="1"/>
            <a:r>
              <a:rPr lang="en-US" dirty="0" smtClean="0"/>
              <a:t>SHACL</a:t>
            </a:r>
          </a:p>
          <a:p>
            <a:r>
              <a:rPr lang="en-US" dirty="0" smtClean="0"/>
              <a:t>Future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53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Web Index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" y="1600201"/>
            <a:ext cx="11483662" cy="4525963"/>
          </a:xfrm>
        </p:spPr>
        <p:txBody>
          <a:bodyPr>
            <a:normAutofit/>
          </a:bodyPr>
          <a:lstStyle/>
          <a:p>
            <a:r>
              <a:rPr lang="en-US" sz="2800" dirty="0"/>
              <a:t>Measure WWW's contribution to development and human rights by country</a:t>
            </a:r>
          </a:p>
          <a:p>
            <a:pPr lvl="1"/>
            <a:r>
              <a:rPr lang="en-US" sz="2400" dirty="0"/>
              <a:t>Developed by the Web Foundation</a:t>
            </a:r>
          </a:p>
          <a:p>
            <a:pPr lvl="1"/>
            <a:r>
              <a:rPr lang="en-US" sz="2400" dirty="0"/>
              <a:t>81 countries, 116 indicators, 5 years (2007-12)</a:t>
            </a:r>
          </a:p>
          <a:p>
            <a:r>
              <a:rPr lang="en-US" sz="2800" dirty="0"/>
              <a:t>Linked data portal</a:t>
            </a:r>
          </a:p>
          <a:p>
            <a:pPr lvl="1"/>
            <a:r>
              <a:rPr lang="en-US" sz="2400" dirty="0">
                <a:solidFill>
                  <a:schemeClr val="tx2"/>
                </a:solidFill>
              </a:rPr>
              <a:t>http://data.webfoundation.org/webindex/2013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0777" y="3863182"/>
            <a:ext cx="5278872" cy="2812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2524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Webindex</a:t>
            </a:r>
            <a:r>
              <a:rPr lang="en-US" dirty="0" smtClean="0"/>
              <a:t> workflow</a:t>
            </a:r>
            <a:endParaRPr lang="en-US" dirty="0"/>
          </a:p>
        </p:txBody>
      </p:sp>
      <p:graphicFrame>
        <p:nvGraphicFramePr>
          <p:cNvPr id="4" name="14 Objeto"/>
          <p:cNvGraphicFramePr>
            <a:graphicFrameLocks noChangeAspect="1"/>
          </p:cNvGraphicFramePr>
          <p:nvPr>
            <p:extLst/>
          </p:nvPr>
        </p:nvGraphicFramePr>
        <p:xfrm>
          <a:off x="3033552" y="1955746"/>
          <a:ext cx="890588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Visio" r:id="rId3" imgW="1703327" imgH="1576682" progId="Visio.Drawing.11">
                  <p:link updateAutomatic="1"/>
                </p:oleObj>
              </mc:Choice>
              <mc:Fallback>
                <p:oleObj name="Visio" r:id="rId3" imgW="1703327" imgH="1576682" progId="Visio.Drawing.11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552" y="1955746"/>
                        <a:ext cx="890588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13 Objeto"/>
          <p:cNvGraphicFramePr>
            <a:graphicFrameLocks noChangeAspect="1"/>
          </p:cNvGraphicFramePr>
          <p:nvPr>
            <p:extLst/>
          </p:nvPr>
        </p:nvGraphicFramePr>
        <p:xfrm>
          <a:off x="3145169" y="1830965"/>
          <a:ext cx="890587" cy="92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3" name="Visio" r:id="rId3" imgW="1703327" imgH="1576682" progId="Visio.Drawing.11">
                  <p:link updateAutomatic="1"/>
                </p:oleObj>
              </mc:Choice>
              <mc:Fallback>
                <p:oleObj name="Visio" r:id="rId3" imgW="1703327" imgH="1576682" progId="Visio.Drawing.11">
                  <p:link updateAutomatic="1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5169" y="1830965"/>
                        <a:ext cx="890587" cy="927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4809" y="3223866"/>
            <a:ext cx="1243239" cy="1313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5 Objeto"/>
          <p:cNvGraphicFramePr>
            <a:graphicFrameLocks noChangeAspect="1"/>
          </p:cNvGraphicFramePr>
          <p:nvPr>
            <p:extLst/>
          </p:nvPr>
        </p:nvGraphicFramePr>
        <p:xfrm>
          <a:off x="3281080" y="1692143"/>
          <a:ext cx="890155" cy="927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Visio" r:id="rId3" imgW="1703327" imgH="1576682" progId="Visio.Drawing.11">
                  <p:link updateAutomatic="1"/>
                </p:oleObj>
              </mc:Choice>
              <mc:Fallback>
                <p:oleObj name="Visio" r:id="rId3" imgW="1703327" imgH="1576682" progId="Visio.Drawing.11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81080" y="1692143"/>
                        <a:ext cx="890155" cy="9270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3094173" y="2935874"/>
            <a:ext cx="7982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Data</a:t>
            </a:r>
          </a:p>
          <a:p>
            <a:pPr algn="ctr"/>
            <a:r>
              <a:rPr lang="en-US" dirty="0"/>
              <a:t>(Excel)</a:t>
            </a:r>
          </a:p>
        </p:txBody>
      </p:sp>
      <p:sp>
        <p:nvSpPr>
          <p:cNvPr id="9" name="15 Flecha derecha"/>
          <p:cNvSpPr/>
          <p:nvPr/>
        </p:nvSpPr>
        <p:spPr>
          <a:xfrm>
            <a:off x="4305757" y="2088366"/>
            <a:ext cx="585942" cy="4122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18 CuadroTexto"/>
          <p:cNvSpPr txBox="1"/>
          <p:nvPr/>
        </p:nvSpPr>
        <p:spPr>
          <a:xfrm>
            <a:off x="5842797" y="3962862"/>
            <a:ext cx="1096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RDF </a:t>
            </a:r>
          </a:p>
          <a:p>
            <a:pPr algn="ctr"/>
            <a:r>
              <a:rPr lang="en-US" dirty="0" err="1"/>
              <a:t>Datastore</a:t>
            </a:r>
            <a:endParaRPr lang="en-US" dirty="0"/>
          </a:p>
        </p:txBody>
      </p:sp>
      <p:sp>
        <p:nvSpPr>
          <p:cNvPr id="13" name="19 Flecha derecha"/>
          <p:cNvSpPr/>
          <p:nvPr/>
        </p:nvSpPr>
        <p:spPr>
          <a:xfrm rot="5400000">
            <a:off x="7005435" y="4566295"/>
            <a:ext cx="479143" cy="49514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20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477" y="5225304"/>
            <a:ext cx="1578819" cy="11181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15" name="21 CuadroTexto"/>
          <p:cNvSpPr txBox="1"/>
          <p:nvPr/>
        </p:nvSpPr>
        <p:spPr>
          <a:xfrm>
            <a:off x="8337338" y="5784377"/>
            <a:ext cx="18734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Visualizations</a:t>
            </a:r>
          </a:p>
          <a:p>
            <a:pPr algn="ctr"/>
            <a:r>
              <a:rPr lang="en-US" dirty="0"/>
              <a:t>Linked data portal</a:t>
            </a:r>
          </a:p>
        </p:txBody>
      </p:sp>
      <p:sp>
        <p:nvSpPr>
          <p:cNvPr id="16" name="22 Flecha derecha"/>
          <p:cNvSpPr/>
          <p:nvPr/>
        </p:nvSpPr>
        <p:spPr>
          <a:xfrm rot="3002517">
            <a:off x="6417979" y="2868062"/>
            <a:ext cx="493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ángulo redondeado 17"/>
          <p:cNvSpPr/>
          <p:nvPr/>
        </p:nvSpPr>
        <p:spPr>
          <a:xfrm>
            <a:off x="5161702" y="1836153"/>
            <a:ext cx="1647398" cy="78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Conversion</a:t>
            </a:r>
            <a:endParaRPr lang="es-ES" dirty="0"/>
          </a:p>
          <a:p>
            <a:pPr algn="ctr"/>
            <a:r>
              <a:rPr lang="es-ES" dirty="0"/>
              <a:t>Excel </a:t>
            </a:r>
            <a:r>
              <a:rPr lang="es-ES" dirty="0">
                <a:sym typeface="Symbol" panose="05050102010706020507" pitchFamily="18" charset="2"/>
              </a:rPr>
              <a:t> RDF</a:t>
            </a:r>
            <a:endParaRPr lang="es-ES" dirty="0"/>
          </a:p>
        </p:txBody>
      </p:sp>
      <p:sp>
        <p:nvSpPr>
          <p:cNvPr id="23" name="Rectángulo redondeado 22"/>
          <p:cNvSpPr/>
          <p:nvPr/>
        </p:nvSpPr>
        <p:spPr>
          <a:xfrm>
            <a:off x="7488055" y="1830965"/>
            <a:ext cx="1647398" cy="78819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err="1"/>
              <a:t>Enrichment</a:t>
            </a:r>
            <a:endParaRPr lang="es-ES" dirty="0"/>
          </a:p>
        </p:txBody>
      </p:sp>
      <p:sp>
        <p:nvSpPr>
          <p:cNvPr id="24" name="22 Flecha derecha"/>
          <p:cNvSpPr/>
          <p:nvPr/>
        </p:nvSpPr>
        <p:spPr>
          <a:xfrm rot="7440546">
            <a:off x="7661218" y="2816461"/>
            <a:ext cx="493656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568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2" grpId="0"/>
      <p:bldP spid="13" grpId="0" animBg="1"/>
      <p:bldP spid="15" grpId="0"/>
      <p:bldP spid="16" grpId="0" animBg="1"/>
      <p:bldP spid="18" grpId="0" animBg="1"/>
      <p:bldP spid="23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WebIndex</a:t>
            </a:r>
            <a:r>
              <a:rPr lang="en-US" dirty="0" smtClean="0"/>
              <a:t> data model</a:t>
            </a:r>
            <a:endParaRPr lang="en-US" dirty="0"/>
          </a:p>
        </p:txBody>
      </p:sp>
      <p:graphicFrame>
        <p:nvGraphicFramePr>
          <p:cNvPr id="14" name="Tabla 13"/>
          <p:cNvGraphicFramePr>
            <a:graphicFrameLocks noGrp="1"/>
          </p:cNvGraphicFramePr>
          <p:nvPr>
            <p:extLst/>
          </p:nvPr>
        </p:nvGraphicFramePr>
        <p:xfrm>
          <a:off x="6528048" y="3314328"/>
          <a:ext cx="4032448" cy="18491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7471">
                <a:tc>
                  <a:txBody>
                    <a:bodyPr/>
                    <a:lstStyle/>
                    <a:p>
                      <a:r>
                        <a:rPr lang="en-US" dirty="0" smtClean="0"/>
                        <a:t>ITU_B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0" name="Tabla 19"/>
          <p:cNvGraphicFramePr>
            <a:graphicFrameLocks noGrp="1"/>
          </p:cNvGraphicFramePr>
          <p:nvPr>
            <p:extLst/>
          </p:nvPr>
        </p:nvGraphicFramePr>
        <p:xfrm>
          <a:off x="6456040" y="3397880"/>
          <a:ext cx="4032448" cy="18491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7471">
                <a:tc>
                  <a:txBody>
                    <a:bodyPr/>
                    <a:lstStyle/>
                    <a:p>
                      <a:r>
                        <a:rPr lang="en-US" dirty="0" smtClean="0"/>
                        <a:t>ITU_B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2013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2" name="Tabla 21"/>
          <p:cNvGraphicFramePr>
            <a:graphicFrameLocks noGrp="1"/>
          </p:cNvGraphicFramePr>
          <p:nvPr>
            <p:extLst/>
          </p:nvPr>
        </p:nvGraphicFramePr>
        <p:xfrm>
          <a:off x="6384032" y="3501008"/>
          <a:ext cx="4032448" cy="184912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080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58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923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7471">
                <a:tc>
                  <a:txBody>
                    <a:bodyPr/>
                    <a:lstStyle/>
                    <a:p>
                      <a:r>
                        <a:rPr lang="en-US" dirty="0" smtClean="0"/>
                        <a:t>ITU_B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2012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Germany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Spain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23.78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25.45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France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28.34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...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Elipse 14"/>
          <p:cNvSpPr/>
          <p:nvPr/>
        </p:nvSpPr>
        <p:spPr>
          <a:xfrm>
            <a:off x="8184232" y="4178424"/>
            <a:ext cx="720080" cy="4320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Conector recto de flecha 22"/>
          <p:cNvCxnSpPr/>
          <p:nvPr/>
        </p:nvCxnSpPr>
        <p:spPr>
          <a:xfrm flipH="1">
            <a:off x="8544272" y="2224916"/>
            <a:ext cx="57540" cy="19535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ángulo 26"/>
          <p:cNvSpPr/>
          <p:nvPr/>
        </p:nvSpPr>
        <p:spPr>
          <a:xfrm>
            <a:off x="1604473" y="3777745"/>
            <a:ext cx="46608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solidFill>
                  <a:schemeClr val="tx2"/>
                </a:solidFill>
              </a:rPr>
              <a:t>DataSets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/>
              <a:t>are published by </a:t>
            </a:r>
            <a:r>
              <a:rPr lang="en-US" sz="2000" dirty="0">
                <a:solidFill>
                  <a:schemeClr val="tx2"/>
                </a:solidFill>
              </a:rPr>
              <a:t>Organization</a:t>
            </a:r>
            <a:r>
              <a:rPr lang="en-US" sz="2000" dirty="0"/>
              <a:t>s</a:t>
            </a:r>
          </a:p>
          <a:p>
            <a:pPr lvl="1"/>
            <a:r>
              <a:rPr lang="en-US" sz="2000" dirty="0"/>
              <a:t>Datasets contain several </a:t>
            </a:r>
            <a:r>
              <a:rPr lang="en-US" sz="2000" dirty="0">
                <a:solidFill>
                  <a:schemeClr val="tx2"/>
                </a:solidFill>
              </a:rPr>
              <a:t>slices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Slices group observations</a:t>
            </a:r>
          </a:p>
        </p:txBody>
      </p:sp>
      <p:sp>
        <p:nvSpPr>
          <p:cNvPr id="28" name="Rectángulo 27"/>
          <p:cNvSpPr/>
          <p:nvPr/>
        </p:nvSpPr>
        <p:spPr>
          <a:xfrm>
            <a:off x="1620494" y="1476837"/>
            <a:ext cx="55546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Model based on RDF Data Cube</a:t>
            </a:r>
          </a:p>
          <a:p>
            <a:r>
              <a:rPr lang="en-US" sz="2400" dirty="0"/>
              <a:t>Main entity = </a:t>
            </a:r>
            <a:r>
              <a:rPr lang="en-US" sz="2400" dirty="0">
                <a:solidFill>
                  <a:schemeClr val="tx2"/>
                </a:solidFill>
              </a:rPr>
              <a:t>Observation</a:t>
            </a:r>
          </a:p>
          <a:p>
            <a:pPr lvl="1"/>
            <a:r>
              <a:rPr lang="en-US" sz="2000" dirty="0"/>
              <a:t>Observations have </a:t>
            </a:r>
            <a:r>
              <a:rPr lang="en-US" sz="2000" dirty="0">
                <a:solidFill>
                  <a:schemeClr val="tx2"/>
                </a:solidFill>
              </a:rPr>
              <a:t>values</a:t>
            </a:r>
            <a:r>
              <a:rPr lang="en-US" sz="2000" dirty="0"/>
              <a:t> by </a:t>
            </a:r>
            <a:r>
              <a:rPr lang="en-US" sz="2000" dirty="0">
                <a:solidFill>
                  <a:schemeClr val="tx2"/>
                </a:solidFill>
              </a:rPr>
              <a:t>years</a:t>
            </a:r>
          </a:p>
          <a:p>
            <a:pPr lvl="1"/>
            <a:r>
              <a:rPr lang="en-US" sz="2000" dirty="0"/>
              <a:t>Observations refer to </a:t>
            </a:r>
            <a:r>
              <a:rPr lang="en-US" sz="2000" dirty="0">
                <a:solidFill>
                  <a:schemeClr val="tx2"/>
                </a:solidFill>
              </a:rPr>
              <a:t>indicators</a:t>
            </a:r>
            <a:r>
              <a:rPr lang="en-US" sz="2000" dirty="0"/>
              <a:t> and </a:t>
            </a:r>
            <a:r>
              <a:rPr lang="en-US" sz="2000" dirty="0">
                <a:solidFill>
                  <a:schemeClr val="tx2"/>
                </a:solidFill>
              </a:rPr>
              <a:t>countries</a:t>
            </a:r>
          </a:p>
        </p:txBody>
      </p:sp>
      <p:sp>
        <p:nvSpPr>
          <p:cNvPr id="36" name="CuadroTexto 35"/>
          <p:cNvSpPr txBox="1"/>
          <p:nvPr/>
        </p:nvSpPr>
        <p:spPr>
          <a:xfrm>
            <a:off x="7999278" y="1855584"/>
            <a:ext cx="13278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Observation</a:t>
            </a:r>
          </a:p>
        </p:txBody>
      </p:sp>
      <p:cxnSp>
        <p:nvCxnSpPr>
          <p:cNvPr id="37" name="Conector recto de flecha 36"/>
          <p:cNvCxnSpPr/>
          <p:nvPr/>
        </p:nvCxnSpPr>
        <p:spPr>
          <a:xfrm flipH="1">
            <a:off x="9387435" y="2956005"/>
            <a:ext cx="248791" cy="5519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9313321" y="2586673"/>
            <a:ext cx="672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Years</a:t>
            </a:r>
          </a:p>
        </p:txBody>
      </p:sp>
      <p:cxnSp>
        <p:nvCxnSpPr>
          <p:cNvPr id="43" name="Conector recto de flecha 42"/>
          <p:cNvCxnSpPr/>
          <p:nvPr/>
        </p:nvCxnSpPr>
        <p:spPr>
          <a:xfrm flipH="1">
            <a:off x="6811804" y="3100319"/>
            <a:ext cx="569997" cy="4629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CuadroTexto 43"/>
          <p:cNvSpPr txBox="1"/>
          <p:nvPr/>
        </p:nvSpPr>
        <p:spPr>
          <a:xfrm>
            <a:off x="6791356" y="2601967"/>
            <a:ext cx="17529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Indicator</a:t>
            </a:r>
          </a:p>
          <a:p>
            <a:pPr algn="ctr"/>
            <a:r>
              <a:rPr lang="en-US" sz="1200" dirty="0"/>
              <a:t>% Broadband subscribers</a:t>
            </a:r>
            <a:endParaRPr lang="en-US" dirty="0"/>
          </a:p>
        </p:txBody>
      </p:sp>
      <p:cxnSp>
        <p:nvCxnSpPr>
          <p:cNvPr id="47" name="Conector recto de flecha 46"/>
          <p:cNvCxnSpPr/>
          <p:nvPr/>
        </p:nvCxnSpPr>
        <p:spPr>
          <a:xfrm>
            <a:off x="5936419" y="3620864"/>
            <a:ext cx="470838" cy="536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CuadroTexto 47"/>
          <p:cNvSpPr txBox="1"/>
          <p:nvPr/>
        </p:nvSpPr>
        <p:spPr>
          <a:xfrm>
            <a:off x="5221560" y="3266999"/>
            <a:ext cx="1076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Countries</a:t>
            </a:r>
          </a:p>
        </p:txBody>
      </p:sp>
      <p:cxnSp>
        <p:nvCxnSpPr>
          <p:cNvPr id="52" name="Conector recto de flecha 51"/>
          <p:cNvCxnSpPr/>
          <p:nvPr/>
        </p:nvCxnSpPr>
        <p:spPr>
          <a:xfrm flipV="1">
            <a:off x="8544272" y="5379602"/>
            <a:ext cx="0" cy="4919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CuadroTexto 52"/>
          <p:cNvSpPr txBox="1"/>
          <p:nvPr/>
        </p:nvSpPr>
        <p:spPr>
          <a:xfrm>
            <a:off x="8302603" y="5921224"/>
            <a:ext cx="659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Slice</a:t>
            </a:r>
          </a:p>
        </p:txBody>
      </p:sp>
      <p:sp>
        <p:nvSpPr>
          <p:cNvPr id="56" name="CuadroTexto 55"/>
          <p:cNvSpPr txBox="1"/>
          <p:nvPr/>
        </p:nvSpPr>
        <p:spPr>
          <a:xfrm>
            <a:off x="6224076" y="5715865"/>
            <a:ext cx="101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DataSet</a:t>
            </a:r>
            <a:endParaRPr lang="en-US" dirty="0"/>
          </a:p>
        </p:txBody>
      </p:sp>
      <p:cxnSp>
        <p:nvCxnSpPr>
          <p:cNvPr id="57" name="Conector recto de flecha 56"/>
          <p:cNvCxnSpPr>
            <a:stCxn id="56" idx="0"/>
          </p:cNvCxnSpPr>
          <p:nvPr/>
        </p:nvCxnSpPr>
        <p:spPr>
          <a:xfrm flipV="1">
            <a:off x="6733720" y="5409235"/>
            <a:ext cx="57636" cy="3066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ector recto de flecha 59"/>
          <p:cNvCxnSpPr/>
          <p:nvPr/>
        </p:nvCxnSpPr>
        <p:spPr>
          <a:xfrm flipV="1">
            <a:off x="8697728" y="5409236"/>
            <a:ext cx="629415" cy="53650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ector recto de flecha 63"/>
          <p:cNvCxnSpPr/>
          <p:nvPr/>
        </p:nvCxnSpPr>
        <p:spPr>
          <a:xfrm flipH="1" flipV="1">
            <a:off x="7870296" y="5409236"/>
            <a:ext cx="529960" cy="52002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ángulo 68"/>
          <p:cNvSpPr/>
          <p:nvPr/>
        </p:nvSpPr>
        <p:spPr>
          <a:xfrm>
            <a:off x="1627153" y="4703870"/>
            <a:ext cx="45224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Indicators </a:t>
            </a:r>
            <a:r>
              <a:rPr lang="en-US" sz="2000" dirty="0"/>
              <a:t>are provided by </a:t>
            </a:r>
            <a:r>
              <a:rPr lang="en-US" sz="2000" dirty="0">
                <a:solidFill>
                  <a:schemeClr val="tx2"/>
                </a:solidFill>
              </a:rPr>
              <a:t>Organization</a:t>
            </a:r>
            <a:r>
              <a:rPr lang="en-US" sz="2000" dirty="0"/>
              <a:t>s</a:t>
            </a:r>
          </a:p>
          <a:p>
            <a:pPr lvl="1"/>
            <a:r>
              <a:rPr lang="en-US" sz="1600" dirty="0"/>
              <a:t>Examples</a:t>
            </a:r>
          </a:p>
          <a:p>
            <a:pPr lvl="1"/>
            <a:r>
              <a:rPr lang="en-US" sz="1600" dirty="0"/>
              <a:t> ITU = International Telecommunication Union</a:t>
            </a:r>
          </a:p>
          <a:p>
            <a:pPr lvl="1"/>
            <a:r>
              <a:rPr lang="en-US" sz="1600" dirty="0"/>
              <a:t>UN = United Nations</a:t>
            </a:r>
          </a:p>
          <a:p>
            <a:pPr lvl="1"/>
            <a:r>
              <a:rPr lang="en-US" sz="1600" dirty="0"/>
              <a:t>WB = World bank</a:t>
            </a:r>
          </a:p>
          <a:p>
            <a:pPr lvl="1"/>
            <a:r>
              <a:rPr lang="en-US" sz="1600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897908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53" grpId="0"/>
      <p:bldP spid="56" grpId="0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</a:t>
            </a:r>
            <a:r>
              <a:rPr lang="en-US" dirty="0" err="1"/>
              <a:t>w</a:t>
            </a:r>
            <a:r>
              <a:rPr lang="en-US" dirty="0" err="1" smtClean="0"/>
              <a:t>ebIndex</a:t>
            </a:r>
            <a:r>
              <a:rPr lang="en-US" dirty="0" smtClean="0"/>
              <a:t> data model (in </a:t>
            </a:r>
            <a:r>
              <a:rPr lang="en-US" dirty="0" err="1" smtClean="0"/>
              <a:t>ShEx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30" name="Google Shape;247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143760" y="1341120"/>
            <a:ext cx="7213600" cy="5415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467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shape expressions in </a:t>
            </a:r>
            <a:r>
              <a:rPr lang="en-US" dirty="0" err="1" smtClean="0"/>
              <a:t>WebIndex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72732" y="1793309"/>
            <a:ext cx="10809668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Documentation of linked data portal</a:t>
            </a:r>
          </a:p>
          <a:p>
            <a:pPr marL="400050" lvl="1" indent="0"/>
            <a:r>
              <a:rPr lang="en-US" dirty="0" smtClean="0"/>
              <a:t>Human-readable</a:t>
            </a:r>
          </a:p>
          <a:p>
            <a:pPr marL="400050" lvl="1" indent="0"/>
            <a:r>
              <a:rPr lang="en-US" dirty="0"/>
              <a:t>M</a:t>
            </a:r>
            <a:r>
              <a:rPr lang="en-US" dirty="0" smtClean="0"/>
              <a:t>achine </a:t>
            </a:r>
            <a:r>
              <a:rPr lang="en-US" dirty="0" err="1" smtClean="0"/>
              <a:t>processable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Team communication</a:t>
            </a:r>
          </a:p>
          <a:p>
            <a:pPr marL="400050" lvl="1" indent="0"/>
            <a:r>
              <a:rPr lang="en-US" dirty="0" smtClean="0"/>
              <a:t>Communicate the developers which shapes they had to generate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Validation </a:t>
            </a:r>
          </a:p>
          <a:p>
            <a:pPr marL="400050" lvl="1" indent="0"/>
            <a:r>
              <a:rPr lang="en-US" dirty="0" smtClean="0"/>
              <a:t>For example: check if a value of type </a:t>
            </a:r>
            <a:r>
              <a:rPr lang="en-US" dirty="0" err="1" smtClean="0">
                <a:solidFill>
                  <a:schemeClr val="tx2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qb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:Observation</a:t>
            </a:r>
            <a:r>
              <a:rPr lang="en-US" dirty="0" smtClean="0"/>
              <a:t> has shape </a:t>
            </a:r>
            <a:r>
              <a:rPr lang="en-US" dirty="0" smtClean="0">
                <a:solidFill>
                  <a:schemeClr val="tx2"/>
                </a:solidFill>
              </a:rPr>
              <a:t>&lt;Observation&gt;</a:t>
            </a:r>
          </a:p>
        </p:txBody>
      </p:sp>
      <p:sp>
        <p:nvSpPr>
          <p:cNvPr id="4" name="CuadroTexto 3"/>
          <p:cNvSpPr txBox="1"/>
          <p:nvPr/>
        </p:nvSpPr>
        <p:spPr>
          <a:xfrm rot="21149126">
            <a:off x="6498296" y="2823384"/>
            <a:ext cx="2875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2"/>
                </a:solidFill>
              </a:rPr>
              <a:t>http://weso.github.io/wiDoc</a:t>
            </a:r>
          </a:p>
        </p:txBody>
      </p:sp>
    </p:spTree>
    <p:extLst>
      <p:ext uri="{BB962C8B-B14F-4D97-AF65-F5344CB8AC3E}">
        <p14:creationId xmlns:p14="http://schemas.microsoft.com/office/powerpoint/2010/main" val="144035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WebIndex</a:t>
            </a:r>
            <a:r>
              <a:rPr lang="en-US" dirty="0" smtClean="0"/>
              <a:t> as a benchmarking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600201"/>
            <a:ext cx="11329115" cy="4525963"/>
          </a:xfrm>
        </p:spPr>
        <p:txBody>
          <a:bodyPr/>
          <a:lstStyle/>
          <a:p>
            <a:r>
              <a:rPr lang="en-US" dirty="0" smtClean="0"/>
              <a:t>We have created a tool to generate synthetic RDF data that conforms (or not) to the </a:t>
            </a:r>
            <a:r>
              <a:rPr lang="en-US" dirty="0" err="1" smtClean="0"/>
              <a:t>WebIndex</a:t>
            </a:r>
            <a:r>
              <a:rPr lang="en-US" dirty="0" smtClean="0"/>
              <a:t> data model</a:t>
            </a:r>
          </a:p>
          <a:p>
            <a:r>
              <a:rPr lang="en-US" dirty="0" smtClean="0"/>
              <a:t>The tool can be used to benchmark </a:t>
            </a:r>
            <a:r>
              <a:rPr lang="en-US" dirty="0" err="1" smtClean="0"/>
              <a:t>ShEx</a:t>
            </a:r>
            <a:r>
              <a:rPr lang="en-US" dirty="0" smtClean="0"/>
              <a:t> and SHACL</a:t>
            </a:r>
          </a:p>
          <a:p>
            <a:pPr lvl="1"/>
            <a:r>
              <a:rPr lang="en-US" dirty="0"/>
              <a:t>See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http://labra.github.io/wiGen/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276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HL7 FHIR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ShEx</a:t>
            </a:r>
            <a:r>
              <a:rPr lang="en-US" dirty="0" smtClean="0"/>
              <a:t> is currently being used to develop FHIR/RDF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validate </a:t>
            </a:r>
            <a:r>
              <a:rPr lang="en-US" dirty="0"/>
              <a:t>examples (in documentation)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exchange </a:t>
            </a:r>
            <a:r>
              <a:rPr lang="en-US" dirty="0"/>
              <a:t>site-specific restrictions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enable </a:t>
            </a:r>
            <a:r>
              <a:rPr lang="en-US" dirty="0"/>
              <a:t>consumer and producer validation</a:t>
            </a:r>
          </a:p>
          <a:p>
            <a:endParaRPr lang="en-US" dirty="0" smtClean="0"/>
          </a:p>
          <a:p>
            <a:r>
              <a:rPr lang="en-US" dirty="0" smtClean="0"/>
              <a:t>See: </a:t>
            </a:r>
            <a:r>
              <a:rPr lang="en-US" dirty="0" smtClean="0">
                <a:hlinkClick r:id="rId2"/>
              </a:rPr>
              <a:t>https://www.w3.org/2016/FHIR-tutorial/Constellations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109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mantics-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TM02900722[[fn=Sala de juntas (ion)]]</Template>
  <TotalTime>4918</TotalTime>
  <Words>498</Words>
  <Application>Microsoft Office PowerPoint</Application>
  <PresentationFormat>Panorámica</PresentationFormat>
  <Paragraphs>173</Paragraphs>
  <Slides>12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Vínculos</vt:lpstr>
      </vt:variant>
      <vt:variant>
        <vt:i4>3</vt:i4>
      </vt:variant>
      <vt:variant>
        <vt:lpstr>Títulos de diapositiva</vt:lpstr>
      </vt:variant>
      <vt:variant>
        <vt:i4>12</vt:i4>
      </vt:variant>
    </vt:vector>
  </HeadingPairs>
  <TitlesOfParts>
    <vt:vector size="22" baseType="lpstr">
      <vt:lpstr>Arial</vt:lpstr>
      <vt:lpstr>Calibri</vt:lpstr>
      <vt:lpstr>Consolas</vt:lpstr>
      <vt:lpstr>Symbol</vt:lpstr>
      <vt:lpstr>Wingdings 2</vt:lpstr>
      <vt:lpstr>HDOfficeLightV0</vt:lpstr>
      <vt:lpstr>Semantics-2014</vt:lpstr>
      <vt:lpstr>Drawing1/Drawing/~Page-1/Spreadsheet</vt:lpstr>
      <vt:lpstr>Drawing1/Drawing/~Page-1/Spreadsheet</vt:lpstr>
      <vt:lpstr>Drawing1/Drawing/~Page-1/Spreadsheet</vt:lpstr>
      <vt:lpstr>Future work and applications RDF Validation tutorial</vt:lpstr>
      <vt:lpstr>Contents</vt:lpstr>
      <vt:lpstr>Web Index</vt:lpstr>
      <vt:lpstr>Webindex workflow</vt:lpstr>
      <vt:lpstr>WebIndex data model</vt:lpstr>
      <vt:lpstr>Main webIndex data model (in ShEx)</vt:lpstr>
      <vt:lpstr>Use of shape expressions in WebIndex</vt:lpstr>
      <vt:lpstr>WebIndex as a benchmarking </vt:lpstr>
      <vt:lpstr>HL7 FHIR</vt:lpstr>
      <vt:lpstr>SHACL applications</vt:lpstr>
      <vt:lpstr>Some ideas for future work</vt:lpstr>
      <vt:lpstr>Future work </vt:lpstr>
    </vt:vector>
  </TitlesOfParts>
  <Company>Uniovi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RDF Validation tutorial</dc:title>
  <dc:creator>Jose Labra</dc:creator>
  <cp:lastModifiedBy>Jose Labra</cp:lastModifiedBy>
  <cp:revision>91</cp:revision>
  <dcterms:created xsi:type="dcterms:W3CDTF">2016-05-01T12:11:51Z</dcterms:created>
  <dcterms:modified xsi:type="dcterms:W3CDTF">2018-10-07T04:59:17Z</dcterms:modified>
</cp:coreProperties>
</file>