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2EDED-ACA5-4CDC-AE29-C5C165ABBF88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8C6C8-BB5F-4FF6-9F96-CA856DC1F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31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Cisplatin 100mg/m</a:t>
            </a:r>
            <a:r>
              <a:rPr kumimoji="1" lang="en-US" altLang="ja-JP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I.A.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2F2C7-0A45-4F31-AE9B-629AEC55E5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35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2F2C7-0A45-4F31-AE9B-629AEC55E5E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6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84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8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40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65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96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5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70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13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65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36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80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1997-4A76-4518-BF61-75D49C5DA052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70C2-F585-4ED5-B733-4947F380B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3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F0B70B6C-ED6B-4F23-85BF-485C182A81A7}"/>
              </a:ext>
            </a:extLst>
          </p:cNvPr>
          <p:cNvSpPr/>
          <p:nvPr/>
        </p:nvSpPr>
        <p:spPr>
          <a:xfrm>
            <a:off x="93326" y="1047750"/>
            <a:ext cx="8930010" cy="3276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0A14294-EEBF-4E6E-B75B-6F3B1434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7" y="0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RHC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(1,3,5 cycles)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DF1884-0896-4A7B-9A33-D1018065895A}"/>
              </a:ext>
            </a:extLst>
          </p:cNvPr>
          <p:cNvSpPr txBox="1"/>
          <p:nvPr/>
        </p:nvSpPr>
        <p:spPr>
          <a:xfrm>
            <a:off x="246740" y="1259592"/>
            <a:ext cx="843423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kumimoji="1" lang="ja-JP" alt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hydration with sodium bicarbonate </a:t>
            </a:r>
            <a:r>
              <a:rPr kumimoji="1" lang="ja-JP" alt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(4000ml/day</a:t>
            </a:r>
            <a:r>
              <a:rPr kumimoji="1" lang="ja-JP" alt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1" lang="ja-JP" alt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days and 3000ml/day for 3 days)</a:t>
            </a:r>
            <a:endParaRPr kumimoji="1" lang="ja-JP" alt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822827F-B393-4361-909F-F939FC5D8259}"/>
              </a:ext>
            </a:extLst>
          </p:cNvPr>
          <p:cNvSpPr txBox="1"/>
          <p:nvPr/>
        </p:nvSpPr>
        <p:spPr>
          <a:xfrm>
            <a:off x="3167641" y="1641003"/>
            <a:ext cx="138583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Hyperthermia </a:t>
            </a:r>
            <a:endParaRPr kumimoji="1" lang="ja-JP" alt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E81CF8A-E6D3-41E7-801D-20776ABAE02D}"/>
              </a:ext>
            </a:extLst>
          </p:cNvPr>
          <p:cNvSpPr txBox="1"/>
          <p:nvPr/>
        </p:nvSpPr>
        <p:spPr>
          <a:xfrm>
            <a:off x="3167641" y="1959505"/>
            <a:ext cx="138583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CDDP</a:t>
            </a:r>
            <a:endParaRPr kumimoji="1" lang="ja-JP" alt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57C6CF3-4DCD-486E-924D-44DDD3A48FB8}"/>
              </a:ext>
            </a:extLst>
          </p:cNvPr>
          <p:cNvSpPr txBox="1"/>
          <p:nvPr/>
        </p:nvSpPr>
        <p:spPr>
          <a:xfrm>
            <a:off x="3167641" y="2276817"/>
            <a:ext cx="77330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 Mannitol  200ml</a:t>
            </a:r>
            <a:endParaRPr kumimoji="1" lang="ja-JP" altLang="en-US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6FC08E1B-D35A-42C3-85B9-604F3E122A06}"/>
              </a:ext>
            </a:extLst>
          </p:cNvPr>
          <p:cNvCxnSpPr>
            <a:cxnSpLocks/>
          </p:cNvCxnSpPr>
          <p:nvPr/>
        </p:nvCxnSpPr>
        <p:spPr>
          <a:xfrm>
            <a:off x="1778316" y="3542825"/>
            <a:ext cx="43252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960A1A4A-1E44-4CB9-A569-D1A564B59E6F}"/>
              </a:ext>
            </a:extLst>
          </p:cNvPr>
          <p:cNvCxnSpPr>
            <a:cxnSpLocks/>
          </p:cNvCxnSpPr>
          <p:nvPr/>
        </p:nvCxnSpPr>
        <p:spPr>
          <a:xfrm flipH="1">
            <a:off x="2495995" y="3533300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C1911013-D7C3-43A4-950A-E4D3221000DB}"/>
              </a:ext>
            </a:extLst>
          </p:cNvPr>
          <p:cNvSpPr/>
          <p:nvPr/>
        </p:nvSpPr>
        <p:spPr>
          <a:xfrm>
            <a:off x="7752620" y="3891641"/>
            <a:ext cx="1255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(hours)</a:t>
            </a:r>
            <a:endParaRPr lang="ja-JP" altLang="ja-JP" sz="2000" b="1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1C048313-3BB5-494A-90D9-429095AF67EE}"/>
              </a:ext>
            </a:extLst>
          </p:cNvPr>
          <p:cNvSpPr txBox="1"/>
          <p:nvPr/>
        </p:nvSpPr>
        <p:spPr>
          <a:xfrm>
            <a:off x="2891969" y="3633014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二等辺三角形 111">
            <a:extLst>
              <a:ext uri="{FF2B5EF4-FFF2-40B4-BE49-F238E27FC236}">
                <a16:creationId xmlns:a16="http://schemas.microsoft.com/office/drawing/2014/main" id="{2AFCBD7F-0F70-418F-A9F7-0EAE2A2892C7}"/>
              </a:ext>
            </a:extLst>
          </p:cNvPr>
          <p:cNvSpPr/>
          <p:nvPr/>
        </p:nvSpPr>
        <p:spPr>
          <a:xfrm>
            <a:off x="2885619" y="2740352"/>
            <a:ext cx="324000" cy="288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5696A7C2-AC09-48CA-91CC-1E0EB7654907}"/>
              </a:ext>
            </a:extLst>
          </p:cNvPr>
          <p:cNvCxnSpPr>
            <a:cxnSpLocks/>
          </p:cNvCxnSpPr>
          <p:nvPr/>
        </p:nvCxnSpPr>
        <p:spPr>
          <a:xfrm flipH="1">
            <a:off x="3232867" y="3563434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6DD2D72B-1590-441B-8673-5CF94CC71D14}"/>
              </a:ext>
            </a:extLst>
          </p:cNvPr>
          <p:cNvCxnSpPr>
            <a:cxnSpLocks/>
          </p:cNvCxnSpPr>
          <p:nvPr/>
        </p:nvCxnSpPr>
        <p:spPr>
          <a:xfrm flipH="1">
            <a:off x="4687407" y="3563434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0FA70B1E-6A53-483E-95ED-89002F924669}"/>
              </a:ext>
            </a:extLst>
          </p:cNvPr>
          <p:cNvSpPr txBox="1"/>
          <p:nvPr/>
        </p:nvSpPr>
        <p:spPr>
          <a:xfrm>
            <a:off x="4360836" y="3633014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476BCFF8-A6AA-4432-875E-24B5835A1BFB}"/>
              </a:ext>
            </a:extLst>
          </p:cNvPr>
          <p:cNvSpPr/>
          <p:nvPr/>
        </p:nvSpPr>
        <p:spPr>
          <a:xfrm>
            <a:off x="2365698" y="3140731"/>
            <a:ext cx="270326" cy="268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4B036BD-B379-4BEB-A8C0-4CBA966E4AD9}"/>
              </a:ext>
            </a:extLst>
          </p:cNvPr>
          <p:cNvSpPr txBox="1"/>
          <p:nvPr/>
        </p:nvSpPr>
        <p:spPr>
          <a:xfrm>
            <a:off x="2160044" y="3633247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21C3D74C-BC83-4D9F-8086-98796544A0F3}"/>
              </a:ext>
            </a:extLst>
          </p:cNvPr>
          <p:cNvCxnSpPr>
            <a:cxnSpLocks/>
          </p:cNvCxnSpPr>
          <p:nvPr/>
        </p:nvCxnSpPr>
        <p:spPr>
          <a:xfrm flipH="1">
            <a:off x="3947296" y="3562989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E2D4B87B-31C3-40B1-8CE3-0D0360C67AC9}"/>
              </a:ext>
            </a:extLst>
          </p:cNvPr>
          <p:cNvCxnSpPr>
            <a:cxnSpLocks/>
          </p:cNvCxnSpPr>
          <p:nvPr/>
        </p:nvCxnSpPr>
        <p:spPr>
          <a:xfrm flipH="1">
            <a:off x="5380555" y="3563434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94BC84C2-367A-4D79-8A0E-1091236CCDF1}"/>
              </a:ext>
            </a:extLst>
          </p:cNvPr>
          <p:cNvSpPr txBox="1"/>
          <p:nvPr/>
        </p:nvSpPr>
        <p:spPr>
          <a:xfrm>
            <a:off x="5065200" y="3633014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5A21E7D4-4F66-489B-8AF9-BAC1A4C27521}"/>
              </a:ext>
            </a:extLst>
          </p:cNvPr>
          <p:cNvSpPr txBox="1"/>
          <p:nvPr/>
        </p:nvSpPr>
        <p:spPr>
          <a:xfrm>
            <a:off x="3587701" y="3633014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FC7984F8-5DB5-42A7-9BA8-BAD5695D2A2B}"/>
              </a:ext>
            </a:extLst>
          </p:cNvPr>
          <p:cNvCxnSpPr>
            <a:cxnSpLocks/>
          </p:cNvCxnSpPr>
          <p:nvPr/>
        </p:nvCxnSpPr>
        <p:spPr>
          <a:xfrm flipH="1">
            <a:off x="1805216" y="3552351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図 123">
            <a:extLst>
              <a:ext uri="{FF2B5EF4-FFF2-40B4-BE49-F238E27FC236}">
                <a16:creationId xmlns:a16="http://schemas.microsoft.com/office/drawing/2014/main" id="{7A769354-0F96-4108-9C1B-854EA365A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5884353" y="3331833"/>
            <a:ext cx="451143" cy="469433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21C48C35-3E8C-400E-968C-878AA8E7B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6066255" y="3337861"/>
            <a:ext cx="451143" cy="469433"/>
          </a:xfrm>
          <a:prstGeom prst="rect">
            <a:avLst/>
          </a:prstGeom>
        </p:spPr>
      </p:pic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44173530-60FA-4C45-A3B6-5D924545843E}"/>
              </a:ext>
            </a:extLst>
          </p:cNvPr>
          <p:cNvCxnSpPr>
            <a:cxnSpLocks/>
          </p:cNvCxnSpPr>
          <p:nvPr/>
        </p:nvCxnSpPr>
        <p:spPr>
          <a:xfrm>
            <a:off x="6311900" y="3534139"/>
            <a:ext cx="234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0FA1B1FD-4A5B-43D3-93CB-E6AF0956925B}"/>
              </a:ext>
            </a:extLst>
          </p:cNvPr>
          <p:cNvCxnSpPr>
            <a:cxnSpLocks/>
          </p:cNvCxnSpPr>
          <p:nvPr/>
        </p:nvCxnSpPr>
        <p:spPr>
          <a:xfrm flipH="1">
            <a:off x="8153627" y="3527789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DDBF958A-FB16-43DA-AB67-A4BC6A69313D}"/>
              </a:ext>
            </a:extLst>
          </p:cNvPr>
          <p:cNvSpPr txBox="1"/>
          <p:nvPr/>
        </p:nvSpPr>
        <p:spPr>
          <a:xfrm>
            <a:off x="7817676" y="3627736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3" name="直線コネクタ 132">
            <a:extLst>
              <a:ext uri="{FF2B5EF4-FFF2-40B4-BE49-F238E27FC236}">
                <a16:creationId xmlns:a16="http://schemas.microsoft.com/office/drawing/2014/main" id="{90595E18-7E7A-4B74-945B-C57A77FA9573}"/>
              </a:ext>
            </a:extLst>
          </p:cNvPr>
          <p:cNvCxnSpPr>
            <a:cxnSpLocks/>
          </p:cNvCxnSpPr>
          <p:nvPr/>
        </p:nvCxnSpPr>
        <p:spPr>
          <a:xfrm flipH="1">
            <a:off x="7462848" y="3546840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2903CB34-4AA7-4F69-AC3E-FE9BBEA82255}"/>
              </a:ext>
            </a:extLst>
          </p:cNvPr>
          <p:cNvSpPr txBox="1"/>
          <p:nvPr/>
        </p:nvSpPr>
        <p:spPr>
          <a:xfrm>
            <a:off x="7159520" y="3621992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731C6B72-B582-4F19-A48F-6F75E3C409BE}"/>
              </a:ext>
            </a:extLst>
          </p:cNvPr>
          <p:cNvCxnSpPr>
            <a:cxnSpLocks/>
          </p:cNvCxnSpPr>
          <p:nvPr/>
        </p:nvCxnSpPr>
        <p:spPr>
          <a:xfrm flipH="1">
            <a:off x="6738705" y="3546840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E9600C60-C874-404D-89B9-1EEC79EF4C25}"/>
              </a:ext>
            </a:extLst>
          </p:cNvPr>
          <p:cNvSpPr txBox="1"/>
          <p:nvPr/>
        </p:nvSpPr>
        <p:spPr>
          <a:xfrm>
            <a:off x="6409462" y="3608751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二等辺三角形 136">
            <a:extLst>
              <a:ext uri="{FF2B5EF4-FFF2-40B4-BE49-F238E27FC236}">
                <a16:creationId xmlns:a16="http://schemas.microsoft.com/office/drawing/2014/main" id="{678FC54A-3DB7-4FA8-AD1A-37EA5CB16918}"/>
              </a:ext>
            </a:extLst>
          </p:cNvPr>
          <p:cNvSpPr/>
          <p:nvPr/>
        </p:nvSpPr>
        <p:spPr>
          <a:xfrm>
            <a:off x="7125998" y="2720440"/>
            <a:ext cx="324000" cy="288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981F402-28C3-4719-A341-F883F35C0CD6}"/>
              </a:ext>
            </a:extLst>
          </p:cNvPr>
          <p:cNvSpPr/>
          <p:nvPr/>
        </p:nvSpPr>
        <p:spPr>
          <a:xfrm>
            <a:off x="5507158" y="306282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day1</a:t>
            </a:r>
            <a:endParaRPr lang="ja-JP" altLang="en-US" dirty="0"/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57866875-8784-4046-9E51-43994375F73D}"/>
              </a:ext>
            </a:extLst>
          </p:cNvPr>
          <p:cNvSpPr/>
          <p:nvPr/>
        </p:nvSpPr>
        <p:spPr>
          <a:xfrm>
            <a:off x="2777293" y="3140731"/>
            <a:ext cx="270326" cy="2685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2" name="図 141">
            <a:extLst>
              <a:ext uri="{FF2B5EF4-FFF2-40B4-BE49-F238E27FC236}">
                <a16:creationId xmlns:a16="http://schemas.microsoft.com/office/drawing/2014/main" id="{28165733-A013-45B0-B3F7-B7081F1C6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1328844" y="3311605"/>
            <a:ext cx="451143" cy="469433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9F784537-C32D-438F-890A-E354F2A8E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1510746" y="3317633"/>
            <a:ext cx="451143" cy="469433"/>
          </a:xfrm>
          <a:prstGeom prst="rect">
            <a:avLst/>
          </a:prstGeom>
        </p:spPr>
      </p:pic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7E60822A-8495-4BF2-840F-874B56BE6359}"/>
              </a:ext>
            </a:extLst>
          </p:cNvPr>
          <p:cNvCxnSpPr>
            <a:cxnSpLocks/>
          </p:cNvCxnSpPr>
          <p:nvPr/>
        </p:nvCxnSpPr>
        <p:spPr>
          <a:xfrm flipV="1">
            <a:off x="246740" y="3528495"/>
            <a:ext cx="13082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031F6B5A-C301-4511-BD68-020231E0A92D}"/>
              </a:ext>
            </a:extLst>
          </p:cNvPr>
          <p:cNvCxnSpPr>
            <a:cxnSpLocks/>
          </p:cNvCxnSpPr>
          <p:nvPr/>
        </p:nvCxnSpPr>
        <p:spPr>
          <a:xfrm flipH="1">
            <a:off x="285823" y="3555206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AC49B458-F8A6-439D-9F54-6BF9595AE265}"/>
              </a:ext>
            </a:extLst>
          </p:cNvPr>
          <p:cNvSpPr txBox="1"/>
          <p:nvPr/>
        </p:nvSpPr>
        <p:spPr>
          <a:xfrm>
            <a:off x="-40748" y="3615642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162A7C25-E1B8-475F-AD4B-B369C6F6AB56}"/>
              </a:ext>
            </a:extLst>
          </p:cNvPr>
          <p:cNvCxnSpPr>
            <a:cxnSpLocks/>
          </p:cNvCxnSpPr>
          <p:nvPr/>
        </p:nvCxnSpPr>
        <p:spPr>
          <a:xfrm flipH="1">
            <a:off x="978971" y="3555206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C1D8762E-9066-4870-AA5D-0F0219683B07}"/>
              </a:ext>
            </a:extLst>
          </p:cNvPr>
          <p:cNvSpPr txBox="1"/>
          <p:nvPr/>
        </p:nvSpPr>
        <p:spPr>
          <a:xfrm>
            <a:off x="675880" y="3615642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7F0F5A87-C75D-4F6C-BB5D-0A955A73DD99}"/>
              </a:ext>
            </a:extLst>
          </p:cNvPr>
          <p:cNvSpPr/>
          <p:nvPr/>
        </p:nvSpPr>
        <p:spPr>
          <a:xfrm>
            <a:off x="793699" y="306471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0</a:t>
            </a:r>
            <a:endParaRPr lang="ja-JP" altLang="en-US" dirty="0"/>
          </a:p>
        </p:txBody>
      </p:sp>
      <p:sp>
        <p:nvSpPr>
          <p:cNvPr id="159" name="楕円 158">
            <a:extLst>
              <a:ext uri="{FF2B5EF4-FFF2-40B4-BE49-F238E27FC236}">
                <a16:creationId xmlns:a16="http://schemas.microsoft.com/office/drawing/2014/main" id="{0E856E35-5423-4CEC-BED7-C60FC2B7C1BF}"/>
              </a:ext>
            </a:extLst>
          </p:cNvPr>
          <p:cNvSpPr/>
          <p:nvPr/>
        </p:nvSpPr>
        <p:spPr>
          <a:xfrm>
            <a:off x="2365698" y="2740895"/>
            <a:ext cx="270326" cy="26853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0" name="二等辺三角形 159">
            <a:extLst>
              <a:ext uri="{FF2B5EF4-FFF2-40B4-BE49-F238E27FC236}">
                <a16:creationId xmlns:a16="http://schemas.microsoft.com/office/drawing/2014/main" id="{8A2258EA-C5D9-4C7F-8B50-9ACD7B3FAD8D}"/>
              </a:ext>
            </a:extLst>
          </p:cNvPr>
          <p:cNvSpPr/>
          <p:nvPr/>
        </p:nvSpPr>
        <p:spPr>
          <a:xfrm>
            <a:off x="91344" y="4511140"/>
            <a:ext cx="324000" cy="288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55A19828-C094-4A5C-BDB0-10BBDECC28E7}"/>
              </a:ext>
            </a:extLst>
          </p:cNvPr>
          <p:cNvSpPr/>
          <p:nvPr/>
        </p:nvSpPr>
        <p:spPr>
          <a:xfrm>
            <a:off x="522787" y="4479341"/>
            <a:ext cx="2894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Radiotherapy (2 </a:t>
            </a:r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day 1-5)</a:t>
            </a:r>
            <a:endParaRPr lang="ja-JP" altLang="en-US" dirty="0"/>
          </a:p>
        </p:txBody>
      </p:sp>
      <p:sp>
        <p:nvSpPr>
          <p:cNvPr id="162" name="楕円 161">
            <a:extLst>
              <a:ext uri="{FF2B5EF4-FFF2-40B4-BE49-F238E27FC236}">
                <a16:creationId xmlns:a16="http://schemas.microsoft.com/office/drawing/2014/main" id="{F4D25DF0-74A4-4079-9A73-7B6003CAC7D8}"/>
              </a:ext>
            </a:extLst>
          </p:cNvPr>
          <p:cNvSpPr/>
          <p:nvPr/>
        </p:nvSpPr>
        <p:spPr>
          <a:xfrm>
            <a:off x="118181" y="4892964"/>
            <a:ext cx="270326" cy="268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3" name="楕円 162">
            <a:extLst>
              <a:ext uri="{FF2B5EF4-FFF2-40B4-BE49-F238E27FC236}">
                <a16:creationId xmlns:a16="http://schemas.microsoft.com/office/drawing/2014/main" id="{64D94D54-9E7C-45B6-A85D-55B3F97A48CD}"/>
              </a:ext>
            </a:extLst>
          </p:cNvPr>
          <p:cNvSpPr/>
          <p:nvPr/>
        </p:nvSpPr>
        <p:spPr>
          <a:xfrm>
            <a:off x="121235" y="5255318"/>
            <a:ext cx="270326" cy="2685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5B657089-4C44-43BD-A853-8BFA38D34E12}"/>
              </a:ext>
            </a:extLst>
          </p:cNvPr>
          <p:cNvSpPr/>
          <p:nvPr/>
        </p:nvSpPr>
        <p:spPr>
          <a:xfrm>
            <a:off x="522787" y="4835585"/>
            <a:ext cx="371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Dexamethasone (6.6 mg, I.V, day 1-4)</a:t>
            </a:r>
            <a:endParaRPr lang="ja-JP" altLang="en-US" dirty="0"/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CC9DA105-4466-49F3-98E0-406D1585C850}"/>
              </a:ext>
            </a:extLst>
          </p:cNvPr>
          <p:cNvSpPr/>
          <p:nvPr/>
        </p:nvSpPr>
        <p:spPr>
          <a:xfrm>
            <a:off x="522787" y="5204917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Ramosetron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(0.3 mg, I.V)</a:t>
            </a:r>
            <a:endParaRPr lang="ja-JP" altLang="en-US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82D5A56D-C1B8-4A56-AFE3-0553B1A4C035}"/>
              </a:ext>
            </a:extLst>
          </p:cNvPr>
          <p:cNvSpPr txBox="1"/>
          <p:nvPr/>
        </p:nvSpPr>
        <p:spPr>
          <a:xfrm>
            <a:off x="3439630" y="4419990"/>
            <a:ext cx="164477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Hyperthermia </a:t>
            </a:r>
            <a:endParaRPr kumimoji="1" lang="ja-JP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D40AABFA-7EA1-4D32-BD53-8862E6E34080}"/>
              </a:ext>
            </a:extLst>
          </p:cNvPr>
          <p:cNvSpPr txBox="1"/>
          <p:nvPr/>
        </p:nvSpPr>
        <p:spPr>
          <a:xfrm>
            <a:off x="3417554" y="5229645"/>
            <a:ext cx="1644779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CDDP</a:t>
            </a:r>
            <a:endParaRPr kumimoji="1" lang="ja-JP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BF62E3A2-11A7-475A-A8C9-38FE5EF989F7}"/>
              </a:ext>
            </a:extLst>
          </p:cNvPr>
          <p:cNvSpPr/>
          <p:nvPr/>
        </p:nvSpPr>
        <p:spPr>
          <a:xfrm>
            <a:off x="5040331" y="4441186"/>
            <a:ext cx="4171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Aimed to ≥42.5degrees Celsius for 60 min</a:t>
            </a:r>
            <a:endParaRPr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92ACEDA6-86AA-4E76-9204-76E4A8276ED2}"/>
              </a:ext>
            </a:extLst>
          </p:cNvPr>
          <p:cNvSpPr/>
          <p:nvPr/>
        </p:nvSpPr>
        <p:spPr>
          <a:xfrm>
            <a:off x="5018254" y="5246824"/>
            <a:ext cx="3055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Cisplatin (100 mg/m</a:t>
            </a:r>
            <a:r>
              <a:rPr kumimoji="1"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I.A)</a:t>
            </a:r>
            <a:r>
              <a:rPr kumimoji="1"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ja-JP" altLang="en-US" baseline="30000" dirty="0"/>
          </a:p>
        </p:txBody>
      </p:sp>
      <p:sp>
        <p:nvSpPr>
          <p:cNvPr id="170" name="楕円 169">
            <a:extLst>
              <a:ext uri="{FF2B5EF4-FFF2-40B4-BE49-F238E27FC236}">
                <a16:creationId xmlns:a16="http://schemas.microsoft.com/office/drawing/2014/main" id="{E3F51763-14CA-42BB-A489-39CFEF998B53}"/>
              </a:ext>
            </a:extLst>
          </p:cNvPr>
          <p:cNvSpPr/>
          <p:nvPr/>
        </p:nvSpPr>
        <p:spPr>
          <a:xfrm>
            <a:off x="118181" y="5607547"/>
            <a:ext cx="270326" cy="26853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ECC25354-6736-4873-86C4-28E4229C688C}"/>
              </a:ext>
            </a:extLst>
          </p:cNvPr>
          <p:cNvSpPr/>
          <p:nvPr/>
        </p:nvSpPr>
        <p:spPr>
          <a:xfrm>
            <a:off x="522787" y="5568108"/>
            <a:ext cx="244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Famotidine (20 mg, I.V)</a:t>
            </a:r>
            <a:endParaRPr lang="ja-JP" altLang="en-US" dirty="0"/>
          </a:p>
        </p:txBody>
      </p:sp>
      <p:sp>
        <p:nvSpPr>
          <p:cNvPr id="172" name="楕円 171">
            <a:extLst>
              <a:ext uri="{FF2B5EF4-FFF2-40B4-BE49-F238E27FC236}">
                <a16:creationId xmlns:a16="http://schemas.microsoft.com/office/drawing/2014/main" id="{87681F55-35D1-43E3-8B62-FA5D6DE6FB64}"/>
              </a:ext>
            </a:extLst>
          </p:cNvPr>
          <p:cNvSpPr/>
          <p:nvPr/>
        </p:nvSpPr>
        <p:spPr>
          <a:xfrm>
            <a:off x="6614896" y="3137025"/>
            <a:ext cx="270326" cy="268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75" name="図 174">
            <a:extLst>
              <a:ext uri="{FF2B5EF4-FFF2-40B4-BE49-F238E27FC236}">
                <a16:creationId xmlns:a16="http://schemas.microsoft.com/office/drawing/2014/main" id="{42B859E2-395B-4869-B130-72AEBDA6C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8426749" y="3308109"/>
            <a:ext cx="451143" cy="469433"/>
          </a:xfrm>
          <a:prstGeom prst="rect">
            <a:avLst/>
          </a:prstGeom>
        </p:spPr>
      </p:pic>
      <p:pic>
        <p:nvPicPr>
          <p:cNvPr id="176" name="図 175">
            <a:extLst>
              <a:ext uri="{FF2B5EF4-FFF2-40B4-BE49-F238E27FC236}">
                <a16:creationId xmlns:a16="http://schemas.microsoft.com/office/drawing/2014/main" id="{4908BD40-CE1E-4383-BC2F-0085D7AD0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8608651" y="3314137"/>
            <a:ext cx="451143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7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F0B70B6C-ED6B-4F23-85BF-485C182A81A7}"/>
              </a:ext>
            </a:extLst>
          </p:cNvPr>
          <p:cNvSpPr/>
          <p:nvPr/>
        </p:nvSpPr>
        <p:spPr>
          <a:xfrm>
            <a:off x="120657" y="1047750"/>
            <a:ext cx="8902683" cy="28650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0A14294-EEBF-4E6E-B75B-6F3B1434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7" y="0"/>
            <a:ext cx="4253217" cy="1325563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RHC (2,4 cycles)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1AB79EA4-1DB2-49C3-9D46-7F67F207333A}"/>
              </a:ext>
            </a:extLst>
          </p:cNvPr>
          <p:cNvCxnSpPr>
            <a:cxnSpLocks/>
          </p:cNvCxnSpPr>
          <p:nvPr/>
        </p:nvCxnSpPr>
        <p:spPr>
          <a:xfrm>
            <a:off x="246740" y="3223676"/>
            <a:ext cx="43252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70A0E83-3F24-4640-B394-56359B264F3A}"/>
              </a:ext>
            </a:extLst>
          </p:cNvPr>
          <p:cNvCxnSpPr>
            <a:cxnSpLocks/>
          </p:cNvCxnSpPr>
          <p:nvPr/>
        </p:nvCxnSpPr>
        <p:spPr>
          <a:xfrm flipH="1">
            <a:off x="964419" y="3214151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EA0D6CE-1F5B-4906-84D0-128302B11A1D}"/>
              </a:ext>
            </a:extLst>
          </p:cNvPr>
          <p:cNvSpPr/>
          <p:nvPr/>
        </p:nvSpPr>
        <p:spPr>
          <a:xfrm>
            <a:off x="7599584" y="3533191"/>
            <a:ext cx="1255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(hours)</a:t>
            </a:r>
            <a:endParaRPr lang="ja-JP" altLang="ja-JP" sz="2000" b="1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DF1884-0896-4A7B-9A33-D1018065895A}"/>
              </a:ext>
            </a:extLst>
          </p:cNvPr>
          <p:cNvSpPr txBox="1"/>
          <p:nvPr/>
        </p:nvSpPr>
        <p:spPr>
          <a:xfrm>
            <a:off x="246740" y="1259591"/>
            <a:ext cx="576073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kumimoji="1" lang="ja-JP" alt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hydration with sodium bicarbonate </a:t>
            </a:r>
            <a:r>
              <a:rPr kumimoji="1" lang="ja-JP" alt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(3000ml/day, for 1 day)</a:t>
            </a:r>
            <a:r>
              <a:rPr kumimoji="1" lang="ja-JP" alt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8937DD4-6CA9-4F92-A8C2-F2CC6E3A2BC5}"/>
              </a:ext>
            </a:extLst>
          </p:cNvPr>
          <p:cNvSpPr txBox="1"/>
          <p:nvPr/>
        </p:nvSpPr>
        <p:spPr>
          <a:xfrm>
            <a:off x="1360393" y="3313865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822827F-B393-4361-909F-F939FC5D8259}"/>
              </a:ext>
            </a:extLst>
          </p:cNvPr>
          <p:cNvSpPr txBox="1"/>
          <p:nvPr/>
        </p:nvSpPr>
        <p:spPr>
          <a:xfrm>
            <a:off x="1690252" y="1580409"/>
            <a:ext cx="138583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Hyperthermia </a:t>
            </a:r>
            <a:endParaRPr kumimoji="1" lang="ja-JP" alt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E81CF8A-E6D3-41E7-801D-20776ABAE02D}"/>
              </a:ext>
            </a:extLst>
          </p:cNvPr>
          <p:cNvSpPr txBox="1"/>
          <p:nvPr/>
        </p:nvSpPr>
        <p:spPr>
          <a:xfrm>
            <a:off x="1690252" y="1898911"/>
            <a:ext cx="138583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THP</a:t>
            </a:r>
            <a:endParaRPr kumimoji="1" lang="ja-JP" alt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BA01AC26-8E75-4A1A-A579-C93759EFB665}"/>
              </a:ext>
            </a:extLst>
          </p:cNvPr>
          <p:cNvSpPr/>
          <p:nvPr/>
        </p:nvSpPr>
        <p:spPr>
          <a:xfrm>
            <a:off x="1354043" y="2421203"/>
            <a:ext cx="324000" cy="288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7F9A5619-E529-4383-AD3B-0F798294F576}"/>
              </a:ext>
            </a:extLst>
          </p:cNvPr>
          <p:cNvCxnSpPr>
            <a:cxnSpLocks/>
          </p:cNvCxnSpPr>
          <p:nvPr/>
        </p:nvCxnSpPr>
        <p:spPr>
          <a:xfrm flipH="1">
            <a:off x="1701291" y="3253429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2EA46A17-9CE9-4C42-8DDB-E372685D7C20}"/>
              </a:ext>
            </a:extLst>
          </p:cNvPr>
          <p:cNvCxnSpPr>
            <a:cxnSpLocks/>
          </p:cNvCxnSpPr>
          <p:nvPr/>
        </p:nvCxnSpPr>
        <p:spPr>
          <a:xfrm flipH="1">
            <a:off x="3155831" y="3253429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804CFBD-CBE5-4E53-B0C6-C6EA9AF8F84E}"/>
              </a:ext>
            </a:extLst>
          </p:cNvPr>
          <p:cNvSpPr txBox="1"/>
          <p:nvPr/>
        </p:nvSpPr>
        <p:spPr>
          <a:xfrm>
            <a:off x="2829260" y="3313865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2F41F39E-A49E-4B67-9C1E-C1D9ADF7BD98}"/>
              </a:ext>
            </a:extLst>
          </p:cNvPr>
          <p:cNvSpPr/>
          <p:nvPr/>
        </p:nvSpPr>
        <p:spPr>
          <a:xfrm>
            <a:off x="834122" y="2821582"/>
            <a:ext cx="270326" cy="268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387F00B-739D-44B4-9C39-222DEAF1AA1F}"/>
              </a:ext>
            </a:extLst>
          </p:cNvPr>
          <p:cNvSpPr txBox="1"/>
          <p:nvPr/>
        </p:nvSpPr>
        <p:spPr>
          <a:xfrm>
            <a:off x="628468" y="3314098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5E6A22E7-A952-4E87-9D1D-54719A7512EC}"/>
              </a:ext>
            </a:extLst>
          </p:cNvPr>
          <p:cNvCxnSpPr>
            <a:cxnSpLocks/>
          </p:cNvCxnSpPr>
          <p:nvPr/>
        </p:nvCxnSpPr>
        <p:spPr>
          <a:xfrm flipH="1">
            <a:off x="2415720" y="3243840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2A46B28-EF64-43E8-9DE7-D99A1ECD75CB}"/>
              </a:ext>
            </a:extLst>
          </p:cNvPr>
          <p:cNvCxnSpPr>
            <a:cxnSpLocks/>
          </p:cNvCxnSpPr>
          <p:nvPr/>
        </p:nvCxnSpPr>
        <p:spPr>
          <a:xfrm flipH="1">
            <a:off x="3848979" y="3253429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0B0D312-7051-43BC-9384-D924DEA5E9C0}"/>
              </a:ext>
            </a:extLst>
          </p:cNvPr>
          <p:cNvSpPr txBox="1"/>
          <p:nvPr/>
        </p:nvSpPr>
        <p:spPr>
          <a:xfrm>
            <a:off x="3533624" y="3313865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F1DD85C-92B3-412E-B4A4-A272842ACC95}"/>
              </a:ext>
            </a:extLst>
          </p:cNvPr>
          <p:cNvSpPr txBox="1"/>
          <p:nvPr/>
        </p:nvSpPr>
        <p:spPr>
          <a:xfrm>
            <a:off x="2056125" y="3313865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132D471B-FFA1-47ED-8B97-930E572411D2}"/>
              </a:ext>
            </a:extLst>
          </p:cNvPr>
          <p:cNvCxnSpPr>
            <a:cxnSpLocks/>
          </p:cNvCxnSpPr>
          <p:nvPr/>
        </p:nvCxnSpPr>
        <p:spPr>
          <a:xfrm flipH="1">
            <a:off x="273640" y="3233202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0DE10A7-5172-4B00-AD0A-EFEBDBA638BD}"/>
              </a:ext>
            </a:extLst>
          </p:cNvPr>
          <p:cNvSpPr txBox="1"/>
          <p:nvPr/>
        </p:nvSpPr>
        <p:spPr>
          <a:xfrm>
            <a:off x="-29688" y="3308354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20C7F46E-E16E-4ACA-84B9-E51D1FBD2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4352777" y="3012684"/>
            <a:ext cx="451143" cy="469433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998059DA-F5AD-47B0-899D-6035701C5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51744">
            <a:off x="4534679" y="3018712"/>
            <a:ext cx="451143" cy="469433"/>
          </a:xfrm>
          <a:prstGeom prst="rect">
            <a:avLst/>
          </a:prstGeom>
        </p:spPr>
      </p:pic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33F2C08-FD63-43CE-9BDD-ABE98A611DFA}"/>
              </a:ext>
            </a:extLst>
          </p:cNvPr>
          <p:cNvCxnSpPr>
            <a:cxnSpLocks/>
          </p:cNvCxnSpPr>
          <p:nvPr/>
        </p:nvCxnSpPr>
        <p:spPr>
          <a:xfrm>
            <a:off x="4783214" y="3223676"/>
            <a:ext cx="4071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EE97234-7BFB-423B-96C5-E4963CC35426}"/>
              </a:ext>
            </a:extLst>
          </p:cNvPr>
          <p:cNvCxnSpPr>
            <a:cxnSpLocks/>
          </p:cNvCxnSpPr>
          <p:nvPr/>
        </p:nvCxnSpPr>
        <p:spPr>
          <a:xfrm flipH="1">
            <a:off x="6704601" y="3208640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4194690-9992-47B2-B27D-E63141428F30}"/>
              </a:ext>
            </a:extLst>
          </p:cNvPr>
          <p:cNvSpPr txBox="1"/>
          <p:nvPr/>
        </p:nvSpPr>
        <p:spPr>
          <a:xfrm>
            <a:off x="7100575" y="3308354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FBE5E57-F88C-4E94-8DB2-66EE060C8D62}"/>
              </a:ext>
            </a:extLst>
          </p:cNvPr>
          <p:cNvCxnSpPr>
            <a:cxnSpLocks/>
          </p:cNvCxnSpPr>
          <p:nvPr/>
        </p:nvCxnSpPr>
        <p:spPr>
          <a:xfrm flipH="1">
            <a:off x="7441473" y="3247918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0107EFF-C52D-4BAD-BE1C-AE0F4ADABE67}"/>
              </a:ext>
            </a:extLst>
          </p:cNvPr>
          <p:cNvSpPr txBox="1"/>
          <p:nvPr/>
        </p:nvSpPr>
        <p:spPr>
          <a:xfrm>
            <a:off x="6368650" y="3308587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4375BEE4-7A04-4877-9C98-A4F7CE3C34CE}"/>
              </a:ext>
            </a:extLst>
          </p:cNvPr>
          <p:cNvCxnSpPr>
            <a:cxnSpLocks/>
          </p:cNvCxnSpPr>
          <p:nvPr/>
        </p:nvCxnSpPr>
        <p:spPr>
          <a:xfrm flipH="1">
            <a:off x="8155902" y="3238329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71A0509-99D9-41C6-A493-30350346F247}"/>
              </a:ext>
            </a:extLst>
          </p:cNvPr>
          <p:cNvSpPr txBox="1"/>
          <p:nvPr/>
        </p:nvSpPr>
        <p:spPr>
          <a:xfrm>
            <a:off x="7796307" y="3308354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0BA7160-363E-4783-AB2E-0D0EAE68AFF1}"/>
              </a:ext>
            </a:extLst>
          </p:cNvPr>
          <p:cNvCxnSpPr>
            <a:cxnSpLocks/>
          </p:cNvCxnSpPr>
          <p:nvPr/>
        </p:nvCxnSpPr>
        <p:spPr>
          <a:xfrm flipH="1">
            <a:off x="6013822" y="3227691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0A94F04-A2CB-4F74-9325-DF7FEECC0871}"/>
              </a:ext>
            </a:extLst>
          </p:cNvPr>
          <p:cNvSpPr txBox="1"/>
          <p:nvPr/>
        </p:nvSpPr>
        <p:spPr>
          <a:xfrm>
            <a:off x="5710494" y="3302843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2ED42401-F8CD-42BB-8396-200E04488CDE}"/>
              </a:ext>
            </a:extLst>
          </p:cNvPr>
          <p:cNvCxnSpPr>
            <a:cxnSpLocks/>
          </p:cNvCxnSpPr>
          <p:nvPr/>
        </p:nvCxnSpPr>
        <p:spPr>
          <a:xfrm flipH="1">
            <a:off x="5289679" y="3227691"/>
            <a:ext cx="0" cy="161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D008B45-777E-45EA-9661-9D1BB2059F7D}"/>
              </a:ext>
            </a:extLst>
          </p:cNvPr>
          <p:cNvSpPr txBox="1"/>
          <p:nvPr/>
        </p:nvSpPr>
        <p:spPr>
          <a:xfrm>
            <a:off x="4960436" y="3289602"/>
            <a:ext cx="653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二等辺三角形 52">
            <a:extLst>
              <a:ext uri="{FF2B5EF4-FFF2-40B4-BE49-F238E27FC236}">
                <a16:creationId xmlns:a16="http://schemas.microsoft.com/office/drawing/2014/main" id="{92A846ED-8ED3-41C3-96D6-EE55329FF97A}"/>
              </a:ext>
            </a:extLst>
          </p:cNvPr>
          <p:cNvSpPr/>
          <p:nvPr/>
        </p:nvSpPr>
        <p:spPr>
          <a:xfrm>
            <a:off x="91344" y="4511140"/>
            <a:ext cx="324000" cy="288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8BBAB6B-88A4-4F5C-ACCE-9E2CCA56F65E}"/>
              </a:ext>
            </a:extLst>
          </p:cNvPr>
          <p:cNvSpPr/>
          <p:nvPr/>
        </p:nvSpPr>
        <p:spPr>
          <a:xfrm>
            <a:off x="522787" y="4479341"/>
            <a:ext cx="2894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Radiotherapy (2 </a:t>
            </a:r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day 1-5)</a:t>
            </a:r>
            <a:endParaRPr lang="ja-JP" altLang="en-US" dirty="0"/>
          </a:p>
        </p:txBody>
      </p:sp>
      <p:sp>
        <p:nvSpPr>
          <p:cNvPr id="55" name="二等辺三角形 54">
            <a:extLst>
              <a:ext uri="{FF2B5EF4-FFF2-40B4-BE49-F238E27FC236}">
                <a16:creationId xmlns:a16="http://schemas.microsoft.com/office/drawing/2014/main" id="{84CE2DCE-ADA1-46E0-AED6-6DE3D3D126AB}"/>
              </a:ext>
            </a:extLst>
          </p:cNvPr>
          <p:cNvSpPr/>
          <p:nvPr/>
        </p:nvSpPr>
        <p:spPr>
          <a:xfrm>
            <a:off x="7122339" y="2421203"/>
            <a:ext cx="324000" cy="288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BA2FBC-A512-4B90-A253-379A8B2386CB}"/>
              </a:ext>
            </a:extLst>
          </p:cNvPr>
          <p:cNvSpPr/>
          <p:nvPr/>
        </p:nvSpPr>
        <p:spPr>
          <a:xfrm>
            <a:off x="3964241" y="274367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day1</a:t>
            </a:r>
            <a:endParaRPr lang="ja-JP" altLang="en-US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A54D7F1A-4C79-44DC-AFBA-185616B87C5A}"/>
              </a:ext>
            </a:extLst>
          </p:cNvPr>
          <p:cNvSpPr/>
          <p:nvPr/>
        </p:nvSpPr>
        <p:spPr>
          <a:xfrm>
            <a:off x="8192277" y="2713477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2</a:t>
            </a:r>
            <a:endParaRPr lang="ja-JP" altLang="en-US" dirty="0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2E471B0-DA84-40D1-BF1D-52522CAE3201}"/>
              </a:ext>
            </a:extLst>
          </p:cNvPr>
          <p:cNvSpPr/>
          <p:nvPr/>
        </p:nvSpPr>
        <p:spPr>
          <a:xfrm>
            <a:off x="1245717" y="2821582"/>
            <a:ext cx="270326" cy="2685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007A63BE-2E53-42CF-BCA4-2BA12E3E1C19}"/>
              </a:ext>
            </a:extLst>
          </p:cNvPr>
          <p:cNvSpPr/>
          <p:nvPr/>
        </p:nvSpPr>
        <p:spPr>
          <a:xfrm>
            <a:off x="118181" y="4892964"/>
            <a:ext cx="270326" cy="268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E5B2AC73-E27B-45A2-9F61-620FE523F46D}"/>
              </a:ext>
            </a:extLst>
          </p:cNvPr>
          <p:cNvSpPr/>
          <p:nvPr/>
        </p:nvSpPr>
        <p:spPr>
          <a:xfrm>
            <a:off x="121235" y="5255318"/>
            <a:ext cx="270326" cy="2685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BECFB38-3C08-4628-A308-D70EFE42CCCF}"/>
              </a:ext>
            </a:extLst>
          </p:cNvPr>
          <p:cNvSpPr/>
          <p:nvPr/>
        </p:nvSpPr>
        <p:spPr>
          <a:xfrm>
            <a:off x="522787" y="4835585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Dexamethasone (6.6 mg, I.V)</a:t>
            </a:r>
            <a:endParaRPr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121BF574-06C2-4271-A49E-D128A5870291}"/>
              </a:ext>
            </a:extLst>
          </p:cNvPr>
          <p:cNvSpPr/>
          <p:nvPr/>
        </p:nvSpPr>
        <p:spPr>
          <a:xfrm>
            <a:off x="522787" y="5204917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Ramosetron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(0.3 mg, I.V)</a:t>
            </a:r>
            <a:endParaRPr lang="ja-JP" altLang="en-US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76A9DF4-8E09-455C-B8D2-CA40B88420EE}"/>
              </a:ext>
            </a:extLst>
          </p:cNvPr>
          <p:cNvSpPr txBox="1"/>
          <p:nvPr/>
        </p:nvSpPr>
        <p:spPr>
          <a:xfrm>
            <a:off x="3439630" y="4419990"/>
            <a:ext cx="164477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Hyperthermia </a:t>
            </a:r>
            <a:endParaRPr kumimoji="1" lang="ja-JP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FEC1C75-416E-495A-8711-5A3F27C36D8B}"/>
              </a:ext>
            </a:extLst>
          </p:cNvPr>
          <p:cNvSpPr txBox="1"/>
          <p:nvPr/>
        </p:nvSpPr>
        <p:spPr>
          <a:xfrm>
            <a:off x="3439630" y="4810518"/>
            <a:ext cx="1644779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THP</a:t>
            </a:r>
            <a:endParaRPr kumimoji="1" lang="ja-JP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D657151-C85D-4734-AD1D-7BA0B0043CF5}"/>
              </a:ext>
            </a:extLst>
          </p:cNvPr>
          <p:cNvSpPr/>
          <p:nvPr/>
        </p:nvSpPr>
        <p:spPr>
          <a:xfrm>
            <a:off x="5040331" y="4441186"/>
            <a:ext cx="4171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Aimed to ≥42.5degrees Celsius for 60 min</a:t>
            </a:r>
            <a:endParaRPr lang="ja-JP" altLang="en-US" dirty="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75B3889D-C5FD-4AF4-97A7-C920D9658E4D}"/>
              </a:ext>
            </a:extLst>
          </p:cNvPr>
          <p:cNvSpPr/>
          <p:nvPr/>
        </p:nvSpPr>
        <p:spPr>
          <a:xfrm>
            <a:off x="5040331" y="4827697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Pirarubicin (30 mg/m</a:t>
            </a:r>
            <a:r>
              <a:rPr kumimoji="1"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I.A)</a:t>
            </a:r>
            <a:r>
              <a:rPr kumimoji="1"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ja-JP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02449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202</Words>
  <Application>Microsoft Office PowerPoint</Application>
  <PresentationFormat>画面に合わせる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RHC (1,3,5 cycles)</vt:lpstr>
      <vt:lpstr>RHC (2,4 cycles)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(1,3,5 cycles)</dc:title>
  <dc:creator>相羽 久輝</dc:creator>
  <cp:lastModifiedBy>相羽 久輝</cp:lastModifiedBy>
  <cp:revision>3</cp:revision>
  <dcterms:created xsi:type="dcterms:W3CDTF">2018-06-21T13:47:50Z</dcterms:created>
  <dcterms:modified xsi:type="dcterms:W3CDTF">2018-06-27T09:46:04Z</dcterms:modified>
</cp:coreProperties>
</file>