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62" r:id="rId5"/>
    <p:sldMasterId id="214748366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Marta Teperek"/>
  <p:cmAuthor clrIdx="1" id="1" initials="" lastIdx="1" name="Paula Martinez"/>
  <p:cmAuthor clrIdx="2" id="2" initials="" lastIdx="1" name="Anonymou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2" Type="http://schemas.openxmlformats.org/officeDocument/2006/relationships/slide" Target="slides/slide35.xml"/><Relationship Id="rId41" Type="http://schemas.openxmlformats.org/officeDocument/2006/relationships/slide" Target="slides/slide34.xml"/><Relationship Id="rId22" Type="http://schemas.openxmlformats.org/officeDocument/2006/relationships/slide" Target="slides/slide15.xml"/><Relationship Id="rId21" Type="http://schemas.openxmlformats.org/officeDocument/2006/relationships/slide" Target="slides/slide14.xml"/><Relationship Id="rId43" Type="http://schemas.openxmlformats.org/officeDocument/2006/relationships/slide" Target="slides/slide36.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8-10-03T08:59:42.073">
    <p:pos x="196" y="447"/>
    <p:text>I love it :)))</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 dt="2018-10-04T10:12:50.465">
    <p:pos x="6000" y="0"/>
    <p:text>Excellent point! Here researchers are in panic with GDPR</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2" idx="1" dt="2018-10-03T09:22:53.991">
    <p:pos x="6000" y="0"/>
    <p:text>Could we have 1-2 slides on the plans/set up at national level before jumping in TU Delft case? What I learned from our study trip is that there are many initiatives in prallel (maybe also nice to show in one slide all institutions working on RDM in the netherlands) and somehow the open science plan is trying to better connect them? The National forum could be one example?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3f8270e496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f8270e49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3f8270e49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f8270e49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Insert quotes from tweets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3f64144c5f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f64144c5f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Insert quotes from tweets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3f64144c5f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f64144c5f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333333"/>
                </a:solidFill>
                <a:highlight>
                  <a:srgbClr val="FFFFFF"/>
                </a:highlight>
              </a:rPr>
              <a:t>Maybe that's a big jump for audience who might not be familiar with reproducibility crisis. Perhaps would be good to say first what do you mean by reproducibility crisis and how more transaprency (data sharing, data available for validation) could help making research more reproducible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3f64144c5f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f64144c5f_0_93: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3f64144c5f_0_93:notes"/>
          <p:cNvSpPr txBox="1"/>
          <p:nvPr>
            <p:ph idx="12" type="sldNum"/>
          </p:nvPr>
        </p:nvSpPr>
        <p:spPr>
          <a:xfrm>
            <a:off x="3884612"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3f64144c5f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f64144c5f_0_100: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3f64144c5f_0_100:notes"/>
          <p:cNvSpPr txBox="1"/>
          <p:nvPr>
            <p:ph idx="12" type="sldNum"/>
          </p:nvPr>
        </p:nvSpPr>
        <p:spPr>
          <a:xfrm>
            <a:off x="3884612"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3f64144c5f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f64144c5f_0_107: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3f64144c5f_0_107:notes"/>
          <p:cNvSpPr txBox="1"/>
          <p:nvPr>
            <p:ph idx="12" type="sldNum"/>
          </p:nvPr>
        </p:nvSpPr>
        <p:spPr>
          <a:xfrm>
            <a:off x="3884612"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3f64144c5f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f64144c5f_0_117: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3f64144c5f_0_117:notes"/>
          <p:cNvSpPr txBox="1"/>
          <p:nvPr>
            <p:ph idx="12" type="sldNum"/>
          </p:nvPr>
        </p:nvSpPr>
        <p:spPr>
          <a:xfrm>
            <a:off x="3884612"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00"/>
              <a:buFont typeface="Calibri"/>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3f64144c5f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f64144c5f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3f8270e49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f8270e49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Insert quotes from tweets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3f64144c5f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f64144c5f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43a26464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43a26464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3f64144c5f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f64144c5f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3f8270e49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f8270e49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Look at your own university?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43ab99df4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43ab99df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43d46b4d2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43d46b4d2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43d46b4d2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43d46b4d2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Insert quotes from tweets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3f64144c5f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f64144c5f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3f64144c5f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f64144c5f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3f64144c5f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f64144c5f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43d46b4d2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43d46b4d2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3f64144c5f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f64144c5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3f64144c5f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f64144c5f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RDA</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43ab99df4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43ab99df4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3f64144c5f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f64144c5f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3f64144c5f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f64144c5f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3f64144c5f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f64144c5f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3f64144c5f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f64144c5f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43d46b4d2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43d46b4d2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3f64144c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f64144c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3f64144c5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f64144c5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3f64144c5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f64144c5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Insert quotes from tweets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43d46b4d2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43d46b4d2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3f64144c5f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f64144c5f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Insert quotes from tweets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3f64144c5f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f64144c5f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Insert quotes from tweets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802191" y="617246"/>
            <a:ext cx="7265400" cy="22296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00A6D6"/>
              </a:buClr>
              <a:buSzPts val="7200"/>
              <a:buFont typeface="Arial"/>
              <a:buNone/>
              <a:defRPr b="0" i="0" sz="7200" u="none" cap="none" strike="noStrike">
                <a:solidFill>
                  <a:srgbClr val="00A6D6"/>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8" name="Google Shape;58;p14"/>
          <p:cNvSpPr txBox="1"/>
          <p:nvPr>
            <p:ph idx="1" type="subTitle"/>
          </p:nvPr>
        </p:nvSpPr>
        <p:spPr>
          <a:xfrm>
            <a:off x="1802191" y="3203297"/>
            <a:ext cx="7067400" cy="1025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560"/>
              </a:spcBef>
              <a:spcAft>
                <a:spcPts val="0"/>
              </a:spcAft>
              <a:buClr>
                <a:srgbClr val="00A6D6"/>
              </a:buClr>
              <a:buSzPts val="2800"/>
              <a:buFont typeface="Arial"/>
              <a:buNone/>
              <a:defRPr b="0" i="0" sz="2800" u="none" cap="none" strike="noStrike">
                <a:solidFill>
                  <a:schemeClr val="dk1"/>
                </a:solidFill>
                <a:latin typeface="Arial"/>
                <a:ea typeface="Arial"/>
                <a:cs typeface="Arial"/>
                <a:sym typeface="Arial"/>
              </a:defRPr>
            </a:lvl1pPr>
            <a:lvl2pPr indent="0" lvl="1" marL="457200" marR="0" rtl="0" algn="ctr">
              <a:lnSpc>
                <a:spcPct val="100000"/>
              </a:lnSpc>
              <a:spcBef>
                <a:spcPts val="480"/>
              </a:spcBef>
              <a:spcAft>
                <a:spcPts val="0"/>
              </a:spcAft>
              <a:buClr>
                <a:srgbClr val="00A6D6"/>
              </a:buClr>
              <a:buSzPts val="2400"/>
              <a:buFont typeface="Arial"/>
              <a:buNone/>
              <a:defRPr b="0" i="0" sz="2400" u="none" cap="none" strike="noStrike">
                <a:solidFill>
                  <a:srgbClr val="888888"/>
                </a:solidFill>
                <a:latin typeface="Arial"/>
                <a:ea typeface="Arial"/>
                <a:cs typeface="Arial"/>
                <a:sym typeface="Arial"/>
              </a:defRPr>
            </a:lvl2pPr>
            <a:lvl3pPr indent="0" lvl="2" marL="914400" marR="0" rtl="0" algn="ctr">
              <a:lnSpc>
                <a:spcPct val="100000"/>
              </a:lnSpc>
              <a:spcBef>
                <a:spcPts val="480"/>
              </a:spcBef>
              <a:spcAft>
                <a:spcPts val="0"/>
              </a:spcAft>
              <a:buClr>
                <a:srgbClr val="00A6D6"/>
              </a:buClr>
              <a:buSzPts val="2400"/>
              <a:buFont typeface="Arial"/>
              <a:buNone/>
              <a:defRPr b="0" i="0" sz="2400" u="none" cap="none" strike="noStrike">
                <a:solidFill>
                  <a:srgbClr val="888888"/>
                </a:solidFill>
                <a:latin typeface="Arial"/>
                <a:ea typeface="Arial"/>
                <a:cs typeface="Arial"/>
                <a:sym typeface="Arial"/>
              </a:defRPr>
            </a:lvl3pPr>
            <a:lvl4pPr indent="0" lvl="3" marL="1371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4pPr>
            <a:lvl5pPr indent="0" lvl="4" marL="18288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9" name="Shape 59"/>
        <p:cNvGrpSpPr/>
        <p:nvPr/>
      </p:nvGrpSpPr>
      <p:grpSpPr>
        <a:xfrm>
          <a:off x="0" y="0"/>
          <a:ext cx="0" cy="0"/>
          <a:chOff x="0" y="0"/>
          <a:chExt cx="0" cy="0"/>
        </a:xfrm>
      </p:grpSpPr>
      <p:sp>
        <p:nvSpPr>
          <p:cNvPr id="60" name="Google Shape;60;p15"/>
          <p:cNvSpPr txBox="1"/>
          <p:nvPr>
            <p:ph type="title"/>
          </p:nvPr>
        </p:nvSpPr>
        <p:spPr>
          <a:xfrm>
            <a:off x="1763106" y="205978"/>
            <a:ext cx="7106400" cy="8574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00A6D6"/>
              </a:buClr>
              <a:buSzPts val="3600"/>
              <a:buFont typeface="Arial"/>
              <a:buNone/>
              <a:defRPr b="0" i="0" sz="3600" u="none" cap="none" strike="noStrike">
                <a:solidFill>
                  <a:srgbClr val="00A6D6"/>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1" name="Google Shape;61;p15"/>
          <p:cNvSpPr txBox="1"/>
          <p:nvPr>
            <p:ph idx="1" type="body"/>
          </p:nvPr>
        </p:nvSpPr>
        <p:spPr>
          <a:xfrm>
            <a:off x="1763106" y="1200150"/>
            <a:ext cx="7106400" cy="3486300"/>
          </a:xfrm>
          <a:prstGeom prst="rect">
            <a:avLst/>
          </a:prstGeom>
          <a:noFill/>
          <a:ln>
            <a:noFill/>
          </a:ln>
        </p:spPr>
        <p:txBody>
          <a:bodyPr anchorCtr="0" anchor="t" bIns="91425" lIns="91425" spcFirstLastPara="1" rIns="91425" wrap="square" tIns="91425"/>
          <a:lstStyle>
            <a:lvl1pPr indent="-406400" lvl="0" marL="457200" marR="0" rtl="0" algn="l">
              <a:lnSpc>
                <a:spcPct val="100000"/>
              </a:lnSpc>
              <a:spcBef>
                <a:spcPts val="560"/>
              </a:spcBef>
              <a:spcAft>
                <a:spcPts val="0"/>
              </a:spcAft>
              <a:buClr>
                <a:srgbClr val="00A6D6"/>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100000"/>
              </a:lnSpc>
              <a:spcBef>
                <a:spcPts val="480"/>
              </a:spcBef>
              <a:spcAft>
                <a:spcPts val="0"/>
              </a:spcAft>
              <a:buClr>
                <a:srgbClr val="00A6D6"/>
              </a:buClr>
              <a:buSzPts val="2400"/>
              <a:buFont typeface="Arial"/>
              <a:buChar char="–"/>
              <a:defRPr b="0" i="0" sz="24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rgbClr val="00A6D6"/>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spTree>
      <p:nvGrpSpPr>
        <p:cNvPr id="62" name="Shape 6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763106" y="205978"/>
            <a:ext cx="7106400" cy="8574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00A6D6"/>
              </a:buClr>
              <a:buSzPts val="3600"/>
              <a:buFont typeface="Arial"/>
              <a:buNone/>
              <a:defRPr b="0" i="0" sz="3600" u="none" cap="none" strike="noStrike">
                <a:solidFill>
                  <a:srgbClr val="00A6D6"/>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2" name="Google Shape;52;p13"/>
          <p:cNvSpPr txBox="1"/>
          <p:nvPr>
            <p:ph idx="1" type="body"/>
          </p:nvPr>
        </p:nvSpPr>
        <p:spPr>
          <a:xfrm>
            <a:off x="1763106" y="1200150"/>
            <a:ext cx="7106400" cy="3486300"/>
          </a:xfrm>
          <a:prstGeom prst="rect">
            <a:avLst/>
          </a:prstGeom>
          <a:noFill/>
          <a:ln>
            <a:noFill/>
          </a:ln>
        </p:spPr>
        <p:txBody>
          <a:bodyPr anchorCtr="0" anchor="t" bIns="91425" lIns="91425" spcFirstLastPara="1" rIns="91425" wrap="square" tIns="91425"/>
          <a:lstStyle>
            <a:lvl1pPr indent="-406400" lvl="0" marL="457200" marR="0" rtl="0" algn="l">
              <a:lnSpc>
                <a:spcPct val="100000"/>
              </a:lnSpc>
              <a:spcBef>
                <a:spcPts val="560"/>
              </a:spcBef>
              <a:spcAft>
                <a:spcPts val="0"/>
              </a:spcAft>
              <a:buClr>
                <a:srgbClr val="00A6D6"/>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100000"/>
              </a:lnSpc>
              <a:spcBef>
                <a:spcPts val="480"/>
              </a:spcBef>
              <a:spcAft>
                <a:spcPts val="0"/>
              </a:spcAft>
              <a:buClr>
                <a:srgbClr val="00A6D6"/>
              </a:buClr>
              <a:buSzPts val="2400"/>
              <a:buFont typeface="Arial"/>
              <a:buChar char="–"/>
              <a:defRPr b="0" i="0" sz="24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rgbClr val="00A6D6"/>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TU_P5#white.eps" id="53" name="Google Shape;53;p13"/>
          <p:cNvPicPr preferRelativeResize="0"/>
          <p:nvPr/>
        </p:nvPicPr>
        <p:blipFill rotWithShape="1">
          <a:blip r:embed="rId1">
            <a:alphaModFix/>
          </a:blip>
          <a:srcRect b="0" l="0" r="0" t="0"/>
          <a:stretch/>
        </p:blipFill>
        <p:spPr>
          <a:xfrm>
            <a:off x="100265" y="4581183"/>
            <a:ext cx="1022490" cy="631918"/>
          </a:xfrm>
          <a:prstGeom prst="rect">
            <a:avLst/>
          </a:prstGeom>
          <a:noFill/>
          <a:ln>
            <a:noFill/>
          </a:ln>
        </p:spPr>
      </p:pic>
      <p:sp>
        <p:nvSpPr>
          <p:cNvPr id="54" name="Google Shape;54;p13"/>
          <p:cNvSpPr txBox="1"/>
          <p:nvPr/>
        </p:nvSpPr>
        <p:spPr>
          <a:xfrm>
            <a:off x="6651560" y="4815701"/>
            <a:ext cx="2316300" cy="273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A6D6"/>
              </a:buClr>
              <a:buSzPts val="250"/>
              <a:buFont typeface="Arial"/>
              <a:buNone/>
            </a:pPr>
            <a:fld id="{00000000-1234-1234-1234-123412341234}" type="slidenum">
              <a:rPr b="0" i="0" lang="en-GB" sz="1000" u="none" cap="none" strike="noStrike">
                <a:solidFill>
                  <a:srgbClr val="00A6D6"/>
                </a:solidFill>
                <a:latin typeface="Arial"/>
                <a:ea typeface="Arial"/>
                <a:cs typeface="Arial"/>
                <a:sym typeface="Arial"/>
              </a:rPr>
              <a:t>‹#›</a:t>
            </a:fld>
            <a:endParaRPr b="0" i="0" sz="1000" u="none" cap="none" strike="noStrike">
              <a:solidFill>
                <a:srgbClr val="00A6D6"/>
              </a:solidFill>
              <a:latin typeface="Arial"/>
              <a:ea typeface="Arial"/>
              <a:cs typeface="Arial"/>
              <a:sym typeface="Arial"/>
            </a:endParaRPr>
          </a:p>
        </p:txBody>
      </p:sp>
      <p:pic>
        <p:nvPicPr>
          <p:cNvPr descr="TU_P5#white.eps" id="55" name="Google Shape;55;p13"/>
          <p:cNvPicPr preferRelativeResize="0"/>
          <p:nvPr/>
        </p:nvPicPr>
        <p:blipFill rotWithShape="1">
          <a:blip r:embed="rId1">
            <a:alphaModFix/>
          </a:blip>
          <a:srcRect b="0" l="0" r="0" t="0"/>
          <a:stretch/>
        </p:blipFill>
        <p:spPr>
          <a:xfrm>
            <a:off x="100263" y="4581183"/>
            <a:ext cx="1022490" cy="63191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hyperlink" Target="https://doi.org/10.1177/2515245917751886" TargetMode="Externa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hyperlink" Target="https://doi.org/10.1177/2515245917751886"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hyperlink" Target="https://doi.org/10.1177/2515245917751886"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hyperlink" Target="https://doi.org/10.6084/m9.figshare.4055448.v1" TargetMode="External"/><Relationship Id="rId4" Type="http://schemas.openxmlformats.org/officeDocument/2006/relationships/hyperlink" Target="http://doi.org/10.5281/zenodo.177856"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comments" Target="../comments/comment1.xml"/><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comments" Target="../comments/commen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hyperlink" Target="https://www.openscience.nl/en/open-science" TargetMode="External"/><Relationship Id="rId4" Type="http://schemas.openxmlformats.org/officeDocument/2006/relationships/hyperlink" Target="http://www.lcrdm.nl" TargetMode="External"/><Relationship Id="rId5" Type="http://schemas.openxmlformats.org/officeDocument/2006/relationships/hyperlink" Target="http://www.lcrdm.nl" TargetMode="External"/><Relationship Id="rId6" Type="http://schemas.openxmlformats.org/officeDocument/2006/relationships/hyperlink" Target="http://www.lcrdm.n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comments" Target="../comments/comment3.xml"/><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9.png"/><Relationship Id="rId4" Type="http://schemas.openxmlformats.org/officeDocument/2006/relationships/hyperlink" Target="http://bit.ly/DataStewardship"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14.png"/><Relationship Id="rId4" Type="http://schemas.openxmlformats.org/officeDocument/2006/relationships/hyperlink" Target="http://data.4tu.n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6.png"/><Relationship Id="rId4" Type="http://schemas.openxmlformats.org/officeDocument/2006/relationships/image" Target="../media/image22.png"/><Relationship Id="rId5"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unsplash.com/photos/zT4PvwM02ko?utm_source=unsplash&amp;utm_medium=referral&amp;utm_content=creditCopyText" TargetMode="External"/><Relationship Id="rId4" Type="http://schemas.openxmlformats.org/officeDocument/2006/relationships/hyperlink" Target="https://unsplash.com/?utm_source=unsplash&amp;utm_medium=referral&amp;utm_content=creditCopyText" TargetMode="External"/><Relationship Id="rId5" Type="http://schemas.openxmlformats.org/officeDocument/2006/relationships/hyperlink" Target="https://unsplash.com/photos/1K6IQsQbizI?utm_source=unsplash&amp;utm_medium=referral&amp;utm_content=creditCopyText" TargetMode="External"/><Relationship Id="rId6" Type="http://schemas.openxmlformats.org/officeDocument/2006/relationships/hyperlink" Target="https://unsplash.com/search/photos/data?utm_source=unsplash&amp;utm_medium=referral&amp;utm_content=creditCopyText" TargetMode="External"/><Relationship Id="rId7" Type="http://schemas.openxmlformats.org/officeDocument/2006/relationships/hyperlink" Target="https://unsplash.com/photos/IV--3UEiHlI?utm_source=unsplash&amp;utm_medium=referral&amp;utm_content=creditCopyText" TargetMode="External"/><Relationship Id="rId8" Type="http://schemas.openxmlformats.org/officeDocument/2006/relationships/hyperlink" Target="https://unsplash.com/search/photos/net?utm_source=unsplash&amp;utm_medium=referral&amp;utm_content=creditCopyTex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hyperlink" Target="https://twitter.com/SabinaAnderberg/status/93544972656404070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7"/>
          <p:cNvSpPr txBox="1"/>
          <p:nvPr>
            <p:ph type="ctrTitle"/>
          </p:nvPr>
        </p:nvSpPr>
        <p:spPr>
          <a:xfrm>
            <a:off x="311700" y="710350"/>
            <a:ext cx="8520600" cy="1059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GB" sz="3600">
                <a:highlight>
                  <a:srgbClr val="BFD730"/>
                </a:highlight>
                <a:latin typeface="Calibri"/>
                <a:ea typeface="Calibri"/>
                <a:cs typeface="Calibri"/>
                <a:sym typeface="Calibri"/>
              </a:rPr>
              <a:t>A Web of Research Data: Connecting Local, National and International Infrastructures</a:t>
            </a:r>
            <a:endParaRPr b="1" sz="3600">
              <a:latin typeface="Calibri"/>
              <a:ea typeface="Calibri"/>
              <a:cs typeface="Calibri"/>
              <a:sym typeface="Calibri"/>
            </a:endParaRPr>
          </a:p>
        </p:txBody>
      </p:sp>
      <p:pic>
        <p:nvPicPr>
          <p:cNvPr id="68" name="Google Shape;68;p17"/>
          <p:cNvPicPr preferRelativeResize="0"/>
          <p:nvPr/>
        </p:nvPicPr>
        <p:blipFill>
          <a:blip r:embed="rId3">
            <a:alphaModFix/>
          </a:blip>
          <a:stretch>
            <a:fillRect/>
          </a:stretch>
        </p:blipFill>
        <p:spPr>
          <a:xfrm>
            <a:off x="7671367" y="4162600"/>
            <a:ext cx="1325500" cy="817325"/>
          </a:xfrm>
          <a:prstGeom prst="rect">
            <a:avLst/>
          </a:prstGeom>
          <a:noFill/>
          <a:ln>
            <a:noFill/>
          </a:ln>
        </p:spPr>
      </p:pic>
      <p:pic>
        <p:nvPicPr>
          <p:cNvPr id="69" name="Google Shape;69;p17"/>
          <p:cNvPicPr preferRelativeResize="0"/>
          <p:nvPr/>
        </p:nvPicPr>
        <p:blipFill>
          <a:blip r:embed="rId4">
            <a:alphaModFix/>
          </a:blip>
          <a:stretch>
            <a:fillRect/>
          </a:stretch>
        </p:blipFill>
        <p:spPr>
          <a:xfrm>
            <a:off x="7792475" y="3721525"/>
            <a:ext cx="1083300" cy="376800"/>
          </a:xfrm>
          <a:prstGeom prst="rect">
            <a:avLst/>
          </a:prstGeom>
          <a:noFill/>
          <a:ln>
            <a:noFill/>
          </a:ln>
        </p:spPr>
      </p:pic>
      <p:pic>
        <p:nvPicPr>
          <p:cNvPr id="70" name="Google Shape;70;p17"/>
          <p:cNvPicPr preferRelativeResize="0"/>
          <p:nvPr/>
        </p:nvPicPr>
        <p:blipFill>
          <a:blip r:embed="rId5">
            <a:alphaModFix/>
          </a:blip>
          <a:stretch>
            <a:fillRect/>
          </a:stretch>
        </p:blipFill>
        <p:spPr>
          <a:xfrm>
            <a:off x="200617" y="4511943"/>
            <a:ext cx="993758" cy="376800"/>
          </a:xfrm>
          <a:prstGeom prst="rect">
            <a:avLst/>
          </a:prstGeom>
          <a:noFill/>
          <a:ln>
            <a:noFill/>
          </a:ln>
        </p:spPr>
      </p:pic>
      <p:sp>
        <p:nvSpPr>
          <p:cNvPr id="71" name="Google Shape;71;p17"/>
          <p:cNvSpPr txBox="1"/>
          <p:nvPr/>
        </p:nvSpPr>
        <p:spPr>
          <a:xfrm>
            <a:off x="958925" y="1986325"/>
            <a:ext cx="6986400" cy="26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latin typeface="Calibri"/>
                <a:ea typeface="Calibri"/>
                <a:cs typeface="Calibri"/>
                <a:sym typeface="Calibri"/>
              </a:rPr>
              <a:t>Danish eInfrastructure Cooperation Conference</a:t>
            </a:r>
            <a:endParaRPr sz="3000">
              <a:latin typeface="Calibri"/>
              <a:ea typeface="Calibri"/>
              <a:cs typeface="Calibri"/>
              <a:sym typeface="Calibri"/>
            </a:endParaRPr>
          </a:p>
          <a:p>
            <a:pPr indent="0" lvl="0" marL="0" rtl="0" algn="ctr">
              <a:spcBef>
                <a:spcPts val="0"/>
              </a:spcBef>
              <a:spcAft>
                <a:spcPts val="0"/>
              </a:spcAft>
              <a:buNone/>
            </a:pPr>
            <a:r>
              <a:rPr lang="en-GB" sz="2800">
                <a:latin typeface="Calibri"/>
                <a:ea typeface="Calibri"/>
                <a:cs typeface="Calibri"/>
                <a:sym typeface="Calibri"/>
              </a:rPr>
              <a:t>October 2018</a:t>
            </a:r>
            <a:endParaRPr sz="2800">
              <a:latin typeface="Calibri"/>
              <a:ea typeface="Calibri"/>
              <a:cs typeface="Calibri"/>
              <a:sym typeface="Calibri"/>
            </a:endParaRPr>
          </a:p>
          <a:p>
            <a:pPr indent="0" lvl="0" marL="0" rtl="0" algn="ctr">
              <a:spcBef>
                <a:spcPts val="0"/>
              </a:spcBef>
              <a:spcAft>
                <a:spcPts val="0"/>
              </a:spcAft>
              <a:buNone/>
            </a:pPr>
            <a:r>
              <a:t/>
            </a:r>
            <a:endParaRPr sz="2400">
              <a:latin typeface="Calibri"/>
              <a:ea typeface="Calibri"/>
              <a:cs typeface="Calibri"/>
              <a:sym typeface="Calibri"/>
            </a:endParaRPr>
          </a:p>
          <a:p>
            <a:pPr indent="0" lvl="0" marL="0" rtl="0" algn="ctr">
              <a:spcBef>
                <a:spcPts val="0"/>
              </a:spcBef>
              <a:spcAft>
                <a:spcPts val="0"/>
              </a:spcAft>
              <a:buNone/>
            </a:pPr>
            <a:r>
              <a:rPr lang="en-GB" sz="2400">
                <a:latin typeface="Calibri"/>
                <a:ea typeface="Calibri"/>
                <a:cs typeface="Calibri"/>
                <a:sym typeface="Calibri"/>
              </a:rPr>
              <a:t>Alastair Dunning, </a:t>
            </a:r>
            <a:r>
              <a:rPr lang="en-GB" sz="2400">
                <a:solidFill>
                  <a:schemeClr val="dk1"/>
                </a:solidFill>
                <a:latin typeface="Calibri"/>
                <a:ea typeface="Calibri"/>
                <a:cs typeface="Calibri"/>
                <a:sym typeface="Calibri"/>
              </a:rPr>
              <a:t>@alastairdunning</a:t>
            </a:r>
            <a:endParaRPr sz="2400">
              <a:latin typeface="Calibri"/>
              <a:ea typeface="Calibri"/>
              <a:cs typeface="Calibri"/>
              <a:sym typeface="Calibri"/>
            </a:endParaRPr>
          </a:p>
          <a:p>
            <a:pPr indent="0" lvl="0" marL="0" rtl="0" algn="ctr">
              <a:spcBef>
                <a:spcPts val="0"/>
              </a:spcBef>
              <a:spcAft>
                <a:spcPts val="0"/>
              </a:spcAft>
              <a:buNone/>
            </a:pPr>
            <a:r>
              <a:rPr lang="en-GB" sz="2400">
                <a:latin typeface="Calibri"/>
                <a:ea typeface="Calibri"/>
                <a:cs typeface="Calibri"/>
                <a:sym typeface="Calibri"/>
              </a:rPr>
              <a:t>Head of 4TU.ResearchData, and </a:t>
            </a:r>
            <a:r>
              <a:rPr lang="en-GB" sz="2400">
                <a:latin typeface="Calibri"/>
                <a:ea typeface="Calibri"/>
                <a:cs typeface="Calibri"/>
                <a:sym typeface="Calibri"/>
              </a:rPr>
              <a:t>Research</a:t>
            </a:r>
            <a:r>
              <a:rPr lang="en-GB" sz="2400">
                <a:latin typeface="Calibri"/>
                <a:ea typeface="Calibri"/>
                <a:cs typeface="Calibri"/>
                <a:sym typeface="Calibri"/>
              </a:rPr>
              <a:t> Data Services, TU Delft</a:t>
            </a:r>
            <a:r>
              <a:rPr lang="en-GB">
                <a:latin typeface="Calibri"/>
                <a:ea typeface="Calibri"/>
                <a:cs typeface="Calibri"/>
                <a:sym typeface="Calibri"/>
              </a:rPr>
              <a:t> </a:t>
            </a:r>
            <a:endParaRPr>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pic>
        <p:nvPicPr>
          <p:cNvPr id="129" name="Google Shape;129;p26"/>
          <p:cNvPicPr preferRelativeResize="0"/>
          <p:nvPr/>
        </p:nvPicPr>
        <p:blipFill>
          <a:blip r:embed="rId3">
            <a:alphaModFix/>
          </a:blip>
          <a:stretch>
            <a:fillRect/>
          </a:stretch>
        </p:blipFill>
        <p:spPr>
          <a:xfrm>
            <a:off x="2283643" y="0"/>
            <a:ext cx="6860365" cy="5143500"/>
          </a:xfrm>
          <a:prstGeom prst="rect">
            <a:avLst/>
          </a:prstGeom>
          <a:noFill/>
          <a:ln>
            <a:noFill/>
          </a:ln>
        </p:spPr>
      </p:pic>
      <p:sp>
        <p:nvSpPr>
          <p:cNvPr id="130" name="Google Shape;130;p26"/>
          <p:cNvSpPr txBox="1"/>
          <p:nvPr>
            <p:ph type="title"/>
          </p:nvPr>
        </p:nvSpPr>
        <p:spPr>
          <a:xfrm>
            <a:off x="163175" y="172350"/>
            <a:ext cx="8726700" cy="1052400"/>
          </a:xfrm>
          <a:prstGeom prst="rect">
            <a:avLst/>
          </a:prstGeom>
          <a:solidFill>
            <a:srgbClr val="F3F3F3"/>
          </a:solidFill>
          <a:ln cap="flat" cmpd="sng" w="28575">
            <a:solidFill>
              <a:srgbClr val="000000"/>
            </a:solidFill>
            <a:prstDash val="solid"/>
            <a:round/>
            <a:headEnd len="sm" w="sm" type="none"/>
            <a:tailEnd len="sm" w="sm" type="none"/>
          </a:ln>
        </p:spPr>
        <p:txBody>
          <a:bodyPr anchorCtr="0" anchor="ctr" bIns="91425" lIns="162000" spcFirstLastPara="1" rIns="91425" wrap="square" tIns="90000">
            <a:noAutofit/>
          </a:bodyPr>
          <a:lstStyle/>
          <a:p>
            <a:pPr indent="0" lvl="0" marL="0" rtl="0" algn="l">
              <a:lnSpc>
                <a:spcPct val="100000"/>
              </a:lnSpc>
              <a:spcBef>
                <a:spcPts val="0"/>
              </a:spcBef>
              <a:spcAft>
                <a:spcPts val="0"/>
              </a:spcAft>
              <a:buNone/>
            </a:pPr>
            <a:r>
              <a:rPr lang="en-GB" sz="3600">
                <a:solidFill>
                  <a:srgbClr val="000000"/>
                </a:solidFill>
                <a:latin typeface="Calibri"/>
                <a:ea typeface="Calibri"/>
                <a:cs typeface="Calibri"/>
                <a:sym typeface="Calibri"/>
              </a:rPr>
              <a:t>1. More Data + More Questions = More Answers </a:t>
            </a:r>
            <a:endParaRPr sz="3600">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7"/>
          <p:cNvSpPr txBox="1"/>
          <p:nvPr>
            <p:ph type="title"/>
          </p:nvPr>
        </p:nvSpPr>
        <p:spPr>
          <a:xfrm>
            <a:off x="1655275" y="526350"/>
            <a:ext cx="5913300" cy="4090800"/>
          </a:xfrm>
          <a:prstGeom prst="rect">
            <a:avLst/>
          </a:prstGeom>
        </p:spPr>
        <p:txBody>
          <a:bodyPr anchorCtr="0" anchor="ctr" bIns="91425" lIns="91425" spcFirstLastPara="1" rIns="91425" wrap="square" tIns="91425">
            <a:noAutofit/>
          </a:bodyPr>
          <a:lstStyle/>
          <a:p>
            <a:pPr indent="0" lvl="0" marL="122400" rtl="0" algn="l">
              <a:lnSpc>
                <a:spcPct val="115000"/>
              </a:lnSpc>
              <a:spcBef>
                <a:spcPts val="0"/>
              </a:spcBef>
              <a:spcAft>
                <a:spcPts val="0"/>
              </a:spcAft>
              <a:buNone/>
            </a:pPr>
            <a:r>
              <a:rPr lang="en-GB" sz="3600">
                <a:latin typeface="Calibri"/>
                <a:ea typeface="Calibri"/>
                <a:cs typeface="Calibri"/>
                <a:sym typeface="Calibri"/>
              </a:rPr>
              <a:t>Let me clarify: well funded and powerful infrastructure is necessary for all kinds of research. Development is continuously needed. </a:t>
            </a:r>
            <a:endParaRPr sz="36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8"/>
          <p:cNvSpPr txBox="1"/>
          <p:nvPr>
            <p:ph type="title"/>
          </p:nvPr>
        </p:nvSpPr>
        <p:spPr>
          <a:xfrm>
            <a:off x="1655275" y="526350"/>
            <a:ext cx="5913300" cy="4090800"/>
          </a:xfrm>
          <a:prstGeom prst="rect">
            <a:avLst/>
          </a:prstGeom>
        </p:spPr>
        <p:txBody>
          <a:bodyPr anchorCtr="0" anchor="ctr" bIns="91425" lIns="91425" spcFirstLastPara="1" rIns="91425" wrap="square" tIns="91425">
            <a:noAutofit/>
          </a:bodyPr>
          <a:lstStyle/>
          <a:p>
            <a:pPr indent="0" lvl="0" marL="122400" rtl="0" algn="l">
              <a:lnSpc>
                <a:spcPct val="115000"/>
              </a:lnSpc>
              <a:spcBef>
                <a:spcPts val="0"/>
              </a:spcBef>
              <a:spcAft>
                <a:spcPts val="0"/>
              </a:spcAft>
              <a:buNone/>
            </a:pPr>
            <a:r>
              <a:rPr lang="en-GB" sz="3600">
                <a:latin typeface="Calibri"/>
                <a:ea typeface="Calibri"/>
                <a:cs typeface="Calibri"/>
                <a:sym typeface="Calibri"/>
              </a:rPr>
              <a:t>But so many other issues are not technological</a:t>
            </a:r>
            <a:endParaRPr sz="36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pic>
        <p:nvPicPr>
          <p:cNvPr id="145" name="Google Shape;145;p29"/>
          <p:cNvPicPr preferRelativeResize="0"/>
          <p:nvPr/>
        </p:nvPicPr>
        <p:blipFill>
          <a:blip r:embed="rId3">
            <a:alphaModFix/>
          </a:blip>
          <a:stretch>
            <a:fillRect/>
          </a:stretch>
        </p:blipFill>
        <p:spPr>
          <a:xfrm>
            <a:off x="0" y="0"/>
            <a:ext cx="9144001" cy="5143501"/>
          </a:xfrm>
          <a:prstGeom prst="rect">
            <a:avLst/>
          </a:prstGeom>
          <a:noFill/>
          <a:ln>
            <a:noFill/>
          </a:ln>
        </p:spPr>
      </p:pic>
      <p:sp>
        <p:nvSpPr>
          <p:cNvPr id="146" name="Google Shape;146;p29"/>
          <p:cNvSpPr txBox="1"/>
          <p:nvPr>
            <p:ph type="title"/>
          </p:nvPr>
        </p:nvSpPr>
        <p:spPr>
          <a:xfrm>
            <a:off x="355525" y="2010375"/>
            <a:ext cx="7458900" cy="1329300"/>
          </a:xfrm>
          <a:prstGeom prst="rect">
            <a:avLst/>
          </a:prstGeom>
          <a:solidFill>
            <a:srgbClr val="F3F3F3"/>
          </a:solidFill>
          <a:ln cap="flat" cmpd="sng" w="28575">
            <a:solidFill>
              <a:srgbClr val="000000"/>
            </a:solidFill>
            <a:prstDash val="solid"/>
            <a:round/>
            <a:headEnd len="sm" w="sm" type="none"/>
            <a:tailEnd len="sm" w="sm" type="none"/>
          </a:ln>
        </p:spPr>
        <p:txBody>
          <a:bodyPr anchorCtr="0" anchor="ctr" bIns="91425" lIns="198000" spcFirstLastPara="1" rIns="91425" wrap="square" tIns="126000">
            <a:noAutofit/>
          </a:bodyPr>
          <a:lstStyle/>
          <a:p>
            <a:pPr indent="0" lvl="0" marL="0" rtl="0" algn="l">
              <a:lnSpc>
                <a:spcPct val="100000"/>
              </a:lnSpc>
              <a:spcBef>
                <a:spcPts val="0"/>
              </a:spcBef>
              <a:spcAft>
                <a:spcPts val="0"/>
              </a:spcAft>
              <a:buNone/>
            </a:pPr>
            <a:r>
              <a:rPr lang="en-GB">
                <a:solidFill>
                  <a:srgbClr val="000000"/>
                </a:solidFill>
                <a:latin typeface="Calibri"/>
                <a:ea typeface="Calibri"/>
                <a:cs typeface="Calibri"/>
                <a:sym typeface="Calibri"/>
              </a:rPr>
              <a:t>2. The </a:t>
            </a:r>
            <a:r>
              <a:rPr lang="en-GB">
                <a:solidFill>
                  <a:srgbClr val="000000"/>
                </a:solidFill>
                <a:latin typeface="Calibri"/>
                <a:ea typeface="Calibri"/>
                <a:cs typeface="Calibri"/>
                <a:sym typeface="Calibri"/>
              </a:rPr>
              <a:t>Reproducibility</a:t>
            </a:r>
            <a:r>
              <a:rPr lang="en-GB">
                <a:solidFill>
                  <a:srgbClr val="000000"/>
                </a:solidFill>
                <a:latin typeface="Calibri"/>
                <a:ea typeface="Calibri"/>
                <a:cs typeface="Calibri"/>
                <a:sym typeface="Calibri"/>
              </a:rPr>
              <a:t> Crisis</a:t>
            </a:r>
            <a:endParaRPr>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30"/>
          <p:cNvSpPr txBox="1"/>
          <p:nvPr/>
        </p:nvSpPr>
        <p:spPr>
          <a:xfrm>
            <a:off x="2781300" y="4231825"/>
            <a:ext cx="3659400" cy="2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u="sng">
                <a:solidFill>
                  <a:schemeClr val="hlink"/>
                </a:solidFill>
                <a:latin typeface="Calibri"/>
                <a:ea typeface="Calibri"/>
                <a:cs typeface="Calibri"/>
                <a:sym typeface="Calibri"/>
                <a:hlinkClick r:id="rId3"/>
              </a:rPr>
              <a:t>https://doi.org/10.1177/2515245917751886</a:t>
            </a:r>
            <a:r>
              <a:rPr lang="en-GB">
                <a:latin typeface="Calibri"/>
                <a:ea typeface="Calibri"/>
                <a:cs typeface="Calibri"/>
                <a:sym typeface="Calibri"/>
              </a:rPr>
              <a:t>  </a:t>
            </a:r>
            <a:endParaRPr>
              <a:latin typeface="Calibri"/>
              <a:ea typeface="Calibri"/>
              <a:cs typeface="Calibri"/>
              <a:sym typeface="Calibri"/>
            </a:endParaRPr>
          </a:p>
        </p:txBody>
      </p:sp>
      <p:pic>
        <p:nvPicPr>
          <p:cNvPr id="153" name="Google Shape;153;p30"/>
          <p:cNvPicPr preferRelativeResize="0"/>
          <p:nvPr/>
        </p:nvPicPr>
        <p:blipFill>
          <a:blip r:embed="rId4">
            <a:alphaModFix/>
          </a:blip>
          <a:stretch>
            <a:fillRect/>
          </a:stretch>
        </p:blipFill>
        <p:spPr>
          <a:xfrm>
            <a:off x="1629250" y="979604"/>
            <a:ext cx="5329801" cy="27241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31"/>
          <p:cNvSpPr txBox="1"/>
          <p:nvPr>
            <p:ph type="title"/>
          </p:nvPr>
        </p:nvSpPr>
        <p:spPr>
          <a:xfrm>
            <a:off x="263049" y="133400"/>
            <a:ext cx="8361600" cy="8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sz="2400">
                <a:latin typeface="Calibri"/>
                <a:ea typeface="Calibri"/>
                <a:cs typeface="Calibri"/>
                <a:sym typeface="Calibri"/>
              </a:rPr>
              <a:t>To what extent do you agree with the following statements about barriers related to data sharing?</a:t>
            </a:r>
            <a:endParaRPr sz="2400">
              <a:latin typeface="Calibri"/>
              <a:ea typeface="Calibri"/>
              <a:cs typeface="Calibri"/>
              <a:sym typeface="Calibri"/>
            </a:endParaRPr>
          </a:p>
        </p:txBody>
      </p:sp>
      <p:pic>
        <p:nvPicPr>
          <p:cNvPr id="160" name="Google Shape;160;p31"/>
          <p:cNvPicPr preferRelativeResize="0"/>
          <p:nvPr/>
        </p:nvPicPr>
        <p:blipFill rotWithShape="1">
          <a:blip r:embed="rId3">
            <a:alphaModFix/>
          </a:blip>
          <a:srcRect b="0" l="1254" r="0" t="8029"/>
          <a:stretch/>
        </p:blipFill>
        <p:spPr>
          <a:xfrm>
            <a:off x="1575125" y="1029619"/>
            <a:ext cx="7578375" cy="3542380"/>
          </a:xfrm>
          <a:prstGeom prst="rect">
            <a:avLst/>
          </a:prstGeom>
          <a:noFill/>
          <a:ln>
            <a:noFill/>
          </a:ln>
        </p:spPr>
      </p:pic>
      <p:sp>
        <p:nvSpPr>
          <p:cNvPr id="161" name="Google Shape;161;p31"/>
          <p:cNvSpPr txBox="1"/>
          <p:nvPr/>
        </p:nvSpPr>
        <p:spPr>
          <a:xfrm>
            <a:off x="186850" y="4776125"/>
            <a:ext cx="3659400" cy="2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u="sng">
                <a:solidFill>
                  <a:schemeClr val="hlink"/>
                </a:solidFill>
                <a:latin typeface="Calibri"/>
                <a:ea typeface="Calibri"/>
                <a:cs typeface="Calibri"/>
                <a:sym typeface="Calibri"/>
                <a:hlinkClick r:id="rId4"/>
              </a:rPr>
              <a:t>https://doi.org/10.1177/2515245917751886</a:t>
            </a:r>
            <a:r>
              <a:rPr lang="en-GB">
                <a:latin typeface="Calibri"/>
                <a:ea typeface="Calibri"/>
                <a:cs typeface="Calibri"/>
                <a:sym typeface="Calibri"/>
              </a:rPr>
              <a:t>  </a:t>
            </a:r>
            <a:endParaRPr>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pic>
        <p:nvPicPr>
          <p:cNvPr id="167" name="Google Shape;167;p32"/>
          <p:cNvPicPr preferRelativeResize="0"/>
          <p:nvPr/>
        </p:nvPicPr>
        <p:blipFill rotWithShape="1">
          <a:blip r:embed="rId3">
            <a:alphaModFix/>
          </a:blip>
          <a:srcRect b="0" l="1254" r="0" t="8029"/>
          <a:stretch/>
        </p:blipFill>
        <p:spPr>
          <a:xfrm>
            <a:off x="1575125" y="1029619"/>
            <a:ext cx="7578375" cy="3542380"/>
          </a:xfrm>
          <a:prstGeom prst="rect">
            <a:avLst/>
          </a:prstGeom>
          <a:noFill/>
          <a:ln>
            <a:noFill/>
          </a:ln>
        </p:spPr>
      </p:pic>
      <p:sp>
        <p:nvSpPr>
          <p:cNvPr id="168" name="Google Shape;168;p32"/>
          <p:cNvSpPr/>
          <p:nvPr/>
        </p:nvSpPr>
        <p:spPr>
          <a:xfrm>
            <a:off x="1603100" y="3316144"/>
            <a:ext cx="2266800" cy="3327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9" name="Google Shape;169;p32"/>
          <p:cNvCxnSpPr/>
          <p:nvPr/>
        </p:nvCxnSpPr>
        <p:spPr>
          <a:xfrm flipH="1">
            <a:off x="3985600" y="3345094"/>
            <a:ext cx="646200" cy="108600"/>
          </a:xfrm>
          <a:prstGeom prst="straightConnector1">
            <a:avLst/>
          </a:prstGeom>
          <a:noFill/>
          <a:ln cap="flat" cmpd="sng" w="28575">
            <a:solidFill>
              <a:schemeClr val="dk2"/>
            </a:solidFill>
            <a:prstDash val="solid"/>
            <a:round/>
            <a:headEnd len="med" w="med" type="none"/>
            <a:tailEnd len="med" w="med" type="triangle"/>
          </a:ln>
        </p:spPr>
      </p:cxnSp>
      <p:sp>
        <p:nvSpPr>
          <p:cNvPr id="170" name="Google Shape;170;p32"/>
          <p:cNvSpPr txBox="1"/>
          <p:nvPr/>
        </p:nvSpPr>
        <p:spPr>
          <a:xfrm>
            <a:off x="4631800" y="2918278"/>
            <a:ext cx="3221700" cy="637800"/>
          </a:xfrm>
          <a:prstGeom prst="rect">
            <a:avLst/>
          </a:prstGeom>
          <a:solidFill>
            <a:srgbClr val="FFFFF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Only two reasons close to the bottom are technological</a:t>
            </a:r>
            <a:endParaRPr>
              <a:latin typeface="Calibri"/>
              <a:ea typeface="Calibri"/>
              <a:cs typeface="Calibri"/>
              <a:sym typeface="Calibri"/>
            </a:endParaRPr>
          </a:p>
        </p:txBody>
      </p:sp>
      <p:sp>
        <p:nvSpPr>
          <p:cNvPr id="171" name="Google Shape;171;p32"/>
          <p:cNvSpPr txBox="1"/>
          <p:nvPr>
            <p:ph type="title"/>
          </p:nvPr>
        </p:nvSpPr>
        <p:spPr>
          <a:xfrm>
            <a:off x="132549" y="133400"/>
            <a:ext cx="8352300" cy="8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sz="2400">
                <a:latin typeface="Calibri"/>
                <a:ea typeface="Calibri"/>
                <a:cs typeface="Calibri"/>
                <a:sym typeface="Calibri"/>
              </a:rPr>
              <a:t>To what extent do you agree with the following statements about barriers related to data sharing?</a:t>
            </a:r>
            <a:endParaRPr sz="2400">
              <a:latin typeface="Calibri"/>
              <a:ea typeface="Calibri"/>
              <a:cs typeface="Calibri"/>
              <a:sym typeface="Calibri"/>
            </a:endParaRPr>
          </a:p>
        </p:txBody>
      </p:sp>
      <p:sp>
        <p:nvSpPr>
          <p:cNvPr id="172" name="Google Shape;172;p32"/>
          <p:cNvSpPr txBox="1"/>
          <p:nvPr/>
        </p:nvSpPr>
        <p:spPr>
          <a:xfrm>
            <a:off x="2681525" y="4685400"/>
            <a:ext cx="3659400" cy="2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u="sng">
                <a:solidFill>
                  <a:schemeClr val="hlink"/>
                </a:solidFill>
                <a:latin typeface="Calibri"/>
                <a:ea typeface="Calibri"/>
                <a:cs typeface="Calibri"/>
                <a:sym typeface="Calibri"/>
                <a:hlinkClick r:id="rId4"/>
              </a:rPr>
              <a:t>https://doi.org/10.1177/2515245917751886</a:t>
            </a:r>
            <a:r>
              <a:rPr lang="en-GB">
                <a:latin typeface="Calibri"/>
                <a:ea typeface="Calibri"/>
                <a:cs typeface="Calibri"/>
                <a:sym typeface="Calibri"/>
              </a:rPr>
              <a:t>  </a:t>
            </a:r>
            <a:endParaRPr>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33"/>
          <p:cNvSpPr txBox="1"/>
          <p:nvPr>
            <p:ph type="title"/>
          </p:nvPr>
        </p:nvSpPr>
        <p:spPr>
          <a:xfrm>
            <a:off x="1763106" y="205978"/>
            <a:ext cx="7106400" cy="8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Similar findings in other reports (from other disciplines), e.g.</a:t>
            </a:r>
            <a:endParaRPr>
              <a:latin typeface="Calibri"/>
              <a:ea typeface="Calibri"/>
              <a:cs typeface="Calibri"/>
              <a:sym typeface="Calibri"/>
            </a:endParaRPr>
          </a:p>
        </p:txBody>
      </p:sp>
      <p:sp>
        <p:nvSpPr>
          <p:cNvPr id="179" name="Google Shape;179;p33"/>
          <p:cNvSpPr txBox="1"/>
          <p:nvPr/>
        </p:nvSpPr>
        <p:spPr>
          <a:xfrm>
            <a:off x="1629600" y="1469194"/>
            <a:ext cx="7373400" cy="2306100"/>
          </a:xfrm>
          <a:prstGeom prst="rect">
            <a:avLst/>
          </a:prstGeom>
          <a:noFill/>
          <a:ln>
            <a:noFill/>
          </a:ln>
        </p:spPr>
        <p:txBody>
          <a:bodyPr anchorCtr="0" anchor="t" bIns="91425" lIns="91425" spcFirstLastPara="1" rIns="91425" wrap="square" tIns="91425">
            <a:noAutofit/>
          </a:bodyPr>
          <a:lstStyle/>
          <a:p>
            <a:pPr indent="-368300" lvl="0" marL="457200" rtl="0" algn="l">
              <a:lnSpc>
                <a:spcPct val="150000"/>
              </a:lnSpc>
              <a:spcBef>
                <a:spcPts val="0"/>
              </a:spcBef>
              <a:spcAft>
                <a:spcPts val="0"/>
              </a:spcAft>
              <a:buSzPts val="2200"/>
              <a:buFont typeface="Calibri"/>
              <a:buChar char="-"/>
            </a:pPr>
            <a:r>
              <a:rPr lang="en-GB" sz="2200">
                <a:latin typeface="Calibri"/>
                <a:ea typeface="Calibri"/>
                <a:cs typeface="Calibri"/>
                <a:sym typeface="Calibri"/>
              </a:rPr>
              <a:t>Life sciences, social sciences and humanities:</a:t>
            </a:r>
            <a:endParaRPr sz="2200">
              <a:latin typeface="Calibri"/>
              <a:ea typeface="Calibri"/>
              <a:cs typeface="Calibri"/>
              <a:sym typeface="Calibri"/>
            </a:endParaRPr>
          </a:p>
          <a:p>
            <a:pPr indent="-368300" lvl="1" marL="914400" rtl="0" algn="l">
              <a:lnSpc>
                <a:spcPct val="150000"/>
              </a:lnSpc>
              <a:spcBef>
                <a:spcPts val="0"/>
              </a:spcBef>
              <a:spcAft>
                <a:spcPts val="0"/>
              </a:spcAft>
              <a:buSzPts val="2200"/>
              <a:buFont typeface="Calibri"/>
              <a:buChar char="-"/>
            </a:pPr>
            <a:r>
              <a:rPr lang="en-GB" sz="2200">
                <a:latin typeface="Calibri"/>
                <a:ea typeface="Calibri"/>
                <a:cs typeface="Calibri"/>
                <a:sym typeface="Calibri"/>
              </a:rPr>
              <a:t>Van den Eynden et al. (2016)</a:t>
            </a:r>
            <a:endParaRPr sz="2200">
              <a:latin typeface="Calibri"/>
              <a:ea typeface="Calibri"/>
              <a:cs typeface="Calibri"/>
              <a:sym typeface="Calibri"/>
            </a:endParaRPr>
          </a:p>
          <a:p>
            <a:pPr indent="-368300" lvl="1" marL="914400" rtl="0" algn="l">
              <a:lnSpc>
                <a:spcPct val="150000"/>
              </a:lnSpc>
              <a:spcBef>
                <a:spcPts val="0"/>
              </a:spcBef>
              <a:spcAft>
                <a:spcPts val="0"/>
              </a:spcAft>
              <a:buSzPts val="2200"/>
              <a:buFont typeface="Calibri"/>
              <a:buChar char="-"/>
            </a:pPr>
            <a:r>
              <a:rPr lang="en-GB" sz="2200" u="sng">
                <a:solidFill>
                  <a:schemeClr val="hlink"/>
                </a:solidFill>
                <a:latin typeface="Calibri"/>
                <a:ea typeface="Calibri"/>
                <a:cs typeface="Calibri"/>
                <a:sym typeface="Calibri"/>
                <a:hlinkClick r:id="rId3"/>
              </a:rPr>
              <a:t>https://doi.org/10.6084/m9.figshare.4055448.v1</a:t>
            </a:r>
            <a:endParaRPr sz="2200">
              <a:latin typeface="Calibri"/>
              <a:ea typeface="Calibri"/>
              <a:cs typeface="Calibri"/>
              <a:sym typeface="Calibri"/>
            </a:endParaRPr>
          </a:p>
          <a:p>
            <a:pPr indent="0" lvl="0" marL="914400" rtl="0" algn="l">
              <a:lnSpc>
                <a:spcPct val="150000"/>
              </a:lnSpc>
              <a:spcBef>
                <a:spcPts val="0"/>
              </a:spcBef>
              <a:spcAft>
                <a:spcPts val="0"/>
              </a:spcAft>
              <a:buNone/>
            </a:pPr>
            <a:r>
              <a:rPr lang="en-GB" sz="2200">
                <a:latin typeface="Calibri"/>
                <a:ea typeface="Calibri"/>
                <a:cs typeface="Calibri"/>
                <a:sym typeface="Calibri"/>
              </a:rPr>
              <a:t> </a:t>
            </a:r>
            <a:endParaRPr sz="2200">
              <a:latin typeface="Calibri"/>
              <a:ea typeface="Calibri"/>
              <a:cs typeface="Calibri"/>
              <a:sym typeface="Calibri"/>
            </a:endParaRPr>
          </a:p>
          <a:p>
            <a:pPr indent="-368300" lvl="0" marL="457200" rtl="0" algn="l">
              <a:lnSpc>
                <a:spcPct val="150000"/>
              </a:lnSpc>
              <a:spcBef>
                <a:spcPts val="0"/>
              </a:spcBef>
              <a:spcAft>
                <a:spcPts val="0"/>
              </a:spcAft>
              <a:buSzPts val="2200"/>
              <a:buFont typeface="Calibri"/>
              <a:buChar char="-"/>
            </a:pPr>
            <a:r>
              <a:rPr lang="en-GB" sz="2200">
                <a:latin typeface="Calibri"/>
                <a:ea typeface="Calibri"/>
                <a:cs typeface="Calibri"/>
                <a:sym typeface="Calibri"/>
              </a:rPr>
              <a:t>All disciplines:</a:t>
            </a:r>
            <a:endParaRPr sz="2200">
              <a:latin typeface="Calibri"/>
              <a:ea typeface="Calibri"/>
              <a:cs typeface="Calibri"/>
              <a:sym typeface="Calibri"/>
            </a:endParaRPr>
          </a:p>
          <a:p>
            <a:pPr indent="-368300" lvl="1" marL="914400" rtl="0" algn="l">
              <a:lnSpc>
                <a:spcPct val="150000"/>
              </a:lnSpc>
              <a:spcBef>
                <a:spcPts val="0"/>
              </a:spcBef>
              <a:spcAft>
                <a:spcPts val="0"/>
              </a:spcAft>
              <a:buSzPts val="2200"/>
              <a:buFont typeface="Calibri"/>
              <a:buChar char="-"/>
            </a:pPr>
            <a:r>
              <a:rPr lang="en-GB" sz="2200">
                <a:latin typeface="Calibri"/>
                <a:ea typeface="Calibri"/>
                <a:cs typeface="Calibri"/>
                <a:sym typeface="Calibri"/>
              </a:rPr>
              <a:t>Johnson et al. (2016) </a:t>
            </a:r>
            <a:endParaRPr sz="2200">
              <a:latin typeface="Calibri"/>
              <a:ea typeface="Calibri"/>
              <a:cs typeface="Calibri"/>
              <a:sym typeface="Calibri"/>
            </a:endParaRPr>
          </a:p>
          <a:p>
            <a:pPr indent="-368300" lvl="1" marL="914400" rtl="0" algn="l">
              <a:lnSpc>
                <a:spcPct val="150000"/>
              </a:lnSpc>
              <a:spcBef>
                <a:spcPts val="0"/>
              </a:spcBef>
              <a:spcAft>
                <a:spcPts val="0"/>
              </a:spcAft>
              <a:buSzPts val="2200"/>
              <a:buFont typeface="Calibri"/>
              <a:buChar char="-"/>
            </a:pPr>
            <a:r>
              <a:rPr lang="en-GB" sz="2200" u="sng">
                <a:solidFill>
                  <a:schemeClr val="hlink"/>
                </a:solidFill>
                <a:latin typeface="Calibri"/>
                <a:ea typeface="Calibri"/>
                <a:cs typeface="Calibri"/>
                <a:sym typeface="Calibri"/>
                <a:hlinkClick r:id="rId4"/>
              </a:rPr>
              <a:t>http://doi.org/10.5281/zenodo.177856</a:t>
            </a:r>
            <a:r>
              <a:rPr lang="en-GB" sz="2200">
                <a:latin typeface="Calibri"/>
                <a:ea typeface="Calibri"/>
                <a:cs typeface="Calibri"/>
                <a:sym typeface="Calibri"/>
              </a:rPr>
              <a:t> </a:t>
            </a:r>
            <a:endParaRPr sz="22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34"/>
          <p:cNvSpPr txBox="1"/>
          <p:nvPr>
            <p:ph type="title"/>
          </p:nvPr>
        </p:nvSpPr>
        <p:spPr>
          <a:xfrm>
            <a:off x="490250" y="1351650"/>
            <a:ext cx="3192900" cy="2812200"/>
          </a:xfrm>
          <a:prstGeom prst="rect">
            <a:avLst/>
          </a:prstGeom>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latin typeface="Calibri"/>
                <a:ea typeface="Calibri"/>
                <a:cs typeface="Calibri"/>
                <a:sym typeface="Calibri"/>
              </a:rPr>
              <a:t>3. </a:t>
            </a:r>
            <a:r>
              <a:rPr lang="en-GB">
                <a:latin typeface="Calibri"/>
                <a:ea typeface="Calibri"/>
                <a:cs typeface="Calibri"/>
                <a:sym typeface="Calibri"/>
              </a:rPr>
              <a:t>Back up, storage and sharing</a:t>
            </a:r>
            <a:endParaRPr>
              <a:latin typeface="Calibri"/>
              <a:ea typeface="Calibri"/>
              <a:cs typeface="Calibri"/>
              <a:sym typeface="Calibri"/>
            </a:endParaRPr>
          </a:p>
        </p:txBody>
      </p:sp>
      <p:pic>
        <p:nvPicPr>
          <p:cNvPr id="185" name="Google Shape;185;p34"/>
          <p:cNvPicPr preferRelativeResize="0"/>
          <p:nvPr/>
        </p:nvPicPr>
        <p:blipFill>
          <a:blip r:embed="rId3">
            <a:alphaModFix/>
          </a:blip>
          <a:stretch>
            <a:fillRect/>
          </a:stretch>
        </p:blipFill>
        <p:spPr>
          <a:xfrm>
            <a:off x="5301454" y="0"/>
            <a:ext cx="3842545"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35"/>
          <p:cNvSpPr txBox="1"/>
          <p:nvPr>
            <p:ph type="title"/>
          </p:nvPr>
        </p:nvSpPr>
        <p:spPr>
          <a:xfrm>
            <a:off x="1655275" y="526350"/>
            <a:ext cx="5913300" cy="4090800"/>
          </a:xfrm>
          <a:prstGeom prst="rect">
            <a:avLst/>
          </a:prstGeom>
        </p:spPr>
        <p:txBody>
          <a:bodyPr anchorCtr="0" anchor="ctr" bIns="91425" lIns="91425" spcFirstLastPara="1" rIns="91425" wrap="square" tIns="91425">
            <a:noAutofit/>
          </a:bodyPr>
          <a:lstStyle/>
          <a:p>
            <a:pPr indent="0" lvl="0" marL="122400" rtl="0" algn="l">
              <a:lnSpc>
                <a:spcPct val="115000"/>
              </a:lnSpc>
              <a:spcBef>
                <a:spcPts val="0"/>
              </a:spcBef>
              <a:spcAft>
                <a:spcPts val="0"/>
              </a:spcAft>
              <a:buNone/>
            </a:pPr>
            <a:r>
              <a:rPr lang="en-GB" sz="3600">
                <a:latin typeface="Calibri"/>
                <a:ea typeface="Calibri"/>
                <a:cs typeface="Calibri"/>
                <a:sym typeface="Calibri"/>
              </a:rPr>
              <a:t>The means and services for backup, storage and sharing nearly always exist. The problem is the communication about them</a:t>
            </a:r>
            <a:endParaRPr sz="36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8"/>
          <p:cNvSpPr txBox="1"/>
          <p:nvPr/>
        </p:nvSpPr>
        <p:spPr>
          <a:xfrm>
            <a:off x="1031525" y="1974925"/>
            <a:ext cx="6986400" cy="26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latin typeface="Calibri"/>
                <a:ea typeface="Calibri"/>
                <a:cs typeface="Calibri"/>
                <a:sym typeface="Calibri"/>
              </a:rPr>
              <a:t>Danish eInfrastructure Cooperation Conference</a:t>
            </a:r>
            <a:endParaRPr sz="3000">
              <a:latin typeface="Calibri"/>
              <a:ea typeface="Calibri"/>
              <a:cs typeface="Calibri"/>
              <a:sym typeface="Calibri"/>
            </a:endParaRPr>
          </a:p>
          <a:p>
            <a:pPr indent="0" lvl="0" marL="0" rtl="0" algn="ctr">
              <a:spcBef>
                <a:spcPts val="0"/>
              </a:spcBef>
              <a:spcAft>
                <a:spcPts val="0"/>
              </a:spcAft>
              <a:buNone/>
            </a:pPr>
            <a:r>
              <a:rPr lang="en-GB" sz="3000">
                <a:latin typeface="Calibri"/>
                <a:ea typeface="Calibri"/>
                <a:cs typeface="Calibri"/>
                <a:sym typeface="Calibri"/>
              </a:rPr>
              <a:t>October 2018</a:t>
            </a:r>
            <a:endParaRPr sz="3000">
              <a:latin typeface="Calibri"/>
              <a:ea typeface="Calibri"/>
              <a:cs typeface="Calibri"/>
              <a:sym typeface="Calibri"/>
            </a:endParaRPr>
          </a:p>
          <a:p>
            <a:pPr indent="0" lvl="0" marL="0" rtl="0" algn="ctr">
              <a:spcBef>
                <a:spcPts val="0"/>
              </a:spcBef>
              <a:spcAft>
                <a:spcPts val="0"/>
              </a:spcAft>
              <a:buNone/>
            </a:pPr>
            <a:r>
              <a:t/>
            </a:r>
            <a:endParaRPr sz="2400">
              <a:latin typeface="Calibri"/>
              <a:ea typeface="Calibri"/>
              <a:cs typeface="Calibri"/>
              <a:sym typeface="Calibri"/>
            </a:endParaRPr>
          </a:p>
          <a:p>
            <a:pPr indent="0" lvl="0" marL="0" rtl="0" algn="ctr">
              <a:spcBef>
                <a:spcPts val="0"/>
              </a:spcBef>
              <a:spcAft>
                <a:spcPts val="0"/>
              </a:spcAft>
              <a:buNone/>
            </a:pPr>
            <a:r>
              <a:rPr lang="en-GB" sz="2400">
                <a:latin typeface="Calibri"/>
                <a:ea typeface="Calibri"/>
                <a:cs typeface="Calibri"/>
                <a:sym typeface="Calibri"/>
              </a:rPr>
              <a:t>Alastair Dunning, </a:t>
            </a:r>
            <a:r>
              <a:rPr lang="en-GB" sz="2400">
                <a:solidFill>
                  <a:schemeClr val="dk1"/>
                </a:solidFill>
                <a:latin typeface="Calibri"/>
                <a:ea typeface="Calibri"/>
                <a:cs typeface="Calibri"/>
                <a:sym typeface="Calibri"/>
              </a:rPr>
              <a:t>@alastairdunning</a:t>
            </a:r>
            <a:endParaRPr sz="2400">
              <a:latin typeface="Calibri"/>
              <a:ea typeface="Calibri"/>
              <a:cs typeface="Calibri"/>
              <a:sym typeface="Calibri"/>
            </a:endParaRPr>
          </a:p>
          <a:p>
            <a:pPr indent="0" lvl="0" marL="0" rtl="0" algn="ctr">
              <a:spcBef>
                <a:spcPts val="0"/>
              </a:spcBef>
              <a:spcAft>
                <a:spcPts val="0"/>
              </a:spcAft>
              <a:buNone/>
            </a:pPr>
            <a:r>
              <a:rPr lang="en-GB" sz="2400">
                <a:latin typeface="Calibri"/>
                <a:ea typeface="Calibri"/>
                <a:cs typeface="Calibri"/>
                <a:sym typeface="Calibri"/>
              </a:rPr>
              <a:t>Head of 4TU.ResearchData, and Research Data Services, TU Delft</a:t>
            </a:r>
            <a:r>
              <a:rPr lang="en-GB">
                <a:latin typeface="Calibri"/>
                <a:ea typeface="Calibri"/>
                <a:cs typeface="Calibri"/>
                <a:sym typeface="Calibri"/>
              </a:rPr>
              <a:t> </a:t>
            </a:r>
            <a:endParaRPr>
              <a:latin typeface="Calibri"/>
              <a:ea typeface="Calibri"/>
              <a:cs typeface="Calibri"/>
              <a:sym typeface="Calibri"/>
            </a:endParaRPr>
          </a:p>
        </p:txBody>
      </p:sp>
      <p:sp>
        <p:nvSpPr>
          <p:cNvPr id="77" name="Google Shape;77;p18"/>
          <p:cNvSpPr txBox="1"/>
          <p:nvPr>
            <p:ph type="ctrTitle"/>
          </p:nvPr>
        </p:nvSpPr>
        <p:spPr>
          <a:xfrm>
            <a:off x="311700" y="710350"/>
            <a:ext cx="8520600" cy="1059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GB" sz="3600">
                <a:highlight>
                  <a:srgbClr val="BFD730"/>
                </a:highlight>
                <a:latin typeface="Calibri"/>
                <a:ea typeface="Calibri"/>
                <a:cs typeface="Calibri"/>
                <a:sym typeface="Calibri"/>
              </a:rPr>
              <a:t>A Web of Research Data: Connecting Local, National </a:t>
            </a:r>
            <a:r>
              <a:rPr b="1" lang="en-GB" sz="3600">
                <a:highlight>
                  <a:srgbClr val="BFD730"/>
                </a:highlight>
                <a:latin typeface="Calibri"/>
                <a:ea typeface="Calibri"/>
                <a:cs typeface="Calibri"/>
                <a:sym typeface="Calibri"/>
              </a:rPr>
              <a:t>and</a:t>
            </a:r>
            <a:r>
              <a:rPr b="1" lang="en-GB" sz="3600">
                <a:highlight>
                  <a:srgbClr val="BFD730"/>
                </a:highlight>
                <a:latin typeface="Calibri"/>
                <a:ea typeface="Calibri"/>
                <a:cs typeface="Calibri"/>
                <a:sym typeface="Calibri"/>
              </a:rPr>
              <a:t> </a:t>
            </a:r>
            <a:r>
              <a:rPr b="1" lang="en-GB" sz="3600">
                <a:highlight>
                  <a:srgbClr val="FF0000"/>
                </a:highlight>
                <a:latin typeface="Calibri"/>
                <a:ea typeface="Calibri"/>
                <a:cs typeface="Calibri"/>
                <a:sym typeface="Calibri"/>
              </a:rPr>
              <a:t>I</a:t>
            </a:r>
            <a:r>
              <a:rPr b="1" lang="en-GB" sz="3600">
                <a:highlight>
                  <a:srgbClr val="BFD730"/>
                </a:highlight>
                <a:latin typeface="Calibri"/>
                <a:ea typeface="Calibri"/>
                <a:cs typeface="Calibri"/>
                <a:sym typeface="Calibri"/>
              </a:rPr>
              <a:t>nternational Infrastructures</a:t>
            </a:r>
            <a:endParaRPr b="1" sz="3600">
              <a:latin typeface="Calibri"/>
              <a:ea typeface="Calibri"/>
              <a:cs typeface="Calibri"/>
              <a:sym typeface="Calibri"/>
            </a:endParaRPr>
          </a:p>
        </p:txBody>
      </p:sp>
      <p:sp>
        <p:nvSpPr>
          <p:cNvPr id="78" name="Google Shape;78;p18"/>
          <p:cNvSpPr/>
          <p:nvPr/>
        </p:nvSpPr>
        <p:spPr>
          <a:xfrm>
            <a:off x="1031525" y="609225"/>
            <a:ext cx="7461524" cy="1240350"/>
          </a:xfrm>
          <a:custGeom>
            <a:rect b="b" l="l" r="r" t="t"/>
            <a:pathLst>
              <a:path extrusionOk="0" h="49614" w="331292">
                <a:moveTo>
                  <a:pt x="12165" y="40929"/>
                </a:moveTo>
                <a:cubicBezTo>
                  <a:pt x="18313" y="28119"/>
                  <a:pt x="29847" y="17944"/>
                  <a:pt x="41846" y="10335"/>
                </a:cubicBezTo>
                <a:cubicBezTo>
                  <a:pt x="48114" y="6360"/>
                  <a:pt x="56016" y="5788"/>
                  <a:pt x="63307" y="4399"/>
                </a:cubicBezTo>
                <a:cubicBezTo>
                  <a:pt x="64016" y="4264"/>
                  <a:pt x="64962" y="3278"/>
                  <a:pt x="64677" y="3942"/>
                </a:cubicBezTo>
                <a:cubicBezTo>
                  <a:pt x="62746" y="8447"/>
                  <a:pt x="59244" y="12139"/>
                  <a:pt x="56001" y="15814"/>
                </a:cubicBezTo>
                <a:cubicBezTo>
                  <a:pt x="54821" y="17151"/>
                  <a:pt x="52102" y="17800"/>
                  <a:pt x="53718" y="18554"/>
                </a:cubicBezTo>
                <a:cubicBezTo>
                  <a:pt x="57861" y="20488"/>
                  <a:pt x="58283" y="19208"/>
                  <a:pt x="62850" y="19011"/>
                </a:cubicBezTo>
                <a:cubicBezTo>
                  <a:pt x="84791" y="18065"/>
                  <a:pt x="84743" y="17143"/>
                  <a:pt x="106687" y="16271"/>
                </a:cubicBezTo>
                <a:cubicBezTo>
                  <a:pt x="119234" y="15772"/>
                  <a:pt x="119245" y="16441"/>
                  <a:pt x="131801" y="16271"/>
                </a:cubicBezTo>
                <a:cubicBezTo>
                  <a:pt x="135153" y="16226"/>
                  <a:pt x="143346" y="12816"/>
                  <a:pt x="141847" y="15814"/>
                </a:cubicBezTo>
                <a:cubicBezTo>
                  <a:pt x="138456" y="22597"/>
                  <a:pt x="130172" y="25510"/>
                  <a:pt x="124039" y="29970"/>
                </a:cubicBezTo>
                <a:cubicBezTo>
                  <a:pt x="122209" y="31301"/>
                  <a:pt x="116804" y="35010"/>
                  <a:pt x="119016" y="34536"/>
                </a:cubicBezTo>
                <a:cubicBezTo>
                  <a:pt x="133348" y="31465"/>
                  <a:pt x="147093" y="25914"/>
                  <a:pt x="161482" y="23120"/>
                </a:cubicBezTo>
                <a:cubicBezTo>
                  <a:pt x="166422" y="22161"/>
                  <a:pt x="174569" y="17582"/>
                  <a:pt x="176551" y="22207"/>
                </a:cubicBezTo>
                <a:cubicBezTo>
                  <a:pt x="178698" y="27216"/>
                  <a:pt x="168328" y="29673"/>
                  <a:pt x="163309" y="31796"/>
                </a:cubicBezTo>
                <a:cubicBezTo>
                  <a:pt x="151865" y="36637"/>
                  <a:pt x="151675" y="36162"/>
                  <a:pt x="140021" y="40472"/>
                </a:cubicBezTo>
                <a:cubicBezTo>
                  <a:pt x="135283" y="42224"/>
                  <a:pt x="126129" y="45952"/>
                  <a:pt x="125409" y="45952"/>
                </a:cubicBezTo>
                <a:cubicBezTo>
                  <a:pt x="123161" y="45952"/>
                  <a:pt x="127413" y="44914"/>
                  <a:pt x="129518" y="44125"/>
                </a:cubicBezTo>
                <a:cubicBezTo>
                  <a:pt x="142029" y="39433"/>
                  <a:pt x="141776" y="38630"/>
                  <a:pt x="154633" y="34993"/>
                </a:cubicBezTo>
                <a:cubicBezTo>
                  <a:pt x="180428" y="27696"/>
                  <a:pt x="207010" y="23086"/>
                  <a:pt x="233630" y="19924"/>
                </a:cubicBezTo>
                <a:cubicBezTo>
                  <a:pt x="237722" y="19438"/>
                  <a:pt x="247582" y="15223"/>
                  <a:pt x="245959" y="19011"/>
                </a:cubicBezTo>
                <a:cubicBezTo>
                  <a:pt x="241243" y="30013"/>
                  <a:pt x="228776" y="35822"/>
                  <a:pt x="219018" y="42755"/>
                </a:cubicBezTo>
                <a:cubicBezTo>
                  <a:pt x="216075" y="44846"/>
                  <a:pt x="216008" y="44751"/>
                  <a:pt x="213081" y="46865"/>
                </a:cubicBezTo>
                <a:cubicBezTo>
                  <a:pt x="211896" y="47721"/>
                  <a:pt x="209663" y="49614"/>
                  <a:pt x="210798" y="48692"/>
                </a:cubicBezTo>
                <a:cubicBezTo>
                  <a:pt x="219490" y="41631"/>
                  <a:pt x="229306" y="35829"/>
                  <a:pt x="239566" y="31340"/>
                </a:cubicBezTo>
                <a:cubicBezTo>
                  <a:pt x="243321" y="29697"/>
                  <a:pt x="247396" y="27469"/>
                  <a:pt x="251438" y="28143"/>
                </a:cubicBezTo>
                <a:cubicBezTo>
                  <a:pt x="256395" y="28970"/>
                  <a:pt x="252572" y="38445"/>
                  <a:pt x="250982" y="43212"/>
                </a:cubicBezTo>
                <a:cubicBezTo>
                  <a:pt x="250444" y="44826"/>
                  <a:pt x="248572" y="49047"/>
                  <a:pt x="250068" y="48235"/>
                </a:cubicBezTo>
                <a:cubicBezTo>
                  <a:pt x="258863" y="43461"/>
                  <a:pt x="258168" y="42350"/>
                  <a:pt x="266507" y="36819"/>
                </a:cubicBezTo>
                <a:cubicBezTo>
                  <a:pt x="280546" y="27508"/>
                  <a:pt x="280489" y="27412"/>
                  <a:pt x="294818" y="18554"/>
                </a:cubicBezTo>
                <a:cubicBezTo>
                  <a:pt x="305610" y="11883"/>
                  <a:pt x="305546" y="11747"/>
                  <a:pt x="316736" y="5769"/>
                </a:cubicBezTo>
                <a:cubicBezTo>
                  <a:pt x="320950" y="3518"/>
                  <a:pt x="325344" y="-868"/>
                  <a:pt x="329979" y="289"/>
                </a:cubicBezTo>
                <a:cubicBezTo>
                  <a:pt x="335097" y="1566"/>
                  <a:pt x="323002" y="8246"/>
                  <a:pt x="319019" y="11705"/>
                </a:cubicBezTo>
                <a:cubicBezTo>
                  <a:pt x="316054" y="14280"/>
                  <a:pt x="315811" y="13971"/>
                  <a:pt x="312627" y="16271"/>
                </a:cubicBezTo>
                <a:cubicBezTo>
                  <a:pt x="311701" y="16940"/>
                  <a:pt x="310895" y="18779"/>
                  <a:pt x="310800" y="17641"/>
                </a:cubicBezTo>
                <a:cubicBezTo>
                  <a:pt x="310425" y="13149"/>
                  <a:pt x="317572" y="6414"/>
                  <a:pt x="313540" y="4399"/>
                </a:cubicBezTo>
                <a:cubicBezTo>
                  <a:pt x="309864" y="2562"/>
                  <a:pt x="305279" y="3818"/>
                  <a:pt x="301211" y="4399"/>
                </a:cubicBezTo>
                <a:cubicBezTo>
                  <a:pt x="285563" y="6634"/>
                  <a:pt x="285830" y="8260"/>
                  <a:pt x="270160" y="10335"/>
                </a:cubicBezTo>
                <a:cubicBezTo>
                  <a:pt x="243982" y="13802"/>
                  <a:pt x="217502" y="18154"/>
                  <a:pt x="191163" y="16271"/>
                </a:cubicBezTo>
                <a:cubicBezTo>
                  <a:pt x="190759" y="16242"/>
                  <a:pt x="197599" y="13351"/>
                  <a:pt x="196643" y="13988"/>
                </a:cubicBezTo>
                <a:cubicBezTo>
                  <a:pt x="191475" y="17432"/>
                  <a:pt x="184854" y="17938"/>
                  <a:pt x="178834" y="19467"/>
                </a:cubicBezTo>
                <a:cubicBezTo>
                  <a:pt x="171750" y="21266"/>
                  <a:pt x="171739" y="21226"/>
                  <a:pt x="164679" y="23120"/>
                </a:cubicBezTo>
                <a:cubicBezTo>
                  <a:pt x="162376" y="23738"/>
                  <a:pt x="162496" y="24490"/>
                  <a:pt x="160112" y="24490"/>
                </a:cubicBezTo>
                <a:cubicBezTo>
                  <a:pt x="158161" y="24490"/>
                  <a:pt x="161922" y="23758"/>
                  <a:pt x="163766" y="23120"/>
                </a:cubicBezTo>
                <a:cubicBezTo>
                  <a:pt x="173795" y="19648"/>
                  <a:pt x="173788" y="19627"/>
                  <a:pt x="183857" y="16271"/>
                </a:cubicBezTo>
                <a:cubicBezTo>
                  <a:pt x="188975" y="14565"/>
                  <a:pt x="204777" y="11705"/>
                  <a:pt x="199383" y="11705"/>
                </a:cubicBezTo>
                <a:cubicBezTo>
                  <a:pt x="173251" y="11705"/>
                  <a:pt x="147680" y="19370"/>
                  <a:pt x="121756" y="22664"/>
                </a:cubicBezTo>
                <a:cubicBezTo>
                  <a:pt x="101246" y="25270"/>
                  <a:pt x="101240" y="25261"/>
                  <a:pt x="80659" y="27230"/>
                </a:cubicBezTo>
                <a:cubicBezTo>
                  <a:pt x="74972" y="27774"/>
                  <a:pt x="74952" y="27483"/>
                  <a:pt x="69243" y="27687"/>
                </a:cubicBezTo>
                <a:cubicBezTo>
                  <a:pt x="68558" y="27711"/>
                  <a:pt x="67201" y="27821"/>
                  <a:pt x="67873" y="27687"/>
                </a:cubicBezTo>
                <a:cubicBezTo>
                  <a:pt x="80098" y="25240"/>
                  <a:pt x="91641" y="20149"/>
                  <a:pt x="103490" y="16271"/>
                </a:cubicBezTo>
                <a:cubicBezTo>
                  <a:pt x="110903" y="13845"/>
                  <a:pt x="123402" y="16823"/>
                  <a:pt x="125865" y="9422"/>
                </a:cubicBezTo>
                <a:cubicBezTo>
                  <a:pt x="127262" y="5224"/>
                  <a:pt x="117009" y="9754"/>
                  <a:pt x="112623" y="10335"/>
                </a:cubicBezTo>
                <a:cubicBezTo>
                  <a:pt x="100267" y="11970"/>
                  <a:pt x="87875" y="13460"/>
                  <a:pt x="75636" y="15814"/>
                </a:cubicBezTo>
                <a:cubicBezTo>
                  <a:pt x="72586" y="16400"/>
                  <a:pt x="66726" y="18533"/>
                  <a:pt x="69700" y="17641"/>
                </a:cubicBezTo>
                <a:cubicBezTo>
                  <a:pt x="77514" y="15296"/>
                  <a:pt x="87676" y="17474"/>
                  <a:pt x="93445" y="11705"/>
                </a:cubicBezTo>
                <a:cubicBezTo>
                  <a:pt x="94952" y="10198"/>
                  <a:pt x="89179" y="11577"/>
                  <a:pt x="87052" y="11705"/>
                </a:cubicBezTo>
                <a:cubicBezTo>
                  <a:pt x="76995" y="12308"/>
                  <a:pt x="66977" y="13497"/>
                  <a:pt x="56914" y="13988"/>
                </a:cubicBezTo>
                <a:cubicBezTo>
                  <a:pt x="53950" y="14133"/>
                  <a:pt x="53447" y="15635"/>
                  <a:pt x="50978" y="13988"/>
                </a:cubicBezTo>
                <a:cubicBezTo>
                  <a:pt x="49446" y="12966"/>
                  <a:pt x="52460" y="12832"/>
                  <a:pt x="54175" y="12161"/>
                </a:cubicBezTo>
                <a:cubicBezTo>
                  <a:pt x="58927" y="10301"/>
                  <a:pt x="64097" y="9605"/>
                  <a:pt x="68787" y="7595"/>
                </a:cubicBezTo>
                <a:cubicBezTo>
                  <a:pt x="70890" y="6693"/>
                  <a:pt x="64225" y="7138"/>
                  <a:pt x="61937" y="7138"/>
                </a:cubicBezTo>
                <a:cubicBezTo>
                  <a:pt x="56458" y="7138"/>
                  <a:pt x="50587" y="9173"/>
                  <a:pt x="45499" y="7138"/>
                </a:cubicBezTo>
                <a:cubicBezTo>
                  <a:pt x="42140" y="5795"/>
                  <a:pt x="52442" y="4890"/>
                  <a:pt x="55544" y="3029"/>
                </a:cubicBezTo>
                <a:cubicBezTo>
                  <a:pt x="56327" y="2559"/>
                  <a:pt x="54631" y="3029"/>
                  <a:pt x="53718" y="3029"/>
                </a:cubicBezTo>
                <a:cubicBezTo>
                  <a:pt x="50978" y="3029"/>
                  <a:pt x="50974" y="2889"/>
                  <a:pt x="48238" y="3029"/>
                </a:cubicBezTo>
                <a:cubicBezTo>
                  <a:pt x="37137" y="3598"/>
                  <a:pt x="4360" y="7459"/>
                  <a:pt x="14904" y="3942"/>
                </a:cubicBezTo>
                <a:cubicBezTo>
                  <a:pt x="17324" y="3135"/>
                  <a:pt x="19995" y="2925"/>
                  <a:pt x="22210" y="1659"/>
                </a:cubicBezTo>
                <a:cubicBezTo>
                  <a:pt x="23428" y="963"/>
                  <a:pt x="19409" y="2064"/>
                  <a:pt x="18101" y="2572"/>
                </a:cubicBezTo>
                <a:cubicBezTo>
                  <a:pt x="15753" y="3485"/>
                  <a:pt x="12188" y="3430"/>
                  <a:pt x="11251" y="5769"/>
                </a:cubicBezTo>
                <a:cubicBezTo>
                  <a:pt x="8874" y="11705"/>
                  <a:pt x="13090" y="18979"/>
                  <a:pt x="10795" y="24947"/>
                </a:cubicBezTo>
                <a:cubicBezTo>
                  <a:pt x="9324" y="28772"/>
                  <a:pt x="3806" y="29231"/>
                  <a:pt x="292" y="31340"/>
                </a:cubicBezTo>
                <a:cubicBezTo>
                  <a:pt x="-292" y="31690"/>
                  <a:pt x="1438" y="32253"/>
                  <a:pt x="2119" y="32253"/>
                </a:cubicBezTo>
                <a:cubicBezTo>
                  <a:pt x="5778" y="32253"/>
                  <a:pt x="10985" y="32176"/>
                  <a:pt x="12621" y="35449"/>
                </a:cubicBezTo>
                <a:cubicBezTo>
                  <a:pt x="14151" y="38508"/>
                  <a:pt x="7366" y="40929"/>
                  <a:pt x="3945" y="40929"/>
                </a:cubicBezTo>
              </a:path>
            </a:pathLst>
          </a:custGeom>
          <a:noFill/>
          <a:ln cap="flat" cmpd="sng" w="76200">
            <a:solidFill>
              <a:srgbClr val="FF0000"/>
            </a:solidFill>
            <a:prstDash val="solid"/>
            <a:round/>
            <a:headEnd len="med" w="med" type="none"/>
            <a:tailEnd len="med" w="med" type="none"/>
          </a:ln>
        </p:spPr>
      </p:sp>
      <p:pic>
        <p:nvPicPr>
          <p:cNvPr id="79" name="Google Shape;79;p18"/>
          <p:cNvPicPr preferRelativeResize="0"/>
          <p:nvPr/>
        </p:nvPicPr>
        <p:blipFill>
          <a:blip r:embed="rId4">
            <a:alphaModFix/>
          </a:blip>
          <a:stretch>
            <a:fillRect/>
          </a:stretch>
        </p:blipFill>
        <p:spPr>
          <a:xfrm>
            <a:off x="7671367" y="4162600"/>
            <a:ext cx="1325500" cy="817325"/>
          </a:xfrm>
          <a:prstGeom prst="rect">
            <a:avLst/>
          </a:prstGeom>
          <a:noFill/>
          <a:ln>
            <a:noFill/>
          </a:ln>
        </p:spPr>
      </p:pic>
      <p:pic>
        <p:nvPicPr>
          <p:cNvPr id="80" name="Google Shape;80;p18"/>
          <p:cNvPicPr preferRelativeResize="0"/>
          <p:nvPr/>
        </p:nvPicPr>
        <p:blipFill>
          <a:blip r:embed="rId5">
            <a:alphaModFix/>
          </a:blip>
          <a:stretch>
            <a:fillRect/>
          </a:stretch>
        </p:blipFill>
        <p:spPr>
          <a:xfrm>
            <a:off x="7792475" y="3721525"/>
            <a:ext cx="1083300" cy="376800"/>
          </a:xfrm>
          <a:prstGeom prst="rect">
            <a:avLst/>
          </a:prstGeom>
          <a:noFill/>
          <a:ln>
            <a:noFill/>
          </a:ln>
        </p:spPr>
      </p:pic>
      <p:pic>
        <p:nvPicPr>
          <p:cNvPr id="81" name="Google Shape;81;p18"/>
          <p:cNvPicPr preferRelativeResize="0"/>
          <p:nvPr/>
        </p:nvPicPr>
        <p:blipFill>
          <a:blip r:embed="rId6">
            <a:alphaModFix/>
          </a:blip>
          <a:stretch>
            <a:fillRect/>
          </a:stretch>
        </p:blipFill>
        <p:spPr>
          <a:xfrm>
            <a:off x="200617" y="4511943"/>
            <a:ext cx="993758" cy="376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36"/>
          <p:cNvSpPr txBox="1"/>
          <p:nvPr/>
        </p:nvSpPr>
        <p:spPr>
          <a:xfrm>
            <a:off x="4054925" y="96150"/>
            <a:ext cx="4871400" cy="1206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3000">
                <a:latin typeface="Calibri"/>
                <a:ea typeface="Calibri"/>
                <a:cs typeface="Calibri"/>
                <a:sym typeface="Calibri"/>
              </a:rPr>
              <a:t>RDM Survey at TU Delft (2017-18, 680 respondents)</a:t>
            </a:r>
            <a:endParaRPr sz="3000">
              <a:latin typeface="Calibri"/>
              <a:ea typeface="Calibri"/>
              <a:cs typeface="Calibri"/>
              <a:sym typeface="Calibri"/>
            </a:endParaRPr>
          </a:p>
        </p:txBody>
      </p:sp>
      <p:pic>
        <p:nvPicPr>
          <p:cNvPr id="196" name="Google Shape;196;p36" title="Chart"/>
          <p:cNvPicPr preferRelativeResize="0"/>
          <p:nvPr/>
        </p:nvPicPr>
        <p:blipFill>
          <a:blip r:embed="rId3">
            <a:alphaModFix/>
          </a:blip>
          <a:stretch>
            <a:fillRect/>
          </a:stretch>
        </p:blipFill>
        <p:spPr>
          <a:xfrm>
            <a:off x="99775" y="99775"/>
            <a:ext cx="3865725" cy="2390304"/>
          </a:xfrm>
          <a:prstGeom prst="rect">
            <a:avLst/>
          </a:prstGeom>
          <a:noFill/>
          <a:ln cap="flat" cmpd="sng" w="19050">
            <a:solidFill>
              <a:schemeClr val="dk2"/>
            </a:solidFill>
            <a:prstDash val="solid"/>
            <a:round/>
            <a:headEnd len="sm" w="sm" type="none"/>
            <a:tailEnd len="sm" w="sm" type="none"/>
          </a:ln>
        </p:spPr>
      </p:pic>
      <p:sp>
        <p:nvSpPr>
          <p:cNvPr id="197" name="Google Shape;197;p36"/>
          <p:cNvSpPr txBox="1"/>
          <p:nvPr/>
        </p:nvSpPr>
        <p:spPr>
          <a:xfrm>
            <a:off x="4100275" y="4581075"/>
            <a:ext cx="4826100" cy="5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Calibri"/>
                <a:ea typeface="Calibri"/>
                <a:cs typeface="Calibri"/>
                <a:sym typeface="Calibri"/>
              </a:rPr>
              <a:t>https://openworking.wordpress.com/2018/02/07/do-as-you-preach-results-of-2017-data-management-survey-now-published/</a:t>
            </a:r>
            <a:endParaRPr sz="1000">
              <a:latin typeface="Calibri"/>
              <a:ea typeface="Calibri"/>
              <a:cs typeface="Calibri"/>
              <a:sym typeface="Calibri"/>
            </a:endParaRPr>
          </a:p>
        </p:txBody>
      </p:sp>
      <p:pic>
        <p:nvPicPr>
          <p:cNvPr id="198" name="Google Shape;198;p36" title="Chart"/>
          <p:cNvPicPr preferRelativeResize="0"/>
          <p:nvPr/>
        </p:nvPicPr>
        <p:blipFill>
          <a:blip r:embed="rId4">
            <a:alphaModFix/>
          </a:blip>
          <a:stretch>
            <a:fillRect/>
          </a:stretch>
        </p:blipFill>
        <p:spPr>
          <a:xfrm>
            <a:off x="99775" y="2635250"/>
            <a:ext cx="3865725" cy="2390325"/>
          </a:xfrm>
          <a:prstGeom prst="rect">
            <a:avLst/>
          </a:prstGeom>
          <a:noFill/>
          <a:ln cap="flat" cmpd="sng" w="19050">
            <a:solidFill>
              <a:schemeClr val="dk2"/>
            </a:solidFill>
            <a:prstDash val="solid"/>
            <a:round/>
            <a:headEnd len="sm" w="sm" type="none"/>
            <a:tailEnd len="sm" w="sm" type="none"/>
          </a:ln>
        </p:spPr>
      </p:pic>
      <p:pic>
        <p:nvPicPr>
          <p:cNvPr id="199" name="Google Shape;199;p36" title="Chart"/>
          <p:cNvPicPr preferRelativeResize="0"/>
          <p:nvPr/>
        </p:nvPicPr>
        <p:blipFill>
          <a:blip r:embed="rId5">
            <a:alphaModFix/>
          </a:blip>
          <a:stretch>
            <a:fillRect/>
          </a:stretch>
        </p:blipFill>
        <p:spPr>
          <a:xfrm>
            <a:off x="4370200" y="1549475"/>
            <a:ext cx="4286250" cy="265033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pic>
        <p:nvPicPr>
          <p:cNvPr id="204" name="Google Shape;204;p37"/>
          <p:cNvPicPr preferRelativeResize="0"/>
          <p:nvPr/>
        </p:nvPicPr>
        <p:blipFill>
          <a:blip r:embed="rId3">
            <a:alphaModFix/>
          </a:blip>
          <a:stretch>
            <a:fillRect/>
          </a:stretch>
        </p:blipFill>
        <p:spPr>
          <a:xfrm>
            <a:off x="67400" y="0"/>
            <a:ext cx="9076602" cy="5143502"/>
          </a:xfrm>
          <a:prstGeom prst="rect">
            <a:avLst/>
          </a:prstGeom>
          <a:noFill/>
          <a:ln>
            <a:noFill/>
          </a:ln>
        </p:spPr>
      </p:pic>
      <p:sp>
        <p:nvSpPr>
          <p:cNvPr id="205" name="Google Shape;205;p37"/>
          <p:cNvSpPr txBox="1"/>
          <p:nvPr>
            <p:ph type="title"/>
          </p:nvPr>
        </p:nvSpPr>
        <p:spPr>
          <a:xfrm>
            <a:off x="310500" y="594600"/>
            <a:ext cx="5868000" cy="1650900"/>
          </a:xfrm>
          <a:prstGeom prst="rect">
            <a:avLst/>
          </a:prstGeom>
          <a:solidFill>
            <a:srgbClr val="F3F3F3"/>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4. Data Protection and that damned GDPR</a:t>
            </a:r>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38"/>
          <p:cNvSpPr txBox="1"/>
          <p:nvPr>
            <p:ph type="title"/>
          </p:nvPr>
        </p:nvSpPr>
        <p:spPr>
          <a:xfrm>
            <a:off x="1655275" y="526350"/>
            <a:ext cx="5913300" cy="4090800"/>
          </a:xfrm>
          <a:prstGeom prst="rect">
            <a:avLst/>
          </a:prstGeom>
        </p:spPr>
        <p:txBody>
          <a:bodyPr anchorCtr="0" anchor="ctr" bIns="91425" lIns="91425" spcFirstLastPara="1" rIns="91425" wrap="square" tIns="91425">
            <a:noAutofit/>
          </a:bodyPr>
          <a:lstStyle/>
          <a:p>
            <a:pPr indent="0" lvl="0" marL="122400" rtl="0" algn="l">
              <a:lnSpc>
                <a:spcPct val="115000"/>
              </a:lnSpc>
              <a:spcBef>
                <a:spcPts val="0"/>
              </a:spcBef>
              <a:spcAft>
                <a:spcPts val="0"/>
              </a:spcAft>
              <a:buNone/>
            </a:pPr>
            <a:r>
              <a:rPr lang="en-GB" sz="3600">
                <a:latin typeface="Calibri"/>
                <a:ea typeface="Calibri"/>
                <a:cs typeface="Calibri"/>
                <a:sym typeface="Calibri"/>
              </a:rPr>
              <a:t>GDPR is not so new. There are technical challenges but they are dwarfed by the challenges in communicating roles and responsibilities.</a:t>
            </a:r>
            <a:endParaRPr sz="36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9"/>
          <p:cNvSpPr txBox="1"/>
          <p:nvPr/>
        </p:nvSpPr>
        <p:spPr>
          <a:xfrm>
            <a:off x="4054925" y="172350"/>
            <a:ext cx="4871400" cy="1206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3000">
                <a:latin typeface="Calibri"/>
                <a:ea typeface="Calibri"/>
                <a:cs typeface="Calibri"/>
                <a:sym typeface="Calibri"/>
              </a:rPr>
              <a:t>RDM Survey at TU Delft (2017-18, 680 respondents)</a:t>
            </a:r>
            <a:endParaRPr sz="3000">
              <a:latin typeface="Calibri"/>
              <a:ea typeface="Calibri"/>
              <a:cs typeface="Calibri"/>
              <a:sym typeface="Calibri"/>
            </a:endParaRPr>
          </a:p>
        </p:txBody>
      </p:sp>
      <p:sp>
        <p:nvSpPr>
          <p:cNvPr id="216" name="Google Shape;216;p39"/>
          <p:cNvSpPr txBox="1"/>
          <p:nvPr/>
        </p:nvSpPr>
        <p:spPr>
          <a:xfrm>
            <a:off x="4100275" y="4581075"/>
            <a:ext cx="4826100" cy="5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Calibri"/>
                <a:ea typeface="Calibri"/>
                <a:cs typeface="Calibri"/>
                <a:sym typeface="Calibri"/>
              </a:rPr>
              <a:t>https://openworking.wordpress.com/2018/02/07/do-as-you-preach-results-of-2017-data-management-survey-now-published/</a:t>
            </a:r>
            <a:endParaRPr sz="1000">
              <a:latin typeface="Calibri"/>
              <a:ea typeface="Calibri"/>
              <a:cs typeface="Calibri"/>
              <a:sym typeface="Calibri"/>
            </a:endParaRPr>
          </a:p>
        </p:txBody>
      </p:sp>
      <p:pic>
        <p:nvPicPr>
          <p:cNvPr id="217" name="Google Shape;217;p39" title="Chart"/>
          <p:cNvPicPr preferRelativeResize="0"/>
          <p:nvPr/>
        </p:nvPicPr>
        <p:blipFill>
          <a:blip r:embed="rId3">
            <a:alphaModFix/>
          </a:blip>
          <a:stretch>
            <a:fillRect/>
          </a:stretch>
        </p:blipFill>
        <p:spPr>
          <a:xfrm>
            <a:off x="322925" y="1159325"/>
            <a:ext cx="5600700" cy="34631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pic>
        <p:nvPicPr>
          <p:cNvPr id="222" name="Google Shape;222;p40"/>
          <p:cNvPicPr preferRelativeResize="0"/>
          <p:nvPr/>
        </p:nvPicPr>
        <p:blipFill>
          <a:blip r:embed="rId3">
            <a:alphaModFix/>
          </a:blip>
          <a:stretch>
            <a:fillRect/>
          </a:stretch>
        </p:blipFill>
        <p:spPr>
          <a:xfrm>
            <a:off x="1" y="0"/>
            <a:ext cx="9143999" cy="5143500"/>
          </a:xfrm>
          <a:prstGeom prst="rect">
            <a:avLst/>
          </a:prstGeom>
          <a:noFill/>
          <a:ln>
            <a:noFill/>
          </a:ln>
        </p:spPr>
      </p:pic>
      <p:sp>
        <p:nvSpPr>
          <p:cNvPr id="223" name="Google Shape;223;p40"/>
          <p:cNvSpPr txBox="1"/>
          <p:nvPr>
            <p:ph type="title"/>
          </p:nvPr>
        </p:nvSpPr>
        <p:spPr>
          <a:xfrm>
            <a:off x="490250" y="1841500"/>
            <a:ext cx="7519800" cy="1650900"/>
          </a:xfrm>
          <a:prstGeom prst="rect">
            <a:avLst/>
          </a:prstGeom>
          <a:solidFill>
            <a:srgbClr val="F3F3F3"/>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So what are we doing about this in the Netherlands?</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41"/>
          <p:cNvSpPr txBox="1"/>
          <p:nvPr>
            <p:ph type="title"/>
          </p:nvPr>
        </p:nvSpPr>
        <p:spPr>
          <a:xfrm>
            <a:off x="1170225" y="526350"/>
            <a:ext cx="6594900" cy="4090800"/>
          </a:xfrm>
          <a:prstGeom prst="rect">
            <a:avLst/>
          </a:prstGeom>
        </p:spPr>
        <p:txBody>
          <a:bodyPr anchorCtr="0" anchor="ctr" bIns="91425" lIns="91425" spcFirstLastPara="1" rIns="91425" wrap="square" tIns="91425">
            <a:noAutofit/>
          </a:bodyPr>
          <a:lstStyle/>
          <a:p>
            <a:pPr indent="-457200" lvl="0" marL="457200" rtl="0" algn="l">
              <a:lnSpc>
                <a:spcPct val="115000"/>
              </a:lnSpc>
              <a:spcBef>
                <a:spcPts val="0"/>
              </a:spcBef>
              <a:spcAft>
                <a:spcPts val="0"/>
              </a:spcAft>
              <a:buSzPts val="3600"/>
              <a:buFont typeface="Calibri"/>
              <a:buChar char="●"/>
            </a:pPr>
            <a:r>
              <a:rPr lang="en-GB" sz="3600">
                <a:latin typeface="Calibri"/>
                <a:ea typeface="Calibri"/>
                <a:cs typeface="Calibri"/>
                <a:sym typeface="Calibri"/>
              </a:rPr>
              <a:t>Mix of infrastructure and support but messy …..</a:t>
            </a:r>
            <a:endParaRPr sz="3600">
              <a:latin typeface="Calibri"/>
              <a:ea typeface="Calibri"/>
              <a:cs typeface="Calibri"/>
              <a:sym typeface="Calibri"/>
            </a:endParaRPr>
          </a:p>
          <a:p>
            <a:pPr indent="-457200" lvl="0" marL="457200" rtl="0" algn="l">
              <a:lnSpc>
                <a:spcPct val="115000"/>
              </a:lnSpc>
              <a:spcBef>
                <a:spcPts val="0"/>
              </a:spcBef>
              <a:spcAft>
                <a:spcPts val="0"/>
              </a:spcAft>
              <a:buSzPts val="3600"/>
              <a:buFont typeface="Calibri"/>
              <a:buChar char="●"/>
            </a:pPr>
            <a:r>
              <a:rPr lang="en-GB" sz="3600" u="sng">
                <a:solidFill>
                  <a:schemeClr val="hlink"/>
                </a:solidFill>
                <a:latin typeface="Calibri"/>
                <a:ea typeface="Calibri"/>
                <a:cs typeface="Calibri"/>
                <a:sym typeface="Calibri"/>
                <a:hlinkClick r:id="rId3"/>
              </a:rPr>
              <a:t>National Plan for Open Science</a:t>
            </a:r>
            <a:endParaRPr sz="3600">
              <a:latin typeface="Calibri"/>
              <a:ea typeface="Calibri"/>
              <a:cs typeface="Calibri"/>
              <a:sym typeface="Calibri"/>
            </a:endParaRPr>
          </a:p>
          <a:p>
            <a:pPr indent="-457200" lvl="0" marL="457200" rtl="0" algn="l">
              <a:lnSpc>
                <a:spcPct val="115000"/>
              </a:lnSpc>
              <a:spcBef>
                <a:spcPts val="0"/>
              </a:spcBef>
              <a:spcAft>
                <a:spcPts val="0"/>
              </a:spcAft>
              <a:buSzPts val="3600"/>
              <a:buFont typeface="Calibri"/>
              <a:buChar char="●"/>
            </a:pPr>
            <a:r>
              <a:rPr lang="en-GB" sz="3600">
                <a:latin typeface="Calibri"/>
                <a:ea typeface="Calibri"/>
                <a:cs typeface="Calibri"/>
                <a:sym typeface="Calibri"/>
              </a:rPr>
              <a:t>FAIR Data Action Plan for NL</a:t>
            </a:r>
            <a:endParaRPr sz="3600">
              <a:latin typeface="Calibri"/>
              <a:ea typeface="Calibri"/>
              <a:cs typeface="Calibri"/>
              <a:sym typeface="Calibri"/>
            </a:endParaRPr>
          </a:p>
          <a:p>
            <a:pPr indent="-457200" lvl="0" marL="457200" rtl="0" algn="l">
              <a:lnSpc>
                <a:spcPct val="115000"/>
              </a:lnSpc>
              <a:spcBef>
                <a:spcPts val="0"/>
              </a:spcBef>
              <a:spcAft>
                <a:spcPts val="0"/>
              </a:spcAft>
              <a:buSzPts val="3600"/>
              <a:buFont typeface="Calibri"/>
              <a:buChar char="●"/>
            </a:pPr>
            <a:r>
              <a:rPr lang="en-GB" sz="3600" u="sng">
                <a:solidFill>
                  <a:schemeClr val="hlink"/>
                </a:solidFill>
                <a:latin typeface="Calibri"/>
                <a:ea typeface="Calibri"/>
                <a:cs typeface="Calibri"/>
                <a:sym typeface="Calibri"/>
                <a:hlinkClick r:id="rId4"/>
              </a:rPr>
              <a:t>National Coordination Point for </a:t>
            </a:r>
            <a:r>
              <a:rPr lang="en-GB" sz="3600" u="sng">
                <a:solidFill>
                  <a:schemeClr val="hlink"/>
                </a:solidFill>
                <a:latin typeface="Calibri"/>
                <a:ea typeface="Calibri"/>
                <a:cs typeface="Calibri"/>
                <a:sym typeface="Calibri"/>
                <a:hlinkClick r:id="rId5"/>
              </a:rPr>
              <a:t>Research</a:t>
            </a:r>
            <a:r>
              <a:rPr lang="en-GB" sz="3600" u="sng">
                <a:solidFill>
                  <a:schemeClr val="hlink"/>
                </a:solidFill>
                <a:latin typeface="Calibri"/>
                <a:ea typeface="Calibri"/>
                <a:cs typeface="Calibri"/>
                <a:sym typeface="Calibri"/>
                <a:hlinkClick r:id="rId6"/>
              </a:rPr>
              <a:t> Data Management</a:t>
            </a:r>
            <a:endParaRPr sz="36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pic>
        <p:nvPicPr>
          <p:cNvPr id="233" name="Google Shape;233;p42"/>
          <p:cNvPicPr preferRelativeResize="0"/>
          <p:nvPr/>
        </p:nvPicPr>
        <p:blipFill>
          <a:blip r:embed="rId4">
            <a:alphaModFix/>
          </a:blip>
          <a:stretch>
            <a:fillRect/>
          </a:stretch>
        </p:blipFill>
        <p:spPr>
          <a:xfrm>
            <a:off x="1" y="0"/>
            <a:ext cx="9143999" cy="5143500"/>
          </a:xfrm>
          <a:prstGeom prst="rect">
            <a:avLst/>
          </a:prstGeom>
          <a:noFill/>
          <a:ln>
            <a:noFill/>
          </a:ln>
        </p:spPr>
      </p:pic>
      <p:sp>
        <p:nvSpPr>
          <p:cNvPr id="234" name="Google Shape;234;p42"/>
          <p:cNvSpPr txBox="1"/>
          <p:nvPr>
            <p:ph type="title"/>
          </p:nvPr>
        </p:nvSpPr>
        <p:spPr>
          <a:xfrm>
            <a:off x="490250" y="1841500"/>
            <a:ext cx="6367800" cy="1650900"/>
          </a:xfrm>
          <a:prstGeom prst="rect">
            <a:avLst/>
          </a:prstGeom>
          <a:solidFill>
            <a:srgbClr val="F3F3F3"/>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So what are we doing about this at TU Delft?</a:t>
            </a:r>
            <a:endParaRPr>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43"/>
          <p:cNvSpPr txBox="1"/>
          <p:nvPr>
            <p:ph type="title"/>
          </p:nvPr>
        </p:nvSpPr>
        <p:spPr>
          <a:xfrm>
            <a:off x="490250" y="450150"/>
            <a:ext cx="42270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Embedding Data Stewards in each of our eight faculties </a:t>
            </a:r>
            <a:endParaRPr i="1">
              <a:latin typeface="Calibri"/>
              <a:ea typeface="Calibri"/>
              <a:cs typeface="Calibri"/>
              <a:sym typeface="Calibri"/>
            </a:endParaRPr>
          </a:p>
        </p:txBody>
      </p:sp>
      <p:pic>
        <p:nvPicPr>
          <p:cNvPr id="240" name="Google Shape;240;p43"/>
          <p:cNvPicPr preferRelativeResize="0"/>
          <p:nvPr/>
        </p:nvPicPr>
        <p:blipFill>
          <a:blip r:embed="rId3">
            <a:alphaModFix/>
          </a:blip>
          <a:stretch>
            <a:fillRect/>
          </a:stretch>
        </p:blipFill>
        <p:spPr>
          <a:xfrm>
            <a:off x="4844250" y="38100"/>
            <a:ext cx="3564164" cy="5067299"/>
          </a:xfrm>
          <a:prstGeom prst="rect">
            <a:avLst/>
          </a:prstGeom>
          <a:noFill/>
          <a:ln cap="flat" cmpd="sng" w="9525">
            <a:solidFill>
              <a:schemeClr val="dk2"/>
            </a:solidFill>
            <a:prstDash val="solid"/>
            <a:round/>
            <a:headEnd len="sm" w="sm" type="none"/>
            <a:tailEnd len="sm" w="sm" type="none"/>
          </a:ln>
        </p:spPr>
      </p:pic>
      <p:sp>
        <p:nvSpPr>
          <p:cNvPr id="241" name="Google Shape;241;p43"/>
          <p:cNvSpPr txBox="1"/>
          <p:nvPr/>
        </p:nvSpPr>
        <p:spPr>
          <a:xfrm>
            <a:off x="217725" y="4490350"/>
            <a:ext cx="3039000" cy="48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latin typeface="Calibri"/>
                <a:ea typeface="Calibri"/>
                <a:cs typeface="Calibri"/>
                <a:sym typeface="Calibri"/>
                <a:hlinkClick r:id="rId4"/>
              </a:rPr>
              <a:t>http://bit.ly/DataStewardship</a:t>
            </a:r>
            <a:endParaRPr>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44"/>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Ensuring Data Stewards are articulate, </a:t>
            </a:r>
            <a:r>
              <a:rPr lang="en-GB">
                <a:latin typeface="Calibri"/>
                <a:ea typeface="Calibri"/>
                <a:cs typeface="Calibri"/>
                <a:sym typeface="Calibri"/>
              </a:rPr>
              <a:t>networked</a:t>
            </a:r>
            <a:r>
              <a:rPr lang="en-GB">
                <a:latin typeface="Calibri"/>
                <a:ea typeface="Calibri"/>
                <a:cs typeface="Calibri"/>
                <a:sym typeface="Calibri"/>
              </a:rPr>
              <a:t>, who can communicate at research and policy level </a:t>
            </a:r>
            <a:endParaRPr i="1">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45"/>
          <p:cNvSpPr txBox="1"/>
          <p:nvPr>
            <p:ph idx="1" type="body"/>
          </p:nvPr>
        </p:nvSpPr>
        <p:spPr>
          <a:xfrm>
            <a:off x="311700" y="847725"/>
            <a:ext cx="7120200" cy="372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000000"/>
                </a:solidFill>
                <a:latin typeface="Calibri"/>
                <a:ea typeface="Calibri"/>
                <a:cs typeface="Calibri"/>
                <a:sym typeface="Calibri"/>
              </a:rPr>
              <a:t>Cross working between IT, Library, and Ethics Committee </a:t>
            </a:r>
            <a:endParaRPr sz="2400">
              <a:solidFill>
                <a:srgbClr val="000000"/>
              </a:solidFill>
              <a:latin typeface="Calibri"/>
              <a:ea typeface="Calibri"/>
              <a:cs typeface="Calibri"/>
              <a:sym typeface="Calibri"/>
            </a:endParaRPr>
          </a:p>
          <a:p>
            <a:pPr indent="0" lvl="0" marL="0" rtl="0" algn="l">
              <a:spcBef>
                <a:spcPts val="1600"/>
              </a:spcBef>
              <a:spcAft>
                <a:spcPts val="0"/>
              </a:spcAft>
              <a:buNone/>
            </a:pPr>
            <a:r>
              <a:rPr lang="en-GB" sz="2400">
                <a:solidFill>
                  <a:srgbClr val="000000"/>
                </a:solidFill>
                <a:latin typeface="Calibri"/>
                <a:ea typeface="Calibri"/>
                <a:cs typeface="Calibri"/>
                <a:sym typeface="Calibri"/>
              </a:rPr>
              <a:t>Will use DMP (Data Management Plan) Online for </a:t>
            </a:r>
            <a:endParaRPr sz="2400">
              <a:solidFill>
                <a:srgbClr val="000000"/>
              </a:solidFill>
              <a:latin typeface="Calibri"/>
              <a:ea typeface="Calibri"/>
              <a:cs typeface="Calibri"/>
              <a:sym typeface="Calibri"/>
            </a:endParaRPr>
          </a:p>
          <a:p>
            <a:pPr indent="-381000" lvl="0" marL="457200" rtl="0" algn="l">
              <a:spcBef>
                <a:spcPts val="1600"/>
              </a:spcBef>
              <a:spcAft>
                <a:spcPts val="0"/>
              </a:spcAft>
              <a:buClr>
                <a:srgbClr val="000000"/>
              </a:buClr>
              <a:buSzPts val="2400"/>
              <a:buFont typeface="Calibri"/>
              <a:buChar char="●"/>
            </a:pPr>
            <a:r>
              <a:rPr lang="en-GB" sz="2400">
                <a:solidFill>
                  <a:srgbClr val="000000"/>
                </a:solidFill>
                <a:latin typeface="Calibri"/>
                <a:ea typeface="Calibri"/>
                <a:cs typeface="Calibri"/>
                <a:sym typeface="Calibri"/>
              </a:rPr>
              <a:t>data management</a:t>
            </a:r>
            <a:endParaRPr sz="2400">
              <a:solidFill>
                <a:srgbClr val="000000"/>
              </a:solidFill>
              <a:latin typeface="Calibri"/>
              <a:ea typeface="Calibri"/>
              <a:cs typeface="Calibri"/>
              <a:sym typeface="Calibri"/>
            </a:endParaRPr>
          </a:p>
          <a:p>
            <a:pPr indent="-381000" lvl="0" marL="457200" rtl="0" algn="l">
              <a:spcBef>
                <a:spcPts val="0"/>
              </a:spcBef>
              <a:spcAft>
                <a:spcPts val="0"/>
              </a:spcAft>
              <a:buClr>
                <a:srgbClr val="000000"/>
              </a:buClr>
              <a:buSzPts val="2400"/>
              <a:buFont typeface="Calibri"/>
              <a:buChar char="●"/>
            </a:pPr>
            <a:r>
              <a:rPr lang="en-GB" sz="2400">
                <a:solidFill>
                  <a:srgbClr val="000000"/>
                </a:solidFill>
                <a:latin typeface="Calibri"/>
                <a:ea typeface="Calibri"/>
                <a:cs typeface="Calibri"/>
                <a:sym typeface="Calibri"/>
              </a:rPr>
              <a:t>managing use of storage</a:t>
            </a:r>
            <a:endParaRPr sz="2400">
              <a:solidFill>
                <a:srgbClr val="000000"/>
              </a:solidFill>
              <a:latin typeface="Calibri"/>
              <a:ea typeface="Calibri"/>
              <a:cs typeface="Calibri"/>
              <a:sym typeface="Calibri"/>
            </a:endParaRPr>
          </a:p>
          <a:p>
            <a:pPr indent="-381000" lvl="0" marL="457200" rtl="0" algn="l">
              <a:spcBef>
                <a:spcPts val="0"/>
              </a:spcBef>
              <a:spcAft>
                <a:spcPts val="0"/>
              </a:spcAft>
              <a:buClr>
                <a:srgbClr val="000000"/>
              </a:buClr>
              <a:buSzPts val="2400"/>
              <a:buFont typeface="Calibri"/>
              <a:buChar char="●"/>
            </a:pPr>
            <a:r>
              <a:rPr lang="en-GB" sz="2400">
                <a:solidFill>
                  <a:srgbClr val="000000"/>
                </a:solidFill>
                <a:latin typeface="Calibri"/>
                <a:ea typeface="Calibri"/>
                <a:cs typeface="Calibri"/>
                <a:sym typeface="Calibri"/>
              </a:rPr>
              <a:t>ensuring ethical compliance </a:t>
            </a:r>
            <a:endParaRPr sz="2400">
              <a:solidFill>
                <a:srgbClr val="000000"/>
              </a:solidFill>
              <a:latin typeface="Calibri"/>
              <a:ea typeface="Calibri"/>
              <a:cs typeface="Calibri"/>
              <a:sym typeface="Calibri"/>
            </a:endParaRPr>
          </a:p>
        </p:txBody>
      </p:sp>
      <p:sp>
        <p:nvSpPr>
          <p:cNvPr id="252" name="Google Shape;252;p45"/>
          <p:cNvSpPr txBox="1"/>
          <p:nvPr>
            <p:ph type="title"/>
          </p:nvPr>
        </p:nvSpPr>
        <p:spPr>
          <a:xfrm>
            <a:off x="311700" y="121425"/>
            <a:ext cx="8520600" cy="72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000">
                <a:latin typeface="Calibri"/>
                <a:ea typeface="Calibri"/>
                <a:cs typeface="Calibri"/>
                <a:sym typeface="Calibri"/>
              </a:rPr>
              <a:t>Articulate</a:t>
            </a:r>
            <a:r>
              <a:rPr lang="en-GB" sz="3000">
                <a:latin typeface="Calibri"/>
                <a:ea typeface="Calibri"/>
                <a:cs typeface="Calibri"/>
                <a:sym typeface="Calibri"/>
              </a:rPr>
              <a:t>, Networked Communicators </a:t>
            </a:r>
            <a:endParaRPr sz="3000">
              <a:latin typeface="Calibri"/>
              <a:ea typeface="Calibri"/>
              <a:cs typeface="Calibri"/>
              <a:sym typeface="Calibri"/>
            </a:endParaRPr>
          </a:p>
        </p:txBody>
      </p:sp>
      <p:pic>
        <p:nvPicPr>
          <p:cNvPr id="253" name="Google Shape;253;p45"/>
          <p:cNvPicPr preferRelativeResize="0"/>
          <p:nvPr/>
        </p:nvPicPr>
        <p:blipFill>
          <a:blip r:embed="rId3">
            <a:alphaModFix/>
          </a:blip>
          <a:stretch>
            <a:fillRect/>
          </a:stretch>
        </p:blipFill>
        <p:spPr>
          <a:xfrm>
            <a:off x="4699500" y="2653401"/>
            <a:ext cx="4262350" cy="22938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9"/>
          <p:cNvSpPr txBox="1"/>
          <p:nvPr/>
        </p:nvSpPr>
        <p:spPr>
          <a:xfrm>
            <a:off x="993175" y="1974900"/>
            <a:ext cx="6986400" cy="26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latin typeface="Calibri"/>
                <a:ea typeface="Calibri"/>
                <a:cs typeface="Calibri"/>
                <a:sym typeface="Calibri"/>
              </a:rPr>
              <a:t>Danish eInfrastructure Cooperation Conference</a:t>
            </a:r>
            <a:endParaRPr sz="3000">
              <a:latin typeface="Calibri"/>
              <a:ea typeface="Calibri"/>
              <a:cs typeface="Calibri"/>
              <a:sym typeface="Calibri"/>
            </a:endParaRPr>
          </a:p>
          <a:p>
            <a:pPr indent="0" lvl="0" marL="0" rtl="0" algn="ctr">
              <a:spcBef>
                <a:spcPts val="0"/>
              </a:spcBef>
              <a:spcAft>
                <a:spcPts val="0"/>
              </a:spcAft>
              <a:buNone/>
            </a:pPr>
            <a:r>
              <a:rPr lang="en-GB" sz="3000">
                <a:latin typeface="Calibri"/>
                <a:ea typeface="Calibri"/>
                <a:cs typeface="Calibri"/>
                <a:sym typeface="Calibri"/>
              </a:rPr>
              <a:t>October 2018</a:t>
            </a:r>
            <a:endParaRPr sz="3000">
              <a:latin typeface="Calibri"/>
              <a:ea typeface="Calibri"/>
              <a:cs typeface="Calibri"/>
              <a:sym typeface="Calibri"/>
            </a:endParaRPr>
          </a:p>
          <a:p>
            <a:pPr indent="0" lvl="0" marL="0" rtl="0" algn="ctr">
              <a:spcBef>
                <a:spcPts val="0"/>
              </a:spcBef>
              <a:spcAft>
                <a:spcPts val="0"/>
              </a:spcAft>
              <a:buNone/>
            </a:pPr>
            <a:r>
              <a:t/>
            </a:r>
            <a:endParaRPr sz="2400">
              <a:latin typeface="Calibri"/>
              <a:ea typeface="Calibri"/>
              <a:cs typeface="Calibri"/>
              <a:sym typeface="Calibri"/>
            </a:endParaRPr>
          </a:p>
          <a:p>
            <a:pPr indent="0" lvl="0" marL="0" rtl="0" algn="ctr">
              <a:spcBef>
                <a:spcPts val="0"/>
              </a:spcBef>
              <a:spcAft>
                <a:spcPts val="0"/>
              </a:spcAft>
              <a:buNone/>
            </a:pPr>
            <a:r>
              <a:rPr lang="en-GB" sz="2400">
                <a:latin typeface="Calibri"/>
                <a:ea typeface="Calibri"/>
                <a:cs typeface="Calibri"/>
                <a:sym typeface="Calibri"/>
              </a:rPr>
              <a:t>Alastair Dunning, @alastairdunning</a:t>
            </a:r>
            <a:endParaRPr sz="2400">
              <a:latin typeface="Calibri"/>
              <a:ea typeface="Calibri"/>
              <a:cs typeface="Calibri"/>
              <a:sym typeface="Calibri"/>
            </a:endParaRPr>
          </a:p>
          <a:p>
            <a:pPr indent="0" lvl="0" marL="0" rtl="0" algn="ctr">
              <a:spcBef>
                <a:spcPts val="0"/>
              </a:spcBef>
              <a:spcAft>
                <a:spcPts val="0"/>
              </a:spcAft>
              <a:buNone/>
            </a:pPr>
            <a:r>
              <a:rPr lang="en-GB" sz="2400">
                <a:latin typeface="Calibri"/>
                <a:ea typeface="Calibri"/>
                <a:cs typeface="Calibri"/>
                <a:sym typeface="Calibri"/>
              </a:rPr>
              <a:t>Head of 4TU.ResearchData, and Research Data Services, TU Delft</a:t>
            </a:r>
            <a:r>
              <a:rPr lang="en-GB">
                <a:latin typeface="Calibri"/>
                <a:ea typeface="Calibri"/>
                <a:cs typeface="Calibri"/>
                <a:sym typeface="Calibri"/>
              </a:rPr>
              <a:t> </a:t>
            </a:r>
            <a:endParaRPr>
              <a:latin typeface="Calibri"/>
              <a:ea typeface="Calibri"/>
              <a:cs typeface="Calibri"/>
              <a:sym typeface="Calibri"/>
            </a:endParaRPr>
          </a:p>
        </p:txBody>
      </p:sp>
      <p:pic>
        <p:nvPicPr>
          <p:cNvPr id="87" name="Google Shape;87;p19"/>
          <p:cNvPicPr preferRelativeResize="0"/>
          <p:nvPr/>
        </p:nvPicPr>
        <p:blipFill>
          <a:blip r:embed="rId3">
            <a:alphaModFix/>
          </a:blip>
          <a:stretch>
            <a:fillRect/>
          </a:stretch>
        </p:blipFill>
        <p:spPr>
          <a:xfrm>
            <a:off x="7671367" y="4162600"/>
            <a:ext cx="1325500" cy="817325"/>
          </a:xfrm>
          <a:prstGeom prst="rect">
            <a:avLst/>
          </a:prstGeom>
          <a:noFill/>
          <a:ln>
            <a:noFill/>
          </a:ln>
        </p:spPr>
      </p:pic>
      <p:pic>
        <p:nvPicPr>
          <p:cNvPr id="88" name="Google Shape;88;p19"/>
          <p:cNvPicPr preferRelativeResize="0"/>
          <p:nvPr/>
        </p:nvPicPr>
        <p:blipFill>
          <a:blip r:embed="rId4">
            <a:alphaModFix/>
          </a:blip>
          <a:stretch>
            <a:fillRect/>
          </a:stretch>
        </p:blipFill>
        <p:spPr>
          <a:xfrm>
            <a:off x="7792475" y="3721525"/>
            <a:ext cx="1083300" cy="376800"/>
          </a:xfrm>
          <a:prstGeom prst="rect">
            <a:avLst/>
          </a:prstGeom>
          <a:noFill/>
          <a:ln>
            <a:noFill/>
          </a:ln>
        </p:spPr>
      </p:pic>
      <p:pic>
        <p:nvPicPr>
          <p:cNvPr id="89" name="Google Shape;89;p19"/>
          <p:cNvPicPr preferRelativeResize="0"/>
          <p:nvPr/>
        </p:nvPicPr>
        <p:blipFill>
          <a:blip r:embed="rId5">
            <a:alphaModFix/>
          </a:blip>
          <a:stretch>
            <a:fillRect/>
          </a:stretch>
        </p:blipFill>
        <p:spPr>
          <a:xfrm>
            <a:off x="200617" y="4511943"/>
            <a:ext cx="993758" cy="376800"/>
          </a:xfrm>
          <a:prstGeom prst="rect">
            <a:avLst/>
          </a:prstGeom>
          <a:noFill/>
          <a:ln>
            <a:noFill/>
          </a:ln>
        </p:spPr>
      </p:pic>
      <p:sp>
        <p:nvSpPr>
          <p:cNvPr id="90" name="Google Shape;90;p19"/>
          <p:cNvSpPr txBox="1"/>
          <p:nvPr>
            <p:ph type="ctrTitle"/>
          </p:nvPr>
        </p:nvSpPr>
        <p:spPr>
          <a:xfrm>
            <a:off x="311700" y="710350"/>
            <a:ext cx="8520600" cy="1059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GB" sz="3600">
                <a:highlight>
                  <a:srgbClr val="BFD730"/>
                </a:highlight>
                <a:latin typeface="Calibri"/>
                <a:ea typeface="Calibri"/>
                <a:cs typeface="Calibri"/>
                <a:sym typeface="Calibri"/>
              </a:rPr>
              <a:t>Changing Cultures of Research Data Management</a:t>
            </a:r>
            <a:endParaRPr b="1" sz="36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4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Library based staff run our data archive, and link to national and international networks </a:t>
            </a:r>
            <a:endParaRPr i="1">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pic>
        <p:nvPicPr>
          <p:cNvPr id="263" name="Google Shape;263;p47"/>
          <p:cNvPicPr preferRelativeResize="0"/>
          <p:nvPr/>
        </p:nvPicPr>
        <p:blipFill>
          <a:blip r:embed="rId3">
            <a:alphaModFix/>
          </a:blip>
          <a:stretch>
            <a:fillRect/>
          </a:stretch>
        </p:blipFill>
        <p:spPr>
          <a:xfrm>
            <a:off x="344700" y="877154"/>
            <a:ext cx="4832474" cy="3096151"/>
          </a:xfrm>
          <a:prstGeom prst="rect">
            <a:avLst/>
          </a:prstGeom>
          <a:noFill/>
          <a:ln cap="flat" cmpd="sng" w="19050">
            <a:solidFill>
              <a:schemeClr val="dk2"/>
            </a:solidFill>
            <a:prstDash val="solid"/>
            <a:round/>
            <a:headEnd len="sm" w="sm" type="none"/>
            <a:tailEnd len="sm" w="sm" type="none"/>
          </a:ln>
        </p:spPr>
      </p:pic>
      <p:sp>
        <p:nvSpPr>
          <p:cNvPr id="264" name="Google Shape;264;p47"/>
          <p:cNvSpPr txBox="1"/>
          <p:nvPr/>
        </p:nvSpPr>
        <p:spPr>
          <a:xfrm>
            <a:off x="381000" y="4209150"/>
            <a:ext cx="4807800" cy="49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u="sng">
                <a:solidFill>
                  <a:schemeClr val="hlink"/>
                </a:solidFill>
                <a:latin typeface="Calibri"/>
                <a:ea typeface="Calibri"/>
                <a:cs typeface="Calibri"/>
                <a:sym typeface="Calibri"/>
                <a:hlinkClick r:id="rId4"/>
              </a:rPr>
              <a:t>http://data.4tu.nl</a:t>
            </a:r>
            <a:endParaRPr sz="2400">
              <a:latin typeface="Calibri"/>
              <a:ea typeface="Calibri"/>
              <a:cs typeface="Calibri"/>
              <a:sym typeface="Calibri"/>
            </a:endParaRPr>
          </a:p>
        </p:txBody>
      </p:sp>
      <p:sp>
        <p:nvSpPr>
          <p:cNvPr id="265" name="Google Shape;265;p47"/>
          <p:cNvSpPr txBox="1"/>
          <p:nvPr/>
        </p:nvSpPr>
        <p:spPr>
          <a:xfrm>
            <a:off x="5715000" y="498925"/>
            <a:ext cx="3093300" cy="433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latin typeface="Calibri"/>
                <a:ea typeface="Calibri"/>
                <a:cs typeface="Calibri"/>
                <a:sym typeface="Calibri"/>
              </a:rPr>
              <a:t>4TU.ResearchData</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GB" sz="1800">
                <a:latin typeface="Calibri"/>
                <a:ea typeface="Calibri"/>
                <a:cs typeface="Calibri"/>
                <a:sym typeface="Calibri"/>
              </a:rPr>
              <a:t>Connections with other data archives in the Netherlands (DANS, SURF Trusted Repository) via Research Data Netherlands (RDNL)</a:t>
            </a:r>
            <a:endParaRPr sz="1800">
              <a:latin typeface="Calibri"/>
              <a:ea typeface="Calibri"/>
              <a:cs typeface="Calibri"/>
              <a:sym typeface="Calibri"/>
            </a:endParaRPr>
          </a:p>
          <a:p>
            <a:pPr indent="0" lvl="0" marL="0" rtl="0" algn="l">
              <a:spcBef>
                <a:spcPts val="0"/>
              </a:spcBef>
              <a:spcAft>
                <a:spcPts val="0"/>
              </a:spcAft>
              <a:buNone/>
            </a:pPr>
            <a:r>
              <a:rPr lang="en-GB" sz="1800">
                <a:latin typeface="Calibri"/>
                <a:ea typeface="Calibri"/>
                <a:cs typeface="Calibri"/>
                <a:sym typeface="Calibri"/>
              </a:rPr>
              <a:t>- RDA</a:t>
            </a:r>
            <a:endParaRPr sz="1800">
              <a:latin typeface="Calibri"/>
              <a:ea typeface="Calibri"/>
              <a:cs typeface="Calibri"/>
              <a:sym typeface="Calibri"/>
            </a:endParaRPr>
          </a:p>
          <a:p>
            <a:pPr indent="0" lvl="0" marL="0" rtl="0" algn="l">
              <a:spcBef>
                <a:spcPts val="0"/>
              </a:spcBef>
              <a:spcAft>
                <a:spcPts val="0"/>
              </a:spcAft>
              <a:buNone/>
            </a:pPr>
            <a:r>
              <a:rPr lang="en-GB" sz="1800">
                <a:latin typeface="Calibri"/>
                <a:ea typeface="Calibri"/>
                <a:cs typeface="Calibri"/>
                <a:sym typeface="Calibri"/>
              </a:rPr>
              <a:t>- National Platform for Open Science</a:t>
            </a:r>
            <a:endParaRPr sz="1800">
              <a:latin typeface="Calibri"/>
              <a:ea typeface="Calibri"/>
              <a:cs typeface="Calibri"/>
              <a:sym typeface="Calibri"/>
            </a:endParaRPr>
          </a:p>
          <a:p>
            <a:pPr indent="0" lvl="0" marL="0" rtl="0" algn="l">
              <a:spcBef>
                <a:spcPts val="0"/>
              </a:spcBef>
              <a:spcAft>
                <a:spcPts val="0"/>
              </a:spcAft>
              <a:buNone/>
            </a:pPr>
            <a:r>
              <a:rPr lang="en-GB" sz="1800">
                <a:latin typeface="Calibri"/>
                <a:ea typeface="Calibri"/>
                <a:cs typeface="Calibri"/>
                <a:sym typeface="Calibri"/>
              </a:rPr>
              <a:t>- National Coordination Point</a:t>
            </a:r>
            <a:endParaRPr sz="1800">
              <a:latin typeface="Calibri"/>
              <a:ea typeface="Calibri"/>
              <a:cs typeface="Calibri"/>
              <a:sym typeface="Calibri"/>
            </a:endParaRPr>
          </a:p>
          <a:p>
            <a:pPr indent="0" lvl="0" marL="0" rtl="0" algn="l">
              <a:spcBef>
                <a:spcPts val="0"/>
              </a:spcBef>
              <a:spcAft>
                <a:spcPts val="0"/>
              </a:spcAft>
              <a:buNone/>
            </a:pPr>
            <a:r>
              <a:rPr lang="en-GB" sz="1800">
                <a:latin typeface="Calibri"/>
                <a:ea typeface="Calibri"/>
                <a:cs typeface="Calibri"/>
                <a:sym typeface="Calibri"/>
              </a:rPr>
              <a:t>- FAIRSharing</a:t>
            </a:r>
            <a:endParaRPr sz="1800">
              <a:latin typeface="Calibri"/>
              <a:ea typeface="Calibri"/>
              <a:cs typeface="Calibri"/>
              <a:sym typeface="Calibri"/>
            </a:endParaRPr>
          </a:p>
          <a:p>
            <a:pPr indent="0" lvl="0" marL="0" rtl="0" algn="l">
              <a:spcBef>
                <a:spcPts val="0"/>
              </a:spcBef>
              <a:spcAft>
                <a:spcPts val="0"/>
              </a:spcAft>
              <a:buNone/>
            </a:pPr>
            <a:r>
              <a:rPr lang="en-GB" sz="1800">
                <a:latin typeface="Calibri"/>
                <a:ea typeface="Calibri"/>
                <a:cs typeface="Calibri"/>
                <a:sym typeface="Calibri"/>
              </a:rPr>
              <a:t>- Member of Carpentries</a:t>
            </a:r>
            <a:endParaRPr sz="18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48"/>
          <p:cNvSpPr txBox="1"/>
          <p:nvPr>
            <p:ph type="title"/>
          </p:nvPr>
        </p:nvSpPr>
        <p:spPr>
          <a:xfrm>
            <a:off x="317500" y="450150"/>
            <a:ext cx="3401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Training at local, national and international level  </a:t>
            </a:r>
            <a:endParaRPr>
              <a:latin typeface="Calibri"/>
              <a:ea typeface="Calibri"/>
              <a:cs typeface="Calibri"/>
              <a:sym typeface="Calibri"/>
            </a:endParaRPr>
          </a:p>
        </p:txBody>
      </p:sp>
      <p:pic>
        <p:nvPicPr>
          <p:cNvPr id="271" name="Google Shape;271;p48"/>
          <p:cNvPicPr preferRelativeResize="0"/>
          <p:nvPr/>
        </p:nvPicPr>
        <p:blipFill>
          <a:blip r:embed="rId3">
            <a:alphaModFix/>
          </a:blip>
          <a:stretch>
            <a:fillRect/>
          </a:stretch>
        </p:blipFill>
        <p:spPr>
          <a:xfrm>
            <a:off x="4871350" y="204762"/>
            <a:ext cx="3897976" cy="1999587"/>
          </a:xfrm>
          <a:prstGeom prst="rect">
            <a:avLst/>
          </a:prstGeom>
          <a:noFill/>
          <a:ln cap="flat" cmpd="sng" w="9525">
            <a:solidFill>
              <a:schemeClr val="dk2"/>
            </a:solidFill>
            <a:prstDash val="solid"/>
            <a:round/>
            <a:headEnd len="sm" w="sm" type="none"/>
            <a:tailEnd len="sm" w="sm" type="none"/>
          </a:ln>
        </p:spPr>
      </p:pic>
      <p:pic>
        <p:nvPicPr>
          <p:cNvPr id="272" name="Google Shape;272;p48"/>
          <p:cNvPicPr preferRelativeResize="0"/>
          <p:nvPr/>
        </p:nvPicPr>
        <p:blipFill>
          <a:blip r:embed="rId4">
            <a:alphaModFix/>
          </a:blip>
          <a:stretch>
            <a:fillRect/>
          </a:stretch>
        </p:blipFill>
        <p:spPr>
          <a:xfrm>
            <a:off x="4054950" y="2685150"/>
            <a:ext cx="3897976" cy="2067401"/>
          </a:xfrm>
          <a:prstGeom prst="rect">
            <a:avLst/>
          </a:prstGeom>
          <a:noFill/>
          <a:ln cap="flat" cmpd="sng" w="9525">
            <a:solidFill>
              <a:schemeClr val="dk2"/>
            </a:solidFill>
            <a:prstDash val="solid"/>
            <a:round/>
            <a:headEnd len="sm" w="sm" type="none"/>
            <a:tailEnd len="sm" w="sm" type="none"/>
          </a:ln>
        </p:spPr>
      </p:pic>
      <p:pic>
        <p:nvPicPr>
          <p:cNvPr id="273" name="Google Shape;273;p48"/>
          <p:cNvPicPr preferRelativeResize="0"/>
          <p:nvPr/>
        </p:nvPicPr>
        <p:blipFill rotWithShape="1">
          <a:blip r:embed="rId5">
            <a:alphaModFix/>
          </a:blip>
          <a:srcRect b="0" l="25373" r="0" t="4997"/>
          <a:stretch/>
        </p:blipFill>
        <p:spPr>
          <a:xfrm>
            <a:off x="4408700" y="1533975"/>
            <a:ext cx="4495051" cy="19231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4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Our philosophy is that the key change is cultural not technological.</a:t>
            </a:r>
            <a:endParaRPr>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5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Not, “do we have the right infrastructure”, but “do we have the right people?”</a:t>
            </a:r>
            <a:endParaRPr>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51"/>
          <p:cNvSpPr txBox="1"/>
          <p:nvPr/>
        </p:nvSpPr>
        <p:spPr>
          <a:xfrm>
            <a:off x="993175" y="1974900"/>
            <a:ext cx="6986400" cy="26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latin typeface="Calibri"/>
                <a:ea typeface="Calibri"/>
                <a:cs typeface="Calibri"/>
                <a:sym typeface="Calibri"/>
              </a:rPr>
              <a:t>Danish eInfrastructure Cooperation Conference</a:t>
            </a:r>
            <a:endParaRPr sz="3000">
              <a:latin typeface="Calibri"/>
              <a:ea typeface="Calibri"/>
              <a:cs typeface="Calibri"/>
              <a:sym typeface="Calibri"/>
            </a:endParaRPr>
          </a:p>
          <a:p>
            <a:pPr indent="0" lvl="0" marL="0" rtl="0" algn="ctr">
              <a:spcBef>
                <a:spcPts val="0"/>
              </a:spcBef>
              <a:spcAft>
                <a:spcPts val="0"/>
              </a:spcAft>
              <a:buNone/>
            </a:pPr>
            <a:r>
              <a:rPr lang="en-GB" sz="3000">
                <a:latin typeface="Calibri"/>
                <a:ea typeface="Calibri"/>
                <a:cs typeface="Calibri"/>
                <a:sym typeface="Calibri"/>
              </a:rPr>
              <a:t>October 2018</a:t>
            </a:r>
            <a:endParaRPr sz="3000">
              <a:latin typeface="Calibri"/>
              <a:ea typeface="Calibri"/>
              <a:cs typeface="Calibri"/>
              <a:sym typeface="Calibri"/>
            </a:endParaRPr>
          </a:p>
          <a:p>
            <a:pPr indent="0" lvl="0" marL="0" rtl="0" algn="ctr">
              <a:spcBef>
                <a:spcPts val="0"/>
              </a:spcBef>
              <a:spcAft>
                <a:spcPts val="0"/>
              </a:spcAft>
              <a:buNone/>
            </a:pPr>
            <a:r>
              <a:t/>
            </a:r>
            <a:endParaRPr sz="2400">
              <a:latin typeface="Calibri"/>
              <a:ea typeface="Calibri"/>
              <a:cs typeface="Calibri"/>
              <a:sym typeface="Calibri"/>
            </a:endParaRPr>
          </a:p>
          <a:p>
            <a:pPr indent="0" lvl="0" marL="0" rtl="0" algn="ctr">
              <a:spcBef>
                <a:spcPts val="0"/>
              </a:spcBef>
              <a:spcAft>
                <a:spcPts val="0"/>
              </a:spcAft>
              <a:buNone/>
            </a:pPr>
            <a:r>
              <a:rPr lang="en-GB" sz="2400">
                <a:latin typeface="Calibri"/>
                <a:ea typeface="Calibri"/>
                <a:cs typeface="Calibri"/>
                <a:sym typeface="Calibri"/>
              </a:rPr>
              <a:t>Alastair Dunning</a:t>
            </a:r>
            <a:endParaRPr sz="2400">
              <a:latin typeface="Calibri"/>
              <a:ea typeface="Calibri"/>
              <a:cs typeface="Calibri"/>
              <a:sym typeface="Calibri"/>
            </a:endParaRPr>
          </a:p>
          <a:p>
            <a:pPr indent="0" lvl="0" marL="0" rtl="0" algn="ctr">
              <a:spcBef>
                <a:spcPts val="0"/>
              </a:spcBef>
              <a:spcAft>
                <a:spcPts val="0"/>
              </a:spcAft>
              <a:buNone/>
            </a:pPr>
            <a:r>
              <a:rPr lang="en-GB" sz="2400">
                <a:latin typeface="Calibri"/>
                <a:ea typeface="Calibri"/>
                <a:cs typeface="Calibri"/>
                <a:sym typeface="Calibri"/>
              </a:rPr>
              <a:t>Head of 4TU.ResearchData, and Research Data Services, TU Delft</a:t>
            </a:r>
            <a:r>
              <a:rPr lang="en-GB">
                <a:latin typeface="Calibri"/>
                <a:ea typeface="Calibri"/>
                <a:cs typeface="Calibri"/>
                <a:sym typeface="Calibri"/>
              </a:rPr>
              <a:t> </a:t>
            </a:r>
            <a:endParaRPr>
              <a:latin typeface="Calibri"/>
              <a:ea typeface="Calibri"/>
              <a:cs typeface="Calibri"/>
              <a:sym typeface="Calibri"/>
            </a:endParaRPr>
          </a:p>
        </p:txBody>
      </p:sp>
      <p:sp>
        <p:nvSpPr>
          <p:cNvPr id="289" name="Google Shape;289;p51"/>
          <p:cNvSpPr txBox="1"/>
          <p:nvPr>
            <p:ph type="ctrTitle"/>
          </p:nvPr>
        </p:nvSpPr>
        <p:spPr>
          <a:xfrm>
            <a:off x="311700" y="710350"/>
            <a:ext cx="8520600" cy="1059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GB" sz="3600">
                <a:highlight>
                  <a:srgbClr val="BFD730"/>
                </a:highlight>
                <a:latin typeface="Calibri"/>
                <a:ea typeface="Calibri"/>
                <a:cs typeface="Calibri"/>
                <a:sym typeface="Calibri"/>
              </a:rPr>
              <a:t>Changing Cultures of Research Data Management</a:t>
            </a:r>
            <a:endParaRPr b="1" sz="3600">
              <a:latin typeface="Calibri"/>
              <a:ea typeface="Calibri"/>
              <a:cs typeface="Calibri"/>
              <a:sym typeface="Calibri"/>
            </a:endParaRPr>
          </a:p>
        </p:txBody>
      </p:sp>
      <p:pic>
        <p:nvPicPr>
          <p:cNvPr id="290" name="Google Shape;290;p51"/>
          <p:cNvPicPr preferRelativeResize="0"/>
          <p:nvPr/>
        </p:nvPicPr>
        <p:blipFill>
          <a:blip r:embed="rId3">
            <a:alphaModFix/>
          </a:blip>
          <a:stretch>
            <a:fillRect/>
          </a:stretch>
        </p:blipFill>
        <p:spPr>
          <a:xfrm>
            <a:off x="7671367" y="4162600"/>
            <a:ext cx="1325500" cy="817325"/>
          </a:xfrm>
          <a:prstGeom prst="rect">
            <a:avLst/>
          </a:prstGeom>
          <a:noFill/>
          <a:ln>
            <a:noFill/>
          </a:ln>
        </p:spPr>
      </p:pic>
      <p:pic>
        <p:nvPicPr>
          <p:cNvPr id="291" name="Google Shape;291;p51"/>
          <p:cNvPicPr preferRelativeResize="0"/>
          <p:nvPr/>
        </p:nvPicPr>
        <p:blipFill>
          <a:blip r:embed="rId4">
            <a:alphaModFix/>
          </a:blip>
          <a:stretch>
            <a:fillRect/>
          </a:stretch>
        </p:blipFill>
        <p:spPr>
          <a:xfrm>
            <a:off x="7792475" y="3721525"/>
            <a:ext cx="1083300" cy="376800"/>
          </a:xfrm>
          <a:prstGeom prst="rect">
            <a:avLst/>
          </a:prstGeom>
          <a:noFill/>
          <a:ln>
            <a:noFill/>
          </a:ln>
        </p:spPr>
      </p:pic>
      <p:pic>
        <p:nvPicPr>
          <p:cNvPr id="292" name="Google Shape;292;p51"/>
          <p:cNvPicPr preferRelativeResize="0"/>
          <p:nvPr/>
        </p:nvPicPr>
        <p:blipFill>
          <a:blip r:embed="rId5">
            <a:alphaModFix/>
          </a:blip>
          <a:stretch>
            <a:fillRect/>
          </a:stretch>
        </p:blipFill>
        <p:spPr>
          <a:xfrm>
            <a:off x="200617" y="4511943"/>
            <a:ext cx="993758" cy="376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Credits	</a:t>
            </a:r>
            <a:endParaRPr>
              <a:latin typeface="Calibri"/>
              <a:ea typeface="Calibri"/>
              <a:cs typeface="Calibri"/>
              <a:sym typeface="Calibri"/>
            </a:endParaRPr>
          </a:p>
        </p:txBody>
      </p:sp>
      <p:sp>
        <p:nvSpPr>
          <p:cNvPr id="298" name="Google Shape;298;p5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111111"/>
                </a:solidFill>
                <a:highlight>
                  <a:srgbClr val="F5F5F5"/>
                </a:highlight>
                <a:latin typeface="Calibri"/>
                <a:ea typeface="Calibri"/>
                <a:cs typeface="Calibri"/>
                <a:sym typeface="Calibri"/>
              </a:rPr>
              <a:t>Cube House Photo by </a:t>
            </a:r>
            <a:r>
              <a:rPr lang="en-GB" sz="1100" u="sng">
                <a:solidFill>
                  <a:srgbClr val="999999"/>
                </a:solidFill>
                <a:highlight>
                  <a:srgbClr val="F5F5F5"/>
                </a:highlight>
                <a:latin typeface="Calibri"/>
                <a:ea typeface="Calibri"/>
                <a:cs typeface="Calibri"/>
                <a:sym typeface="Calibri"/>
                <a:hlinkClick r:id="rId3"/>
              </a:rPr>
              <a:t>Boudewijn Huysmans</a:t>
            </a:r>
            <a:r>
              <a:rPr lang="en-GB" sz="1100">
                <a:solidFill>
                  <a:srgbClr val="111111"/>
                </a:solidFill>
                <a:highlight>
                  <a:srgbClr val="F5F5F5"/>
                </a:highlight>
                <a:latin typeface="Calibri"/>
                <a:ea typeface="Calibri"/>
                <a:cs typeface="Calibri"/>
                <a:sym typeface="Calibri"/>
              </a:rPr>
              <a:t> on </a:t>
            </a:r>
            <a:r>
              <a:rPr lang="en-GB" sz="1100" u="sng">
                <a:solidFill>
                  <a:srgbClr val="999999"/>
                </a:solidFill>
                <a:highlight>
                  <a:srgbClr val="F5F5F5"/>
                </a:highlight>
                <a:latin typeface="Calibri"/>
                <a:ea typeface="Calibri"/>
                <a:cs typeface="Calibri"/>
                <a:sym typeface="Calibri"/>
                <a:hlinkClick r:id="rId4"/>
              </a:rPr>
              <a:t>Unsplash</a:t>
            </a:r>
            <a:endParaRPr sz="1100">
              <a:latin typeface="Calibri"/>
              <a:ea typeface="Calibri"/>
              <a:cs typeface="Calibri"/>
              <a:sym typeface="Calibri"/>
            </a:endParaRPr>
          </a:p>
          <a:p>
            <a:pPr indent="0" lvl="0" marL="0" rtl="0" algn="l">
              <a:spcBef>
                <a:spcPts val="1600"/>
              </a:spcBef>
              <a:spcAft>
                <a:spcPts val="0"/>
              </a:spcAft>
              <a:buNone/>
            </a:pPr>
            <a:r>
              <a:rPr lang="en-GB" sz="1100">
                <a:latin typeface="Calibri"/>
                <a:ea typeface="Calibri"/>
                <a:cs typeface="Calibri"/>
                <a:sym typeface="Calibri"/>
              </a:rPr>
              <a:t>Data Loss - https://www.flickr.com/photos/alastair-dunning/8042902341</a:t>
            </a:r>
            <a:endParaRPr sz="1100">
              <a:latin typeface="Calibri"/>
              <a:ea typeface="Calibri"/>
              <a:cs typeface="Calibri"/>
              <a:sym typeface="Calibri"/>
            </a:endParaRPr>
          </a:p>
          <a:p>
            <a:pPr indent="0" lvl="0" marL="0" rtl="0" algn="l">
              <a:spcBef>
                <a:spcPts val="1600"/>
              </a:spcBef>
              <a:spcAft>
                <a:spcPts val="0"/>
              </a:spcAft>
              <a:buNone/>
            </a:pPr>
            <a:r>
              <a:rPr lang="en-GB" sz="1100">
                <a:solidFill>
                  <a:srgbClr val="111111"/>
                </a:solidFill>
                <a:highlight>
                  <a:srgbClr val="F5F5F5"/>
                </a:highlight>
                <a:latin typeface="Calibri"/>
                <a:ea typeface="Calibri"/>
                <a:cs typeface="Calibri"/>
                <a:sym typeface="Calibri"/>
              </a:rPr>
              <a:t>Data Photo by </a:t>
            </a:r>
            <a:r>
              <a:rPr lang="en-GB" sz="1100" u="sng">
                <a:solidFill>
                  <a:srgbClr val="999999"/>
                </a:solidFill>
                <a:highlight>
                  <a:srgbClr val="F5F5F5"/>
                </a:highlight>
                <a:latin typeface="Calibri"/>
                <a:ea typeface="Calibri"/>
                <a:cs typeface="Calibri"/>
                <a:sym typeface="Calibri"/>
                <a:hlinkClick r:id="rId5"/>
              </a:rPr>
              <a:t>Franki Chamaki</a:t>
            </a:r>
            <a:r>
              <a:rPr lang="en-GB" sz="1100">
                <a:solidFill>
                  <a:srgbClr val="111111"/>
                </a:solidFill>
                <a:highlight>
                  <a:srgbClr val="F5F5F5"/>
                </a:highlight>
                <a:latin typeface="Calibri"/>
                <a:ea typeface="Calibri"/>
                <a:cs typeface="Calibri"/>
                <a:sym typeface="Calibri"/>
              </a:rPr>
              <a:t> on </a:t>
            </a:r>
            <a:r>
              <a:rPr lang="en-GB" sz="1100" u="sng">
                <a:solidFill>
                  <a:srgbClr val="999999"/>
                </a:solidFill>
                <a:highlight>
                  <a:srgbClr val="F5F5F5"/>
                </a:highlight>
                <a:latin typeface="Calibri"/>
                <a:ea typeface="Calibri"/>
                <a:cs typeface="Calibri"/>
                <a:sym typeface="Calibri"/>
                <a:hlinkClick r:id="rId6"/>
              </a:rPr>
              <a:t>Unsplash</a:t>
            </a:r>
            <a:endParaRPr sz="1100">
              <a:latin typeface="Calibri"/>
              <a:ea typeface="Calibri"/>
              <a:cs typeface="Calibri"/>
              <a:sym typeface="Calibri"/>
            </a:endParaRPr>
          </a:p>
          <a:p>
            <a:pPr indent="0" lvl="0" marL="0" rtl="0" algn="l">
              <a:spcBef>
                <a:spcPts val="1600"/>
              </a:spcBef>
              <a:spcAft>
                <a:spcPts val="1600"/>
              </a:spcAft>
              <a:buNone/>
            </a:pPr>
            <a:r>
              <a:rPr lang="en-GB" sz="1100">
                <a:latin typeface="Calibri"/>
                <a:ea typeface="Calibri"/>
                <a:cs typeface="Calibri"/>
                <a:sym typeface="Calibri"/>
              </a:rPr>
              <a:t>Net- </a:t>
            </a:r>
            <a:r>
              <a:rPr lang="en-GB" sz="1050">
                <a:solidFill>
                  <a:srgbClr val="111111"/>
                </a:solidFill>
                <a:highlight>
                  <a:srgbClr val="F5F5F5"/>
                </a:highlight>
                <a:latin typeface="Helvetica"/>
                <a:ea typeface="Helvetica"/>
                <a:cs typeface="Helvetica"/>
                <a:sym typeface="Helvetica"/>
              </a:rPr>
              <a:t>Photo by </a:t>
            </a:r>
            <a:r>
              <a:rPr lang="en-GB" sz="1050" u="sng">
                <a:solidFill>
                  <a:srgbClr val="999999"/>
                </a:solidFill>
                <a:highlight>
                  <a:srgbClr val="F5F5F5"/>
                </a:highlight>
                <a:latin typeface="Helvetica"/>
                <a:ea typeface="Helvetica"/>
                <a:cs typeface="Helvetica"/>
                <a:sym typeface="Helvetica"/>
                <a:hlinkClick r:id="rId7"/>
              </a:rPr>
              <a:t>Ben Hershey</a:t>
            </a:r>
            <a:r>
              <a:rPr lang="en-GB" sz="1050">
                <a:solidFill>
                  <a:srgbClr val="111111"/>
                </a:solidFill>
                <a:highlight>
                  <a:srgbClr val="F5F5F5"/>
                </a:highlight>
                <a:latin typeface="Helvetica"/>
                <a:ea typeface="Helvetica"/>
                <a:cs typeface="Helvetica"/>
                <a:sym typeface="Helvetica"/>
              </a:rPr>
              <a:t> on </a:t>
            </a:r>
            <a:r>
              <a:rPr lang="en-GB" sz="1050" u="sng">
                <a:solidFill>
                  <a:srgbClr val="999999"/>
                </a:solidFill>
                <a:highlight>
                  <a:srgbClr val="F5F5F5"/>
                </a:highlight>
                <a:latin typeface="Helvetica"/>
                <a:ea typeface="Helvetica"/>
                <a:cs typeface="Helvetica"/>
                <a:sym typeface="Helvetica"/>
                <a:hlinkClick r:id="rId8"/>
              </a:rPr>
              <a:t>Unsplash</a:t>
            </a:r>
            <a:endParaRPr sz="11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pic>
        <p:nvPicPr>
          <p:cNvPr id="95" name="Google Shape;95;p20"/>
          <p:cNvPicPr preferRelativeResize="0"/>
          <p:nvPr/>
        </p:nvPicPr>
        <p:blipFill>
          <a:blip r:embed="rId3">
            <a:alphaModFix/>
          </a:blip>
          <a:stretch>
            <a:fillRect/>
          </a:stretch>
        </p:blipFill>
        <p:spPr>
          <a:xfrm>
            <a:off x="152400" y="152400"/>
            <a:ext cx="6451599" cy="4838699"/>
          </a:xfrm>
          <a:prstGeom prst="rect">
            <a:avLst/>
          </a:prstGeom>
          <a:noFill/>
          <a:ln>
            <a:noFill/>
          </a:ln>
        </p:spPr>
      </p:pic>
      <p:pic>
        <p:nvPicPr>
          <p:cNvPr id="96" name="Google Shape;96;p20"/>
          <p:cNvPicPr preferRelativeResize="0"/>
          <p:nvPr/>
        </p:nvPicPr>
        <p:blipFill>
          <a:blip r:embed="rId4">
            <a:alphaModFix/>
          </a:blip>
          <a:stretch>
            <a:fillRect/>
          </a:stretch>
        </p:blipFill>
        <p:spPr>
          <a:xfrm>
            <a:off x="4395075" y="319072"/>
            <a:ext cx="4629075" cy="2154675"/>
          </a:xfrm>
          <a:prstGeom prst="rect">
            <a:avLst/>
          </a:prstGeom>
          <a:noFill/>
          <a:ln>
            <a:noFill/>
          </a:ln>
        </p:spPr>
      </p:pic>
      <p:sp>
        <p:nvSpPr>
          <p:cNvPr id="97" name="Google Shape;97;p20"/>
          <p:cNvSpPr txBox="1"/>
          <p:nvPr/>
        </p:nvSpPr>
        <p:spPr>
          <a:xfrm>
            <a:off x="6701025" y="3470375"/>
            <a:ext cx="1974900" cy="14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Image taken at </a:t>
            </a:r>
            <a:r>
              <a:rPr lang="en-GB" u="sng">
                <a:solidFill>
                  <a:schemeClr val="hlink"/>
                </a:solidFill>
                <a:latin typeface="Calibri"/>
                <a:ea typeface="Calibri"/>
                <a:cs typeface="Calibri"/>
                <a:sym typeface="Calibri"/>
                <a:hlinkClick r:id="rId5"/>
              </a:rPr>
              <a:t>EOSCpilot 1st stakeholder engagement event 28-29 Nov 2017 – Brussels</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9999"/>
        </a:solidFill>
      </p:bgPr>
    </p:bg>
    <p:spTree>
      <p:nvGrpSpPr>
        <p:cNvPr id="101" name="Shape 101"/>
        <p:cNvGrpSpPr/>
        <p:nvPr/>
      </p:nvGrpSpPr>
      <p:grpSpPr>
        <a:xfrm>
          <a:off x="0" y="0"/>
          <a:ext cx="0" cy="0"/>
          <a:chOff x="0" y="0"/>
          <a:chExt cx="0" cy="0"/>
        </a:xfrm>
      </p:grpSpPr>
      <p:sp>
        <p:nvSpPr>
          <p:cNvPr id="102" name="Google Shape;102;p21"/>
          <p:cNvSpPr txBox="1"/>
          <p:nvPr/>
        </p:nvSpPr>
        <p:spPr>
          <a:xfrm>
            <a:off x="2648550" y="2125200"/>
            <a:ext cx="3846900" cy="8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4800">
                <a:solidFill>
                  <a:srgbClr val="FFFFFF"/>
                </a:solidFill>
                <a:latin typeface="Calibri"/>
                <a:ea typeface="Calibri"/>
                <a:cs typeface="Calibri"/>
                <a:sym typeface="Calibri"/>
              </a:rPr>
              <a:t>IRONY</a:t>
            </a:r>
            <a:r>
              <a:rPr lang="en-GB" sz="4800">
                <a:solidFill>
                  <a:srgbClr val="FFFFFF"/>
                </a:solidFill>
                <a:latin typeface="Calibri"/>
                <a:ea typeface="Calibri"/>
                <a:cs typeface="Calibri"/>
                <a:sym typeface="Calibri"/>
              </a:rPr>
              <a:t> ALERT !</a:t>
            </a:r>
            <a:endParaRPr sz="4800">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22"/>
          <p:cNvSpPr txBox="1"/>
          <p:nvPr>
            <p:ph type="title"/>
          </p:nvPr>
        </p:nvSpPr>
        <p:spPr>
          <a:xfrm>
            <a:off x="1655275" y="526350"/>
            <a:ext cx="5913300" cy="4090800"/>
          </a:xfrm>
          <a:prstGeom prst="rect">
            <a:avLst/>
          </a:prstGeom>
        </p:spPr>
        <p:txBody>
          <a:bodyPr anchorCtr="0" anchor="ctr" bIns="91425" lIns="91425" spcFirstLastPara="1" rIns="91425" wrap="square" tIns="91425">
            <a:noAutofit/>
          </a:bodyPr>
          <a:lstStyle/>
          <a:p>
            <a:pPr indent="0" lvl="0" marL="122400" rtl="0" algn="l">
              <a:lnSpc>
                <a:spcPct val="115000"/>
              </a:lnSpc>
              <a:spcBef>
                <a:spcPts val="0"/>
              </a:spcBef>
              <a:spcAft>
                <a:spcPts val="0"/>
              </a:spcAft>
              <a:buClr>
                <a:schemeClr val="dk1"/>
              </a:buClr>
              <a:buSzPts val="1100"/>
              <a:buFont typeface="Arial"/>
              <a:buNone/>
            </a:pPr>
            <a:r>
              <a:rPr lang="en-GB" sz="3600">
                <a:latin typeface="Calibri"/>
                <a:ea typeface="Calibri"/>
                <a:cs typeface="Calibri"/>
                <a:sym typeface="Calibri"/>
              </a:rPr>
              <a:t>O</a:t>
            </a:r>
            <a:r>
              <a:rPr lang="en-GB" sz="3600">
                <a:latin typeface="Calibri"/>
                <a:ea typeface="Calibri"/>
                <a:cs typeface="Calibri"/>
                <a:sym typeface="Calibri"/>
              </a:rPr>
              <a:t>ften in RDM, discussions of the subject </a:t>
            </a:r>
            <a:r>
              <a:rPr lang="en-GB" sz="3600">
                <a:latin typeface="Calibri"/>
                <a:ea typeface="Calibri"/>
                <a:cs typeface="Calibri"/>
                <a:sym typeface="Calibri"/>
              </a:rPr>
              <a:t>seems to end up at the big infrastructure questions </a:t>
            </a:r>
            <a:endParaRPr i="1" sz="36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23"/>
          <p:cNvPicPr preferRelativeResize="0"/>
          <p:nvPr/>
        </p:nvPicPr>
        <p:blipFill>
          <a:blip r:embed="rId3">
            <a:alphaModFix/>
          </a:blip>
          <a:stretch>
            <a:fillRect/>
          </a:stretch>
        </p:blipFill>
        <p:spPr>
          <a:xfrm>
            <a:off x="770175" y="457925"/>
            <a:ext cx="6286500" cy="1447800"/>
          </a:xfrm>
          <a:prstGeom prst="rect">
            <a:avLst/>
          </a:prstGeom>
          <a:noFill/>
          <a:ln cap="flat" cmpd="sng" w="19050">
            <a:solidFill>
              <a:schemeClr val="dk2"/>
            </a:solidFill>
            <a:prstDash val="solid"/>
            <a:round/>
            <a:headEnd len="sm" w="sm" type="none"/>
            <a:tailEnd len="sm" w="sm" type="none"/>
          </a:ln>
          <a:effectLst>
            <a:outerShdw blurRad="57150" rotWithShape="0" algn="bl" dir="3060000" dist="200025">
              <a:srgbClr val="000000">
                <a:alpha val="50000"/>
              </a:srgbClr>
            </a:outerShdw>
          </a:effectLst>
        </p:spPr>
      </p:pic>
      <p:pic>
        <p:nvPicPr>
          <p:cNvPr id="113" name="Google Shape;113;p23"/>
          <p:cNvPicPr preferRelativeResize="0"/>
          <p:nvPr/>
        </p:nvPicPr>
        <p:blipFill>
          <a:blip r:embed="rId4">
            <a:alphaModFix/>
          </a:blip>
          <a:stretch>
            <a:fillRect/>
          </a:stretch>
        </p:blipFill>
        <p:spPr>
          <a:xfrm>
            <a:off x="1219550" y="1843088"/>
            <a:ext cx="7134225" cy="1457325"/>
          </a:xfrm>
          <a:prstGeom prst="rect">
            <a:avLst/>
          </a:prstGeom>
          <a:noFill/>
          <a:ln cap="flat" cmpd="sng" w="28575">
            <a:solidFill>
              <a:schemeClr val="dk2"/>
            </a:solidFill>
            <a:prstDash val="solid"/>
            <a:round/>
            <a:headEnd len="sm" w="sm" type="none"/>
            <a:tailEnd len="sm" w="sm" type="none"/>
          </a:ln>
          <a:effectLst>
            <a:outerShdw blurRad="57150" rotWithShape="0" algn="bl" dir="2580000" dist="142875">
              <a:srgbClr val="000000">
                <a:alpha val="50000"/>
              </a:srgbClr>
            </a:outerShdw>
          </a:effectLst>
        </p:spPr>
      </p:pic>
      <p:pic>
        <p:nvPicPr>
          <p:cNvPr id="114" name="Google Shape;114;p23"/>
          <p:cNvPicPr preferRelativeResize="0"/>
          <p:nvPr/>
        </p:nvPicPr>
        <p:blipFill>
          <a:blip r:embed="rId5">
            <a:alphaModFix/>
          </a:blip>
          <a:stretch>
            <a:fillRect/>
          </a:stretch>
        </p:blipFill>
        <p:spPr>
          <a:xfrm>
            <a:off x="298450" y="3194438"/>
            <a:ext cx="5638800" cy="1419225"/>
          </a:xfrm>
          <a:prstGeom prst="rect">
            <a:avLst/>
          </a:prstGeom>
          <a:noFill/>
          <a:ln cap="flat" cmpd="sng" w="28575">
            <a:solidFill>
              <a:schemeClr val="dk2"/>
            </a:solidFill>
            <a:prstDash val="solid"/>
            <a:round/>
            <a:headEnd len="sm" w="sm" type="none"/>
            <a:tailEnd len="sm" w="sm" type="none"/>
          </a:ln>
          <a:effectLst>
            <a:outerShdw blurRad="57150" rotWithShape="0" algn="bl" dir="5400000" dist="200025">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4"/>
          <p:cNvSpPr txBox="1"/>
          <p:nvPr>
            <p:ph type="title"/>
          </p:nvPr>
        </p:nvSpPr>
        <p:spPr>
          <a:xfrm>
            <a:off x="1615350" y="916350"/>
            <a:ext cx="5913300" cy="33108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3600">
                <a:latin typeface="Calibri"/>
                <a:ea typeface="Calibri"/>
                <a:cs typeface="Calibri"/>
                <a:sym typeface="Calibri"/>
              </a:rPr>
              <a:t>But where should the focus lie? My argument is that a focus on big data infrastructure blinds us to what’s needed in RDM</a:t>
            </a:r>
            <a:endParaRPr sz="36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5"/>
          <p:cNvSpPr txBox="1"/>
          <p:nvPr>
            <p:ph type="title"/>
          </p:nvPr>
        </p:nvSpPr>
        <p:spPr>
          <a:xfrm>
            <a:off x="1655275" y="526350"/>
            <a:ext cx="5913300" cy="4090800"/>
          </a:xfrm>
          <a:prstGeom prst="rect">
            <a:avLst/>
          </a:prstGeom>
        </p:spPr>
        <p:txBody>
          <a:bodyPr anchorCtr="0" anchor="ctr" bIns="91425" lIns="91425" spcFirstLastPara="1" rIns="91425" wrap="square" tIns="91425">
            <a:noAutofit/>
          </a:bodyPr>
          <a:lstStyle/>
          <a:p>
            <a:pPr indent="0" lvl="0" marL="122400" rtl="0" algn="l">
              <a:lnSpc>
                <a:spcPct val="115000"/>
              </a:lnSpc>
              <a:spcBef>
                <a:spcPts val="0"/>
              </a:spcBef>
              <a:spcAft>
                <a:spcPts val="0"/>
              </a:spcAft>
              <a:buNone/>
            </a:pPr>
            <a:r>
              <a:rPr lang="en-GB" sz="3600">
                <a:latin typeface="Calibri"/>
                <a:ea typeface="Calibri"/>
                <a:cs typeface="Calibri"/>
                <a:sym typeface="Calibri"/>
              </a:rPr>
              <a:t>Let’s look at the </a:t>
            </a:r>
            <a:r>
              <a:rPr b="1" lang="en-GB" sz="3600">
                <a:latin typeface="Calibri"/>
                <a:ea typeface="Calibri"/>
                <a:cs typeface="Calibri"/>
                <a:sym typeface="Calibri"/>
              </a:rPr>
              <a:t>drivers </a:t>
            </a:r>
            <a:r>
              <a:rPr lang="en-GB" sz="3600">
                <a:latin typeface="Calibri"/>
                <a:ea typeface="Calibri"/>
                <a:cs typeface="Calibri"/>
                <a:sym typeface="Calibri"/>
              </a:rPr>
              <a:t>and </a:t>
            </a:r>
            <a:r>
              <a:rPr b="1" lang="en-GB" sz="3600">
                <a:latin typeface="Calibri"/>
                <a:ea typeface="Calibri"/>
                <a:cs typeface="Calibri"/>
                <a:sym typeface="Calibri"/>
              </a:rPr>
              <a:t>challenges </a:t>
            </a:r>
            <a:r>
              <a:rPr lang="en-GB" sz="3600">
                <a:latin typeface="Calibri"/>
                <a:ea typeface="Calibri"/>
                <a:cs typeface="Calibri"/>
                <a:sym typeface="Calibri"/>
              </a:rPr>
              <a:t>of RDM</a:t>
            </a:r>
            <a:endParaRPr sz="36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TU Delft">
      <a:dk1>
        <a:srgbClr val="000000"/>
      </a:dk1>
      <a:lt1>
        <a:srgbClr val="FFFFFF"/>
      </a:lt1>
      <a:dk2>
        <a:srgbClr val="00A6D6"/>
      </a:dk2>
      <a:lt2>
        <a:srgbClr val="FFFFFF"/>
      </a:lt2>
      <a:accent1>
        <a:srgbClr val="A5CA1A"/>
      </a:accent1>
      <a:accent2>
        <a:srgbClr val="E21A1A"/>
      </a:accent2>
      <a:accent3>
        <a:srgbClr val="6D177F"/>
      </a:accent3>
      <a:accent4>
        <a:srgbClr val="E64616"/>
      </a:accent4>
      <a:accent5>
        <a:srgbClr val="008891"/>
      </a:accent5>
      <a:accent6>
        <a:srgbClr val="6B8689"/>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