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T Sans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-bold.fntdata"/><Relationship Id="rId21" Type="http://schemas.openxmlformats.org/officeDocument/2006/relationships/font" Target="fonts/PTSans-regular.fntdata"/><Relationship Id="rId24" Type="http://schemas.openxmlformats.org/officeDocument/2006/relationships/font" Target="fonts/PTSans-boldItalic.fntdata"/><Relationship Id="rId23" Type="http://schemas.openxmlformats.org/officeDocument/2006/relationships/font" Target="fonts/PT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4ff8efe4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ORCID integration at a smallish publisher, AN IOS PRESS USE CASE</a:t>
            </a:r>
            <a:endParaRPr/>
          </a:p>
        </p:txBody>
      </p:sp>
      <p:sp>
        <p:nvSpPr>
          <p:cNvPr id="58" name="Google Shape;58;g424ff8efe4_6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357e31725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357e31725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submission is done, a n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otification is sent to all co-authors to confirm their ORCID iDs and by that validates their co-authorship. When all co-author’s ORCID iDs are added, the EiC can invite a responsible editor.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357e31725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357e31725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invites reviewers through the same workflow: they receive an review invitation through mail where they can accept/decline and log in through ORCID to submit their review. The ORCID iDs of the reviewers are shown.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24ff8efe4_6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a paper is accepted, the ORCID iDs are added to the metadata and displayed on the IOS Press Content platform</a:t>
            </a:r>
            <a:endParaRPr/>
          </a:p>
        </p:txBody>
      </p:sp>
      <p:sp>
        <p:nvSpPr>
          <p:cNvPr id="145" name="Google Shape;145;g424ff8efe4_6_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4ff8efe4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4ff8efe4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Challenges: other systems? Journal sites (data accurate enough? Diff in affiliation as Peter said etc)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4ff8efe4_6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424ff8efe4_6_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357e31725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357e31725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24ff8efe4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424ff8efe4_6_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24ff8efe4_6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424ff8efe4_6_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4ff8efe4_6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424ff8efe4_6_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4ff8efe4_6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424ff8efe4_6_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4ff8efe4_6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had to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custom Drupal 7 modules, there were no pre-existing modules for example for single sign on. The ones that were there didn’t work, were no longer supported.</a:t>
            </a:r>
            <a:endParaRPr/>
          </a:p>
        </p:txBody>
      </p:sp>
      <p:sp>
        <p:nvSpPr>
          <p:cNvPr id="103" name="Google Shape;103;g424ff8efe4_6_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4ff8efe4_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24ff8efe4_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Advantage of own system, guidig and explaining ORCID each step in the submission, intuitive, flexibility of integration. Disadvantage or challenges: lot of time and costs (Drupal module)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24ff8efe4_6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integrated single sign on. User can log in on homepage or through Submit Manuscript. Link to authentication page, where user logs in with or creates an ORCID account.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424ff8efe4_6_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4ff8efe4_9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4ff8efe4_9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uthor field is auto-completed.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m.frohlich@iospress.nl" TargetMode="External"/><Relationship Id="rId4" Type="http://schemas.openxmlformats.org/officeDocument/2006/relationships/hyperlink" Target="mailto:s.delbecque@iospress.nl" TargetMode="External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4.jp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0650" y="314100"/>
            <a:ext cx="85725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i="0" lang="en-GB" sz="33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ORCID integration at </a:t>
            </a:r>
            <a:endParaRPr b="1" i="0" sz="3300" u="none" cap="none" strike="noStrike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i="0" lang="en-GB" sz="33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a small(ish) publisher</a:t>
            </a:r>
            <a:br>
              <a:rPr i="0" lang="en-GB" sz="33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i="0" lang="en-GB" sz="33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1800" u="none" cap="none" strike="noStrike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</a:rPr>
              <a:t>Maarten Fröhlich</a:t>
            </a:r>
            <a:br>
              <a:rPr i="0" lang="en-GB" sz="1800" u="none" cap="none" strike="noStrike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1800" u="none" cap="none" strike="noStrike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</a:rPr>
              <a:t>Stephanie Delbecque</a:t>
            </a:r>
            <a:br>
              <a:rPr i="0" lang="en-GB" sz="18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i="0" lang="en-GB" sz="18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8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18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br>
              <a:rPr i="0" lang="en-GB" sz="18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i="0" lang="en-GB" sz="18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18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28 September 2018</a:t>
            </a:r>
            <a:endParaRPr sz="11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477" y="2639294"/>
            <a:ext cx="1543049" cy="109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00" y="584275"/>
            <a:ext cx="8233008" cy="397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38" y="584275"/>
            <a:ext cx="8470728" cy="39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00" y="198200"/>
            <a:ext cx="4745726" cy="442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0082" y="198200"/>
            <a:ext cx="3852918" cy="44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628650" y="67527"/>
            <a:ext cx="7886700" cy="4240800"/>
          </a:xfrm>
          <a:prstGeom prst="rect">
            <a:avLst/>
          </a:prstGeom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What’s next</a:t>
            </a:r>
            <a:endParaRPr b="1" sz="33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Auto-update ORCID profiles 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18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upon paper acceptance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18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review activity (open, closed)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18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other research contributions (eg comments, blog, editor)?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Expand to other journals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Single sign on for Drupal 8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18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Journal sites, research activities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Add ORCID iDs to LD Connect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Identity</a:t>
            </a: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 management in layer below?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675" y="1213149"/>
            <a:ext cx="1012025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0102" y="2722375"/>
            <a:ext cx="966575" cy="9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777" y="1132975"/>
            <a:ext cx="1012025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1675" y="2571750"/>
            <a:ext cx="1012025" cy="10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9475" y="729787"/>
            <a:ext cx="3313926" cy="44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356550" y="75750"/>
            <a:ext cx="84309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Gonna catch ‘em all!</a:t>
            </a:r>
            <a:endParaRPr b="1" sz="33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628650" y="472727"/>
            <a:ext cx="7886700" cy="415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b="1" sz="33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</a:rPr>
              <a:t>Maarten Fröhlich</a:t>
            </a:r>
            <a:br>
              <a:rPr lang="en-GB" sz="1800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800" u="sng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m.frohlich@iospress.nl</a:t>
            </a:r>
            <a:endParaRPr sz="1800">
              <a:solidFill>
                <a:srgbClr val="DBB10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DBB10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</a:rPr>
              <a:t>Stephanie Delbecque</a:t>
            </a:r>
            <a:br>
              <a:rPr lang="en-GB" sz="1800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800" u="sng">
                <a:solidFill>
                  <a:srgbClr val="DBB105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s.delbecque@iospress.nl</a:t>
            </a:r>
            <a:endParaRPr sz="1800">
              <a:solidFill>
                <a:srgbClr val="DBB10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731600" y="357675"/>
            <a:ext cx="7507500" cy="3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Outline</a:t>
            </a:r>
            <a:endParaRPr b="1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sz="24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- Background</a:t>
            </a:r>
            <a:b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- Done so far</a:t>
            </a:r>
            <a:b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sz="2400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What’s next</a:t>
            </a:r>
            <a:endParaRPr sz="24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2725" y="335650"/>
            <a:ext cx="3209000" cy="439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326" y="335647"/>
            <a:ext cx="3208990" cy="43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13600" y="393775"/>
            <a:ext cx="52422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i="0" lang="en-GB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Open and transparent</a:t>
            </a:r>
            <a:br>
              <a:rPr i="0" lang="en-GB" sz="30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0" sz="2400" u="none" cap="none" strike="noStrike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- pre print @ journal website</a:t>
            </a:r>
            <a:b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- all reviews are public</a:t>
            </a:r>
            <a:b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- assigned editors and</a:t>
            </a:r>
            <a:b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reviewers are known by name</a:t>
            </a:r>
            <a:b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GB" sz="2400" u="none" cap="none" strike="noStrike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- everybody (first authors, co-authors, editors, reviewers) requires ORCID</a:t>
            </a:r>
            <a:endParaRPr i="0" sz="2400" u="none" cap="none" strike="noStrike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4371" y="393733"/>
            <a:ext cx="2930048" cy="401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398" y="278203"/>
            <a:ext cx="2364949" cy="135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062" y="163010"/>
            <a:ext cx="2122640" cy="146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992" y="1703299"/>
            <a:ext cx="3137764" cy="143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6441" y="2569048"/>
            <a:ext cx="2943662" cy="64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31028" y="2918675"/>
            <a:ext cx="2728913" cy="130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94823" y="460817"/>
            <a:ext cx="1554343" cy="87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03326" y="1740383"/>
            <a:ext cx="31146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96725" y="3304225"/>
            <a:ext cx="2811888" cy="10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88" y="350363"/>
            <a:ext cx="7799823" cy="432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628650" y="356225"/>
            <a:ext cx="7886700" cy="3547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Submission workflow incl ORCID</a:t>
            </a:r>
            <a:endParaRPr b="1" sz="3300"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ORCID SSO, auto-complete fields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Notification to all co-authors to confirm ORCID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When all ORCIDs are in (optional) invite handling editor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Invite reviewers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Automatic login, ORCID SSO, submit review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699E"/>
              </a:buClr>
              <a:buSzPts val="2100"/>
              <a:buFont typeface="Open Sans"/>
              <a:buChar char="-"/>
            </a:pPr>
            <a:r>
              <a:rPr lang="en-GB">
                <a:solidFill>
                  <a:srgbClr val="1B699E"/>
                </a:solidFill>
                <a:latin typeface="Open Sans"/>
                <a:ea typeface="Open Sans"/>
                <a:cs typeface="Open Sans"/>
                <a:sym typeface="Open Sans"/>
              </a:rPr>
              <a:t>ORCID iD in metadata of accepted paper</a:t>
            </a:r>
            <a:endParaRPr>
              <a:solidFill>
                <a:srgbClr val="1B699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125" y="302200"/>
            <a:ext cx="7419752" cy="432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00" y="584275"/>
            <a:ext cx="7799801" cy="397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7009950" y="4674025"/>
            <a:ext cx="1873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iospress.com</a:t>
            </a:r>
            <a:endParaRPr sz="11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769" y="4625850"/>
            <a:ext cx="529828" cy="37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