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7" r:id="rId5"/>
    <p:sldId id="270" r:id="rId6"/>
    <p:sldId id="271" r:id="rId7"/>
    <p:sldId id="258" r:id="rId8"/>
    <p:sldId id="259" r:id="rId9"/>
    <p:sldId id="263" r:id="rId10"/>
    <p:sldId id="264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0"/>
    <a:srgbClr val="427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4" autoAdjust="0"/>
    <p:restoredTop sz="94675" autoAdjust="0"/>
  </p:normalViewPr>
  <p:slideViewPr>
    <p:cSldViewPr snapToObjects="1">
      <p:cViewPr>
        <p:scale>
          <a:sx n="90" d="100"/>
          <a:sy n="90" d="100"/>
        </p:scale>
        <p:origin x="-225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8C3A-D083-4E5B-A60A-D7EFAA1B624C}" type="datetimeFigureOut">
              <a:rPr lang="nl-NL" smtClean="0"/>
              <a:t>12-09-18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7850D-EA72-4F3F-930A-B7B076698A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473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DCE4-9E54-4E4E-A534-595F71E05B70}" type="datetimeFigureOut">
              <a:rPr lang="nl-NL" smtClean="0"/>
              <a:t>12-09-18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19B4-3A96-4A65-85BC-00AC2E095A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81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8840"/>
            <a:ext cx="7772400" cy="128016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2999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5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926224"/>
            <a:ext cx="3494160" cy="2718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612648"/>
            <a:ext cx="3494160" cy="31089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No Log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Midd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0360"/>
            <a:ext cx="8229600" cy="10972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890">
                <a:alpha val="50000"/>
                <a:lumMod val="75000"/>
                <a:lumOff val="25000"/>
              </a:srgbClr>
            </a:gs>
            <a:gs pos="100000">
              <a:srgbClr val="00489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53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8959" y="6099048"/>
            <a:ext cx="721280" cy="36576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rgbClr val="004890"/>
                </a:solidFill>
              </a:defRPr>
            </a:lvl1pPr>
          </a:lstStyle>
          <a:p>
            <a:fld id="{F045888D-9AB1-6B4D-8F49-EDCF20386F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61" r:id="rId9"/>
    <p:sldLayoutId id="2147483655" r:id="rId10"/>
    <p:sldLayoutId id="2147483660" r:id="rId11"/>
    <p:sldLayoutId id="2147483656" r:id="rId12"/>
    <p:sldLayoutId id="21474836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48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6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Peer review uncertainty at the institutional level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52998"/>
            <a:ext cx="8075240" cy="2108249"/>
          </a:xfrm>
        </p:spPr>
        <p:txBody>
          <a:bodyPr>
            <a:noAutofit/>
          </a:bodyPr>
          <a:lstStyle/>
          <a:p>
            <a:r>
              <a:rPr lang="it-IT" sz="1200" dirty="0"/>
              <a:t>V.A. </a:t>
            </a:r>
            <a:r>
              <a:rPr lang="it-IT" sz="1200" dirty="0" smtClean="0"/>
              <a:t>Traag</a:t>
            </a:r>
            <a:r>
              <a:rPr lang="it-IT" sz="1200" baseline="30000" dirty="0" smtClean="0"/>
              <a:t>1</a:t>
            </a:r>
            <a:r>
              <a:rPr lang="it-IT" sz="1200" dirty="0" smtClean="0"/>
              <a:t>, M</a:t>
            </a:r>
            <a:r>
              <a:rPr lang="it-IT" sz="1200" dirty="0"/>
              <a:t>. </a:t>
            </a:r>
            <a:r>
              <a:rPr lang="it-IT" sz="1200" dirty="0" smtClean="0"/>
              <a:t>Malgarini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</a:t>
            </a:r>
            <a:r>
              <a:rPr lang="it-IT" sz="1200" baseline="30000" dirty="0" smtClean="0"/>
              <a:t> </a:t>
            </a:r>
            <a:r>
              <a:rPr lang="it-IT" sz="1200" dirty="0" smtClean="0"/>
              <a:t>T</a:t>
            </a:r>
            <a:r>
              <a:rPr lang="it-IT" sz="1200" dirty="0"/>
              <a:t>. </a:t>
            </a:r>
            <a:r>
              <a:rPr lang="it-IT" sz="1200" dirty="0" smtClean="0"/>
              <a:t>Cicero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</a:t>
            </a:r>
            <a:r>
              <a:rPr lang="it-IT" sz="1200" baseline="30000" dirty="0" smtClean="0"/>
              <a:t> </a:t>
            </a:r>
            <a:r>
              <a:rPr lang="it-IT" sz="1200" dirty="0" smtClean="0"/>
              <a:t>S</a:t>
            </a:r>
            <a:r>
              <a:rPr lang="it-IT" sz="1200" dirty="0"/>
              <a:t>. </a:t>
            </a:r>
            <a:r>
              <a:rPr lang="it-IT" sz="1200" dirty="0" smtClean="0"/>
              <a:t>Sarlo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, L</a:t>
            </a:r>
            <a:r>
              <a:rPr lang="it-IT" sz="1200" dirty="0"/>
              <a:t>. </a:t>
            </a:r>
            <a:r>
              <a:rPr lang="it-IT" sz="1200" dirty="0" smtClean="0"/>
              <a:t>Waltman</a:t>
            </a:r>
            <a:r>
              <a:rPr lang="it-IT" sz="1200" baseline="30000" dirty="0" smtClean="0"/>
              <a:t>1</a:t>
            </a:r>
          </a:p>
          <a:p>
            <a:endParaRPr lang="it-IT" sz="1200" baseline="30000" dirty="0"/>
          </a:p>
          <a:p>
            <a:r>
              <a:rPr lang="en-US" sz="1200" baseline="30000" dirty="0" smtClean="0"/>
              <a:t>1</a:t>
            </a:r>
            <a:r>
              <a:rPr lang="en-US" sz="1200" dirty="0" smtClean="0"/>
              <a:t>Centre </a:t>
            </a:r>
            <a:r>
              <a:rPr lang="en-US" sz="1200" dirty="0"/>
              <a:t>for Science and Technology Studies (CWTS), Leiden University, the </a:t>
            </a:r>
            <a:r>
              <a:rPr lang="en-US" sz="1200" dirty="0" smtClean="0"/>
              <a:t>Netherlands</a:t>
            </a:r>
          </a:p>
          <a:p>
            <a:r>
              <a:rPr lang="nl-NL" sz="1200" baseline="30000" dirty="0"/>
              <a:t>2</a:t>
            </a:r>
            <a:r>
              <a:rPr lang="nl-NL" sz="1200" dirty="0" smtClean="0"/>
              <a:t>ANVUR</a:t>
            </a:r>
            <a:r>
              <a:rPr lang="nl-NL" sz="1200" dirty="0"/>
              <a:t>, Rome, Italy</a:t>
            </a:r>
          </a:p>
        </p:txBody>
      </p:sp>
      <p:pic>
        <p:nvPicPr>
          <p:cNvPr id="1026" name="Picture 2" descr="C:\Users\traagva1\AppData\Local\Microsoft\Windows\Temporary Internet Files\Content.Outlook\A981TRFG\ANV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4664"/>
            <a:ext cx="10763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83528"/>
            <a:ext cx="8229599" cy="49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Spearman correlations (</a:t>
            </a:r>
            <a:r>
              <a:rPr lang="en-US" dirty="0" err="1" smtClean="0"/>
              <a:t>WoS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83528"/>
            <a:ext cx="8229599" cy="49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</a:t>
            </a:r>
            <a:r>
              <a:rPr lang="en-US" dirty="0" smtClean="0"/>
              <a:t>Spearman correlations (VQR)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level agreement higher than article level agreement.</a:t>
            </a:r>
          </a:p>
          <a:p>
            <a:r>
              <a:rPr lang="en-US" dirty="0" smtClean="0"/>
              <a:t>Agreement with peer review is higher for journal indicators than for citation indicators.</a:t>
            </a:r>
          </a:p>
          <a:p>
            <a:r>
              <a:rPr lang="en-US" dirty="0" smtClean="0"/>
              <a:t>Internal peer review agreement comparable to journal indicator agreement.</a:t>
            </a:r>
          </a:p>
          <a:p>
            <a:endParaRPr lang="en-US" dirty="0" smtClean="0"/>
          </a:p>
          <a:p>
            <a:r>
              <a:rPr lang="en-US" dirty="0" smtClean="0"/>
              <a:t>Do reviewers base evaluation largely on journal?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peer review with metrics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Post-publication research evaluation</a:t>
            </a:r>
          </a:p>
          <a:p>
            <a:r>
              <a:rPr lang="en-US" dirty="0" smtClean="0"/>
              <a:t>Context: performance based research funding</a:t>
            </a:r>
          </a:p>
          <a:p>
            <a:endParaRPr lang="en-US" dirty="0" smtClean="0"/>
          </a:p>
          <a:p>
            <a:r>
              <a:rPr lang="en-US" dirty="0" smtClean="0"/>
              <a:t>How well do metrics agree with peer review?</a:t>
            </a:r>
          </a:p>
          <a:p>
            <a:endParaRPr lang="en-US" dirty="0"/>
          </a:p>
          <a:p>
            <a:r>
              <a:rPr lang="en-US" dirty="0" smtClean="0"/>
              <a:t>Relevant aggregation level</a:t>
            </a:r>
          </a:p>
          <a:p>
            <a:pPr lvl="1"/>
            <a:r>
              <a:rPr lang="en-US" dirty="0" smtClean="0"/>
              <a:t>Institutional level</a:t>
            </a:r>
          </a:p>
          <a:p>
            <a:pPr lvl="1"/>
            <a:r>
              <a:rPr lang="en-US" dirty="0" smtClean="0"/>
              <a:t>Article level</a:t>
            </a:r>
          </a:p>
          <a:p>
            <a:r>
              <a:rPr lang="en-US" dirty="0" smtClean="0"/>
              <a:t>Consider peer review uncertainty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Third Italian </a:t>
            </a:r>
            <a:r>
              <a:rPr lang="it-IT" dirty="0">
                <a:latin typeface="Arial" pitchFamily="34" charset="0"/>
                <a:cs typeface="Arial" pitchFamily="34" charset="0"/>
              </a:rPr>
              <a:t>Research Evaluation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Exercise (VQR </a:t>
            </a:r>
            <a:r>
              <a:rPr lang="it-IT" dirty="0">
                <a:latin typeface="Arial" pitchFamily="34" charset="0"/>
                <a:cs typeface="Arial" pitchFamily="34" charset="0"/>
              </a:rPr>
              <a:t>2011-2014)</a:t>
            </a:r>
            <a:br>
              <a:rPr lang="it-IT" dirty="0"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VQR launched </a:t>
            </a:r>
            <a:r>
              <a:rPr lang="en-US" dirty="0"/>
              <a:t>in </a:t>
            </a:r>
            <a:r>
              <a:rPr lang="en-US" dirty="0" smtClean="0"/>
              <a:t>June 2015, covering the period 2011—2014.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VQR covered 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b="1" dirty="0" smtClean="0"/>
              <a:t>114 431</a:t>
            </a:r>
            <a:r>
              <a:rPr lang="en-US" dirty="0" smtClean="0"/>
              <a:t> </a:t>
            </a:r>
            <a:r>
              <a:rPr lang="en-US" dirty="0"/>
              <a:t>publications </a:t>
            </a:r>
            <a:r>
              <a:rPr lang="en-US" dirty="0" smtClean="0"/>
              <a:t>by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b="1" dirty="0" smtClean="0"/>
              <a:t>60 455</a:t>
            </a:r>
            <a:r>
              <a:rPr lang="en-US" dirty="0" smtClean="0"/>
              <a:t> </a:t>
            </a:r>
            <a:r>
              <a:rPr lang="en-US" dirty="0"/>
              <a:t>researchers working in </a:t>
            </a:r>
            <a:endParaRPr lang="en-US" dirty="0" smtClean="0"/>
          </a:p>
          <a:p>
            <a:pPr marL="1085850" lvl="2" algn="just">
              <a:buFont typeface="Arial" panose="020B0604020202020204" pitchFamily="34" charset="0"/>
              <a:buChar char="•"/>
            </a:pPr>
            <a:r>
              <a:rPr lang="en-US" b="1" dirty="0" smtClean="0"/>
              <a:t>96</a:t>
            </a:r>
            <a:r>
              <a:rPr lang="en-US" dirty="0" smtClean="0"/>
              <a:t> Universities,</a:t>
            </a:r>
          </a:p>
          <a:p>
            <a:pPr marL="1085850" lvl="2" algn="just">
              <a:buFont typeface="Arial" panose="020B0604020202020204" pitchFamily="34" charset="0"/>
              <a:buChar char="•"/>
            </a:pPr>
            <a:r>
              <a:rPr lang="en-US" b="1" dirty="0" smtClean="0"/>
              <a:t>12</a:t>
            </a:r>
            <a:r>
              <a:rPr lang="en-US" dirty="0" smtClean="0"/>
              <a:t> </a:t>
            </a:r>
            <a:r>
              <a:rPr lang="en-US" dirty="0"/>
              <a:t>Public Research Organizations (PRO) </a:t>
            </a:r>
            <a:r>
              <a:rPr lang="en-US" dirty="0" smtClean="0"/>
              <a:t>, and</a:t>
            </a:r>
          </a:p>
          <a:p>
            <a:pPr marL="1085850" lvl="2" algn="just">
              <a:buFont typeface="Arial" panose="020B0604020202020204" pitchFamily="34" charset="0"/>
              <a:buChar char="•"/>
            </a:pPr>
            <a:r>
              <a:rPr lang="en-US" b="1" dirty="0" smtClean="0"/>
              <a:t>27</a:t>
            </a:r>
            <a:r>
              <a:rPr lang="en-US" dirty="0" smtClean="0"/>
              <a:t> </a:t>
            </a:r>
            <a:r>
              <a:rPr lang="en-US" dirty="0"/>
              <a:t>other research </a:t>
            </a:r>
            <a:r>
              <a:rPr lang="en-US" dirty="0" smtClean="0"/>
              <a:t>Institutes </a:t>
            </a:r>
            <a:r>
              <a:rPr lang="en-US" dirty="0"/>
              <a:t>(participating on a voluntary basis</a:t>
            </a:r>
            <a:r>
              <a:rPr lang="en-US" dirty="0" smtClean="0"/>
              <a:t>).</a:t>
            </a:r>
          </a:p>
          <a:p>
            <a:pPr marL="685800" lvl="1" algn="just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b="1" dirty="0" smtClean="0"/>
              <a:t>16</a:t>
            </a:r>
            <a:r>
              <a:rPr lang="en-US" dirty="0" smtClean="0"/>
              <a:t> research areas (GEVs)</a:t>
            </a:r>
          </a:p>
          <a:p>
            <a:pPr marL="1085850" lvl="2" algn="just">
              <a:buFont typeface="Arial" panose="020B0604020202020204" pitchFamily="34" charset="0"/>
              <a:buChar char="•"/>
            </a:pPr>
            <a:r>
              <a:rPr lang="en-US" dirty="0" smtClean="0"/>
              <a:t>of which </a:t>
            </a:r>
            <a:r>
              <a:rPr lang="en-US" b="1" dirty="0" smtClean="0"/>
              <a:t>11</a:t>
            </a:r>
            <a:r>
              <a:rPr lang="en-US" dirty="0" smtClean="0"/>
              <a:t> bibliometric GEVs.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VQR executed </a:t>
            </a:r>
            <a:r>
              <a:rPr lang="en-US" dirty="0"/>
              <a:t>by </a:t>
            </a:r>
            <a:r>
              <a:rPr lang="en-US" dirty="0" smtClean="0"/>
              <a:t>the </a:t>
            </a:r>
            <a:r>
              <a:rPr lang="en-US" dirty="0"/>
              <a:t>Italian National Agency for the evaluation of Universities and Research Institutes (</a:t>
            </a:r>
            <a:r>
              <a:rPr lang="en-US" dirty="0" smtClean="0"/>
              <a:t>ANVUR, </a:t>
            </a:r>
            <a:r>
              <a:rPr lang="en-US" i="1" dirty="0" smtClean="0"/>
              <a:t>ENQA Affiliate</a:t>
            </a:r>
            <a:r>
              <a:rPr lang="en-US" dirty="0" smtClean="0"/>
              <a:t> from September 2013).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sellaDiTesto 50"/>
          <p:cNvSpPr txBox="1"/>
          <p:nvPr/>
        </p:nvSpPr>
        <p:spPr>
          <a:xfrm>
            <a:off x="1639282" y="5729621"/>
            <a:ext cx="6711124" cy="10464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 err="1" smtClean="0"/>
              <a:t>Final</a:t>
            </a:r>
            <a:r>
              <a:rPr lang="it-IT" sz="4400" i="1" dirty="0"/>
              <a:t> </a:t>
            </a:r>
            <a:r>
              <a:rPr lang="it-IT" sz="4400" i="1" dirty="0" err="1" smtClean="0"/>
              <a:t>Result</a:t>
            </a:r>
            <a:endParaRPr lang="it-IT" sz="4400" i="1" dirty="0" smtClean="0"/>
          </a:p>
          <a:p>
            <a:pPr algn="ctr"/>
            <a:endParaRPr lang="it-IT" i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856"/>
            <a:ext cx="8229600" cy="109728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VQR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research </a:t>
            </a:r>
            <a:r>
              <a:rPr lang="en-US" dirty="0">
                <a:latin typeface="Arial" pitchFamily="34" charset="0"/>
                <a:cs typeface="Arial" pitchFamily="34" charset="0"/>
              </a:rPr>
              <a:t>outputs evaluation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method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91314" y="4210310"/>
            <a:ext cx="217058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Peer-review method</a:t>
            </a:r>
            <a:endParaRPr lang="it-IT" sz="2000" b="1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579963" y="3108604"/>
            <a:ext cx="0" cy="1002135"/>
          </a:xfrm>
          <a:prstGeom prst="straightConnector1">
            <a:avLst/>
          </a:prstGeom>
          <a:ln w="57150" cmpd="sng">
            <a:solidFill>
              <a:srgbClr val="FFFFCC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106813" y="4220769"/>
            <a:ext cx="297883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Informed</a:t>
            </a:r>
            <a:r>
              <a:rPr lang="it-IT" b="1" dirty="0" smtClean="0"/>
              <a:t> </a:t>
            </a:r>
            <a:r>
              <a:rPr lang="it-IT" b="1" dirty="0" err="1" smtClean="0"/>
              <a:t>peer-review</a:t>
            </a:r>
            <a:r>
              <a:rPr lang="it-IT" b="1" dirty="0" smtClean="0"/>
              <a:t> </a:t>
            </a:r>
            <a:r>
              <a:rPr lang="it-IT" b="1" dirty="0" err="1" smtClean="0"/>
              <a:t>method</a:t>
            </a:r>
            <a:endParaRPr lang="it-IT" b="1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2438030" y="4182649"/>
            <a:ext cx="554859" cy="269846"/>
          </a:xfrm>
          <a:prstGeom prst="straightConnector1">
            <a:avLst/>
          </a:prstGeom>
          <a:ln w="57150" cmpd="sng"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6156980" y="4404246"/>
            <a:ext cx="396220" cy="119836"/>
          </a:xfrm>
          <a:prstGeom prst="straightConnector1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2877000" y="2420888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6156176" y="2413826"/>
            <a:ext cx="137328" cy="223086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4559690" y="4993810"/>
            <a:ext cx="7963" cy="266968"/>
          </a:xfrm>
          <a:prstGeom prst="straightConnector1">
            <a:avLst/>
          </a:prstGeom>
          <a:ln w="57150" cmpd="sng">
            <a:solidFill>
              <a:srgbClr val="FFFFCC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1541587" y="4464164"/>
            <a:ext cx="7437" cy="410995"/>
          </a:xfrm>
          <a:prstGeom prst="straightConnector1">
            <a:avLst/>
          </a:prstGeom>
          <a:ln w="57150" cmpd="sng">
            <a:solidFill>
              <a:schemeClr val="accent6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>
            <a:off x="7715229" y="4938094"/>
            <a:ext cx="7964" cy="375433"/>
          </a:xfrm>
          <a:prstGeom prst="straightConnector1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97769" y="5267114"/>
            <a:ext cx="794324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GEV final approval</a:t>
            </a:r>
            <a:endParaRPr lang="it-IT" sz="2000" b="1" dirty="0" smtClean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870091" y="2446827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149267" y="2439765"/>
            <a:ext cx="137328" cy="223086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893963" y="2446827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173139" y="2439765"/>
            <a:ext cx="137328" cy="223086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6763974" y="3119341"/>
            <a:ext cx="308796" cy="313178"/>
          </a:xfrm>
          <a:prstGeom prst="straightConnector1">
            <a:avLst/>
          </a:prstGeom>
          <a:ln w="57150" cmpd="sng">
            <a:solidFill>
              <a:schemeClr val="tx2">
                <a:lumMod val="40000"/>
                <a:lumOff val="60000"/>
              </a:schemeClr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74" y="3511316"/>
            <a:ext cx="543156" cy="49693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89" y="3036151"/>
            <a:ext cx="593865" cy="441892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13" y="3208041"/>
            <a:ext cx="609825" cy="47380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931" y="3599339"/>
            <a:ext cx="943770" cy="589856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74" y="3609552"/>
            <a:ext cx="353511" cy="510881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4" y="3601820"/>
            <a:ext cx="381199" cy="549989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55" y="3482157"/>
            <a:ext cx="379253" cy="51801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35" y="3665454"/>
            <a:ext cx="362452" cy="563814"/>
          </a:xfrm>
          <a:prstGeom prst="rect">
            <a:avLst/>
          </a:prstGeom>
        </p:spPr>
      </p:pic>
      <p:cxnSp>
        <p:nvCxnSpPr>
          <p:cNvPr id="30" name="Connettore 2 29"/>
          <p:cNvCxnSpPr/>
          <p:nvPr/>
        </p:nvCxnSpPr>
        <p:spPr>
          <a:xfrm flipH="1">
            <a:off x="1970061" y="3080962"/>
            <a:ext cx="269445" cy="335769"/>
          </a:xfrm>
          <a:prstGeom prst="straightConnector1">
            <a:avLst/>
          </a:prstGeom>
          <a:ln w="57150" cmpd="sng"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891033" y="967697"/>
            <a:ext cx="54902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b="1" dirty="0" err="1" smtClean="0"/>
              <a:t>Outputs</a:t>
            </a:r>
            <a:r>
              <a:rPr lang="it-IT" b="1" dirty="0" smtClean="0"/>
              <a:t> to be </a:t>
            </a:r>
            <a:r>
              <a:rPr lang="it-IT" b="1" dirty="0" err="1" smtClean="0"/>
              <a:t>evaluated</a:t>
            </a:r>
            <a:endParaRPr lang="it-IT" b="1" dirty="0"/>
          </a:p>
        </p:txBody>
      </p:sp>
      <p:cxnSp>
        <p:nvCxnSpPr>
          <p:cNvPr id="32" name="Connettore 2 31"/>
          <p:cNvCxnSpPr/>
          <p:nvPr/>
        </p:nvCxnSpPr>
        <p:spPr>
          <a:xfrm flipH="1">
            <a:off x="2177409" y="1340768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976665" y="1628800"/>
            <a:ext cx="741682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GEV assigns each output to two GEV members</a:t>
            </a:r>
            <a:endParaRPr lang="it-IT" sz="1400" b="1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5736055" y="1349848"/>
            <a:ext cx="137328" cy="223086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1919458" y="2276872"/>
            <a:ext cx="560993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GEV members may choose evaluation method on the basis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GEV </a:t>
            </a:r>
            <a:r>
              <a:rPr lang="it-IT" sz="1200" b="1" dirty="0" err="1" smtClean="0"/>
              <a:t>rules</a:t>
            </a:r>
            <a:r>
              <a:rPr lang="it-IT" sz="1200" b="1" dirty="0" smtClean="0"/>
              <a:t> (</a:t>
            </a:r>
            <a:r>
              <a:rPr lang="it-IT" sz="1200" b="1" dirty="0" err="1" smtClean="0"/>
              <a:t>stated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into</a:t>
            </a:r>
            <a:r>
              <a:rPr lang="it-IT" sz="1200" b="1" dirty="0" smtClean="0"/>
              <a:t> GEV </a:t>
            </a:r>
            <a:r>
              <a:rPr lang="it-IT" sz="1200" b="1" dirty="0" err="1" smtClean="0"/>
              <a:t>criteria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documents</a:t>
            </a:r>
            <a:r>
              <a:rPr lang="it-IT" sz="12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 smtClean="0"/>
              <a:t>Output </a:t>
            </a:r>
            <a:r>
              <a:rPr lang="it-IT" sz="1200" b="1" dirty="0" err="1" smtClean="0"/>
              <a:t>characteristics</a:t>
            </a:r>
            <a:endParaRPr lang="it-IT" sz="1200" b="1" dirty="0" smtClean="0"/>
          </a:p>
        </p:txBody>
      </p:sp>
      <p:pic>
        <p:nvPicPr>
          <p:cNvPr id="36" name="Immagin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683" y="3080962"/>
            <a:ext cx="404093" cy="513198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4" y="3358928"/>
            <a:ext cx="352848" cy="470464"/>
          </a:xfrm>
          <a:prstGeom prst="rect">
            <a:avLst/>
          </a:prstGeom>
        </p:spPr>
      </p:pic>
      <p:cxnSp>
        <p:nvCxnSpPr>
          <p:cNvPr id="38" name="Connettore 2 37"/>
          <p:cNvCxnSpPr/>
          <p:nvPr/>
        </p:nvCxnSpPr>
        <p:spPr>
          <a:xfrm flipH="1">
            <a:off x="2738049" y="1340768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>
            <a:off x="3314113" y="1348032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>
            <a:off x="6953329" y="1340768"/>
            <a:ext cx="137328" cy="223086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flipH="1">
            <a:off x="2882065" y="1995902"/>
            <a:ext cx="110824" cy="258829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6161241" y="1988840"/>
            <a:ext cx="137328" cy="223086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6354630" y="1355760"/>
            <a:ext cx="109017" cy="224417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1751611" y="5790239"/>
            <a:ext cx="1057387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/>
              <a:t>Excellent</a:t>
            </a:r>
            <a:endParaRPr lang="it-IT" sz="14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2397582" y="6281928"/>
            <a:ext cx="916531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/>
              <a:t>Good</a:t>
            </a:r>
            <a:endParaRPr lang="it-IT" sz="1600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4567653" y="6428071"/>
            <a:ext cx="57740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Fair</a:t>
            </a:r>
            <a:endParaRPr lang="it-IT" sz="1600" b="1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6286595" y="6333132"/>
            <a:ext cx="1182496" cy="2769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 smtClean="0"/>
              <a:t>Acceptable</a:t>
            </a:r>
            <a:endParaRPr lang="it-IT" sz="12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068257" y="5775835"/>
            <a:ext cx="90559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/>
              <a:t>Limited</a:t>
            </a:r>
            <a:endParaRPr lang="it-IT" sz="1600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96373" y="2580574"/>
            <a:ext cx="880292" cy="2616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err="1" smtClean="0">
                <a:solidFill>
                  <a:schemeClr val="bg1"/>
                </a:solidFill>
              </a:rPr>
              <a:t>Ineligible</a:t>
            </a:r>
            <a:endParaRPr lang="it-IT" sz="1600" b="1" dirty="0">
              <a:solidFill>
                <a:schemeClr val="bg1"/>
              </a:solidFill>
            </a:endParaRPr>
          </a:p>
        </p:txBody>
      </p:sp>
      <p:cxnSp>
        <p:nvCxnSpPr>
          <p:cNvPr id="50" name="Connettore 2 49"/>
          <p:cNvCxnSpPr/>
          <p:nvPr/>
        </p:nvCxnSpPr>
        <p:spPr>
          <a:xfrm flipH="1">
            <a:off x="1088239" y="2673892"/>
            <a:ext cx="652716" cy="20777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606968"/>
          </a:xfrm>
        </p:spPr>
        <p:txBody>
          <a:bodyPr/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Sample journal articles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Random sample of 10</a:t>
            </a:r>
            <a:r>
              <a:rPr lang="en-US" dirty="0"/>
              <a:t>% of all </a:t>
            </a:r>
            <a:r>
              <a:rPr lang="en-US" dirty="0" smtClean="0"/>
              <a:t>output of bibliometric GEV.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</a:t>
            </a:r>
            <a:r>
              <a:rPr lang="en-GB" b="1" dirty="0"/>
              <a:t>sample</a:t>
            </a:r>
            <a:r>
              <a:rPr lang="en-GB" dirty="0"/>
              <a:t> has been stratified on the basis of GEV.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Selected articles </a:t>
            </a:r>
            <a:r>
              <a:rPr lang="en-US" dirty="0" smtClean="0"/>
              <a:t>were submitted for </a:t>
            </a:r>
            <a:r>
              <a:rPr lang="en-US" i="1" dirty="0" smtClean="0"/>
              <a:t>peer review </a:t>
            </a:r>
            <a:r>
              <a:rPr lang="en-US" dirty="0" smtClean="0"/>
              <a:t>using </a:t>
            </a:r>
            <a:r>
              <a:rPr lang="en-US" dirty="0"/>
              <a:t>the same process </a:t>
            </a:r>
            <a:r>
              <a:rPr lang="en-US" dirty="0" smtClean="0"/>
              <a:t>as in </a:t>
            </a:r>
            <a:r>
              <a:rPr lang="en-US" dirty="0"/>
              <a:t>the VQR exercise.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The number of articles effectively peer reviewed covers 9.3% of all </a:t>
            </a:r>
            <a:r>
              <a:rPr lang="en-GB" dirty="0" smtClean="0"/>
              <a:t>articles </a:t>
            </a:r>
            <a:r>
              <a:rPr lang="en-GB" dirty="0"/>
              <a:t>submitted to bibliometric </a:t>
            </a:r>
            <a:r>
              <a:rPr lang="en-GB" dirty="0" smtClean="0"/>
              <a:t>evaluation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No substantial selection biases </a:t>
            </a:r>
            <a:r>
              <a:rPr lang="en-US" dirty="0" smtClean="0"/>
              <a:t>(</a:t>
            </a:r>
            <a:r>
              <a:rPr lang="en-US" dirty="0"/>
              <a:t>language, number of pages, bibliometric evaluation) </a:t>
            </a:r>
            <a:r>
              <a:rPr lang="en-US" dirty="0" smtClean="0"/>
              <a:t>emerged </a:t>
            </a:r>
            <a:r>
              <a:rPr lang="en-US" dirty="0"/>
              <a:t>from a post stratification </a:t>
            </a:r>
            <a:r>
              <a:rPr lang="en-US" dirty="0" smtClean="0"/>
              <a:t>analysis.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final sample includes 7164 </a:t>
            </a:r>
            <a:r>
              <a:rPr lang="en-US" dirty="0" smtClean="0"/>
              <a:t>publications.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1752"/>
            <a:ext cx="8229600" cy="606968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Sample shares at the institutional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level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51106"/>
            <a:ext cx="7049483" cy="514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Bibliometric Methodology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Sampling 7164 papers, matched 5183 to </a:t>
            </a:r>
            <a:r>
              <a:rPr lang="en-US" dirty="0" err="1" smtClean="0"/>
              <a:t>WoS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4560 from 78 Italian universities, almost 8%.</a:t>
            </a:r>
          </a:p>
          <a:p>
            <a:r>
              <a:rPr lang="en-US" dirty="0" smtClean="0"/>
              <a:t>Two peer reviews of same article</a:t>
            </a:r>
          </a:p>
          <a:p>
            <a:pPr lvl="1"/>
            <a:r>
              <a:rPr lang="en-US" dirty="0" smtClean="0"/>
              <a:t>Randomly designated reviewer 1 and reviewer 2</a:t>
            </a:r>
          </a:p>
          <a:p>
            <a:pPr lvl="1"/>
            <a:r>
              <a:rPr lang="en-US" dirty="0" smtClean="0"/>
              <a:t>Score between 3 – 30 (covering originality, </a:t>
            </a:r>
            <a:r>
              <a:rPr lang="en-US" dirty="0" err="1" smtClean="0"/>
              <a:t>rigour</a:t>
            </a:r>
            <a:r>
              <a:rPr lang="en-US" dirty="0" smtClean="0"/>
              <a:t> and impact)</a:t>
            </a:r>
          </a:p>
          <a:p>
            <a:r>
              <a:rPr lang="en-US" dirty="0" smtClean="0"/>
              <a:t>Institutional scores</a:t>
            </a:r>
          </a:p>
          <a:p>
            <a:pPr lvl="1"/>
            <a:r>
              <a:rPr lang="en-US" dirty="0" smtClean="0"/>
              <a:t>Average of peer review scores</a:t>
            </a:r>
          </a:p>
          <a:p>
            <a:pPr lvl="1"/>
            <a:r>
              <a:rPr lang="en-US" dirty="0" smtClean="0"/>
              <a:t>Average of </a:t>
            </a:r>
            <a:r>
              <a:rPr lang="en-US" dirty="0" err="1" smtClean="0"/>
              <a:t>normalised</a:t>
            </a:r>
            <a:r>
              <a:rPr lang="en-US" dirty="0" smtClean="0"/>
              <a:t> </a:t>
            </a:r>
            <a:r>
              <a:rPr lang="en-US" dirty="0" err="1" smtClean="0"/>
              <a:t>WoS</a:t>
            </a:r>
            <a:r>
              <a:rPr lang="en-US" dirty="0" smtClean="0"/>
              <a:t> citations</a:t>
            </a:r>
          </a:p>
          <a:p>
            <a:pPr lvl="1"/>
            <a:r>
              <a:rPr lang="en-US" dirty="0" smtClean="0"/>
              <a:t>Average of </a:t>
            </a:r>
            <a:r>
              <a:rPr lang="en-US" dirty="0" err="1" smtClean="0"/>
              <a:t>normalised</a:t>
            </a:r>
            <a:r>
              <a:rPr lang="en-US" dirty="0" smtClean="0"/>
              <a:t> </a:t>
            </a:r>
            <a:r>
              <a:rPr lang="en-US" dirty="0" err="1" smtClean="0"/>
              <a:t>WoS</a:t>
            </a:r>
            <a:r>
              <a:rPr lang="en-US" dirty="0" smtClean="0"/>
              <a:t> journal impact</a:t>
            </a:r>
          </a:p>
          <a:p>
            <a:pPr lvl="1"/>
            <a:r>
              <a:rPr lang="en-US" dirty="0" smtClean="0"/>
              <a:t>Average of VQR citation percentile (various data sources)</a:t>
            </a:r>
          </a:p>
          <a:p>
            <a:pPr lvl="1"/>
            <a:r>
              <a:rPr lang="en-US" dirty="0" smtClean="0"/>
              <a:t>Average of VQR journal percentile</a:t>
            </a:r>
            <a:r>
              <a:rPr lang="en-US" dirty="0"/>
              <a:t> (various data </a:t>
            </a:r>
            <a:r>
              <a:rPr lang="en-US" dirty="0" smtClean="0"/>
              <a:t>sources</a:t>
            </a:r>
            <a:r>
              <a:rPr lang="en-US" dirty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and peer review uncertainty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review uncertainty</a:t>
            </a:r>
          </a:p>
          <a:p>
            <a:pPr lvl="1"/>
            <a:r>
              <a:rPr lang="en-US" dirty="0" smtClean="0"/>
              <a:t>Compare institutional score of reviewer 2 to reviewer 1.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Compare institutional metric score to reviewer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83528"/>
            <a:ext cx="8229599" cy="49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Spearman correlations (</a:t>
            </a:r>
            <a:r>
              <a:rPr lang="en-US" dirty="0" err="1" smtClean="0"/>
              <a:t>WoS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888D-9AB1-6B4D-8F49-EDCF20386FD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503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Peer review uncertainty at the institutional level</vt:lpstr>
      <vt:lpstr>Comparing peer review with metrics</vt:lpstr>
      <vt:lpstr>Third Italian Research Evaluation Exercise (VQR 2011-2014) </vt:lpstr>
      <vt:lpstr>VQR research outputs evaluation method </vt:lpstr>
      <vt:lpstr>Sample journal articles</vt:lpstr>
      <vt:lpstr>Sample shares at the institutional level</vt:lpstr>
      <vt:lpstr>Bibliometric Methodology</vt:lpstr>
      <vt:lpstr>Metrics and peer review uncertainty</vt:lpstr>
      <vt:lpstr>Article Spearman correlations (WoS)</vt:lpstr>
      <vt:lpstr>Institutional Spearman correlations (WoS)</vt:lpstr>
      <vt:lpstr>Institutional Spearman correlations (VQR)</vt:lpstr>
      <vt:lpstr>Conclusions</vt:lpstr>
    </vt:vector>
  </TitlesOfParts>
  <Company>Centre for Science and Technology Studies, Leiden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review uncertainty at the institutional level</dc:title>
  <dc:creator>Traag, V.A.</dc:creator>
  <cp:lastModifiedBy>Traag, V.A.</cp:lastModifiedBy>
  <cp:revision>123</cp:revision>
  <dcterms:created xsi:type="dcterms:W3CDTF">2013-08-28T08:22:29Z</dcterms:created>
  <dcterms:modified xsi:type="dcterms:W3CDTF">2018-09-12T08:44:03Z</dcterms:modified>
</cp:coreProperties>
</file>