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94" r:id="rId4"/>
    <p:sldId id="298" r:id="rId5"/>
    <p:sldId id="305" r:id="rId6"/>
    <p:sldId id="306" r:id="rId7"/>
    <p:sldId id="261" r:id="rId8"/>
    <p:sldId id="308" r:id="rId9"/>
    <p:sldId id="309" r:id="rId10"/>
    <p:sldId id="310" r:id="rId11"/>
    <p:sldId id="311" r:id="rId12"/>
    <p:sldId id="312" r:id="rId13"/>
    <p:sldId id="307" r:id="rId14"/>
    <p:sldId id="260" r:id="rId15"/>
    <p:sldId id="262" r:id="rId16"/>
    <p:sldId id="313" r:id="rId17"/>
    <p:sldId id="314" r:id="rId18"/>
    <p:sldId id="317" r:id="rId19"/>
    <p:sldId id="318" r:id="rId20"/>
    <p:sldId id="319" r:id="rId21"/>
    <p:sldId id="320" r:id="rId22"/>
    <p:sldId id="321" r:id="rId23"/>
    <p:sldId id="257" r:id="rId24"/>
    <p:sldId id="259" r:id="rId25"/>
    <p:sldId id="263" r:id="rId26"/>
    <p:sldId id="264" r:id="rId27"/>
    <p:sldId id="265" r:id="rId28"/>
    <p:sldId id="322" r:id="rId29"/>
    <p:sldId id="266" r:id="rId30"/>
    <p:sldId id="269" r:id="rId31"/>
    <p:sldId id="267" r:id="rId32"/>
    <p:sldId id="268" r:id="rId33"/>
    <p:sldId id="315" r:id="rId34"/>
    <p:sldId id="258" r:id="rId35"/>
    <p:sldId id="323" r:id="rId36"/>
    <p:sldId id="324" r:id="rId37"/>
    <p:sldId id="325" r:id="rId38"/>
    <p:sldId id="326" r:id="rId39"/>
    <p:sldId id="334" r:id="rId40"/>
    <p:sldId id="327" r:id="rId41"/>
    <p:sldId id="330" r:id="rId42"/>
    <p:sldId id="331" r:id="rId43"/>
    <p:sldId id="332" r:id="rId44"/>
    <p:sldId id="33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60" d="100"/>
          <a:sy n="60" d="100"/>
        </p:scale>
        <p:origin x="989" y="5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B0FF2-C56A-4420-AD6A-9A49EADA5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67BA0-2F79-49F4-8D9D-69A9504B0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FCDFF-4499-4263-AEEB-ABEB217F3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B176-51ED-4DF5-87C6-C7586056AB80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D1B8F-D6D3-4BD5-A370-6CB836C57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A5500-6C45-4509-B884-709D6C67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7BC-EDC3-40FF-97D3-F54454C4A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45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1106-6A1F-47A4-AA99-6C6CAB0D4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A8459-88FB-453D-9438-9C1D5549D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387FF-DF36-4C9D-A300-247C61E6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B176-51ED-4DF5-87C6-C7586056AB80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1B13-0AD0-4A8C-BD7C-442AD132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91027-4B5E-4499-BB31-FF968F4A0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7BC-EDC3-40FF-97D3-F54454C4A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166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CA0977-9E27-4A7A-8A2A-135CADE5AF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079C1E-3E95-4B79-8F75-111FAE26C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E27F4-0075-4AB3-B0D0-7B2AB3847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B176-51ED-4DF5-87C6-C7586056AB80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B7BCE-2948-46B6-8991-1D129CB7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7F956-AAB6-4891-A571-9EA639D8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7BC-EDC3-40FF-97D3-F54454C4A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4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CE9C8-CABC-47A2-941E-F0F15DAE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C16FC-5C5B-4194-AC1F-E8BDD0E1B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267EC-FF06-495D-BAF7-248C4ABE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B176-51ED-4DF5-87C6-C7586056AB80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8996E-5518-4072-B071-2D2B0A21E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2FFAC-52C5-4E5A-A0E2-495DBEDE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7BC-EDC3-40FF-97D3-F54454C4A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589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2B470-C87B-41E5-A1D2-0CED4019B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BD551-84A2-4A0F-9C4E-7CF998E84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3D308-92B9-4E94-B76A-41B39263E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B176-51ED-4DF5-87C6-C7586056AB80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0F93-EDC0-4D71-B4CB-E31CB635F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50E4D-552D-4BC8-B54C-4264B465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7BC-EDC3-40FF-97D3-F54454C4A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6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56F59-CC2B-4F9B-9B4C-FCAB394D2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607BB-0242-4AAD-93DF-5B1AA465B5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F0206-01B6-4080-825B-A748B626D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273E2-09AF-40FB-B016-3BA117730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B176-51ED-4DF5-87C6-C7586056AB80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6E250-0BB4-4C6F-AC95-3C9CB4C1A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9B4E7-86E0-480E-ABC4-8357D95E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7BC-EDC3-40FF-97D3-F54454C4A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76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4C5C4-80E3-4E3F-AFFA-31C96CF5F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6D01D-3346-488C-945F-E743089CE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8C97F-F31A-465F-94B3-A19CD4879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73CBD3-A75C-4115-AAA0-9E16E0C7B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2DA870-C70D-4B6E-93A3-7C82E623C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25B785-795D-4074-AE7B-67F66249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B176-51ED-4DF5-87C6-C7586056AB80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918403-90A3-4FD3-AA16-352A1C6C2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512AEF-39B7-4020-B996-008374643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7BC-EDC3-40FF-97D3-F54454C4A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193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F03D-DF1D-4026-AFF3-CCD892CC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466A76-CDD8-4C2B-9C92-BBE079DEE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B176-51ED-4DF5-87C6-C7586056AB80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391AFD-4A78-4378-89DE-B3751DFB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08C45-A8D3-4F00-91C6-CC4853168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7BC-EDC3-40FF-97D3-F54454C4A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16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3C6D48-D4AF-4938-9C13-D10819B00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B176-51ED-4DF5-87C6-C7586056AB80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AA6C81-833F-4D4B-A5B1-69966BD78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FBD6E-E307-4F16-BDC1-CD819107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7BC-EDC3-40FF-97D3-F54454C4A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51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2CF2-0753-4A20-BF5F-BDB4CC47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C587A-2ED1-447F-ABB3-2854BD5DE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8E0B0-888B-4042-ACE4-576D8B764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9918E-9B51-45BF-A0B4-21FA49CC0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B176-51ED-4DF5-87C6-C7586056AB80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46D6E-117E-47FC-A22E-24FC5BAA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69FC1-1381-4C71-BB61-5BF050A7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7BC-EDC3-40FF-97D3-F54454C4A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846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7EDF4-02C6-4959-A31B-99DFCCE88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6F9CDD-74B6-4FFF-A717-B79CAD1A62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E4B2F-A51D-4401-8048-9E1451A9E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723FD-50B2-4174-B95F-674F22DE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B176-51ED-4DF5-87C6-C7586056AB80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C5D68-C299-4F35-9178-F1F5242B2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E2AAC-6AD9-432D-936C-A43363700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7BC-EDC3-40FF-97D3-F54454C4A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49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77D7AC-B7CC-4959-BAEA-85652640C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7E5A3-051E-45E9-97C6-AF752AF9F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56DCC-9690-417E-9BEB-A34579189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B176-51ED-4DF5-87C6-C7586056AB80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B47D5-234E-472B-A80A-CCFA2615B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FD0C9-3374-4D71-A9F8-B27FC14A3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617BC-EDC3-40FF-97D3-F54454C4A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05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ds-standard/bids-starter-kit/wiki/Metadata-file-format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ds-standard/bids-starter-kit/wiki/Metadata-file-format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ds-standard/bids-starter-kit/wiki/Metadata-file-format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ds-standard/bids-starter-kit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ds-standard/bids-starter-kit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ds-standard/bids-starter-kit/wiki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ds-standard/bids-starter-kit/blob/master/CONTRIBUTING.md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ds-standard/bids-starter-kit/blob/master/CONTRIBUTING.md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neurostars.org/tags/bid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eurostars.org/tags/bid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eurostars.org/tags/bids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neurostars.org/tags/bids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ds-standard/bids-starter-kit/blob/master/CONTRIBUTING.md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ps.google.com/forum/#!forum/bids-discussion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ps.google.com/forum/#!searchin/bids-discussion/%5BBEP001%5D%7Csort:date/bids-discussion/UXXOOEQ4t0M/JbyE99giBQAJ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ds-standard/bids-starter-kit/wiki/BIDS-Extentions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pWmEEY-1-WuwBPNy5tDAxVJYQ9Een4hZJM06tQZg8X4/edit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ocs.google.com/document/d/1pWmEEY-1-WuwBPNy5tDAxVJYQ9Een4hZJM06tQZg8X4/edit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ocs.google.com/document/d/1pWmEEY-1-WuwBPNy5tDAxVJYQ9Een4hZJM06tQZg8X4/edi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wfHyBzOyFWOLO4u_kkojLpUhW0-4_M7Ubafu9Gf4Gg/edit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hyperlink" Target="http://www.nspn.org.uk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wfHyBzOyFWOLO4u_kkojLpUhW0-4_M7Ubafu9Gf4Gg/edit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wfHyBzOyFWOLO4u_kkojLpUhW0-4_M7Ubafu9Gf4Gg/edit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wfHyBzOyFWOLO4u_kkojLpUhW0-4_M7Ubafu9Gf4Gg/edit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ds-standard/bids-starter-kit/blob/master/CONTRIBUTING.md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NCF/BEP001/issues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NCF/BEP001/blob/repetitiontime/Proposal_RepetitionTime.md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NCF/BEP001/blob/repetitiontime/Proposal_RepetitionTime.md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NCF/BEP001/blob/repetitiontime/Proposal_RepetitionTime.md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NCF/BEP001/tree/examples/examples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NCF/BEP001/blob/examples/examples/ds-03/sub-01/fmap/sub-01_B1map.json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hyperlink" Target="https://docs.google.com/document/d/1LEgsMiisGDe1Gv-hBp1EcLmoz7AlKj6VYULUgDD3Zdw/edit#heading=h.u2m4n7lj0m6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hyperlink" Target="https://docs.google.com/document/d/1LEgsMiisGDe1Gv-hBp1EcLmoz7AlKj6VYULUgDD3Zdw/edit#heading=h.u2m4n7lj0m6g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://bids.neuroimaging.io/" TargetMode="External"/><Relationship Id="rId7" Type="http://schemas.openxmlformats.org/officeDocument/2006/relationships/image" Target="../media/image53.png"/><Relationship Id="rId2" Type="http://schemas.openxmlformats.org/officeDocument/2006/relationships/hyperlink" Target="mailto:kw401@cam.ac.uk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github.com/INCF/BEP00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ids.neuroimaging.io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ids.neuroimaging.io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ds-standard/bids-starter-kit/wiki/Metadata-file-format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4E681-5A3D-4EBC-90FA-E51EF117E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947988"/>
          </a:xfrm>
        </p:spPr>
        <p:txBody>
          <a:bodyPr/>
          <a:lstStyle/>
          <a:p>
            <a:r>
              <a:rPr lang="en-GB" dirty="0"/>
              <a:t>Contributing to BIDS</a:t>
            </a:r>
            <a:br>
              <a:rPr lang="en-GB" dirty="0"/>
            </a:br>
            <a:r>
              <a:rPr lang="en-GB" dirty="0"/>
              <a:t>(especially BEP001)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14B84-EA93-4B7F-A876-07CC2DB7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0848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Kirstie Whitaker</a:t>
            </a:r>
          </a:p>
          <a:p>
            <a:r>
              <a:rPr lang="en-GB" dirty="0"/>
              <a:t>ISMRM Joint Study Group Virtual Meeting:</a:t>
            </a:r>
            <a:br>
              <a:rPr lang="en-GB" dirty="0"/>
            </a:br>
            <a:r>
              <a:rPr lang="en-GB" dirty="0"/>
              <a:t>Reproducible Research &amp; White Matter Study Groups</a:t>
            </a:r>
          </a:p>
          <a:p>
            <a:r>
              <a:rPr lang="en-GB" dirty="0"/>
              <a:t>4 October 2018</a:t>
            </a:r>
          </a:p>
        </p:txBody>
      </p:sp>
    </p:spTree>
    <p:extLst>
      <p:ext uri="{BB962C8B-B14F-4D97-AF65-F5344CB8AC3E}">
        <p14:creationId xmlns:p14="http://schemas.microsoft.com/office/powerpoint/2010/main" val="3239934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7E4B6-1B57-4AEB-82DF-284F5B7A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0FA4F-B427-4D26-A84A-488A40741F5D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https://github.com/bids-standard/bids-starter-kit/wiki/Metadata-file-formats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1683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B43B0-F487-49C3-8C60-063945E39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570D70-241E-453A-89BC-3BD162FAB70A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https://github.com/bids-standard/bids-starter-kit/wiki/Metadata-file-formats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1226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0FC7E1-2DBD-4BB8-902F-6EA9B2D85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555677-41EB-483F-891D-026CF6767204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https://github.com/bids-standard/bids-starter-kit/wiki/Metadata-file-formats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4178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1DCA6A-5864-435C-90B1-9A4E22D18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516A5-98FF-41F8-A423-E317C6E29A30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https://github.com/bids-standard/bids-starter-kit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5809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C57E7-1212-4FC8-A05E-FB8307C28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A5394B-532D-4CEB-B45A-A919E7A956D9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https://github.com/bids-standard/bids-starter-kit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704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BF5533-4F5D-494A-A89A-822C8FECC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516A5-98FF-41F8-A423-E317C6E29A30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https://github.com/bids-standard/bids-starter-kit/wiki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104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37F4DB-893B-4CF7-8984-5A18F7C41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420995-DD28-4861-B69F-FD6C4ED6F2D4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https://github.com/bids-standard/bids-starter-kit/blob/master/CONTRIBUTING.md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4444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5774E4-5796-4C22-906D-0D238240F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420995-DD28-4861-B69F-FD6C4ED6F2D4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https://github.com/bids-standard/bids-starter-kit/blob/master/CONTRIBUTING.md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472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28388D-F6E3-4423-B194-94D935AB0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795" y="0"/>
            <a:ext cx="952041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420995-DD28-4861-B69F-FD6C4ED6F2D4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https://neurostars.org/tags/bids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2068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2E846E-3BC4-4E88-A210-D4E977A32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795" y="0"/>
            <a:ext cx="952041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420995-DD28-4861-B69F-FD6C4ED6F2D4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https://neurostars.org/tags/bids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0420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D2CA5-34EC-4D41-83CB-5DC7E69FA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136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1A7BC-7FC3-4588-AB81-6F1AA65C574F}"/>
              </a:ext>
            </a:extLst>
          </p:cNvPr>
          <p:cNvSpPr txBox="1"/>
          <p:nvPr/>
        </p:nvSpPr>
        <p:spPr>
          <a:xfrm>
            <a:off x="7234518" y="896471"/>
            <a:ext cx="47423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Research fellow at the Alan Turing Institute – the UK’s national institute for Data Science and Artificial Intelligence.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Senior research associate in the Department of Psychiatry at the University of Cambridge.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Passionate about making it easy for people to share evidence of the work they did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Published papers without data or code are just nice stories!</a:t>
            </a:r>
          </a:p>
        </p:txBody>
      </p:sp>
    </p:spTree>
    <p:extLst>
      <p:ext uri="{BB962C8B-B14F-4D97-AF65-F5344CB8AC3E}">
        <p14:creationId xmlns:p14="http://schemas.microsoft.com/office/powerpoint/2010/main" val="2625857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80FCB8-9DEA-4D6C-96DF-ECF9FD550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795" y="0"/>
            <a:ext cx="952041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420995-DD28-4861-B69F-FD6C4ED6F2D4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https://neurostars.org/tags/bids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2398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8328B7-08A4-4505-9AAA-8D439546F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795" y="0"/>
            <a:ext cx="952041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420995-DD28-4861-B69F-FD6C4ED6F2D4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https://neurostars.org/tags/bids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5786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5774E4-5796-4C22-906D-0D238240F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420995-DD28-4861-B69F-FD6C4ED6F2D4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https://github.com/bids-standard/bids-starter-kit/blob/master/CONTRIBUTING.md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7925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2E6F12-087D-4E36-B832-513CD8D0A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759" y="0"/>
            <a:ext cx="967648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276CC6-EB87-40B4-A0F2-6C4CB6BAA6AE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https://groups.google.com/forum/#!forum/bids-discussion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4392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218691-2A50-44B2-BB30-333782156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759" y="0"/>
            <a:ext cx="967648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276CC6-EB87-40B4-A0F2-6C4CB6BAA6AE}"/>
              </a:ext>
            </a:extLst>
          </p:cNvPr>
          <p:cNvSpPr txBox="1"/>
          <p:nvPr/>
        </p:nvSpPr>
        <p:spPr>
          <a:xfrm>
            <a:off x="1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https://groups.google.com/forum/#!searchin/bids-discussion/%5BBEP001%5D%7Csort:date/bids-discussion/UXXOOEQ4t0M/JbyE99giBQAJ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348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735FE1-BE61-452D-BD2A-B103BE13F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516A5-98FF-41F8-A423-E317C6E29A30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https://github.com/bids-standard/bids-starter-kit/wiki/BIDS-Extentions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969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E207D8-93B4-4752-B52D-B38D07F9E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73" y="0"/>
            <a:ext cx="96894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7974B3-E100-4E78-9454-3E0122A66E5E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https://docs.google.com/document/d/1pWmEEY-1-WuwBPNy5tDAxVJYQ9Een4hZJM06tQZg8X4/edit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489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7974B3-E100-4E78-9454-3E0122A66E5E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2"/>
              </a:rPr>
              <a:t>https://docs.google.com/document/d/1pWmEEY-1-WuwBPNy5tDAxVJYQ9Een4hZJM06tQZg8X4/edit</a:t>
            </a:r>
            <a:endParaRPr lang="en-GB" dirty="0"/>
          </a:p>
        </p:txBody>
      </p:sp>
      <p:pic>
        <p:nvPicPr>
          <p:cNvPr id="1026" name="Picture 2" descr="https://lh4.googleusercontent.com/qYX7ZqANr_CP_6NomDy4dW3awfyhUmLDmzgjTM1m5U6_uHs1Qcilvou6Na_vNl-mIzf66rQlSUJ7UF1ORj2iUsTW9-_9PaksgNv2CktZb01SbaDlcwB9ws8h-MYun3J9sVaEHJS6">
            <a:extLst>
              <a:ext uri="{FF2B5EF4-FFF2-40B4-BE49-F238E27FC236}">
                <a16:creationId xmlns:a16="http://schemas.microsoft.com/office/drawing/2014/main" id="{3022F962-EA3C-4F09-8945-1C497F00E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706" y="25612"/>
            <a:ext cx="7216588" cy="608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177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7974B3-E100-4E78-9454-3E0122A66E5E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2"/>
              </a:rPr>
              <a:t>https://docs.google.com/document/d/1pWmEEY-1-WuwBPNy5tDAxVJYQ9Een4hZJM06tQZg8X4/edit</a:t>
            </a:r>
            <a:endParaRPr lang="en-GB" dirty="0"/>
          </a:p>
        </p:txBody>
      </p:sp>
      <p:pic>
        <p:nvPicPr>
          <p:cNvPr id="1026" name="Picture 2" descr="https://lh4.googleusercontent.com/qYX7ZqANr_CP_6NomDy4dW3awfyhUmLDmzgjTM1m5U6_uHs1Qcilvou6Na_vNl-mIzf66rQlSUJ7UF1ORj2iUsTW9-_9PaksgNv2CktZb01SbaDlcwB9ws8h-MYun3J9sVaEHJS6">
            <a:extLst>
              <a:ext uri="{FF2B5EF4-FFF2-40B4-BE49-F238E27FC236}">
                <a16:creationId xmlns:a16="http://schemas.microsoft.com/office/drawing/2014/main" id="{3022F962-EA3C-4F09-8945-1C497F00E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706" y="25612"/>
            <a:ext cx="7216588" cy="608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E4306A-CBA4-4364-B884-E50505775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1485226"/>
            <a:ext cx="4762500" cy="3162300"/>
          </a:xfrm>
          <a:prstGeom prst="rect">
            <a:avLst/>
          </a:prstGeom>
        </p:spPr>
      </p:pic>
      <p:pic>
        <p:nvPicPr>
          <p:cNvPr id="7" name="Graphic 6" descr="Arrow: Slight curve">
            <a:extLst>
              <a:ext uri="{FF2B5EF4-FFF2-40B4-BE49-F238E27FC236}">
                <a16:creationId xmlns:a16="http://schemas.microsoft.com/office/drawing/2014/main" id="{5541AAE0-ECFD-46EA-B403-1F12B51EB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-960000" flipH="1">
            <a:off x="6223744" y="3424957"/>
            <a:ext cx="1800875" cy="102197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47BA9A5-2B8C-4A8F-8033-FF00C524F33F}"/>
              </a:ext>
            </a:extLst>
          </p:cNvPr>
          <p:cNvSpPr/>
          <p:nvPr/>
        </p:nvSpPr>
        <p:spPr>
          <a:xfrm>
            <a:off x="4701988" y="3541466"/>
            <a:ext cx="1656000" cy="1656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90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71C0C7-7FFB-4167-859D-9E36C35E0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73" y="0"/>
            <a:ext cx="96894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7974B3-E100-4E78-9454-3E0122A66E5E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https://docs.google.com/document/d/1QwfHyBzOyFWOLO4u_kkojLpUhW0-4_M7Ubafu9Gf4Gg/edit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754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6" b="25438"/>
          <a:stretch/>
        </p:blipFill>
        <p:spPr>
          <a:xfrm>
            <a:off x="1524000" y="2502568"/>
            <a:ext cx="9144000" cy="3705727"/>
          </a:xfrm>
          <a:prstGeom prst="rect">
            <a:avLst/>
          </a:prstGeom>
        </p:spPr>
      </p:pic>
      <p:pic>
        <p:nvPicPr>
          <p:cNvPr id="5" name="Picture 2" descr="NSPN Intran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07"/>
          <a:stretch/>
        </p:blipFill>
        <p:spPr bwMode="auto">
          <a:xfrm>
            <a:off x="586540" y="554824"/>
            <a:ext cx="401830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9083841" y="554824"/>
            <a:ext cx="2584231" cy="1352490"/>
            <a:chOff x="9083841" y="503343"/>
            <a:chExt cx="2481512" cy="1298731"/>
          </a:xfrm>
        </p:grpSpPr>
        <p:pic>
          <p:nvPicPr>
            <p:cNvPr id="6" name="Picture 5" descr="NSPN Intrane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05"/>
            <a:stretch/>
          </p:blipFill>
          <p:spPr bwMode="auto">
            <a:xfrm>
              <a:off x="9143999" y="503343"/>
              <a:ext cx="2361197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9083841" y="1358759"/>
              <a:ext cx="2481512" cy="443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hlinkClick r:id="rId4"/>
                </a:rPr>
                <a:t>www.nspn.org.uk</a:t>
              </a:r>
              <a:r>
                <a:rPr lang="en-GB" dirty="0"/>
                <a:t> </a:t>
              </a:r>
            </a:p>
          </p:txBody>
        </p: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397315" y="554824"/>
            <a:ext cx="2894060" cy="1371600"/>
            <a:chOff x="5523875" y="468671"/>
            <a:chExt cx="3017595" cy="14301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3875" y="468671"/>
              <a:ext cx="3017595" cy="62379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2684" y="1212531"/>
              <a:ext cx="2319976" cy="686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2735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7D9645-734A-4E3E-B844-54C1EA412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73" y="0"/>
            <a:ext cx="96894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7974B3-E100-4E78-9454-3E0122A66E5E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https://docs.google.com/document/d/1QwfHyBzOyFWOLO4u_kkojLpUhW0-4_M7Ubafu9Gf4Gg/edit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854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812F05-992B-4AD8-A148-C29258427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73" y="0"/>
            <a:ext cx="96894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7974B3-E100-4E78-9454-3E0122A66E5E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https://docs.google.com/document/d/1QwfHyBzOyFWOLO4u_kkojLpUhW0-4_M7Ubafu9Gf4Gg/edit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19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6E1A22-5F63-442D-8DBA-44AEA167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73" y="0"/>
            <a:ext cx="96894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7974B3-E100-4E78-9454-3E0122A66E5E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https://docs.google.com/document/d/1QwfHyBzOyFWOLO4u_kkojLpUhW0-4_M7Ubafu9Gf4Gg/edit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695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E2DDCF-A9B9-47D6-ACFA-7E6112095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420995-DD28-4861-B69F-FD6C4ED6F2D4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https://github.com/bids-standard/bids-starter-kit/blob/master/CONTRIBUTING.md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509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766ED-F16D-42CE-BA9D-7B3C10803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759" y="0"/>
            <a:ext cx="96764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33237-29AA-4E2A-AF35-F3F4B5A9A158}"/>
              </a:ext>
            </a:extLst>
          </p:cNvPr>
          <p:cNvSpPr txBox="1"/>
          <p:nvPr/>
        </p:nvSpPr>
        <p:spPr>
          <a:xfrm>
            <a:off x="1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https://github.com/INCF/BEP001/issues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227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77CDD-CCFF-4C40-871E-D9F4CD299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4050A5-C798-4FBC-A3B0-A2502CEC731C}"/>
              </a:ext>
            </a:extLst>
          </p:cNvPr>
          <p:cNvSpPr txBox="1"/>
          <p:nvPr/>
        </p:nvSpPr>
        <p:spPr>
          <a:xfrm>
            <a:off x="1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https://github.com/INCF/BEP001/blob/repetitiontime/Proposal_RepetitionTime.md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3679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816A05-8AAE-45C3-B375-37F130CF5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4050A5-C798-4FBC-A3B0-A2502CEC731C}"/>
              </a:ext>
            </a:extLst>
          </p:cNvPr>
          <p:cNvSpPr txBox="1"/>
          <p:nvPr/>
        </p:nvSpPr>
        <p:spPr>
          <a:xfrm>
            <a:off x="1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https://github.com/INCF/BEP001/blob/repetitiontime/Proposal_RepetitionTime.md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8759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50A02-D097-4908-8A11-B49C3C8FD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4050A5-C798-4FBC-A3B0-A2502CEC731C}"/>
              </a:ext>
            </a:extLst>
          </p:cNvPr>
          <p:cNvSpPr txBox="1"/>
          <p:nvPr/>
        </p:nvSpPr>
        <p:spPr>
          <a:xfrm>
            <a:off x="1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https://github.com/INCF/BEP001/blob/repetitiontime/Proposal_RepetitionTime.md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1520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12E4B-24FE-45C2-A0BF-0B056306A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578" y="0"/>
            <a:ext cx="969484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61181A-9799-45CF-A48B-D3C23899F30A}"/>
              </a:ext>
            </a:extLst>
          </p:cNvPr>
          <p:cNvSpPr txBox="1"/>
          <p:nvPr/>
        </p:nvSpPr>
        <p:spPr>
          <a:xfrm>
            <a:off x="1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https://github.com/INCF/BEP001/tree/examples/examples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6579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F85696-E3E6-4BB4-99A1-D50FA159E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578" y="0"/>
            <a:ext cx="969484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61181A-9799-45CF-A48B-D3C23899F30A}"/>
              </a:ext>
            </a:extLst>
          </p:cNvPr>
          <p:cNvSpPr txBox="1"/>
          <p:nvPr/>
        </p:nvSpPr>
        <p:spPr>
          <a:xfrm>
            <a:off x="1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https://github.com/INCF/BEP001/blob/examples/examples/ds-03/sub-01/fmap/sub-01_B1map.json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9657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43" t="19790" r="27648" b="49322"/>
          <a:stretch/>
        </p:blipFill>
        <p:spPr>
          <a:xfrm>
            <a:off x="1919657" y="226523"/>
            <a:ext cx="8352686" cy="203845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74490" y="2464906"/>
            <a:ext cx="10443021" cy="3863304"/>
            <a:chOff x="305058" y="3665188"/>
            <a:chExt cx="7234320" cy="26762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3000" t="31667" r="67000" b="35000"/>
            <a:stretch/>
          </p:blipFill>
          <p:spPr>
            <a:xfrm>
              <a:off x="305059" y="3665188"/>
              <a:ext cx="1828800" cy="1828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3000" t="31667" r="67000" b="35000"/>
            <a:stretch/>
          </p:blipFill>
          <p:spPr>
            <a:xfrm>
              <a:off x="3908739" y="3665188"/>
              <a:ext cx="1828800" cy="18288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2000" t="30000" r="66000" b="33333"/>
            <a:stretch/>
          </p:blipFill>
          <p:spPr>
            <a:xfrm>
              <a:off x="5710578" y="3665188"/>
              <a:ext cx="1828800" cy="1828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12000" t="30001" r="66000" b="33333"/>
            <a:stretch/>
          </p:blipFill>
          <p:spPr>
            <a:xfrm>
              <a:off x="2106899" y="3665188"/>
              <a:ext cx="1828800" cy="1828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05058" y="5418131"/>
              <a:ext cx="1828800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b="1" dirty="0"/>
                <a:t>R1 (1/T1)</a:t>
              </a:r>
            </a:p>
            <a:p>
              <a:pPr algn="ctr"/>
              <a:r>
                <a:rPr lang="en-GB" b="1" dirty="0"/>
                <a:t>Longitudinal relaxation time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06898" y="5556630"/>
              <a:ext cx="182880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b="1" dirty="0"/>
                <a:t>Proton Density</a:t>
              </a:r>
            </a:p>
            <a:p>
              <a:pPr algn="ctr"/>
              <a:r>
                <a:rPr lang="en-GB" b="1" dirty="0"/>
                <a:t>(A)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08738" y="5418131"/>
              <a:ext cx="1828800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b="1" dirty="0"/>
                <a:t>Magnetisation Transfer</a:t>
              </a:r>
            </a:p>
            <a:p>
              <a:pPr algn="ctr"/>
              <a:r>
                <a:rPr lang="en-GB" b="1" dirty="0"/>
                <a:t>(MT)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10578" y="5418131"/>
              <a:ext cx="1828800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b="1" dirty="0"/>
                <a:t>R2* (1/T2*)</a:t>
              </a:r>
              <a:br>
                <a:rPr lang="en-GB" b="1" dirty="0"/>
              </a:br>
              <a:r>
                <a:rPr lang="en-GB" b="1" dirty="0"/>
                <a:t>Transverse relaxation time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457890"/>
            <a:ext cx="12192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2000" dirty="0" err="1"/>
              <a:t>Weiskopf</a:t>
            </a:r>
            <a:r>
              <a:rPr lang="en-GB" sz="2000" dirty="0"/>
              <a:t> et al, </a:t>
            </a:r>
            <a:r>
              <a:rPr lang="en-GB" sz="2000" dirty="0" err="1"/>
              <a:t>NeuroImage</a:t>
            </a:r>
            <a:r>
              <a:rPr lang="en-GB" sz="2000" dirty="0"/>
              <a:t>, 2011; Callaghan et al, Neurobiology of Aging, 2014; </a:t>
            </a:r>
            <a:r>
              <a:rPr lang="en-GB" sz="2000" dirty="0" err="1"/>
              <a:t>Lutti</a:t>
            </a:r>
            <a:r>
              <a:rPr lang="en-GB" sz="2000" dirty="0"/>
              <a:t> et al, </a:t>
            </a:r>
            <a:r>
              <a:rPr lang="en-GB" sz="2000" dirty="0" err="1"/>
              <a:t>NeuroImage</a:t>
            </a:r>
            <a:r>
              <a:rPr lang="en-GB" sz="2000" dirty="0"/>
              <a:t>, 2014</a:t>
            </a:r>
          </a:p>
        </p:txBody>
      </p:sp>
    </p:spTree>
    <p:extLst>
      <p:ext uri="{BB962C8B-B14F-4D97-AF65-F5344CB8AC3E}">
        <p14:creationId xmlns:p14="http://schemas.microsoft.com/office/powerpoint/2010/main" val="2699541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7B51B-FA62-4004-80CB-4B40288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conclude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5C09A-178C-40B2-AD43-F44AAA891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8859" cy="4351338"/>
          </a:xfrm>
        </p:spPr>
        <p:txBody>
          <a:bodyPr>
            <a:noAutofit/>
          </a:bodyPr>
          <a:lstStyle/>
          <a:p>
            <a:r>
              <a:rPr lang="en-GB" sz="2400" dirty="0"/>
              <a:t>Please come and tell us what you think!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516F3E-2AAA-47B0-A61B-692F8A3BA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34" y="1773051"/>
            <a:ext cx="5887821" cy="331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96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7B51B-FA62-4004-80CB-4B40288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conclude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5C09A-178C-40B2-AD43-F44AAA891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8859" cy="4351338"/>
          </a:xfrm>
        </p:spPr>
        <p:txBody>
          <a:bodyPr>
            <a:noAutofit/>
          </a:bodyPr>
          <a:lstStyle/>
          <a:p>
            <a:r>
              <a:rPr lang="en-GB" sz="2400" dirty="0"/>
              <a:t>Please come and tell us what you think!</a:t>
            </a:r>
          </a:p>
          <a:p>
            <a:r>
              <a:rPr lang="en-GB" sz="2400" dirty="0"/>
              <a:t>Constructive suggestions are much easier to work with than NOPES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6BB0F-B75F-4D58-9EAD-F418BC4C4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217" y="1567733"/>
            <a:ext cx="3915335" cy="372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75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7B51B-FA62-4004-80CB-4B40288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conclude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5C09A-178C-40B2-AD43-F44AAA891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8859" cy="4351338"/>
          </a:xfrm>
        </p:spPr>
        <p:txBody>
          <a:bodyPr>
            <a:noAutofit/>
          </a:bodyPr>
          <a:lstStyle/>
          <a:p>
            <a:r>
              <a:rPr lang="en-GB" sz="2400" dirty="0"/>
              <a:t>Please come and tell us what you think!</a:t>
            </a:r>
          </a:p>
          <a:p>
            <a:r>
              <a:rPr lang="en-GB" sz="2400" dirty="0"/>
              <a:t>Constructive suggestions are much easier to work with than NOPES.</a:t>
            </a:r>
          </a:p>
          <a:p>
            <a:r>
              <a:rPr lang="en-GB" sz="2400" dirty="0"/>
              <a:t>We can’t go back in time – see BIDS 2.0 for breaking suggestions</a:t>
            </a:r>
          </a:p>
          <a:p>
            <a:pPr lvl="1"/>
            <a:r>
              <a:rPr lang="en-GB" sz="2000" dirty="0">
                <a:hlinkClick r:id="rId2"/>
              </a:rPr>
              <a:t>https://docs.google.com/document/d/1LEgsMiisGDe1Gv-hBp1EcLmoz7AlKj6VYULUgDD3Zdw/edit#heading=h.u2m4n7lj0m6g</a:t>
            </a:r>
            <a:r>
              <a:rPr lang="en-GB" sz="2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7D3EA-85F7-490E-93C1-AAEF0E600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36" y="1813009"/>
            <a:ext cx="5750858" cy="323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38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7B51B-FA62-4004-80CB-4B40288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conclude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5C09A-178C-40B2-AD43-F44AAA891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8859" cy="4351338"/>
          </a:xfrm>
        </p:spPr>
        <p:txBody>
          <a:bodyPr>
            <a:noAutofit/>
          </a:bodyPr>
          <a:lstStyle/>
          <a:p>
            <a:r>
              <a:rPr lang="en-GB" sz="2400" dirty="0"/>
              <a:t>Please come and tell us what you think!</a:t>
            </a:r>
          </a:p>
          <a:p>
            <a:r>
              <a:rPr lang="en-GB" sz="2400" dirty="0"/>
              <a:t>Constructive suggestions are much easier to work with than NOPES.</a:t>
            </a:r>
          </a:p>
          <a:p>
            <a:r>
              <a:rPr lang="en-GB" sz="2400" dirty="0"/>
              <a:t>We can’t go back in time – see BIDS 2.0 for breaking suggestions</a:t>
            </a:r>
          </a:p>
          <a:p>
            <a:pPr lvl="1"/>
            <a:r>
              <a:rPr lang="en-GB" sz="2000" dirty="0">
                <a:hlinkClick r:id="rId2"/>
              </a:rPr>
              <a:t>https://docs.google.com/document/d/1LEgsMiisGDe1Gv-hBp1EcLmoz7AlKj6VYULUgDD3Zdw/edit#heading=h.u2m4n7lj0m6g</a:t>
            </a:r>
            <a:r>
              <a:rPr lang="en-GB" sz="2000" dirty="0"/>
              <a:t> </a:t>
            </a:r>
          </a:p>
          <a:p>
            <a:r>
              <a:rPr lang="en-GB" sz="2400" dirty="0"/>
              <a:t>Keep an eye on the mailing list for [BEP001] announcements and calls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437BE-9600-43DE-8387-D351FC515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87" y="1753580"/>
            <a:ext cx="5962349" cy="33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633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2A83-8C39-49C8-8453-4115A525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8388"/>
            <a:ext cx="10515600" cy="2852737"/>
          </a:xfrm>
        </p:spPr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45735-3C90-4EFA-8A59-5796700E7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18113"/>
            <a:ext cx="10515600" cy="1500187"/>
          </a:xfrm>
        </p:spPr>
        <p:txBody>
          <a:bodyPr/>
          <a:lstStyle/>
          <a:p>
            <a:r>
              <a:rPr lang="en-GB" dirty="0"/>
              <a:t>Email: </a:t>
            </a:r>
            <a:r>
              <a:rPr lang="en-GB" dirty="0">
                <a:hlinkClick r:id="rId2"/>
              </a:rPr>
              <a:t>kw401@cam.ac.uk</a:t>
            </a:r>
            <a:endParaRPr lang="en-GB" dirty="0"/>
          </a:p>
          <a:p>
            <a:r>
              <a:rPr lang="en-GB" dirty="0"/>
              <a:t>BIDS website: </a:t>
            </a:r>
            <a:r>
              <a:rPr lang="en-GB" dirty="0">
                <a:hlinkClick r:id="rId3"/>
              </a:rPr>
              <a:t>http://bids.neuroimaging.io</a:t>
            </a:r>
            <a:r>
              <a:rPr lang="en-GB" dirty="0"/>
              <a:t> </a:t>
            </a:r>
          </a:p>
          <a:p>
            <a:r>
              <a:rPr lang="en-GB" dirty="0"/>
              <a:t>BEP001 </a:t>
            </a:r>
            <a:r>
              <a:rPr lang="en-GB" dirty="0" err="1"/>
              <a:t>github</a:t>
            </a:r>
            <a:r>
              <a:rPr lang="en-GB" dirty="0"/>
              <a:t> repository: </a:t>
            </a:r>
            <a:r>
              <a:rPr lang="en-GB" dirty="0">
                <a:hlinkClick r:id="rId4"/>
              </a:rPr>
              <a:t>https://github.com/INCF/BEP001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D3359-4D72-4DBC-AAE7-A1705D1820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13" r="33285" b="41760"/>
          <a:stretch/>
        </p:blipFill>
        <p:spPr>
          <a:xfrm>
            <a:off x="0" y="0"/>
            <a:ext cx="4974669" cy="3994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D8CBC2-DC10-4E22-BEB1-A4A56F9C39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33" r="16739" b="1928"/>
          <a:stretch/>
        </p:blipFill>
        <p:spPr>
          <a:xfrm>
            <a:off x="6149522" y="0"/>
            <a:ext cx="5106811" cy="529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16212B-1389-42D9-BDBE-A1DCA95F03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13" t="58403" r="51727"/>
          <a:stretch/>
        </p:blipFill>
        <p:spPr>
          <a:xfrm>
            <a:off x="2710693" y="1515150"/>
            <a:ext cx="3213857" cy="2852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D4E1A4-5593-41A2-BACC-17FC19C0AF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348" t="3067" r="47672" b="31257"/>
          <a:stretch/>
        </p:blipFill>
        <p:spPr>
          <a:xfrm>
            <a:off x="8451966" y="423013"/>
            <a:ext cx="2708776" cy="35514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14A255-0BC7-4A1D-A53F-67277F0830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348" t="68473" r="47672" b="3785"/>
          <a:stretch/>
        </p:blipFill>
        <p:spPr>
          <a:xfrm>
            <a:off x="8451966" y="4400907"/>
            <a:ext cx="2708776" cy="1500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C1C14A-7CBB-4285-8B76-77FA4BEB7C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882" t="17037" r="55587" b="32222"/>
          <a:stretch/>
        </p:blipFill>
        <p:spPr>
          <a:xfrm>
            <a:off x="10031326" y="4041576"/>
            <a:ext cx="2147974" cy="274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39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11126" y="917909"/>
            <a:ext cx="6042991" cy="5022182"/>
            <a:chOff x="5989982" y="1518409"/>
            <a:chExt cx="6042991" cy="50221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08"/>
            <a:stretch/>
          </p:blipFill>
          <p:spPr>
            <a:xfrm>
              <a:off x="5989982" y="1518409"/>
              <a:ext cx="6042991" cy="502218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flipV="1">
              <a:off x="6215271" y="1690688"/>
              <a:ext cx="225286" cy="3445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000" t="31667" r="67000" b="35000"/>
          <a:stretch/>
        </p:blipFill>
        <p:spPr>
          <a:xfrm>
            <a:off x="838200" y="1161320"/>
            <a:ext cx="4535360" cy="4535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2650" y="6150114"/>
            <a:ext cx="49593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2000" dirty="0"/>
              <a:t>Whitaker*, Vertes* et al, PNAS, 2016</a:t>
            </a:r>
          </a:p>
          <a:p>
            <a:pPr algn="r"/>
            <a:r>
              <a:rPr lang="en-GB" sz="2000" dirty="0"/>
              <a:t>Rosas et al, Neurology, 2002</a:t>
            </a:r>
          </a:p>
        </p:txBody>
      </p:sp>
    </p:spTree>
    <p:extLst>
      <p:ext uri="{BB962C8B-B14F-4D97-AF65-F5344CB8AC3E}">
        <p14:creationId xmlns:p14="http://schemas.microsoft.com/office/powerpoint/2010/main" val="2912802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32FF4D-9E4A-4D86-B46F-7B890DAFEC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https://camo.githubusercontent.com/72f3bca04ea2bcc50d5fc990f955a8c88a09e2fb/68747470733a2f2f6d656469612e67697068792e636f6d2f6d656469612f336f686877774c346b6a357a3149643675492f67697068792e676966">
            <a:extLst>
              <a:ext uri="{FF2B5EF4-FFF2-40B4-BE49-F238E27FC236}">
                <a16:creationId xmlns:a16="http://schemas.microsoft.com/office/drawing/2014/main" id="{74E97AD1-7B1F-4AF6-885B-8CCA14D8B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54" y="2152"/>
            <a:ext cx="9941858" cy="685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EEB07F-C5A5-4395-B882-A01C4BE7A3D1}"/>
              </a:ext>
            </a:extLst>
          </p:cNvPr>
          <p:cNvSpPr txBox="1"/>
          <p:nvPr/>
        </p:nvSpPr>
        <p:spPr>
          <a:xfrm>
            <a:off x="7232650" y="6318000"/>
            <a:ext cx="4959350" cy="540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</a:rPr>
              <a:t>Whitaker*, Vertes* et al, PNAS, 2016</a:t>
            </a:r>
          </a:p>
        </p:txBody>
      </p:sp>
    </p:spTree>
    <p:extLst>
      <p:ext uri="{BB962C8B-B14F-4D97-AF65-F5344CB8AC3E}">
        <p14:creationId xmlns:p14="http://schemas.microsoft.com/office/powerpoint/2010/main" val="423220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696236-5F89-4DAB-B57D-1E64C90EB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516A5-98FF-41F8-A423-E317C6E29A30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http://bids.neuroimaging.io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027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99390F-3424-4C95-BF51-66457C1BB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516A5-98FF-41F8-A423-E317C6E29A30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http://bids.neuroimaging.io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9927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26A3AC-8F05-48FE-8ABA-F7EF06B19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5" y="0"/>
            <a:ext cx="95112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302BF4-D685-4272-A812-02E91711B75B}"/>
              </a:ext>
            </a:extLst>
          </p:cNvPr>
          <p:cNvSpPr txBox="1"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GB" dirty="0">
                <a:hlinkClick r:id="rId3"/>
              </a:rPr>
              <a:t>https://github.com/bids-standard/bids-starter-kit/wiki/Metadata-file-formats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6708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830</Words>
  <Application>Microsoft Office PowerPoint</Application>
  <PresentationFormat>Widescreen</PresentationFormat>
  <Paragraphs>75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Contributing to BIDS (especially BEP001)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conclude</vt:lpstr>
      <vt:lpstr>To conclude</vt:lpstr>
      <vt:lpstr>To conclude</vt:lpstr>
      <vt:lpstr>To conclude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Contributing to BIDS</dc:title>
  <dc:creator>Kirstie Whitaker</dc:creator>
  <cp:lastModifiedBy>Kirstie Whitaker</cp:lastModifiedBy>
  <cp:revision>18</cp:revision>
  <dcterms:created xsi:type="dcterms:W3CDTF">2018-10-03T07:40:35Z</dcterms:created>
  <dcterms:modified xsi:type="dcterms:W3CDTF">2018-10-03T11:26:21Z</dcterms:modified>
</cp:coreProperties>
</file>