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76" r:id="rId2"/>
    <p:sldId id="615" r:id="rId3"/>
    <p:sldId id="614" r:id="rId4"/>
    <p:sldId id="616" r:id="rId5"/>
    <p:sldId id="634" r:id="rId6"/>
    <p:sldId id="618" r:id="rId7"/>
    <p:sldId id="640" r:id="rId8"/>
    <p:sldId id="635" r:id="rId9"/>
    <p:sldId id="620" r:id="rId10"/>
    <p:sldId id="621" r:id="rId11"/>
    <p:sldId id="622" r:id="rId12"/>
    <p:sldId id="625" r:id="rId13"/>
    <p:sldId id="626" r:id="rId14"/>
    <p:sldId id="627" r:id="rId15"/>
    <p:sldId id="639" r:id="rId16"/>
    <p:sldId id="628" r:id="rId17"/>
    <p:sldId id="629" r:id="rId18"/>
    <p:sldId id="631" r:id="rId19"/>
    <p:sldId id="633" r:id="rId20"/>
    <p:sldId id="632" r:id="rId2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ssenblok Truyken" initials="TO" lastIdx="2" clrIdx="0"/>
  <p:cmAuthor id="1" name="Truyken" initials="to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DD9911"/>
    <a:srgbClr val="17A6A9"/>
    <a:srgbClr val="250D0E"/>
    <a:srgbClr val="843034"/>
    <a:srgbClr val="C2565B"/>
    <a:srgbClr val="A50021"/>
    <a:srgbClr val="FF3300"/>
    <a:srgbClr val="141E64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6732" autoAdjust="0"/>
  </p:normalViewPr>
  <p:slideViewPr>
    <p:cSldViewPr>
      <p:cViewPr varScale="1">
        <p:scale>
          <a:sx n="76" d="100"/>
          <a:sy n="76" d="100"/>
        </p:scale>
        <p:origin x="16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Peer-reviewed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145</c:v>
                </c:pt>
                <c:pt idx="1">
                  <c:v>198</c:v>
                </c:pt>
                <c:pt idx="2">
                  <c:v>203</c:v>
                </c:pt>
                <c:pt idx="3">
                  <c:v>211</c:v>
                </c:pt>
                <c:pt idx="4">
                  <c:v>278</c:v>
                </c:pt>
                <c:pt idx="5">
                  <c:v>254</c:v>
                </c:pt>
                <c:pt idx="6">
                  <c:v>336</c:v>
                </c:pt>
                <c:pt idx="7">
                  <c:v>421</c:v>
                </c:pt>
                <c:pt idx="8">
                  <c:v>482</c:v>
                </c:pt>
                <c:pt idx="9">
                  <c:v>564</c:v>
                </c:pt>
                <c:pt idx="10">
                  <c:v>683</c:v>
                </c:pt>
                <c:pt idx="11">
                  <c:v>687</c:v>
                </c:pt>
                <c:pt idx="12">
                  <c:v>779</c:v>
                </c:pt>
                <c:pt idx="13">
                  <c:v>842</c:v>
                </c:pt>
                <c:pt idx="14">
                  <c:v>906</c:v>
                </c:pt>
                <c:pt idx="15">
                  <c:v>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DC-4D8B-A743-3060F8BD76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peer-reviewed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611</c:v>
                </c:pt>
                <c:pt idx="1">
                  <c:v>635</c:v>
                </c:pt>
                <c:pt idx="2">
                  <c:v>743</c:v>
                </c:pt>
                <c:pt idx="3">
                  <c:v>728</c:v>
                </c:pt>
                <c:pt idx="4">
                  <c:v>866</c:v>
                </c:pt>
                <c:pt idx="5">
                  <c:v>873</c:v>
                </c:pt>
                <c:pt idx="6">
                  <c:v>1092</c:v>
                </c:pt>
                <c:pt idx="7">
                  <c:v>1523</c:v>
                </c:pt>
                <c:pt idx="8">
                  <c:v>1669</c:v>
                </c:pt>
                <c:pt idx="9">
                  <c:v>1584</c:v>
                </c:pt>
                <c:pt idx="10">
                  <c:v>1636</c:v>
                </c:pt>
                <c:pt idx="11">
                  <c:v>1567</c:v>
                </c:pt>
                <c:pt idx="12">
                  <c:v>1494</c:v>
                </c:pt>
                <c:pt idx="13">
                  <c:v>1517</c:v>
                </c:pt>
                <c:pt idx="14">
                  <c:v>1404</c:v>
                </c:pt>
                <c:pt idx="15">
                  <c:v>1174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DC-4D8B-A743-3060F8BD7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5610000"/>
        <c:axId val="1035608336"/>
      </c:barChart>
      <c:catAx>
        <c:axId val="103561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035608336"/>
        <c:crosses val="autoZero"/>
        <c:auto val="1"/>
        <c:lblAlgn val="ctr"/>
        <c:lblOffset val="100"/>
        <c:noMultiLvlLbl val="0"/>
      </c:catAx>
      <c:valAx>
        <c:axId val="103560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03561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nl-NL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1" y="5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nl-NL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4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nl-NL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1" y="9429674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33A4C8C4-235C-4C7A-BC5A-850855F6D59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3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5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15634"/>
            <a:ext cx="4984750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63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263"/>
            <a:ext cx="29464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B79590E8-A8DE-49C3-B88B-EDCE63CAD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3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4F9DD-2230-4052-B8FD-500E40677644}" type="slidenum">
              <a:rPr lang="en-US"/>
              <a:pPr/>
              <a:t>0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373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90E8-A8DE-49C3-B88B-EDCE63CAD6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8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Elsevier, </a:t>
            </a:r>
            <a:r>
              <a:rPr lang="nl-BE" dirty="0" err="1" smtClean="0"/>
              <a:t>Wiley</a:t>
            </a:r>
            <a:r>
              <a:rPr lang="nl-BE" dirty="0" smtClean="0"/>
              <a:t>, Springer, Taylor &amp; Francis, Sage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90E8-A8DE-49C3-B88B-EDCE63CAD6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29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D8E5-AAE0-42BC-90A7-F78D570B88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59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Gini </a:t>
            </a:r>
            <a:r>
              <a:rPr lang="nl-BE" dirty="0" err="1" smtClean="0"/>
              <a:t>inequality</a:t>
            </a:r>
            <a:r>
              <a:rPr lang="nl-BE" baseline="0" dirty="0" smtClean="0"/>
              <a:t> index: 0 = </a:t>
            </a:r>
            <a:r>
              <a:rPr lang="nl-BE" baseline="0" dirty="0" err="1" smtClean="0"/>
              <a:t>all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publisher</a:t>
            </a:r>
            <a:r>
              <a:rPr lang="nl-BE" baseline="0" dirty="0" smtClean="0"/>
              <a:t> have </a:t>
            </a:r>
            <a:r>
              <a:rPr lang="nl-BE" baseline="0" dirty="0" err="1" smtClean="0"/>
              <a:t>same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number</a:t>
            </a:r>
            <a:r>
              <a:rPr lang="nl-BE" baseline="0" dirty="0" smtClean="0"/>
              <a:t> of </a:t>
            </a:r>
            <a:r>
              <a:rPr lang="nl-BE" baseline="0" dirty="0" err="1" smtClean="0"/>
              <a:t>books</a:t>
            </a:r>
            <a:endParaRPr lang="nl-BE" baseline="0" dirty="0" smtClean="0"/>
          </a:p>
          <a:p>
            <a:r>
              <a:rPr lang="nl-BE" baseline="0" dirty="0" smtClean="0"/>
              <a:t>- </a:t>
            </a:r>
            <a:r>
              <a:rPr lang="nl-BE" baseline="0" dirty="0" err="1" smtClean="0"/>
              <a:t>calculated</a:t>
            </a:r>
            <a:r>
              <a:rPr lang="nl-BE" baseline="0" dirty="0" smtClean="0"/>
              <a:t> without </a:t>
            </a:r>
            <a:r>
              <a:rPr lang="nl-BE" baseline="0" dirty="0" err="1" smtClean="0"/>
              <a:t>counting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publishers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with</a:t>
            </a:r>
            <a:r>
              <a:rPr lang="nl-BE" baseline="0" dirty="0" smtClean="0"/>
              <a:t> 0 </a:t>
            </a:r>
            <a:r>
              <a:rPr lang="nl-BE" baseline="0" dirty="0" err="1" smtClean="0"/>
              <a:t>books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90E8-A8DE-49C3-B88B-EDCE63CAD6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0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7 out of 10 top </a:t>
            </a:r>
            <a:r>
              <a:rPr lang="nl-BE" dirty="0" err="1" smtClean="0"/>
              <a:t>publishers</a:t>
            </a:r>
            <a:r>
              <a:rPr lang="nl-BE" dirty="0" smtClean="0"/>
              <a:t> are </a:t>
            </a:r>
            <a:r>
              <a:rPr lang="nl-BE" dirty="0" err="1" smtClean="0"/>
              <a:t>Flemish</a:t>
            </a:r>
            <a:r>
              <a:rPr lang="nl-BE" dirty="0" smtClean="0"/>
              <a:t> (</a:t>
            </a:r>
            <a:r>
              <a:rPr lang="nl-BE" dirty="0" err="1" smtClean="0"/>
              <a:t>mainly</a:t>
            </a:r>
            <a:r>
              <a:rPr lang="nl-BE" dirty="0" smtClean="0"/>
              <a:t> non-PR </a:t>
            </a:r>
            <a:r>
              <a:rPr lang="nl-BE" dirty="0" err="1" smtClean="0"/>
              <a:t>books</a:t>
            </a:r>
            <a:r>
              <a:rPr lang="nl-BE" dirty="0" smtClean="0"/>
              <a:t>)</a:t>
            </a:r>
          </a:p>
          <a:p>
            <a:r>
              <a:rPr lang="nl-BE" dirty="0" err="1" smtClean="0"/>
              <a:t>Book</a:t>
            </a:r>
            <a:r>
              <a:rPr lang="nl-BE" dirty="0" smtClean="0"/>
              <a:t> </a:t>
            </a:r>
            <a:r>
              <a:rPr lang="nl-BE" dirty="0" err="1" smtClean="0"/>
              <a:t>Citation</a:t>
            </a:r>
            <a:r>
              <a:rPr lang="nl-BE" dirty="0" smtClean="0"/>
              <a:t> Index: </a:t>
            </a:r>
            <a:r>
              <a:rPr lang="nl-BE" dirty="0" err="1" smtClean="0"/>
              <a:t>pretty</a:t>
            </a:r>
            <a:r>
              <a:rPr lang="nl-BE" dirty="0" smtClean="0"/>
              <a:t> </a:t>
            </a:r>
            <a:r>
              <a:rPr lang="nl-BE" dirty="0" err="1" smtClean="0"/>
              <a:t>limited</a:t>
            </a:r>
            <a:r>
              <a:rPr lang="nl-BE" dirty="0" smtClean="0"/>
              <a:t> </a:t>
            </a:r>
            <a:r>
              <a:rPr lang="nl-BE" dirty="0" err="1" smtClean="0"/>
              <a:t>coverage</a:t>
            </a:r>
            <a:r>
              <a:rPr lang="nl-BE" dirty="0" smtClean="0"/>
              <a:t> (Y means at </a:t>
            </a:r>
            <a:r>
              <a:rPr lang="nl-BE" dirty="0" err="1" smtClean="0"/>
              <a:t>least</a:t>
            </a:r>
            <a:r>
              <a:rPr lang="nl-BE" dirty="0" smtClean="0"/>
              <a:t> 1 </a:t>
            </a:r>
            <a:r>
              <a:rPr lang="nl-BE" dirty="0" err="1" smtClean="0"/>
              <a:t>book</a:t>
            </a:r>
            <a:r>
              <a:rPr lang="nl-BE" dirty="0" smtClean="0"/>
              <a:t> in </a:t>
            </a:r>
            <a:r>
              <a:rPr lang="nl-BE" dirty="0" err="1" smtClean="0"/>
              <a:t>BkCI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90E8-A8DE-49C3-B88B-EDCE63CAD6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68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Intersentia</a:t>
            </a:r>
            <a:r>
              <a:rPr lang="nl-BE" dirty="0" smtClean="0"/>
              <a:t>, </a:t>
            </a:r>
            <a:r>
              <a:rPr lang="nl-BE" dirty="0" err="1" smtClean="0"/>
              <a:t>larcier</a:t>
            </a:r>
            <a:r>
              <a:rPr lang="nl-BE" dirty="0" smtClean="0"/>
              <a:t>: </a:t>
            </a:r>
            <a:r>
              <a:rPr lang="nl-BE" dirty="0" err="1" smtClean="0"/>
              <a:t>focused</a:t>
            </a:r>
            <a:r>
              <a:rPr lang="nl-BE" dirty="0" smtClean="0"/>
              <a:t> on </a:t>
            </a:r>
            <a:r>
              <a:rPr lang="nl-BE" dirty="0" err="1" smtClean="0"/>
              <a:t>Law</a:t>
            </a:r>
            <a:r>
              <a:rPr lang="nl-BE" dirty="0" smtClean="0"/>
              <a:t>,</a:t>
            </a:r>
          </a:p>
          <a:p>
            <a:r>
              <a:rPr lang="nl-BE" dirty="0" smtClean="0"/>
              <a:t>Die </a:t>
            </a:r>
            <a:r>
              <a:rPr lang="nl-BE" dirty="0" err="1" smtClean="0"/>
              <a:t>Keure</a:t>
            </a:r>
            <a:r>
              <a:rPr lang="nl-BE" dirty="0" smtClean="0"/>
              <a:t>: </a:t>
            </a:r>
            <a:r>
              <a:rPr lang="nl-BE" dirty="0" err="1" smtClean="0"/>
              <a:t>law</a:t>
            </a:r>
            <a:r>
              <a:rPr lang="nl-BE" dirty="0" smtClean="0"/>
              <a:t>,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fiscality</a:t>
            </a:r>
            <a:r>
              <a:rPr lang="nl-BE" baseline="0" dirty="0" smtClean="0"/>
              <a:t>, management</a:t>
            </a:r>
          </a:p>
          <a:p>
            <a:r>
              <a:rPr lang="nl-BE" baseline="0" dirty="0" err="1" smtClean="0"/>
              <a:t>Bruylant</a:t>
            </a:r>
            <a:r>
              <a:rPr lang="nl-BE" baseline="0" dirty="0" smtClean="0"/>
              <a:t>: </a:t>
            </a:r>
            <a:r>
              <a:rPr lang="nl-BE" baseline="0" dirty="0" err="1" smtClean="0"/>
              <a:t>acquired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by</a:t>
            </a:r>
            <a:r>
              <a:rPr lang="nl-BE" baseline="0" dirty="0" smtClean="0"/>
              <a:t> </a:t>
            </a:r>
            <a:r>
              <a:rPr lang="nl-BE" baseline="0" dirty="0" err="1" smtClean="0"/>
              <a:t>Larcier</a:t>
            </a:r>
            <a:r>
              <a:rPr lang="nl-BE" baseline="0" dirty="0" smtClean="0"/>
              <a:t> in 2013</a:t>
            </a:r>
          </a:p>
          <a:p>
            <a:endParaRPr lang="nl-BE" baseline="0" dirty="0" smtClean="0"/>
          </a:p>
          <a:p>
            <a:r>
              <a:rPr lang="nl-BE" dirty="0" smtClean="0"/>
              <a:t>top 10: 57,5%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90E8-A8DE-49C3-B88B-EDCE63CAD66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7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Rodopi</a:t>
            </a:r>
            <a:r>
              <a:rPr lang="nl-BE" dirty="0" smtClean="0"/>
              <a:t>: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acquired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by</a:t>
            </a:r>
            <a:r>
              <a:rPr lang="nl-BE" baseline="0" dirty="0" smtClean="0"/>
              <a:t> Brill in 2014</a:t>
            </a:r>
          </a:p>
          <a:p>
            <a:endParaRPr lang="nl-BE" baseline="0" dirty="0" smtClean="0"/>
          </a:p>
          <a:p>
            <a:r>
              <a:rPr lang="nl-BE" baseline="0" dirty="0" smtClean="0"/>
              <a:t>top 10: 25.3%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90E8-A8DE-49C3-B88B-EDCE63CAD66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34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top 10: 51,4%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590E8-A8DE-49C3-B88B-EDCE63CAD66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7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1124"/>
            <a:ext cx="9154800" cy="16688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3760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14D-93F7-44B0-BCE3-F4DDD8261D33}" type="datetime1">
              <a:rPr lang="nl-BE" smtClean="0"/>
              <a:t>13/09/2018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on the pictogram to insert an illustration, a graph, a table or a movie</a:t>
            </a:r>
          </a:p>
        </p:txBody>
      </p:sp>
    </p:spTree>
    <p:extLst>
      <p:ext uri="{BB962C8B-B14F-4D97-AF65-F5344CB8AC3E}">
        <p14:creationId xmlns:p14="http://schemas.microsoft.com/office/powerpoint/2010/main" val="45606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Click on the pictogram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Copy the small bleu </a:t>
            </a:r>
            <a:r>
              <a:rPr lang="nl-BE" dirty="0" err="1" smtClean="0"/>
              <a:t>footer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another</a:t>
            </a:r>
            <a:r>
              <a:rPr lang="nl-BE" dirty="0" smtClean="0"/>
              <a:t> slide </a:t>
            </a:r>
            <a:r>
              <a:rPr lang="nl-BE" dirty="0" err="1" smtClean="0"/>
              <a:t>and</a:t>
            </a:r>
            <a:r>
              <a:rPr lang="nl-BE" dirty="0" smtClean="0"/>
              <a:t> paste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here</a:t>
            </a:r>
            <a:r>
              <a:rPr lang="nl-BE" dirty="0" smtClean="0"/>
              <a:t>. Make </a:t>
            </a:r>
            <a:r>
              <a:rPr lang="nl-BE" dirty="0" err="1" smtClean="0"/>
              <a:t>sure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the picture is </a:t>
            </a:r>
            <a:r>
              <a:rPr lang="nl-BE" dirty="0" err="1" smtClean="0"/>
              <a:t>positioned</a:t>
            </a:r>
            <a:r>
              <a:rPr lang="nl-BE" dirty="0" smtClean="0"/>
              <a:t> </a:t>
            </a:r>
            <a:r>
              <a:rPr lang="nl-BE" dirty="0" err="1" smtClean="0"/>
              <a:t>behind</a:t>
            </a:r>
            <a:r>
              <a:rPr lang="nl-BE" dirty="0" smtClean="0"/>
              <a:t> the </a:t>
            </a:r>
            <a:r>
              <a:rPr lang="nl-BE" dirty="0" err="1" smtClean="0"/>
              <a:t>footer</a:t>
            </a:r>
            <a:r>
              <a:rPr lang="nl-BE" dirty="0" smtClean="0"/>
              <a:t>.</a:t>
            </a:r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A953-F859-422B-802C-AFC7393C0AE8}" type="datetime1">
              <a:rPr lang="nl-BE" smtClean="0"/>
              <a:t>13/09/2018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496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Click on the pictogram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image</a:t>
            </a:r>
          </a:p>
          <a:p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Copy the small bleu </a:t>
            </a:r>
            <a:r>
              <a:rPr lang="nl-BE" dirty="0" err="1" smtClean="0"/>
              <a:t>footer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another</a:t>
            </a:r>
            <a:r>
              <a:rPr lang="nl-BE" dirty="0" smtClean="0"/>
              <a:t> slide </a:t>
            </a:r>
            <a:r>
              <a:rPr lang="nl-BE" dirty="0" err="1" smtClean="0"/>
              <a:t>and</a:t>
            </a:r>
            <a:r>
              <a:rPr lang="nl-BE" dirty="0" smtClean="0"/>
              <a:t> paste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here</a:t>
            </a:r>
            <a:r>
              <a:rPr lang="nl-BE" dirty="0" smtClean="0"/>
              <a:t>. Make </a:t>
            </a:r>
            <a:r>
              <a:rPr lang="nl-BE" dirty="0" err="1" smtClean="0"/>
              <a:t>sure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the picture is </a:t>
            </a:r>
            <a:r>
              <a:rPr lang="nl-BE" dirty="0" err="1" smtClean="0"/>
              <a:t>positioned</a:t>
            </a:r>
            <a:r>
              <a:rPr lang="nl-BE" dirty="0" smtClean="0"/>
              <a:t> </a:t>
            </a:r>
            <a:r>
              <a:rPr lang="nl-BE" dirty="0" err="1" smtClean="0"/>
              <a:t>behind</a:t>
            </a:r>
            <a:r>
              <a:rPr lang="nl-BE" dirty="0" smtClean="0"/>
              <a:t> the </a:t>
            </a:r>
            <a:r>
              <a:rPr lang="nl-BE" dirty="0" err="1" smtClean="0"/>
              <a:t>footer</a:t>
            </a:r>
            <a:r>
              <a:rPr lang="nl-BE" dirty="0" smtClean="0"/>
              <a:t>.</a:t>
            </a:r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F4E4-8A67-42ED-961A-F243033BBB67}" type="datetime1">
              <a:rPr lang="nl-BE" smtClean="0"/>
              <a:t>13/09/2018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85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Click on the pictogram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Copy the small bleu </a:t>
            </a:r>
            <a:r>
              <a:rPr lang="nl-BE" dirty="0" err="1" smtClean="0"/>
              <a:t>footer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another</a:t>
            </a:r>
            <a:r>
              <a:rPr lang="nl-BE" dirty="0" smtClean="0"/>
              <a:t> slide </a:t>
            </a:r>
            <a:r>
              <a:rPr lang="nl-BE" dirty="0" err="1" smtClean="0"/>
              <a:t>and</a:t>
            </a:r>
            <a:r>
              <a:rPr lang="nl-BE" dirty="0" smtClean="0"/>
              <a:t> paste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here</a:t>
            </a:r>
            <a:r>
              <a:rPr lang="nl-BE" dirty="0" smtClean="0"/>
              <a:t>. Make </a:t>
            </a:r>
            <a:r>
              <a:rPr lang="nl-BE" dirty="0" err="1" smtClean="0"/>
              <a:t>sure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the picture is </a:t>
            </a:r>
            <a:r>
              <a:rPr lang="nl-BE" dirty="0" err="1" smtClean="0"/>
              <a:t>positioned</a:t>
            </a:r>
            <a:r>
              <a:rPr lang="nl-BE" dirty="0" smtClean="0"/>
              <a:t> </a:t>
            </a:r>
            <a:r>
              <a:rPr lang="nl-BE" dirty="0" err="1" smtClean="0"/>
              <a:t>behind</a:t>
            </a:r>
            <a:r>
              <a:rPr lang="nl-BE" dirty="0" smtClean="0"/>
              <a:t> the </a:t>
            </a:r>
            <a:r>
              <a:rPr lang="nl-BE" dirty="0" err="1" smtClean="0"/>
              <a:t>footer</a:t>
            </a:r>
            <a:r>
              <a:rPr lang="nl-BE" dirty="0" smtClean="0"/>
              <a:t>.</a:t>
            </a:r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07B-6EDF-4B98-8AC4-261EDE0ACA2F}" type="datetime1">
              <a:rPr lang="nl-BE" smtClean="0"/>
              <a:t>13/09/2018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3960000" cy="9361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540000" y="1440000"/>
            <a:ext cx="3960242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10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Click on the pictogram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Copy the small bleu </a:t>
            </a:r>
            <a:r>
              <a:rPr lang="nl-BE" dirty="0" err="1" smtClean="0"/>
              <a:t>footer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another</a:t>
            </a:r>
            <a:r>
              <a:rPr lang="nl-BE" dirty="0" smtClean="0"/>
              <a:t> slide </a:t>
            </a:r>
            <a:r>
              <a:rPr lang="nl-BE" dirty="0" err="1" smtClean="0"/>
              <a:t>and</a:t>
            </a:r>
            <a:r>
              <a:rPr lang="nl-BE" dirty="0" smtClean="0"/>
              <a:t> paste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here</a:t>
            </a:r>
            <a:r>
              <a:rPr lang="nl-BE" dirty="0" smtClean="0"/>
              <a:t>. Make </a:t>
            </a:r>
            <a:r>
              <a:rPr lang="nl-BE" dirty="0" err="1" smtClean="0"/>
              <a:t>sure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the picture is </a:t>
            </a:r>
            <a:r>
              <a:rPr lang="nl-BE" dirty="0" err="1" smtClean="0"/>
              <a:t>positioned</a:t>
            </a:r>
            <a:r>
              <a:rPr lang="nl-BE" dirty="0" smtClean="0"/>
              <a:t> </a:t>
            </a:r>
            <a:r>
              <a:rPr lang="nl-BE" dirty="0" err="1" smtClean="0"/>
              <a:t>behind</a:t>
            </a:r>
            <a:r>
              <a:rPr lang="nl-BE" dirty="0" smtClean="0"/>
              <a:t> the </a:t>
            </a:r>
            <a:r>
              <a:rPr lang="nl-BE" dirty="0" err="1" smtClean="0"/>
              <a:t>footer</a:t>
            </a:r>
            <a:r>
              <a:rPr lang="nl-BE" dirty="0" smtClean="0"/>
              <a:t>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548-46CC-4AB5-B9D1-E61A52E9F564}" type="datetime1">
              <a:rPr lang="nl-BE" smtClean="0"/>
              <a:t>13/09/2018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1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4860000" y="1440000"/>
            <a:ext cx="3960242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497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Click on the pictogram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image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Copy the large, bleu </a:t>
            </a:r>
            <a:r>
              <a:rPr lang="nl-BE" dirty="0" err="1" smtClean="0"/>
              <a:t>curved</a:t>
            </a:r>
            <a:r>
              <a:rPr lang="nl-BE" dirty="0" smtClean="0"/>
              <a:t> logo </a:t>
            </a:r>
            <a:r>
              <a:rPr lang="nl-BE" dirty="0" err="1" smtClean="0"/>
              <a:t>footer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another</a:t>
            </a:r>
            <a:r>
              <a:rPr lang="nl-BE" dirty="0" smtClean="0"/>
              <a:t> slide </a:t>
            </a:r>
            <a:r>
              <a:rPr lang="nl-BE" dirty="0" err="1" smtClean="0"/>
              <a:t>and</a:t>
            </a:r>
            <a:r>
              <a:rPr lang="nl-BE" dirty="0" smtClean="0"/>
              <a:t> paste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here</a:t>
            </a:r>
            <a:r>
              <a:rPr lang="nl-BE" dirty="0" smtClean="0"/>
              <a:t>. Make </a:t>
            </a:r>
            <a:r>
              <a:rPr lang="nl-BE" dirty="0" err="1" smtClean="0"/>
              <a:t>sure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the picture is </a:t>
            </a:r>
            <a:r>
              <a:rPr lang="nl-BE" dirty="0" err="1" smtClean="0"/>
              <a:t>positioned</a:t>
            </a:r>
            <a:r>
              <a:rPr lang="nl-BE" dirty="0" smtClean="0"/>
              <a:t> </a:t>
            </a:r>
            <a:r>
              <a:rPr lang="nl-BE" dirty="0" err="1" smtClean="0"/>
              <a:t>behind</a:t>
            </a:r>
            <a:r>
              <a:rPr lang="nl-BE" dirty="0" smtClean="0"/>
              <a:t> the </a:t>
            </a:r>
            <a:r>
              <a:rPr lang="nl-BE" dirty="0" err="1" smtClean="0"/>
              <a:t>footer</a:t>
            </a:r>
            <a:r>
              <a:rPr lang="nl-BE" dirty="0" smtClean="0"/>
              <a:t>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9300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26C6-9F4B-4FAB-8136-127F4A2A5D0B}" type="datetime1">
              <a:rPr lang="nl-BE" smtClean="0"/>
              <a:t>13/09/2018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640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5285-F73D-4E64-A2C8-DE4C3EF87816}" type="datetime1">
              <a:rPr lang="nl-BE" smtClean="0"/>
              <a:t>13/09/2018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B3A21DC6-F40F-4761-B724-499F7D6ABF6A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0888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8144" y="0"/>
            <a:ext cx="3275856" cy="137226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5328592" cy="93610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355914"/>
            <a:ext cx="8064896" cy="4736911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A054-08F6-46BD-B38B-EF831BB03E17}" type="datetime1">
              <a:rPr lang="nl-BE" smtClean="0"/>
              <a:t>13/09/2018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38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0910-0834-4092-BB18-DE332002D75A}" type="datetime1">
              <a:rPr lang="nl-BE" smtClean="0"/>
              <a:t>13/09/2018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4935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nl-NL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nl-NL" dirty="0" smtClean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7C-A370-4FE3-890D-62717001B59F}" type="datetime1">
              <a:rPr lang="nl-BE" smtClean="0"/>
              <a:t>13/09/2018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455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C6B7-CF23-4034-B9B6-D9E954556D1F}" type="datetime1">
              <a:rPr lang="nl-BE" smtClean="0"/>
              <a:t>13/09/2018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5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64F0-15BD-4978-905F-28D519021DCB}" type="datetime1">
              <a:rPr lang="nl-BE" smtClean="0"/>
              <a:t>13/09/2018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630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B14E8F-53D1-40F9-AD8D-E381821F4732}" type="datetime1">
              <a:rPr lang="nl-BE" smtClean="0"/>
              <a:t>13/09/2018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3A21DC6-F40F-4761-B724-499F7D6ABF6A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7527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426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351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705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536" y="1268760"/>
            <a:ext cx="8496944" cy="2016223"/>
          </a:xfrm>
        </p:spPr>
        <p:txBody>
          <a:bodyPr/>
          <a:lstStyle/>
          <a:p>
            <a:r>
              <a:rPr lang="en-US" dirty="0" smtClean="0"/>
              <a:t>Concentration of academic book publishers</a:t>
            </a:r>
            <a:endParaRPr lang="en-US" sz="2800" b="0" dirty="0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553" y="3789362"/>
            <a:ext cx="7964686" cy="15838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Raf Guns</a:t>
            </a:r>
          </a:p>
          <a:p>
            <a:pPr>
              <a:lnSpc>
                <a:spcPct val="90000"/>
              </a:lnSpc>
            </a:pPr>
            <a:endParaRPr lang="nl-NL" sz="20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nl-NL" sz="2000" dirty="0" smtClean="0">
                <a:solidFill>
                  <a:schemeClr val="accent2"/>
                </a:solidFill>
              </a:rPr>
              <a:t>STI 2018 Conference, Leiden</a:t>
            </a:r>
            <a:endParaRPr lang="nl-NL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nl-NL" sz="2000" dirty="0" smtClean="0">
                <a:solidFill>
                  <a:schemeClr val="accent2"/>
                </a:solidFill>
              </a:rPr>
              <a:t>14 September 2018</a:t>
            </a:r>
            <a:endParaRPr lang="nl-NL" sz="2100" dirty="0"/>
          </a:p>
          <a:p>
            <a:pPr>
              <a:lnSpc>
                <a:spcPct val="90000"/>
              </a:lnSpc>
            </a:pPr>
            <a:endParaRPr lang="nl-NL" sz="2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95870"/>
            <a:ext cx="2411559" cy="7370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 set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9</a:t>
            </a:fld>
            <a:endParaRPr lang="nl-BE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788559"/>
              </p:ext>
            </p:extLst>
          </p:nvPr>
        </p:nvGraphicFramePr>
        <p:xfrm>
          <a:off x="539750" y="1196975"/>
          <a:ext cx="8064500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03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Publisher changes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smtClean="0"/>
              <a:t>Publisher market is </a:t>
            </a:r>
            <a:r>
              <a:rPr lang="nl-BE" dirty="0" err="1" smtClean="0">
                <a:solidFill>
                  <a:schemeClr val="accent2"/>
                </a:solidFill>
              </a:rPr>
              <a:t>very</a:t>
            </a:r>
            <a:r>
              <a:rPr lang="nl-BE" dirty="0" smtClean="0">
                <a:solidFill>
                  <a:schemeClr val="accent2"/>
                </a:solidFill>
              </a:rPr>
              <a:t> </a:t>
            </a:r>
            <a:r>
              <a:rPr lang="nl-BE" dirty="0" err="1" smtClean="0">
                <a:solidFill>
                  <a:schemeClr val="accent2"/>
                </a:solidFill>
              </a:rPr>
              <a:t>dynamic</a:t>
            </a:r>
            <a:r>
              <a:rPr lang="nl-BE" dirty="0" smtClean="0"/>
              <a:t>: </a:t>
            </a:r>
            <a:r>
              <a:rPr lang="nl-BE" dirty="0" err="1" smtClean="0"/>
              <a:t>mergers</a:t>
            </a:r>
            <a:r>
              <a:rPr lang="nl-BE" dirty="0" smtClean="0"/>
              <a:t>, </a:t>
            </a:r>
            <a:r>
              <a:rPr lang="nl-BE" dirty="0" err="1" smtClean="0"/>
              <a:t>acquisitions</a:t>
            </a:r>
            <a:r>
              <a:rPr lang="nl-BE" dirty="0" smtClean="0"/>
              <a:t>, imprints, </a:t>
            </a:r>
            <a:r>
              <a:rPr lang="nl-BE" dirty="0" err="1" smtClean="0"/>
              <a:t>subsidiaries</a:t>
            </a:r>
            <a:r>
              <a:rPr lang="nl-BE" dirty="0" smtClean="0"/>
              <a:t>…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smtClean="0"/>
              <a:t>Publisher name: ISBN prefix + </a:t>
            </a:r>
            <a:r>
              <a:rPr lang="nl-BE" dirty="0" err="1" smtClean="0"/>
              <a:t>year</a:t>
            </a: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10</a:t>
            </a:fld>
            <a:endParaRPr lang="nl-B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79255"/>
              </p:ext>
            </p:extLst>
          </p:nvPr>
        </p:nvGraphicFramePr>
        <p:xfrm>
          <a:off x="539552" y="2945281"/>
          <a:ext cx="806489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3195445144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1478544707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672438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ISBN prefix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Year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Owner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8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978-0-8247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Marcel Dekker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141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978-0-8247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2002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Marcel Dekker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08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978-0-8247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2003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Marcel Dekker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31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978-0-8247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2004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Taylor &amp; Francis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85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978-0-8247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2005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Informa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76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978-0-8247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2006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Informa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443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…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…</a:t>
                      </a:r>
                      <a:endParaRPr lang="nl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986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96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Evolution</a:t>
            </a:r>
            <a:r>
              <a:rPr lang="nl-BE" dirty="0" smtClean="0"/>
              <a:t> of </a:t>
            </a:r>
            <a:r>
              <a:rPr lang="nl-BE" dirty="0" err="1" smtClean="0"/>
              <a:t>concentration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11</a:t>
            </a:fld>
            <a:endParaRPr lang="nl-B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06" y="1031751"/>
            <a:ext cx="7812869" cy="5208579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3419872" y="4221088"/>
            <a:ext cx="2952328" cy="792088"/>
          </a:xfrm>
          <a:prstGeom prst="wedgeRoundRectCallout">
            <a:avLst>
              <a:gd name="adj1" fmla="val -50103"/>
              <a:gd name="adj2" fmla="val -1315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 smtClean="0"/>
              <a:t>Disregarding</a:t>
            </a:r>
            <a:r>
              <a:rPr lang="nl-BE" sz="2800" dirty="0" smtClean="0"/>
              <a:t> </a:t>
            </a:r>
            <a:r>
              <a:rPr lang="nl-BE" sz="2800" dirty="0" err="1" smtClean="0"/>
              <a:t>mergers</a:t>
            </a:r>
            <a:r>
              <a:rPr lang="nl-BE" sz="2800" dirty="0" smtClean="0"/>
              <a:t> has </a:t>
            </a:r>
            <a:r>
              <a:rPr lang="nl-BE" sz="2800" dirty="0" err="1" smtClean="0"/>
              <a:t>very</a:t>
            </a:r>
            <a:r>
              <a:rPr lang="nl-BE" sz="2800" dirty="0" smtClean="0"/>
              <a:t> </a:t>
            </a:r>
            <a:r>
              <a:rPr lang="nl-BE" sz="2800" dirty="0" err="1" smtClean="0"/>
              <a:t>little</a:t>
            </a:r>
            <a:r>
              <a:rPr lang="nl-BE" sz="2800" dirty="0" smtClean="0"/>
              <a:t> effect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840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Top 10 </a:t>
            </a:r>
            <a:r>
              <a:rPr lang="nl-BE" dirty="0" err="1" smtClean="0"/>
              <a:t>publishers</a:t>
            </a:r>
            <a:endParaRPr lang="nl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733497"/>
              </p:ext>
            </p:extLst>
          </p:nvPr>
        </p:nvGraphicFramePr>
        <p:xfrm>
          <a:off x="539552" y="1412776"/>
          <a:ext cx="8064500" cy="43891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7836">
                  <a:extLst>
                    <a:ext uri="{9D8B030D-6E8A-4147-A177-3AD203B41FA5}">
                      <a16:colId xmlns:a16="http://schemas.microsoft.com/office/drawing/2014/main" val="358568442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77424265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43167703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01925687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10514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2400">
                          <a:effectLst/>
                        </a:rPr>
                        <a:t>Publisher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Books (%)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Books</a:t>
                      </a:r>
                      <a:br>
                        <a:rPr lang="en-GB" sz="2400" dirty="0" smtClean="0">
                          <a:effectLst/>
                        </a:rPr>
                      </a:br>
                      <a:r>
                        <a:rPr lang="en-GB" sz="2400" dirty="0" smtClean="0">
                          <a:effectLst/>
                        </a:rPr>
                        <a:t>(% cumulative</a:t>
                      </a:r>
                      <a:r>
                        <a:rPr lang="en-GB" sz="2400" dirty="0">
                          <a:effectLst/>
                        </a:rPr>
                        <a:t>)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National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In BkCI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0002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Acco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3.7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3.7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091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Springer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3.4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7.2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662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Wolters Kluwer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3.3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10.4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1636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Informa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3.2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13.7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0744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Die Keure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3.0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16.6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024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Maklu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3.0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19.6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4900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Intersentia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2.8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22.4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473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Academia Press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2.4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24.8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94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Larcier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2.0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26.9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1605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Peeters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1.8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28.7</a:t>
                      </a:r>
                      <a:endParaRPr lang="nl-B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Y</a:t>
                      </a:r>
                      <a:endParaRPr lang="nl-B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875977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12</a:t>
            </a:fld>
            <a:endParaRPr lang="nl-BE"/>
          </a:p>
        </p:txBody>
      </p:sp>
      <p:sp>
        <p:nvSpPr>
          <p:cNvPr id="3" name="TextBox 2"/>
          <p:cNvSpPr txBox="1"/>
          <p:nvPr/>
        </p:nvSpPr>
        <p:spPr>
          <a:xfrm>
            <a:off x="533029" y="5823381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latin typeface="+mn-lt"/>
              </a:rPr>
              <a:t>“In </a:t>
            </a:r>
            <a:r>
              <a:rPr lang="nl-BE" dirty="0" err="1" smtClean="0">
                <a:latin typeface="+mn-lt"/>
              </a:rPr>
              <a:t>BkCI</a:t>
            </a:r>
            <a:r>
              <a:rPr lang="nl-BE" dirty="0" smtClean="0">
                <a:latin typeface="+mn-lt"/>
              </a:rPr>
              <a:t>” = at </a:t>
            </a:r>
            <a:r>
              <a:rPr lang="nl-BE" dirty="0" err="1" smtClean="0">
                <a:latin typeface="+mn-lt"/>
              </a:rPr>
              <a:t>least</a:t>
            </a:r>
            <a:r>
              <a:rPr lang="nl-BE" dirty="0" smtClean="0">
                <a:latin typeface="+mn-lt"/>
              </a:rPr>
              <a:t> </a:t>
            </a:r>
            <a:r>
              <a:rPr lang="nl-BE" dirty="0" err="1" smtClean="0">
                <a:latin typeface="+mn-lt"/>
              </a:rPr>
              <a:t>one</a:t>
            </a:r>
            <a:r>
              <a:rPr lang="nl-BE" dirty="0" smtClean="0">
                <a:latin typeface="+mn-lt"/>
              </a:rPr>
              <a:t> </a:t>
            </a:r>
            <a:r>
              <a:rPr lang="nl-BE" dirty="0" err="1" smtClean="0">
                <a:latin typeface="+mn-lt"/>
              </a:rPr>
              <a:t>book</a:t>
            </a:r>
            <a:r>
              <a:rPr lang="nl-BE" dirty="0" smtClean="0">
                <a:latin typeface="+mn-lt"/>
              </a:rPr>
              <a:t> in </a:t>
            </a:r>
            <a:r>
              <a:rPr lang="nl-BE" dirty="0" err="1" smtClean="0">
                <a:latin typeface="+mn-lt"/>
              </a:rPr>
              <a:t>BkCI</a:t>
            </a:r>
            <a:endParaRPr lang="nl-B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08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Concentration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discipline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13</a:t>
            </a:fld>
            <a:endParaRPr lang="nl-BE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51" y="1052737"/>
            <a:ext cx="8100899" cy="54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1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Diversity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discipline</a:t>
            </a:r>
            <a:endParaRPr lang="nl-B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1052612"/>
            <a:ext cx="7920881" cy="52805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14</a:t>
            </a:fld>
            <a:endParaRPr lang="nl-BE" dirty="0"/>
          </a:p>
        </p:txBody>
      </p:sp>
      <p:sp>
        <p:nvSpPr>
          <p:cNvPr id="3" name="Rectangle 2"/>
          <p:cNvSpPr/>
          <p:nvPr/>
        </p:nvSpPr>
        <p:spPr>
          <a:xfrm>
            <a:off x="2483768" y="1196752"/>
            <a:ext cx="20162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2051720" y="2132856"/>
            <a:ext cx="259228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195736" y="5013176"/>
            <a:ext cx="56166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698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Example</a:t>
            </a:r>
            <a:r>
              <a:rPr lang="nl-BE" dirty="0" smtClean="0"/>
              <a:t>: </a:t>
            </a:r>
            <a:r>
              <a:rPr lang="nl-BE" dirty="0" err="1" smtClean="0"/>
              <a:t>Law</a:t>
            </a:r>
            <a:r>
              <a:rPr lang="nl-BE" dirty="0" smtClean="0"/>
              <a:t> (</a:t>
            </a:r>
            <a:r>
              <a:rPr lang="nl-BE" i="1" dirty="0" smtClean="0"/>
              <a:t>N</a:t>
            </a:r>
            <a:r>
              <a:rPr lang="nl-BE" dirty="0" smtClean="0"/>
              <a:t>=376)</a:t>
            </a:r>
            <a:endParaRPr lang="nl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296198"/>
              </p:ext>
            </p:extLst>
          </p:nvPr>
        </p:nvGraphicFramePr>
        <p:xfrm>
          <a:off x="539750" y="1268760"/>
          <a:ext cx="777666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9534">
                  <a:extLst>
                    <a:ext uri="{9D8B030D-6E8A-4147-A177-3AD203B41FA5}">
                      <a16:colId xmlns:a16="http://schemas.microsoft.com/office/drawing/2014/main" val="522787163"/>
                    </a:ext>
                  </a:extLst>
                </a:gridCol>
                <a:gridCol w="1523566">
                  <a:extLst>
                    <a:ext uri="{9D8B030D-6E8A-4147-A177-3AD203B41FA5}">
                      <a16:colId xmlns:a16="http://schemas.microsoft.com/office/drawing/2014/main" val="4141976042"/>
                    </a:ext>
                  </a:extLst>
                </a:gridCol>
                <a:gridCol w="1523566">
                  <a:extLst>
                    <a:ext uri="{9D8B030D-6E8A-4147-A177-3AD203B41FA5}">
                      <a16:colId xmlns:a16="http://schemas.microsoft.com/office/drawing/2014/main" val="73674714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Publisher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%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National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8948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Intersentia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12.2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Y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4418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Die Keure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8.9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Y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997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Wolters Kluwer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8.6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3682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Larcier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6.3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Y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252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Maklu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5.9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Y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8998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Bruylant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4.9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Y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4949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Oxford University Press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2.9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843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Springer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2.8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0451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Informa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2.6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289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Brill</a:t>
                      </a:r>
                      <a:endParaRPr lang="nl-BE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2.4</a:t>
                      </a: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87264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461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Example</a:t>
            </a:r>
            <a:r>
              <a:rPr lang="nl-BE" dirty="0" smtClean="0"/>
              <a:t>: </a:t>
            </a:r>
            <a:r>
              <a:rPr lang="nl-BE" dirty="0" err="1" smtClean="0"/>
              <a:t>Literature</a:t>
            </a:r>
            <a:r>
              <a:rPr lang="nl-BE" dirty="0" smtClean="0"/>
              <a:t> (</a:t>
            </a:r>
            <a:r>
              <a:rPr lang="nl-BE" i="1" dirty="0" smtClean="0"/>
              <a:t>N</a:t>
            </a:r>
            <a:r>
              <a:rPr lang="nl-BE" dirty="0" smtClean="0"/>
              <a:t>=547)</a:t>
            </a:r>
            <a:endParaRPr lang="nl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395588"/>
              </p:ext>
            </p:extLst>
          </p:nvPr>
        </p:nvGraphicFramePr>
        <p:xfrm>
          <a:off x="539750" y="1268760"/>
          <a:ext cx="799269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914">
                  <a:extLst>
                    <a:ext uri="{9D8B030D-6E8A-4147-A177-3AD203B41FA5}">
                      <a16:colId xmlns:a16="http://schemas.microsoft.com/office/drawing/2014/main" val="522787163"/>
                    </a:ext>
                  </a:extLst>
                </a:gridCol>
                <a:gridCol w="1565888">
                  <a:extLst>
                    <a:ext uri="{9D8B030D-6E8A-4147-A177-3AD203B41FA5}">
                      <a16:colId xmlns:a16="http://schemas.microsoft.com/office/drawing/2014/main" val="4141976042"/>
                    </a:ext>
                  </a:extLst>
                </a:gridCol>
                <a:gridCol w="1565888">
                  <a:extLst>
                    <a:ext uri="{9D8B030D-6E8A-4147-A177-3AD203B41FA5}">
                      <a16:colId xmlns:a16="http://schemas.microsoft.com/office/drawing/2014/main" val="367307207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Publisher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+mn-lt"/>
                        </a:rPr>
                        <a:t>National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8948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Rodopi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4.6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4418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Peter Lang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4.0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997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Peeters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3.4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Y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3682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Academia Press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2.7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+mn-lt"/>
                        </a:rPr>
                        <a:t>Y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252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Brill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2.4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8998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 Gruyter 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+mn-lt"/>
                        </a:rPr>
                        <a:t>Y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4949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Leuven University Press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1.9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Y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843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Cambridge University Press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1.5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0451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Lannoo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1.4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Y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289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Honoré Champion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87264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62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Example</a:t>
            </a:r>
            <a:r>
              <a:rPr lang="nl-BE" dirty="0" smtClean="0"/>
              <a:t>: </a:t>
            </a:r>
            <a:r>
              <a:rPr lang="nl-BE" dirty="0" err="1" smtClean="0"/>
              <a:t>Psychology</a:t>
            </a:r>
            <a:r>
              <a:rPr lang="nl-BE" dirty="0" smtClean="0"/>
              <a:t> (</a:t>
            </a:r>
            <a:r>
              <a:rPr lang="nl-BE" i="1" dirty="0" smtClean="0"/>
              <a:t>N</a:t>
            </a:r>
            <a:r>
              <a:rPr lang="nl-BE" dirty="0" smtClean="0"/>
              <a:t>=113)</a:t>
            </a:r>
            <a:endParaRPr lang="nl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059239"/>
              </p:ext>
            </p:extLst>
          </p:nvPr>
        </p:nvGraphicFramePr>
        <p:xfrm>
          <a:off x="539750" y="1268760"/>
          <a:ext cx="80645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4586">
                  <a:extLst>
                    <a:ext uri="{9D8B030D-6E8A-4147-A177-3AD203B41FA5}">
                      <a16:colId xmlns:a16="http://schemas.microsoft.com/office/drawing/2014/main" val="522787163"/>
                    </a:ext>
                  </a:extLst>
                </a:gridCol>
                <a:gridCol w="1579957">
                  <a:extLst>
                    <a:ext uri="{9D8B030D-6E8A-4147-A177-3AD203B41FA5}">
                      <a16:colId xmlns:a16="http://schemas.microsoft.com/office/drawing/2014/main" val="4141976042"/>
                    </a:ext>
                  </a:extLst>
                </a:gridCol>
                <a:gridCol w="1579957">
                  <a:extLst>
                    <a:ext uri="{9D8B030D-6E8A-4147-A177-3AD203B41FA5}">
                      <a16:colId xmlns:a16="http://schemas.microsoft.com/office/drawing/2014/main" val="282666514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Publisher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BE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National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8948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Informa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12.5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4418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Nova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8.5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997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Springer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7.0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3682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Oxford University Press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5.5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02252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Cambridge University Press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5.5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8998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Wiley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4.0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4949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Sage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3.0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843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Lawrence Erlbaum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2.1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0451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Lannoo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1.8</a:t>
                      </a:r>
                      <a:endParaRPr lang="nl-BE" sz="2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BE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Y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289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Guilford Press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1.5</a:t>
                      </a: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87264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256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Limitations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Based</a:t>
            </a:r>
            <a:r>
              <a:rPr lang="nl-BE" dirty="0" smtClean="0"/>
              <a:t> on data </a:t>
            </a:r>
            <a:r>
              <a:rPr lang="nl-BE" dirty="0" err="1" smtClean="0"/>
              <a:t>from</a:t>
            </a:r>
            <a:r>
              <a:rPr lang="nl-BE" dirty="0" smtClean="0"/>
              <a:t> small </a:t>
            </a:r>
            <a:r>
              <a:rPr lang="nl-BE" dirty="0" err="1" smtClean="0"/>
              <a:t>region</a:t>
            </a:r>
            <a:r>
              <a:rPr lang="nl-BE" dirty="0" smtClean="0"/>
              <a:t> </a:t>
            </a:r>
            <a:r>
              <a:rPr lang="nl-BE" dirty="0" err="1" smtClean="0"/>
              <a:t>only</a:t>
            </a:r>
            <a:r>
              <a:rPr lang="nl-BE" dirty="0" smtClean="0"/>
              <a:t>; </a:t>
            </a:r>
            <a:r>
              <a:rPr lang="nl-BE" dirty="0" err="1" smtClean="0"/>
              <a:t>generalizable</a:t>
            </a:r>
            <a:r>
              <a:rPr lang="nl-BE" dirty="0" smtClean="0"/>
              <a:t>?</a:t>
            </a:r>
          </a:p>
          <a:p>
            <a:endParaRPr lang="nl-BE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Mergers</a:t>
            </a:r>
            <a:r>
              <a:rPr lang="nl-BE" dirty="0" smtClean="0"/>
              <a:t>/</a:t>
            </a:r>
            <a:r>
              <a:rPr lang="nl-BE" dirty="0" err="1" smtClean="0"/>
              <a:t>acquisitions</a:t>
            </a:r>
            <a:r>
              <a:rPr lang="nl-BE" dirty="0" smtClean="0"/>
              <a:t> of </a:t>
            </a:r>
            <a:r>
              <a:rPr lang="nl-BE" dirty="0" err="1" smtClean="0"/>
              <a:t>some</a:t>
            </a:r>
            <a:r>
              <a:rPr lang="nl-BE" dirty="0" smtClean="0"/>
              <a:t> (smaller) </a:t>
            </a:r>
            <a:r>
              <a:rPr lang="nl-BE" dirty="0" err="1" smtClean="0"/>
              <a:t>publishers</a:t>
            </a:r>
            <a:r>
              <a:rPr lang="nl-BE" dirty="0" smtClean="0"/>
              <a:t> </a:t>
            </a:r>
            <a:r>
              <a:rPr lang="nl-BE" dirty="0" err="1" smtClean="0"/>
              <a:t>may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taken </a:t>
            </a:r>
            <a:r>
              <a:rPr lang="nl-BE" dirty="0" err="1" smtClean="0"/>
              <a:t>into</a:t>
            </a:r>
            <a:r>
              <a:rPr lang="nl-BE" dirty="0" smtClean="0"/>
              <a:t> account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BE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books</a:t>
            </a:r>
            <a:r>
              <a:rPr lang="nl-BE" dirty="0" smtClean="0"/>
              <a:t> taken </a:t>
            </a:r>
            <a:r>
              <a:rPr lang="nl-BE" dirty="0" err="1" smtClean="0"/>
              <a:t>into</a:t>
            </a:r>
            <a:r>
              <a:rPr lang="nl-BE" dirty="0" smtClean="0"/>
              <a:t> account</a:t>
            </a:r>
          </a:p>
          <a:p>
            <a:pPr marL="673200" lvl="1" indent="-457200"/>
            <a:r>
              <a:rPr lang="nl-BE" dirty="0" err="1" smtClean="0"/>
              <a:t>books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multiple </a:t>
            </a:r>
            <a:r>
              <a:rPr lang="nl-BE" dirty="0" err="1" smtClean="0"/>
              <a:t>publishers</a:t>
            </a:r>
            <a:r>
              <a:rPr lang="nl-BE" dirty="0" smtClean="0"/>
              <a:t> (</a:t>
            </a:r>
            <a:r>
              <a:rPr lang="nl-BE" i="1" dirty="0" smtClean="0"/>
              <a:t>N</a:t>
            </a:r>
            <a:r>
              <a:rPr lang="nl-BE" dirty="0" smtClean="0"/>
              <a:t> = 190)</a:t>
            </a:r>
          </a:p>
          <a:p>
            <a:pPr marL="673200" lvl="1" indent="-457200"/>
            <a:r>
              <a:rPr lang="nl-BE" dirty="0" err="1" smtClean="0"/>
              <a:t>books</a:t>
            </a:r>
            <a:r>
              <a:rPr lang="nl-BE" dirty="0" smtClean="0"/>
              <a:t> without discipline </a:t>
            </a:r>
            <a:r>
              <a:rPr lang="nl-BE" dirty="0" err="1" smtClean="0"/>
              <a:t>classification</a:t>
            </a:r>
            <a:r>
              <a:rPr lang="nl-BE" dirty="0" smtClean="0"/>
              <a:t> (</a:t>
            </a:r>
            <a:r>
              <a:rPr lang="nl-BE" dirty="0" err="1" smtClean="0"/>
              <a:t>for</a:t>
            </a:r>
            <a:r>
              <a:rPr lang="nl-BE" dirty="0" smtClean="0"/>
              <a:t> analysis at level of disciplines)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976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ctr"/>
            <a:endParaRPr lang="nl-BE" sz="3600" dirty="0" smtClean="0"/>
          </a:p>
          <a:p>
            <a:pPr algn="ctr"/>
            <a:r>
              <a:rPr lang="nl-BE" dirty="0" smtClean="0"/>
              <a:t>How strong is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concentration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of </a:t>
            </a:r>
            <a:r>
              <a:rPr lang="nl-BE" dirty="0" err="1" smtClean="0"/>
              <a:t>academic</a:t>
            </a:r>
            <a:r>
              <a:rPr lang="nl-BE" dirty="0" smtClean="0"/>
              <a:t> </a:t>
            </a:r>
            <a:r>
              <a:rPr lang="nl-BE" dirty="0" err="1" smtClean="0"/>
              <a:t>book</a:t>
            </a:r>
            <a:r>
              <a:rPr lang="nl-BE" dirty="0" smtClean="0"/>
              <a:t> </a:t>
            </a:r>
            <a:r>
              <a:rPr lang="nl-BE" dirty="0" err="1" smtClean="0"/>
              <a:t>publishers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books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in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sciences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humanities</a:t>
            </a:r>
            <a:r>
              <a:rPr lang="nl-BE" dirty="0" smtClean="0"/>
              <a:t> (SSH)?</a:t>
            </a:r>
          </a:p>
          <a:p>
            <a:pPr algn="ctr"/>
            <a:endParaRPr lang="nl-BE" dirty="0"/>
          </a:p>
          <a:p>
            <a:pPr algn="ctr"/>
            <a:r>
              <a:rPr lang="nl-BE" dirty="0" smtClean="0"/>
              <a:t>How </a:t>
            </a:r>
            <a:r>
              <a:rPr lang="nl-BE" dirty="0" err="1" smtClean="0"/>
              <a:t>diversified</a:t>
            </a:r>
            <a:r>
              <a:rPr lang="nl-BE" dirty="0" smtClean="0"/>
              <a:t> is </a:t>
            </a:r>
            <a:r>
              <a:rPr lang="nl-BE" dirty="0" err="1" smtClean="0"/>
              <a:t>book</a:t>
            </a:r>
            <a:r>
              <a:rPr lang="nl-BE" dirty="0" smtClean="0"/>
              <a:t> </a:t>
            </a:r>
            <a:r>
              <a:rPr lang="nl-BE" dirty="0" err="1" smtClean="0"/>
              <a:t>publishing</a:t>
            </a:r>
            <a:r>
              <a:rPr lang="nl-BE" dirty="0" smtClean="0"/>
              <a:t> in </a:t>
            </a:r>
            <a:r>
              <a:rPr lang="nl-BE" dirty="0" err="1" smtClean="0"/>
              <a:t>the</a:t>
            </a:r>
            <a:r>
              <a:rPr lang="nl-BE" dirty="0" smtClean="0"/>
              <a:t> SSH</a:t>
            </a:r>
            <a:br>
              <a:rPr lang="nl-BE" dirty="0" smtClean="0"/>
            </a:br>
            <a:r>
              <a:rPr lang="nl-BE" dirty="0" smtClean="0"/>
              <a:t>in </a:t>
            </a:r>
            <a:r>
              <a:rPr lang="nl-BE" dirty="0" err="1" smtClean="0"/>
              <a:t>terms</a:t>
            </a:r>
            <a:r>
              <a:rPr lang="nl-BE" dirty="0" smtClean="0"/>
              <a:t> of </a:t>
            </a:r>
            <a:r>
              <a:rPr lang="nl-BE" dirty="0" err="1" smtClean="0"/>
              <a:t>publishers</a:t>
            </a:r>
            <a:r>
              <a:rPr lang="nl-BE" dirty="0" smtClean="0"/>
              <a:t>?</a:t>
            </a:r>
          </a:p>
          <a:p>
            <a:pPr algn="ctr"/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63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Conclusions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Book</a:t>
            </a:r>
            <a:r>
              <a:rPr lang="nl-BE" dirty="0" smtClean="0"/>
              <a:t> </a:t>
            </a:r>
            <a:r>
              <a:rPr lang="nl-BE" dirty="0" err="1" smtClean="0"/>
              <a:t>publishing</a:t>
            </a:r>
            <a:r>
              <a:rPr lang="nl-BE" dirty="0" smtClean="0"/>
              <a:t> in SSH in </a:t>
            </a:r>
            <a:r>
              <a:rPr lang="nl-BE" dirty="0" err="1" smtClean="0"/>
              <a:t>Flanders</a:t>
            </a:r>
            <a:r>
              <a:rPr lang="nl-BE" dirty="0" smtClean="0"/>
              <a:t> is </a:t>
            </a:r>
            <a:r>
              <a:rPr lang="nl-BE" dirty="0" err="1" smtClean="0"/>
              <a:t>relatively</a:t>
            </a:r>
            <a:r>
              <a:rPr lang="nl-BE" dirty="0" smtClean="0"/>
              <a:t> </a:t>
            </a:r>
            <a:r>
              <a:rPr lang="nl-BE" dirty="0" err="1" smtClean="0">
                <a:solidFill>
                  <a:schemeClr val="accent2"/>
                </a:solidFill>
              </a:rPr>
              <a:t>concentrated</a:t>
            </a:r>
            <a:endParaRPr lang="nl-BE" dirty="0">
              <a:solidFill>
                <a:schemeClr val="accent2"/>
              </a:solidFill>
            </a:endParaRPr>
          </a:p>
          <a:p>
            <a:pPr marL="673200" lvl="1" indent="-457200"/>
            <a:r>
              <a:rPr lang="nl-BE" dirty="0" err="1" smtClean="0"/>
              <a:t>less</a:t>
            </a:r>
            <a:r>
              <a:rPr lang="nl-BE" dirty="0" smtClean="0"/>
              <a:t> </a:t>
            </a:r>
            <a:r>
              <a:rPr lang="nl-BE" dirty="0" err="1" smtClean="0"/>
              <a:t>than</a:t>
            </a:r>
            <a:r>
              <a:rPr lang="nl-BE" dirty="0" smtClean="0"/>
              <a:t> </a:t>
            </a:r>
            <a:r>
              <a:rPr lang="nl-BE" dirty="0" err="1" smtClean="0"/>
              <a:t>international</a:t>
            </a:r>
            <a:r>
              <a:rPr lang="nl-BE" dirty="0" smtClean="0"/>
              <a:t> </a:t>
            </a:r>
            <a:r>
              <a:rPr lang="nl-BE" dirty="0" err="1" smtClean="0"/>
              <a:t>journal</a:t>
            </a:r>
            <a:r>
              <a:rPr lang="nl-BE" dirty="0" smtClean="0"/>
              <a:t> </a:t>
            </a:r>
            <a:r>
              <a:rPr lang="nl-BE" dirty="0" err="1" smtClean="0"/>
              <a:t>publishing</a:t>
            </a:r>
            <a:r>
              <a:rPr lang="nl-BE" dirty="0" smtClean="0"/>
              <a:t> </a:t>
            </a:r>
            <a:r>
              <a:rPr lang="nl-BE" sz="2000" dirty="0" smtClean="0"/>
              <a:t>(</a:t>
            </a:r>
            <a:r>
              <a:rPr lang="nl-BE" sz="2000" dirty="0" err="1" smtClean="0"/>
              <a:t>Larivière</a:t>
            </a:r>
            <a:r>
              <a:rPr lang="nl-BE" sz="2000" dirty="0" smtClean="0"/>
              <a:t> et al., 2015)</a:t>
            </a:r>
            <a:endParaRPr lang="nl-BE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/>
              <a:t>Concentration</a:t>
            </a:r>
            <a:r>
              <a:rPr lang="nl-BE" dirty="0"/>
              <a:t> is </a:t>
            </a:r>
            <a:r>
              <a:rPr lang="nl-BE" dirty="0" err="1" smtClean="0">
                <a:solidFill>
                  <a:schemeClr val="accent2"/>
                </a:solidFill>
              </a:rPr>
              <a:t>increasing</a:t>
            </a:r>
            <a:endParaRPr lang="nl-BE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Concentration</a:t>
            </a:r>
            <a:r>
              <a:rPr lang="nl-BE" dirty="0" smtClean="0"/>
              <a:t> is </a:t>
            </a:r>
            <a:r>
              <a:rPr lang="nl-BE" dirty="0" err="1" smtClean="0"/>
              <a:t>strongest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smtClean="0">
                <a:solidFill>
                  <a:schemeClr val="accent2"/>
                </a:solidFill>
              </a:rPr>
              <a:t>peer-</a:t>
            </a:r>
            <a:r>
              <a:rPr lang="nl-BE" dirty="0" err="1" smtClean="0">
                <a:solidFill>
                  <a:schemeClr val="accent2"/>
                </a:solidFill>
              </a:rPr>
              <a:t>reviewed</a:t>
            </a:r>
            <a:r>
              <a:rPr lang="nl-BE" dirty="0" smtClean="0">
                <a:solidFill>
                  <a:schemeClr val="accent2"/>
                </a:solidFill>
              </a:rPr>
              <a:t> </a:t>
            </a:r>
            <a:r>
              <a:rPr lang="nl-BE" dirty="0" err="1" smtClean="0"/>
              <a:t>books</a:t>
            </a:r>
            <a:endParaRPr lang="nl-BE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Most disciplines have own ‘publisher profile’: </a:t>
            </a:r>
            <a:r>
              <a:rPr lang="en-GB" sz="2400" dirty="0" smtClean="0"/>
              <a:t>relatively small groups of highly-regarded ‘go to’ publishers that are acquainted with the discipline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Future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r>
              <a:rPr lang="nl-BE" dirty="0" smtClean="0"/>
              <a:t>:</a:t>
            </a:r>
          </a:p>
          <a:p>
            <a:pPr marL="673200" lvl="1" indent="-457200"/>
            <a:r>
              <a:rPr lang="nl-BE" dirty="0" smtClean="0"/>
              <a:t>analysis </a:t>
            </a:r>
            <a:r>
              <a:rPr lang="nl-BE" dirty="0" smtClean="0"/>
              <a:t>at level of </a:t>
            </a:r>
            <a:r>
              <a:rPr lang="nl-BE" dirty="0" smtClean="0"/>
              <a:t>imprints</a:t>
            </a:r>
          </a:p>
          <a:p>
            <a:pPr marL="673200" lvl="1" indent="-457200"/>
            <a:r>
              <a:rPr lang="nl-BE" dirty="0" err="1" smtClean="0"/>
              <a:t>international</a:t>
            </a:r>
            <a:r>
              <a:rPr lang="nl-BE" dirty="0" smtClean="0"/>
              <a:t> </a:t>
            </a:r>
            <a:r>
              <a:rPr lang="nl-BE" dirty="0" err="1" smtClean="0"/>
              <a:t>comparison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19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1626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Books in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sciences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humanities</a:t>
            </a:r>
            <a:endParaRPr lang="nl-B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Key</a:t>
            </a:r>
            <a:r>
              <a:rPr lang="nl-BE" dirty="0" smtClean="0"/>
              <a:t> </a:t>
            </a:r>
            <a:r>
              <a:rPr lang="nl-BE" dirty="0" err="1" smtClean="0"/>
              <a:t>channel</a:t>
            </a:r>
            <a:r>
              <a:rPr lang="nl-BE" dirty="0" smtClean="0"/>
              <a:t> in </a:t>
            </a:r>
            <a:r>
              <a:rPr lang="nl-BE" dirty="0" err="1" smtClean="0">
                <a:solidFill>
                  <a:schemeClr val="accent2"/>
                </a:solidFill>
              </a:rPr>
              <a:t>scientific</a:t>
            </a:r>
            <a:r>
              <a:rPr lang="nl-BE" dirty="0" smtClean="0">
                <a:solidFill>
                  <a:schemeClr val="accent2"/>
                </a:solidFill>
              </a:rPr>
              <a:t> </a:t>
            </a:r>
            <a:r>
              <a:rPr lang="nl-BE" dirty="0" err="1" smtClean="0">
                <a:solidFill>
                  <a:schemeClr val="accent2"/>
                </a:solidFill>
              </a:rPr>
              <a:t>communication</a:t>
            </a:r>
            <a:r>
              <a:rPr lang="nl-BE" dirty="0" smtClean="0">
                <a:solidFill>
                  <a:schemeClr val="accent2"/>
                </a:solidFill>
              </a:rPr>
              <a:t> in SSH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smtClean="0"/>
              <a:t>80% of </a:t>
            </a:r>
            <a:r>
              <a:rPr lang="nl-BE" dirty="0" err="1" smtClean="0"/>
              <a:t>references</a:t>
            </a:r>
            <a:r>
              <a:rPr lang="nl-BE" dirty="0" smtClean="0"/>
              <a:t> in </a:t>
            </a:r>
            <a:r>
              <a:rPr lang="nl-BE" dirty="0" err="1" smtClean="0"/>
              <a:t>literature</a:t>
            </a:r>
            <a:r>
              <a:rPr lang="nl-BE" dirty="0" smtClean="0"/>
              <a:t> </a:t>
            </a:r>
            <a:r>
              <a:rPr lang="nl-BE" dirty="0" err="1" smtClean="0"/>
              <a:t>articles</a:t>
            </a:r>
            <a:r>
              <a:rPr lang="nl-BE" dirty="0" smtClean="0"/>
              <a:t> are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monographs</a:t>
            </a:r>
            <a:r>
              <a:rPr lang="nl-BE" dirty="0" smtClean="0"/>
              <a:t> </a:t>
            </a:r>
            <a:r>
              <a:rPr lang="nl-BE" sz="2000" dirty="0" smtClean="0"/>
              <a:t>(</a:t>
            </a:r>
            <a:r>
              <a:rPr lang="nl-BE" sz="2000" dirty="0"/>
              <a:t>Stern, 1983)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smtClean="0"/>
              <a:t>Books </a:t>
            </a:r>
            <a:r>
              <a:rPr lang="nl-BE" dirty="0" err="1" smtClean="0"/>
              <a:t>represent</a:t>
            </a:r>
            <a:r>
              <a:rPr lang="nl-BE" dirty="0" smtClean="0"/>
              <a:t> </a:t>
            </a:r>
            <a:r>
              <a:rPr lang="nl-BE" dirty="0" err="1" smtClean="0"/>
              <a:t>certain</a:t>
            </a:r>
            <a:r>
              <a:rPr lang="nl-BE" dirty="0" smtClean="0"/>
              <a:t> status in </a:t>
            </a:r>
            <a:r>
              <a:rPr lang="nl-BE" dirty="0" err="1" smtClean="0"/>
              <a:t>sociology</a:t>
            </a:r>
            <a:r>
              <a:rPr lang="nl-BE" dirty="0" smtClean="0"/>
              <a:t> </a:t>
            </a:r>
            <a:r>
              <a:rPr lang="nl-BE" sz="2000" dirty="0" smtClean="0"/>
              <a:t>(Clemens et al., 1995)</a:t>
            </a:r>
            <a:endParaRPr lang="nl-BE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BE" dirty="0"/>
          </a:p>
          <a:p>
            <a:r>
              <a:rPr lang="nl-BE" dirty="0" err="1" smtClean="0">
                <a:solidFill>
                  <a:schemeClr val="accent2"/>
                </a:solidFill>
              </a:rPr>
              <a:t>Book</a:t>
            </a:r>
            <a:r>
              <a:rPr lang="nl-BE" dirty="0" smtClean="0">
                <a:solidFill>
                  <a:schemeClr val="accent2"/>
                </a:solidFill>
              </a:rPr>
              <a:t> </a:t>
            </a:r>
            <a:r>
              <a:rPr lang="nl-BE" dirty="0" err="1" smtClean="0">
                <a:solidFill>
                  <a:schemeClr val="accent2"/>
                </a:solidFill>
              </a:rPr>
              <a:t>publishers</a:t>
            </a:r>
            <a:r>
              <a:rPr lang="nl-BE" dirty="0" smtClean="0">
                <a:solidFill>
                  <a:schemeClr val="accent2"/>
                </a:solidFill>
              </a:rPr>
              <a:t> </a:t>
            </a:r>
            <a:r>
              <a:rPr lang="nl-BE" dirty="0" smtClean="0"/>
              <a:t>in SSH: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solicit manuscripts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select </a:t>
            </a:r>
            <a:r>
              <a:rPr lang="en-GB" dirty="0"/>
              <a:t>authors and </a:t>
            </a:r>
            <a:r>
              <a:rPr lang="en-GB" dirty="0" smtClean="0"/>
              <a:t>manuscripts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organize </a:t>
            </a:r>
            <a:r>
              <a:rPr lang="en-GB" dirty="0"/>
              <a:t>peer review procedures </a:t>
            </a: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initiate new </a:t>
            </a:r>
            <a:r>
              <a:rPr lang="en-GB" dirty="0"/>
              <a:t>book </a:t>
            </a:r>
            <a:r>
              <a:rPr lang="en-GB" dirty="0" smtClean="0"/>
              <a:t>series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62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8552" y="836712"/>
            <a:ext cx="7806895" cy="48958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3</a:t>
            </a:fld>
            <a:endParaRPr lang="nl-BE"/>
          </a:p>
        </p:txBody>
      </p:sp>
      <p:sp>
        <p:nvSpPr>
          <p:cNvPr id="6" name="TextBox 5"/>
          <p:cNvSpPr txBox="1"/>
          <p:nvPr/>
        </p:nvSpPr>
        <p:spPr>
          <a:xfrm>
            <a:off x="3312907" y="3674187"/>
            <a:ext cx="5815787" cy="1384995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2800" baseline="0" dirty="0" err="1" smtClean="0">
                <a:latin typeface="+mn-lt"/>
              </a:rPr>
              <a:t>Main</a:t>
            </a:r>
            <a:r>
              <a:rPr lang="nl-BE" sz="2800" baseline="0" dirty="0" smtClean="0">
                <a:latin typeface="+mn-lt"/>
              </a:rPr>
              <a:t> </a:t>
            </a:r>
            <a:r>
              <a:rPr lang="nl-BE" sz="2800" baseline="0" dirty="0" err="1" smtClean="0">
                <a:latin typeface="+mn-lt"/>
              </a:rPr>
              <a:t>conclusion</a:t>
            </a:r>
            <a:r>
              <a:rPr lang="nl-BE" sz="2800" baseline="0" dirty="0" smtClean="0">
                <a:latin typeface="+mn-lt"/>
              </a:rPr>
              <a:t>: </a:t>
            </a:r>
            <a:r>
              <a:rPr lang="nl-BE" sz="2800" baseline="0" dirty="0" err="1" smtClean="0">
                <a:latin typeface="+mn-lt"/>
              </a:rPr>
              <a:t>an</a:t>
            </a:r>
            <a:r>
              <a:rPr lang="nl-BE" sz="2800" baseline="0" dirty="0" smtClean="0">
                <a:latin typeface="+mn-lt"/>
              </a:rPr>
              <a:t> </a:t>
            </a:r>
            <a:r>
              <a:rPr lang="nl-BE" sz="2800" baseline="0" dirty="0" err="1" smtClean="0">
                <a:latin typeface="+mn-lt"/>
              </a:rPr>
              <a:t>oligopoly</a:t>
            </a:r>
            <a:r>
              <a:rPr lang="nl-BE" sz="2800" baseline="0" dirty="0" smtClean="0">
                <a:latin typeface="+mn-lt"/>
              </a:rPr>
              <a:t> of 5 </a:t>
            </a:r>
            <a:r>
              <a:rPr lang="nl-BE" sz="2800" baseline="0" dirty="0" err="1" smtClean="0">
                <a:latin typeface="+mn-lt"/>
              </a:rPr>
              <a:t>academic</a:t>
            </a:r>
            <a:r>
              <a:rPr lang="nl-BE" sz="2800" baseline="0" dirty="0" smtClean="0">
                <a:latin typeface="+mn-lt"/>
              </a:rPr>
              <a:t> </a:t>
            </a:r>
            <a:r>
              <a:rPr lang="nl-BE" sz="2800" baseline="0" dirty="0" err="1" smtClean="0">
                <a:latin typeface="+mn-lt"/>
              </a:rPr>
              <a:t>publishers</a:t>
            </a:r>
            <a:r>
              <a:rPr lang="nl-BE" sz="2800" baseline="0" dirty="0" smtClean="0">
                <a:latin typeface="+mn-lt"/>
              </a:rPr>
              <a:t> </a:t>
            </a:r>
            <a:r>
              <a:rPr lang="nl-BE" sz="2800" baseline="0" dirty="0" err="1" smtClean="0">
                <a:latin typeface="+mn-lt"/>
              </a:rPr>
              <a:t>controls</a:t>
            </a:r>
            <a:r>
              <a:rPr lang="nl-BE" sz="2800" baseline="0" dirty="0" smtClean="0">
                <a:latin typeface="+mn-lt"/>
              </a:rPr>
              <a:t> over 50% of </a:t>
            </a:r>
            <a:r>
              <a:rPr lang="nl-BE" sz="2800" baseline="0" dirty="0" err="1" smtClean="0">
                <a:latin typeface="+mn-lt"/>
              </a:rPr>
              <a:t>journal</a:t>
            </a:r>
            <a:r>
              <a:rPr lang="nl-BE" sz="2800" baseline="0" dirty="0" smtClean="0">
                <a:latin typeface="+mn-lt"/>
              </a:rPr>
              <a:t> </a:t>
            </a:r>
            <a:r>
              <a:rPr lang="nl-BE" sz="2800" baseline="0" dirty="0" err="1" smtClean="0">
                <a:latin typeface="+mn-lt"/>
              </a:rPr>
              <a:t>literature</a:t>
            </a:r>
            <a:endParaRPr lang="nl-BE" sz="2800" baseline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43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Earlier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“Book publishing is </a:t>
            </a:r>
            <a:r>
              <a:rPr lang="en-GB" dirty="0">
                <a:solidFill>
                  <a:schemeClr val="accent2"/>
                </a:solidFill>
              </a:rPr>
              <a:t>more concentrated </a:t>
            </a:r>
            <a:r>
              <a:rPr lang="en-GB" dirty="0"/>
              <a:t>in a few channels than journal </a:t>
            </a:r>
            <a:r>
              <a:rPr lang="en-GB" dirty="0" smtClean="0"/>
              <a:t>publishing” </a:t>
            </a:r>
            <a:r>
              <a:rPr lang="en-GB" sz="2000" dirty="0" smtClean="0"/>
              <a:t>(Sivertsen &amp; Larsen, 2012)</a:t>
            </a:r>
          </a:p>
          <a:p>
            <a:endParaRPr lang="en-GB" sz="2000" dirty="0"/>
          </a:p>
          <a:p>
            <a:r>
              <a:rPr lang="nl-BE" dirty="0" err="1" smtClean="0"/>
              <a:t>Many</a:t>
            </a:r>
            <a:r>
              <a:rPr lang="nl-BE" dirty="0" smtClean="0"/>
              <a:t> </a:t>
            </a:r>
            <a:r>
              <a:rPr lang="nl-BE" dirty="0" err="1" smtClean="0"/>
              <a:t>academic</a:t>
            </a:r>
            <a:r>
              <a:rPr lang="nl-BE" dirty="0" smtClean="0"/>
              <a:t> </a:t>
            </a:r>
            <a:r>
              <a:rPr lang="nl-BE" dirty="0" err="1" smtClean="0"/>
              <a:t>book</a:t>
            </a:r>
            <a:r>
              <a:rPr lang="nl-BE" dirty="0" smtClean="0"/>
              <a:t> </a:t>
            </a:r>
            <a:r>
              <a:rPr lang="nl-BE" dirty="0" err="1" smtClean="0"/>
              <a:t>publishers</a:t>
            </a:r>
            <a:r>
              <a:rPr lang="nl-BE" dirty="0" smtClean="0"/>
              <a:t> </a:t>
            </a:r>
            <a:r>
              <a:rPr lang="nl-BE" dirty="0" err="1" smtClean="0">
                <a:solidFill>
                  <a:schemeClr val="accent2"/>
                </a:solidFill>
              </a:rPr>
              <a:t>specialize</a:t>
            </a:r>
            <a:r>
              <a:rPr lang="nl-BE" dirty="0" smtClean="0"/>
              <a:t> in </a:t>
            </a:r>
            <a:r>
              <a:rPr lang="nl-BE" dirty="0" err="1" smtClean="0"/>
              <a:t>specific</a:t>
            </a:r>
            <a:r>
              <a:rPr lang="nl-BE" dirty="0" smtClean="0"/>
              <a:t> disciplines or even </a:t>
            </a:r>
            <a:r>
              <a:rPr lang="nl-BE" dirty="0" err="1" smtClean="0"/>
              <a:t>specific</a:t>
            </a:r>
            <a:r>
              <a:rPr lang="nl-BE" dirty="0" smtClean="0"/>
              <a:t> topics </a:t>
            </a:r>
            <a:r>
              <a:rPr lang="nl-BE" sz="2000" dirty="0" smtClean="0"/>
              <a:t>(Zuccala et al, 2015)</a:t>
            </a:r>
          </a:p>
          <a:p>
            <a:endParaRPr lang="nl-BE" dirty="0" smtClean="0"/>
          </a:p>
          <a:p>
            <a:r>
              <a:rPr lang="nl-BE" dirty="0" smtClean="0"/>
              <a:t>University </a:t>
            </a:r>
            <a:r>
              <a:rPr lang="nl-BE" dirty="0" err="1" smtClean="0"/>
              <a:t>presses</a:t>
            </a:r>
            <a:r>
              <a:rPr lang="nl-BE" dirty="0" smtClean="0"/>
              <a:t> are more </a:t>
            </a:r>
            <a:r>
              <a:rPr lang="nl-BE" dirty="0" err="1" smtClean="0">
                <a:solidFill>
                  <a:schemeClr val="accent2"/>
                </a:solidFill>
              </a:rPr>
              <a:t>multidisciplinary</a:t>
            </a:r>
            <a:r>
              <a:rPr lang="nl-BE" dirty="0" smtClean="0"/>
              <a:t> (</a:t>
            </a:r>
            <a:r>
              <a:rPr lang="nl-BE" dirty="0" err="1" smtClean="0"/>
              <a:t>less</a:t>
            </a:r>
            <a:r>
              <a:rPr lang="nl-BE" dirty="0" smtClean="0"/>
              <a:t> </a:t>
            </a:r>
            <a:r>
              <a:rPr lang="nl-BE" dirty="0" err="1" smtClean="0"/>
              <a:t>specialized</a:t>
            </a:r>
            <a:r>
              <a:rPr lang="nl-BE" dirty="0" smtClean="0"/>
              <a:t>) </a:t>
            </a:r>
            <a:r>
              <a:rPr lang="nl-BE" dirty="0" err="1" smtClean="0"/>
              <a:t>than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publishers</a:t>
            </a:r>
            <a:r>
              <a:rPr lang="nl-BE" dirty="0" smtClean="0"/>
              <a:t> </a:t>
            </a:r>
            <a:r>
              <a:rPr lang="nl-BE" sz="2000" dirty="0" smtClean="0"/>
              <a:t>(</a:t>
            </a:r>
            <a:r>
              <a:rPr lang="nl-BE" sz="2000" dirty="0" err="1" smtClean="0"/>
              <a:t>Mannana-Rodriguez</a:t>
            </a:r>
            <a:r>
              <a:rPr lang="nl-BE" sz="2000" dirty="0" smtClean="0"/>
              <a:t> &amp; Giménez-Toledo, 2018)</a:t>
            </a: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6647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Perspectives on publisher specialization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accent2"/>
                </a:solidFill>
              </a:rPr>
              <a:t>Internal</a:t>
            </a:r>
            <a:r>
              <a:rPr lang="nl-BE" dirty="0" smtClean="0"/>
              <a:t> </a:t>
            </a:r>
            <a:r>
              <a:rPr lang="nl-BE" dirty="0" err="1" smtClean="0"/>
              <a:t>perspective</a:t>
            </a:r>
            <a:r>
              <a:rPr lang="nl-BE" dirty="0" smtClean="0"/>
              <a:t> </a:t>
            </a:r>
            <a:r>
              <a:rPr lang="nl-BE" sz="2000" dirty="0" smtClean="0"/>
              <a:t>(</a:t>
            </a:r>
            <a:r>
              <a:rPr lang="en-GB" sz="2000" dirty="0" err="1" smtClean="0"/>
              <a:t>Mannana</a:t>
            </a:r>
            <a:r>
              <a:rPr lang="en-GB" sz="2000" dirty="0" smtClean="0"/>
              <a:t>-Rodriguez &amp; Giménez-Toledo, 2018</a:t>
            </a:r>
            <a:r>
              <a:rPr lang="en-GB" sz="2000" dirty="0"/>
              <a:t>)</a:t>
            </a:r>
            <a:endParaRPr lang="nl-BE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Number</a:t>
            </a:r>
            <a:r>
              <a:rPr lang="nl-BE" dirty="0" smtClean="0"/>
              <a:t> of disciplines in </a:t>
            </a:r>
            <a:r>
              <a:rPr lang="nl-BE" dirty="0" err="1" smtClean="0"/>
              <a:t>publisher</a:t>
            </a:r>
            <a:r>
              <a:rPr lang="nl-BE" dirty="0" smtClean="0"/>
              <a:t> portfolio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Concentration</a:t>
            </a:r>
            <a:r>
              <a:rPr lang="nl-BE" dirty="0" smtClean="0"/>
              <a:t> of </a:t>
            </a:r>
            <a:r>
              <a:rPr lang="nl-BE" dirty="0" err="1" smtClean="0"/>
              <a:t>publisher</a:t>
            </a:r>
            <a:r>
              <a:rPr lang="nl-BE" dirty="0" smtClean="0"/>
              <a:t> portfolio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nl-BE" dirty="0"/>
          </a:p>
          <a:p>
            <a:r>
              <a:rPr lang="nl-BE" dirty="0" err="1" smtClean="0">
                <a:solidFill>
                  <a:schemeClr val="accent2"/>
                </a:solidFill>
              </a:rPr>
              <a:t>External</a:t>
            </a:r>
            <a:r>
              <a:rPr lang="nl-BE" dirty="0" smtClean="0"/>
              <a:t> </a:t>
            </a:r>
            <a:r>
              <a:rPr lang="nl-BE" dirty="0" err="1" smtClean="0"/>
              <a:t>perspective</a:t>
            </a:r>
            <a:endParaRPr lang="nl-BE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Consider</a:t>
            </a:r>
            <a:r>
              <a:rPr lang="nl-BE" dirty="0" smtClean="0"/>
              <a:t> </a:t>
            </a:r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books</a:t>
            </a:r>
            <a:r>
              <a:rPr lang="nl-BE" dirty="0" smtClean="0"/>
              <a:t> in a </a:t>
            </a:r>
            <a:r>
              <a:rPr lang="nl-BE" dirty="0" err="1" smtClean="0"/>
              <a:t>population</a:t>
            </a:r>
            <a:endParaRPr lang="nl-BE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smtClean="0"/>
              <a:t>How </a:t>
            </a:r>
            <a:r>
              <a:rPr lang="nl-BE" dirty="0" err="1" smtClean="0"/>
              <a:t>evenly</a:t>
            </a:r>
            <a:r>
              <a:rPr lang="nl-BE" dirty="0" smtClean="0"/>
              <a:t> </a:t>
            </a:r>
            <a:r>
              <a:rPr lang="nl-BE" dirty="0" err="1" smtClean="0"/>
              <a:t>distributed</a:t>
            </a:r>
            <a:r>
              <a:rPr lang="nl-BE" dirty="0" smtClean="0"/>
              <a:t> over </a:t>
            </a:r>
            <a:r>
              <a:rPr lang="nl-BE" dirty="0" err="1" smtClean="0"/>
              <a:t>publishers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621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Measures</a:t>
            </a:r>
            <a:endParaRPr lang="nl-B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BE" b="1" dirty="0" smtClean="0">
                    <a:solidFill>
                      <a:schemeClr val="accent2"/>
                    </a:solidFill>
                  </a:rPr>
                  <a:t>Concentration</a:t>
                </a:r>
                <a:r>
                  <a:rPr lang="nl-BE" dirty="0"/>
                  <a:t>:</a:t>
                </a:r>
                <a:r>
                  <a:rPr lang="nl-BE" dirty="0" smtClean="0"/>
                  <a:t> Gini </a:t>
                </a:r>
                <a:r>
                  <a:rPr lang="nl-BE" dirty="0" err="1" smtClean="0"/>
                  <a:t>inequality</a:t>
                </a:r>
                <a:r>
                  <a:rPr lang="nl-BE" dirty="0" smtClean="0"/>
                  <a:t> index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BE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nl-BE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BE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nl-BE" i="1" dirty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nl-BE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nl-BE" i="1" dirty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nl-BE" i="1" dirty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nl-BE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BE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nl-BE" i="1" dirty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nl-BE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l-BE" b="0" i="1" dirty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nl-BE" i="1" dirty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nl-BE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BE" i="1" dirty="0" err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BE" i="1" dirty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nl-BE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nary>
                            <m:naryPr>
                              <m:chr m:val="∑"/>
                              <m:ctrlPr>
                                <a:rPr lang="nl-BE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nl-BE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nl-BE" b="0" i="1" dirty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nl-BE" b="0" i="1" dirty="0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nl-BE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BE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l-BE" b="0" i="1" dirty="0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nl-BE" dirty="0" smtClean="0"/>
              </a:p>
              <a:p>
                <a:endParaRPr lang="nl-BE" b="1" dirty="0" smtClean="0">
                  <a:solidFill>
                    <a:schemeClr val="accent2"/>
                  </a:solidFill>
                </a:endParaRPr>
              </a:p>
              <a:p>
                <a:r>
                  <a:rPr lang="nl-BE" b="1" dirty="0" err="1" smtClean="0">
                    <a:solidFill>
                      <a:schemeClr val="accent2"/>
                    </a:solidFill>
                  </a:rPr>
                  <a:t>Diversity</a:t>
                </a:r>
                <a:r>
                  <a:rPr lang="nl-BE" dirty="0" smtClean="0"/>
                  <a:t>: ‘</a:t>
                </a:r>
                <a:r>
                  <a:rPr lang="nl-BE" dirty="0" err="1" smtClean="0"/>
                  <a:t>true</a:t>
                </a:r>
                <a:r>
                  <a:rPr lang="nl-BE" dirty="0" smtClean="0"/>
                  <a:t>’ </a:t>
                </a:r>
                <a:r>
                  <a:rPr lang="nl-BE" dirty="0" err="1" smtClean="0"/>
                  <a:t>diversity</a:t>
                </a:r>
                <a:r>
                  <a:rPr lang="nl-BE" dirty="0" smtClean="0"/>
                  <a:t> </a:t>
                </a:r>
                <a:r>
                  <a:rPr lang="nl-BE" sz="2000" dirty="0" smtClean="0"/>
                  <a:t>(Hill, 1973)</a:t>
                </a:r>
                <a:r>
                  <a:rPr lang="nl-BE" dirty="0" smtClean="0"/>
                  <a:t>, </a:t>
                </a:r>
                <a:r>
                  <a:rPr lang="nl-BE" dirty="0" err="1" smtClean="0"/>
                  <a:t>reciprocal</a:t>
                </a:r>
                <a:r>
                  <a:rPr lang="nl-BE" dirty="0" smtClean="0"/>
                  <a:t> of Simpson index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B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B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nl-B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nl-BE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nl-BE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nl-BE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nl-B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l-BE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nl-BE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nl-B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nl-BE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496" t="-1121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7785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source</a:t>
            </a:r>
            <a:r>
              <a:rPr lang="es-ES" dirty="0" smtClean="0"/>
              <a:t>: VABB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Comprehensive database </a:t>
            </a:r>
            <a:r>
              <a:rPr lang="nl-NL" dirty="0" smtClean="0"/>
              <a:t>of </a:t>
            </a:r>
            <a:r>
              <a:rPr lang="nl-NL" dirty="0" err="1" smtClean="0"/>
              <a:t>publications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social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sciences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and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humanities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smtClean="0"/>
              <a:t>(SSH) in </a:t>
            </a:r>
            <a:r>
              <a:rPr lang="nl-NL" dirty="0" err="1" smtClean="0"/>
              <a:t>Flanders</a:t>
            </a:r>
            <a:r>
              <a:rPr lang="nl-NL" dirty="0" smtClean="0"/>
              <a:t>, Belgium</a:t>
            </a:r>
          </a:p>
          <a:p>
            <a:endParaRPr lang="nl-NL" dirty="0" smtClean="0"/>
          </a:p>
          <a:p>
            <a:r>
              <a:rPr lang="nl-NL" dirty="0" err="1" smtClean="0"/>
              <a:t>Period</a:t>
            </a:r>
            <a:r>
              <a:rPr lang="nl-NL" dirty="0" smtClean="0"/>
              <a:t>: 2000—2016</a:t>
            </a:r>
          </a:p>
          <a:p>
            <a:pPr marL="0" lvl="1" indent="0">
              <a:buNone/>
            </a:pPr>
            <a:endParaRPr lang="nl-NL" dirty="0" smtClean="0"/>
          </a:p>
          <a:p>
            <a:r>
              <a:rPr lang="nl-NL" dirty="0" err="1" smtClean="0"/>
              <a:t>Publication</a:t>
            </a:r>
            <a:r>
              <a:rPr lang="nl-NL" dirty="0" smtClean="0"/>
              <a:t> types: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dirty="0" err="1" smtClean="0"/>
              <a:t>articles</a:t>
            </a:r>
            <a:r>
              <a:rPr lang="nl-NL" dirty="0" smtClean="0"/>
              <a:t>, </a:t>
            </a:r>
            <a:r>
              <a:rPr lang="nl-NL" b="1" dirty="0" err="1" smtClean="0"/>
              <a:t>monographs</a:t>
            </a:r>
            <a:r>
              <a:rPr lang="nl-NL" b="1" dirty="0" smtClean="0"/>
              <a:t>, </a:t>
            </a:r>
            <a:r>
              <a:rPr lang="nl-NL" b="1" dirty="0" err="1" smtClean="0"/>
              <a:t>edited</a:t>
            </a:r>
            <a:r>
              <a:rPr lang="nl-NL" b="1" dirty="0" smtClean="0"/>
              <a:t> </a:t>
            </a:r>
            <a:r>
              <a:rPr lang="nl-NL" b="1" dirty="0" err="1" smtClean="0"/>
              <a:t>books</a:t>
            </a:r>
            <a:r>
              <a:rPr lang="nl-NL" b="1" dirty="0" smtClean="0"/>
              <a:t>, </a:t>
            </a:r>
            <a:r>
              <a:rPr lang="nl-NL" b="1" dirty="0" err="1" smtClean="0"/>
              <a:t>book</a:t>
            </a:r>
            <a:r>
              <a:rPr lang="nl-NL" b="1" dirty="0" smtClean="0"/>
              <a:t> </a:t>
            </a:r>
            <a:r>
              <a:rPr lang="nl-NL" b="1" dirty="0" err="1" smtClean="0"/>
              <a:t>chapters</a:t>
            </a:r>
            <a:r>
              <a:rPr lang="nl-NL" dirty="0" smtClean="0"/>
              <a:t>, </a:t>
            </a:r>
            <a:r>
              <a:rPr lang="nl-NL" dirty="0" err="1" smtClean="0"/>
              <a:t>proceedings</a:t>
            </a:r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2832504" y="5301208"/>
            <a:ext cx="3478992" cy="37959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BE" sz="2800" b="1" dirty="0">
                <a:solidFill>
                  <a:schemeClr val="bg1"/>
                </a:solidFill>
              </a:rPr>
              <a:t>https://www.ecoom.be/en/vabb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775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 set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book</a:t>
            </a:r>
            <a:r>
              <a:rPr lang="nl-BE" dirty="0" smtClean="0"/>
              <a:t> </a:t>
            </a:r>
            <a:r>
              <a:rPr lang="nl-BE" dirty="0" err="1"/>
              <a:t>publications</a:t>
            </a:r>
            <a:r>
              <a:rPr lang="nl-BE" dirty="0"/>
              <a:t> </a:t>
            </a:r>
            <a:r>
              <a:rPr lang="nl-BE" dirty="0" err="1"/>
              <a:t>submitted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VABB (2000-2015</a:t>
            </a:r>
            <a:r>
              <a:rPr lang="nl-BE" dirty="0" smtClean="0"/>
              <a:t>), </a:t>
            </a:r>
            <a:r>
              <a:rPr lang="nl-BE" dirty="0" err="1" smtClean="0"/>
              <a:t>excluding</a:t>
            </a:r>
            <a:r>
              <a:rPr lang="nl-BE" dirty="0" smtClean="0"/>
              <a:t> cases</a:t>
            </a:r>
            <a:endParaRPr lang="nl-BE" dirty="0"/>
          </a:p>
          <a:p>
            <a:pPr marL="1033200" lvl="2" indent="-457200"/>
            <a:r>
              <a:rPr lang="nl-BE" dirty="0" smtClean="0"/>
              <a:t>without </a:t>
            </a:r>
            <a:r>
              <a:rPr lang="nl-BE" dirty="0" err="1" smtClean="0"/>
              <a:t>valid</a:t>
            </a:r>
            <a:r>
              <a:rPr lang="nl-BE" dirty="0" smtClean="0"/>
              <a:t> </a:t>
            </a:r>
            <a:r>
              <a:rPr lang="nl-BE" dirty="0"/>
              <a:t>ISBN</a:t>
            </a:r>
          </a:p>
          <a:p>
            <a:pPr marL="1033200" lvl="2" indent="-457200"/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/>
              <a:t>which</a:t>
            </a:r>
            <a:r>
              <a:rPr lang="nl-BE" dirty="0"/>
              <a:t> </a:t>
            </a:r>
            <a:r>
              <a:rPr lang="nl-BE" dirty="0" err="1"/>
              <a:t>publisher</a:t>
            </a:r>
            <a:r>
              <a:rPr lang="nl-BE" dirty="0"/>
              <a:t> </a:t>
            </a:r>
            <a:r>
              <a:rPr lang="nl-BE" dirty="0" err="1" smtClean="0"/>
              <a:t>could</a:t>
            </a:r>
            <a:r>
              <a:rPr lang="nl-BE" dirty="0" smtClean="0"/>
              <a:t>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determined</a:t>
            </a:r>
            <a:endParaRPr lang="nl-BE" dirty="0"/>
          </a:p>
          <a:p>
            <a:pPr marL="1033200" lvl="2" indent="-457200"/>
            <a:r>
              <a:rPr lang="nl-BE" dirty="0" err="1"/>
              <a:t>with</a:t>
            </a:r>
            <a:r>
              <a:rPr lang="nl-BE" dirty="0"/>
              <a:t> 2 or more </a:t>
            </a:r>
            <a:r>
              <a:rPr lang="nl-BE" dirty="0" err="1" smtClean="0"/>
              <a:t>publishers</a:t>
            </a:r>
            <a:endParaRPr lang="nl-BE" dirty="0" smtClean="0"/>
          </a:p>
          <a:p>
            <a:pPr lvl="2" indent="0">
              <a:buNone/>
            </a:pPr>
            <a:r>
              <a:rPr lang="nl-BE" dirty="0" smtClean="0"/>
              <a:t>→ </a:t>
            </a:r>
            <a:r>
              <a:rPr lang="nl-BE" i="1" dirty="0" smtClean="0"/>
              <a:t>N</a:t>
            </a:r>
            <a:r>
              <a:rPr lang="nl-BE" dirty="0" smtClean="0"/>
              <a:t> = 55,736</a:t>
            </a:r>
            <a:endParaRPr lang="nl-BE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26,896 individual books</a:t>
            </a:r>
          </a:p>
          <a:p>
            <a:pPr marL="673200" lvl="1" indent="-457200"/>
            <a:r>
              <a:rPr lang="en-GB" dirty="0" smtClean="0"/>
              <a:t>7,780 (29%) of which are peer-reviewed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1DC6-F40F-4761-B724-499F7D6ABF6A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885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A new">
  <a:themeElements>
    <a:clrScheme name="UA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A new" id="{957CBFD7-F5B1-41C1-BACF-0DA7CA50045F}" vid="{A20AB0A1-029A-4766-9C93-B942BC1B615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 new</Template>
  <TotalTime>24575</TotalTime>
  <Words>788</Words>
  <Application>Microsoft Office PowerPoint</Application>
  <PresentationFormat>On-screen Show (4:3)</PresentationFormat>
  <Paragraphs>278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Cambria Math</vt:lpstr>
      <vt:lpstr>Times New Roman</vt:lpstr>
      <vt:lpstr>Wingdings</vt:lpstr>
      <vt:lpstr>UA new</vt:lpstr>
      <vt:lpstr>Concentration of academic book publishers</vt:lpstr>
      <vt:lpstr>PowerPoint Presentation</vt:lpstr>
      <vt:lpstr>Books in social sciences and humanities</vt:lpstr>
      <vt:lpstr>PowerPoint Presentation</vt:lpstr>
      <vt:lpstr>Earlier work</vt:lpstr>
      <vt:lpstr>Perspectives on publisher specialization</vt:lpstr>
      <vt:lpstr>Measures</vt:lpstr>
      <vt:lpstr>Data source: VABB</vt:lpstr>
      <vt:lpstr>Data set</vt:lpstr>
      <vt:lpstr>Data set</vt:lpstr>
      <vt:lpstr>Publisher changes</vt:lpstr>
      <vt:lpstr>Evolution of concentration</vt:lpstr>
      <vt:lpstr>Top 10 publishers</vt:lpstr>
      <vt:lpstr>Concentration by discipline</vt:lpstr>
      <vt:lpstr>Diversity by discipline</vt:lpstr>
      <vt:lpstr>Example: Law (N=376)</vt:lpstr>
      <vt:lpstr>Example: Literature (N=547)</vt:lpstr>
      <vt:lpstr>Example: Psychology (N=113)</vt:lpstr>
      <vt:lpstr>Limitations</vt:lpstr>
      <vt:lpstr>Conclusions</vt:lpstr>
    </vt:vector>
  </TitlesOfParts>
  <Company>Universiteit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SSH publication patterns</dc:title>
  <dc:subject>none</dc:subject>
  <dc:creator>Tim Engels</dc:creator>
  <cp:lastModifiedBy>Raf Guns</cp:lastModifiedBy>
  <cp:revision>744</cp:revision>
  <cp:lastPrinted>2018-05-30T15:29:29Z</cp:lastPrinted>
  <dcterms:created xsi:type="dcterms:W3CDTF">2008-10-05T07:08:42Z</dcterms:created>
  <dcterms:modified xsi:type="dcterms:W3CDTF">2018-09-13T21:36:50Z</dcterms:modified>
</cp:coreProperties>
</file>