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embeddedFontLst>
    <p:embeddedFont>
      <p:font typeface="Montserrat" panose="020B060402020202020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1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1e707b5e1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1e707b5e1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fea62400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fea62400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fea62400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fea62400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37d34d4b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37d34d4b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fea62400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fea62400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fea62400b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fea62400b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005dfb96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005dfb96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005dfb96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005dfb96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005dfb96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005dfb96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005dfb96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005dfb962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fea62400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fea62400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fea62400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fea62400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37d34d4b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37d34d4b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fea62400b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fea62400b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005dfb962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005dfb962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fea62400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fea62400b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fea62400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fea62400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fea62400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fea62400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ea62400b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ea62400b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fea62400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fea62400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005dfb96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005dfb96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005dfb962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005dfb962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fea62400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fea62400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005dfb96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005dfb96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1e707b5e1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1e707b5e1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fea62400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fea62400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437d34d4bf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437d34d4bf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fea62400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fea62400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fea62400b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fea62400b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fea62400b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fea62400b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fea62400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fea62400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005dfb962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005dfb962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fea62400b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fea62400b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005dfb96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005dfb96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37d34d4bf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437d34d4bf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4005dfb96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4005dfb96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4005dfb96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4005dfb96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37d34d4b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37d34d4b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4005dfb962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4005dfb962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437d34d4bf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437d34d4bf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437d34d4bf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437d34d4bf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fea62400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fea62400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437d34d4bf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437d34d4bf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437d34d4bf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437d34d4bf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437d34d4bf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437d34d4bf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4005dfb96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4005dfb96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37d34d4bf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37d34d4bf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ea62400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ea62400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fea62400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fea62400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1e707b5e1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1e707b5e1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005dfb96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005dfb96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book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-108550" y="-114024"/>
            <a:ext cx="9357030" cy="6035920"/>
          </a:xfrm>
          <a:prstGeom prst="rect">
            <a:avLst/>
          </a:prstGeom>
          <a:solidFill>
            <a:srgbClr val="E16D2E"/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335378" y="-114024"/>
            <a:ext cx="1278566" cy="1218168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" descr="star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1471" y="308625"/>
            <a:ext cx="439413" cy="4394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"/>
          <p:cNvCxnSpPr/>
          <p:nvPr/>
        </p:nvCxnSpPr>
        <p:spPr>
          <a:xfrm>
            <a:off x="685800" y="4146341"/>
            <a:ext cx="7848600" cy="158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85800" y="1146284"/>
            <a:ext cx="7848600" cy="192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685800" y="4367899"/>
            <a:ext cx="7848600" cy="40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" name="Google Shape;20;p2" descr="Logo-White-Landscap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118" y="6185993"/>
            <a:ext cx="2024396" cy="38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1"/>
          <p:cNvSpPr>
            <a:spLocks noGrp="1"/>
          </p:cNvSpPr>
          <p:nvPr>
            <p:ph type="pic" idx="2"/>
          </p:nvPr>
        </p:nvSpPr>
        <p:spPr>
          <a:xfrm>
            <a:off x="2858610" y="838201"/>
            <a:ext cx="5904390" cy="5500456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2139696" cy="424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19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 rot="5400000">
            <a:off x="2033640" y="-897990"/>
            <a:ext cx="5079773" cy="865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 rot="5400000">
            <a:off x="4887475" y="2677675"/>
            <a:ext cx="55412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 rot="5400000">
            <a:off x="696476" y="696475"/>
            <a:ext cx="5541249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559" cy="50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interio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8016" y="0"/>
            <a:ext cx="52059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244247" y="6520658"/>
            <a:ext cx="58434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lyrasis.org</a:t>
            </a:r>
            <a:endParaRPr sz="1000">
              <a:solidFill>
                <a:srgbClr val="A6A6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 descr="book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/>
          <p:nvPr/>
        </p:nvSpPr>
        <p:spPr>
          <a:xfrm>
            <a:off x="0" y="0"/>
            <a:ext cx="9144000" cy="5921896"/>
          </a:xfrm>
          <a:prstGeom prst="rect">
            <a:avLst/>
          </a:prstGeom>
          <a:solidFill>
            <a:schemeClr val="lt1">
              <a:alpha val="94509"/>
            </a:schemeClr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7335378" y="-114024"/>
            <a:ext cx="1278566" cy="1218168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>
                <a:alpha val="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5" descr="star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1471" y="308625"/>
            <a:ext cx="439413" cy="4394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>
            <a:off x="685800" y="4146341"/>
            <a:ext cx="7848600" cy="15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5"/>
          <p:cNvSpPr txBox="1">
            <a:spLocks noGrp="1"/>
          </p:cNvSpPr>
          <p:nvPr>
            <p:ph type="ctrTitle"/>
          </p:nvPr>
        </p:nvSpPr>
        <p:spPr>
          <a:xfrm>
            <a:off x="685800" y="1146284"/>
            <a:ext cx="7848600" cy="95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16D2E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E16D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685800" y="4367899"/>
            <a:ext cx="7848600" cy="40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Google Shape;37;p5" descr="Logo-White-Landscap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118" y="6185993"/>
            <a:ext cx="2024396" cy="38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973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973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E16D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45720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4754880" y="1676400"/>
            <a:ext cx="393192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0" i="0" u="none" strike="noStrike" cap="none">
                <a:solidFill>
                  <a:srgbClr val="E16D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4"/>
          </p:nvPr>
        </p:nvSpPr>
        <p:spPr>
          <a:xfrm>
            <a:off x="4754880" y="2438400"/>
            <a:ext cx="393192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7"/>
          <p:cNvCxnSpPr/>
          <p:nvPr/>
        </p:nvCxnSpPr>
        <p:spPr>
          <a:xfrm rot="5400000">
            <a:off x="2217817" y="4045823"/>
            <a:ext cx="4709160" cy="794"/>
          </a:xfrm>
          <a:prstGeom prst="straightConnector1">
            <a:avLst/>
          </a:prstGeom>
          <a:noFill/>
          <a:ln w="19050" cap="flat" cmpd="sng">
            <a:solidFill>
              <a:srgbClr val="E7E7E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2971800" y="792080"/>
            <a:ext cx="5715000" cy="557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132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973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57201" y="2130552"/>
            <a:ext cx="2139696" cy="424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19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10"/>
          <p:cNvCxnSpPr/>
          <p:nvPr/>
        </p:nvCxnSpPr>
        <p:spPr>
          <a:xfrm rot="5400000">
            <a:off x="-13116" y="3580206"/>
            <a:ext cx="5577840" cy="1588"/>
          </a:xfrm>
          <a:prstGeom prst="straightConnector1">
            <a:avLst/>
          </a:prstGeom>
          <a:noFill/>
          <a:ln w="19050" cap="flat" cmpd="sng">
            <a:solidFill>
              <a:srgbClr val="E7E7E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559" cy="50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836006" y="6393530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244247" y="747822"/>
            <a:ext cx="8658559" cy="0"/>
          </a:xfrm>
          <a:prstGeom prst="straightConnector1">
            <a:avLst/>
          </a:prstGeom>
          <a:noFill/>
          <a:ln w="26425" cap="flat" cmpd="sng">
            <a:solidFill>
              <a:srgbClr val="E16D2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10;p1" descr="lyrasis-landscape.ep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17162" y="240650"/>
            <a:ext cx="1685644" cy="3220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244247" y="6520658"/>
            <a:ext cx="58434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lyrasis.org</a:t>
            </a:r>
            <a:endParaRPr sz="1000" b="0" i="0" u="none" strike="noStrike" cap="none">
              <a:solidFill>
                <a:srgbClr val="A6A6A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1196-627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1196-627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embers.orcid.org/outreach-resources/flier-researchorgs" TargetMode="Externa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members.orcid.org/api/workflow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pace.cvut.cz/bitstream/handle/10467/67742/or2016_slides_ctu_comments.pdf?sequence=1&amp;isAllowed=y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://members.orcid.org/api/orcid-enabled-systems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measures.com/activity-insight/docs/orcid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uides.lib.vt.edu/orcid" TargetMode="Externa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orcid.org/api/getting-started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rcid.org/content/best-practices-research-organization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rcid.arizona.edu/" TargetMode="External"/><Relationship Id="rId4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trademark-and-id-display-guidelin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fepress.com/orcid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s://members.orcid.org/outreach-resources" TargetMode="External"/><Relationship Id="rId4" Type="http://schemas.openxmlformats.org/officeDocument/2006/relationships/hyperlink" Target="https://orcid.org/trademark-and-id-display-guideline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mbers.orcid.org/outreach-resource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embers.orcid.org/outreach-resources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embers.orcid.org/outreach-resource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guides.bc.edu/orcid" TargetMode="External"/><Relationship Id="rId4" Type="http://schemas.openxmlformats.org/officeDocument/2006/relationships/image" Target="../media/image8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rcid-us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embers.orcid.org/api/resources/graphics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igshare.com/articles/ORCID_iD_3D_printed_cookie_cutter_template/5684449/1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jfwinters/status/1037974383090966528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ies.ou.edu/impactchallenge" TargetMode="External"/><Relationship Id="rId5" Type="http://schemas.openxmlformats.org/officeDocument/2006/relationships/image" Target="../media/image94.jpg"/><Relationship Id="rId4" Type="http://schemas.openxmlformats.org/officeDocument/2006/relationships/hyperlink" Target="https://members.orcid.org/outreach-resources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rcid-us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orcidus@lyrasis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>
            <a:off x="685800" y="1146284"/>
            <a:ext cx="7848600" cy="192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ORCID US Community:</a:t>
            </a:r>
            <a:r>
              <a:rPr lang="en-US"/>
              <a:t> Making the Most of your ORCID Membership</a:t>
            </a:r>
            <a:endParaRPr sz="5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685800" y="4367901"/>
            <a:ext cx="78486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Sheila Rabun, ORCID US Community Specialist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   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https://orcid.org/0000-0002-1196-6279</a:t>
            </a:r>
            <a:r>
              <a:rPr lang="en-US"/>
              <a:t> </a:t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685800" y="5073650"/>
            <a:ext cx="453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October 2, 2018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400" y="467145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Resources</a:t>
            </a:r>
            <a:endParaRPr b="1"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242700" y="5294300"/>
            <a:ext cx="8658600" cy="57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Planning Guide for Research Institutions </a:t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00" y="908621"/>
            <a:ext cx="8658601" cy="3823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/>
          <p:nvPr/>
        </p:nvSpPr>
        <p:spPr>
          <a:xfrm>
            <a:off x="2274250" y="4346550"/>
            <a:ext cx="1657200" cy="455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/>
          <p:nvPr/>
        </p:nvSpPr>
        <p:spPr>
          <a:xfrm>
            <a:off x="5870725" y="3731650"/>
            <a:ext cx="687600" cy="14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b="6331"/>
          <a:stretch/>
        </p:blipFill>
        <p:spPr>
          <a:xfrm>
            <a:off x="152400" y="828876"/>
            <a:ext cx="8839201" cy="51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70350" y="392337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0350" y="448927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Brief Review: ORCID Vision</a:t>
            </a:r>
            <a:endParaRPr b="1"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12" y="787200"/>
            <a:ext cx="8094385" cy="60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251" y="1019776"/>
            <a:ext cx="685475" cy="6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Brief Review: ORCID iD</a:t>
            </a:r>
            <a:endParaRPr b="1"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Clr>
                <a:srgbClr val="A6CE39"/>
              </a:buClr>
              <a:buSzPts val="2040"/>
              <a:buChar char="•"/>
            </a:pPr>
            <a:r>
              <a:rPr lang="en-US">
                <a:solidFill>
                  <a:srgbClr val="A6CE39"/>
                </a:solidFill>
              </a:rPr>
              <a:t>Open Researcher and Contributor ID</a:t>
            </a:r>
            <a:endParaRPr>
              <a:solidFill>
                <a:srgbClr val="A6CE39"/>
              </a:solidFill>
            </a:endParaRPr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Name disambiguation: Unique 16-digit number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0000-0002-1196-6279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Formatted as URI: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https://orcid.org/0000-0002-1196-6279</a:t>
            </a:r>
            <a:r>
              <a:rPr lang="en-US"/>
              <a:t> </a:t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00" y="2489673"/>
            <a:ext cx="8014701" cy="34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2976450" y="5971300"/>
            <a:ext cx="31911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9900"/>
                </a:solidFill>
              </a:rPr>
              <a:t>FREE</a:t>
            </a:r>
            <a:r>
              <a:rPr lang="en-US" sz="3000">
                <a:solidFill>
                  <a:srgbClr val="FF9900"/>
                </a:solidFill>
              </a:rPr>
              <a:t> to Register</a:t>
            </a:r>
            <a:endParaRPr sz="30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iD Record</a:t>
            </a:r>
            <a:endParaRPr b="1"/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 l="2295" t="31665" r="2047"/>
          <a:stretch/>
        </p:blipFill>
        <p:spPr>
          <a:xfrm>
            <a:off x="235863" y="946950"/>
            <a:ext cx="8672277" cy="31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4">
            <a:alphaModFix/>
          </a:blip>
          <a:srcRect t="8566" b="9"/>
          <a:stretch/>
        </p:blipFill>
        <p:spPr>
          <a:xfrm>
            <a:off x="2485750" y="2212026"/>
            <a:ext cx="6444601" cy="12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5463" y="3510875"/>
            <a:ext cx="6420774" cy="18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7950" y="5363600"/>
            <a:ext cx="6355800" cy="14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/>
          <p:nvPr/>
        </p:nvSpPr>
        <p:spPr>
          <a:xfrm>
            <a:off x="244125" y="1124500"/>
            <a:ext cx="1553700" cy="26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/>
          <p:nvPr/>
        </p:nvSpPr>
        <p:spPr>
          <a:xfrm>
            <a:off x="235875" y="1015400"/>
            <a:ext cx="73506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A6CE39"/>
                </a:solidFill>
              </a:rPr>
              <a:t>Name</a:t>
            </a:r>
            <a:endParaRPr b="1">
              <a:solidFill>
                <a:srgbClr val="A6CE39"/>
              </a:solidFill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221950" y="2589325"/>
            <a:ext cx="710100" cy="26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6"/>
          <p:cNvSpPr/>
          <p:nvPr/>
        </p:nvSpPr>
        <p:spPr>
          <a:xfrm>
            <a:off x="221950" y="3828425"/>
            <a:ext cx="1553700" cy="26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6"/>
          <p:cNvSpPr/>
          <p:nvPr/>
        </p:nvSpPr>
        <p:spPr>
          <a:xfrm>
            <a:off x="244125" y="3208875"/>
            <a:ext cx="1553700" cy="26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199750" y="969150"/>
            <a:ext cx="2308200" cy="1018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199750" y="2011543"/>
            <a:ext cx="2308200" cy="4484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6"/>
          <p:cNvSpPr txBox="1"/>
          <p:nvPr/>
        </p:nvSpPr>
        <p:spPr>
          <a:xfrm>
            <a:off x="199750" y="4276100"/>
            <a:ext cx="976500" cy="15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Montserrat"/>
                <a:ea typeface="Montserrat"/>
                <a:cs typeface="Montserrat"/>
                <a:sym typeface="Montserrat"/>
              </a:rPr>
              <a:t>Keywords</a:t>
            </a: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Montserrat"/>
                <a:ea typeface="Montserrat"/>
                <a:cs typeface="Montserrat"/>
                <a:sym typeface="Montserrat"/>
              </a:rPr>
              <a:t>Other IDs</a:t>
            </a: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Montserrat"/>
                <a:ea typeface="Montserrat"/>
                <a:cs typeface="Montserrat"/>
                <a:sym typeface="Montserrat"/>
              </a:rPr>
              <a:t>Websites</a:t>
            </a:r>
            <a:endParaRPr sz="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3728625" y="1057925"/>
            <a:ext cx="843300" cy="266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6"/>
          <p:cNvSpPr/>
          <p:nvPr/>
        </p:nvSpPr>
        <p:spPr>
          <a:xfrm>
            <a:off x="3947600" y="2164675"/>
            <a:ext cx="843300" cy="266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3589550" y="3562025"/>
            <a:ext cx="843300" cy="266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6"/>
          <p:cNvSpPr/>
          <p:nvPr/>
        </p:nvSpPr>
        <p:spPr>
          <a:xfrm>
            <a:off x="3919475" y="5399100"/>
            <a:ext cx="843300" cy="266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iD Record Visibility Settings &amp; Source</a:t>
            </a:r>
            <a:endParaRPr b="1"/>
          </a:p>
        </p:txBody>
      </p:sp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25" y="896238"/>
            <a:ext cx="8677550" cy="506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1064500" y="14135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03" name="Google Shape;203;p27"/>
          <p:cNvSpPr/>
          <p:nvPr/>
        </p:nvSpPr>
        <p:spPr>
          <a:xfrm>
            <a:off x="7515050" y="835000"/>
            <a:ext cx="1191000" cy="455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7"/>
          <p:cNvSpPr/>
          <p:nvPr/>
        </p:nvSpPr>
        <p:spPr>
          <a:xfrm>
            <a:off x="7412400" y="1767650"/>
            <a:ext cx="1293600" cy="3748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13566"/>
            <a:ext cx="9143999" cy="2854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iD Records</a:t>
            </a:r>
            <a:endParaRPr b="1"/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238" y="922724"/>
            <a:ext cx="4105525" cy="537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/>
          <p:nvPr/>
        </p:nvSpPr>
        <p:spPr>
          <a:xfrm>
            <a:off x="1410450" y="550600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iD Records</a:t>
            </a:r>
            <a:endParaRPr b="1"/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575" y="828886"/>
            <a:ext cx="3264841" cy="587671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/>
          <p:nvPr/>
        </p:nvSpPr>
        <p:spPr>
          <a:xfrm>
            <a:off x="1830775" y="28507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iD Records</a:t>
            </a:r>
            <a:endParaRPr b="1"/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0849"/>
            <a:ext cx="8839200" cy="317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iD Records</a:t>
            </a:r>
            <a:endParaRPr b="1"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8886"/>
            <a:ext cx="8782782" cy="587671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/>
          <p:nvPr/>
        </p:nvSpPr>
        <p:spPr>
          <a:xfrm>
            <a:off x="211025" y="6289425"/>
            <a:ext cx="2004600" cy="455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1"/>
          <p:cNvSpPr/>
          <p:nvPr/>
        </p:nvSpPr>
        <p:spPr>
          <a:xfrm>
            <a:off x="211025" y="4648200"/>
            <a:ext cx="2004600" cy="455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1"/>
          <p:cNvSpPr/>
          <p:nvPr/>
        </p:nvSpPr>
        <p:spPr>
          <a:xfrm>
            <a:off x="244250" y="2883875"/>
            <a:ext cx="2004600" cy="455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iD Records</a:t>
            </a:r>
            <a:endParaRPr b="1"/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8886"/>
            <a:ext cx="8794694" cy="587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250" y="828863"/>
            <a:ext cx="9143999" cy="541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370" cy="45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b="1"/>
              <a:t>Agenda</a:t>
            </a:r>
            <a:endParaRPr sz="20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559" cy="50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Intro to the ORCID US Community</a:t>
            </a:r>
            <a:endParaRPr sz="360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Brief Review of ORCID Basics</a:t>
            </a:r>
            <a:endParaRPr sz="360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Getting Started with ORCID:</a:t>
            </a:r>
            <a:endParaRPr sz="360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Stakeholder Support</a:t>
            </a:r>
            <a:endParaRPr sz="360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Technical Integration</a:t>
            </a:r>
            <a:endParaRPr sz="3600"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Outreach &amp; Education</a:t>
            </a:r>
            <a:endParaRPr sz="360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Discussion &amp; Questions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0" y="937150"/>
            <a:ext cx="8140801" cy="54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Ecosystem &amp; Interoperability</a:t>
            </a:r>
            <a:endParaRPr b="1"/>
          </a:p>
        </p:txBody>
      </p:sp>
      <p:sp>
        <p:nvSpPr>
          <p:cNvPr id="248" name="Google Shape;248;p33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49" name="Google Shape;249;p33"/>
          <p:cNvSpPr txBox="1"/>
          <p:nvPr/>
        </p:nvSpPr>
        <p:spPr>
          <a:xfrm>
            <a:off x="6720600" y="2007750"/>
            <a:ext cx="19218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Employment &amp; Education Affiliations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4961575" y="5645025"/>
            <a:ext cx="14697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Grant Funding Received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1202200" y="3151550"/>
            <a:ext cx="1469700" cy="17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Research Published, Presentations, etc.</a:t>
            </a:r>
            <a:endParaRPr b="1">
              <a:solidFill>
                <a:srgbClr val="FF99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+"/>
            </a:pPr>
            <a:r>
              <a:rPr lang="en-US" b="1">
                <a:solidFill>
                  <a:srgbClr val="FF9900"/>
                </a:solidFill>
              </a:rPr>
              <a:t>Peer Review Activity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3969400" y="2280075"/>
            <a:ext cx="14697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9900"/>
                </a:solidFill>
              </a:rPr>
              <a:t>Names(s) &amp; Biographical Information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6258575" y="2943725"/>
            <a:ext cx="19218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Individuals</a:t>
            </a:r>
            <a:endParaRPr b="1"/>
          </a:p>
        </p:txBody>
      </p:sp>
      <p:sp>
        <p:nvSpPr>
          <p:cNvPr id="259" name="Google Shape;259;p34"/>
          <p:cNvSpPr txBox="1">
            <a:spLocks noGrp="1"/>
          </p:cNvSpPr>
          <p:nvPr>
            <p:ph type="body" idx="1"/>
          </p:nvPr>
        </p:nvSpPr>
        <p:spPr>
          <a:xfrm>
            <a:off x="242697" y="407155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What does ORCID help individuals to do?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>
                <a:solidFill>
                  <a:srgbClr val="0070C0"/>
                </a:solidFill>
              </a:rPr>
              <a:t>Distinguish</a:t>
            </a:r>
            <a:r>
              <a:rPr lang="en-US"/>
              <a:t> themselves from others​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>
                <a:solidFill>
                  <a:srgbClr val="00B050"/>
                </a:solidFill>
              </a:rPr>
              <a:t>Ensure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/>
              <a:t>trustworthy record of contributions &amp; affiliations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>
                <a:solidFill>
                  <a:srgbClr val="FFC000"/>
                </a:solidFill>
              </a:rPr>
              <a:t>Save</a:t>
            </a:r>
            <a:r>
              <a:rPr lang="en-US"/>
              <a:t> time &amp; reduce administrative burden​</a:t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03665"/>
            <a:ext cx="9144001" cy="109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 rotWithShape="1">
          <a:blip r:embed="rId4">
            <a:alphaModFix/>
          </a:blip>
          <a:srcRect t="8967" b="29698"/>
          <a:stretch/>
        </p:blipFill>
        <p:spPr>
          <a:xfrm>
            <a:off x="1550" y="907925"/>
            <a:ext cx="9143999" cy="18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Benefits for Research Institutions</a:t>
            </a:r>
            <a:endParaRPr b="1"/>
          </a:p>
        </p:txBody>
      </p:sp>
      <p:sp>
        <p:nvSpPr>
          <p:cNvPr id="267" name="Google Shape;267;p35"/>
          <p:cNvSpPr txBox="1">
            <a:spLocks noGrp="1"/>
          </p:cNvSpPr>
          <p:nvPr>
            <p:ph type="body" idx="1"/>
          </p:nvPr>
        </p:nvSpPr>
        <p:spPr>
          <a:xfrm>
            <a:off x="245250" y="935000"/>
            <a:ext cx="8653500" cy="33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92934"/>
                </a:solidFill>
              </a:rPr>
              <a:t>What does ORCID help research institutions to do?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1">
                <a:solidFill>
                  <a:srgbClr val="0070C0"/>
                </a:solidFill>
              </a:rPr>
              <a:t>Mitigate</a:t>
            </a:r>
            <a:r>
              <a:rPr lang="en-US"/>
              <a:t> confusion caused by name ambiguity</a:t>
            </a:r>
            <a:endParaRPr b="1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1">
                <a:solidFill>
                  <a:srgbClr val="00B050"/>
                </a:solidFill>
              </a:rPr>
              <a:t>Ensure </a:t>
            </a:r>
            <a:r>
              <a:rPr lang="en-US">
                <a:solidFill>
                  <a:srgbClr val="000000"/>
                </a:solidFill>
              </a:rPr>
              <a:t>trustworthy &amp; accurate affiliations</a:t>
            </a:r>
            <a:endParaRPr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1">
                <a:solidFill>
                  <a:srgbClr val="E16D2E"/>
                </a:solidFill>
              </a:rPr>
              <a:t>Assess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impact</a:t>
            </a:r>
            <a:endParaRPr b="1">
              <a:solidFill>
                <a:srgbClr val="FFC000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1">
                <a:solidFill>
                  <a:srgbClr val="FFC000"/>
                </a:solidFill>
              </a:rPr>
              <a:t>Save</a:t>
            </a:r>
            <a:r>
              <a:rPr lang="en-US"/>
              <a:t> time &amp; reduce administrative burden​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1">
                <a:solidFill>
                  <a:srgbClr val="A6CE39"/>
                </a:solidFill>
              </a:rPr>
              <a:t>Support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individual researchers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68" name="Google Shape;2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555" y="4116305"/>
            <a:ext cx="1266900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/>
          <p:nvPr/>
        </p:nvSpPr>
        <p:spPr>
          <a:xfrm>
            <a:off x="505697" y="1971762"/>
            <a:ext cx="2970181" cy="417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That’s great! Now, how do we get started?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300" y="1430450"/>
            <a:ext cx="1075575" cy="10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6"/>
          <p:cNvSpPr/>
          <p:nvPr/>
        </p:nvSpPr>
        <p:spPr>
          <a:xfrm>
            <a:off x="5140150" y="1615250"/>
            <a:ext cx="2970300" cy="41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</a:rPr>
              <a:t>1. Stakeholder Support</a:t>
            </a:r>
            <a:endParaRPr sz="32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</a:rPr>
              <a:t>2. Technical Integration</a:t>
            </a:r>
            <a:endParaRPr sz="32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</a:rPr>
              <a:t>3. Outreach &amp; Education</a:t>
            </a:r>
            <a:endParaRPr sz="3200">
              <a:solidFill>
                <a:srgbClr val="FFFFFF"/>
              </a:solidFill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Stakeholder Support - Build a Business Case</a:t>
            </a:r>
            <a:endParaRPr b="1"/>
          </a:p>
        </p:txBody>
      </p:sp>
      <p:pic>
        <p:nvPicPr>
          <p:cNvPr id="281" name="Google Shape;281;p37"/>
          <p:cNvPicPr preferRelativeResize="0"/>
          <p:nvPr/>
        </p:nvPicPr>
        <p:blipFill rotWithShape="1">
          <a:blip r:embed="rId3">
            <a:alphaModFix/>
          </a:blip>
          <a:srcRect r="1419"/>
          <a:stretch/>
        </p:blipFill>
        <p:spPr>
          <a:xfrm>
            <a:off x="1225800" y="846450"/>
            <a:ext cx="6597250" cy="30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800" y="3912272"/>
            <a:ext cx="6692399" cy="253965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7"/>
          <p:cNvSpPr txBox="1"/>
          <p:nvPr/>
        </p:nvSpPr>
        <p:spPr>
          <a:xfrm>
            <a:off x="7418400" y="5513400"/>
            <a:ext cx="17256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Flier available at: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http://members.orcid.org/outreach-resources/flier-researchorgs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Stakeholder Support</a:t>
            </a:r>
            <a:endParaRPr b="1"/>
          </a:p>
        </p:txBody>
      </p:sp>
      <p:pic>
        <p:nvPicPr>
          <p:cNvPr id="289" name="Google Shape;289;p38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>
            <a:off x="693688" y="828875"/>
            <a:ext cx="7756624" cy="568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989" y="3945901"/>
            <a:ext cx="612920" cy="45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4000" y="2504554"/>
            <a:ext cx="662300" cy="5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3041" y="1810975"/>
            <a:ext cx="469300" cy="6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279303"/>
            <a:ext cx="612899" cy="66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2050" y="1056450"/>
            <a:ext cx="746225" cy="66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71087" y="1750038"/>
            <a:ext cx="889162" cy="4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67919" y="1419071"/>
            <a:ext cx="612899" cy="65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62664" y="3710117"/>
            <a:ext cx="746225" cy="69148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 txBox="1"/>
          <p:nvPr/>
        </p:nvSpPr>
        <p:spPr>
          <a:xfrm>
            <a:off x="3896888" y="40670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Library/Libraries</a:t>
            </a:r>
            <a:endParaRPr b="1"/>
          </a:p>
        </p:txBody>
      </p:sp>
      <p:sp>
        <p:nvSpPr>
          <p:cNvPr id="299" name="Google Shape;299;p38"/>
          <p:cNvSpPr txBox="1"/>
          <p:nvPr/>
        </p:nvSpPr>
        <p:spPr>
          <a:xfrm>
            <a:off x="3526250" y="28242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Graduate School</a:t>
            </a:r>
            <a:endParaRPr b="1"/>
          </a:p>
        </p:txBody>
      </p:sp>
      <p:sp>
        <p:nvSpPr>
          <p:cNvPr id="300" name="Google Shape;300;p38"/>
          <p:cNvSpPr txBox="1"/>
          <p:nvPr/>
        </p:nvSpPr>
        <p:spPr>
          <a:xfrm>
            <a:off x="5184888" y="34456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Provost</a:t>
            </a:r>
            <a:endParaRPr b="1"/>
          </a:p>
        </p:txBody>
      </p:sp>
      <p:sp>
        <p:nvSpPr>
          <p:cNvPr id="301" name="Google Shape;301;p38"/>
          <p:cNvSpPr txBox="1"/>
          <p:nvPr/>
        </p:nvSpPr>
        <p:spPr>
          <a:xfrm>
            <a:off x="6672338" y="1833188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Research Office</a:t>
            </a:r>
            <a:endParaRPr b="1"/>
          </a:p>
        </p:txBody>
      </p:sp>
      <p:sp>
        <p:nvSpPr>
          <p:cNvPr id="302" name="Google Shape;302;p38"/>
          <p:cNvSpPr txBox="1"/>
          <p:nvPr/>
        </p:nvSpPr>
        <p:spPr>
          <a:xfrm>
            <a:off x="3283988" y="11263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Central IT</a:t>
            </a:r>
            <a:endParaRPr b="1"/>
          </a:p>
        </p:txBody>
      </p:sp>
      <p:sp>
        <p:nvSpPr>
          <p:cNvPr id="303" name="Google Shape;303;p38"/>
          <p:cNvSpPr txBox="1"/>
          <p:nvPr/>
        </p:nvSpPr>
        <p:spPr>
          <a:xfrm>
            <a:off x="1498225" y="44016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Grants Office</a:t>
            </a:r>
            <a:endParaRPr b="1"/>
          </a:p>
        </p:txBody>
      </p:sp>
      <p:sp>
        <p:nvSpPr>
          <p:cNvPr id="304" name="Google Shape;304;p38"/>
          <p:cNvSpPr txBox="1"/>
          <p:nvPr/>
        </p:nvSpPr>
        <p:spPr>
          <a:xfrm>
            <a:off x="693701" y="2074775"/>
            <a:ext cx="1915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Human Resources</a:t>
            </a:r>
            <a:endParaRPr b="1"/>
          </a:p>
        </p:txBody>
      </p:sp>
      <p:sp>
        <p:nvSpPr>
          <p:cNvPr id="305" name="Google Shape;305;p38"/>
          <p:cNvSpPr txBox="1"/>
          <p:nvPr/>
        </p:nvSpPr>
        <p:spPr>
          <a:xfrm>
            <a:off x="4207663" y="2202800"/>
            <a:ext cx="17340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Academic Units</a:t>
            </a:r>
            <a:endParaRPr b="1"/>
          </a:p>
        </p:txBody>
      </p:sp>
      <p:sp>
        <p:nvSpPr>
          <p:cNvPr id="306" name="Google Shape;306;p38"/>
          <p:cNvSpPr/>
          <p:nvPr/>
        </p:nvSpPr>
        <p:spPr>
          <a:xfrm>
            <a:off x="1603650" y="5141150"/>
            <a:ext cx="5936700" cy="10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2929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8"/>
          <p:cNvSpPr txBox="1"/>
          <p:nvPr/>
        </p:nvSpPr>
        <p:spPr>
          <a:xfrm>
            <a:off x="1603650" y="5141150"/>
            <a:ext cx="59367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Form a </a:t>
            </a:r>
            <a:r>
              <a:rPr lang="en-US" sz="2400" b="1">
                <a:solidFill>
                  <a:srgbClr val="E16D2E"/>
                </a:solidFill>
              </a:rPr>
              <a:t>cross-institutional ORCID group</a:t>
            </a:r>
            <a:r>
              <a:rPr lang="en-US" sz="2400">
                <a:solidFill>
                  <a:srgbClr val="E16D2E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to fully leverage ORCID benefits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Planning with Stakeholders</a:t>
            </a:r>
            <a:endParaRPr b="1"/>
          </a:p>
        </p:txBody>
      </p:sp>
      <p:sp>
        <p:nvSpPr>
          <p:cNvPr id="313" name="Google Shape;313;p39"/>
          <p:cNvSpPr txBox="1">
            <a:spLocks noGrp="1"/>
          </p:cNvSpPr>
          <p:nvPr>
            <p:ph type="body" idx="1"/>
          </p:nvPr>
        </p:nvSpPr>
        <p:spPr>
          <a:xfrm>
            <a:off x="244250" y="891401"/>
            <a:ext cx="8658600" cy="42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B050"/>
                </a:solidFill>
              </a:rPr>
              <a:t>Example:</a:t>
            </a:r>
            <a:r>
              <a:rPr lang="en-US"/>
              <a:t> </a:t>
            </a:r>
            <a:r>
              <a:rPr lang="en-US">
                <a:solidFill>
                  <a:srgbClr val="000000"/>
                </a:solidFill>
              </a:rPr>
              <a:t>Florida State University ORCID Implementation Committee</a:t>
            </a:r>
            <a:endParaRPr>
              <a:solidFill>
                <a:srgbClr val="000000"/>
              </a:solidFill>
            </a:endParaRPr>
          </a:p>
          <a:p>
            <a: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Office of Faculty Development &amp; Advancement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Office of Research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University Libraries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Office of Institutional Research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National Magnet Lab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Graduate School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College of Medicine</a:t>
            </a:r>
            <a:endParaRPr/>
          </a:p>
        </p:txBody>
      </p:sp>
      <p:sp>
        <p:nvSpPr>
          <p:cNvPr id="314" name="Google Shape;314;p39"/>
          <p:cNvSpPr txBox="1">
            <a:spLocks noGrp="1"/>
          </p:cNvSpPr>
          <p:nvPr>
            <p:ph type="body" idx="1"/>
          </p:nvPr>
        </p:nvSpPr>
        <p:spPr>
          <a:xfrm>
            <a:off x="154550" y="4565577"/>
            <a:ext cx="8658600" cy="128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</a:rPr>
              <a:t>What do you want to do with ORCID?</a:t>
            </a:r>
            <a:endParaRPr>
              <a:solidFill>
                <a:srgbClr val="FF9900"/>
              </a:solidFill>
            </a:endParaRPr>
          </a:p>
          <a:p>
            <a: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Read information from ORCID records?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Write information to ORCID records?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What kind of information are you interested in?</a:t>
            </a:r>
            <a:endParaRPr/>
          </a:p>
        </p:txBody>
      </p:sp>
      <p:pic>
        <p:nvPicPr>
          <p:cNvPr id="315" name="Google Shape;3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054" y="3188950"/>
            <a:ext cx="3500173" cy="12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Common Systems</a:t>
            </a:r>
            <a:endParaRPr b="1"/>
          </a:p>
        </p:txBody>
      </p:sp>
      <p:sp>
        <p:nvSpPr>
          <p:cNvPr id="321" name="Google Shape;321;p40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Institutional ID and Profile Systems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Current Research Information Systems (CRIS)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Grant Management 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Human Resources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Institutional Repositories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Publishing Platforms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Peer Review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Data Management Platform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https://members.orcid.org/api/workflow</a:t>
            </a:r>
            <a:r>
              <a:rPr lang="en-US"/>
              <a:t> </a:t>
            </a:r>
            <a:endParaRPr/>
          </a:p>
        </p:txBody>
      </p:sp>
      <p:pic>
        <p:nvPicPr>
          <p:cNvPr id="322" name="Google Shape;3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375" y="4293963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7988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8625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9250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9875" y="4293975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5578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49303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56828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67453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78078" y="4927628"/>
            <a:ext cx="633450" cy="6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Technical Integration Planning</a:t>
            </a:r>
            <a:endParaRPr b="1"/>
          </a:p>
        </p:txBody>
      </p:sp>
      <p:sp>
        <p:nvSpPr>
          <p:cNvPr id="337" name="Google Shape;337;p41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Inventory campus systems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Which systems might integrate with ORCID?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How will information flow between systems?</a:t>
            </a:r>
            <a:endParaRPr sz="16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41"/>
          <p:cNvPicPr preferRelativeResize="0"/>
          <p:nvPr/>
        </p:nvPicPr>
        <p:blipFill rotWithShape="1">
          <a:blip r:embed="rId3">
            <a:alphaModFix/>
          </a:blip>
          <a:srcRect t="15023"/>
          <a:stretch/>
        </p:blipFill>
        <p:spPr>
          <a:xfrm>
            <a:off x="1269838" y="2240475"/>
            <a:ext cx="6604325" cy="41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1"/>
          <p:cNvSpPr txBox="1"/>
          <p:nvPr/>
        </p:nvSpPr>
        <p:spPr>
          <a:xfrm>
            <a:off x="932700" y="6066950"/>
            <a:ext cx="8211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from Czech Technical University in Prague, 2016: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https://dspace.cvut.cz/bitstream/handle/10467/67742/or2016_slides_ctu_comments.pdf?sequence=1&amp;isAllowed=y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Vendor Systems</a:t>
            </a:r>
            <a:endParaRPr b="1"/>
          </a:p>
        </p:txBody>
      </p:sp>
      <p:sp>
        <p:nvSpPr>
          <p:cNvPr id="345" name="Google Shape;345;p42"/>
          <p:cNvSpPr txBox="1">
            <a:spLocks noGrp="1"/>
          </p:cNvSpPr>
          <p:nvPr>
            <p:ph type="body" idx="1"/>
          </p:nvPr>
        </p:nvSpPr>
        <p:spPr>
          <a:xfrm>
            <a:off x="242700" y="4903250"/>
            <a:ext cx="8658600" cy="134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And more...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More info: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http://members.orcid.org/api/orcid-enabled-systems</a:t>
            </a:r>
            <a:r>
              <a:rPr lang="en-US"/>
              <a:t> </a:t>
            </a:r>
            <a:endParaRPr/>
          </a:p>
        </p:txBody>
      </p:sp>
      <p:pic>
        <p:nvPicPr>
          <p:cNvPr id="346" name="Google Shape;34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9838" y="1042481"/>
            <a:ext cx="4666776" cy="1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0175" y="3884236"/>
            <a:ext cx="234315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950" y="3038674"/>
            <a:ext cx="3314781" cy="186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2"/>
          <p:cNvPicPr preferRelativeResize="0"/>
          <p:nvPr/>
        </p:nvPicPr>
        <p:blipFill rotWithShape="1">
          <a:blip r:embed="rId7">
            <a:alphaModFix/>
          </a:blip>
          <a:srcRect t="19627"/>
          <a:stretch/>
        </p:blipFill>
        <p:spPr>
          <a:xfrm>
            <a:off x="4783025" y="2385675"/>
            <a:ext cx="2796851" cy="14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725" y="1562188"/>
            <a:ext cx="2857500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Across the Globe</a:t>
            </a:r>
            <a:endParaRPr b="1"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50" y="799950"/>
            <a:ext cx="8480801" cy="57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Vendor Systems</a:t>
            </a:r>
            <a:endParaRPr b="1"/>
          </a:p>
        </p:txBody>
      </p:sp>
      <p:sp>
        <p:nvSpPr>
          <p:cNvPr id="356" name="Google Shape;356;p43"/>
          <p:cNvSpPr txBox="1">
            <a:spLocks noGrp="1"/>
          </p:cNvSpPr>
          <p:nvPr>
            <p:ph type="body" idx="1"/>
          </p:nvPr>
        </p:nvSpPr>
        <p:spPr>
          <a:xfrm>
            <a:off x="242700" y="4903250"/>
            <a:ext cx="8816100" cy="134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Example from Digital Measures (CRIS)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https://www.digitalmeasures.com/activity-insight/docs/orcid.html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13" y="824200"/>
            <a:ext cx="8625974" cy="4079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Training for Faculty Example</a:t>
            </a:r>
            <a:endParaRPr b="1"/>
          </a:p>
        </p:txBody>
      </p:sp>
      <p:pic>
        <p:nvPicPr>
          <p:cNvPr id="363" name="Google Shape;363;p44"/>
          <p:cNvPicPr preferRelativeResize="0"/>
          <p:nvPr/>
        </p:nvPicPr>
        <p:blipFill rotWithShape="1">
          <a:blip r:embed="rId3">
            <a:alphaModFix/>
          </a:blip>
          <a:srcRect r="21550" b="7313"/>
          <a:stretch/>
        </p:blipFill>
        <p:spPr>
          <a:xfrm>
            <a:off x="1104900" y="2094950"/>
            <a:ext cx="6934200" cy="4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6375" y="951986"/>
            <a:ext cx="6191250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4"/>
          <p:cNvPicPr preferRelativeResize="0"/>
          <p:nvPr/>
        </p:nvPicPr>
        <p:blipFill rotWithShape="1">
          <a:blip r:embed="rId5">
            <a:alphaModFix/>
          </a:blip>
          <a:srcRect r="3072" b="14258"/>
          <a:stretch/>
        </p:blipFill>
        <p:spPr>
          <a:xfrm>
            <a:off x="1104900" y="1990212"/>
            <a:ext cx="6934199" cy="44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4"/>
          <p:cNvSpPr txBox="1"/>
          <p:nvPr/>
        </p:nvSpPr>
        <p:spPr>
          <a:xfrm>
            <a:off x="4507500" y="6394925"/>
            <a:ext cx="4636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credit: Virginia Tech,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https://guides.lib.vt.edu/orcid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Technical Integration - Local Systems</a:t>
            </a:r>
            <a:endParaRPr b="1"/>
          </a:p>
        </p:txBody>
      </p:sp>
      <p:sp>
        <p:nvSpPr>
          <p:cNvPr id="372" name="Google Shape;372;p45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Step 1 = Register for Sandbox credentials</a:t>
            </a: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http://members.orcid.org/api/getting-started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1400" y="1365625"/>
            <a:ext cx="6421199" cy="479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3175" y="1379138"/>
            <a:ext cx="4057650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563" y="835500"/>
            <a:ext cx="6830877" cy="51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Iterative Integration Best Practices</a:t>
            </a:r>
            <a:endParaRPr b="1"/>
          </a:p>
        </p:txBody>
      </p:sp>
      <p:sp>
        <p:nvSpPr>
          <p:cNvPr id="381" name="Google Shape;381;p46"/>
          <p:cNvSpPr txBox="1">
            <a:spLocks noGrp="1"/>
          </p:cNvSpPr>
          <p:nvPr>
            <p:ph type="body" idx="1"/>
          </p:nvPr>
        </p:nvSpPr>
        <p:spPr>
          <a:xfrm>
            <a:off x="485400" y="6117678"/>
            <a:ext cx="8658600" cy="63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https://orcid.org/content/best-practices-research-organizations</a:t>
            </a:r>
            <a:r>
              <a:rPr lang="en-US"/>
              <a:t> </a:t>
            </a:r>
            <a:endParaRPr/>
          </a:p>
        </p:txBody>
      </p:sp>
      <p:sp>
        <p:nvSpPr>
          <p:cNvPr id="382" name="Google Shape;382;p46"/>
          <p:cNvSpPr txBox="1"/>
          <p:nvPr/>
        </p:nvSpPr>
        <p:spPr>
          <a:xfrm>
            <a:off x="1430700" y="3510625"/>
            <a:ext cx="457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1</a:t>
            </a:r>
            <a:endParaRPr sz="3600" b="1">
              <a:solidFill>
                <a:srgbClr val="FF0000"/>
              </a:solidFill>
            </a:endParaRPr>
          </a:p>
        </p:txBody>
      </p:sp>
      <p:sp>
        <p:nvSpPr>
          <p:cNvPr id="383" name="Google Shape;383;p46"/>
          <p:cNvSpPr txBox="1"/>
          <p:nvPr/>
        </p:nvSpPr>
        <p:spPr>
          <a:xfrm>
            <a:off x="2674875" y="1792575"/>
            <a:ext cx="457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2</a:t>
            </a:r>
            <a:endParaRPr sz="3600" b="1">
              <a:solidFill>
                <a:srgbClr val="FF0000"/>
              </a:solidFill>
            </a:endParaRPr>
          </a:p>
        </p:txBody>
      </p:sp>
      <p:sp>
        <p:nvSpPr>
          <p:cNvPr id="384" name="Google Shape;384;p46"/>
          <p:cNvSpPr txBox="1"/>
          <p:nvPr/>
        </p:nvSpPr>
        <p:spPr>
          <a:xfrm>
            <a:off x="6491750" y="1792575"/>
            <a:ext cx="914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3,4</a:t>
            </a:r>
            <a:endParaRPr sz="3600" b="1">
              <a:solidFill>
                <a:srgbClr val="FF0000"/>
              </a:solidFill>
            </a:endParaRPr>
          </a:p>
        </p:txBody>
      </p:sp>
      <p:sp>
        <p:nvSpPr>
          <p:cNvPr id="385" name="Google Shape;385;p46"/>
          <p:cNvSpPr txBox="1"/>
          <p:nvPr/>
        </p:nvSpPr>
        <p:spPr>
          <a:xfrm>
            <a:off x="7228950" y="3429000"/>
            <a:ext cx="457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</a:rPr>
              <a:t>5</a:t>
            </a:r>
            <a:endParaRPr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Get Authenticated ORCID iD Data</a:t>
            </a:r>
            <a:endParaRPr b="1"/>
          </a:p>
        </p:txBody>
      </p:sp>
      <p:sp>
        <p:nvSpPr>
          <p:cNvPr id="391" name="Google Shape;391;p47"/>
          <p:cNvSpPr txBox="1">
            <a:spLocks noGrp="1"/>
          </p:cNvSpPr>
          <p:nvPr>
            <p:ph type="body" idx="1"/>
          </p:nvPr>
        </p:nvSpPr>
        <p:spPr>
          <a:xfrm>
            <a:off x="244250" y="891402"/>
            <a:ext cx="8658600" cy="100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Configure a system to gather authenticated ORCID data, using the ORCID API (application programming interface)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375" y="2090250"/>
            <a:ext cx="1369858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700" y="1909023"/>
            <a:ext cx="1369850" cy="13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7"/>
          <p:cNvSpPr/>
          <p:nvPr/>
        </p:nvSpPr>
        <p:spPr>
          <a:xfrm>
            <a:off x="3459900" y="2406600"/>
            <a:ext cx="2224200" cy="374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8350" y="2170838"/>
            <a:ext cx="846225" cy="8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7"/>
          <p:cNvSpPr txBox="1">
            <a:spLocks noGrp="1"/>
          </p:cNvSpPr>
          <p:nvPr>
            <p:ph type="body" idx="1"/>
          </p:nvPr>
        </p:nvSpPr>
        <p:spPr>
          <a:xfrm>
            <a:off x="1479975" y="5004738"/>
            <a:ext cx="1719900" cy="6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ORCID iD: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7"/>
          <p:cNvSpPr/>
          <p:nvPr/>
        </p:nvSpPr>
        <p:spPr>
          <a:xfrm>
            <a:off x="3199863" y="5078088"/>
            <a:ext cx="2803200" cy="455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7"/>
          <p:cNvSpPr txBox="1"/>
          <p:nvPr/>
        </p:nvSpPr>
        <p:spPr>
          <a:xfrm>
            <a:off x="3887100" y="5006250"/>
            <a:ext cx="1369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(Manual Entry)</a:t>
            </a:r>
            <a:endParaRPr/>
          </a:p>
        </p:txBody>
      </p:sp>
      <p:pic>
        <p:nvPicPr>
          <p:cNvPr id="399" name="Google Shape;39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8900" y="4882837"/>
            <a:ext cx="846225" cy="8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7"/>
          <p:cNvSpPr txBox="1">
            <a:spLocks noGrp="1"/>
          </p:cNvSpPr>
          <p:nvPr>
            <p:ph type="body" idx="1"/>
          </p:nvPr>
        </p:nvSpPr>
        <p:spPr>
          <a:xfrm>
            <a:off x="242688" y="3877288"/>
            <a:ext cx="8658600" cy="6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Manual Entry of ORCID iDs is not authenticated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47"/>
          <p:cNvPicPr preferRelativeResize="0"/>
          <p:nvPr/>
        </p:nvPicPr>
        <p:blipFill rotWithShape="1">
          <a:blip r:embed="rId7">
            <a:alphaModFix/>
          </a:blip>
          <a:srcRect l="42469" t="45663" r="41621" b="33141"/>
          <a:stretch/>
        </p:blipFill>
        <p:spPr>
          <a:xfrm>
            <a:off x="7030550" y="2051038"/>
            <a:ext cx="108675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7"/>
          <p:cNvSpPr/>
          <p:nvPr/>
        </p:nvSpPr>
        <p:spPr>
          <a:xfrm>
            <a:off x="7946875" y="1923050"/>
            <a:ext cx="286500" cy="2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“Create or Connect” - Presenting OAuth to Users</a:t>
            </a:r>
            <a:endParaRPr b="1"/>
          </a:p>
        </p:txBody>
      </p:sp>
      <p:sp>
        <p:nvSpPr>
          <p:cNvPr id="408" name="Google Shape;408;p48"/>
          <p:cNvSpPr/>
          <p:nvPr/>
        </p:nvSpPr>
        <p:spPr>
          <a:xfrm>
            <a:off x="903450" y="2970425"/>
            <a:ext cx="7342500" cy="6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8"/>
          <p:cNvSpPr txBox="1"/>
          <p:nvPr/>
        </p:nvSpPr>
        <p:spPr>
          <a:xfrm>
            <a:off x="903450" y="2729813"/>
            <a:ext cx="7342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Click the button below to get an ORCID iD and Connect to XYZ Institutional System.</a:t>
            </a:r>
            <a:endParaRPr sz="2200" b="1"/>
          </a:p>
        </p:txBody>
      </p:sp>
      <p:sp>
        <p:nvSpPr>
          <p:cNvPr id="410" name="Google Shape;410;p48"/>
          <p:cNvSpPr/>
          <p:nvPr/>
        </p:nvSpPr>
        <p:spPr>
          <a:xfrm>
            <a:off x="1375700" y="41408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8"/>
          <p:cNvSpPr/>
          <p:nvPr/>
        </p:nvSpPr>
        <p:spPr>
          <a:xfrm>
            <a:off x="774600" y="1769600"/>
            <a:ext cx="74715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8"/>
          <p:cNvSpPr txBox="1"/>
          <p:nvPr/>
        </p:nvSpPr>
        <p:spPr>
          <a:xfrm>
            <a:off x="574649" y="1646000"/>
            <a:ext cx="77724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Get an ORCID iD!</a:t>
            </a:r>
            <a:endParaRPr sz="7200" b="1"/>
          </a:p>
        </p:txBody>
      </p:sp>
      <p:sp>
        <p:nvSpPr>
          <p:cNvPr id="413" name="Google Shape;413;p48"/>
          <p:cNvSpPr/>
          <p:nvPr/>
        </p:nvSpPr>
        <p:spPr>
          <a:xfrm>
            <a:off x="1114650" y="4886875"/>
            <a:ext cx="66924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48"/>
          <p:cNvSpPr txBox="1"/>
          <p:nvPr/>
        </p:nvSpPr>
        <p:spPr>
          <a:xfrm>
            <a:off x="1208250" y="4886875"/>
            <a:ext cx="65052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Already have an ORCID iD? </a:t>
            </a:r>
            <a:r>
              <a:rPr lang="en-US" sz="1800">
                <a:solidFill>
                  <a:srgbClr val="0070C0"/>
                </a:solidFill>
              </a:rPr>
              <a:t>Connect your existing ORCID iD</a:t>
            </a:r>
            <a:endParaRPr sz="1800">
              <a:solidFill>
                <a:srgbClr val="0070C0"/>
              </a:solidFill>
            </a:endParaRPr>
          </a:p>
        </p:txBody>
      </p:sp>
      <p:sp>
        <p:nvSpPr>
          <p:cNvPr id="415" name="Google Shape;415;p48"/>
          <p:cNvSpPr/>
          <p:nvPr/>
        </p:nvSpPr>
        <p:spPr>
          <a:xfrm>
            <a:off x="2754750" y="4053650"/>
            <a:ext cx="3608400" cy="717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97000">
                <a:srgbClr val="D9D9D9"/>
              </a:gs>
              <a:gs pos="98000">
                <a:srgbClr val="C6C6C6"/>
              </a:gs>
              <a:gs pos="100000">
                <a:srgbClr val="B3B3B3"/>
              </a:gs>
            </a:gsLst>
            <a:lin ang="5400012" scaled="0"/>
          </a:gra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6" name="Google Shape;41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275" y="4184749"/>
            <a:ext cx="455700" cy="4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8"/>
          <p:cNvSpPr txBox="1"/>
          <p:nvPr/>
        </p:nvSpPr>
        <p:spPr>
          <a:xfrm>
            <a:off x="3440975" y="4184750"/>
            <a:ext cx="26451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Create a new ORCID iD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“Create or Connect” - Presenting OAuth to Users</a:t>
            </a:r>
            <a:endParaRPr b="1"/>
          </a:p>
        </p:txBody>
      </p:sp>
      <p:sp>
        <p:nvSpPr>
          <p:cNvPr id="423" name="Google Shape;423;p49"/>
          <p:cNvSpPr/>
          <p:nvPr/>
        </p:nvSpPr>
        <p:spPr>
          <a:xfrm>
            <a:off x="903450" y="2970425"/>
            <a:ext cx="7342500" cy="6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9"/>
          <p:cNvSpPr txBox="1"/>
          <p:nvPr/>
        </p:nvSpPr>
        <p:spPr>
          <a:xfrm>
            <a:off x="903450" y="2729813"/>
            <a:ext cx="7342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Click the button below to get an ORCID iD and Connect to XYZ Institutional System.</a:t>
            </a:r>
            <a:endParaRPr sz="2200" b="1"/>
          </a:p>
        </p:txBody>
      </p:sp>
      <p:sp>
        <p:nvSpPr>
          <p:cNvPr id="425" name="Google Shape;425;p49"/>
          <p:cNvSpPr/>
          <p:nvPr/>
        </p:nvSpPr>
        <p:spPr>
          <a:xfrm>
            <a:off x="774600" y="1769600"/>
            <a:ext cx="74715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9"/>
          <p:cNvSpPr txBox="1"/>
          <p:nvPr/>
        </p:nvSpPr>
        <p:spPr>
          <a:xfrm>
            <a:off x="574649" y="1646000"/>
            <a:ext cx="77724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Get an ORCID iD!</a:t>
            </a:r>
            <a:endParaRPr sz="7200" b="1"/>
          </a:p>
        </p:txBody>
      </p:sp>
      <p:sp>
        <p:nvSpPr>
          <p:cNvPr id="427" name="Google Shape;427;p49"/>
          <p:cNvSpPr/>
          <p:nvPr/>
        </p:nvSpPr>
        <p:spPr>
          <a:xfrm>
            <a:off x="1114650" y="4886875"/>
            <a:ext cx="66924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9"/>
          <p:cNvSpPr txBox="1"/>
          <p:nvPr/>
        </p:nvSpPr>
        <p:spPr>
          <a:xfrm>
            <a:off x="1208250" y="4886875"/>
            <a:ext cx="65052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Already have an ORCID iD? </a:t>
            </a:r>
            <a:r>
              <a:rPr lang="en-US" sz="1800">
                <a:solidFill>
                  <a:srgbClr val="0070C0"/>
                </a:solidFill>
              </a:rPr>
              <a:t>Connect your existing ORCID iD</a:t>
            </a:r>
            <a:endParaRPr sz="1800">
              <a:solidFill>
                <a:srgbClr val="0070C0"/>
              </a:solidFill>
            </a:endParaRPr>
          </a:p>
        </p:txBody>
      </p:sp>
      <p:sp>
        <p:nvSpPr>
          <p:cNvPr id="429" name="Google Shape;429;p49"/>
          <p:cNvSpPr/>
          <p:nvPr/>
        </p:nvSpPr>
        <p:spPr>
          <a:xfrm>
            <a:off x="2754750" y="4053650"/>
            <a:ext cx="3608400" cy="717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97000">
                <a:srgbClr val="D9D9D9"/>
              </a:gs>
              <a:gs pos="98000">
                <a:srgbClr val="C6C6C6"/>
              </a:gs>
              <a:gs pos="100000">
                <a:srgbClr val="B3B3B3"/>
              </a:gs>
            </a:gsLst>
            <a:lin ang="5400012" scaled="0"/>
          </a:gra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275" y="4184749"/>
            <a:ext cx="455700" cy="4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9"/>
          <p:cNvSpPr txBox="1"/>
          <p:nvPr/>
        </p:nvSpPr>
        <p:spPr>
          <a:xfrm>
            <a:off x="3440975" y="4184750"/>
            <a:ext cx="26451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Create a new ORCID iD</a:t>
            </a:r>
            <a:endParaRPr sz="1800"/>
          </a:p>
        </p:txBody>
      </p:sp>
      <p:sp>
        <p:nvSpPr>
          <p:cNvPr id="432" name="Google Shape;432;p49"/>
          <p:cNvSpPr/>
          <p:nvPr/>
        </p:nvSpPr>
        <p:spPr>
          <a:xfrm rot="-5400000">
            <a:off x="5655250" y="560735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Log In Screen</a:t>
            </a:r>
            <a:endParaRPr b="1"/>
          </a:p>
        </p:txBody>
      </p:sp>
      <p:pic>
        <p:nvPicPr>
          <p:cNvPr id="438" name="Google Shape;43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858" y="840750"/>
            <a:ext cx="7876280" cy="54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0"/>
          <p:cNvSpPr/>
          <p:nvPr/>
        </p:nvSpPr>
        <p:spPr>
          <a:xfrm>
            <a:off x="4572000" y="1533125"/>
            <a:ext cx="3723300" cy="862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Authorization Screen</a:t>
            </a:r>
            <a:endParaRPr b="1"/>
          </a:p>
        </p:txBody>
      </p:sp>
      <p:sp>
        <p:nvSpPr>
          <p:cNvPr id="445" name="Google Shape;445;p51"/>
          <p:cNvSpPr/>
          <p:nvPr/>
        </p:nvSpPr>
        <p:spPr>
          <a:xfrm>
            <a:off x="6200950" y="1040325"/>
            <a:ext cx="985500" cy="24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1"/>
          <p:cNvSpPr/>
          <p:nvPr/>
        </p:nvSpPr>
        <p:spPr>
          <a:xfrm>
            <a:off x="478200" y="32767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7" name="Google Shape;44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000" y="831575"/>
            <a:ext cx="5970000" cy="592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1"/>
          <p:cNvSpPr/>
          <p:nvPr/>
        </p:nvSpPr>
        <p:spPr>
          <a:xfrm>
            <a:off x="478200" y="564267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51"/>
          <p:cNvSpPr/>
          <p:nvPr/>
        </p:nvSpPr>
        <p:spPr>
          <a:xfrm>
            <a:off x="4318950" y="1040325"/>
            <a:ext cx="31587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51"/>
          <p:cNvSpPr/>
          <p:nvPr/>
        </p:nvSpPr>
        <p:spPr>
          <a:xfrm>
            <a:off x="1701750" y="1935200"/>
            <a:ext cx="2360100" cy="32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51"/>
          <p:cNvSpPr txBox="1"/>
          <p:nvPr/>
        </p:nvSpPr>
        <p:spPr>
          <a:xfrm>
            <a:off x="1677275" y="1877450"/>
            <a:ext cx="24846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AA84F"/>
                </a:solidFill>
              </a:rPr>
              <a:t>XYZ Institution Name</a:t>
            </a:r>
            <a:endParaRPr sz="1800" b="1">
              <a:solidFill>
                <a:srgbClr val="6AA84F"/>
              </a:solidFill>
            </a:endParaRPr>
          </a:p>
        </p:txBody>
      </p:sp>
      <p:sp>
        <p:nvSpPr>
          <p:cNvPr id="452" name="Google Shape;452;p51"/>
          <p:cNvSpPr txBox="1"/>
          <p:nvPr/>
        </p:nvSpPr>
        <p:spPr>
          <a:xfrm>
            <a:off x="3840600" y="894013"/>
            <a:ext cx="3716400" cy="7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Individual’s Name</a:t>
            </a:r>
            <a:endParaRPr sz="18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http://orcig.org/0000-0000-0000-0000</a:t>
            </a:r>
            <a:endParaRPr/>
          </a:p>
        </p:txBody>
      </p:sp>
      <p:sp>
        <p:nvSpPr>
          <p:cNvPr id="453" name="Google Shape;453;p51"/>
          <p:cNvSpPr/>
          <p:nvPr/>
        </p:nvSpPr>
        <p:spPr>
          <a:xfrm>
            <a:off x="478200" y="396250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Storing Authenticated Data</a:t>
            </a:r>
            <a:endParaRPr b="1"/>
          </a:p>
        </p:txBody>
      </p:sp>
      <p:sp>
        <p:nvSpPr>
          <p:cNvPr id="459" name="Google Shape;459;p52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Upon authentication, your system will receive the user’s name, ORCID iD, and access token that will allow you to connect with their ORCID record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Permissions last for 20 years unless otherwise revoked</a:t>
            </a:r>
            <a:endParaRPr/>
          </a:p>
        </p:txBody>
      </p:sp>
      <p:pic>
        <p:nvPicPr>
          <p:cNvPr id="460" name="Google Shape;46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96332"/>
            <a:ext cx="9143999" cy="290798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2"/>
          <p:cNvSpPr/>
          <p:nvPr/>
        </p:nvSpPr>
        <p:spPr>
          <a:xfrm>
            <a:off x="5468825" y="5181600"/>
            <a:ext cx="1986900" cy="263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2"/>
          <p:cNvSpPr/>
          <p:nvPr/>
        </p:nvSpPr>
        <p:spPr>
          <a:xfrm>
            <a:off x="2684575" y="5181600"/>
            <a:ext cx="2661000" cy="263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52"/>
          <p:cNvSpPr/>
          <p:nvPr/>
        </p:nvSpPr>
        <p:spPr>
          <a:xfrm>
            <a:off x="603725" y="4712675"/>
            <a:ext cx="5058600" cy="263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Americas Region</a:t>
            </a:r>
            <a:endParaRPr b="1"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250" y="808175"/>
            <a:ext cx="8273500" cy="566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Create &amp; Connect Example</a:t>
            </a:r>
            <a:endParaRPr b="1"/>
          </a:p>
        </p:txBody>
      </p:sp>
      <p:pic>
        <p:nvPicPr>
          <p:cNvPr id="469" name="Google Shape;46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650" y="776136"/>
            <a:ext cx="5256693" cy="587671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3"/>
          <p:cNvSpPr/>
          <p:nvPr/>
        </p:nvSpPr>
        <p:spPr>
          <a:xfrm>
            <a:off x="1440550" y="280530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3"/>
          <p:cNvSpPr/>
          <p:nvPr/>
        </p:nvSpPr>
        <p:spPr>
          <a:xfrm>
            <a:off x="834850" y="411830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53"/>
          <p:cNvSpPr/>
          <p:nvPr/>
        </p:nvSpPr>
        <p:spPr>
          <a:xfrm rot="10800000">
            <a:off x="7296250" y="1293050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0350" y="6128975"/>
            <a:ext cx="178117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3"/>
          <p:cNvSpPr txBox="1"/>
          <p:nvPr/>
        </p:nvSpPr>
        <p:spPr>
          <a:xfrm>
            <a:off x="4991150" y="6197138"/>
            <a:ext cx="2209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https://orcid.arizona.edu/</a:t>
            </a:r>
            <a:r>
              <a:rPr lang="en-US"/>
              <a:t> </a:t>
            </a:r>
            <a:endParaRPr/>
          </a:p>
        </p:txBody>
      </p:sp>
      <p:sp>
        <p:nvSpPr>
          <p:cNvPr id="475" name="Google Shape;475;p53"/>
          <p:cNvSpPr/>
          <p:nvPr/>
        </p:nvSpPr>
        <p:spPr>
          <a:xfrm>
            <a:off x="3306200" y="5888175"/>
            <a:ext cx="1190100" cy="764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Outreach &amp; Education</a:t>
            </a:r>
            <a:endParaRPr b="1"/>
          </a:p>
        </p:txBody>
      </p:sp>
      <p:sp>
        <p:nvSpPr>
          <p:cNvPr id="481" name="Google Shape;481;p54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It’s never too early to start educating researchers about ORCID!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The more people and systems using ORCID, the better for everyone!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Start using the logo: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https://orcid.org/trademark-and-id-display-guidelines</a:t>
            </a:r>
            <a:r>
              <a:rPr lang="en-US"/>
              <a:t> </a:t>
            </a:r>
            <a:endParaRPr/>
          </a:p>
        </p:txBody>
      </p:sp>
      <p:pic>
        <p:nvPicPr>
          <p:cNvPr id="482" name="Google Shape;48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250" y="3429000"/>
            <a:ext cx="1849375" cy="18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3475" y="3429003"/>
            <a:ext cx="6429375" cy="184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Outreach &amp; Education Considerations</a:t>
            </a:r>
            <a:endParaRPr b="1"/>
          </a:p>
        </p:txBody>
      </p:sp>
      <p:sp>
        <p:nvSpPr>
          <p:cNvPr id="489" name="Google Shape;489;p55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Do you want to start with a target pilot population?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New faculty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New students</a:t>
            </a:r>
            <a:endParaRPr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/>
              <a:t>Specific academic unit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Who will be leading outreach efforts?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Who will answer researchers’ questions about ORCID?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What outreach materials and formats would be most likely to reach your audience?</a:t>
            </a:r>
            <a:endParaRPr/>
          </a:p>
        </p:txBody>
      </p:sp>
      <p:pic>
        <p:nvPicPr>
          <p:cNvPr id="490" name="Google Shape;490;p55"/>
          <p:cNvPicPr preferRelativeResize="0"/>
          <p:nvPr/>
        </p:nvPicPr>
        <p:blipFill rotWithShape="1">
          <a:blip r:embed="rId3">
            <a:alphaModFix/>
          </a:blip>
          <a:srcRect l="19305" t="20945" r="51790" b="50784"/>
          <a:stretch/>
        </p:blipFill>
        <p:spPr>
          <a:xfrm>
            <a:off x="1147550" y="4851550"/>
            <a:ext cx="2221352" cy="162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851" y="4851550"/>
            <a:ext cx="4638800" cy="12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7542" y="3852767"/>
            <a:ext cx="6848919" cy="9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5"/>
          <p:cNvSpPr txBox="1"/>
          <p:nvPr/>
        </p:nvSpPr>
        <p:spPr>
          <a:xfrm>
            <a:off x="5776800" y="6291825"/>
            <a:ext cx="3367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credit: UNC University Libraries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Swag</a:t>
            </a:r>
            <a:endParaRPr b="1"/>
          </a:p>
        </p:txBody>
      </p:sp>
      <p:sp>
        <p:nvSpPr>
          <p:cNvPr id="499" name="Google Shape;499;p56"/>
          <p:cNvSpPr txBox="1">
            <a:spLocks noGrp="1"/>
          </p:cNvSpPr>
          <p:nvPr>
            <p:ph type="body" idx="1"/>
          </p:nvPr>
        </p:nvSpPr>
        <p:spPr>
          <a:xfrm>
            <a:off x="244250" y="891400"/>
            <a:ext cx="37827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ORCID Store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https://www.cafepress.com/orcid</a:t>
            </a:r>
            <a:r>
              <a:rPr lang="en-US"/>
              <a:t> </a:t>
            </a: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Create your own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https://orcid.org/trademark-and-id-display-guidelines</a:t>
            </a:r>
            <a:r>
              <a:rPr lang="en-US"/>
              <a:t> </a:t>
            </a: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Print ORCID materials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https://members.orcid.org/outreach-resources</a:t>
            </a:r>
            <a:endParaRPr/>
          </a:p>
        </p:txBody>
      </p:sp>
      <p:pic>
        <p:nvPicPr>
          <p:cNvPr id="500" name="Google Shape;50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0144" y="796925"/>
            <a:ext cx="3782805" cy="59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Outreach Resources</a:t>
            </a:r>
            <a:endParaRPr b="1"/>
          </a:p>
        </p:txBody>
      </p:sp>
      <p:pic>
        <p:nvPicPr>
          <p:cNvPr id="506" name="Google Shape;50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8886"/>
            <a:ext cx="8839202" cy="3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7"/>
          <p:cNvSpPr txBox="1">
            <a:spLocks noGrp="1"/>
          </p:cNvSpPr>
          <p:nvPr>
            <p:ph type="body" idx="1"/>
          </p:nvPr>
        </p:nvSpPr>
        <p:spPr>
          <a:xfrm>
            <a:off x="242700" y="4488724"/>
            <a:ext cx="8658600" cy="22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https://members.orcid.org/outreach-resources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57"/>
          <p:cNvSpPr/>
          <p:nvPr/>
        </p:nvSpPr>
        <p:spPr>
          <a:xfrm>
            <a:off x="171450" y="2089150"/>
            <a:ext cx="2304900" cy="2114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7"/>
          <p:cNvSpPr/>
          <p:nvPr/>
        </p:nvSpPr>
        <p:spPr>
          <a:xfrm rot="10800000">
            <a:off x="5455700" y="180152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 b="1"/>
          </a:p>
        </p:txBody>
      </p:sp>
      <p:sp>
        <p:nvSpPr>
          <p:cNvPr id="515" name="Google Shape;515;p58"/>
          <p:cNvSpPr txBox="1">
            <a:spLocks noGrp="1"/>
          </p:cNvSpPr>
          <p:nvPr>
            <p:ph type="body" idx="1"/>
          </p:nvPr>
        </p:nvSpPr>
        <p:spPr>
          <a:xfrm>
            <a:off x="244250" y="891400"/>
            <a:ext cx="8618400" cy="545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58"/>
          <p:cNvSpPr txBox="1">
            <a:spLocks noGrp="1"/>
          </p:cNvSpPr>
          <p:nvPr>
            <p:ph type="body" idx="1"/>
          </p:nvPr>
        </p:nvSpPr>
        <p:spPr>
          <a:xfrm>
            <a:off x="244250" y="891400"/>
            <a:ext cx="2495100" cy="545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1 -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Build Anticipation: What is ORCID?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https://members.orcid.org/outreach-resources</a:t>
            </a:r>
            <a:endParaRPr sz="1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831" y="4212675"/>
            <a:ext cx="5847033" cy="25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3850" y="806075"/>
            <a:ext cx="6177900" cy="338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 b="1"/>
          </a:p>
        </p:txBody>
      </p:sp>
      <p:sp>
        <p:nvSpPr>
          <p:cNvPr id="524" name="Google Shape;524;p59"/>
          <p:cNvSpPr txBox="1">
            <a:spLocks noGrp="1"/>
          </p:cNvSpPr>
          <p:nvPr>
            <p:ph type="body" idx="1"/>
          </p:nvPr>
        </p:nvSpPr>
        <p:spPr>
          <a:xfrm>
            <a:off x="244250" y="891400"/>
            <a:ext cx="8618400" cy="545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https://members.orcid.org/outreach-resources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5" name="Google Shape;52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0538" y="891397"/>
            <a:ext cx="2886275" cy="51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9"/>
          <p:cNvSpPr txBox="1">
            <a:spLocks noGrp="1"/>
          </p:cNvSpPr>
          <p:nvPr>
            <p:ph type="body" idx="1"/>
          </p:nvPr>
        </p:nvSpPr>
        <p:spPr>
          <a:xfrm>
            <a:off x="244250" y="891400"/>
            <a:ext cx="2886300" cy="545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1 -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Build Anticipation: What is ORCID?</a:t>
            </a: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25" y="831919"/>
            <a:ext cx="8899749" cy="5870231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Outreach &amp; Education Example</a:t>
            </a:r>
            <a:endParaRPr b="1"/>
          </a:p>
        </p:txBody>
      </p:sp>
      <p:sp>
        <p:nvSpPr>
          <p:cNvPr id="533" name="Google Shape;533;p60"/>
          <p:cNvSpPr/>
          <p:nvPr/>
        </p:nvSpPr>
        <p:spPr>
          <a:xfrm rot="-5399070">
            <a:off x="331739" y="4072292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60"/>
          <p:cNvSpPr/>
          <p:nvPr/>
        </p:nvSpPr>
        <p:spPr>
          <a:xfrm>
            <a:off x="1846375" y="1352850"/>
            <a:ext cx="967200" cy="1003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60"/>
          <p:cNvSpPr/>
          <p:nvPr/>
        </p:nvSpPr>
        <p:spPr>
          <a:xfrm>
            <a:off x="1775575" y="4410050"/>
            <a:ext cx="1776000" cy="26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0"/>
          <p:cNvSpPr/>
          <p:nvPr/>
        </p:nvSpPr>
        <p:spPr>
          <a:xfrm rot="930">
            <a:off x="6262514" y="4565142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60"/>
          <p:cNvSpPr/>
          <p:nvPr/>
        </p:nvSpPr>
        <p:spPr>
          <a:xfrm>
            <a:off x="1775575" y="2787475"/>
            <a:ext cx="1108800" cy="26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8" name="Google Shape;53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3" y="5832218"/>
            <a:ext cx="1698750" cy="5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0"/>
          <p:cNvSpPr txBox="1"/>
          <p:nvPr/>
        </p:nvSpPr>
        <p:spPr>
          <a:xfrm>
            <a:off x="3320250" y="6515125"/>
            <a:ext cx="2503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https://libguides.bc.edu/orcid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 b="1"/>
          </a:p>
        </p:txBody>
      </p:sp>
      <p:sp>
        <p:nvSpPr>
          <p:cNvPr id="545" name="Google Shape;545;p61"/>
          <p:cNvSpPr/>
          <p:nvPr/>
        </p:nvSpPr>
        <p:spPr>
          <a:xfrm>
            <a:off x="903450" y="2970425"/>
            <a:ext cx="7342500" cy="6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61"/>
          <p:cNvSpPr txBox="1">
            <a:spLocks noGrp="1"/>
          </p:cNvSpPr>
          <p:nvPr>
            <p:ph type="body" idx="1"/>
          </p:nvPr>
        </p:nvSpPr>
        <p:spPr>
          <a:xfrm>
            <a:off x="244250" y="891402"/>
            <a:ext cx="8658600" cy="96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2 - Promote Action: Register for ORCID iD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7" name="Google Shape;54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6200" y="1486224"/>
            <a:ext cx="6526150" cy="506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775" y="1486225"/>
            <a:ext cx="966600" cy="9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 b="1"/>
          </a:p>
        </p:txBody>
      </p:sp>
      <p:sp>
        <p:nvSpPr>
          <p:cNvPr id="554" name="Google Shape;554;p62"/>
          <p:cNvSpPr/>
          <p:nvPr/>
        </p:nvSpPr>
        <p:spPr>
          <a:xfrm>
            <a:off x="903450" y="2970425"/>
            <a:ext cx="7342500" cy="6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2"/>
          <p:cNvSpPr txBox="1"/>
          <p:nvPr/>
        </p:nvSpPr>
        <p:spPr>
          <a:xfrm>
            <a:off x="903450" y="2729813"/>
            <a:ext cx="7342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Click the button below to get an ORCID iD and Connect to XYZ Institutional System.</a:t>
            </a:r>
            <a:endParaRPr sz="2200" b="1"/>
          </a:p>
        </p:txBody>
      </p:sp>
      <p:sp>
        <p:nvSpPr>
          <p:cNvPr id="556" name="Google Shape;556;p62"/>
          <p:cNvSpPr/>
          <p:nvPr/>
        </p:nvSpPr>
        <p:spPr>
          <a:xfrm>
            <a:off x="774600" y="1769600"/>
            <a:ext cx="74715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62"/>
          <p:cNvSpPr txBox="1"/>
          <p:nvPr/>
        </p:nvSpPr>
        <p:spPr>
          <a:xfrm>
            <a:off x="574649" y="1646000"/>
            <a:ext cx="77724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/>
              <a:t>Get an ORCID iD!</a:t>
            </a:r>
            <a:endParaRPr sz="7200" b="1"/>
          </a:p>
        </p:txBody>
      </p:sp>
      <p:sp>
        <p:nvSpPr>
          <p:cNvPr id="558" name="Google Shape;558;p62"/>
          <p:cNvSpPr/>
          <p:nvPr/>
        </p:nvSpPr>
        <p:spPr>
          <a:xfrm>
            <a:off x="1114650" y="4886875"/>
            <a:ext cx="66924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62"/>
          <p:cNvSpPr txBox="1"/>
          <p:nvPr/>
        </p:nvSpPr>
        <p:spPr>
          <a:xfrm>
            <a:off x="1208250" y="4886875"/>
            <a:ext cx="65052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Already have an ORCID iD? </a:t>
            </a:r>
            <a:r>
              <a:rPr lang="en-US" sz="1800">
                <a:solidFill>
                  <a:srgbClr val="0070C0"/>
                </a:solidFill>
              </a:rPr>
              <a:t>Connect your existing ORCID iD</a:t>
            </a:r>
            <a:endParaRPr sz="1800">
              <a:solidFill>
                <a:srgbClr val="0070C0"/>
              </a:solidFill>
            </a:endParaRPr>
          </a:p>
        </p:txBody>
      </p:sp>
      <p:sp>
        <p:nvSpPr>
          <p:cNvPr id="560" name="Google Shape;560;p62"/>
          <p:cNvSpPr/>
          <p:nvPr/>
        </p:nvSpPr>
        <p:spPr>
          <a:xfrm>
            <a:off x="2754750" y="4053650"/>
            <a:ext cx="3608400" cy="717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97000">
                <a:srgbClr val="D9D9D9"/>
              </a:gs>
              <a:gs pos="98000">
                <a:srgbClr val="C6C6C6"/>
              </a:gs>
              <a:gs pos="100000">
                <a:srgbClr val="B3B3B3"/>
              </a:gs>
            </a:gsLst>
            <a:lin ang="5400012" scaled="0"/>
          </a:gra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1" name="Google Shape;56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275" y="4184749"/>
            <a:ext cx="455700" cy="4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62"/>
          <p:cNvSpPr txBox="1"/>
          <p:nvPr/>
        </p:nvSpPr>
        <p:spPr>
          <a:xfrm>
            <a:off x="3440975" y="4184750"/>
            <a:ext cx="26451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Create a new ORCID iD</a:t>
            </a:r>
            <a:endParaRPr sz="1800"/>
          </a:p>
        </p:txBody>
      </p:sp>
      <p:sp>
        <p:nvSpPr>
          <p:cNvPr id="563" name="Google Shape;563;p62"/>
          <p:cNvSpPr txBox="1">
            <a:spLocks noGrp="1"/>
          </p:cNvSpPr>
          <p:nvPr>
            <p:ph type="body" idx="1"/>
          </p:nvPr>
        </p:nvSpPr>
        <p:spPr>
          <a:xfrm>
            <a:off x="244250" y="891402"/>
            <a:ext cx="8658600" cy="96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2 - Promote Action: Create and Connect ORCID iD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</a:t>
            </a:r>
            <a:endParaRPr b="1"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244250" y="891401"/>
            <a:ext cx="8658600" cy="2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103 institutional members!</a:t>
            </a:r>
            <a:endParaRPr/>
          </a:p>
          <a:p>
            <a:pPr marL="457200" marR="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http://orcid-us.org</a:t>
            </a:r>
            <a:r>
              <a:rPr lang="en-US"/>
              <a:t> </a:t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250" y="1785475"/>
            <a:ext cx="8658601" cy="4650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3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/>
          </a:p>
        </p:txBody>
      </p:sp>
      <p:sp>
        <p:nvSpPr>
          <p:cNvPr id="569" name="Google Shape;569;p63"/>
          <p:cNvSpPr txBox="1">
            <a:spLocks noGrp="1"/>
          </p:cNvSpPr>
          <p:nvPr>
            <p:ph type="body" idx="1"/>
          </p:nvPr>
        </p:nvSpPr>
        <p:spPr>
          <a:xfrm>
            <a:off x="244250" y="891387"/>
            <a:ext cx="8658600" cy="596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2 - Promote Action: Create and Connect ORCID iD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https://members.orcid.org/api/resources/graphics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0" name="Google Shape;57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9550" y="1368077"/>
            <a:ext cx="5484884" cy="469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4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/>
          </a:p>
        </p:txBody>
      </p:sp>
      <p:sp>
        <p:nvSpPr>
          <p:cNvPr id="576" name="Google Shape;576;p64"/>
          <p:cNvSpPr txBox="1">
            <a:spLocks noGrp="1"/>
          </p:cNvSpPr>
          <p:nvPr>
            <p:ph type="body" idx="1"/>
          </p:nvPr>
        </p:nvSpPr>
        <p:spPr>
          <a:xfrm>
            <a:off x="244250" y="891402"/>
            <a:ext cx="8658600" cy="96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2 - Promote Action: Create and Connect ORCID iD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64"/>
          <p:cNvSpPr txBox="1">
            <a:spLocks noGrp="1"/>
          </p:cNvSpPr>
          <p:nvPr>
            <p:ph type="body" idx="1"/>
          </p:nvPr>
        </p:nvSpPr>
        <p:spPr>
          <a:xfrm>
            <a:off x="3552000" y="6402300"/>
            <a:ext cx="55920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/>
              <a:t>Cookie image courtesy of Baylor University Libraries</a:t>
            </a:r>
            <a:endParaRPr sz="18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78" name="Google Shape;5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25" y="3356133"/>
            <a:ext cx="2707100" cy="87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049" y="1552438"/>
            <a:ext cx="5747805" cy="447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5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/>
          </a:p>
        </p:txBody>
      </p:sp>
      <p:sp>
        <p:nvSpPr>
          <p:cNvPr id="585" name="Google Shape;585;p65"/>
          <p:cNvSpPr txBox="1">
            <a:spLocks noGrp="1"/>
          </p:cNvSpPr>
          <p:nvPr>
            <p:ph type="body" idx="1"/>
          </p:nvPr>
        </p:nvSpPr>
        <p:spPr>
          <a:xfrm>
            <a:off x="244250" y="891402"/>
            <a:ext cx="8658600" cy="96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2 - Promote Action: Create and Connect ORCID iD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6" name="Google Shape;58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025" y="1710950"/>
            <a:ext cx="3713956" cy="37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65"/>
          <p:cNvSpPr txBox="1">
            <a:spLocks noGrp="1"/>
          </p:cNvSpPr>
          <p:nvPr>
            <p:ph type="body" idx="1"/>
          </p:nvPr>
        </p:nvSpPr>
        <p:spPr>
          <a:xfrm>
            <a:off x="94475" y="5783100"/>
            <a:ext cx="9049500" cy="76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https://figshare.com/articles/ORCID_iD_3D_printed_cookie_cutter_template/5684449/1</a:t>
            </a:r>
            <a:r>
              <a:rPr lang="en-US" sz="1800"/>
              <a:t> </a:t>
            </a:r>
            <a:endParaRPr sz="18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6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/>
          </a:p>
        </p:txBody>
      </p:sp>
      <p:sp>
        <p:nvSpPr>
          <p:cNvPr id="593" name="Google Shape;593;p66"/>
          <p:cNvSpPr txBox="1">
            <a:spLocks noGrp="1"/>
          </p:cNvSpPr>
          <p:nvPr>
            <p:ph type="body" idx="1"/>
          </p:nvPr>
        </p:nvSpPr>
        <p:spPr>
          <a:xfrm>
            <a:off x="242697" y="88905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3 - Ongoing awareness: Use ORCID</a:t>
            </a:r>
            <a:endParaRPr/>
          </a:p>
        </p:txBody>
      </p:sp>
      <p:sp>
        <p:nvSpPr>
          <p:cNvPr id="594" name="Google Shape;594;p66"/>
          <p:cNvSpPr txBox="1">
            <a:spLocks noGrp="1"/>
          </p:cNvSpPr>
          <p:nvPr>
            <p:ph type="body" idx="1"/>
          </p:nvPr>
        </p:nvSpPr>
        <p:spPr>
          <a:xfrm>
            <a:off x="284450" y="5375475"/>
            <a:ext cx="8618400" cy="108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https://twitter.com/jfwinters/status/1037974383090966528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5" name="Google Shape;59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800" y="1478849"/>
            <a:ext cx="6692399" cy="439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050" y="1378150"/>
            <a:ext cx="5029200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7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3-Phase Communications Toolkit</a:t>
            </a:r>
            <a:endParaRPr/>
          </a:p>
        </p:txBody>
      </p:sp>
      <p:sp>
        <p:nvSpPr>
          <p:cNvPr id="602" name="Google Shape;602;p67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Step 3 - Ongoing awareness: Use ORCID</a:t>
            </a:r>
            <a:endParaRPr/>
          </a:p>
        </p:txBody>
      </p:sp>
      <p:sp>
        <p:nvSpPr>
          <p:cNvPr id="603" name="Google Shape;603;p67"/>
          <p:cNvSpPr txBox="1">
            <a:spLocks noGrp="1"/>
          </p:cNvSpPr>
          <p:nvPr>
            <p:ph type="body" idx="1"/>
          </p:nvPr>
        </p:nvSpPr>
        <p:spPr>
          <a:xfrm>
            <a:off x="284450" y="5375475"/>
            <a:ext cx="8618400" cy="108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https://members.orcid.org/outreach-resources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4" name="Google Shape;60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12177"/>
            <a:ext cx="9144001" cy="230514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67"/>
          <p:cNvSpPr/>
          <p:nvPr/>
        </p:nvSpPr>
        <p:spPr>
          <a:xfrm rot="10800000">
            <a:off x="1973925" y="4826075"/>
            <a:ext cx="1108800" cy="45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67"/>
          <p:cNvSpPr txBox="1"/>
          <p:nvPr/>
        </p:nvSpPr>
        <p:spPr>
          <a:xfrm>
            <a:off x="5635800" y="6402300"/>
            <a:ext cx="35082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https://libraries.ou.edu/impactchallenge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8"/>
          <p:cNvSpPr txBox="1">
            <a:spLocks noGrp="1"/>
          </p:cNvSpPr>
          <p:nvPr>
            <p:ph type="ctrTitle"/>
          </p:nvPr>
        </p:nvSpPr>
        <p:spPr>
          <a:xfrm>
            <a:off x="685800" y="1146284"/>
            <a:ext cx="7848600" cy="95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16D2E"/>
              </a:buClr>
              <a:buSzPts val="5400"/>
              <a:buFont typeface="Arial"/>
              <a:buNone/>
            </a:pPr>
            <a:r>
              <a:rPr lang="en-US"/>
              <a:t>Thoughts? Questions?</a:t>
            </a:r>
            <a:endParaRPr sz="5400" b="0" i="0" u="none" strike="noStrike" cap="none">
              <a:solidFill>
                <a:srgbClr val="E16D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8"/>
          <p:cNvSpPr txBox="1">
            <a:spLocks noGrp="1"/>
          </p:cNvSpPr>
          <p:nvPr>
            <p:ph type="subTitle" idx="1"/>
          </p:nvPr>
        </p:nvSpPr>
        <p:spPr>
          <a:xfrm>
            <a:off x="685800" y="4367899"/>
            <a:ext cx="7848600" cy="40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</a:pPr>
            <a:r>
              <a:rPr lang="en-US"/>
              <a:t>Thank you!</a:t>
            </a:r>
            <a:endParaRPr sz="1800" b="0" i="0" u="none" strike="noStrike" cap="none">
              <a:solidFill>
                <a:srgbClr val="2929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8"/>
          <p:cNvSpPr txBox="1"/>
          <p:nvPr/>
        </p:nvSpPr>
        <p:spPr>
          <a:xfrm>
            <a:off x="685800" y="1787254"/>
            <a:ext cx="6345900" cy="17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Web	   </a:t>
            </a:r>
            <a:r>
              <a:rPr lang="en-US" sz="2800" b="1">
                <a:solidFill>
                  <a:schemeClr val="dk1"/>
                </a:solidFill>
              </a:rPr>
              <a:t>orcid-us.org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   </a:t>
            </a:r>
            <a:r>
              <a:rPr lang="en-US" sz="2800" b="1">
                <a:solidFill>
                  <a:schemeClr val="dk1"/>
                </a:solidFill>
              </a:rPr>
              <a:t>orcidus</a:t>
            </a: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@lyrasis.org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Membership Benefits </a:t>
            </a:r>
            <a:endParaRPr b="1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Discounted fee for joining as a large group ($4,300/ calendar year)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Dedicated Technical &amp; Community Support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5 API credentials for ORCID integration with 5 systems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Monthly Member Newsletter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Monthly statistics report</a:t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876" y="3273901"/>
            <a:ext cx="5812251" cy="7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19910"/>
          <a:stretch/>
        </p:blipFill>
        <p:spPr>
          <a:xfrm>
            <a:off x="2814537" y="5149862"/>
            <a:ext cx="3518051" cy="11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5">
            <a:alphaModFix/>
          </a:blip>
          <a:srcRect t="6743" r="50629" b="15568"/>
          <a:stretch/>
        </p:blipFill>
        <p:spPr>
          <a:xfrm>
            <a:off x="299032" y="4171375"/>
            <a:ext cx="2456156" cy="11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2512" y="3949275"/>
            <a:ext cx="3282100" cy="9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1900" y="4147075"/>
            <a:ext cx="2456177" cy="122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Resources</a:t>
            </a:r>
            <a:endParaRPr b="1"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242700" y="5294300"/>
            <a:ext cx="8658600" cy="57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ORCID US website: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http://orcid-us.org</a:t>
            </a:r>
            <a:r>
              <a:rPr lang="en-US"/>
              <a:t> </a:t>
            </a: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450" y="981272"/>
            <a:ext cx="8552502" cy="408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/>
          <p:nvPr/>
        </p:nvSpPr>
        <p:spPr>
          <a:xfrm>
            <a:off x="4671900" y="3625875"/>
            <a:ext cx="2097900" cy="1428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Resources</a:t>
            </a:r>
            <a:endParaRPr b="1"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242700" y="5294300"/>
            <a:ext cx="8658600" cy="57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New Members Guide 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00" y="906877"/>
            <a:ext cx="8658599" cy="373982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/>
          <p:nvPr/>
        </p:nvSpPr>
        <p:spPr>
          <a:xfrm>
            <a:off x="5429975" y="3467200"/>
            <a:ext cx="687600" cy="14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700" y="791675"/>
            <a:ext cx="5469349" cy="45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/>
          <p:nvPr/>
        </p:nvSpPr>
        <p:spPr>
          <a:xfrm>
            <a:off x="2256625" y="2142825"/>
            <a:ext cx="1657200" cy="455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499" y="791675"/>
            <a:ext cx="7307026" cy="566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244247" y="220786"/>
            <a:ext cx="6692400" cy="4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ORCID US Community Wisdom</a:t>
            </a:r>
            <a:endParaRPr b="1"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244247" y="891403"/>
            <a:ext cx="8658600" cy="50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Members-Only Discussion Forum: Utilize the collective knowledge of the community 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Set up a consultation: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orcidus@lyrasis.org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ts val="2040"/>
              <a:buChar char="•"/>
            </a:pPr>
            <a:r>
              <a:rPr lang="en-US"/>
              <a:t>Members’ Discussion Forum: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0" y="2594304"/>
            <a:ext cx="9144002" cy="410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/>
          <p:nvPr/>
        </p:nvSpPr>
        <p:spPr>
          <a:xfrm>
            <a:off x="7589550" y="2982950"/>
            <a:ext cx="1146600" cy="645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1295</Words>
  <Application>Microsoft Office PowerPoint</Application>
  <PresentationFormat>On-screen Show (4:3)</PresentationFormat>
  <Paragraphs>318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Montserrat</vt:lpstr>
      <vt:lpstr>Clarity</vt:lpstr>
      <vt:lpstr>ORCID US Community: Making the Most of your ORCID Membership</vt:lpstr>
      <vt:lpstr>Agenda</vt:lpstr>
      <vt:lpstr>ORCID Across the Globe</vt:lpstr>
      <vt:lpstr>ORCID Americas Region</vt:lpstr>
      <vt:lpstr>ORCID US Community</vt:lpstr>
      <vt:lpstr>ORCID US Membership Benefits </vt:lpstr>
      <vt:lpstr>ORCID US Community Resources</vt:lpstr>
      <vt:lpstr>ORCID US Community Resources</vt:lpstr>
      <vt:lpstr>ORCID US Community Wisdom</vt:lpstr>
      <vt:lpstr>ORCID US Community Resources</vt:lpstr>
      <vt:lpstr>Brief Review: ORCID Vision</vt:lpstr>
      <vt:lpstr>Brief Review: ORCID iD</vt:lpstr>
      <vt:lpstr>ORCID iD Record</vt:lpstr>
      <vt:lpstr>ORCID iD Record Visibility Settings &amp; Source</vt:lpstr>
      <vt:lpstr>ORCID iD Records</vt:lpstr>
      <vt:lpstr>ORCID iD Records</vt:lpstr>
      <vt:lpstr>ORCID iD Records</vt:lpstr>
      <vt:lpstr>ORCID iD Records</vt:lpstr>
      <vt:lpstr>ORCID iD Records</vt:lpstr>
      <vt:lpstr>ORCID Ecosystem &amp; Interoperability</vt:lpstr>
      <vt:lpstr>ORCID Benefits for Individuals</vt:lpstr>
      <vt:lpstr>ORCID Benefits for Research Institutions</vt:lpstr>
      <vt:lpstr>PowerPoint Presentation</vt:lpstr>
      <vt:lpstr>Stakeholder Support - Build a Business Case</vt:lpstr>
      <vt:lpstr>Stakeholder Support</vt:lpstr>
      <vt:lpstr>Planning with Stakeholders</vt:lpstr>
      <vt:lpstr>Common Systems</vt:lpstr>
      <vt:lpstr>Technical Integration Planning</vt:lpstr>
      <vt:lpstr>Vendor Systems</vt:lpstr>
      <vt:lpstr>Vendor Systems</vt:lpstr>
      <vt:lpstr>Training for Faculty Example</vt:lpstr>
      <vt:lpstr>Technical Integration - Local Systems</vt:lpstr>
      <vt:lpstr>Iterative Integration Best Practices</vt:lpstr>
      <vt:lpstr>Get Authenticated ORCID iD Data</vt:lpstr>
      <vt:lpstr>“Create or Connect” - Presenting OAuth to Users</vt:lpstr>
      <vt:lpstr>“Create or Connect” - Presenting OAuth to Users</vt:lpstr>
      <vt:lpstr>Log In Screen</vt:lpstr>
      <vt:lpstr>Authorization Screen</vt:lpstr>
      <vt:lpstr>Storing Authenticated Data</vt:lpstr>
      <vt:lpstr>Create &amp; Connect Example</vt:lpstr>
      <vt:lpstr>Outreach &amp; Education</vt:lpstr>
      <vt:lpstr>Outreach &amp; Education Considerations</vt:lpstr>
      <vt:lpstr>ORCID Swag</vt:lpstr>
      <vt:lpstr>ORCID Outreach Resources</vt:lpstr>
      <vt:lpstr>ORCID 3-Phase Communications Toolkit</vt:lpstr>
      <vt:lpstr>ORCID 3-Phase Communications Toolkit</vt:lpstr>
      <vt:lpstr>Outreach &amp; Education Example</vt:lpstr>
      <vt:lpstr>ORCID 3-Phase Communications Toolkit</vt:lpstr>
      <vt:lpstr>ORCID 3-Phase Communications Toolkit</vt:lpstr>
      <vt:lpstr>ORCID 3-Phase Communications Toolkit</vt:lpstr>
      <vt:lpstr>ORCID 3-Phase Communications Toolkit</vt:lpstr>
      <vt:lpstr>ORCID 3-Phase Communications Toolkit</vt:lpstr>
      <vt:lpstr>ORCID 3-Phase Communications Toolkit</vt:lpstr>
      <vt:lpstr>ORCID 3-Phase Communications Toolkit</vt:lpstr>
      <vt:lpstr>Thoughts?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ORCID US Community: Making the Most of your ORCID Membership</dc:title>
  <dc:creator>Sheila Rabun</dc:creator>
  <cp:lastModifiedBy>Sheila Rabun</cp:lastModifiedBy>
  <cp:revision>1</cp:revision>
  <dcterms:modified xsi:type="dcterms:W3CDTF">2018-10-02T21:10:31Z</dcterms:modified>
</cp:coreProperties>
</file>