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58" r:id="rId4"/>
    <p:sldId id="259" r:id="rId5"/>
    <p:sldId id="260" r:id="rId6"/>
    <p:sldId id="263" r:id="rId7"/>
    <p:sldId id="261" r:id="rId8"/>
    <p:sldId id="262" r:id="rId9"/>
    <p:sldId id="273" r:id="rId10"/>
    <p:sldId id="264" r:id="rId11"/>
    <p:sldId id="272" r:id="rId12"/>
    <p:sldId id="265" r:id="rId13"/>
    <p:sldId id="321" r:id="rId14"/>
    <p:sldId id="324" r:id="rId15"/>
    <p:sldId id="325" r:id="rId16"/>
    <p:sldId id="326" r:id="rId17"/>
    <p:sldId id="269" r:id="rId18"/>
    <p:sldId id="270" r:id="rId19"/>
    <p:sldId id="271" r:id="rId20"/>
    <p:sldId id="32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08"/>
    <p:restoredTop sz="94652"/>
  </p:normalViewPr>
  <p:slideViewPr>
    <p:cSldViewPr snapToGrid="0" snapToObjects="1">
      <p:cViewPr varScale="1">
        <p:scale>
          <a:sx n="164" d="100"/>
          <a:sy n="164" d="100"/>
        </p:scale>
        <p:origin x="376"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67BC1-DCFD-354E-8153-91B226D43A37}" type="datetimeFigureOut">
              <a:rPr lang="en-US" smtClean="0"/>
              <a:t>9/29/18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DBE35-044D-2547-BE17-EED043082970}" type="slidenum">
              <a:rPr lang="en-US" smtClean="0"/>
              <a:t>‹#›</a:t>
            </a:fld>
            <a:endParaRPr lang="en-US"/>
          </a:p>
        </p:txBody>
      </p:sp>
    </p:spTree>
    <p:extLst>
      <p:ext uri="{BB962C8B-B14F-4D97-AF65-F5344CB8AC3E}">
        <p14:creationId xmlns:p14="http://schemas.microsoft.com/office/powerpoint/2010/main" val="117971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9/29/18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E46E-7B90-0C42-AFB4-E123615739EA}"/>
              </a:ext>
            </a:extLst>
          </p:cNvPr>
          <p:cNvSpPr>
            <a:spLocks noGrp="1"/>
          </p:cNvSpPr>
          <p:nvPr>
            <p:ph type="ctrTitle"/>
          </p:nvPr>
        </p:nvSpPr>
        <p:spPr>
          <a:xfrm>
            <a:off x="1995055" y="1964267"/>
            <a:ext cx="9165070" cy="2421464"/>
          </a:xfrm>
        </p:spPr>
        <p:txBody>
          <a:bodyPr/>
          <a:lstStyle/>
          <a:p>
            <a:r>
              <a:rPr lang="en-US" dirty="0"/>
              <a:t>IMPACT, The DISCIPLINES, AND VIVO</a:t>
            </a:r>
          </a:p>
        </p:txBody>
      </p:sp>
      <p:sp>
        <p:nvSpPr>
          <p:cNvPr id="3" name="Subtitle 2">
            <a:extLst>
              <a:ext uri="{FF2B5EF4-FFF2-40B4-BE49-F238E27FC236}">
                <a16:creationId xmlns:a16="http://schemas.microsoft.com/office/drawing/2014/main" id="{DAE6B27E-0B77-AF43-9267-6550B1FE9A79}"/>
              </a:ext>
            </a:extLst>
          </p:cNvPr>
          <p:cNvSpPr>
            <a:spLocks noGrp="1"/>
          </p:cNvSpPr>
          <p:nvPr>
            <p:ph type="subTitle" idx="1"/>
          </p:nvPr>
        </p:nvSpPr>
        <p:spPr/>
        <p:txBody>
          <a:bodyPr/>
          <a:lstStyle/>
          <a:p>
            <a:r>
              <a:rPr lang="en-US" cap="none" dirty="0"/>
              <a:t>Michael Conlon, PhD</a:t>
            </a:r>
          </a:p>
          <a:p>
            <a:r>
              <a:rPr lang="en-US" cap="none" dirty="0"/>
              <a:t>Emeritus Faculty Member</a:t>
            </a:r>
          </a:p>
          <a:p>
            <a:r>
              <a:rPr lang="en-US" cap="none" dirty="0"/>
              <a:t>University of Florida </a:t>
            </a:r>
          </a:p>
        </p:txBody>
      </p:sp>
    </p:spTree>
    <p:extLst>
      <p:ext uri="{BB962C8B-B14F-4D97-AF65-F5344CB8AC3E}">
        <p14:creationId xmlns:p14="http://schemas.microsoft.com/office/powerpoint/2010/main" val="24511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A89B-87DA-5F47-BFC2-3396EFCA802E}"/>
              </a:ext>
            </a:extLst>
          </p:cNvPr>
          <p:cNvSpPr>
            <a:spLocks noGrp="1"/>
          </p:cNvSpPr>
          <p:nvPr>
            <p:ph type="title"/>
          </p:nvPr>
        </p:nvSpPr>
        <p:spPr>
          <a:xfrm>
            <a:off x="7865806" y="643463"/>
            <a:ext cx="3706762" cy="1608124"/>
          </a:xfrm>
        </p:spPr>
        <p:txBody>
          <a:bodyPr>
            <a:normAutofit/>
          </a:bodyPr>
          <a:lstStyle/>
          <a:p>
            <a:pPr>
              <a:lnSpc>
                <a:spcPct val="90000"/>
              </a:lnSpc>
            </a:pPr>
            <a:r>
              <a:rPr lang="en-US" dirty="0"/>
              <a:t>the humanities</a:t>
            </a:r>
          </a:p>
        </p:txBody>
      </p:sp>
      <p:pic>
        <p:nvPicPr>
          <p:cNvPr id="10" name="Content Placeholder 6">
            <a:extLst>
              <a:ext uri="{FF2B5EF4-FFF2-40B4-BE49-F238E27FC236}">
                <a16:creationId xmlns:a16="http://schemas.microsoft.com/office/drawing/2014/main" id="{3DEA3AF8-CC58-7242-88C1-A19CCE0FE15E}"/>
              </a:ext>
            </a:extLst>
          </p:cNvPr>
          <p:cNvPicPr>
            <a:picLocks noChangeAspect="1"/>
          </p:cNvPicPr>
          <p:nvPr/>
        </p:nvPicPr>
        <p:blipFill rotWithShape="1">
          <a:blip r:embed="rId3"/>
          <a:srcRect l="15123" r="5305"/>
          <a:stretch/>
        </p:blipFill>
        <p:spPr>
          <a:xfrm>
            <a:off x="20" y="975"/>
            <a:ext cx="7552924" cy="6858000"/>
          </a:xfrm>
          <a:prstGeom prst="rect">
            <a:avLst/>
          </a:prstGeom>
        </p:spPr>
      </p:pic>
      <p:sp>
        <p:nvSpPr>
          <p:cNvPr id="15" name="Content Placeholder 11">
            <a:extLst>
              <a:ext uri="{FF2B5EF4-FFF2-40B4-BE49-F238E27FC236}">
                <a16:creationId xmlns:a16="http://schemas.microsoft.com/office/drawing/2014/main" id="{17E0F30F-B55D-40F4-B84A-5DE9686A35B1}"/>
              </a:ext>
            </a:extLst>
          </p:cNvPr>
          <p:cNvSpPr>
            <a:spLocks noGrp="1"/>
          </p:cNvSpPr>
          <p:nvPr>
            <p:ph idx="1"/>
          </p:nvPr>
        </p:nvSpPr>
        <p:spPr>
          <a:xfrm>
            <a:off x="7865806" y="2251587"/>
            <a:ext cx="3706762" cy="3972232"/>
          </a:xfrm>
        </p:spPr>
        <p:txBody>
          <a:bodyPr>
            <a:normAutofit/>
          </a:bodyPr>
          <a:lstStyle/>
          <a:p>
            <a:r>
              <a:rPr lang="en-US" dirty="0"/>
              <a:t>Perhaps at the nadir</a:t>
            </a:r>
          </a:p>
          <a:p>
            <a:r>
              <a:rPr lang="en-US" dirty="0"/>
              <a:t>Proposal to eliminate the NEH</a:t>
            </a:r>
          </a:p>
          <a:p>
            <a:r>
              <a:rPr lang="en-US" dirty="0"/>
              <a:t>Very few opportunities for external funding</a:t>
            </a:r>
          </a:p>
          <a:p>
            <a:r>
              <a:rPr lang="en-US" dirty="0"/>
              <a:t>Little programmatic effort in partnership with governments</a:t>
            </a:r>
          </a:p>
          <a:p>
            <a:r>
              <a:rPr lang="en-US" dirty="0"/>
              <a:t>Translation to the public through performances, exhibitions, recordings, libraries, galleries</a:t>
            </a:r>
          </a:p>
        </p:txBody>
      </p:sp>
    </p:spTree>
    <p:extLst>
      <p:ext uri="{BB962C8B-B14F-4D97-AF65-F5344CB8AC3E}">
        <p14:creationId xmlns:p14="http://schemas.microsoft.com/office/powerpoint/2010/main" val="2627654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4AF74-020E-C94E-B8CE-416F06EF8B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0330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803-8EA2-9E45-A66B-760A37C33DF3}"/>
              </a:ext>
            </a:extLst>
          </p:cNvPr>
          <p:cNvSpPr>
            <a:spLocks noGrp="1"/>
          </p:cNvSpPr>
          <p:nvPr>
            <p:ph type="title"/>
          </p:nvPr>
        </p:nvSpPr>
        <p:spPr>
          <a:xfrm>
            <a:off x="825909" y="808055"/>
            <a:ext cx="3979205" cy="1453363"/>
          </a:xfrm>
        </p:spPr>
        <p:txBody>
          <a:bodyPr>
            <a:normAutofit/>
          </a:bodyPr>
          <a:lstStyle/>
          <a:p>
            <a:pPr>
              <a:lnSpc>
                <a:spcPct val="90000"/>
              </a:lnSpc>
            </a:pPr>
            <a:r>
              <a:rPr lang="en-US" sz="3300" dirty="0"/>
              <a:t>Assessment of near-term impact using VIVO</a:t>
            </a:r>
          </a:p>
        </p:txBody>
      </p:sp>
      <p:sp>
        <p:nvSpPr>
          <p:cNvPr id="3" name="Content Placeholder 2">
            <a:extLst>
              <a:ext uri="{FF2B5EF4-FFF2-40B4-BE49-F238E27FC236}">
                <a16:creationId xmlns:a16="http://schemas.microsoft.com/office/drawing/2014/main" id="{C2FC9937-7A98-7E43-9B14-523106C1AF85}"/>
              </a:ext>
            </a:extLst>
          </p:cNvPr>
          <p:cNvSpPr>
            <a:spLocks noGrp="1"/>
          </p:cNvSpPr>
          <p:nvPr>
            <p:ph idx="1"/>
          </p:nvPr>
        </p:nvSpPr>
        <p:spPr>
          <a:xfrm>
            <a:off x="802178" y="2261420"/>
            <a:ext cx="4002936" cy="3637935"/>
          </a:xfrm>
        </p:spPr>
        <p:txBody>
          <a:bodyPr>
            <a:normAutofit/>
          </a:bodyPr>
          <a:lstStyle/>
          <a:p>
            <a:pPr marL="0" indent="0">
              <a:buNone/>
            </a:pPr>
            <a:r>
              <a:rPr lang="en-US" dirty="0"/>
              <a:t>VIVO [Pronunciation: </a:t>
            </a:r>
            <a:r>
              <a:rPr lang="en-US" i="1" dirty="0" err="1"/>
              <a:t>vee-voh</a:t>
            </a:r>
            <a:r>
              <a:rPr lang="en-US" dirty="0"/>
              <a:t>] is member-supported, open source software and an ontology for representing scholarship.  VIVO supports recording, editing, searching, browsing and visualizing scholarly activity. VIVO encourages research discovery, expert finding, network analysis and assessment of research impact.  VIVO is easily extended to support additional domains of scholarly activity.</a:t>
            </a:r>
          </a:p>
        </p:txBody>
      </p:sp>
      <p:pic>
        <p:nvPicPr>
          <p:cNvPr id="4" name="Picture 3" descr="Screen Shot 2017-03-25 at 12.20.39 PM.png">
            <a:extLst>
              <a:ext uri="{FF2B5EF4-FFF2-40B4-BE49-F238E27FC236}">
                <a16:creationId xmlns:a16="http://schemas.microsoft.com/office/drawing/2014/main" id="{38252BB5-69FA-A544-B731-838EC15EE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752" y="1686836"/>
            <a:ext cx="6095593" cy="332209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2630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73"/>
            <a:ext cx="12191999" cy="1325563"/>
          </a:xfrm>
        </p:spPr>
        <p:txBody>
          <a:bodyPr>
            <a:normAutofit/>
          </a:bodyPr>
          <a:lstStyle/>
          <a:p>
            <a:pPr algn="ctr"/>
            <a:r>
              <a:rPr lang="en-US" sz="3200" dirty="0"/>
              <a:t>VIVO integrates and reuses institutional data</a:t>
            </a:r>
          </a:p>
        </p:txBody>
      </p:sp>
      <p:sp>
        <p:nvSpPr>
          <p:cNvPr id="10" name="Flowchart: Magnetic Disk 9"/>
          <p:cNvSpPr/>
          <p:nvPr/>
        </p:nvSpPr>
        <p:spPr>
          <a:xfrm>
            <a:off x="4840750" y="2949066"/>
            <a:ext cx="1643866" cy="16233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VIVO</a:t>
            </a:r>
          </a:p>
        </p:txBody>
      </p:sp>
      <p:cxnSp>
        <p:nvCxnSpPr>
          <p:cNvPr id="18" name="Straight Arrow Connector 17"/>
          <p:cNvCxnSpPr>
            <a:stCxn id="3" idx="3"/>
          </p:cNvCxnSpPr>
          <p:nvPr/>
        </p:nvCxnSpPr>
        <p:spPr>
          <a:xfrm>
            <a:off x="2930470" y="2728153"/>
            <a:ext cx="1647642" cy="555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34" idx="3"/>
          </p:cNvCxnSpPr>
          <p:nvPr/>
        </p:nvCxnSpPr>
        <p:spPr>
          <a:xfrm flipV="1">
            <a:off x="3310723" y="3909026"/>
            <a:ext cx="12673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2867309" y="3287176"/>
            <a:ext cx="1745607" cy="25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3133565" y="4170486"/>
            <a:ext cx="1489041" cy="40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lowchart: Multidocument 26"/>
          <p:cNvSpPr/>
          <p:nvPr/>
        </p:nvSpPr>
        <p:spPr>
          <a:xfrm>
            <a:off x="7190815" y="1487066"/>
            <a:ext cx="1239266" cy="955657"/>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Reports</a:t>
            </a:r>
          </a:p>
        </p:txBody>
      </p:sp>
      <p:sp>
        <p:nvSpPr>
          <p:cNvPr id="28" name="Folded Corner 27"/>
          <p:cNvSpPr/>
          <p:nvPr/>
        </p:nvSpPr>
        <p:spPr>
          <a:xfrm>
            <a:off x="7918357" y="2992039"/>
            <a:ext cx="1189877" cy="765046"/>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Curricula</a:t>
            </a:r>
          </a:p>
          <a:p>
            <a:pPr algn="ctr"/>
            <a:r>
              <a:rPr lang="en-US" dirty="0">
                <a:solidFill>
                  <a:schemeClr val="tx1"/>
                </a:solidFill>
              </a:rPr>
              <a:t>Vitae</a:t>
            </a:r>
          </a:p>
        </p:txBody>
      </p:sp>
      <p:sp>
        <p:nvSpPr>
          <p:cNvPr id="30" name="Rounded Rectangle 29"/>
          <p:cNvSpPr/>
          <p:nvPr/>
        </p:nvSpPr>
        <p:spPr>
          <a:xfrm>
            <a:off x="7235376" y="5767140"/>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Visualizations</a:t>
            </a:r>
          </a:p>
        </p:txBody>
      </p:sp>
      <p:sp>
        <p:nvSpPr>
          <p:cNvPr id="32" name="Oval 31"/>
          <p:cNvSpPr/>
          <p:nvPr/>
        </p:nvSpPr>
        <p:spPr>
          <a:xfrm>
            <a:off x="9402057" y="1541529"/>
            <a:ext cx="1280160" cy="12801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Expert</a:t>
            </a:r>
          </a:p>
          <a:p>
            <a:pPr algn="ctr"/>
            <a:r>
              <a:rPr lang="en-US" dirty="0">
                <a:solidFill>
                  <a:schemeClr val="tx1"/>
                </a:solidFill>
              </a:rPr>
              <a:t>Finding</a:t>
            </a:r>
          </a:p>
        </p:txBody>
      </p:sp>
      <p:sp>
        <p:nvSpPr>
          <p:cNvPr id="33" name="Oval 32"/>
          <p:cNvSpPr/>
          <p:nvPr/>
        </p:nvSpPr>
        <p:spPr>
          <a:xfrm>
            <a:off x="9829319" y="3260647"/>
            <a:ext cx="1477298" cy="13856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a:t>
            </a:r>
          </a:p>
          <a:p>
            <a:pPr algn="ctr"/>
            <a:r>
              <a:rPr lang="en-US" dirty="0">
                <a:solidFill>
                  <a:schemeClr val="tx1"/>
                </a:solidFill>
              </a:rPr>
              <a:t>Analysis</a:t>
            </a:r>
          </a:p>
        </p:txBody>
      </p:sp>
      <p:cxnSp>
        <p:nvCxnSpPr>
          <p:cNvPr id="35" name="Straight Arrow Connector 34"/>
          <p:cNvCxnSpPr>
            <a:cxnSpLocks/>
          </p:cNvCxnSpPr>
          <p:nvPr/>
        </p:nvCxnSpPr>
        <p:spPr>
          <a:xfrm flipV="1">
            <a:off x="6591300" y="2438530"/>
            <a:ext cx="487437" cy="57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V="1">
            <a:off x="6712450" y="2464299"/>
            <a:ext cx="2276567" cy="929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V="1">
            <a:off x="6731358" y="3407062"/>
            <a:ext cx="940257" cy="353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6712450" y="3994944"/>
            <a:ext cx="30359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6366059" y="4578900"/>
            <a:ext cx="1065245" cy="1039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9496189" y="5232848"/>
            <a:ext cx="1336753" cy="11987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Adhoc</a:t>
            </a:r>
          </a:p>
          <a:p>
            <a:pPr algn="ctr"/>
            <a:r>
              <a:rPr lang="en-US" dirty="0">
                <a:solidFill>
                  <a:schemeClr val="tx1"/>
                </a:solidFill>
              </a:rPr>
              <a:t>Queries</a:t>
            </a:r>
          </a:p>
        </p:txBody>
      </p:sp>
      <p:cxnSp>
        <p:nvCxnSpPr>
          <p:cNvPr id="49" name="Straight Arrow Connector 48"/>
          <p:cNvCxnSpPr>
            <a:cxnSpLocks/>
          </p:cNvCxnSpPr>
          <p:nvPr/>
        </p:nvCxnSpPr>
        <p:spPr>
          <a:xfrm>
            <a:off x="6450144" y="4487005"/>
            <a:ext cx="2951913" cy="1137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04410" y="2543487"/>
            <a:ext cx="826060" cy="369332"/>
          </a:xfrm>
          <a:prstGeom prst="rect">
            <a:avLst/>
          </a:prstGeom>
          <a:noFill/>
        </p:spPr>
        <p:txBody>
          <a:bodyPr wrap="none" rtlCol="0">
            <a:spAutoFit/>
          </a:bodyPr>
          <a:lstStyle/>
          <a:p>
            <a:r>
              <a:rPr lang="en-US" dirty="0"/>
              <a:t>People</a:t>
            </a:r>
          </a:p>
        </p:txBody>
      </p:sp>
      <p:sp>
        <p:nvSpPr>
          <p:cNvPr id="29" name="TextBox 28"/>
          <p:cNvSpPr txBox="1"/>
          <p:nvPr/>
        </p:nvSpPr>
        <p:spPr>
          <a:xfrm>
            <a:off x="1887824" y="3045949"/>
            <a:ext cx="935962" cy="369332"/>
          </a:xfrm>
          <a:prstGeom prst="rect">
            <a:avLst/>
          </a:prstGeom>
          <a:noFill/>
        </p:spPr>
        <p:txBody>
          <a:bodyPr wrap="none" rtlCol="0">
            <a:spAutoFit/>
          </a:bodyPr>
          <a:lstStyle/>
          <a:p>
            <a:r>
              <a:rPr lang="en-US" dirty="0"/>
              <a:t>Projects</a:t>
            </a:r>
          </a:p>
        </p:txBody>
      </p:sp>
      <p:sp>
        <p:nvSpPr>
          <p:cNvPr id="34" name="TextBox 33"/>
          <p:cNvSpPr txBox="1"/>
          <p:nvPr/>
        </p:nvSpPr>
        <p:spPr>
          <a:xfrm>
            <a:off x="1368075" y="3585861"/>
            <a:ext cx="1942648" cy="646331"/>
          </a:xfrm>
          <a:prstGeom prst="rect">
            <a:avLst/>
          </a:prstGeom>
          <a:noFill/>
        </p:spPr>
        <p:txBody>
          <a:bodyPr wrap="none" rtlCol="0">
            <a:spAutoFit/>
          </a:bodyPr>
          <a:lstStyle/>
          <a:p>
            <a:r>
              <a:rPr lang="en-US" dirty="0"/>
              <a:t>Papers, Books</a:t>
            </a:r>
            <a:br>
              <a:rPr lang="en-US" dirty="0"/>
            </a:br>
            <a:r>
              <a:rPr lang="en-US" dirty="0"/>
              <a:t>Datasets, Software</a:t>
            </a:r>
          </a:p>
        </p:txBody>
      </p:sp>
      <p:sp>
        <p:nvSpPr>
          <p:cNvPr id="36" name="TextBox 35"/>
          <p:cNvSpPr txBox="1"/>
          <p:nvPr/>
        </p:nvSpPr>
        <p:spPr>
          <a:xfrm>
            <a:off x="2354212" y="5511358"/>
            <a:ext cx="858440" cy="369332"/>
          </a:xfrm>
          <a:prstGeom prst="rect">
            <a:avLst/>
          </a:prstGeom>
          <a:noFill/>
        </p:spPr>
        <p:txBody>
          <a:bodyPr wrap="none" rtlCol="0">
            <a:spAutoFit/>
          </a:bodyPr>
          <a:lstStyle/>
          <a:p>
            <a:r>
              <a:rPr lang="en-US" dirty="0"/>
              <a:t>Service</a:t>
            </a:r>
          </a:p>
        </p:txBody>
      </p:sp>
      <p:sp>
        <p:nvSpPr>
          <p:cNvPr id="42" name="TextBox 41"/>
          <p:cNvSpPr txBox="1"/>
          <p:nvPr/>
        </p:nvSpPr>
        <p:spPr>
          <a:xfrm>
            <a:off x="2081174" y="1918326"/>
            <a:ext cx="1373518" cy="369332"/>
          </a:xfrm>
          <a:prstGeom prst="rect">
            <a:avLst/>
          </a:prstGeom>
          <a:noFill/>
        </p:spPr>
        <p:txBody>
          <a:bodyPr wrap="none" rtlCol="0">
            <a:spAutoFit/>
          </a:bodyPr>
          <a:lstStyle/>
          <a:p>
            <a:r>
              <a:rPr lang="en-US" dirty="0"/>
              <a:t>Organization</a:t>
            </a:r>
          </a:p>
        </p:txBody>
      </p:sp>
      <p:cxnSp>
        <p:nvCxnSpPr>
          <p:cNvPr id="45" name="Straight Arrow Connector 44"/>
          <p:cNvCxnSpPr>
            <a:stCxn id="42" idx="3"/>
          </p:cNvCxnSpPr>
          <p:nvPr/>
        </p:nvCxnSpPr>
        <p:spPr>
          <a:xfrm>
            <a:off x="3454692" y="2102993"/>
            <a:ext cx="1134250" cy="86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A8F61E-B74C-5A4C-B2E7-C7EBBACFA924}"/>
              </a:ext>
            </a:extLst>
          </p:cNvPr>
          <p:cNvCxnSpPr>
            <a:cxnSpLocks/>
            <a:stCxn id="38" idx="3"/>
          </p:cNvCxnSpPr>
          <p:nvPr/>
        </p:nvCxnSpPr>
        <p:spPr>
          <a:xfrm flipV="1">
            <a:off x="3042074" y="4382295"/>
            <a:ext cx="1580532" cy="79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6C9E057-D9E3-9744-97E9-92E035C8092F}"/>
              </a:ext>
            </a:extLst>
          </p:cNvPr>
          <p:cNvSpPr txBox="1"/>
          <p:nvPr/>
        </p:nvSpPr>
        <p:spPr>
          <a:xfrm>
            <a:off x="1977076" y="4989304"/>
            <a:ext cx="1064998" cy="369332"/>
          </a:xfrm>
          <a:prstGeom prst="rect">
            <a:avLst/>
          </a:prstGeom>
          <a:noFill/>
        </p:spPr>
        <p:txBody>
          <a:bodyPr wrap="square" rtlCol="0">
            <a:spAutoFit/>
          </a:bodyPr>
          <a:lstStyle/>
          <a:p>
            <a:r>
              <a:rPr lang="en-US" dirty="0"/>
              <a:t>Teaching</a:t>
            </a:r>
          </a:p>
        </p:txBody>
      </p:sp>
      <p:sp>
        <p:nvSpPr>
          <p:cNvPr id="40" name="Rounded Rectangle 39">
            <a:extLst>
              <a:ext uri="{FF2B5EF4-FFF2-40B4-BE49-F238E27FC236}">
                <a16:creationId xmlns:a16="http://schemas.microsoft.com/office/drawing/2014/main" id="{E1E007D0-E4E5-ED41-B6AC-BBB643277F55}"/>
              </a:ext>
            </a:extLst>
          </p:cNvPr>
          <p:cNvSpPr/>
          <p:nvPr/>
        </p:nvSpPr>
        <p:spPr>
          <a:xfrm>
            <a:off x="7775663" y="4190863"/>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Web</a:t>
            </a:r>
          </a:p>
          <a:p>
            <a:pPr algn="ctr"/>
            <a:r>
              <a:rPr lang="en-US" dirty="0">
                <a:solidFill>
                  <a:schemeClr val="tx1"/>
                </a:solidFill>
              </a:rPr>
              <a:t>Profiles</a:t>
            </a:r>
          </a:p>
        </p:txBody>
      </p:sp>
      <p:cxnSp>
        <p:nvCxnSpPr>
          <p:cNvPr id="46" name="Straight Arrow Connector 45">
            <a:extLst>
              <a:ext uri="{FF2B5EF4-FFF2-40B4-BE49-F238E27FC236}">
                <a16:creationId xmlns:a16="http://schemas.microsoft.com/office/drawing/2014/main" id="{4A7AF2E3-2883-0A4E-B3E7-62B0A91A39BD}"/>
              </a:ext>
            </a:extLst>
          </p:cNvPr>
          <p:cNvCxnSpPr>
            <a:cxnSpLocks/>
          </p:cNvCxnSpPr>
          <p:nvPr/>
        </p:nvCxnSpPr>
        <p:spPr>
          <a:xfrm>
            <a:off x="6591300" y="4190863"/>
            <a:ext cx="1090231" cy="29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7FA80EE-B8CD-2C4A-A006-68624337F28D}"/>
              </a:ext>
            </a:extLst>
          </p:cNvPr>
          <p:cNvSpPr txBox="1"/>
          <p:nvPr/>
        </p:nvSpPr>
        <p:spPr>
          <a:xfrm>
            <a:off x="1564878" y="4320589"/>
            <a:ext cx="1889814" cy="646331"/>
          </a:xfrm>
          <a:prstGeom prst="rect">
            <a:avLst/>
          </a:prstGeom>
          <a:noFill/>
        </p:spPr>
        <p:txBody>
          <a:bodyPr wrap="square" rtlCol="0">
            <a:spAutoFit/>
          </a:bodyPr>
          <a:lstStyle/>
          <a:p>
            <a:r>
              <a:rPr lang="en-US" dirty="0"/>
              <a:t>Performances, exhibits</a:t>
            </a:r>
          </a:p>
        </p:txBody>
      </p:sp>
      <p:cxnSp>
        <p:nvCxnSpPr>
          <p:cNvPr id="50" name="Straight Arrow Connector 49">
            <a:extLst>
              <a:ext uri="{FF2B5EF4-FFF2-40B4-BE49-F238E27FC236}">
                <a16:creationId xmlns:a16="http://schemas.microsoft.com/office/drawing/2014/main" id="{05032CF8-596B-DE41-9A2C-65D7BF1EE7BE}"/>
              </a:ext>
            </a:extLst>
          </p:cNvPr>
          <p:cNvCxnSpPr>
            <a:cxnSpLocks/>
            <a:stCxn id="36" idx="3"/>
          </p:cNvCxnSpPr>
          <p:nvPr/>
        </p:nvCxnSpPr>
        <p:spPr>
          <a:xfrm flipV="1">
            <a:off x="3212652" y="4555357"/>
            <a:ext cx="1540866" cy="1140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089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3" name="Picture 2" descr="UF Org Structure.inverted.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50492" y="-1776"/>
            <a:ext cx="12191980" cy="6857990"/>
          </a:xfrm>
          <a:prstGeom prst="rect">
            <a:avLst/>
          </a:prstGeom>
        </p:spPr>
      </p:pic>
      <p:sp>
        <p:nvSpPr>
          <p:cNvPr id="7" name="Rectangle 6">
            <a:extLst>
              <a:ext uri="{FF2B5EF4-FFF2-40B4-BE49-F238E27FC236}">
                <a16:creationId xmlns:a16="http://schemas.microsoft.com/office/drawing/2014/main" id="{0FAA5CE0-8E11-AC44-9A3A-252C91B5FAEC}"/>
              </a:ext>
            </a:extLst>
          </p:cNvPr>
          <p:cNvSpPr/>
          <p:nvPr/>
        </p:nvSpPr>
        <p:spPr>
          <a:xfrm>
            <a:off x="4987637" y="6123709"/>
            <a:ext cx="471054" cy="29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8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rg structure close-up.inver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19496" cy="6858000"/>
          </a:xfrm>
          <a:prstGeom prst="rect">
            <a:avLst/>
          </a:prstGeom>
        </p:spPr>
      </p:pic>
      <p:sp>
        <p:nvSpPr>
          <p:cNvPr id="4" name="Title 1"/>
          <p:cNvSpPr>
            <a:spLocks noGrp="1"/>
          </p:cNvSpPr>
          <p:nvPr>
            <p:ph type="title"/>
          </p:nvPr>
        </p:nvSpPr>
        <p:spPr>
          <a:xfrm>
            <a:off x="2946384" y="831006"/>
            <a:ext cx="1806650" cy="632495"/>
          </a:xfrm>
        </p:spPr>
        <p:txBody>
          <a:bodyPr>
            <a:noAutofit/>
          </a:bodyPr>
          <a:lstStyle/>
          <a:p>
            <a:pPr algn="l"/>
            <a:r>
              <a:rPr lang="en-US" sz="1200" dirty="0"/>
              <a:t>visualization via d3.js</a:t>
            </a:r>
            <a:br>
              <a:rPr lang="en-US" sz="1200" dirty="0"/>
            </a:br>
            <a:r>
              <a:rPr lang="en-US" sz="1200" dirty="0"/>
              <a:t>data via vivo.ufl.edu</a:t>
            </a:r>
          </a:p>
        </p:txBody>
      </p:sp>
    </p:spTree>
    <p:extLst>
      <p:ext uri="{BB962C8B-B14F-4D97-AF65-F5344CB8AC3E}">
        <p14:creationId xmlns:p14="http://schemas.microsoft.com/office/powerpoint/2010/main" val="21969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5301673"/>
            <a:ext cx="3706762" cy="1200745"/>
          </a:xfrm>
        </p:spPr>
        <p:txBody>
          <a:bodyPr vert="horz" lIns="91440" tIns="45720" rIns="91440" bIns="45720" rtlCol="0" anchor="ctr">
            <a:normAutofit fontScale="90000"/>
          </a:bodyPr>
          <a:lstStyle/>
          <a:p>
            <a:r>
              <a:rPr lang="en-US" sz="1300" cap="none" dirty="0">
                <a:latin typeface="+mn-lt"/>
              </a:rPr>
              <a:t>Vacca, R, McCarty, C, Conlon, M, and Nelson, D. Designing a CTSA‐Based Social Network Intervention to Foster Cross‐Disciplinary Team Science</a:t>
            </a:r>
            <a:br>
              <a:rPr lang="en-US" sz="1300" cap="none" dirty="0">
                <a:latin typeface="+mn-lt"/>
              </a:rPr>
            </a:br>
            <a:r>
              <a:rPr lang="en-US" sz="1300" cap="none" dirty="0">
                <a:latin typeface="+mn-lt"/>
              </a:rPr>
              <a:t>Clin Transl Sci. 2015 Aug; 8(4): 281–289.</a:t>
            </a:r>
            <a:br>
              <a:rPr lang="en-US" sz="1300" cap="none" dirty="0">
                <a:latin typeface="+mn-lt"/>
              </a:rPr>
            </a:br>
            <a:r>
              <a:rPr lang="en-US" sz="1300" cap="none" dirty="0">
                <a:latin typeface="+mn-lt"/>
              </a:rPr>
              <a:t>Published online 2015 Mar 19. doi:  10.1111/cts.12267</a:t>
            </a:r>
            <a:br>
              <a:rPr lang="en-US" dirty="0"/>
            </a:br>
            <a:endParaRPr lang="en-US" sz="1200" i="1" dirty="0"/>
          </a:p>
        </p:txBody>
      </p:sp>
      <p:sp>
        <p:nvSpPr>
          <p:cNvPr id="4" name="TextBox 3"/>
          <p:cNvSpPr txBox="1"/>
          <p:nvPr/>
        </p:nvSpPr>
        <p:spPr>
          <a:xfrm>
            <a:off x="7865806" y="1984514"/>
            <a:ext cx="3706762" cy="2593407"/>
          </a:xfrm>
          <a:prstGeom prst="rect">
            <a:avLst/>
          </a:prstGeom>
        </p:spPr>
        <p:txBody>
          <a:bodyPr vert="horz" lIns="91440" tIns="45720" rIns="91440" bIns="45720" rtlCol="0" anchor="ctr">
            <a:normAutofit/>
          </a:bodyPr>
          <a:lstStyle/>
          <a:p>
            <a:pPr>
              <a:spcAft>
                <a:spcPts val="1000"/>
              </a:spcAft>
              <a:buClr>
                <a:schemeClr val="tx1"/>
              </a:buClr>
              <a:buSzPct val="100000"/>
            </a:pPr>
            <a:r>
              <a:rPr lang="en-US" dirty="0"/>
              <a:t>Co-author network of the University of Florida, 2013</a:t>
            </a:r>
          </a:p>
          <a:p>
            <a:pPr>
              <a:spcAft>
                <a:spcPts val="1000"/>
              </a:spcAft>
              <a:buClr>
                <a:schemeClr val="tx1"/>
              </a:buClr>
              <a:buSzPct val="100000"/>
            </a:pPr>
            <a:r>
              <a:rPr lang="en-US" dirty="0"/>
              <a:t>A) shows new connections via induction. Health Center Faculty in blue.  Pilot awardees and new connections in red </a:t>
            </a:r>
          </a:p>
          <a:p>
            <a:pPr>
              <a:spcAft>
                <a:spcPts val="1000"/>
              </a:spcAft>
              <a:buClr>
                <a:schemeClr val="tx1"/>
              </a:buClr>
              <a:buSzPct val="100000"/>
            </a:pPr>
            <a:r>
              <a:rPr lang="en-US" dirty="0"/>
              <a:t>B) shows new connections via alteration</a:t>
            </a:r>
          </a:p>
        </p:txBody>
      </p:sp>
      <p:sp>
        <p:nvSpPr>
          <p:cNvPr id="6" name="Title 1">
            <a:extLst>
              <a:ext uri="{FF2B5EF4-FFF2-40B4-BE49-F238E27FC236}">
                <a16:creationId xmlns:a16="http://schemas.microsoft.com/office/drawing/2014/main" id="{6AB2E39C-AB68-FF46-99E2-763D47AAE18A}"/>
              </a:ext>
            </a:extLst>
          </p:cNvPr>
          <p:cNvSpPr txBox="1">
            <a:spLocks/>
          </p:cNvSpPr>
          <p:nvPr/>
        </p:nvSpPr>
        <p:spPr>
          <a:xfrm>
            <a:off x="0" y="178315"/>
            <a:ext cx="121888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Using VIVO to Improve university Function</a:t>
            </a:r>
          </a:p>
        </p:txBody>
      </p:sp>
      <p:pic>
        <p:nvPicPr>
          <p:cNvPr id="13" name="Picture 12">
            <a:extLst>
              <a:ext uri="{FF2B5EF4-FFF2-40B4-BE49-F238E27FC236}">
                <a16:creationId xmlns:a16="http://schemas.microsoft.com/office/drawing/2014/main" id="{A315489A-9408-3742-B3AC-1E8FC50BDE76}"/>
              </a:ext>
            </a:extLst>
          </p:cNvPr>
          <p:cNvPicPr>
            <a:picLocks noChangeAspect="1"/>
          </p:cNvPicPr>
          <p:nvPr/>
        </p:nvPicPr>
        <p:blipFill>
          <a:blip r:embed="rId4"/>
          <a:stretch>
            <a:fillRect/>
          </a:stretch>
        </p:blipFill>
        <p:spPr>
          <a:xfrm>
            <a:off x="452363" y="1871517"/>
            <a:ext cx="7177684" cy="3540991"/>
          </a:xfrm>
          <a:prstGeom prst="rect">
            <a:avLst/>
          </a:prstGeom>
        </p:spPr>
      </p:pic>
    </p:spTree>
    <p:extLst>
      <p:ext uri="{BB962C8B-B14F-4D97-AF65-F5344CB8AC3E}">
        <p14:creationId xmlns:p14="http://schemas.microsoft.com/office/powerpoint/2010/main" val="24773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DF803-8EA2-9E45-A66B-760A37C33DF3}"/>
              </a:ext>
            </a:extLst>
          </p:cNvPr>
          <p:cNvSpPr>
            <a:spLocks noGrp="1"/>
          </p:cNvSpPr>
          <p:nvPr>
            <p:ph type="title"/>
          </p:nvPr>
        </p:nvSpPr>
        <p:spPr>
          <a:xfrm>
            <a:off x="685799" y="1150076"/>
            <a:ext cx="3659389" cy="4557849"/>
          </a:xfrm>
        </p:spPr>
        <p:txBody>
          <a:bodyPr>
            <a:normAutofit/>
          </a:bodyPr>
          <a:lstStyle/>
          <a:p>
            <a:pPr algn="r"/>
            <a:r>
              <a:rPr lang="en-US" dirty="0"/>
              <a:t>BUT IMPACT IS GENERATIONAL …</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FC9937-7A98-7E43-9B14-523106C1AF85}"/>
              </a:ext>
            </a:extLst>
          </p:cNvPr>
          <p:cNvSpPr>
            <a:spLocks noGrp="1"/>
          </p:cNvSpPr>
          <p:nvPr>
            <p:ph idx="1"/>
          </p:nvPr>
        </p:nvSpPr>
        <p:spPr>
          <a:xfrm>
            <a:off x="4988658" y="1150076"/>
            <a:ext cx="6517543" cy="4557849"/>
          </a:xfrm>
        </p:spPr>
        <p:txBody>
          <a:bodyPr>
            <a:normAutofit/>
          </a:bodyPr>
          <a:lstStyle/>
          <a:p>
            <a:r>
              <a:rPr lang="en-US" dirty="0"/>
              <a:t>A university graduate goes on to become an international leader</a:t>
            </a:r>
          </a:p>
          <a:p>
            <a:r>
              <a:rPr lang="en-US" dirty="0"/>
              <a:t>A basic science discovery becomes a cancer-curing drug</a:t>
            </a:r>
          </a:p>
          <a:p>
            <a:r>
              <a:rPr lang="en-US" dirty="0"/>
              <a:t>An economic theory becomes influential</a:t>
            </a:r>
          </a:p>
          <a:p>
            <a:r>
              <a:rPr lang="en-US" dirty="0"/>
              <a:t>Scholarship in the arts, music, religion, culture, history improves our understanding of each other</a:t>
            </a:r>
          </a:p>
          <a:p>
            <a:r>
              <a:rPr lang="en-US" dirty="0"/>
              <a:t>Application of social science research leads to improved policy</a:t>
            </a:r>
          </a:p>
        </p:txBody>
      </p:sp>
    </p:spTree>
    <p:extLst>
      <p:ext uri="{BB962C8B-B14F-4D97-AF65-F5344CB8AC3E}">
        <p14:creationId xmlns:p14="http://schemas.microsoft.com/office/powerpoint/2010/main" val="736577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803-8EA2-9E45-A66B-760A37C33DF3}"/>
              </a:ext>
            </a:extLst>
          </p:cNvPr>
          <p:cNvSpPr>
            <a:spLocks noGrp="1"/>
          </p:cNvSpPr>
          <p:nvPr>
            <p:ph type="title"/>
          </p:nvPr>
        </p:nvSpPr>
        <p:spPr>
          <a:xfrm>
            <a:off x="685802" y="609600"/>
            <a:ext cx="6282266" cy="1456267"/>
          </a:xfrm>
        </p:spPr>
        <p:txBody>
          <a:bodyPr>
            <a:normAutofit/>
          </a:bodyPr>
          <a:lstStyle/>
          <a:p>
            <a:r>
              <a:rPr lang="en-US"/>
              <a:t>... CANNOT BE ASSESSED IN THE MOMENT, …</a:t>
            </a:r>
            <a:endParaRPr lang="en-US" dirty="0"/>
          </a:p>
        </p:txBody>
      </p:sp>
      <p:sp>
        <p:nvSpPr>
          <p:cNvPr id="3" name="Content Placeholder 2">
            <a:extLst>
              <a:ext uri="{FF2B5EF4-FFF2-40B4-BE49-F238E27FC236}">
                <a16:creationId xmlns:a16="http://schemas.microsoft.com/office/drawing/2014/main" id="{C2FC9937-7A98-7E43-9B14-523106C1AF85}"/>
              </a:ext>
            </a:extLst>
          </p:cNvPr>
          <p:cNvSpPr>
            <a:spLocks noGrp="1"/>
          </p:cNvSpPr>
          <p:nvPr>
            <p:ph idx="1"/>
          </p:nvPr>
        </p:nvSpPr>
        <p:spPr>
          <a:xfrm>
            <a:off x="685802" y="2142067"/>
            <a:ext cx="6282266" cy="3649133"/>
          </a:xfrm>
        </p:spPr>
        <p:txBody>
          <a:bodyPr>
            <a:normAutofit/>
          </a:bodyPr>
          <a:lstStyle/>
          <a:p>
            <a:r>
              <a:rPr lang="en-US" dirty="0"/>
              <a:t>A university graduate goes on to become an international leader for world peace</a:t>
            </a:r>
          </a:p>
          <a:p>
            <a:r>
              <a:rPr lang="en-US" dirty="0"/>
              <a:t>A basic science discovery becomes a cancer-curing drug</a:t>
            </a:r>
          </a:p>
          <a:p>
            <a:r>
              <a:rPr lang="en-US" dirty="0"/>
              <a:t>An economic theory becomes influential</a:t>
            </a:r>
          </a:p>
          <a:p>
            <a:r>
              <a:rPr lang="en-US" dirty="0"/>
              <a:t>Scholarship in the arts, music, religion, culture, history improves our understanding of each other</a:t>
            </a:r>
          </a:p>
          <a:p>
            <a:r>
              <a:rPr lang="en-US" dirty="0"/>
              <a:t>Application of social science research leads to improved policy</a:t>
            </a:r>
          </a:p>
        </p:txBody>
      </p:sp>
      <p:pic>
        <p:nvPicPr>
          <p:cNvPr id="7" name="Graphic 6" descr="Open Book">
            <a:extLst>
              <a:ext uri="{FF2B5EF4-FFF2-40B4-BE49-F238E27FC236}">
                <a16:creationId xmlns:a16="http://schemas.microsoft.com/office/drawing/2014/main" id="{28A7931A-F5AD-486F-8D5E-F986FA34E5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0936" y="1668042"/>
            <a:ext cx="3445714" cy="344571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70655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DF803-8EA2-9E45-A66B-760A37C33DF3}"/>
              </a:ext>
            </a:extLst>
          </p:cNvPr>
          <p:cNvSpPr>
            <a:spLocks noGrp="1"/>
          </p:cNvSpPr>
          <p:nvPr>
            <p:ph type="title"/>
          </p:nvPr>
        </p:nvSpPr>
        <p:spPr>
          <a:xfrm>
            <a:off x="685799" y="1150076"/>
            <a:ext cx="3659389" cy="4557849"/>
          </a:xfrm>
        </p:spPr>
        <p:txBody>
          <a:bodyPr>
            <a:normAutofit/>
          </a:bodyPr>
          <a:lstStyle/>
          <a:p>
            <a:pPr algn="r"/>
            <a:r>
              <a:rPr lang="en-US" dirty="0"/>
              <a:t>... AND OCCURS IN TRANSLATIONS</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FC9937-7A98-7E43-9B14-523106C1AF85}"/>
              </a:ext>
            </a:extLst>
          </p:cNvPr>
          <p:cNvSpPr>
            <a:spLocks noGrp="1"/>
          </p:cNvSpPr>
          <p:nvPr>
            <p:ph idx="1"/>
          </p:nvPr>
        </p:nvSpPr>
        <p:spPr>
          <a:xfrm>
            <a:off x="4988658" y="1150076"/>
            <a:ext cx="6517543" cy="4557849"/>
          </a:xfrm>
        </p:spPr>
        <p:txBody>
          <a:bodyPr>
            <a:normAutofit/>
          </a:bodyPr>
          <a:lstStyle/>
          <a:p>
            <a:r>
              <a:rPr lang="en-US" dirty="0"/>
              <a:t>The education obtained at the university inspires the future world leader</a:t>
            </a:r>
          </a:p>
          <a:p>
            <a:r>
              <a:rPr lang="en-US" dirty="0"/>
              <a:t>A company develops the cancer-curing drug</a:t>
            </a:r>
          </a:p>
          <a:p>
            <a:r>
              <a:rPr lang="en-US" dirty="0"/>
              <a:t>The economic theory is discussed, taught, refined, and adopted by practitioners</a:t>
            </a:r>
          </a:p>
          <a:p>
            <a:r>
              <a:rPr lang="en-US" dirty="0"/>
              <a:t>Cultural heritage organizations insure access to important scholarly works</a:t>
            </a:r>
          </a:p>
          <a:p>
            <a:r>
              <a:rPr lang="en-US" dirty="0"/>
              <a:t>Policy makers use social science research findings</a:t>
            </a:r>
          </a:p>
        </p:txBody>
      </p:sp>
    </p:spTree>
    <p:extLst>
      <p:ext uri="{BB962C8B-B14F-4D97-AF65-F5344CB8AC3E}">
        <p14:creationId xmlns:p14="http://schemas.microsoft.com/office/powerpoint/2010/main" val="2884428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A94C-F1CB-D449-B6BE-3C7B8363FBCA}"/>
              </a:ext>
            </a:extLst>
          </p:cNvPr>
          <p:cNvSpPr>
            <a:spLocks noGrp="1"/>
          </p:cNvSpPr>
          <p:nvPr>
            <p:ph type="title"/>
          </p:nvPr>
        </p:nvSpPr>
        <p:spPr/>
        <p:txBody>
          <a:bodyPr/>
          <a:lstStyle/>
          <a:p>
            <a:r>
              <a:rPr lang="en-US" dirty="0"/>
              <a:t>The Purpose of a University</a:t>
            </a:r>
          </a:p>
        </p:txBody>
      </p:sp>
      <p:sp>
        <p:nvSpPr>
          <p:cNvPr id="3" name="Content Placeholder 2">
            <a:extLst>
              <a:ext uri="{FF2B5EF4-FFF2-40B4-BE49-F238E27FC236}">
                <a16:creationId xmlns:a16="http://schemas.microsoft.com/office/drawing/2014/main" id="{8395D542-993E-0949-9FA4-3539C1D3B2AF}"/>
              </a:ext>
            </a:extLst>
          </p:cNvPr>
          <p:cNvSpPr>
            <a:spLocks noGrp="1"/>
          </p:cNvSpPr>
          <p:nvPr>
            <p:ph idx="1"/>
          </p:nvPr>
        </p:nvSpPr>
        <p:spPr/>
        <p:txBody>
          <a:bodyPr/>
          <a:lstStyle/>
          <a:p>
            <a:pPr marL="0" indent="0">
              <a:buNone/>
            </a:pPr>
            <a:r>
              <a:rPr lang="en-US" dirty="0"/>
              <a:t>“. . . it means a wish for less misery among the poor, less ignorance in schools, less bigotry in the temple, less suffering in the hospital, less fraud in business, less folly in politics.”</a:t>
            </a:r>
          </a:p>
          <a:p>
            <a:pPr marL="0" indent="0" algn="r">
              <a:buNone/>
            </a:pPr>
            <a:r>
              <a:rPr lang="en-US" i="1" dirty="0"/>
              <a:t>Daniel Coit Gilman, first president of Johns Hopkins University, 1876</a:t>
            </a:r>
          </a:p>
        </p:txBody>
      </p:sp>
      <p:sp>
        <p:nvSpPr>
          <p:cNvPr id="4" name="TextBox 3">
            <a:extLst>
              <a:ext uri="{FF2B5EF4-FFF2-40B4-BE49-F238E27FC236}">
                <a16:creationId xmlns:a16="http://schemas.microsoft.com/office/drawing/2014/main" id="{DE5E9C0E-B59E-DE4D-BFF2-8BAD0BCCF38B}"/>
              </a:ext>
            </a:extLst>
          </p:cNvPr>
          <p:cNvSpPr txBox="1"/>
          <p:nvPr/>
        </p:nvSpPr>
        <p:spPr>
          <a:xfrm>
            <a:off x="7162800" y="6488668"/>
            <a:ext cx="5029200" cy="276999"/>
          </a:xfrm>
          <a:prstGeom prst="rect">
            <a:avLst/>
          </a:prstGeom>
          <a:noFill/>
        </p:spPr>
        <p:txBody>
          <a:bodyPr wrap="square" rtlCol="0">
            <a:spAutoFit/>
          </a:bodyPr>
          <a:lstStyle/>
          <a:p>
            <a:pPr algn="r"/>
            <a:r>
              <a:rPr lang="en-US" sz="1200" dirty="0">
                <a:latin typeface="Consolas" panose="020B0609020204030204" pitchFamily="49" charset="0"/>
                <a:cs typeface="Consolas" panose="020B0609020204030204" pitchFamily="49" charset="0"/>
              </a:rPr>
              <a:t>https://www.jhu.edu/about/history/</a:t>
            </a:r>
            <a:r>
              <a:rPr lang="en-US" sz="1200" dirty="0" err="1">
                <a:latin typeface="Consolas" panose="020B0609020204030204" pitchFamily="49" charset="0"/>
                <a:cs typeface="Consolas" panose="020B0609020204030204" pitchFamily="49" charset="0"/>
              </a:rPr>
              <a:t>gilman</a:t>
            </a:r>
            <a:r>
              <a:rPr lang="en-US" sz="1200" dirty="0">
                <a:latin typeface="Consolas" panose="020B0609020204030204" pitchFamily="49" charset="0"/>
                <a:cs typeface="Consolas" panose="020B0609020204030204" pitchFamily="49" charset="0"/>
              </a:rPr>
              <a:t>-address/</a:t>
            </a:r>
          </a:p>
        </p:txBody>
      </p:sp>
    </p:spTree>
    <p:extLst>
      <p:ext uri="{BB962C8B-B14F-4D97-AF65-F5344CB8AC3E}">
        <p14:creationId xmlns:p14="http://schemas.microsoft.com/office/powerpoint/2010/main" val="400138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92AD-20C4-D748-98B5-6BDA8C114F5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B0493084-EF13-194D-B5BC-A974D667485B}"/>
              </a:ext>
            </a:extLst>
          </p:cNvPr>
          <p:cNvSpPr>
            <a:spLocks noGrp="1"/>
          </p:cNvSpPr>
          <p:nvPr>
            <p:ph idx="1"/>
          </p:nvPr>
        </p:nvSpPr>
        <p:spPr/>
        <p:txBody>
          <a:bodyPr/>
          <a:lstStyle/>
          <a:p>
            <a:r>
              <a:rPr lang="en-US" dirty="0"/>
              <a:t>VIVO Conference, September 4-6, 2019.  Podgorica, Montenegro.  </a:t>
            </a:r>
          </a:p>
          <a:p>
            <a:pPr lvl="1"/>
            <a:r>
              <a:rPr lang="en-US" dirty="0"/>
              <a:t>http://</a:t>
            </a:r>
            <a:r>
              <a:rPr lang="en-US" dirty="0" err="1"/>
              <a:t>vivoconference.org</a:t>
            </a:r>
            <a:endParaRPr lang="en-US" dirty="0"/>
          </a:p>
          <a:p>
            <a:r>
              <a:rPr lang="en-US" dirty="0"/>
              <a:t>VIVO</a:t>
            </a:r>
          </a:p>
          <a:p>
            <a:pPr lvl="1"/>
            <a:r>
              <a:rPr lang="en-US" dirty="0"/>
              <a:t>http://</a:t>
            </a:r>
            <a:r>
              <a:rPr lang="en-US" dirty="0" err="1"/>
              <a:t>vivoweb.org</a:t>
            </a:r>
            <a:endParaRPr lang="en-US" dirty="0"/>
          </a:p>
          <a:p>
            <a:pPr lvl="1"/>
            <a:r>
              <a:rPr lang="en-US" dirty="0"/>
              <a:t>@</a:t>
            </a:r>
            <a:r>
              <a:rPr lang="en-US" dirty="0" err="1"/>
              <a:t>vivocollab</a:t>
            </a:r>
            <a:endParaRPr lang="en-US" dirty="0"/>
          </a:p>
          <a:p>
            <a:r>
              <a:rPr lang="en-US" dirty="0"/>
              <a:t>Michael Conlon </a:t>
            </a:r>
          </a:p>
          <a:p>
            <a:pPr lvl="1"/>
            <a:r>
              <a:rPr lang="en-US" dirty="0"/>
              <a:t>https://</a:t>
            </a:r>
            <a:r>
              <a:rPr lang="en-US" dirty="0" err="1"/>
              <a:t>orcid.org</a:t>
            </a:r>
            <a:r>
              <a:rPr lang="en-US" dirty="0"/>
              <a:t>/0000-0002-1304-8447</a:t>
            </a:r>
          </a:p>
          <a:p>
            <a:pPr lvl="1"/>
            <a:r>
              <a:rPr lang="en-US" dirty="0" err="1"/>
              <a:t>mconlon@ufl.edu</a:t>
            </a:r>
            <a:endParaRPr lang="en-US" dirty="0"/>
          </a:p>
          <a:p>
            <a:pPr lvl="1"/>
            <a:r>
              <a:rPr lang="en-US" dirty="0"/>
              <a:t>@mconlon17</a:t>
            </a:r>
          </a:p>
        </p:txBody>
      </p:sp>
    </p:spTree>
    <p:extLst>
      <p:ext uri="{BB962C8B-B14F-4D97-AF65-F5344CB8AC3E}">
        <p14:creationId xmlns:p14="http://schemas.microsoft.com/office/powerpoint/2010/main" val="118631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5869-A960-D147-927F-9F4B62CC1DA0}"/>
              </a:ext>
            </a:extLst>
          </p:cNvPr>
          <p:cNvSpPr>
            <a:spLocks noGrp="1"/>
          </p:cNvSpPr>
          <p:nvPr>
            <p:ph type="title"/>
          </p:nvPr>
        </p:nvSpPr>
        <p:spPr/>
        <p:txBody>
          <a:bodyPr/>
          <a:lstStyle/>
          <a:p>
            <a:r>
              <a:rPr lang="en-US" dirty="0"/>
              <a:t>The notion of impact</a:t>
            </a:r>
          </a:p>
        </p:txBody>
      </p:sp>
      <p:sp>
        <p:nvSpPr>
          <p:cNvPr id="3" name="Content Placeholder 2">
            <a:extLst>
              <a:ext uri="{FF2B5EF4-FFF2-40B4-BE49-F238E27FC236}">
                <a16:creationId xmlns:a16="http://schemas.microsoft.com/office/drawing/2014/main" id="{22854752-78DB-944A-B8A5-AC0ED4369F83}"/>
              </a:ext>
            </a:extLst>
          </p:cNvPr>
          <p:cNvSpPr>
            <a:spLocks noGrp="1"/>
          </p:cNvSpPr>
          <p:nvPr>
            <p:ph idx="1"/>
          </p:nvPr>
        </p:nvSpPr>
        <p:spPr/>
        <p:txBody>
          <a:bodyPr/>
          <a:lstStyle/>
          <a:p>
            <a:r>
              <a:rPr lang="en-US" dirty="0"/>
              <a:t>‘Pathways to impact’ statements required by the Research Councils include: “Academic impact: The demonstrable contribution that excellent research makes to academic advances, across and within disciplines, including significant advances in understanding, methods, theory and application” and “Economic and societal impacts: The demonstrable contribution that excellent research makes to society and the economy. Economic and societal impacts embrace all the extremely diverse ways in which research-related knowledge and skills benefit individuals, </a:t>
            </a:r>
            <a:r>
              <a:rPr lang="en-US" dirty="0" err="1"/>
              <a:t>organisations</a:t>
            </a:r>
            <a:r>
              <a:rPr lang="en-US" dirty="0"/>
              <a:t> and nations…” </a:t>
            </a:r>
          </a:p>
        </p:txBody>
      </p:sp>
      <p:sp>
        <p:nvSpPr>
          <p:cNvPr id="4" name="TextBox 3">
            <a:extLst>
              <a:ext uri="{FF2B5EF4-FFF2-40B4-BE49-F238E27FC236}">
                <a16:creationId xmlns:a16="http://schemas.microsoft.com/office/drawing/2014/main" id="{EE2DCF13-EC74-B944-B5EE-EC0CD5EEE2D3}"/>
              </a:ext>
            </a:extLst>
          </p:cNvPr>
          <p:cNvSpPr txBox="1"/>
          <p:nvPr/>
        </p:nvSpPr>
        <p:spPr>
          <a:xfrm>
            <a:off x="7162800" y="6488668"/>
            <a:ext cx="5029200" cy="276999"/>
          </a:xfrm>
          <a:prstGeom prst="rect">
            <a:avLst/>
          </a:prstGeom>
          <a:noFill/>
        </p:spPr>
        <p:txBody>
          <a:bodyPr wrap="square" rtlCol="0">
            <a:spAutoFit/>
          </a:bodyPr>
          <a:lstStyle/>
          <a:p>
            <a:pPr algn="r"/>
            <a:r>
              <a:rPr lang="en-US" sz="1200" dirty="0">
                <a:latin typeface="Consolas" panose="020B0609020204030204" pitchFamily="49" charset="0"/>
                <a:cs typeface="Consolas" panose="020B0609020204030204" pitchFamily="49" charset="0"/>
              </a:rPr>
              <a:t>http://</a:t>
            </a:r>
            <a:r>
              <a:rPr lang="en-US" sz="1200" dirty="0" err="1">
                <a:latin typeface="Consolas" panose="020B0609020204030204" pitchFamily="49" charset="0"/>
                <a:cs typeface="Consolas" panose="020B0609020204030204" pitchFamily="49" charset="0"/>
              </a:rPr>
              <a:t>www.rcuk.ac.uk</a:t>
            </a:r>
            <a:r>
              <a:rPr lang="en-US" sz="1200" dirty="0">
                <a:latin typeface="Consolas" panose="020B0609020204030204" pitchFamily="49" charset="0"/>
                <a:cs typeface="Consolas" panose="020B0609020204030204" pitchFamily="49" charset="0"/>
              </a:rPr>
              <a:t>/innovation/impacts/</a:t>
            </a:r>
          </a:p>
        </p:txBody>
      </p:sp>
    </p:spTree>
    <p:extLst>
      <p:ext uri="{BB962C8B-B14F-4D97-AF65-F5344CB8AC3E}">
        <p14:creationId xmlns:p14="http://schemas.microsoft.com/office/powerpoint/2010/main" val="417092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16B01-6E00-0542-BC7C-2D6A90932557}"/>
              </a:ext>
            </a:extLst>
          </p:cNvPr>
          <p:cNvSpPr>
            <a:spLocks noGrp="1"/>
          </p:cNvSpPr>
          <p:nvPr>
            <p:ph type="title"/>
          </p:nvPr>
        </p:nvSpPr>
        <p:spPr/>
        <p:txBody>
          <a:bodyPr>
            <a:normAutofit/>
          </a:bodyPr>
          <a:lstStyle/>
          <a:p>
            <a:r>
              <a:rPr lang="en-US" dirty="0"/>
              <a:t>The Becker Model</a:t>
            </a:r>
            <a:br>
              <a:rPr lang="en-US" dirty="0"/>
            </a:br>
            <a:r>
              <a:rPr lang="en-US" sz="1800" dirty="0"/>
              <a:t>Washington University at St. Louis, Becker Medic al Library</a:t>
            </a:r>
          </a:p>
        </p:txBody>
      </p:sp>
      <p:sp>
        <p:nvSpPr>
          <p:cNvPr id="3" name="Content Placeholder 2">
            <a:extLst>
              <a:ext uri="{FF2B5EF4-FFF2-40B4-BE49-F238E27FC236}">
                <a16:creationId xmlns:a16="http://schemas.microsoft.com/office/drawing/2014/main" id="{027C0486-4039-724E-B7B7-98D4229B5CD4}"/>
              </a:ext>
            </a:extLst>
          </p:cNvPr>
          <p:cNvSpPr>
            <a:spLocks noGrp="1"/>
          </p:cNvSpPr>
          <p:nvPr>
            <p:ph idx="1"/>
          </p:nvPr>
        </p:nvSpPr>
        <p:spPr/>
        <p:txBody>
          <a:bodyPr/>
          <a:lstStyle/>
          <a:p>
            <a:r>
              <a:rPr lang="en-US" dirty="0"/>
              <a:t>Advancement of Knowledge</a:t>
            </a:r>
          </a:p>
          <a:p>
            <a:r>
              <a:rPr lang="en-US" dirty="0"/>
              <a:t>Clinical Implementation</a:t>
            </a:r>
          </a:p>
          <a:p>
            <a:r>
              <a:rPr lang="en-US" dirty="0"/>
              <a:t>Community Benefit</a:t>
            </a:r>
          </a:p>
          <a:p>
            <a:r>
              <a:rPr lang="en-US" dirty="0"/>
              <a:t>Legislation and Policy</a:t>
            </a:r>
          </a:p>
          <a:p>
            <a:r>
              <a:rPr lang="en-US" dirty="0"/>
              <a:t>Economic Benefit</a:t>
            </a:r>
          </a:p>
        </p:txBody>
      </p:sp>
      <p:sp>
        <p:nvSpPr>
          <p:cNvPr id="4" name="TextBox 3">
            <a:extLst>
              <a:ext uri="{FF2B5EF4-FFF2-40B4-BE49-F238E27FC236}">
                <a16:creationId xmlns:a16="http://schemas.microsoft.com/office/drawing/2014/main" id="{5B551F27-4412-224C-A7E8-0F6DE24E11C2}"/>
              </a:ext>
            </a:extLst>
          </p:cNvPr>
          <p:cNvSpPr txBox="1"/>
          <p:nvPr/>
        </p:nvSpPr>
        <p:spPr>
          <a:xfrm>
            <a:off x="7162800" y="6488668"/>
            <a:ext cx="5029200" cy="276999"/>
          </a:xfrm>
          <a:prstGeom prst="rect">
            <a:avLst/>
          </a:prstGeom>
          <a:noFill/>
        </p:spPr>
        <p:txBody>
          <a:bodyPr wrap="square" rtlCol="0">
            <a:spAutoFit/>
          </a:bodyPr>
          <a:lstStyle/>
          <a:p>
            <a:pPr algn="r"/>
            <a:r>
              <a:rPr lang="en-US" sz="1200" dirty="0">
                <a:latin typeface="Consolas" panose="020B0609020204030204" pitchFamily="49" charset="0"/>
                <a:cs typeface="Consolas" panose="020B0609020204030204" pitchFamily="49" charset="0"/>
              </a:rPr>
              <a:t>https://becker.wustl.edu/impact-assessment/model</a:t>
            </a:r>
          </a:p>
        </p:txBody>
      </p:sp>
    </p:spTree>
    <p:extLst>
      <p:ext uri="{BB962C8B-B14F-4D97-AF65-F5344CB8AC3E}">
        <p14:creationId xmlns:p14="http://schemas.microsoft.com/office/powerpoint/2010/main" val="1060431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12C5-437B-E146-B717-A6755F6CCBB6}"/>
              </a:ext>
            </a:extLst>
          </p:cNvPr>
          <p:cNvSpPr>
            <a:spLocks noGrp="1"/>
          </p:cNvSpPr>
          <p:nvPr>
            <p:ph type="title"/>
          </p:nvPr>
        </p:nvSpPr>
        <p:spPr>
          <a:xfrm>
            <a:off x="7865806" y="643463"/>
            <a:ext cx="3706762" cy="1608124"/>
          </a:xfrm>
        </p:spPr>
        <p:txBody>
          <a:bodyPr>
            <a:normAutofit/>
          </a:bodyPr>
          <a:lstStyle/>
          <a:p>
            <a:r>
              <a:rPr lang="en-US" dirty="0"/>
              <a:t>My University</a:t>
            </a:r>
          </a:p>
        </p:txBody>
      </p:sp>
      <p:pic>
        <p:nvPicPr>
          <p:cNvPr id="11" name="Content Placeholder 7">
            <a:extLst>
              <a:ext uri="{FF2B5EF4-FFF2-40B4-BE49-F238E27FC236}">
                <a16:creationId xmlns:a16="http://schemas.microsoft.com/office/drawing/2014/main" id="{E8B01399-4B70-BA43-9837-0770F3EC23DE}"/>
              </a:ext>
            </a:extLst>
          </p:cNvPr>
          <p:cNvPicPr>
            <a:picLocks noChangeAspect="1"/>
          </p:cNvPicPr>
          <p:nvPr/>
        </p:nvPicPr>
        <p:blipFill rotWithShape="1">
          <a:blip r:embed="rId3"/>
          <a:srcRect l="19532" r="21822" b="-1"/>
          <a:stretch/>
        </p:blipFill>
        <p:spPr>
          <a:xfrm>
            <a:off x="20" y="975"/>
            <a:ext cx="7552924" cy="6858000"/>
          </a:xfrm>
          <a:prstGeom prst="rect">
            <a:avLst/>
          </a:prstGeom>
        </p:spPr>
      </p:pic>
      <p:sp>
        <p:nvSpPr>
          <p:cNvPr id="13" name="Content Placeholder 12">
            <a:extLst>
              <a:ext uri="{FF2B5EF4-FFF2-40B4-BE49-F238E27FC236}">
                <a16:creationId xmlns:a16="http://schemas.microsoft.com/office/drawing/2014/main" id="{B5664DDA-5A7F-49D3-82ED-A6FE4ECA314E}"/>
              </a:ext>
            </a:extLst>
          </p:cNvPr>
          <p:cNvSpPr>
            <a:spLocks noGrp="1"/>
          </p:cNvSpPr>
          <p:nvPr>
            <p:ph idx="1"/>
          </p:nvPr>
        </p:nvSpPr>
        <p:spPr>
          <a:xfrm>
            <a:off x="7865806" y="2251587"/>
            <a:ext cx="3706762" cy="3972232"/>
          </a:xfrm>
        </p:spPr>
        <p:txBody>
          <a:bodyPr>
            <a:normAutofit lnSpcReduction="10000"/>
          </a:bodyPr>
          <a:lstStyle/>
          <a:p>
            <a:r>
              <a:rPr lang="en-US" dirty="0"/>
              <a:t>University of Florida (UF), Gainesville, Florida, USA</a:t>
            </a:r>
          </a:p>
          <a:p>
            <a:r>
              <a:rPr lang="en-US" dirty="0"/>
              <a:t>Public, state-supported, grant funded</a:t>
            </a:r>
          </a:p>
          <a:p>
            <a:r>
              <a:rPr lang="en-US" dirty="0"/>
              <a:t>Free tuition for Florida students with high marks</a:t>
            </a:r>
          </a:p>
          <a:p>
            <a:r>
              <a:rPr lang="en-US" dirty="0"/>
              <a:t>Annual budget $6B</a:t>
            </a:r>
          </a:p>
          <a:p>
            <a:r>
              <a:rPr lang="en-US" dirty="0"/>
              <a:t>52,000 students, 6,000 faculty, 16 colleges, 2200 acres, 7,000 research papers per year. Nine hospitals, 67 agricultural offices, 25 research centers across the state</a:t>
            </a:r>
          </a:p>
        </p:txBody>
      </p:sp>
    </p:spTree>
    <p:extLst>
      <p:ext uri="{BB962C8B-B14F-4D97-AF65-F5344CB8AC3E}">
        <p14:creationId xmlns:p14="http://schemas.microsoft.com/office/powerpoint/2010/main" val="1163347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0C3CB-E356-7E4C-9BC3-C93297079AE3}"/>
              </a:ext>
            </a:extLst>
          </p:cNvPr>
          <p:cNvSpPr>
            <a:spLocks noGrp="1"/>
          </p:cNvSpPr>
          <p:nvPr>
            <p:ph type="title"/>
          </p:nvPr>
        </p:nvSpPr>
        <p:spPr>
          <a:xfrm>
            <a:off x="685799" y="1150076"/>
            <a:ext cx="3659389" cy="4557849"/>
          </a:xfrm>
        </p:spPr>
        <p:txBody>
          <a:bodyPr>
            <a:normAutofit/>
          </a:bodyPr>
          <a:lstStyle/>
          <a:p>
            <a:pPr algn="r"/>
            <a:r>
              <a:rPr lang="en-US" dirty="0"/>
              <a:t>The STATED purpose of my University</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8F21E6-EAF5-B54F-8240-A8CCF2CE5414}"/>
              </a:ext>
            </a:extLst>
          </p:cNvPr>
          <p:cNvSpPr>
            <a:spLocks noGrp="1"/>
          </p:cNvSpPr>
          <p:nvPr>
            <p:ph idx="1"/>
          </p:nvPr>
        </p:nvSpPr>
        <p:spPr>
          <a:xfrm>
            <a:off x="4988658" y="1150076"/>
            <a:ext cx="6517543" cy="4557849"/>
          </a:xfrm>
        </p:spPr>
        <p:txBody>
          <a:bodyPr>
            <a:normAutofit/>
          </a:bodyPr>
          <a:lstStyle/>
          <a:p>
            <a:r>
              <a:rPr lang="en-US" dirty="0"/>
              <a:t>The university welcomes the full exploration of its intellectual boundaries and supports its faculty and students in the creation of new knowledge and the pursuit of new ideas.</a:t>
            </a:r>
          </a:p>
          <a:p>
            <a:r>
              <a:rPr lang="en-US" b="1" dirty="0"/>
              <a:t>Teaching</a:t>
            </a:r>
            <a:r>
              <a:rPr lang="en-US" dirty="0"/>
              <a:t> is a fundamental purpose of this university at both the undergraduate and graduate levels.</a:t>
            </a:r>
          </a:p>
          <a:p>
            <a:r>
              <a:rPr lang="en-US" b="1" dirty="0"/>
              <a:t>Research and scholarship</a:t>
            </a:r>
            <a:r>
              <a:rPr lang="en-US" dirty="0"/>
              <a:t> are integral to the educational process and to the expansion of our understanding of the natural world, the intellect and the senses.</a:t>
            </a:r>
          </a:p>
          <a:p>
            <a:r>
              <a:rPr lang="en-US" b="1" dirty="0"/>
              <a:t>Service</a:t>
            </a:r>
            <a:r>
              <a:rPr lang="en-US" dirty="0"/>
              <a:t> reflects the university's obligation to share the benefits of its research and knowledge for the public good. The university serves the nation's and the state's critical needs by contributing to a well-qualified and broadly diverse citizenry, leadership and workforce.</a:t>
            </a:r>
          </a:p>
          <a:p>
            <a:endParaRPr lang="en-US" dirty="0"/>
          </a:p>
        </p:txBody>
      </p:sp>
    </p:spTree>
    <p:extLst>
      <p:ext uri="{BB962C8B-B14F-4D97-AF65-F5344CB8AC3E}">
        <p14:creationId xmlns:p14="http://schemas.microsoft.com/office/powerpoint/2010/main" val="3045030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28EC-8CEB-B543-9AD3-E188460F11D6}"/>
              </a:ext>
            </a:extLst>
          </p:cNvPr>
          <p:cNvSpPr>
            <a:spLocks noGrp="1"/>
          </p:cNvSpPr>
          <p:nvPr>
            <p:ph type="title"/>
          </p:nvPr>
        </p:nvSpPr>
        <p:spPr>
          <a:xfrm>
            <a:off x="7865806" y="643463"/>
            <a:ext cx="3706762" cy="1608124"/>
          </a:xfrm>
        </p:spPr>
        <p:txBody>
          <a:bodyPr>
            <a:normAutofit/>
          </a:bodyPr>
          <a:lstStyle/>
          <a:p>
            <a:r>
              <a:rPr lang="en-US" dirty="0"/>
              <a:t>Agriculture</a:t>
            </a:r>
          </a:p>
        </p:txBody>
      </p:sp>
      <p:pic>
        <p:nvPicPr>
          <p:cNvPr id="5" name="Picture 4">
            <a:extLst>
              <a:ext uri="{FF2B5EF4-FFF2-40B4-BE49-F238E27FC236}">
                <a16:creationId xmlns:a16="http://schemas.microsoft.com/office/drawing/2014/main" id="{25045A59-A7C9-504B-97AD-C09BED781D7A}"/>
              </a:ext>
            </a:extLst>
          </p:cNvPr>
          <p:cNvPicPr>
            <a:picLocks noChangeAspect="1"/>
          </p:cNvPicPr>
          <p:nvPr/>
        </p:nvPicPr>
        <p:blipFill rotWithShape="1">
          <a:blip r:embed="rId3"/>
          <a:srcRect l="29789" r="11290" b="1"/>
          <a:stretch/>
        </p:blipFill>
        <p:spPr>
          <a:xfrm>
            <a:off x="20" y="975"/>
            <a:ext cx="7552924" cy="6858000"/>
          </a:xfrm>
          <a:prstGeom prst="rect">
            <a:avLst/>
          </a:prstGeom>
        </p:spPr>
      </p:pic>
      <p:sp>
        <p:nvSpPr>
          <p:cNvPr id="3" name="Content Placeholder 2">
            <a:extLst>
              <a:ext uri="{FF2B5EF4-FFF2-40B4-BE49-F238E27FC236}">
                <a16:creationId xmlns:a16="http://schemas.microsoft.com/office/drawing/2014/main" id="{016FD462-E1B0-3942-B8BF-A6EFC6E8DF51}"/>
              </a:ext>
            </a:extLst>
          </p:cNvPr>
          <p:cNvSpPr>
            <a:spLocks noGrp="1"/>
          </p:cNvSpPr>
          <p:nvPr>
            <p:ph idx="1"/>
          </p:nvPr>
        </p:nvSpPr>
        <p:spPr>
          <a:xfrm>
            <a:off x="7865806" y="2251587"/>
            <a:ext cx="3706762" cy="3972232"/>
          </a:xfrm>
        </p:spPr>
        <p:txBody>
          <a:bodyPr>
            <a:normAutofit/>
          </a:bodyPr>
          <a:lstStyle/>
          <a:p>
            <a:pPr>
              <a:lnSpc>
                <a:spcPct val="90000"/>
              </a:lnSpc>
            </a:pPr>
            <a:r>
              <a:rPr lang="en-US" sz="1300"/>
              <a:t>The Morrill Act (1862) set aside a land-grant for founding an agricultural and mechanical university in each state</a:t>
            </a:r>
          </a:p>
          <a:p>
            <a:pPr>
              <a:lnSpc>
                <a:spcPct val="90000"/>
              </a:lnSpc>
            </a:pPr>
            <a:r>
              <a:rPr lang="en-US" sz="1300"/>
              <a:t>Florida Department of Agriculture and Consumer Services (1870)</a:t>
            </a:r>
          </a:p>
          <a:p>
            <a:pPr>
              <a:lnSpc>
                <a:spcPct val="90000"/>
              </a:lnSpc>
            </a:pPr>
            <a:r>
              <a:rPr lang="en-US" sz="1300"/>
              <a:t>Florida Agricultural College (1884) renamed University of Florida (1905)</a:t>
            </a:r>
          </a:p>
          <a:p>
            <a:pPr>
              <a:lnSpc>
                <a:spcPct val="90000"/>
              </a:lnSpc>
            </a:pPr>
            <a:r>
              <a:rPr lang="en-US" sz="1300"/>
              <a:t>Smith-Lever Act (1914) establishes agricultural extension connected to land-grant universities</a:t>
            </a:r>
          </a:p>
          <a:p>
            <a:pPr>
              <a:lnSpc>
                <a:spcPct val="90000"/>
              </a:lnSpc>
            </a:pPr>
            <a:r>
              <a:rPr lang="en-US" sz="1300"/>
              <a:t>In the US, an extension agent is a university employee who develops and delivers educational programs to assist people in economic and community development, leadership, family issues, agriculture and environment.</a:t>
            </a:r>
          </a:p>
          <a:p>
            <a:pPr>
              <a:lnSpc>
                <a:spcPct val="90000"/>
              </a:lnSpc>
            </a:pPr>
            <a:r>
              <a:rPr lang="en-US" sz="1300"/>
              <a:t>Agriculture is the second largest industry in Florida, after tourism.</a:t>
            </a:r>
          </a:p>
        </p:txBody>
      </p:sp>
    </p:spTree>
    <p:extLst>
      <p:ext uri="{BB962C8B-B14F-4D97-AF65-F5344CB8AC3E}">
        <p14:creationId xmlns:p14="http://schemas.microsoft.com/office/powerpoint/2010/main" val="3115160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5AA2-EA54-7D48-9704-65C142D6058D}"/>
              </a:ext>
            </a:extLst>
          </p:cNvPr>
          <p:cNvSpPr>
            <a:spLocks noGrp="1"/>
          </p:cNvSpPr>
          <p:nvPr>
            <p:ph type="title"/>
          </p:nvPr>
        </p:nvSpPr>
        <p:spPr>
          <a:xfrm>
            <a:off x="7865806" y="643463"/>
            <a:ext cx="3706762" cy="1608124"/>
          </a:xfrm>
        </p:spPr>
        <p:txBody>
          <a:bodyPr>
            <a:normAutofit/>
          </a:bodyPr>
          <a:lstStyle/>
          <a:p>
            <a:r>
              <a:rPr lang="en-US" dirty="0"/>
              <a:t>The MEDICAL PROFESSIONS</a:t>
            </a:r>
          </a:p>
        </p:txBody>
      </p:sp>
      <p:pic>
        <p:nvPicPr>
          <p:cNvPr id="5" name="Picture 4">
            <a:extLst>
              <a:ext uri="{FF2B5EF4-FFF2-40B4-BE49-F238E27FC236}">
                <a16:creationId xmlns:a16="http://schemas.microsoft.com/office/drawing/2014/main" id="{FFBB7A15-A247-9141-AB10-6859D6866F88}"/>
              </a:ext>
            </a:extLst>
          </p:cNvPr>
          <p:cNvPicPr>
            <a:picLocks noChangeAspect="1"/>
          </p:cNvPicPr>
          <p:nvPr/>
        </p:nvPicPr>
        <p:blipFill rotWithShape="1">
          <a:blip r:embed="rId3"/>
          <a:srcRect l="9785" r="7615"/>
          <a:stretch/>
        </p:blipFill>
        <p:spPr>
          <a:xfrm>
            <a:off x="20" y="975"/>
            <a:ext cx="7552924" cy="6858000"/>
          </a:xfrm>
          <a:prstGeom prst="rect">
            <a:avLst/>
          </a:prstGeom>
        </p:spPr>
      </p:pic>
      <p:sp>
        <p:nvSpPr>
          <p:cNvPr id="3" name="Content Placeholder 2">
            <a:extLst>
              <a:ext uri="{FF2B5EF4-FFF2-40B4-BE49-F238E27FC236}">
                <a16:creationId xmlns:a16="http://schemas.microsoft.com/office/drawing/2014/main" id="{7DBDB51E-79B3-B847-A69A-DB3401CB973B}"/>
              </a:ext>
            </a:extLst>
          </p:cNvPr>
          <p:cNvSpPr>
            <a:spLocks noGrp="1"/>
          </p:cNvSpPr>
          <p:nvPr>
            <p:ph idx="1"/>
          </p:nvPr>
        </p:nvSpPr>
        <p:spPr>
          <a:xfrm>
            <a:off x="7865806" y="2251587"/>
            <a:ext cx="3706762" cy="3972232"/>
          </a:xfrm>
        </p:spPr>
        <p:txBody>
          <a:bodyPr>
            <a:normAutofit/>
          </a:bodyPr>
          <a:lstStyle/>
          <a:p>
            <a:r>
              <a:rPr lang="en-US" dirty="0"/>
              <a:t>Dentistry, Medicine, Nursing, Occupational Therapy, Pharmacy, Physical Therapy, Physician’s Assistant, Veterinary Medicine</a:t>
            </a:r>
          </a:p>
          <a:p>
            <a:r>
              <a:rPr lang="en-US" dirty="0"/>
              <a:t>NIH (2006) established the Clinical and Translational Science Award program to accelerate the </a:t>
            </a:r>
            <a:r>
              <a:rPr lang="en-US" b="1" i="1" dirty="0"/>
              <a:t>translation</a:t>
            </a:r>
            <a:r>
              <a:rPr lang="en-US" dirty="0"/>
              <a:t> of basic science to the improvement of human health.  65 universities, including UF, have such awards.</a:t>
            </a:r>
          </a:p>
        </p:txBody>
      </p:sp>
    </p:spTree>
    <p:extLst>
      <p:ext uri="{BB962C8B-B14F-4D97-AF65-F5344CB8AC3E}">
        <p14:creationId xmlns:p14="http://schemas.microsoft.com/office/powerpoint/2010/main" val="396455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B050-D8A7-1247-83F5-B5A1435DFCBB}"/>
              </a:ext>
            </a:extLst>
          </p:cNvPr>
          <p:cNvSpPr>
            <a:spLocks noGrp="1"/>
          </p:cNvSpPr>
          <p:nvPr>
            <p:ph type="title"/>
          </p:nvPr>
        </p:nvSpPr>
        <p:spPr>
          <a:xfrm>
            <a:off x="7865806" y="643463"/>
            <a:ext cx="3706762" cy="1608124"/>
          </a:xfrm>
        </p:spPr>
        <p:txBody>
          <a:bodyPr>
            <a:normAutofit/>
          </a:bodyPr>
          <a:lstStyle/>
          <a:p>
            <a:r>
              <a:rPr lang="en-US" dirty="0"/>
              <a:t>The Social Sciences</a:t>
            </a:r>
          </a:p>
        </p:txBody>
      </p:sp>
      <p:pic>
        <p:nvPicPr>
          <p:cNvPr id="8" name="Content Placeholder 4">
            <a:extLst>
              <a:ext uri="{FF2B5EF4-FFF2-40B4-BE49-F238E27FC236}">
                <a16:creationId xmlns:a16="http://schemas.microsoft.com/office/drawing/2014/main" id="{9CA30BFC-991A-D749-9308-CB8B8942402C}"/>
              </a:ext>
            </a:extLst>
          </p:cNvPr>
          <p:cNvPicPr>
            <a:picLocks noChangeAspect="1"/>
          </p:cNvPicPr>
          <p:nvPr/>
        </p:nvPicPr>
        <p:blipFill rotWithShape="1">
          <a:blip r:embed="rId3"/>
          <a:srcRect t="7530" r="-2" b="24370"/>
          <a:stretch/>
        </p:blipFill>
        <p:spPr>
          <a:xfrm>
            <a:off x="20" y="975"/>
            <a:ext cx="7552924" cy="6858000"/>
          </a:xfrm>
          <a:prstGeom prst="rect">
            <a:avLst/>
          </a:prstGeom>
        </p:spPr>
      </p:pic>
      <p:sp>
        <p:nvSpPr>
          <p:cNvPr id="10" name="Content Placeholder 9">
            <a:extLst>
              <a:ext uri="{FF2B5EF4-FFF2-40B4-BE49-F238E27FC236}">
                <a16:creationId xmlns:a16="http://schemas.microsoft.com/office/drawing/2014/main" id="{0F287C38-AA38-451A-950E-07A71E87C595}"/>
              </a:ext>
            </a:extLst>
          </p:cNvPr>
          <p:cNvSpPr>
            <a:spLocks noGrp="1"/>
          </p:cNvSpPr>
          <p:nvPr>
            <p:ph idx="1"/>
          </p:nvPr>
        </p:nvSpPr>
        <p:spPr>
          <a:xfrm>
            <a:off x="7865806" y="2251587"/>
            <a:ext cx="3706762" cy="3972232"/>
          </a:xfrm>
        </p:spPr>
        <p:txBody>
          <a:bodyPr>
            <a:normAutofit/>
          </a:bodyPr>
          <a:lstStyle/>
          <a:p>
            <a:r>
              <a:rPr lang="en-US" dirty="0"/>
              <a:t>Strong student interest – psychology, political science, anthropology, economics, linguistics</a:t>
            </a:r>
          </a:p>
          <a:p>
            <a:r>
              <a:rPr lang="en-US" dirty="0"/>
              <a:t>Research collaborations in network science, medicine, policy, engineering, law, business, education</a:t>
            </a:r>
          </a:p>
          <a:p>
            <a:r>
              <a:rPr lang="en-US" dirty="0"/>
              <a:t>Translation to government and corporate activity</a:t>
            </a:r>
          </a:p>
          <a:p>
            <a:endParaRPr lang="en-US" dirty="0"/>
          </a:p>
        </p:txBody>
      </p:sp>
    </p:spTree>
    <p:extLst>
      <p:ext uri="{BB962C8B-B14F-4D97-AF65-F5344CB8AC3E}">
        <p14:creationId xmlns:p14="http://schemas.microsoft.com/office/powerpoint/2010/main" val="9300405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398</TotalTime>
  <Words>794</Words>
  <Application>Microsoft Macintosh PowerPoint</Application>
  <PresentationFormat>Widescreen</PresentationFormat>
  <Paragraphs>106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Consolas</vt:lpstr>
      <vt:lpstr>Celestial</vt:lpstr>
      <vt:lpstr>IMPACT, The DISCIPLINES, AND VIVO</vt:lpstr>
      <vt:lpstr>The Purpose of a University</vt:lpstr>
      <vt:lpstr>The notion of impact</vt:lpstr>
      <vt:lpstr>The Becker Model Washington University at St. Louis, Becker Medic al Library</vt:lpstr>
      <vt:lpstr>My University</vt:lpstr>
      <vt:lpstr>The STATED purpose of my University</vt:lpstr>
      <vt:lpstr>Agriculture</vt:lpstr>
      <vt:lpstr>The MEDICAL PROFESSIONS</vt:lpstr>
      <vt:lpstr>The Social Sciences</vt:lpstr>
      <vt:lpstr>the humanities</vt:lpstr>
      <vt:lpstr>PowerPoint Presentation</vt:lpstr>
      <vt:lpstr>Assessment of near-term impact using VIVO</vt:lpstr>
      <vt:lpstr>VIVO integrates and reuses institutional data</vt:lpstr>
      <vt:lpstr>PowerPoint Presentation</vt:lpstr>
      <vt:lpstr>visualization via d3.js data via vivo.ufl.edu</vt:lpstr>
      <vt:lpstr>Vacca, R, McCarty, C, Conlon, M, and Nelson, D. Designing a CTSA‐Based Social Network Intervention to Foster Cross‐Disciplinary Team Science Clin Transl Sci. 2015 Aug; 8(4): 281–289. Published online 2015 Mar 19. doi:  10.1111/cts.12267 </vt:lpstr>
      <vt:lpstr>BUT IMPACT IS GENERATIONAL …</vt:lpstr>
      <vt:lpstr>... CANNOT BE ASSESSED IN THE MOMENT, …</vt:lpstr>
      <vt:lpstr>... AND OCCURS IN TRANSLATIONS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SSH, VIVO</dc:title>
  <dc:creator>Conlon, Mike</dc:creator>
  <cp:lastModifiedBy>Conlon, Mike</cp:lastModifiedBy>
  <cp:revision>28</cp:revision>
  <dcterms:created xsi:type="dcterms:W3CDTF">2018-09-29T13:40:04Z</dcterms:created>
  <dcterms:modified xsi:type="dcterms:W3CDTF">2018-09-29T20:19:22Z</dcterms:modified>
</cp:coreProperties>
</file>