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633" r:id="rId3"/>
    <p:sldId id="306" r:id="rId4"/>
    <p:sldId id="632" r:id="rId5"/>
    <p:sldId id="258" r:id="rId6"/>
    <p:sldId id="275" r:id="rId7"/>
    <p:sldId id="276" r:id="rId8"/>
    <p:sldId id="288" r:id="rId9"/>
    <p:sldId id="273" r:id="rId10"/>
    <p:sldId id="320" r:id="rId11"/>
    <p:sldId id="347" r:id="rId12"/>
    <p:sldId id="336" r:id="rId13"/>
    <p:sldId id="339" r:id="rId14"/>
    <p:sldId id="340" r:id="rId15"/>
    <p:sldId id="342" r:id="rId16"/>
    <p:sldId id="291" r:id="rId17"/>
    <p:sldId id="630" r:id="rId18"/>
    <p:sldId id="297" r:id="rId19"/>
    <p:sldId id="324" r:id="rId20"/>
    <p:sldId id="325" r:id="rId21"/>
    <p:sldId id="628" r:id="rId22"/>
    <p:sldId id="629" r:id="rId23"/>
    <p:sldId id="624" r:id="rId24"/>
    <p:sldId id="346" r:id="rId25"/>
    <p:sldId id="631" r:id="rId26"/>
    <p:sldId id="343" r:id="rId27"/>
    <p:sldId id="267" r:id="rId28"/>
    <p:sldId id="345"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04"/>
    <p:restoredTop sz="94652"/>
  </p:normalViewPr>
  <p:slideViewPr>
    <p:cSldViewPr snapToGrid="0" snapToObjects="1">
      <p:cViewPr varScale="1">
        <p:scale>
          <a:sx n="91" d="100"/>
          <a:sy n="91" d="100"/>
        </p:scale>
        <p:origin x="336"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2E55E-38A5-4A2D-A855-C4FF70D77FC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64BCE897-1A13-4C1B-AA21-EE86A47432B7}">
      <dgm:prSet/>
      <dgm:spPr/>
      <dgm:t>
        <a:bodyPr/>
        <a:lstStyle/>
        <a:p>
          <a:r>
            <a:rPr lang="en-US"/>
            <a:t>Above VIVO (more abstract) is the Basic Formal Ontology</a:t>
          </a:r>
        </a:p>
      </dgm:t>
    </dgm:pt>
    <dgm:pt modelId="{22DBFF7B-B35B-4D35-A0DC-E35C75867C4E}" type="parTrans" cxnId="{910F0AFE-621C-4B3C-B611-EDA0073C35F2}">
      <dgm:prSet/>
      <dgm:spPr/>
      <dgm:t>
        <a:bodyPr/>
        <a:lstStyle/>
        <a:p>
          <a:endParaRPr lang="en-US"/>
        </a:p>
      </dgm:t>
    </dgm:pt>
    <dgm:pt modelId="{18605E2D-AF53-4159-BA9C-C551BF80D77B}" type="sibTrans" cxnId="{910F0AFE-621C-4B3C-B611-EDA0073C35F2}">
      <dgm:prSet/>
      <dgm:spPr/>
      <dgm:t>
        <a:bodyPr/>
        <a:lstStyle/>
        <a:p>
          <a:endParaRPr lang="en-US"/>
        </a:p>
      </dgm:t>
    </dgm:pt>
    <dgm:pt modelId="{4BE36E1C-BAF7-4199-903C-4F88F9569BB2}">
      <dgm:prSet/>
      <dgm:spPr/>
      <dgm:t>
        <a:bodyPr/>
        <a:lstStyle/>
        <a:p>
          <a:r>
            <a:rPr lang="en-US" dirty="0"/>
            <a:t>Below VIVO (more specific) are domain specific ontologies and vocabularies (clinical trials, agriculture, humanities, cultural heritage, …)</a:t>
          </a:r>
        </a:p>
      </dgm:t>
    </dgm:pt>
    <dgm:pt modelId="{B6618402-B183-40D8-84B4-FE6C6FB17651}" type="parTrans" cxnId="{E013ECE3-1950-4364-A7DF-A4B4C6B649E5}">
      <dgm:prSet/>
      <dgm:spPr/>
      <dgm:t>
        <a:bodyPr/>
        <a:lstStyle/>
        <a:p>
          <a:endParaRPr lang="en-US"/>
        </a:p>
      </dgm:t>
    </dgm:pt>
    <dgm:pt modelId="{DEA7A378-E443-4ED4-A58C-7CEE488E4FEF}" type="sibTrans" cxnId="{E013ECE3-1950-4364-A7DF-A4B4C6B649E5}">
      <dgm:prSet/>
      <dgm:spPr/>
      <dgm:t>
        <a:bodyPr/>
        <a:lstStyle/>
        <a:p>
          <a:endParaRPr lang="en-US"/>
        </a:p>
      </dgm:t>
    </dgm:pt>
    <dgm:pt modelId="{1C71F88E-F8A8-47F4-99BE-FC8CB83DAD59}">
      <dgm:prSet/>
      <dgm:spPr/>
      <dgm:t>
        <a:bodyPr/>
        <a:lstStyle/>
        <a:p>
          <a:r>
            <a:rPr lang="en-US"/>
            <a:t>Most ontologies “below” VIVO introduce their own “middle concepts” — person, paper, project — these must be “reconciled” with VIVO.  This is fundamental collaborative work across projects</a:t>
          </a:r>
        </a:p>
      </dgm:t>
    </dgm:pt>
    <dgm:pt modelId="{26DCAFD7-DBA1-4A45-B693-A7F01116074A}" type="parTrans" cxnId="{8E63434A-BD88-42AE-A310-93B7F403E70F}">
      <dgm:prSet/>
      <dgm:spPr/>
      <dgm:t>
        <a:bodyPr/>
        <a:lstStyle/>
        <a:p>
          <a:endParaRPr lang="en-US"/>
        </a:p>
      </dgm:t>
    </dgm:pt>
    <dgm:pt modelId="{B1D9DD05-1766-4EE2-9ECA-DC868C82224C}" type="sibTrans" cxnId="{8E63434A-BD88-42AE-A310-93B7F403E70F}">
      <dgm:prSet/>
      <dgm:spPr/>
      <dgm:t>
        <a:bodyPr/>
        <a:lstStyle/>
        <a:p>
          <a:endParaRPr lang="en-US"/>
        </a:p>
      </dgm:t>
    </dgm:pt>
    <dgm:pt modelId="{51475C33-8575-8F4A-8DE1-D1F678920990}" type="pres">
      <dgm:prSet presAssocID="{7772E55E-38A5-4A2D-A855-C4FF70D77FC8}" presName="hierChild1" presStyleCnt="0">
        <dgm:presLayoutVars>
          <dgm:orgChart val="1"/>
          <dgm:chPref val="1"/>
          <dgm:dir/>
          <dgm:animOne val="branch"/>
          <dgm:animLvl val="lvl"/>
          <dgm:resizeHandles/>
        </dgm:presLayoutVars>
      </dgm:prSet>
      <dgm:spPr/>
    </dgm:pt>
    <dgm:pt modelId="{BD933886-37CF-714B-A2ED-B6C3E959AD7E}" type="pres">
      <dgm:prSet presAssocID="{64BCE897-1A13-4C1B-AA21-EE86A47432B7}" presName="hierRoot1" presStyleCnt="0">
        <dgm:presLayoutVars>
          <dgm:hierBranch val="init"/>
        </dgm:presLayoutVars>
      </dgm:prSet>
      <dgm:spPr/>
    </dgm:pt>
    <dgm:pt modelId="{DA7A0F6F-3D2E-DF4C-A92E-826BEF49043D}" type="pres">
      <dgm:prSet presAssocID="{64BCE897-1A13-4C1B-AA21-EE86A47432B7}" presName="rootComposite1" presStyleCnt="0"/>
      <dgm:spPr/>
    </dgm:pt>
    <dgm:pt modelId="{B2F38F66-7352-AF42-BADE-E955D656C68C}" type="pres">
      <dgm:prSet presAssocID="{64BCE897-1A13-4C1B-AA21-EE86A47432B7}" presName="rootText1" presStyleLbl="node0" presStyleIdx="0" presStyleCnt="3">
        <dgm:presLayoutVars>
          <dgm:chPref val="3"/>
        </dgm:presLayoutVars>
      </dgm:prSet>
      <dgm:spPr/>
    </dgm:pt>
    <dgm:pt modelId="{1F76536B-9413-A74E-9025-DDDE590661CF}" type="pres">
      <dgm:prSet presAssocID="{64BCE897-1A13-4C1B-AA21-EE86A47432B7}" presName="rootConnector1" presStyleLbl="node1" presStyleIdx="0" presStyleCnt="0"/>
      <dgm:spPr/>
    </dgm:pt>
    <dgm:pt modelId="{68B0AABE-935B-1649-9AE5-F598C79CE2AE}" type="pres">
      <dgm:prSet presAssocID="{64BCE897-1A13-4C1B-AA21-EE86A47432B7}" presName="hierChild2" presStyleCnt="0"/>
      <dgm:spPr/>
    </dgm:pt>
    <dgm:pt modelId="{A8341A26-454B-F04A-A83D-45F7C2DE1651}" type="pres">
      <dgm:prSet presAssocID="{64BCE897-1A13-4C1B-AA21-EE86A47432B7}" presName="hierChild3" presStyleCnt="0"/>
      <dgm:spPr/>
    </dgm:pt>
    <dgm:pt modelId="{2D08856C-A409-FE47-903C-57672BA6FA7A}" type="pres">
      <dgm:prSet presAssocID="{4BE36E1C-BAF7-4199-903C-4F88F9569BB2}" presName="hierRoot1" presStyleCnt="0">
        <dgm:presLayoutVars>
          <dgm:hierBranch val="init"/>
        </dgm:presLayoutVars>
      </dgm:prSet>
      <dgm:spPr/>
    </dgm:pt>
    <dgm:pt modelId="{C68C4646-B3E0-6D47-870C-24FBBA6B10E4}" type="pres">
      <dgm:prSet presAssocID="{4BE36E1C-BAF7-4199-903C-4F88F9569BB2}" presName="rootComposite1" presStyleCnt="0"/>
      <dgm:spPr/>
    </dgm:pt>
    <dgm:pt modelId="{A5373F6D-C232-634F-953F-0A74C50618A2}" type="pres">
      <dgm:prSet presAssocID="{4BE36E1C-BAF7-4199-903C-4F88F9569BB2}" presName="rootText1" presStyleLbl="node0" presStyleIdx="1" presStyleCnt="3">
        <dgm:presLayoutVars>
          <dgm:chPref val="3"/>
        </dgm:presLayoutVars>
      </dgm:prSet>
      <dgm:spPr/>
    </dgm:pt>
    <dgm:pt modelId="{432B4E47-2130-8C43-88A1-94CE790B3FF7}" type="pres">
      <dgm:prSet presAssocID="{4BE36E1C-BAF7-4199-903C-4F88F9569BB2}" presName="rootConnector1" presStyleLbl="node1" presStyleIdx="0" presStyleCnt="0"/>
      <dgm:spPr/>
    </dgm:pt>
    <dgm:pt modelId="{97D81EBB-A56F-4949-8C6D-41190D16C3DA}" type="pres">
      <dgm:prSet presAssocID="{4BE36E1C-BAF7-4199-903C-4F88F9569BB2}" presName="hierChild2" presStyleCnt="0"/>
      <dgm:spPr/>
    </dgm:pt>
    <dgm:pt modelId="{DCBE7C22-282E-A044-A449-6E1FDEB25E5A}" type="pres">
      <dgm:prSet presAssocID="{4BE36E1C-BAF7-4199-903C-4F88F9569BB2}" presName="hierChild3" presStyleCnt="0"/>
      <dgm:spPr/>
    </dgm:pt>
    <dgm:pt modelId="{1AAD25F1-09F1-1E44-AF64-BC98A9F950C3}" type="pres">
      <dgm:prSet presAssocID="{1C71F88E-F8A8-47F4-99BE-FC8CB83DAD59}" presName="hierRoot1" presStyleCnt="0">
        <dgm:presLayoutVars>
          <dgm:hierBranch val="init"/>
        </dgm:presLayoutVars>
      </dgm:prSet>
      <dgm:spPr/>
    </dgm:pt>
    <dgm:pt modelId="{FA0AF1FB-38B3-D042-B2E1-036BA131466F}" type="pres">
      <dgm:prSet presAssocID="{1C71F88E-F8A8-47F4-99BE-FC8CB83DAD59}" presName="rootComposite1" presStyleCnt="0"/>
      <dgm:spPr/>
    </dgm:pt>
    <dgm:pt modelId="{32392662-0BB2-4344-A9C4-13C29271F7D1}" type="pres">
      <dgm:prSet presAssocID="{1C71F88E-F8A8-47F4-99BE-FC8CB83DAD59}" presName="rootText1" presStyleLbl="node0" presStyleIdx="2" presStyleCnt="3">
        <dgm:presLayoutVars>
          <dgm:chPref val="3"/>
        </dgm:presLayoutVars>
      </dgm:prSet>
      <dgm:spPr/>
    </dgm:pt>
    <dgm:pt modelId="{A4CC9E9F-BC23-514A-94F8-A3E5B7AB3D18}" type="pres">
      <dgm:prSet presAssocID="{1C71F88E-F8A8-47F4-99BE-FC8CB83DAD59}" presName="rootConnector1" presStyleLbl="node1" presStyleIdx="0" presStyleCnt="0"/>
      <dgm:spPr/>
    </dgm:pt>
    <dgm:pt modelId="{307831BF-E52D-A641-AF52-EF2CC6EDFECE}" type="pres">
      <dgm:prSet presAssocID="{1C71F88E-F8A8-47F4-99BE-FC8CB83DAD59}" presName="hierChild2" presStyleCnt="0"/>
      <dgm:spPr/>
    </dgm:pt>
    <dgm:pt modelId="{223CD72E-2FC8-F74F-8849-F4ACE1A1293A}" type="pres">
      <dgm:prSet presAssocID="{1C71F88E-F8A8-47F4-99BE-FC8CB83DAD59}" presName="hierChild3" presStyleCnt="0"/>
      <dgm:spPr/>
    </dgm:pt>
  </dgm:ptLst>
  <dgm:cxnLst>
    <dgm:cxn modelId="{D5D68504-7AC1-BB46-8BEC-EE1B37F2F718}" type="presOf" srcId="{64BCE897-1A13-4C1B-AA21-EE86A47432B7}" destId="{B2F38F66-7352-AF42-BADE-E955D656C68C}" srcOrd="0" destOrd="0" presId="urn:microsoft.com/office/officeart/2009/3/layout/HorizontalOrganizationChart"/>
    <dgm:cxn modelId="{27CD4B32-1F1E-4142-9C5E-55A9E5E99FAC}" type="presOf" srcId="{7772E55E-38A5-4A2D-A855-C4FF70D77FC8}" destId="{51475C33-8575-8F4A-8DE1-D1F678920990}" srcOrd="0" destOrd="0" presId="urn:microsoft.com/office/officeart/2009/3/layout/HorizontalOrganizationChart"/>
    <dgm:cxn modelId="{8E63434A-BD88-42AE-A310-93B7F403E70F}" srcId="{7772E55E-38A5-4A2D-A855-C4FF70D77FC8}" destId="{1C71F88E-F8A8-47F4-99BE-FC8CB83DAD59}" srcOrd="2" destOrd="0" parTransId="{26DCAFD7-DBA1-4A45-B693-A7F01116074A}" sibTransId="{B1D9DD05-1766-4EE2-9ECA-DC868C82224C}"/>
    <dgm:cxn modelId="{5F3F174C-B893-A449-B03F-9DB57C54A858}" type="presOf" srcId="{4BE36E1C-BAF7-4199-903C-4F88F9569BB2}" destId="{A5373F6D-C232-634F-953F-0A74C50618A2}" srcOrd="0" destOrd="0" presId="urn:microsoft.com/office/officeart/2009/3/layout/HorizontalOrganizationChart"/>
    <dgm:cxn modelId="{D9983774-A96F-F142-AB22-0ACB19FA047C}" type="presOf" srcId="{4BE36E1C-BAF7-4199-903C-4F88F9569BB2}" destId="{432B4E47-2130-8C43-88A1-94CE790B3FF7}" srcOrd="1" destOrd="0" presId="urn:microsoft.com/office/officeart/2009/3/layout/HorizontalOrganizationChart"/>
    <dgm:cxn modelId="{D75E02CE-78F0-F548-9607-EA194CB59D24}" type="presOf" srcId="{64BCE897-1A13-4C1B-AA21-EE86A47432B7}" destId="{1F76536B-9413-A74E-9025-DDDE590661CF}" srcOrd="1" destOrd="0" presId="urn:microsoft.com/office/officeart/2009/3/layout/HorizontalOrganizationChart"/>
    <dgm:cxn modelId="{70140CD2-7BB0-1043-B0F5-64CB2C3FA860}" type="presOf" srcId="{1C71F88E-F8A8-47F4-99BE-FC8CB83DAD59}" destId="{A4CC9E9F-BC23-514A-94F8-A3E5B7AB3D18}" srcOrd="1" destOrd="0" presId="urn:microsoft.com/office/officeart/2009/3/layout/HorizontalOrganizationChart"/>
    <dgm:cxn modelId="{F5B6E0D6-EE61-534B-970A-43D11626322C}" type="presOf" srcId="{1C71F88E-F8A8-47F4-99BE-FC8CB83DAD59}" destId="{32392662-0BB2-4344-A9C4-13C29271F7D1}" srcOrd="0" destOrd="0" presId="urn:microsoft.com/office/officeart/2009/3/layout/HorizontalOrganizationChart"/>
    <dgm:cxn modelId="{E013ECE3-1950-4364-A7DF-A4B4C6B649E5}" srcId="{7772E55E-38A5-4A2D-A855-C4FF70D77FC8}" destId="{4BE36E1C-BAF7-4199-903C-4F88F9569BB2}" srcOrd="1" destOrd="0" parTransId="{B6618402-B183-40D8-84B4-FE6C6FB17651}" sibTransId="{DEA7A378-E443-4ED4-A58C-7CEE488E4FEF}"/>
    <dgm:cxn modelId="{910F0AFE-621C-4B3C-B611-EDA0073C35F2}" srcId="{7772E55E-38A5-4A2D-A855-C4FF70D77FC8}" destId="{64BCE897-1A13-4C1B-AA21-EE86A47432B7}" srcOrd="0" destOrd="0" parTransId="{22DBFF7B-B35B-4D35-A0DC-E35C75867C4E}" sibTransId="{18605E2D-AF53-4159-BA9C-C551BF80D77B}"/>
    <dgm:cxn modelId="{C5782B10-94D4-2B4F-8F45-42A3D889E6DE}" type="presParOf" srcId="{51475C33-8575-8F4A-8DE1-D1F678920990}" destId="{BD933886-37CF-714B-A2ED-B6C3E959AD7E}" srcOrd="0" destOrd="0" presId="urn:microsoft.com/office/officeart/2009/3/layout/HorizontalOrganizationChart"/>
    <dgm:cxn modelId="{F02426D3-2646-EE49-BFD5-8CFC6C4B46FF}" type="presParOf" srcId="{BD933886-37CF-714B-A2ED-B6C3E959AD7E}" destId="{DA7A0F6F-3D2E-DF4C-A92E-826BEF49043D}" srcOrd="0" destOrd="0" presId="urn:microsoft.com/office/officeart/2009/3/layout/HorizontalOrganizationChart"/>
    <dgm:cxn modelId="{39910ADE-0CB0-A046-9541-401C3EB693CD}" type="presParOf" srcId="{DA7A0F6F-3D2E-DF4C-A92E-826BEF49043D}" destId="{B2F38F66-7352-AF42-BADE-E955D656C68C}" srcOrd="0" destOrd="0" presId="urn:microsoft.com/office/officeart/2009/3/layout/HorizontalOrganizationChart"/>
    <dgm:cxn modelId="{3834AA9C-021A-D842-BF3A-6C49939B60B4}" type="presParOf" srcId="{DA7A0F6F-3D2E-DF4C-A92E-826BEF49043D}" destId="{1F76536B-9413-A74E-9025-DDDE590661CF}" srcOrd="1" destOrd="0" presId="urn:microsoft.com/office/officeart/2009/3/layout/HorizontalOrganizationChart"/>
    <dgm:cxn modelId="{31EDBA58-A537-6545-AECA-7CEB25AAD30A}" type="presParOf" srcId="{BD933886-37CF-714B-A2ED-B6C3E959AD7E}" destId="{68B0AABE-935B-1649-9AE5-F598C79CE2AE}" srcOrd="1" destOrd="0" presId="urn:microsoft.com/office/officeart/2009/3/layout/HorizontalOrganizationChart"/>
    <dgm:cxn modelId="{9E6FB344-B450-734B-BB4F-68BA037D28FA}" type="presParOf" srcId="{BD933886-37CF-714B-A2ED-B6C3E959AD7E}" destId="{A8341A26-454B-F04A-A83D-45F7C2DE1651}" srcOrd="2" destOrd="0" presId="urn:microsoft.com/office/officeart/2009/3/layout/HorizontalOrganizationChart"/>
    <dgm:cxn modelId="{59E3FE67-4AB7-2542-A84D-05542F0EFE81}" type="presParOf" srcId="{51475C33-8575-8F4A-8DE1-D1F678920990}" destId="{2D08856C-A409-FE47-903C-57672BA6FA7A}" srcOrd="1" destOrd="0" presId="urn:microsoft.com/office/officeart/2009/3/layout/HorizontalOrganizationChart"/>
    <dgm:cxn modelId="{8BF67D40-7685-3E4A-9F65-F363A3B79896}" type="presParOf" srcId="{2D08856C-A409-FE47-903C-57672BA6FA7A}" destId="{C68C4646-B3E0-6D47-870C-24FBBA6B10E4}" srcOrd="0" destOrd="0" presId="urn:microsoft.com/office/officeart/2009/3/layout/HorizontalOrganizationChart"/>
    <dgm:cxn modelId="{7105EEFC-685D-DF4A-9395-3EE3CAF23BA8}" type="presParOf" srcId="{C68C4646-B3E0-6D47-870C-24FBBA6B10E4}" destId="{A5373F6D-C232-634F-953F-0A74C50618A2}" srcOrd="0" destOrd="0" presId="urn:microsoft.com/office/officeart/2009/3/layout/HorizontalOrganizationChart"/>
    <dgm:cxn modelId="{AB0F2F9E-2F91-6644-9A2A-ED07B642BC14}" type="presParOf" srcId="{C68C4646-B3E0-6D47-870C-24FBBA6B10E4}" destId="{432B4E47-2130-8C43-88A1-94CE790B3FF7}" srcOrd="1" destOrd="0" presId="urn:microsoft.com/office/officeart/2009/3/layout/HorizontalOrganizationChart"/>
    <dgm:cxn modelId="{C6E2396E-B37C-3047-A14F-07A992A53119}" type="presParOf" srcId="{2D08856C-A409-FE47-903C-57672BA6FA7A}" destId="{97D81EBB-A56F-4949-8C6D-41190D16C3DA}" srcOrd="1" destOrd="0" presId="urn:microsoft.com/office/officeart/2009/3/layout/HorizontalOrganizationChart"/>
    <dgm:cxn modelId="{BDE7A05F-DA68-F846-BA79-83D458F4A57F}" type="presParOf" srcId="{2D08856C-A409-FE47-903C-57672BA6FA7A}" destId="{DCBE7C22-282E-A044-A449-6E1FDEB25E5A}" srcOrd="2" destOrd="0" presId="urn:microsoft.com/office/officeart/2009/3/layout/HorizontalOrganizationChart"/>
    <dgm:cxn modelId="{B8434975-879E-EE43-8321-34221A5EE4F8}" type="presParOf" srcId="{51475C33-8575-8F4A-8DE1-D1F678920990}" destId="{1AAD25F1-09F1-1E44-AF64-BC98A9F950C3}" srcOrd="2" destOrd="0" presId="urn:microsoft.com/office/officeart/2009/3/layout/HorizontalOrganizationChart"/>
    <dgm:cxn modelId="{8EAA8D0F-75ED-1249-BD45-28E34F5F2E53}" type="presParOf" srcId="{1AAD25F1-09F1-1E44-AF64-BC98A9F950C3}" destId="{FA0AF1FB-38B3-D042-B2E1-036BA131466F}" srcOrd="0" destOrd="0" presId="urn:microsoft.com/office/officeart/2009/3/layout/HorizontalOrganizationChart"/>
    <dgm:cxn modelId="{4203E059-E7A1-4940-AFC1-139276B8C9D1}" type="presParOf" srcId="{FA0AF1FB-38B3-D042-B2E1-036BA131466F}" destId="{32392662-0BB2-4344-A9C4-13C29271F7D1}" srcOrd="0" destOrd="0" presId="urn:microsoft.com/office/officeart/2009/3/layout/HorizontalOrganizationChart"/>
    <dgm:cxn modelId="{414E99ED-4FE4-4D46-9BD6-3F60660B4C19}" type="presParOf" srcId="{FA0AF1FB-38B3-D042-B2E1-036BA131466F}" destId="{A4CC9E9F-BC23-514A-94F8-A3E5B7AB3D18}" srcOrd="1" destOrd="0" presId="urn:microsoft.com/office/officeart/2009/3/layout/HorizontalOrganizationChart"/>
    <dgm:cxn modelId="{6F4764B4-440D-4247-AAEC-017EA69BE0FC}" type="presParOf" srcId="{1AAD25F1-09F1-1E44-AF64-BC98A9F950C3}" destId="{307831BF-E52D-A641-AF52-EF2CC6EDFECE}" srcOrd="1" destOrd="0" presId="urn:microsoft.com/office/officeart/2009/3/layout/HorizontalOrganizationChart"/>
    <dgm:cxn modelId="{FF586C1D-0516-7945-BB4E-DA426A110040}" type="presParOf" srcId="{1AAD25F1-09F1-1E44-AF64-BC98A9F950C3}" destId="{223CD72E-2FC8-F74F-8849-F4ACE1A1293A}"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8177E-FE82-4D91-B5C6-6899BBD8D2D2}"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en-US"/>
        </a:p>
      </dgm:t>
    </dgm:pt>
    <dgm:pt modelId="{3114422C-E6F9-46C6-9ADE-D55C469E2489}">
      <dgm:prSet/>
      <dgm:spPr/>
      <dgm:t>
        <a:bodyPr/>
        <a:lstStyle/>
        <a:p>
          <a:r>
            <a:rPr lang="en-US"/>
            <a:t>To represent scholarship, VIVO must represent detail that is best defined by authoritative sources</a:t>
          </a:r>
        </a:p>
      </dgm:t>
    </dgm:pt>
    <dgm:pt modelId="{1F55171F-2F5C-4705-BC32-FFAF7660F735}" type="parTrans" cxnId="{21FC2138-94EC-4520-A270-740E99E3EC87}">
      <dgm:prSet/>
      <dgm:spPr/>
      <dgm:t>
        <a:bodyPr/>
        <a:lstStyle/>
        <a:p>
          <a:endParaRPr lang="en-US"/>
        </a:p>
      </dgm:t>
    </dgm:pt>
    <dgm:pt modelId="{1F839A08-1C15-4F38-80A6-F66C968895F9}" type="sibTrans" cxnId="{21FC2138-94EC-4520-A270-740E99E3EC87}">
      <dgm:prSet/>
      <dgm:spPr/>
      <dgm:t>
        <a:bodyPr/>
        <a:lstStyle/>
        <a:p>
          <a:endParaRPr lang="en-US"/>
        </a:p>
      </dgm:t>
    </dgm:pt>
    <dgm:pt modelId="{A6A54F8A-EBD4-4507-B227-0C61C3BF8975}">
      <dgm:prSet/>
      <dgm:spPr/>
      <dgm:t>
        <a:bodyPr/>
        <a:lstStyle/>
        <a:p>
          <a:r>
            <a:rPr lang="en-US"/>
            <a:t>Example:  Academic Degrees</a:t>
          </a:r>
        </a:p>
      </dgm:t>
    </dgm:pt>
    <dgm:pt modelId="{4462AE4B-7B62-419B-8F8A-1AE7D38D11D6}" type="parTrans" cxnId="{AFD63035-9523-4EE2-8364-E9DBB8943555}">
      <dgm:prSet/>
      <dgm:spPr/>
      <dgm:t>
        <a:bodyPr/>
        <a:lstStyle/>
        <a:p>
          <a:endParaRPr lang="en-US"/>
        </a:p>
      </dgm:t>
    </dgm:pt>
    <dgm:pt modelId="{31109586-D626-4CE8-8387-544EA8609824}" type="sibTrans" cxnId="{AFD63035-9523-4EE2-8364-E9DBB8943555}">
      <dgm:prSet/>
      <dgm:spPr/>
      <dgm:t>
        <a:bodyPr/>
        <a:lstStyle/>
        <a:p>
          <a:endParaRPr lang="en-US"/>
        </a:p>
      </dgm:t>
    </dgm:pt>
    <dgm:pt modelId="{3BA1B523-E7E1-4D5C-B1A1-817B1741E9CA}">
      <dgm:prSet/>
      <dgm:spPr/>
      <dgm:t>
        <a:bodyPr/>
        <a:lstStyle/>
        <a:p>
          <a:r>
            <a:rPr lang="en-US"/>
            <a:t>VIVO supports its own vocabulary of 173 academic degrees (because the world doesn’t have one)</a:t>
          </a:r>
        </a:p>
      </dgm:t>
    </dgm:pt>
    <dgm:pt modelId="{76B5CEF7-0942-45FA-B2F4-F4058F0F4A62}" type="parTrans" cxnId="{A8F1C41F-D150-40E6-AAE5-B17F470C0833}">
      <dgm:prSet/>
      <dgm:spPr/>
      <dgm:t>
        <a:bodyPr/>
        <a:lstStyle/>
        <a:p>
          <a:endParaRPr lang="en-US"/>
        </a:p>
      </dgm:t>
    </dgm:pt>
    <dgm:pt modelId="{B71A67C8-4C3E-4DFC-8CD2-DBD5BCF4094A}" type="sibTrans" cxnId="{A8F1C41F-D150-40E6-AAE5-B17F470C0833}">
      <dgm:prSet/>
      <dgm:spPr/>
      <dgm:t>
        <a:bodyPr/>
        <a:lstStyle/>
        <a:p>
          <a:endParaRPr lang="en-US"/>
        </a:p>
      </dgm:t>
    </dgm:pt>
    <dgm:pt modelId="{07CC3370-B5B4-4051-8CD9-BBACC4466450}">
      <dgm:prSet/>
      <dgm:spPr/>
      <dgm:t>
        <a:bodyPr/>
        <a:lstStyle/>
        <a:p>
          <a:r>
            <a:rPr lang="en-US"/>
            <a:t>Example: Research Areas</a:t>
          </a:r>
        </a:p>
      </dgm:t>
    </dgm:pt>
    <dgm:pt modelId="{86BE0074-800C-49A1-A7BC-F9A1128E1B8B}" type="parTrans" cxnId="{BE1C91BA-978E-48C9-8E3E-3C084F786B12}">
      <dgm:prSet/>
      <dgm:spPr/>
      <dgm:t>
        <a:bodyPr/>
        <a:lstStyle/>
        <a:p>
          <a:endParaRPr lang="en-US"/>
        </a:p>
      </dgm:t>
    </dgm:pt>
    <dgm:pt modelId="{D46009DA-4EDA-4D03-A26D-E8A14D06DA8E}" type="sibTrans" cxnId="{BE1C91BA-978E-48C9-8E3E-3C084F786B12}">
      <dgm:prSet/>
      <dgm:spPr/>
      <dgm:t>
        <a:bodyPr/>
        <a:lstStyle/>
        <a:p>
          <a:endParaRPr lang="en-US"/>
        </a:p>
      </dgm:t>
    </dgm:pt>
    <dgm:pt modelId="{0D048D6A-4E70-4DF0-9F38-3F9B8479AB8E}">
      <dgm:prSet/>
      <dgm:spPr/>
      <dgm:t>
        <a:bodyPr/>
        <a:lstStyle/>
        <a:p>
          <a:r>
            <a:rPr lang="en-US"/>
            <a:t>Many vocabularies exist for expressing research areas of faculty members.   What might be “useful” for faculty to find people working in related areas?  OpenVIVO uses FAST (Faceted Application of Subject Terminology) from OCLC (Online Computer Library Center).</a:t>
          </a:r>
        </a:p>
      </dgm:t>
    </dgm:pt>
    <dgm:pt modelId="{861B2136-3565-422B-9732-980115C0EBAF}" type="parTrans" cxnId="{4D60050B-AEE0-4EB6-B486-85833F7D703F}">
      <dgm:prSet/>
      <dgm:spPr/>
      <dgm:t>
        <a:bodyPr/>
        <a:lstStyle/>
        <a:p>
          <a:endParaRPr lang="en-US"/>
        </a:p>
      </dgm:t>
    </dgm:pt>
    <dgm:pt modelId="{7D47F4C0-0033-4E52-939D-4B9FBAFABE40}" type="sibTrans" cxnId="{4D60050B-AEE0-4EB6-B486-85833F7D703F}">
      <dgm:prSet/>
      <dgm:spPr/>
      <dgm:t>
        <a:bodyPr/>
        <a:lstStyle/>
        <a:p>
          <a:endParaRPr lang="en-US"/>
        </a:p>
      </dgm:t>
    </dgm:pt>
    <dgm:pt modelId="{7590D3AE-7A88-4037-A9AE-7DD36E80011A}">
      <dgm:prSet/>
      <dgm:spPr/>
      <dgm:t>
        <a:bodyPr/>
        <a:lstStyle/>
        <a:p>
          <a:r>
            <a:rPr lang="en-US"/>
            <a:t>Example: Contribution Ontology</a:t>
          </a:r>
        </a:p>
      </dgm:t>
    </dgm:pt>
    <dgm:pt modelId="{6C635FDE-87CC-427D-B1BB-BB0975E88F2A}" type="parTrans" cxnId="{E3F52E87-5E8D-4F76-AD10-E5C83B7FC711}">
      <dgm:prSet/>
      <dgm:spPr/>
      <dgm:t>
        <a:bodyPr/>
        <a:lstStyle/>
        <a:p>
          <a:endParaRPr lang="en-US"/>
        </a:p>
      </dgm:t>
    </dgm:pt>
    <dgm:pt modelId="{33D8A58D-6A6C-4BEB-A25F-43969B5DE0FA}" type="sibTrans" cxnId="{E3F52E87-5E8D-4F76-AD10-E5C83B7FC711}">
      <dgm:prSet/>
      <dgm:spPr/>
      <dgm:t>
        <a:bodyPr/>
        <a:lstStyle/>
        <a:p>
          <a:endParaRPr lang="en-US"/>
        </a:p>
      </dgm:t>
    </dgm:pt>
    <dgm:pt modelId="{254198F2-8152-4573-AA96-BC74C9FA3AEC}">
      <dgm:prSet/>
      <dgm:spPr/>
      <dgm:t>
        <a:bodyPr/>
        <a:lstStyle/>
        <a:p>
          <a:r>
            <a:rPr lang="en-US" dirty="0"/>
            <a:t>The contribution ontology developed by the Force11 Attribution Work Group, VIVO Project, and </a:t>
          </a:r>
          <a:r>
            <a:rPr lang="en-US" dirty="0" err="1"/>
            <a:t>OpenRIF</a:t>
          </a:r>
          <a:r>
            <a:rPr lang="en-US" dirty="0"/>
            <a:t> is new.  It will need to be refined based on experience and further analysis</a:t>
          </a:r>
        </a:p>
      </dgm:t>
    </dgm:pt>
    <dgm:pt modelId="{D8B9B6B6-7272-4360-856D-2BDCCF37F9E1}" type="parTrans" cxnId="{0F563999-2AC7-4BBE-ACD2-5154586379DB}">
      <dgm:prSet/>
      <dgm:spPr/>
      <dgm:t>
        <a:bodyPr/>
        <a:lstStyle/>
        <a:p>
          <a:endParaRPr lang="en-US"/>
        </a:p>
      </dgm:t>
    </dgm:pt>
    <dgm:pt modelId="{62C37824-15AA-407E-8976-891218D98059}" type="sibTrans" cxnId="{0F563999-2AC7-4BBE-ACD2-5154586379DB}">
      <dgm:prSet/>
      <dgm:spPr/>
      <dgm:t>
        <a:bodyPr/>
        <a:lstStyle/>
        <a:p>
          <a:endParaRPr lang="en-US"/>
        </a:p>
      </dgm:t>
    </dgm:pt>
    <dgm:pt modelId="{580A5362-58A4-BB4D-A801-B04EBF66B195}" type="pres">
      <dgm:prSet presAssocID="{5488177E-FE82-4D91-B5C6-6899BBD8D2D2}" presName="Name0" presStyleCnt="0">
        <dgm:presLayoutVars>
          <dgm:dir/>
          <dgm:animLvl val="lvl"/>
          <dgm:resizeHandles val="exact"/>
        </dgm:presLayoutVars>
      </dgm:prSet>
      <dgm:spPr/>
    </dgm:pt>
    <dgm:pt modelId="{719474D8-60F2-EA42-A8AC-0261AD503661}" type="pres">
      <dgm:prSet presAssocID="{3114422C-E6F9-46C6-9ADE-D55C469E2489}" presName="boxAndChildren" presStyleCnt="0"/>
      <dgm:spPr/>
    </dgm:pt>
    <dgm:pt modelId="{0EF5B804-AFE6-E146-8FA2-0A5036502329}" type="pres">
      <dgm:prSet presAssocID="{3114422C-E6F9-46C6-9ADE-D55C469E2489}" presName="parentTextBox" presStyleLbl="node1" presStyleIdx="0" presStyleCnt="1"/>
      <dgm:spPr/>
    </dgm:pt>
    <dgm:pt modelId="{F5BFF7B8-0A5A-414A-AD22-99606B9D7BA6}" type="pres">
      <dgm:prSet presAssocID="{3114422C-E6F9-46C6-9ADE-D55C469E2489}" presName="entireBox" presStyleLbl="node1" presStyleIdx="0" presStyleCnt="1"/>
      <dgm:spPr/>
    </dgm:pt>
    <dgm:pt modelId="{7DC30D51-3966-4D42-A418-2F9FEC4A4782}" type="pres">
      <dgm:prSet presAssocID="{3114422C-E6F9-46C6-9ADE-D55C469E2489}" presName="descendantBox" presStyleCnt="0"/>
      <dgm:spPr/>
    </dgm:pt>
    <dgm:pt modelId="{D65B4300-26EA-024C-8BA7-CE1DD893F09F}" type="pres">
      <dgm:prSet presAssocID="{A6A54F8A-EBD4-4507-B227-0C61C3BF8975}" presName="childTextBox" presStyleLbl="fgAccFollowNode1" presStyleIdx="0" presStyleCnt="3">
        <dgm:presLayoutVars>
          <dgm:bulletEnabled val="1"/>
        </dgm:presLayoutVars>
      </dgm:prSet>
      <dgm:spPr/>
    </dgm:pt>
    <dgm:pt modelId="{530F0F76-759E-1241-91B8-A57C58D9DD9F}" type="pres">
      <dgm:prSet presAssocID="{07CC3370-B5B4-4051-8CD9-BBACC4466450}" presName="childTextBox" presStyleLbl="fgAccFollowNode1" presStyleIdx="1" presStyleCnt="3">
        <dgm:presLayoutVars>
          <dgm:bulletEnabled val="1"/>
        </dgm:presLayoutVars>
      </dgm:prSet>
      <dgm:spPr/>
    </dgm:pt>
    <dgm:pt modelId="{ADAE801E-80A9-1542-A679-E46CA4B120CB}" type="pres">
      <dgm:prSet presAssocID="{7590D3AE-7A88-4037-A9AE-7DD36E80011A}" presName="childTextBox" presStyleLbl="fgAccFollowNode1" presStyleIdx="2" presStyleCnt="3">
        <dgm:presLayoutVars>
          <dgm:bulletEnabled val="1"/>
        </dgm:presLayoutVars>
      </dgm:prSet>
      <dgm:spPr/>
    </dgm:pt>
  </dgm:ptLst>
  <dgm:cxnLst>
    <dgm:cxn modelId="{2B766E04-4E38-CE45-9222-8508055F10AA}" type="presOf" srcId="{07CC3370-B5B4-4051-8CD9-BBACC4466450}" destId="{530F0F76-759E-1241-91B8-A57C58D9DD9F}" srcOrd="0" destOrd="0" presId="urn:microsoft.com/office/officeart/2005/8/layout/process4"/>
    <dgm:cxn modelId="{4D60050B-AEE0-4EB6-B486-85833F7D703F}" srcId="{07CC3370-B5B4-4051-8CD9-BBACC4466450}" destId="{0D048D6A-4E70-4DF0-9F38-3F9B8479AB8E}" srcOrd="0" destOrd="0" parTransId="{861B2136-3565-422B-9732-980115C0EBAF}" sibTransId="{7D47F4C0-0033-4E52-939D-4B9FBAFABE40}"/>
    <dgm:cxn modelId="{A8F1C41F-D150-40E6-AAE5-B17F470C0833}" srcId="{A6A54F8A-EBD4-4507-B227-0C61C3BF8975}" destId="{3BA1B523-E7E1-4D5C-B1A1-817B1741E9CA}" srcOrd="0" destOrd="0" parTransId="{76B5CEF7-0942-45FA-B2F4-F4058F0F4A62}" sibTransId="{B71A67C8-4C3E-4DFC-8CD2-DBD5BCF4094A}"/>
    <dgm:cxn modelId="{9F7EC12D-39FD-214A-B851-ED90C755C038}" type="presOf" srcId="{A6A54F8A-EBD4-4507-B227-0C61C3BF8975}" destId="{D65B4300-26EA-024C-8BA7-CE1DD893F09F}" srcOrd="0" destOrd="0" presId="urn:microsoft.com/office/officeart/2005/8/layout/process4"/>
    <dgm:cxn modelId="{AFD63035-9523-4EE2-8364-E9DBB8943555}" srcId="{3114422C-E6F9-46C6-9ADE-D55C469E2489}" destId="{A6A54F8A-EBD4-4507-B227-0C61C3BF8975}" srcOrd="0" destOrd="0" parTransId="{4462AE4B-7B62-419B-8F8A-1AE7D38D11D6}" sibTransId="{31109586-D626-4CE8-8387-544EA8609824}"/>
    <dgm:cxn modelId="{21FC2138-94EC-4520-A270-740E99E3EC87}" srcId="{5488177E-FE82-4D91-B5C6-6899BBD8D2D2}" destId="{3114422C-E6F9-46C6-9ADE-D55C469E2489}" srcOrd="0" destOrd="0" parTransId="{1F55171F-2F5C-4705-BC32-FFAF7660F735}" sibTransId="{1F839A08-1C15-4F38-80A6-F66C968895F9}"/>
    <dgm:cxn modelId="{B9165555-DB51-3241-AC09-B7EDBB67EBB8}" type="presOf" srcId="{3114422C-E6F9-46C6-9ADE-D55C469E2489}" destId="{0EF5B804-AFE6-E146-8FA2-0A5036502329}" srcOrd="0" destOrd="0" presId="urn:microsoft.com/office/officeart/2005/8/layout/process4"/>
    <dgm:cxn modelId="{E3F52E87-5E8D-4F76-AD10-E5C83B7FC711}" srcId="{3114422C-E6F9-46C6-9ADE-D55C469E2489}" destId="{7590D3AE-7A88-4037-A9AE-7DD36E80011A}" srcOrd="2" destOrd="0" parTransId="{6C635FDE-87CC-427D-B1BB-BB0975E88F2A}" sibTransId="{33D8A58D-6A6C-4BEB-A25F-43969B5DE0FA}"/>
    <dgm:cxn modelId="{0F563999-2AC7-4BBE-ACD2-5154586379DB}" srcId="{7590D3AE-7A88-4037-A9AE-7DD36E80011A}" destId="{254198F2-8152-4573-AA96-BC74C9FA3AEC}" srcOrd="0" destOrd="0" parTransId="{D8B9B6B6-7272-4360-856D-2BDCCF37F9E1}" sibTransId="{62C37824-15AA-407E-8976-891218D98059}"/>
    <dgm:cxn modelId="{0692A7AE-CE3A-0549-A41C-83C34E8E62F1}" type="presOf" srcId="{5488177E-FE82-4D91-B5C6-6899BBD8D2D2}" destId="{580A5362-58A4-BB4D-A801-B04EBF66B195}" srcOrd="0" destOrd="0" presId="urn:microsoft.com/office/officeart/2005/8/layout/process4"/>
    <dgm:cxn modelId="{C66A20B9-8902-C64F-B516-FCC92716EF81}" type="presOf" srcId="{3BA1B523-E7E1-4D5C-B1A1-817B1741E9CA}" destId="{D65B4300-26EA-024C-8BA7-CE1DD893F09F}" srcOrd="0" destOrd="1" presId="urn:microsoft.com/office/officeart/2005/8/layout/process4"/>
    <dgm:cxn modelId="{BE1C91BA-978E-48C9-8E3E-3C084F786B12}" srcId="{3114422C-E6F9-46C6-9ADE-D55C469E2489}" destId="{07CC3370-B5B4-4051-8CD9-BBACC4466450}" srcOrd="1" destOrd="0" parTransId="{86BE0074-800C-49A1-A7BC-F9A1128E1B8B}" sibTransId="{D46009DA-4EDA-4D03-A26D-E8A14D06DA8E}"/>
    <dgm:cxn modelId="{3A0DBDBD-92B7-554E-A3B4-7D7E3394D205}" type="presOf" srcId="{7590D3AE-7A88-4037-A9AE-7DD36E80011A}" destId="{ADAE801E-80A9-1542-A679-E46CA4B120CB}" srcOrd="0" destOrd="0" presId="urn:microsoft.com/office/officeart/2005/8/layout/process4"/>
    <dgm:cxn modelId="{B64E5CCD-17B9-D94F-B57E-CA72F072A0AE}" type="presOf" srcId="{254198F2-8152-4573-AA96-BC74C9FA3AEC}" destId="{ADAE801E-80A9-1542-A679-E46CA4B120CB}" srcOrd="0" destOrd="1" presId="urn:microsoft.com/office/officeart/2005/8/layout/process4"/>
    <dgm:cxn modelId="{5EB46CCF-E0ED-D847-956B-081D2D3CDBFF}" type="presOf" srcId="{0D048D6A-4E70-4DF0-9F38-3F9B8479AB8E}" destId="{530F0F76-759E-1241-91B8-A57C58D9DD9F}" srcOrd="0" destOrd="1" presId="urn:microsoft.com/office/officeart/2005/8/layout/process4"/>
    <dgm:cxn modelId="{A0C008E4-4AF3-8747-B264-FF1D26ECB16C}" type="presOf" srcId="{3114422C-E6F9-46C6-9ADE-D55C469E2489}" destId="{F5BFF7B8-0A5A-414A-AD22-99606B9D7BA6}" srcOrd="1" destOrd="0" presId="urn:microsoft.com/office/officeart/2005/8/layout/process4"/>
    <dgm:cxn modelId="{6796A597-9228-124A-AA68-FA97D9F62766}" type="presParOf" srcId="{580A5362-58A4-BB4D-A801-B04EBF66B195}" destId="{719474D8-60F2-EA42-A8AC-0261AD503661}" srcOrd="0" destOrd="0" presId="urn:microsoft.com/office/officeart/2005/8/layout/process4"/>
    <dgm:cxn modelId="{AF74472D-819F-8246-A8E8-11F98DBCD415}" type="presParOf" srcId="{719474D8-60F2-EA42-A8AC-0261AD503661}" destId="{0EF5B804-AFE6-E146-8FA2-0A5036502329}" srcOrd="0" destOrd="0" presId="urn:microsoft.com/office/officeart/2005/8/layout/process4"/>
    <dgm:cxn modelId="{04B4FA0C-7FFE-0745-86EF-0905F4809BBD}" type="presParOf" srcId="{719474D8-60F2-EA42-A8AC-0261AD503661}" destId="{F5BFF7B8-0A5A-414A-AD22-99606B9D7BA6}" srcOrd="1" destOrd="0" presId="urn:microsoft.com/office/officeart/2005/8/layout/process4"/>
    <dgm:cxn modelId="{A4B38DA0-2D34-344C-97B3-757900EF6A62}" type="presParOf" srcId="{719474D8-60F2-EA42-A8AC-0261AD503661}" destId="{7DC30D51-3966-4D42-A418-2F9FEC4A4782}" srcOrd="2" destOrd="0" presId="urn:microsoft.com/office/officeart/2005/8/layout/process4"/>
    <dgm:cxn modelId="{59A3DCD0-97EB-2D41-8915-46CE190F5620}" type="presParOf" srcId="{7DC30D51-3966-4D42-A418-2F9FEC4A4782}" destId="{D65B4300-26EA-024C-8BA7-CE1DD893F09F}" srcOrd="0" destOrd="0" presId="urn:microsoft.com/office/officeart/2005/8/layout/process4"/>
    <dgm:cxn modelId="{FA3A36FA-A839-BC45-A568-D2945383B6A5}" type="presParOf" srcId="{7DC30D51-3966-4D42-A418-2F9FEC4A4782}" destId="{530F0F76-759E-1241-91B8-A57C58D9DD9F}" srcOrd="1" destOrd="0" presId="urn:microsoft.com/office/officeart/2005/8/layout/process4"/>
    <dgm:cxn modelId="{E42B6C01-00FC-4D46-8F84-A29710520C53}" type="presParOf" srcId="{7DC30D51-3966-4D42-A418-2F9FEC4A4782}" destId="{ADAE801E-80A9-1542-A679-E46CA4B120CB}"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795DE-1387-449A-8D13-3AFD83D6C901}"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F7CA4AB1-3C12-4BFD-AD3F-DBC132202A89}">
      <dgm:prSet/>
      <dgm:spPr/>
      <dgm:t>
        <a:bodyPr/>
        <a:lstStyle/>
        <a:p>
          <a:r>
            <a:rPr lang="en-US" dirty="0"/>
            <a:t>Many institutions and projects use VIVO (150) and the VIVO ontology (another 250) </a:t>
          </a:r>
        </a:p>
      </dgm:t>
    </dgm:pt>
    <dgm:pt modelId="{6C32FA45-FFD1-4C41-BB02-1E603FB58694}" type="parTrans" cxnId="{DEEB0FF8-085C-4021-806B-E2945862F9E1}">
      <dgm:prSet/>
      <dgm:spPr/>
      <dgm:t>
        <a:bodyPr/>
        <a:lstStyle/>
        <a:p>
          <a:endParaRPr lang="en-US"/>
        </a:p>
      </dgm:t>
    </dgm:pt>
    <dgm:pt modelId="{4160C68E-DA56-4879-BBAB-0FF5CB037026}" type="sibTrans" cxnId="{DEEB0FF8-085C-4021-806B-E2945862F9E1}">
      <dgm:prSet/>
      <dgm:spPr/>
      <dgm:t>
        <a:bodyPr/>
        <a:lstStyle/>
        <a:p>
          <a:endParaRPr lang="en-US"/>
        </a:p>
      </dgm:t>
    </dgm:pt>
    <dgm:pt modelId="{4ECE5627-2481-46CE-8525-0152CC1F8ADD}">
      <dgm:prSet/>
      <dgm:spPr/>
      <dgm:t>
        <a:bodyPr/>
        <a:lstStyle/>
        <a:p>
          <a:r>
            <a:rPr lang="en-US"/>
            <a:t>VIVO needs a process for updating ontologies it uses, and updating its data and interfaces to use updated ontologies</a:t>
          </a:r>
        </a:p>
      </dgm:t>
    </dgm:pt>
    <dgm:pt modelId="{B1502353-B2DD-4E5D-8D11-C6CB90F29B40}" type="parTrans" cxnId="{37F191EC-8583-471F-80A6-AC520F9D0CA6}">
      <dgm:prSet/>
      <dgm:spPr/>
      <dgm:t>
        <a:bodyPr/>
        <a:lstStyle/>
        <a:p>
          <a:endParaRPr lang="en-US"/>
        </a:p>
      </dgm:t>
    </dgm:pt>
    <dgm:pt modelId="{09082CF1-032D-4AE1-88D8-79ECAA3F67FC}" type="sibTrans" cxnId="{37F191EC-8583-471F-80A6-AC520F9D0CA6}">
      <dgm:prSet/>
      <dgm:spPr/>
      <dgm:t>
        <a:bodyPr/>
        <a:lstStyle/>
        <a:p>
          <a:endParaRPr lang="en-US"/>
        </a:p>
      </dgm:t>
    </dgm:pt>
    <dgm:pt modelId="{FA5CA559-A372-4D1B-9BED-09ECD2F5C7D4}">
      <dgm:prSet/>
      <dgm:spPr/>
      <dgm:t>
        <a:bodyPr/>
        <a:lstStyle/>
        <a:p>
          <a:r>
            <a:rPr lang="en-US"/>
            <a:t>But many sites depend on the ontology to retrieve data from VIVO and other systems to web sites, software, and reports</a:t>
          </a:r>
        </a:p>
      </dgm:t>
    </dgm:pt>
    <dgm:pt modelId="{512A136D-660D-4C60-9381-28DEBDD154F2}" type="parTrans" cxnId="{3E86A457-A73E-464A-8C18-BE6E9DE176EE}">
      <dgm:prSet/>
      <dgm:spPr/>
      <dgm:t>
        <a:bodyPr/>
        <a:lstStyle/>
        <a:p>
          <a:endParaRPr lang="en-US"/>
        </a:p>
      </dgm:t>
    </dgm:pt>
    <dgm:pt modelId="{D30A898B-EB57-438E-B9B2-72F11929B62B}" type="sibTrans" cxnId="{3E86A457-A73E-464A-8C18-BE6E9DE176EE}">
      <dgm:prSet/>
      <dgm:spPr/>
      <dgm:t>
        <a:bodyPr/>
        <a:lstStyle/>
        <a:p>
          <a:endParaRPr lang="en-US"/>
        </a:p>
      </dgm:t>
    </dgm:pt>
    <dgm:pt modelId="{360B3973-71ED-4826-8A60-5A915AB8B79A}">
      <dgm:prSet/>
      <dgm:spPr/>
      <dgm:t>
        <a:bodyPr/>
        <a:lstStyle/>
        <a:p>
          <a:r>
            <a:rPr lang="en-US"/>
            <a:t>What changes have minimal to no impact?  Which do not? How to propose change?  Govern change? Implement change?</a:t>
          </a:r>
        </a:p>
      </dgm:t>
    </dgm:pt>
    <dgm:pt modelId="{B1A9B3BB-E0FD-468D-B728-96CDB7122E85}" type="parTrans" cxnId="{688C1325-F098-4F52-B30B-62A2E50356C5}">
      <dgm:prSet/>
      <dgm:spPr/>
      <dgm:t>
        <a:bodyPr/>
        <a:lstStyle/>
        <a:p>
          <a:endParaRPr lang="en-US"/>
        </a:p>
      </dgm:t>
    </dgm:pt>
    <dgm:pt modelId="{5C228988-FFDA-44FA-9054-E5F588B2EBA5}" type="sibTrans" cxnId="{688C1325-F098-4F52-B30B-62A2E50356C5}">
      <dgm:prSet/>
      <dgm:spPr/>
      <dgm:t>
        <a:bodyPr/>
        <a:lstStyle/>
        <a:p>
          <a:endParaRPr lang="en-US"/>
        </a:p>
      </dgm:t>
    </dgm:pt>
    <dgm:pt modelId="{C09D42F2-0161-194C-B21C-243727278F6A}" type="pres">
      <dgm:prSet presAssocID="{3DE795DE-1387-449A-8D13-3AFD83D6C901}" presName="vert0" presStyleCnt="0">
        <dgm:presLayoutVars>
          <dgm:dir/>
          <dgm:animOne val="branch"/>
          <dgm:animLvl val="lvl"/>
        </dgm:presLayoutVars>
      </dgm:prSet>
      <dgm:spPr/>
    </dgm:pt>
    <dgm:pt modelId="{B7F65F2A-0756-A14B-8E23-DDF88D1386FD}" type="pres">
      <dgm:prSet presAssocID="{F7CA4AB1-3C12-4BFD-AD3F-DBC132202A89}" presName="thickLine" presStyleLbl="alignNode1" presStyleIdx="0" presStyleCnt="4"/>
      <dgm:spPr/>
    </dgm:pt>
    <dgm:pt modelId="{9ABB9A29-7C63-FD41-8873-79E3D165D61E}" type="pres">
      <dgm:prSet presAssocID="{F7CA4AB1-3C12-4BFD-AD3F-DBC132202A89}" presName="horz1" presStyleCnt="0"/>
      <dgm:spPr/>
    </dgm:pt>
    <dgm:pt modelId="{4E7E6A03-8C94-CB45-AEA8-CC01FC6292E6}" type="pres">
      <dgm:prSet presAssocID="{F7CA4AB1-3C12-4BFD-AD3F-DBC132202A89}" presName="tx1" presStyleLbl="revTx" presStyleIdx="0" presStyleCnt="4"/>
      <dgm:spPr/>
    </dgm:pt>
    <dgm:pt modelId="{364F1131-B211-F143-AA6A-6115DECD4E9D}" type="pres">
      <dgm:prSet presAssocID="{F7CA4AB1-3C12-4BFD-AD3F-DBC132202A89}" presName="vert1" presStyleCnt="0"/>
      <dgm:spPr/>
    </dgm:pt>
    <dgm:pt modelId="{C1E66DD3-C580-8E4B-A6D0-2697BFA43459}" type="pres">
      <dgm:prSet presAssocID="{4ECE5627-2481-46CE-8525-0152CC1F8ADD}" presName="thickLine" presStyleLbl="alignNode1" presStyleIdx="1" presStyleCnt="4"/>
      <dgm:spPr/>
    </dgm:pt>
    <dgm:pt modelId="{4B1AE5DB-F4EE-6743-BF56-92F31AFC464D}" type="pres">
      <dgm:prSet presAssocID="{4ECE5627-2481-46CE-8525-0152CC1F8ADD}" presName="horz1" presStyleCnt="0"/>
      <dgm:spPr/>
    </dgm:pt>
    <dgm:pt modelId="{291515AA-5C39-7948-B28C-8B9181F2E5DF}" type="pres">
      <dgm:prSet presAssocID="{4ECE5627-2481-46CE-8525-0152CC1F8ADD}" presName="tx1" presStyleLbl="revTx" presStyleIdx="1" presStyleCnt="4"/>
      <dgm:spPr/>
    </dgm:pt>
    <dgm:pt modelId="{4090B668-F7FF-204F-90B7-19D13280CB77}" type="pres">
      <dgm:prSet presAssocID="{4ECE5627-2481-46CE-8525-0152CC1F8ADD}" presName="vert1" presStyleCnt="0"/>
      <dgm:spPr/>
    </dgm:pt>
    <dgm:pt modelId="{9DB9616B-A965-9E46-B83E-1DE69DF33455}" type="pres">
      <dgm:prSet presAssocID="{FA5CA559-A372-4D1B-9BED-09ECD2F5C7D4}" presName="thickLine" presStyleLbl="alignNode1" presStyleIdx="2" presStyleCnt="4"/>
      <dgm:spPr/>
    </dgm:pt>
    <dgm:pt modelId="{31BB2B9B-7CA3-ED4E-AF8C-B70051FBAA15}" type="pres">
      <dgm:prSet presAssocID="{FA5CA559-A372-4D1B-9BED-09ECD2F5C7D4}" presName="horz1" presStyleCnt="0"/>
      <dgm:spPr/>
    </dgm:pt>
    <dgm:pt modelId="{34D11C9A-518E-9F40-A7B8-64B7260AA625}" type="pres">
      <dgm:prSet presAssocID="{FA5CA559-A372-4D1B-9BED-09ECD2F5C7D4}" presName="tx1" presStyleLbl="revTx" presStyleIdx="2" presStyleCnt="4"/>
      <dgm:spPr/>
    </dgm:pt>
    <dgm:pt modelId="{7C9422FA-9671-A740-9C43-964E6823FBBA}" type="pres">
      <dgm:prSet presAssocID="{FA5CA559-A372-4D1B-9BED-09ECD2F5C7D4}" presName="vert1" presStyleCnt="0"/>
      <dgm:spPr/>
    </dgm:pt>
    <dgm:pt modelId="{96A00B9B-B9F5-FA4E-860D-39D2C70FE17B}" type="pres">
      <dgm:prSet presAssocID="{360B3973-71ED-4826-8A60-5A915AB8B79A}" presName="thickLine" presStyleLbl="alignNode1" presStyleIdx="3" presStyleCnt="4"/>
      <dgm:spPr/>
    </dgm:pt>
    <dgm:pt modelId="{5C4711FF-FD39-714A-9C75-2075A82271FD}" type="pres">
      <dgm:prSet presAssocID="{360B3973-71ED-4826-8A60-5A915AB8B79A}" presName="horz1" presStyleCnt="0"/>
      <dgm:spPr/>
    </dgm:pt>
    <dgm:pt modelId="{4DA13B32-35A1-984B-BCBF-F99B08C01EE4}" type="pres">
      <dgm:prSet presAssocID="{360B3973-71ED-4826-8A60-5A915AB8B79A}" presName="tx1" presStyleLbl="revTx" presStyleIdx="3" presStyleCnt="4"/>
      <dgm:spPr/>
    </dgm:pt>
    <dgm:pt modelId="{E15A6F75-6894-C34F-9DCB-B04AEF62CE42}" type="pres">
      <dgm:prSet presAssocID="{360B3973-71ED-4826-8A60-5A915AB8B79A}" presName="vert1" presStyleCnt="0"/>
      <dgm:spPr/>
    </dgm:pt>
  </dgm:ptLst>
  <dgm:cxnLst>
    <dgm:cxn modelId="{688C1325-F098-4F52-B30B-62A2E50356C5}" srcId="{3DE795DE-1387-449A-8D13-3AFD83D6C901}" destId="{360B3973-71ED-4826-8A60-5A915AB8B79A}" srcOrd="3" destOrd="0" parTransId="{B1A9B3BB-E0FD-468D-B728-96CDB7122E85}" sibTransId="{5C228988-FFDA-44FA-9054-E5F588B2EBA5}"/>
    <dgm:cxn modelId="{3E86A457-A73E-464A-8C18-BE6E9DE176EE}" srcId="{3DE795DE-1387-449A-8D13-3AFD83D6C901}" destId="{FA5CA559-A372-4D1B-9BED-09ECD2F5C7D4}" srcOrd="2" destOrd="0" parTransId="{512A136D-660D-4C60-9381-28DEBDD154F2}" sibTransId="{D30A898B-EB57-438E-B9B2-72F11929B62B}"/>
    <dgm:cxn modelId="{34F0865A-23E7-6F48-92B7-958491327609}" type="presOf" srcId="{F7CA4AB1-3C12-4BFD-AD3F-DBC132202A89}" destId="{4E7E6A03-8C94-CB45-AEA8-CC01FC6292E6}" srcOrd="0" destOrd="0" presId="urn:microsoft.com/office/officeart/2008/layout/LinedList"/>
    <dgm:cxn modelId="{5138347F-0D26-CB4C-8125-D918A972493D}" type="presOf" srcId="{4ECE5627-2481-46CE-8525-0152CC1F8ADD}" destId="{291515AA-5C39-7948-B28C-8B9181F2E5DF}" srcOrd="0" destOrd="0" presId="urn:microsoft.com/office/officeart/2008/layout/LinedList"/>
    <dgm:cxn modelId="{7124AE90-7F1A-D146-A2F2-B18D9FE7D95C}" type="presOf" srcId="{FA5CA559-A372-4D1B-9BED-09ECD2F5C7D4}" destId="{34D11C9A-518E-9F40-A7B8-64B7260AA625}" srcOrd="0" destOrd="0" presId="urn:microsoft.com/office/officeart/2008/layout/LinedList"/>
    <dgm:cxn modelId="{911251DB-1A5B-6A4D-9787-99568992687F}" type="presOf" srcId="{360B3973-71ED-4826-8A60-5A915AB8B79A}" destId="{4DA13B32-35A1-984B-BCBF-F99B08C01EE4}" srcOrd="0" destOrd="0" presId="urn:microsoft.com/office/officeart/2008/layout/LinedList"/>
    <dgm:cxn modelId="{5806B1E1-495C-1A4E-B0C9-7A558255F63C}" type="presOf" srcId="{3DE795DE-1387-449A-8D13-3AFD83D6C901}" destId="{C09D42F2-0161-194C-B21C-243727278F6A}" srcOrd="0" destOrd="0" presId="urn:microsoft.com/office/officeart/2008/layout/LinedList"/>
    <dgm:cxn modelId="{37F191EC-8583-471F-80A6-AC520F9D0CA6}" srcId="{3DE795DE-1387-449A-8D13-3AFD83D6C901}" destId="{4ECE5627-2481-46CE-8525-0152CC1F8ADD}" srcOrd="1" destOrd="0" parTransId="{B1502353-B2DD-4E5D-8D11-C6CB90F29B40}" sibTransId="{09082CF1-032D-4AE1-88D8-79ECAA3F67FC}"/>
    <dgm:cxn modelId="{DEEB0FF8-085C-4021-806B-E2945862F9E1}" srcId="{3DE795DE-1387-449A-8D13-3AFD83D6C901}" destId="{F7CA4AB1-3C12-4BFD-AD3F-DBC132202A89}" srcOrd="0" destOrd="0" parTransId="{6C32FA45-FFD1-4C41-BB02-1E603FB58694}" sibTransId="{4160C68E-DA56-4879-BBAB-0FF5CB037026}"/>
    <dgm:cxn modelId="{0B1630C4-40F5-7649-88FD-DCF75058B81A}" type="presParOf" srcId="{C09D42F2-0161-194C-B21C-243727278F6A}" destId="{B7F65F2A-0756-A14B-8E23-DDF88D1386FD}" srcOrd="0" destOrd="0" presId="urn:microsoft.com/office/officeart/2008/layout/LinedList"/>
    <dgm:cxn modelId="{152FBED7-C3F7-3740-A83D-2C313EE38995}" type="presParOf" srcId="{C09D42F2-0161-194C-B21C-243727278F6A}" destId="{9ABB9A29-7C63-FD41-8873-79E3D165D61E}" srcOrd="1" destOrd="0" presId="urn:microsoft.com/office/officeart/2008/layout/LinedList"/>
    <dgm:cxn modelId="{428768CA-B345-DF48-BB5E-51BF1EE6C291}" type="presParOf" srcId="{9ABB9A29-7C63-FD41-8873-79E3D165D61E}" destId="{4E7E6A03-8C94-CB45-AEA8-CC01FC6292E6}" srcOrd="0" destOrd="0" presId="urn:microsoft.com/office/officeart/2008/layout/LinedList"/>
    <dgm:cxn modelId="{EC58943B-56A9-674F-A61E-3FF4F45C1795}" type="presParOf" srcId="{9ABB9A29-7C63-FD41-8873-79E3D165D61E}" destId="{364F1131-B211-F143-AA6A-6115DECD4E9D}" srcOrd="1" destOrd="0" presId="urn:microsoft.com/office/officeart/2008/layout/LinedList"/>
    <dgm:cxn modelId="{C7FF1C5D-BCD7-2146-AC50-304D11DE106D}" type="presParOf" srcId="{C09D42F2-0161-194C-B21C-243727278F6A}" destId="{C1E66DD3-C580-8E4B-A6D0-2697BFA43459}" srcOrd="2" destOrd="0" presId="urn:microsoft.com/office/officeart/2008/layout/LinedList"/>
    <dgm:cxn modelId="{6A1D6F01-E6B5-0441-AEA6-BD7BA7D2D78D}" type="presParOf" srcId="{C09D42F2-0161-194C-B21C-243727278F6A}" destId="{4B1AE5DB-F4EE-6743-BF56-92F31AFC464D}" srcOrd="3" destOrd="0" presId="urn:microsoft.com/office/officeart/2008/layout/LinedList"/>
    <dgm:cxn modelId="{143C6FCE-153A-C748-84F4-DAC156711F14}" type="presParOf" srcId="{4B1AE5DB-F4EE-6743-BF56-92F31AFC464D}" destId="{291515AA-5C39-7948-B28C-8B9181F2E5DF}" srcOrd="0" destOrd="0" presId="urn:microsoft.com/office/officeart/2008/layout/LinedList"/>
    <dgm:cxn modelId="{CFC75BDC-011E-CF42-95CC-63EDC2AFBEAB}" type="presParOf" srcId="{4B1AE5DB-F4EE-6743-BF56-92F31AFC464D}" destId="{4090B668-F7FF-204F-90B7-19D13280CB77}" srcOrd="1" destOrd="0" presId="urn:microsoft.com/office/officeart/2008/layout/LinedList"/>
    <dgm:cxn modelId="{CC3EE542-527B-4F41-A821-39E1B01A6B12}" type="presParOf" srcId="{C09D42F2-0161-194C-B21C-243727278F6A}" destId="{9DB9616B-A965-9E46-B83E-1DE69DF33455}" srcOrd="4" destOrd="0" presId="urn:microsoft.com/office/officeart/2008/layout/LinedList"/>
    <dgm:cxn modelId="{7F908C01-F297-1F47-A9EB-ECEB6B2A5470}" type="presParOf" srcId="{C09D42F2-0161-194C-B21C-243727278F6A}" destId="{31BB2B9B-7CA3-ED4E-AF8C-B70051FBAA15}" srcOrd="5" destOrd="0" presId="urn:microsoft.com/office/officeart/2008/layout/LinedList"/>
    <dgm:cxn modelId="{2A060EB0-92EE-1B47-ADCA-8C6F580E6AF4}" type="presParOf" srcId="{31BB2B9B-7CA3-ED4E-AF8C-B70051FBAA15}" destId="{34D11C9A-518E-9F40-A7B8-64B7260AA625}" srcOrd="0" destOrd="0" presId="urn:microsoft.com/office/officeart/2008/layout/LinedList"/>
    <dgm:cxn modelId="{F72F2958-B06E-0D4F-89DC-6E1B74F00740}" type="presParOf" srcId="{31BB2B9B-7CA3-ED4E-AF8C-B70051FBAA15}" destId="{7C9422FA-9671-A740-9C43-964E6823FBBA}" srcOrd="1" destOrd="0" presId="urn:microsoft.com/office/officeart/2008/layout/LinedList"/>
    <dgm:cxn modelId="{B0A725E4-7C45-154E-9ABB-C68E48CAFEA6}" type="presParOf" srcId="{C09D42F2-0161-194C-B21C-243727278F6A}" destId="{96A00B9B-B9F5-FA4E-860D-39D2C70FE17B}" srcOrd="6" destOrd="0" presId="urn:microsoft.com/office/officeart/2008/layout/LinedList"/>
    <dgm:cxn modelId="{ADAAF9FD-B595-5E47-9409-EE1176DE31E6}" type="presParOf" srcId="{C09D42F2-0161-194C-B21C-243727278F6A}" destId="{5C4711FF-FD39-714A-9C75-2075A82271FD}" srcOrd="7" destOrd="0" presId="urn:microsoft.com/office/officeart/2008/layout/LinedList"/>
    <dgm:cxn modelId="{0291CAF4-ADF3-1241-8099-6F55F3886D33}" type="presParOf" srcId="{5C4711FF-FD39-714A-9C75-2075A82271FD}" destId="{4DA13B32-35A1-984B-BCBF-F99B08C01EE4}" srcOrd="0" destOrd="0" presId="urn:microsoft.com/office/officeart/2008/layout/LinedList"/>
    <dgm:cxn modelId="{E4338EDE-1C29-DB47-BEB3-EE75A42467E5}" type="presParOf" srcId="{5C4711FF-FD39-714A-9C75-2075A82271FD}" destId="{E15A6F75-6894-C34F-9DCB-B04AEF62CE4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2B5432-61C3-45BB-B30C-34FF5008C20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3F59679-689D-413D-93F6-5511E99E86F4}">
      <dgm:prSet/>
      <dgm:spPr/>
      <dgm:t>
        <a:bodyPr/>
        <a:lstStyle/>
        <a:p>
          <a:r>
            <a:rPr lang="en-US" dirty="0"/>
            <a:t>Research categories are an open issue</a:t>
          </a:r>
        </a:p>
      </dgm:t>
    </dgm:pt>
    <dgm:pt modelId="{0273BB52-3F57-42F9-A8E1-7866292F77C8}" type="parTrans" cxnId="{3BADD3EF-1E31-4166-B3A9-2E629BF378CE}">
      <dgm:prSet/>
      <dgm:spPr/>
      <dgm:t>
        <a:bodyPr/>
        <a:lstStyle/>
        <a:p>
          <a:endParaRPr lang="en-US"/>
        </a:p>
      </dgm:t>
    </dgm:pt>
    <dgm:pt modelId="{18A6272F-C5C2-47FB-837A-7BEEF19447AE}" type="sibTrans" cxnId="{3BADD3EF-1E31-4166-B3A9-2E629BF378CE}">
      <dgm:prSet/>
      <dgm:spPr/>
      <dgm:t>
        <a:bodyPr/>
        <a:lstStyle/>
        <a:p>
          <a:endParaRPr lang="en-US"/>
        </a:p>
      </dgm:t>
    </dgm:pt>
    <dgm:pt modelId="{846593EF-9D62-4002-8A7D-59F32CFF0E75}">
      <dgm:prSet/>
      <dgm:spPr/>
      <dgm:t>
        <a:bodyPr/>
        <a:lstStyle/>
        <a:p>
          <a:r>
            <a:rPr lang="en-US" dirty="0"/>
            <a:t>Push-button analytics v. question-driven custom analytics</a:t>
          </a:r>
        </a:p>
      </dgm:t>
    </dgm:pt>
    <dgm:pt modelId="{FBC86868-99F7-4197-ABB9-C170CF0DF795}" type="parTrans" cxnId="{803C2CFD-EF49-4F09-A8E0-8B4C19F95D22}">
      <dgm:prSet/>
      <dgm:spPr/>
      <dgm:t>
        <a:bodyPr/>
        <a:lstStyle/>
        <a:p>
          <a:endParaRPr lang="en-US"/>
        </a:p>
      </dgm:t>
    </dgm:pt>
    <dgm:pt modelId="{996264D7-6686-4E3A-A5ED-79B6D049EAA0}" type="sibTrans" cxnId="{803C2CFD-EF49-4F09-A8E0-8B4C19F95D22}">
      <dgm:prSet/>
      <dgm:spPr/>
      <dgm:t>
        <a:bodyPr/>
        <a:lstStyle/>
        <a:p>
          <a:endParaRPr lang="en-US"/>
        </a:p>
      </dgm:t>
    </dgm:pt>
    <dgm:pt modelId="{DABEE1F6-8847-4C06-80FA-719842F93633}">
      <dgm:prSet/>
      <dgm:spPr/>
      <dgm:t>
        <a:bodyPr/>
        <a:lstStyle/>
        <a:p>
          <a:r>
            <a:rPr lang="en-US" dirty="0"/>
            <a:t>Drill-down/hover, and extensive filtering is the expectation</a:t>
          </a:r>
        </a:p>
      </dgm:t>
    </dgm:pt>
    <dgm:pt modelId="{1F86B41F-460E-4332-80B2-21C225E8CEBC}" type="parTrans" cxnId="{97766FD3-175A-4765-A1D5-059A8E9C8800}">
      <dgm:prSet/>
      <dgm:spPr/>
      <dgm:t>
        <a:bodyPr/>
        <a:lstStyle/>
        <a:p>
          <a:endParaRPr lang="en-US"/>
        </a:p>
      </dgm:t>
    </dgm:pt>
    <dgm:pt modelId="{04796443-FD39-4DCF-BC9E-6646E71981ED}" type="sibTrans" cxnId="{97766FD3-175A-4765-A1D5-059A8E9C8800}">
      <dgm:prSet/>
      <dgm:spPr/>
      <dgm:t>
        <a:bodyPr/>
        <a:lstStyle/>
        <a:p>
          <a:endParaRPr lang="en-US"/>
        </a:p>
      </dgm:t>
    </dgm:pt>
    <dgm:pt modelId="{E64BBB90-ADFC-AC43-B228-7E6BEE023380}">
      <dgm:prSet/>
      <dgm:spPr/>
      <dgm:t>
        <a:bodyPr/>
        <a:lstStyle/>
        <a:p>
          <a:r>
            <a:rPr lang="en-US" dirty="0"/>
            <a:t>VIVO is developing a plug-in architecture for visualization sharing</a:t>
          </a:r>
        </a:p>
      </dgm:t>
    </dgm:pt>
    <dgm:pt modelId="{53FE19BA-832C-2A43-8E6B-BA2B9E1CB3BB}" type="parTrans" cxnId="{57AC9B48-938F-7746-A0A4-F56755CCC356}">
      <dgm:prSet/>
      <dgm:spPr/>
      <dgm:t>
        <a:bodyPr/>
        <a:lstStyle/>
        <a:p>
          <a:endParaRPr lang="en-US"/>
        </a:p>
      </dgm:t>
    </dgm:pt>
    <dgm:pt modelId="{C2546F28-5D79-EE41-A337-0EE133EE1C31}" type="sibTrans" cxnId="{57AC9B48-938F-7746-A0A4-F56755CCC356}">
      <dgm:prSet/>
      <dgm:spPr/>
      <dgm:t>
        <a:bodyPr/>
        <a:lstStyle/>
        <a:p>
          <a:endParaRPr lang="en-US"/>
        </a:p>
      </dgm:t>
    </dgm:pt>
    <dgm:pt modelId="{E82F379C-5804-5847-BC6D-77010234C172}" type="pres">
      <dgm:prSet presAssocID="{572B5432-61C3-45BB-B30C-34FF5008C20A}" presName="vert0" presStyleCnt="0">
        <dgm:presLayoutVars>
          <dgm:dir/>
          <dgm:animOne val="branch"/>
          <dgm:animLvl val="lvl"/>
        </dgm:presLayoutVars>
      </dgm:prSet>
      <dgm:spPr/>
    </dgm:pt>
    <dgm:pt modelId="{E59C4508-AB98-CA44-9DE1-E9DB0B52018D}" type="pres">
      <dgm:prSet presAssocID="{B3F59679-689D-413D-93F6-5511E99E86F4}" presName="thickLine" presStyleLbl="alignNode1" presStyleIdx="0" presStyleCnt="4"/>
      <dgm:spPr/>
    </dgm:pt>
    <dgm:pt modelId="{643174EB-BB8D-014B-AD24-9B55F70C8F02}" type="pres">
      <dgm:prSet presAssocID="{B3F59679-689D-413D-93F6-5511E99E86F4}" presName="horz1" presStyleCnt="0"/>
      <dgm:spPr/>
    </dgm:pt>
    <dgm:pt modelId="{E9081846-C13D-9F4B-A14F-ED9DA3B1F956}" type="pres">
      <dgm:prSet presAssocID="{B3F59679-689D-413D-93F6-5511E99E86F4}" presName="tx1" presStyleLbl="revTx" presStyleIdx="0" presStyleCnt="4"/>
      <dgm:spPr/>
    </dgm:pt>
    <dgm:pt modelId="{4B508E06-9AFD-CF4A-80F1-A91C7AFB2A1A}" type="pres">
      <dgm:prSet presAssocID="{B3F59679-689D-413D-93F6-5511E99E86F4}" presName="vert1" presStyleCnt="0"/>
      <dgm:spPr/>
    </dgm:pt>
    <dgm:pt modelId="{5AE40B39-6CE8-8242-9677-1844C8B745E3}" type="pres">
      <dgm:prSet presAssocID="{846593EF-9D62-4002-8A7D-59F32CFF0E75}" presName="thickLine" presStyleLbl="alignNode1" presStyleIdx="1" presStyleCnt="4"/>
      <dgm:spPr/>
    </dgm:pt>
    <dgm:pt modelId="{136930AB-CB44-1245-968F-8DA038BB021E}" type="pres">
      <dgm:prSet presAssocID="{846593EF-9D62-4002-8A7D-59F32CFF0E75}" presName="horz1" presStyleCnt="0"/>
      <dgm:spPr/>
    </dgm:pt>
    <dgm:pt modelId="{7866ABD9-9763-CE4E-B557-7B1D032AFCEA}" type="pres">
      <dgm:prSet presAssocID="{846593EF-9D62-4002-8A7D-59F32CFF0E75}" presName="tx1" presStyleLbl="revTx" presStyleIdx="1" presStyleCnt="4"/>
      <dgm:spPr/>
    </dgm:pt>
    <dgm:pt modelId="{1EE44C80-23D2-9D4B-9690-D439ECDF5BB7}" type="pres">
      <dgm:prSet presAssocID="{846593EF-9D62-4002-8A7D-59F32CFF0E75}" presName="vert1" presStyleCnt="0"/>
      <dgm:spPr/>
    </dgm:pt>
    <dgm:pt modelId="{CA3029DD-B4D6-9640-BDB2-B67D9FFDD375}" type="pres">
      <dgm:prSet presAssocID="{DABEE1F6-8847-4C06-80FA-719842F93633}" presName="thickLine" presStyleLbl="alignNode1" presStyleIdx="2" presStyleCnt="4"/>
      <dgm:spPr/>
    </dgm:pt>
    <dgm:pt modelId="{6743CA86-2CDB-B049-9631-C3B1063A1090}" type="pres">
      <dgm:prSet presAssocID="{DABEE1F6-8847-4C06-80FA-719842F93633}" presName="horz1" presStyleCnt="0"/>
      <dgm:spPr/>
    </dgm:pt>
    <dgm:pt modelId="{0EE71B6E-AA63-234D-814B-EB38F8293B14}" type="pres">
      <dgm:prSet presAssocID="{DABEE1F6-8847-4C06-80FA-719842F93633}" presName="tx1" presStyleLbl="revTx" presStyleIdx="2" presStyleCnt="4"/>
      <dgm:spPr/>
    </dgm:pt>
    <dgm:pt modelId="{999BCA1F-63C6-D143-9193-5D818EE87C98}" type="pres">
      <dgm:prSet presAssocID="{DABEE1F6-8847-4C06-80FA-719842F93633}" presName="vert1" presStyleCnt="0"/>
      <dgm:spPr/>
    </dgm:pt>
    <dgm:pt modelId="{CF9E979F-3128-FC42-9F3E-4183B205F16C}" type="pres">
      <dgm:prSet presAssocID="{E64BBB90-ADFC-AC43-B228-7E6BEE023380}" presName="thickLine" presStyleLbl="alignNode1" presStyleIdx="3" presStyleCnt="4"/>
      <dgm:spPr/>
    </dgm:pt>
    <dgm:pt modelId="{2CB30EF0-7507-354A-9BD3-0E02434543D6}" type="pres">
      <dgm:prSet presAssocID="{E64BBB90-ADFC-AC43-B228-7E6BEE023380}" presName="horz1" presStyleCnt="0"/>
      <dgm:spPr/>
    </dgm:pt>
    <dgm:pt modelId="{A4DFA09E-1793-5147-A0F6-B14725660805}" type="pres">
      <dgm:prSet presAssocID="{E64BBB90-ADFC-AC43-B228-7E6BEE023380}" presName="tx1" presStyleLbl="revTx" presStyleIdx="3" presStyleCnt="4"/>
      <dgm:spPr/>
    </dgm:pt>
    <dgm:pt modelId="{6E6CD861-1B00-6F49-B281-93D23F29F9A4}" type="pres">
      <dgm:prSet presAssocID="{E64BBB90-ADFC-AC43-B228-7E6BEE023380}" presName="vert1" presStyleCnt="0"/>
      <dgm:spPr/>
    </dgm:pt>
  </dgm:ptLst>
  <dgm:cxnLst>
    <dgm:cxn modelId="{7CA01034-5E70-7A47-8B0D-310F8F204203}" type="presOf" srcId="{DABEE1F6-8847-4C06-80FA-719842F93633}" destId="{0EE71B6E-AA63-234D-814B-EB38F8293B14}" srcOrd="0" destOrd="0" presId="urn:microsoft.com/office/officeart/2008/layout/LinedList"/>
    <dgm:cxn modelId="{57AC9B48-938F-7746-A0A4-F56755CCC356}" srcId="{572B5432-61C3-45BB-B30C-34FF5008C20A}" destId="{E64BBB90-ADFC-AC43-B228-7E6BEE023380}" srcOrd="3" destOrd="0" parTransId="{53FE19BA-832C-2A43-8E6B-BA2B9E1CB3BB}" sibTransId="{C2546F28-5D79-EE41-A337-0EE133EE1C31}"/>
    <dgm:cxn modelId="{EABD0751-1003-3C40-8D66-AF6E319AA3C3}" type="presOf" srcId="{E64BBB90-ADFC-AC43-B228-7E6BEE023380}" destId="{A4DFA09E-1793-5147-A0F6-B14725660805}" srcOrd="0" destOrd="0" presId="urn:microsoft.com/office/officeart/2008/layout/LinedList"/>
    <dgm:cxn modelId="{350D3059-16B0-5947-9128-6F9618D26D44}" type="presOf" srcId="{572B5432-61C3-45BB-B30C-34FF5008C20A}" destId="{E82F379C-5804-5847-BC6D-77010234C172}" srcOrd="0" destOrd="0" presId="urn:microsoft.com/office/officeart/2008/layout/LinedList"/>
    <dgm:cxn modelId="{133B5278-7D5C-E74F-B1CA-08C7391BE39B}" type="presOf" srcId="{846593EF-9D62-4002-8A7D-59F32CFF0E75}" destId="{7866ABD9-9763-CE4E-B557-7B1D032AFCEA}" srcOrd="0" destOrd="0" presId="urn:microsoft.com/office/officeart/2008/layout/LinedList"/>
    <dgm:cxn modelId="{D39A5EB3-C71C-3045-B38E-F1E9FF4EA72C}" type="presOf" srcId="{B3F59679-689D-413D-93F6-5511E99E86F4}" destId="{E9081846-C13D-9F4B-A14F-ED9DA3B1F956}" srcOrd="0" destOrd="0" presId="urn:microsoft.com/office/officeart/2008/layout/LinedList"/>
    <dgm:cxn modelId="{97766FD3-175A-4765-A1D5-059A8E9C8800}" srcId="{572B5432-61C3-45BB-B30C-34FF5008C20A}" destId="{DABEE1F6-8847-4C06-80FA-719842F93633}" srcOrd="2" destOrd="0" parTransId="{1F86B41F-460E-4332-80B2-21C225E8CEBC}" sibTransId="{04796443-FD39-4DCF-BC9E-6646E71981ED}"/>
    <dgm:cxn modelId="{3BADD3EF-1E31-4166-B3A9-2E629BF378CE}" srcId="{572B5432-61C3-45BB-B30C-34FF5008C20A}" destId="{B3F59679-689D-413D-93F6-5511E99E86F4}" srcOrd="0" destOrd="0" parTransId="{0273BB52-3F57-42F9-A8E1-7866292F77C8}" sibTransId="{18A6272F-C5C2-47FB-837A-7BEEF19447AE}"/>
    <dgm:cxn modelId="{803C2CFD-EF49-4F09-A8E0-8B4C19F95D22}" srcId="{572B5432-61C3-45BB-B30C-34FF5008C20A}" destId="{846593EF-9D62-4002-8A7D-59F32CFF0E75}" srcOrd="1" destOrd="0" parTransId="{FBC86868-99F7-4197-ABB9-C170CF0DF795}" sibTransId="{996264D7-6686-4E3A-A5ED-79B6D049EAA0}"/>
    <dgm:cxn modelId="{88D52B05-3E73-384D-9BA4-546D7E79EE63}" type="presParOf" srcId="{E82F379C-5804-5847-BC6D-77010234C172}" destId="{E59C4508-AB98-CA44-9DE1-E9DB0B52018D}" srcOrd="0" destOrd="0" presId="urn:microsoft.com/office/officeart/2008/layout/LinedList"/>
    <dgm:cxn modelId="{31D5EA43-C30F-814A-A314-3E5DB411D601}" type="presParOf" srcId="{E82F379C-5804-5847-BC6D-77010234C172}" destId="{643174EB-BB8D-014B-AD24-9B55F70C8F02}" srcOrd="1" destOrd="0" presId="urn:microsoft.com/office/officeart/2008/layout/LinedList"/>
    <dgm:cxn modelId="{1824F6D4-59AB-0E48-A50B-957394E157C3}" type="presParOf" srcId="{643174EB-BB8D-014B-AD24-9B55F70C8F02}" destId="{E9081846-C13D-9F4B-A14F-ED9DA3B1F956}" srcOrd="0" destOrd="0" presId="urn:microsoft.com/office/officeart/2008/layout/LinedList"/>
    <dgm:cxn modelId="{24D47F60-DBAA-C44A-9513-D48AFBC9BFA1}" type="presParOf" srcId="{643174EB-BB8D-014B-AD24-9B55F70C8F02}" destId="{4B508E06-9AFD-CF4A-80F1-A91C7AFB2A1A}" srcOrd="1" destOrd="0" presId="urn:microsoft.com/office/officeart/2008/layout/LinedList"/>
    <dgm:cxn modelId="{1633D523-6DCF-8449-A0F0-B98AE62E0140}" type="presParOf" srcId="{E82F379C-5804-5847-BC6D-77010234C172}" destId="{5AE40B39-6CE8-8242-9677-1844C8B745E3}" srcOrd="2" destOrd="0" presId="urn:microsoft.com/office/officeart/2008/layout/LinedList"/>
    <dgm:cxn modelId="{F38C72E1-3FD5-CA49-A217-D95B9891A289}" type="presParOf" srcId="{E82F379C-5804-5847-BC6D-77010234C172}" destId="{136930AB-CB44-1245-968F-8DA038BB021E}" srcOrd="3" destOrd="0" presId="urn:microsoft.com/office/officeart/2008/layout/LinedList"/>
    <dgm:cxn modelId="{F05F3EAE-7FA2-9D42-8896-8F6939E677DD}" type="presParOf" srcId="{136930AB-CB44-1245-968F-8DA038BB021E}" destId="{7866ABD9-9763-CE4E-B557-7B1D032AFCEA}" srcOrd="0" destOrd="0" presId="urn:microsoft.com/office/officeart/2008/layout/LinedList"/>
    <dgm:cxn modelId="{7BFBC0A9-AED9-2A4B-9A53-56CE7B057083}" type="presParOf" srcId="{136930AB-CB44-1245-968F-8DA038BB021E}" destId="{1EE44C80-23D2-9D4B-9690-D439ECDF5BB7}" srcOrd="1" destOrd="0" presId="urn:microsoft.com/office/officeart/2008/layout/LinedList"/>
    <dgm:cxn modelId="{A84607FE-7610-A74F-A097-66DC23D1A8C4}" type="presParOf" srcId="{E82F379C-5804-5847-BC6D-77010234C172}" destId="{CA3029DD-B4D6-9640-BDB2-B67D9FFDD375}" srcOrd="4" destOrd="0" presId="urn:microsoft.com/office/officeart/2008/layout/LinedList"/>
    <dgm:cxn modelId="{ACEE0484-ABFA-9544-A67A-71CF3808F923}" type="presParOf" srcId="{E82F379C-5804-5847-BC6D-77010234C172}" destId="{6743CA86-2CDB-B049-9631-C3B1063A1090}" srcOrd="5" destOrd="0" presId="urn:microsoft.com/office/officeart/2008/layout/LinedList"/>
    <dgm:cxn modelId="{2962E434-7327-654A-9C2A-C14773E6DAD9}" type="presParOf" srcId="{6743CA86-2CDB-B049-9631-C3B1063A1090}" destId="{0EE71B6E-AA63-234D-814B-EB38F8293B14}" srcOrd="0" destOrd="0" presId="urn:microsoft.com/office/officeart/2008/layout/LinedList"/>
    <dgm:cxn modelId="{FCA94C58-B278-B042-9219-337D139C07B9}" type="presParOf" srcId="{6743CA86-2CDB-B049-9631-C3B1063A1090}" destId="{999BCA1F-63C6-D143-9193-5D818EE87C98}" srcOrd="1" destOrd="0" presId="urn:microsoft.com/office/officeart/2008/layout/LinedList"/>
    <dgm:cxn modelId="{BF0CCBD2-F09C-F448-89DE-082E720D5B2B}" type="presParOf" srcId="{E82F379C-5804-5847-BC6D-77010234C172}" destId="{CF9E979F-3128-FC42-9F3E-4183B205F16C}" srcOrd="6" destOrd="0" presId="urn:microsoft.com/office/officeart/2008/layout/LinedList"/>
    <dgm:cxn modelId="{051C2C42-8A68-B347-9607-1A9B2530D92E}" type="presParOf" srcId="{E82F379C-5804-5847-BC6D-77010234C172}" destId="{2CB30EF0-7507-354A-9BD3-0E02434543D6}" srcOrd="7" destOrd="0" presId="urn:microsoft.com/office/officeart/2008/layout/LinedList"/>
    <dgm:cxn modelId="{5BF00C76-EC8D-5642-9D8A-BBFE4EF51D7F}" type="presParOf" srcId="{2CB30EF0-7507-354A-9BD3-0E02434543D6}" destId="{A4DFA09E-1793-5147-A0F6-B14725660805}" srcOrd="0" destOrd="0" presId="urn:microsoft.com/office/officeart/2008/layout/LinedList"/>
    <dgm:cxn modelId="{AF02D33C-CE00-E248-92ED-F6AEE6F47E63}" type="presParOf" srcId="{2CB30EF0-7507-354A-9BD3-0E02434543D6}" destId="{6E6CD861-1B00-6F49-B281-93D23F29F9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2B5432-61C3-45BB-B30C-34FF5008C20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3F59679-689D-413D-93F6-5511E99E86F4}">
      <dgm:prSet/>
      <dgm:spPr/>
      <dgm:t>
        <a:bodyPr/>
        <a:lstStyle/>
        <a:p>
          <a:r>
            <a:rPr lang="en-US"/>
            <a:t>Semantic web approach is new for many universities</a:t>
          </a:r>
        </a:p>
      </dgm:t>
    </dgm:pt>
    <dgm:pt modelId="{0273BB52-3F57-42F9-A8E1-7866292F77C8}" type="parTrans" cxnId="{3BADD3EF-1E31-4166-B3A9-2E629BF378CE}">
      <dgm:prSet/>
      <dgm:spPr/>
      <dgm:t>
        <a:bodyPr/>
        <a:lstStyle/>
        <a:p>
          <a:endParaRPr lang="en-US"/>
        </a:p>
      </dgm:t>
    </dgm:pt>
    <dgm:pt modelId="{18A6272F-C5C2-47FB-837A-7BEEF19447AE}" type="sibTrans" cxnId="{3BADD3EF-1E31-4166-B3A9-2E629BF378CE}">
      <dgm:prSet/>
      <dgm:spPr/>
      <dgm:t>
        <a:bodyPr/>
        <a:lstStyle/>
        <a:p>
          <a:endParaRPr lang="en-US"/>
        </a:p>
      </dgm:t>
    </dgm:pt>
    <dgm:pt modelId="{846593EF-9D62-4002-8A7D-59F32CFF0E75}">
      <dgm:prSet/>
      <dgm:spPr/>
      <dgm:t>
        <a:bodyPr/>
        <a:lstStyle/>
        <a:p>
          <a:r>
            <a:rPr lang="en-US" dirty="0"/>
            <a:t>Locating, identifying, and disambiguating researchers and their works can be difficult</a:t>
          </a:r>
        </a:p>
      </dgm:t>
    </dgm:pt>
    <dgm:pt modelId="{FBC86868-99F7-4197-ABB9-C170CF0DF795}" type="parTrans" cxnId="{803C2CFD-EF49-4F09-A8E0-8B4C19F95D22}">
      <dgm:prSet/>
      <dgm:spPr/>
      <dgm:t>
        <a:bodyPr/>
        <a:lstStyle/>
        <a:p>
          <a:endParaRPr lang="en-US"/>
        </a:p>
      </dgm:t>
    </dgm:pt>
    <dgm:pt modelId="{996264D7-6686-4E3A-A5ED-79B6D049EAA0}" type="sibTrans" cxnId="{803C2CFD-EF49-4F09-A8E0-8B4C19F95D22}">
      <dgm:prSet/>
      <dgm:spPr/>
      <dgm:t>
        <a:bodyPr/>
        <a:lstStyle/>
        <a:p>
          <a:endParaRPr lang="en-US"/>
        </a:p>
      </dgm:t>
    </dgm:pt>
    <dgm:pt modelId="{DABEE1F6-8847-4C06-80FA-719842F93633}">
      <dgm:prSet/>
      <dgm:spPr/>
      <dgm:t>
        <a:bodyPr/>
        <a:lstStyle/>
        <a:p>
          <a:r>
            <a:rPr lang="en-US" dirty="0"/>
            <a:t>Shortcomings in the data may lead to unwillingness to make data available</a:t>
          </a:r>
        </a:p>
      </dgm:t>
    </dgm:pt>
    <dgm:pt modelId="{1F86B41F-460E-4332-80B2-21C225E8CEBC}" type="parTrans" cxnId="{97766FD3-175A-4765-A1D5-059A8E9C8800}">
      <dgm:prSet/>
      <dgm:spPr/>
      <dgm:t>
        <a:bodyPr/>
        <a:lstStyle/>
        <a:p>
          <a:endParaRPr lang="en-US"/>
        </a:p>
      </dgm:t>
    </dgm:pt>
    <dgm:pt modelId="{04796443-FD39-4DCF-BC9E-6646E71981ED}" type="sibTrans" cxnId="{97766FD3-175A-4765-A1D5-059A8E9C8800}">
      <dgm:prSet/>
      <dgm:spPr/>
      <dgm:t>
        <a:bodyPr/>
        <a:lstStyle/>
        <a:p>
          <a:endParaRPr lang="en-US"/>
        </a:p>
      </dgm:t>
    </dgm:pt>
    <dgm:pt modelId="{E64BBB90-ADFC-AC43-B228-7E6BEE023380}">
      <dgm:prSet/>
      <dgm:spPr/>
      <dgm:t>
        <a:bodyPr/>
        <a:lstStyle/>
        <a:p>
          <a:r>
            <a:rPr lang="en-US" dirty="0"/>
            <a:t>Operational data may not be ready for display</a:t>
          </a:r>
        </a:p>
      </dgm:t>
    </dgm:pt>
    <dgm:pt modelId="{53FE19BA-832C-2A43-8E6B-BA2B9E1CB3BB}" type="parTrans" cxnId="{57AC9B48-938F-7746-A0A4-F56755CCC356}">
      <dgm:prSet/>
      <dgm:spPr/>
      <dgm:t>
        <a:bodyPr/>
        <a:lstStyle/>
        <a:p>
          <a:endParaRPr lang="en-US"/>
        </a:p>
      </dgm:t>
    </dgm:pt>
    <dgm:pt modelId="{C2546F28-5D79-EE41-A337-0EE133EE1C31}" type="sibTrans" cxnId="{57AC9B48-938F-7746-A0A4-F56755CCC356}">
      <dgm:prSet/>
      <dgm:spPr/>
      <dgm:t>
        <a:bodyPr/>
        <a:lstStyle/>
        <a:p>
          <a:endParaRPr lang="en-US"/>
        </a:p>
      </dgm:t>
    </dgm:pt>
    <dgm:pt modelId="{E82F379C-5804-5847-BC6D-77010234C172}" type="pres">
      <dgm:prSet presAssocID="{572B5432-61C3-45BB-B30C-34FF5008C20A}" presName="vert0" presStyleCnt="0">
        <dgm:presLayoutVars>
          <dgm:dir/>
          <dgm:animOne val="branch"/>
          <dgm:animLvl val="lvl"/>
        </dgm:presLayoutVars>
      </dgm:prSet>
      <dgm:spPr/>
    </dgm:pt>
    <dgm:pt modelId="{E59C4508-AB98-CA44-9DE1-E9DB0B52018D}" type="pres">
      <dgm:prSet presAssocID="{B3F59679-689D-413D-93F6-5511E99E86F4}" presName="thickLine" presStyleLbl="alignNode1" presStyleIdx="0" presStyleCnt="4"/>
      <dgm:spPr/>
    </dgm:pt>
    <dgm:pt modelId="{643174EB-BB8D-014B-AD24-9B55F70C8F02}" type="pres">
      <dgm:prSet presAssocID="{B3F59679-689D-413D-93F6-5511E99E86F4}" presName="horz1" presStyleCnt="0"/>
      <dgm:spPr/>
    </dgm:pt>
    <dgm:pt modelId="{E9081846-C13D-9F4B-A14F-ED9DA3B1F956}" type="pres">
      <dgm:prSet presAssocID="{B3F59679-689D-413D-93F6-5511E99E86F4}" presName="tx1" presStyleLbl="revTx" presStyleIdx="0" presStyleCnt="4"/>
      <dgm:spPr/>
    </dgm:pt>
    <dgm:pt modelId="{4B508E06-9AFD-CF4A-80F1-A91C7AFB2A1A}" type="pres">
      <dgm:prSet presAssocID="{B3F59679-689D-413D-93F6-5511E99E86F4}" presName="vert1" presStyleCnt="0"/>
      <dgm:spPr/>
    </dgm:pt>
    <dgm:pt modelId="{5AE40B39-6CE8-8242-9677-1844C8B745E3}" type="pres">
      <dgm:prSet presAssocID="{846593EF-9D62-4002-8A7D-59F32CFF0E75}" presName="thickLine" presStyleLbl="alignNode1" presStyleIdx="1" presStyleCnt="4"/>
      <dgm:spPr/>
    </dgm:pt>
    <dgm:pt modelId="{136930AB-CB44-1245-968F-8DA038BB021E}" type="pres">
      <dgm:prSet presAssocID="{846593EF-9D62-4002-8A7D-59F32CFF0E75}" presName="horz1" presStyleCnt="0"/>
      <dgm:spPr/>
    </dgm:pt>
    <dgm:pt modelId="{7866ABD9-9763-CE4E-B557-7B1D032AFCEA}" type="pres">
      <dgm:prSet presAssocID="{846593EF-9D62-4002-8A7D-59F32CFF0E75}" presName="tx1" presStyleLbl="revTx" presStyleIdx="1" presStyleCnt="4"/>
      <dgm:spPr/>
    </dgm:pt>
    <dgm:pt modelId="{1EE44C80-23D2-9D4B-9690-D439ECDF5BB7}" type="pres">
      <dgm:prSet presAssocID="{846593EF-9D62-4002-8A7D-59F32CFF0E75}" presName="vert1" presStyleCnt="0"/>
      <dgm:spPr/>
    </dgm:pt>
    <dgm:pt modelId="{CF9E979F-3128-FC42-9F3E-4183B205F16C}" type="pres">
      <dgm:prSet presAssocID="{E64BBB90-ADFC-AC43-B228-7E6BEE023380}" presName="thickLine" presStyleLbl="alignNode1" presStyleIdx="2" presStyleCnt="4"/>
      <dgm:spPr/>
    </dgm:pt>
    <dgm:pt modelId="{2CB30EF0-7507-354A-9BD3-0E02434543D6}" type="pres">
      <dgm:prSet presAssocID="{E64BBB90-ADFC-AC43-B228-7E6BEE023380}" presName="horz1" presStyleCnt="0"/>
      <dgm:spPr/>
    </dgm:pt>
    <dgm:pt modelId="{A4DFA09E-1793-5147-A0F6-B14725660805}" type="pres">
      <dgm:prSet presAssocID="{E64BBB90-ADFC-AC43-B228-7E6BEE023380}" presName="tx1" presStyleLbl="revTx" presStyleIdx="2" presStyleCnt="4"/>
      <dgm:spPr/>
    </dgm:pt>
    <dgm:pt modelId="{6E6CD861-1B00-6F49-B281-93D23F29F9A4}" type="pres">
      <dgm:prSet presAssocID="{E64BBB90-ADFC-AC43-B228-7E6BEE023380}" presName="vert1" presStyleCnt="0"/>
      <dgm:spPr/>
    </dgm:pt>
    <dgm:pt modelId="{CA3029DD-B4D6-9640-BDB2-B67D9FFDD375}" type="pres">
      <dgm:prSet presAssocID="{DABEE1F6-8847-4C06-80FA-719842F93633}" presName="thickLine" presStyleLbl="alignNode1" presStyleIdx="3" presStyleCnt="4"/>
      <dgm:spPr/>
    </dgm:pt>
    <dgm:pt modelId="{6743CA86-2CDB-B049-9631-C3B1063A1090}" type="pres">
      <dgm:prSet presAssocID="{DABEE1F6-8847-4C06-80FA-719842F93633}" presName="horz1" presStyleCnt="0"/>
      <dgm:spPr/>
    </dgm:pt>
    <dgm:pt modelId="{0EE71B6E-AA63-234D-814B-EB38F8293B14}" type="pres">
      <dgm:prSet presAssocID="{DABEE1F6-8847-4C06-80FA-719842F93633}" presName="tx1" presStyleLbl="revTx" presStyleIdx="3" presStyleCnt="4"/>
      <dgm:spPr/>
    </dgm:pt>
    <dgm:pt modelId="{999BCA1F-63C6-D143-9193-5D818EE87C98}" type="pres">
      <dgm:prSet presAssocID="{DABEE1F6-8847-4C06-80FA-719842F93633}" presName="vert1" presStyleCnt="0"/>
      <dgm:spPr/>
    </dgm:pt>
  </dgm:ptLst>
  <dgm:cxnLst>
    <dgm:cxn modelId="{2363CC25-D979-8548-BA62-040BC90EAD1A}" type="presOf" srcId="{846593EF-9D62-4002-8A7D-59F32CFF0E75}" destId="{7866ABD9-9763-CE4E-B557-7B1D032AFCEA}" srcOrd="0" destOrd="0" presId="urn:microsoft.com/office/officeart/2008/layout/LinedList"/>
    <dgm:cxn modelId="{010CDB32-B787-1341-805A-EE947578B1DA}" type="presOf" srcId="{E64BBB90-ADFC-AC43-B228-7E6BEE023380}" destId="{A4DFA09E-1793-5147-A0F6-B14725660805}" srcOrd="0" destOrd="0" presId="urn:microsoft.com/office/officeart/2008/layout/LinedList"/>
    <dgm:cxn modelId="{E7316A3D-DBAA-CD42-B999-117FB6C215E0}" type="presOf" srcId="{B3F59679-689D-413D-93F6-5511E99E86F4}" destId="{E9081846-C13D-9F4B-A14F-ED9DA3B1F956}" srcOrd="0" destOrd="0" presId="urn:microsoft.com/office/officeart/2008/layout/LinedList"/>
    <dgm:cxn modelId="{CD2DFF47-C8FB-B647-9E4B-97847C51C031}" type="presOf" srcId="{DABEE1F6-8847-4C06-80FA-719842F93633}" destId="{0EE71B6E-AA63-234D-814B-EB38F8293B14}" srcOrd="0" destOrd="0" presId="urn:microsoft.com/office/officeart/2008/layout/LinedList"/>
    <dgm:cxn modelId="{57AC9B48-938F-7746-A0A4-F56755CCC356}" srcId="{572B5432-61C3-45BB-B30C-34FF5008C20A}" destId="{E64BBB90-ADFC-AC43-B228-7E6BEE023380}" srcOrd="2" destOrd="0" parTransId="{53FE19BA-832C-2A43-8E6B-BA2B9E1CB3BB}" sibTransId="{C2546F28-5D79-EE41-A337-0EE133EE1C31}"/>
    <dgm:cxn modelId="{350D3059-16B0-5947-9128-6F9618D26D44}" type="presOf" srcId="{572B5432-61C3-45BB-B30C-34FF5008C20A}" destId="{E82F379C-5804-5847-BC6D-77010234C172}" srcOrd="0" destOrd="0" presId="urn:microsoft.com/office/officeart/2008/layout/LinedList"/>
    <dgm:cxn modelId="{97766FD3-175A-4765-A1D5-059A8E9C8800}" srcId="{572B5432-61C3-45BB-B30C-34FF5008C20A}" destId="{DABEE1F6-8847-4C06-80FA-719842F93633}" srcOrd="3" destOrd="0" parTransId="{1F86B41F-460E-4332-80B2-21C225E8CEBC}" sibTransId="{04796443-FD39-4DCF-BC9E-6646E71981ED}"/>
    <dgm:cxn modelId="{3BADD3EF-1E31-4166-B3A9-2E629BF378CE}" srcId="{572B5432-61C3-45BB-B30C-34FF5008C20A}" destId="{B3F59679-689D-413D-93F6-5511E99E86F4}" srcOrd="0" destOrd="0" parTransId="{0273BB52-3F57-42F9-A8E1-7866292F77C8}" sibTransId="{18A6272F-C5C2-47FB-837A-7BEEF19447AE}"/>
    <dgm:cxn modelId="{803C2CFD-EF49-4F09-A8E0-8B4C19F95D22}" srcId="{572B5432-61C3-45BB-B30C-34FF5008C20A}" destId="{846593EF-9D62-4002-8A7D-59F32CFF0E75}" srcOrd="1" destOrd="0" parTransId="{FBC86868-99F7-4197-ABB9-C170CF0DF795}" sibTransId="{996264D7-6686-4E3A-A5ED-79B6D049EAA0}"/>
    <dgm:cxn modelId="{E9B8A4E3-7F8F-3D4F-8CA6-3BFBE8858ACA}" type="presParOf" srcId="{E82F379C-5804-5847-BC6D-77010234C172}" destId="{E59C4508-AB98-CA44-9DE1-E9DB0B52018D}" srcOrd="0" destOrd="0" presId="urn:microsoft.com/office/officeart/2008/layout/LinedList"/>
    <dgm:cxn modelId="{49A9D549-745F-A449-8F7C-C59A9E82EF4B}" type="presParOf" srcId="{E82F379C-5804-5847-BC6D-77010234C172}" destId="{643174EB-BB8D-014B-AD24-9B55F70C8F02}" srcOrd="1" destOrd="0" presId="urn:microsoft.com/office/officeart/2008/layout/LinedList"/>
    <dgm:cxn modelId="{81402AF7-4558-1E4B-AB36-B14B90080066}" type="presParOf" srcId="{643174EB-BB8D-014B-AD24-9B55F70C8F02}" destId="{E9081846-C13D-9F4B-A14F-ED9DA3B1F956}" srcOrd="0" destOrd="0" presId="urn:microsoft.com/office/officeart/2008/layout/LinedList"/>
    <dgm:cxn modelId="{E72AB453-5D0A-A348-8C17-F6B248D606FC}" type="presParOf" srcId="{643174EB-BB8D-014B-AD24-9B55F70C8F02}" destId="{4B508E06-9AFD-CF4A-80F1-A91C7AFB2A1A}" srcOrd="1" destOrd="0" presId="urn:microsoft.com/office/officeart/2008/layout/LinedList"/>
    <dgm:cxn modelId="{06CD2998-642D-D84E-B9C6-B27E4429828B}" type="presParOf" srcId="{E82F379C-5804-5847-BC6D-77010234C172}" destId="{5AE40B39-6CE8-8242-9677-1844C8B745E3}" srcOrd="2" destOrd="0" presId="urn:microsoft.com/office/officeart/2008/layout/LinedList"/>
    <dgm:cxn modelId="{93D34D98-C593-3549-A55D-AAD895D736AD}" type="presParOf" srcId="{E82F379C-5804-5847-BC6D-77010234C172}" destId="{136930AB-CB44-1245-968F-8DA038BB021E}" srcOrd="3" destOrd="0" presId="urn:microsoft.com/office/officeart/2008/layout/LinedList"/>
    <dgm:cxn modelId="{7311B89C-65EB-024A-A436-CE3C13104B8D}" type="presParOf" srcId="{136930AB-CB44-1245-968F-8DA038BB021E}" destId="{7866ABD9-9763-CE4E-B557-7B1D032AFCEA}" srcOrd="0" destOrd="0" presId="urn:microsoft.com/office/officeart/2008/layout/LinedList"/>
    <dgm:cxn modelId="{80FDC1C4-A88D-304F-8C85-83DE745C1C6C}" type="presParOf" srcId="{136930AB-CB44-1245-968F-8DA038BB021E}" destId="{1EE44C80-23D2-9D4B-9690-D439ECDF5BB7}" srcOrd="1" destOrd="0" presId="urn:microsoft.com/office/officeart/2008/layout/LinedList"/>
    <dgm:cxn modelId="{64B83842-3A75-2D40-9141-46D03A7F8E86}" type="presParOf" srcId="{E82F379C-5804-5847-BC6D-77010234C172}" destId="{CF9E979F-3128-FC42-9F3E-4183B205F16C}" srcOrd="4" destOrd="0" presId="urn:microsoft.com/office/officeart/2008/layout/LinedList"/>
    <dgm:cxn modelId="{F333F1CB-5107-3647-B2C2-8EED5CE23BC5}" type="presParOf" srcId="{E82F379C-5804-5847-BC6D-77010234C172}" destId="{2CB30EF0-7507-354A-9BD3-0E02434543D6}" srcOrd="5" destOrd="0" presId="urn:microsoft.com/office/officeart/2008/layout/LinedList"/>
    <dgm:cxn modelId="{DB4D5C1D-0775-264E-BAA5-4EDD14387D33}" type="presParOf" srcId="{2CB30EF0-7507-354A-9BD3-0E02434543D6}" destId="{A4DFA09E-1793-5147-A0F6-B14725660805}" srcOrd="0" destOrd="0" presId="urn:microsoft.com/office/officeart/2008/layout/LinedList"/>
    <dgm:cxn modelId="{69CCC410-9134-E14C-B4BC-A9AC330D62B3}" type="presParOf" srcId="{2CB30EF0-7507-354A-9BD3-0E02434543D6}" destId="{6E6CD861-1B00-6F49-B281-93D23F29F9A4}" srcOrd="1" destOrd="0" presId="urn:microsoft.com/office/officeart/2008/layout/LinedList"/>
    <dgm:cxn modelId="{5387293A-0399-CF4B-8BF2-827F7D779D64}" type="presParOf" srcId="{E82F379C-5804-5847-BC6D-77010234C172}" destId="{CA3029DD-B4D6-9640-BDB2-B67D9FFDD375}" srcOrd="6" destOrd="0" presId="urn:microsoft.com/office/officeart/2008/layout/LinedList"/>
    <dgm:cxn modelId="{1E1CA1B9-49E6-BA48-8E76-1E8525A94EEE}" type="presParOf" srcId="{E82F379C-5804-5847-BC6D-77010234C172}" destId="{6743CA86-2CDB-B049-9631-C3B1063A1090}" srcOrd="7" destOrd="0" presId="urn:microsoft.com/office/officeart/2008/layout/LinedList"/>
    <dgm:cxn modelId="{908621AD-4947-7944-846B-8F2F2A017AD7}" type="presParOf" srcId="{6743CA86-2CDB-B049-9631-C3B1063A1090}" destId="{0EE71B6E-AA63-234D-814B-EB38F8293B14}" srcOrd="0" destOrd="0" presId="urn:microsoft.com/office/officeart/2008/layout/LinedList"/>
    <dgm:cxn modelId="{8F497E90-AFB1-C045-908F-414547031DB1}" type="presParOf" srcId="{6743CA86-2CDB-B049-9631-C3B1063A1090}" destId="{999BCA1F-63C6-D143-9193-5D818EE87C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38F66-7352-AF42-BADE-E955D656C68C}">
      <dsp:nvSpPr>
        <dsp:cNvPr id="0" name=""/>
        <dsp:cNvSpPr/>
      </dsp:nvSpPr>
      <dsp:spPr>
        <a:xfrm>
          <a:off x="743070" y="25"/>
          <a:ext cx="4782896" cy="14587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Above VIVO (more abstract) is the Basic Formal Ontology</a:t>
          </a:r>
        </a:p>
      </dsp:txBody>
      <dsp:txXfrm>
        <a:off x="743070" y="25"/>
        <a:ext cx="4782896" cy="1458783"/>
      </dsp:txXfrm>
    </dsp:sp>
    <dsp:sp modelId="{A5373F6D-C232-634F-953F-0A74C50618A2}">
      <dsp:nvSpPr>
        <dsp:cNvPr id="0" name=""/>
        <dsp:cNvSpPr/>
      </dsp:nvSpPr>
      <dsp:spPr>
        <a:xfrm>
          <a:off x="743070" y="2056670"/>
          <a:ext cx="4782896" cy="14587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Below VIVO (more specific) are domain specific ontologies and vocabularies (clinical trials, agriculture, humanities, cultural heritage, …)</a:t>
          </a:r>
        </a:p>
      </dsp:txBody>
      <dsp:txXfrm>
        <a:off x="743070" y="2056670"/>
        <a:ext cx="4782896" cy="1458783"/>
      </dsp:txXfrm>
    </dsp:sp>
    <dsp:sp modelId="{32392662-0BB2-4344-A9C4-13C29271F7D1}">
      <dsp:nvSpPr>
        <dsp:cNvPr id="0" name=""/>
        <dsp:cNvSpPr/>
      </dsp:nvSpPr>
      <dsp:spPr>
        <a:xfrm>
          <a:off x="743070" y="4113316"/>
          <a:ext cx="4782896" cy="14587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Most ontologies “below” VIVO introduce their own “middle concepts” — person, paper, project — these must be “reconciled” with VIVO.  This is fundamental collaborative work across projects</a:t>
          </a:r>
        </a:p>
      </dsp:txBody>
      <dsp:txXfrm>
        <a:off x="743070" y="4113316"/>
        <a:ext cx="4782896" cy="1458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FF7B8-0A5A-414A-AD22-99606B9D7BA6}">
      <dsp:nvSpPr>
        <dsp:cNvPr id="0" name=""/>
        <dsp:cNvSpPr/>
      </dsp:nvSpPr>
      <dsp:spPr>
        <a:xfrm>
          <a:off x="0" y="0"/>
          <a:ext cx="6269038" cy="55721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a:t>To represent scholarship, VIVO must represent detail that is best defined by authoritative sources</a:t>
          </a:r>
        </a:p>
      </dsp:txBody>
      <dsp:txXfrm>
        <a:off x="0" y="0"/>
        <a:ext cx="6269038" cy="3008947"/>
      </dsp:txXfrm>
    </dsp:sp>
    <dsp:sp modelId="{D65B4300-26EA-024C-8BA7-CE1DD893F09F}">
      <dsp:nvSpPr>
        <dsp:cNvPr id="0" name=""/>
        <dsp:cNvSpPr/>
      </dsp:nvSpPr>
      <dsp:spPr>
        <a:xfrm>
          <a:off x="3061" y="2897504"/>
          <a:ext cx="2087638" cy="25631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Example:  Academic Degrees</a:t>
          </a:r>
        </a:p>
        <a:p>
          <a:pPr marL="114300" lvl="1" indent="-114300" algn="l" defTabSz="533400">
            <a:lnSpc>
              <a:spcPct val="90000"/>
            </a:lnSpc>
            <a:spcBef>
              <a:spcPct val="0"/>
            </a:spcBef>
            <a:spcAft>
              <a:spcPct val="15000"/>
            </a:spcAft>
            <a:buChar char="•"/>
          </a:pPr>
          <a:r>
            <a:rPr lang="en-US" sz="1200" kern="1200"/>
            <a:t>VIVO supports its own vocabulary of 173 academic degrees (because the world doesn’t have one)</a:t>
          </a:r>
        </a:p>
      </dsp:txBody>
      <dsp:txXfrm>
        <a:off x="3061" y="2897504"/>
        <a:ext cx="2087638" cy="2563177"/>
      </dsp:txXfrm>
    </dsp:sp>
    <dsp:sp modelId="{530F0F76-759E-1241-91B8-A57C58D9DD9F}">
      <dsp:nvSpPr>
        <dsp:cNvPr id="0" name=""/>
        <dsp:cNvSpPr/>
      </dsp:nvSpPr>
      <dsp:spPr>
        <a:xfrm>
          <a:off x="2090699" y="2897504"/>
          <a:ext cx="2087638" cy="2563177"/>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Example: Research Areas</a:t>
          </a:r>
        </a:p>
        <a:p>
          <a:pPr marL="114300" lvl="1" indent="-114300" algn="l" defTabSz="533400">
            <a:lnSpc>
              <a:spcPct val="90000"/>
            </a:lnSpc>
            <a:spcBef>
              <a:spcPct val="0"/>
            </a:spcBef>
            <a:spcAft>
              <a:spcPct val="15000"/>
            </a:spcAft>
            <a:buChar char="•"/>
          </a:pPr>
          <a:r>
            <a:rPr lang="en-US" sz="1200" kern="1200"/>
            <a:t>Many vocabularies exist for expressing research areas of faculty members.   What might be “useful” for faculty to find people working in related areas?  OpenVIVO uses FAST (Faceted Application of Subject Terminology) from OCLC (Online Computer Library Center).</a:t>
          </a:r>
        </a:p>
      </dsp:txBody>
      <dsp:txXfrm>
        <a:off x="2090699" y="2897504"/>
        <a:ext cx="2087638" cy="2563177"/>
      </dsp:txXfrm>
    </dsp:sp>
    <dsp:sp modelId="{ADAE801E-80A9-1542-A679-E46CA4B120CB}">
      <dsp:nvSpPr>
        <dsp:cNvPr id="0" name=""/>
        <dsp:cNvSpPr/>
      </dsp:nvSpPr>
      <dsp:spPr>
        <a:xfrm>
          <a:off x="4178338" y="2897504"/>
          <a:ext cx="2087638" cy="25631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Example: Contribution Ontology</a:t>
          </a:r>
        </a:p>
        <a:p>
          <a:pPr marL="114300" lvl="1" indent="-114300" algn="l" defTabSz="533400">
            <a:lnSpc>
              <a:spcPct val="90000"/>
            </a:lnSpc>
            <a:spcBef>
              <a:spcPct val="0"/>
            </a:spcBef>
            <a:spcAft>
              <a:spcPct val="15000"/>
            </a:spcAft>
            <a:buChar char="•"/>
          </a:pPr>
          <a:r>
            <a:rPr lang="en-US" sz="1200" kern="1200" dirty="0"/>
            <a:t>The contribution ontology developed by the Force11 Attribution Work Group, VIVO Project, and </a:t>
          </a:r>
          <a:r>
            <a:rPr lang="en-US" sz="1200" kern="1200" dirty="0" err="1"/>
            <a:t>OpenRIF</a:t>
          </a:r>
          <a:r>
            <a:rPr lang="en-US" sz="1200" kern="1200" dirty="0"/>
            <a:t> is new.  It will need to be refined based on experience and further analysis</a:t>
          </a:r>
        </a:p>
      </dsp:txBody>
      <dsp:txXfrm>
        <a:off x="4178338" y="2897504"/>
        <a:ext cx="2087638" cy="2563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65F2A-0756-A14B-8E23-DDF88D1386FD}">
      <dsp:nvSpPr>
        <dsp:cNvPr id="0" name=""/>
        <dsp:cNvSpPr/>
      </dsp:nvSpPr>
      <dsp:spPr>
        <a:xfrm>
          <a:off x="0" y="0"/>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E7E6A03-8C94-CB45-AEA8-CC01FC6292E6}">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Many institutions and projects use VIVO (150) and the VIVO ontology (another 250) </a:t>
          </a:r>
        </a:p>
      </dsp:txBody>
      <dsp:txXfrm>
        <a:off x="0" y="0"/>
        <a:ext cx="6269038" cy="1393031"/>
      </dsp:txXfrm>
    </dsp:sp>
    <dsp:sp modelId="{C1E66DD3-C580-8E4B-A6D0-2697BFA43459}">
      <dsp:nvSpPr>
        <dsp:cNvPr id="0" name=""/>
        <dsp:cNvSpPr/>
      </dsp:nvSpPr>
      <dsp:spPr>
        <a:xfrm>
          <a:off x="0" y="1393031"/>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91515AA-5C39-7948-B28C-8B9181F2E5DF}">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VIVO needs a process for updating ontologies it uses, and updating its data and interfaces to use updated ontologies</a:t>
          </a:r>
        </a:p>
      </dsp:txBody>
      <dsp:txXfrm>
        <a:off x="0" y="1393031"/>
        <a:ext cx="6269038" cy="1393031"/>
      </dsp:txXfrm>
    </dsp:sp>
    <dsp:sp modelId="{9DB9616B-A965-9E46-B83E-1DE69DF33455}">
      <dsp:nvSpPr>
        <dsp:cNvPr id="0" name=""/>
        <dsp:cNvSpPr/>
      </dsp:nvSpPr>
      <dsp:spPr>
        <a:xfrm>
          <a:off x="0" y="2786062"/>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4D11C9A-518E-9F40-A7B8-64B7260AA625}">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But many sites depend on the ontology to retrieve data from VIVO and other systems to web sites, software, and reports</a:t>
          </a:r>
        </a:p>
      </dsp:txBody>
      <dsp:txXfrm>
        <a:off x="0" y="2786062"/>
        <a:ext cx="6269038" cy="1393031"/>
      </dsp:txXfrm>
    </dsp:sp>
    <dsp:sp modelId="{96A00B9B-B9F5-FA4E-860D-39D2C70FE17B}">
      <dsp:nvSpPr>
        <dsp:cNvPr id="0" name=""/>
        <dsp:cNvSpPr/>
      </dsp:nvSpPr>
      <dsp:spPr>
        <a:xfrm>
          <a:off x="0" y="4179093"/>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DA13B32-35A1-984B-BCBF-F99B08C01EE4}">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What changes have minimal to no impact?  Which do not? How to propose change?  Govern change? Implement change?</a:t>
          </a:r>
        </a:p>
      </dsp:txBody>
      <dsp:txXfrm>
        <a:off x="0" y="4179093"/>
        <a:ext cx="6269038" cy="1393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C4508-AB98-CA44-9DE1-E9DB0B52018D}">
      <dsp:nvSpPr>
        <dsp:cNvPr id="0" name=""/>
        <dsp:cNvSpPr/>
      </dsp:nvSpPr>
      <dsp:spPr>
        <a:xfrm>
          <a:off x="0" y="0"/>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81846-C13D-9F4B-A14F-ED9DA3B1F956}">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Research categories are an open issue</a:t>
          </a:r>
        </a:p>
      </dsp:txBody>
      <dsp:txXfrm>
        <a:off x="0" y="0"/>
        <a:ext cx="6269038" cy="1393031"/>
      </dsp:txXfrm>
    </dsp:sp>
    <dsp:sp modelId="{5AE40B39-6CE8-8242-9677-1844C8B745E3}">
      <dsp:nvSpPr>
        <dsp:cNvPr id="0" name=""/>
        <dsp:cNvSpPr/>
      </dsp:nvSpPr>
      <dsp:spPr>
        <a:xfrm>
          <a:off x="0" y="1393031"/>
          <a:ext cx="6269038"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6ABD9-9763-CE4E-B557-7B1D032AFCEA}">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Push-button analytics v. question-driven custom analytics</a:t>
          </a:r>
        </a:p>
      </dsp:txBody>
      <dsp:txXfrm>
        <a:off x="0" y="1393031"/>
        <a:ext cx="6269038" cy="1393031"/>
      </dsp:txXfrm>
    </dsp:sp>
    <dsp:sp modelId="{CA3029DD-B4D6-9640-BDB2-B67D9FFDD375}">
      <dsp:nvSpPr>
        <dsp:cNvPr id="0" name=""/>
        <dsp:cNvSpPr/>
      </dsp:nvSpPr>
      <dsp:spPr>
        <a:xfrm>
          <a:off x="0" y="2786062"/>
          <a:ext cx="6269038"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71B6E-AA63-234D-814B-EB38F8293B14}">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Drill-down/hover, and extensive filtering is the expectation</a:t>
          </a:r>
        </a:p>
      </dsp:txBody>
      <dsp:txXfrm>
        <a:off x="0" y="2786062"/>
        <a:ext cx="6269038" cy="1393031"/>
      </dsp:txXfrm>
    </dsp:sp>
    <dsp:sp modelId="{CF9E979F-3128-FC42-9F3E-4183B205F16C}">
      <dsp:nvSpPr>
        <dsp:cNvPr id="0" name=""/>
        <dsp:cNvSpPr/>
      </dsp:nvSpPr>
      <dsp:spPr>
        <a:xfrm>
          <a:off x="0" y="4179093"/>
          <a:ext cx="6269038"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FA09E-1793-5147-A0F6-B14725660805}">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VIVO is developing a plug-in architecture for visualization sharing</a:t>
          </a:r>
        </a:p>
      </dsp:txBody>
      <dsp:txXfrm>
        <a:off x="0" y="4179093"/>
        <a:ext cx="6269038" cy="13930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C4508-AB98-CA44-9DE1-E9DB0B52018D}">
      <dsp:nvSpPr>
        <dsp:cNvPr id="0" name=""/>
        <dsp:cNvSpPr/>
      </dsp:nvSpPr>
      <dsp:spPr>
        <a:xfrm>
          <a:off x="0" y="0"/>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81846-C13D-9F4B-A14F-ED9DA3B1F956}">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Semantic web approach is new for many universities</a:t>
          </a:r>
        </a:p>
      </dsp:txBody>
      <dsp:txXfrm>
        <a:off x="0" y="0"/>
        <a:ext cx="6269038" cy="1393031"/>
      </dsp:txXfrm>
    </dsp:sp>
    <dsp:sp modelId="{5AE40B39-6CE8-8242-9677-1844C8B745E3}">
      <dsp:nvSpPr>
        <dsp:cNvPr id="0" name=""/>
        <dsp:cNvSpPr/>
      </dsp:nvSpPr>
      <dsp:spPr>
        <a:xfrm>
          <a:off x="0" y="1393031"/>
          <a:ext cx="6269038"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6ABD9-9763-CE4E-B557-7B1D032AFCEA}">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Locating, identifying, and disambiguating researchers and their works can be difficult</a:t>
          </a:r>
        </a:p>
      </dsp:txBody>
      <dsp:txXfrm>
        <a:off x="0" y="1393031"/>
        <a:ext cx="6269038" cy="1393031"/>
      </dsp:txXfrm>
    </dsp:sp>
    <dsp:sp modelId="{CF9E979F-3128-FC42-9F3E-4183B205F16C}">
      <dsp:nvSpPr>
        <dsp:cNvPr id="0" name=""/>
        <dsp:cNvSpPr/>
      </dsp:nvSpPr>
      <dsp:spPr>
        <a:xfrm>
          <a:off x="0" y="2786062"/>
          <a:ext cx="6269038"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FA09E-1793-5147-A0F6-B14725660805}">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Operational data may not be ready for display</a:t>
          </a:r>
        </a:p>
      </dsp:txBody>
      <dsp:txXfrm>
        <a:off x="0" y="2786062"/>
        <a:ext cx="6269038" cy="1393031"/>
      </dsp:txXfrm>
    </dsp:sp>
    <dsp:sp modelId="{CA3029DD-B4D6-9640-BDB2-B67D9FFDD375}">
      <dsp:nvSpPr>
        <dsp:cNvPr id="0" name=""/>
        <dsp:cNvSpPr/>
      </dsp:nvSpPr>
      <dsp:spPr>
        <a:xfrm>
          <a:off x="0" y="4179093"/>
          <a:ext cx="6269038"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71B6E-AA63-234D-814B-EB38F8293B14}">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Shortcomings in the data may lead to unwillingness to make data available</a:t>
          </a:r>
        </a:p>
      </dsp:txBody>
      <dsp:txXfrm>
        <a:off x="0" y="4179093"/>
        <a:ext cx="6269038" cy="139303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A09DD-ABDF-354E-B471-38EAC8A228F9}" type="datetimeFigureOut">
              <a:rPr lang="en-US" smtClean="0"/>
              <a:t>10/2/18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40927-ECF5-6A4D-835E-6B38E4A215F4}" type="slidenum">
              <a:rPr lang="en-US" smtClean="0"/>
              <a:t>‹#›</a:t>
            </a:fld>
            <a:endParaRPr lang="en-US"/>
          </a:p>
        </p:txBody>
      </p:sp>
    </p:spTree>
    <p:extLst>
      <p:ext uri="{BB962C8B-B14F-4D97-AF65-F5344CB8AC3E}">
        <p14:creationId xmlns:p14="http://schemas.microsoft.com/office/powerpoint/2010/main" val="370799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40927-ECF5-6A4D-835E-6B38E4A215F4}" type="slidenum">
              <a:rPr lang="en-US" smtClean="0"/>
              <a:t>1</a:t>
            </a:fld>
            <a:endParaRPr lang="en-US"/>
          </a:p>
        </p:txBody>
      </p:sp>
    </p:spTree>
    <p:extLst>
      <p:ext uri="{BB962C8B-B14F-4D97-AF65-F5344CB8AC3E}">
        <p14:creationId xmlns:p14="http://schemas.microsoft.com/office/powerpoint/2010/main" val="369022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Shape 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9431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2179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1224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3363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67686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n-ea"/>
                <a:cs typeface="+mn-cs"/>
              </a:rPr>
              <a:t>Towards an Intellectual Atlas of </a:t>
            </a:r>
            <a:r>
              <a:rPr lang="en-US" sz="1200" b="1" kern="1200" dirty="0" err="1">
                <a:solidFill>
                  <a:schemeClr val="tx1"/>
                </a:solidFill>
                <a:effectLst/>
                <a:latin typeface="Arial" charset="0"/>
                <a:ea typeface="+mn-ea"/>
                <a:cs typeface="+mn-cs"/>
              </a:rPr>
              <a:t>Scholars@Duke</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Jim Moody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faculty in Sociology &amp; </a:t>
            </a:r>
            <a:r>
              <a:rPr lang="en-US" sz="1200" b="1" kern="1200" dirty="0">
                <a:solidFill>
                  <a:schemeClr val="tx1"/>
                </a:solidFill>
                <a:effectLst/>
                <a:latin typeface="Arial" charset="0"/>
                <a:ea typeface="+mn-ea"/>
                <a:cs typeface="+mn-cs"/>
              </a:rPr>
              <a:t>director of Duke Network Analysis group</a:t>
            </a:r>
          </a:p>
          <a:p>
            <a:endParaRPr lang="en-US" dirty="0"/>
          </a:p>
          <a:p>
            <a:r>
              <a:rPr lang="en-US" sz="1200" kern="1200" dirty="0">
                <a:solidFill>
                  <a:schemeClr val="tx1"/>
                </a:solidFill>
                <a:effectLst/>
                <a:latin typeface="Arial" charset="0"/>
                <a:ea typeface="+mn-ea"/>
                <a:cs typeface="+mn-cs"/>
              </a:rPr>
              <a:t>research landscape where collaborations are depicted as a topography. darker areas (hills) represent clusters of papers of similar topic, ridges represent papers that link topics together, valleys represent gaps in knowledge, and islands represent widely different topics disconnected from the mainland. “Islands” show isolated areas of collaboration.</a:t>
            </a:r>
            <a:endParaRPr lang="en-US" dirty="0"/>
          </a:p>
        </p:txBody>
      </p:sp>
      <p:sp>
        <p:nvSpPr>
          <p:cNvPr id="4" name="Slide Number Placeholder 3"/>
          <p:cNvSpPr>
            <a:spLocks noGrp="1"/>
          </p:cNvSpPr>
          <p:nvPr>
            <p:ph type="sldNum" sz="quarter" idx="10"/>
          </p:nvPr>
        </p:nvSpPr>
        <p:spPr/>
        <p:txBody>
          <a:bodyPr/>
          <a:lstStyle/>
          <a:p>
            <a:pPr>
              <a:defRPr/>
            </a:pPr>
            <a:fld id="{6E380A67-4816-4B2F-9896-E5EB4F20460F}" type="slidenum">
              <a:rPr lang="en-US" smtClean="0"/>
              <a:pPr>
                <a:defRPr/>
              </a:pPr>
              <a:t>21</a:t>
            </a:fld>
            <a:endParaRPr lang="en-US" dirty="0"/>
          </a:p>
        </p:txBody>
      </p:sp>
    </p:spTree>
    <p:extLst>
      <p:ext uri="{BB962C8B-B14F-4D97-AF65-F5344CB8AC3E}">
        <p14:creationId xmlns:p14="http://schemas.microsoft.com/office/powerpoint/2010/main" val="14352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Overlaid same research landscape</a:t>
            </a:r>
            <a:r>
              <a:rPr lang="en-US" baseline="0" dirty="0"/>
              <a:t> by department, gender distribution, and collaboration clusters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380A67-4816-4B2F-9896-E5EB4F20460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872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Winner. </a:t>
            </a:r>
            <a:r>
              <a:rPr lang="en-US" sz="1200" b="0" kern="1200" dirty="0">
                <a:solidFill>
                  <a:schemeClr val="tx1"/>
                </a:solidFill>
                <a:effectLst/>
                <a:latin typeface="Arial" charset="0"/>
                <a:ea typeface="+mn-ea"/>
                <a:cs typeface="+mn-cs"/>
              </a:rPr>
              <a:t>cross-department collaborations and the interdisciplinary nature</a:t>
            </a:r>
            <a:r>
              <a:rPr lang="en-US" sz="1200" b="0" kern="1200" baseline="0" dirty="0">
                <a:solidFill>
                  <a:schemeClr val="tx1"/>
                </a:solidFill>
                <a:effectLst/>
                <a:latin typeface="Arial" charset="0"/>
                <a:ea typeface="+mn-ea"/>
                <a:cs typeface="+mn-cs"/>
              </a:rPr>
              <a:t> at Duke.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3B85CE-82C1-AE46-A5BE-810633A4989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731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25EC-7348-F74E-AACA-CCCD32DB0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BB6D9-DF32-B74B-BC9C-7A399E3480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999BEF-3FC0-BF40-9960-E80802E6D86C}"/>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5" name="Footer Placeholder 4">
            <a:extLst>
              <a:ext uri="{FF2B5EF4-FFF2-40B4-BE49-F238E27FC236}">
                <a16:creationId xmlns:a16="http://schemas.microsoft.com/office/drawing/2014/main" id="{C48829CF-921A-DB4B-A7A1-0594A2DF2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B91DC-374A-5549-AA4E-5C3CB9D3F5DF}"/>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9705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6CC7-BA7E-014F-AD5F-C785D755D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A742CC-A4DB-1246-B70E-C2C139659E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76006-D1C5-854C-B5EB-103D4D4BF803}"/>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5" name="Footer Placeholder 4">
            <a:extLst>
              <a:ext uri="{FF2B5EF4-FFF2-40B4-BE49-F238E27FC236}">
                <a16:creationId xmlns:a16="http://schemas.microsoft.com/office/drawing/2014/main" id="{8AAAD9CE-8F29-284E-8F2E-7A7CB4142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89DF-1E9A-004E-B055-13B60EBA3A11}"/>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006963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6FAAE-087A-2043-8627-330C07942A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05AD23-5B88-8447-BFF1-630966D63D0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7126B-ED0B-0344-B999-2BDAE0093B96}"/>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5" name="Footer Placeholder 4">
            <a:extLst>
              <a:ext uri="{FF2B5EF4-FFF2-40B4-BE49-F238E27FC236}">
                <a16:creationId xmlns:a16="http://schemas.microsoft.com/office/drawing/2014/main" id="{7F7772C7-7A86-4745-89A0-7EF0CCCCD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9CF8E-1045-4748-9D44-4BE1B41E2173}"/>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543305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44550" y="476250"/>
            <a:ext cx="105029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17" name="Shape 17"/>
          <p:cNvSpPr txBox="1">
            <a:spLocks noGrp="1"/>
          </p:cNvSpPr>
          <p:nvPr>
            <p:ph type="body" idx="1"/>
          </p:nvPr>
        </p:nvSpPr>
        <p:spPr>
          <a:xfrm>
            <a:off x="844550" y="1619250"/>
            <a:ext cx="10502900" cy="4603750"/>
          </a:xfrm>
          <a:prstGeom prst="rect">
            <a:avLst/>
          </a:prstGeom>
          <a:noFill/>
          <a:ln>
            <a:noFill/>
          </a:ln>
        </p:spPr>
        <p:txBody>
          <a:bodyPr spcFirstLastPara="1" wrap="square" lIns="91425" tIns="91425" rIns="91425" bIns="91425" anchor="ctr" anchorCtr="0"/>
          <a:lstStyle>
            <a:lvl1pPr marL="228600" marR="0" lvl="0"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1pPr>
            <a:lvl2pPr marL="457200" marR="0" lvl="1"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2pPr>
            <a:lvl3pPr marL="685800" marR="0" lvl="2"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3pPr>
            <a:lvl4pPr marL="914400" marR="0" lvl="3"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4pPr>
            <a:lvl5pPr marL="1143000" marR="0" lvl="4"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5pPr>
            <a:lvl6pPr marL="1371600" marR="0" lvl="5"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6pPr>
            <a:lvl7pPr marL="1600200" marR="0" lvl="6"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7pPr>
            <a:lvl8pPr marL="1828800" marR="0" lvl="7"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8pPr>
            <a:lvl9pPr marL="2057400" marR="0" lvl="8"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18" name="Shape 18"/>
          <p:cNvSpPr txBox="1">
            <a:spLocks noGrp="1"/>
          </p:cNvSpPr>
          <p:nvPr>
            <p:ph type="sldNum" idx="12"/>
          </p:nvPr>
        </p:nvSpPr>
        <p:spPr>
          <a:xfrm>
            <a:off x="5979516" y="6540500"/>
            <a:ext cx="226619" cy="23495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767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35C5-A815-644D-96D3-C94D0221C6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B77F2-BB1E-4D44-B8C4-E60037A4BD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AC033-7A1D-614E-B269-90927443EC8F}"/>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5" name="Footer Placeholder 4">
            <a:extLst>
              <a:ext uri="{FF2B5EF4-FFF2-40B4-BE49-F238E27FC236}">
                <a16:creationId xmlns:a16="http://schemas.microsoft.com/office/drawing/2014/main" id="{E4FD240B-D81D-1845-B5AD-97AB27CF1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8415A-6C80-1E44-80CB-FA600EB5C095}"/>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45900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DE83-EBDD-CC47-8B25-FCE60A789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AD5D2-BA4A-1B4A-B5B1-A028014C3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382EA3-9670-2F43-9C4A-3D731247E021}"/>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5" name="Footer Placeholder 4">
            <a:extLst>
              <a:ext uri="{FF2B5EF4-FFF2-40B4-BE49-F238E27FC236}">
                <a16:creationId xmlns:a16="http://schemas.microsoft.com/office/drawing/2014/main" id="{B9286B93-FE31-194A-9E4C-3B4497C6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A34C5-56A7-5144-8B12-3121CDC1CC38}"/>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91745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1ADC1-70C7-F14E-99B3-76D3BD360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BF629-05FC-B140-806F-F3B8D1822F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F3DE44-6343-394B-9E34-599DEB18BA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350BCF-D16B-C449-B1E0-FF65E5654243}"/>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6" name="Footer Placeholder 5">
            <a:extLst>
              <a:ext uri="{FF2B5EF4-FFF2-40B4-BE49-F238E27FC236}">
                <a16:creationId xmlns:a16="http://schemas.microsoft.com/office/drawing/2014/main" id="{50AA8857-8762-3944-B8C6-588F783B58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57FB0-463A-7346-BD45-2B32DF35F3A2}"/>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20926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348A-9ADB-8F4D-9FC6-1A9EB96314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2D026-3285-474E-8BD9-8880A84EB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B57903-9C09-A848-A153-B3CDE8EFBE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11526-4A07-CA47-BAF3-B83FC90C4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401D18-6F60-3341-B819-C042C57D86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7190B-3F33-164F-8A24-882DEC885F0C}"/>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8" name="Footer Placeholder 7">
            <a:extLst>
              <a:ext uri="{FF2B5EF4-FFF2-40B4-BE49-F238E27FC236}">
                <a16:creationId xmlns:a16="http://schemas.microsoft.com/office/drawing/2014/main" id="{C80411CE-E69E-634C-A099-455725E86B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5DB2A5-378E-4545-A79C-C32D166138D0}"/>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18148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AC7D-97BD-174B-A65A-D9581E7CB9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3800E0-6C44-5942-BBE7-372F3F6AF3C7}"/>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4" name="Footer Placeholder 3">
            <a:extLst>
              <a:ext uri="{FF2B5EF4-FFF2-40B4-BE49-F238E27FC236}">
                <a16:creationId xmlns:a16="http://schemas.microsoft.com/office/drawing/2014/main" id="{90331ECA-21C5-AB41-9158-D009D22E2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F6946-A371-A647-B85B-777D146099B1}"/>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70014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C25F8A-1A18-444F-B5B6-C9214E2B2883}"/>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3" name="Footer Placeholder 2">
            <a:extLst>
              <a:ext uri="{FF2B5EF4-FFF2-40B4-BE49-F238E27FC236}">
                <a16:creationId xmlns:a16="http://schemas.microsoft.com/office/drawing/2014/main" id="{9C58214C-75E8-7546-813D-868AF871D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949270-6CBD-094C-8426-24EDED58274A}"/>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414865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E701-A3AA-3C48-8CEA-FD7AB10B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7225E8-C576-9646-B381-825D48E87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A1747-9E95-A84D-B52B-23782C3CB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64573B-ED31-A54D-AE0F-31A57E7131E4}"/>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6" name="Footer Placeholder 5">
            <a:extLst>
              <a:ext uri="{FF2B5EF4-FFF2-40B4-BE49-F238E27FC236}">
                <a16:creationId xmlns:a16="http://schemas.microsoft.com/office/drawing/2014/main" id="{920FC8A4-CA0D-B246-AB30-BB3A14FE9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42DDA-3053-CB4D-B4BB-97892448859B}"/>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259012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5BF1-2E7C-974B-A41D-C12A88F8A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C589B3-B69A-B44D-9913-BC1D59C6B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F47CAF-0076-E14B-B7EF-3D3FFD470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1EE68F-89F3-154F-82B9-923E47443D61}"/>
              </a:ext>
            </a:extLst>
          </p:cNvPr>
          <p:cNvSpPr>
            <a:spLocks noGrp="1"/>
          </p:cNvSpPr>
          <p:nvPr>
            <p:ph type="dt" sz="half" idx="10"/>
          </p:nvPr>
        </p:nvSpPr>
        <p:spPr/>
        <p:txBody>
          <a:bodyPr/>
          <a:lstStyle/>
          <a:p>
            <a:fld id="{4DFDB43F-C2DA-EB40-B512-17359A1BBD15}" type="datetimeFigureOut">
              <a:rPr lang="en-US" smtClean="0"/>
              <a:t>10/2/18</a:t>
            </a:fld>
            <a:endParaRPr lang="en-US"/>
          </a:p>
        </p:txBody>
      </p:sp>
      <p:sp>
        <p:nvSpPr>
          <p:cNvPr id="6" name="Footer Placeholder 5">
            <a:extLst>
              <a:ext uri="{FF2B5EF4-FFF2-40B4-BE49-F238E27FC236}">
                <a16:creationId xmlns:a16="http://schemas.microsoft.com/office/drawing/2014/main" id="{957EE59D-2299-A245-BD1D-E3DCDA60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D3948-0D84-5D44-B696-EA17112534FD}"/>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338179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4512C-2F34-6E4B-AAEF-6C1C0844D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D42D3F-CAC1-AA42-A5C3-4EAD2318E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33DA3-5E0A-2C45-BA8F-5CE25D58E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DB43F-C2DA-EB40-B512-17359A1BBD15}" type="datetimeFigureOut">
              <a:rPr lang="en-US" smtClean="0"/>
              <a:t>10/2/18</a:t>
            </a:fld>
            <a:endParaRPr lang="en-US"/>
          </a:p>
        </p:txBody>
      </p:sp>
      <p:sp>
        <p:nvSpPr>
          <p:cNvPr id="5" name="Footer Placeholder 4">
            <a:extLst>
              <a:ext uri="{FF2B5EF4-FFF2-40B4-BE49-F238E27FC236}">
                <a16:creationId xmlns:a16="http://schemas.microsoft.com/office/drawing/2014/main" id="{3E808557-D89D-154D-B69B-6220477DE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0C86D-CA4A-154C-B4E6-F0577090E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7ECED-BF7F-F84C-A234-A4856DA67AA0}" type="slidenum">
              <a:rPr lang="en-US" smtClean="0"/>
              <a:t>‹#›</a:t>
            </a:fld>
            <a:endParaRPr lang="en-US"/>
          </a:p>
        </p:txBody>
      </p:sp>
    </p:spTree>
    <p:extLst>
      <p:ext uri="{BB962C8B-B14F-4D97-AF65-F5344CB8AC3E}">
        <p14:creationId xmlns:p14="http://schemas.microsoft.com/office/powerpoint/2010/main" val="151032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soc.duke.edu/~jmoody77/S@D/contour_collabclusts.html"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jeffmacinnes.com/visualization/collabMap/collabMap_interactive_web/collabMap_interactive.php"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DA8C5F8-1BAE-E145-AD1E-5707592A1660}"/>
              </a:ext>
            </a:extLst>
          </p:cNvPr>
          <p:cNvSpPr>
            <a:spLocks noGrp="1"/>
          </p:cNvSpPr>
          <p:nvPr>
            <p:ph type="ctrTitle"/>
          </p:nvPr>
        </p:nvSpPr>
        <p:spPr>
          <a:xfrm>
            <a:off x="838199" y="4525347"/>
            <a:ext cx="6801321" cy="1737360"/>
          </a:xfrm>
        </p:spPr>
        <p:txBody>
          <a:bodyPr anchor="ctr">
            <a:normAutofit/>
          </a:bodyPr>
          <a:lstStyle/>
          <a:p>
            <a:pPr algn="r"/>
            <a:r>
              <a:rPr lang="en-US" sz="3800"/>
              <a:t>Linked Open Data for Scholarship:</a:t>
            </a:r>
            <a:br>
              <a:rPr lang="en-US" sz="3800"/>
            </a:br>
            <a:r>
              <a:rPr lang="en-US" sz="3800"/>
              <a:t>The VIVO Experience</a:t>
            </a:r>
          </a:p>
        </p:txBody>
      </p:sp>
      <p:sp>
        <p:nvSpPr>
          <p:cNvPr id="3" name="Subtitle 2">
            <a:extLst>
              <a:ext uri="{FF2B5EF4-FFF2-40B4-BE49-F238E27FC236}">
                <a16:creationId xmlns:a16="http://schemas.microsoft.com/office/drawing/2014/main" id="{02261936-B54C-9A43-BB71-00E5DB140F64}"/>
              </a:ext>
            </a:extLst>
          </p:cNvPr>
          <p:cNvSpPr>
            <a:spLocks noGrp="1"/>
          </p:cNvSpPr>
          <p:nvPr>
            <p:ph type="subTitle" idx="1"/>
          </p:nvPr>
        </p:nvSpPr>
        <p:spPr>
          <a:xfrm>
            <a:off x="7961258" y="4525347"/>
            <a:ext cx="3258675" cy="1737360"/>
          </a:xfrm>
        </p:spPr>
        <p:txBody>
          <a:bodyPr anchor="ctr">
            <a:normAutofit/>
          </a:bodyPr>
          <a:lstStyle/>
          <a:p>
            <a:pPr algn="l"/>
            <a:r>
              <a:rPr lang="en-US" sz="1800" dirty="0"/>
              <a:t>Michael Conlon, PhD</a:t>
            </a:r>
          </a:p>
          <a:p>
            <a:pPr algn="l"/>
            <a:r>
              <a:rPr lang="en-US" sz="1800" dirty="0"/>
              <a:t>VIVO Project Director</a:t>
            </a:r>
          </a:p>
          <a:p>
            <a:pPr algn="l"/>
            <a:r>
              <a:rPr lang="en-US" sz="1800" dirty="0"/>
              <a:t>Emeritus Faculty Member</a:t>
            </a:r>
          </a:p>
          <a:p>
            <a:pPr algn="l"/>
            <a:r>
              <a:rPr lang="en-US" sz="1800" dirty="0"/>
              <a:t>University of Florida </a:t>
            </a:r>
          </a:p>
        </p:txBody>
      </p:sp>
    </p:spTree>
    <p:extLst>
      <p:ext uri="{BB962C8B-B14F-4D97-AF65-F5344CB8AC3E}">
        <p14:creationId xmlns:p14="http://schemas.microsoft.com/office/powerpoint/2010/main" val="389142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FF8EF-81BA-7E48-BB8F-72C78EF0F2C9}"/>
              </a:ext>
            </a:extLst>
          </p:cNvPr>
          <p:cNvSpPr/>
          <p:nvPr/>
        </p:nvSpPr>
        <p:spPr>
          <a:xfrm>
            <a:off x="-154745" y="-211016"/>
            <a:ext cx="844061" cy="73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DB5AD9-E568-C448-AAC2-D1F236145725}"/>
              </a:ext>
            </a:extLst>
          </p:cNvPr>
          <p:cNvSpPr/>
          <p:nvPr/>
        </p:nvSpPr>
        <p:spPr>
          <a:xfrm>
            <a:off x="10635175" y="0"/>
            <a:ext cx="844061" cy="73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849E9B-32DA-564A-9146-13F200481B8D}"/>
              </a:ext>
            </a:extLst>
          </p:cNvPr>
          <p:cNvPicPr>
            <a:picLocks noChangeAspect="1"/>
          </p:cNvPicPr>
          <p:nvPr/>
        </p:nvPicPr>
        <p:blipFill>
          <a:blip r:embed="rId2"/>
          <a:stretch>
            <a:fillRect/>
          </a:stretch>
        </p:blipFill>
        <p:spPr>
          <a:xfrm>
            <a:off x="267285" y="0"/>
            <a:ext cx="11440160" cy="6858000"/>
          </a:xfrm>
          <a:prstGeom prst="rect">
            <a:avLst/>
          </a:prstGeom>
        </p:spPr>
      </p:pic>
    </p:spTree>
    <p:extLst>
      <p:ext uri="{BB962C8B-B14F-4D97-AF65-F5344CB8AC3E}">
        <p14:creationId xmlns:p14="http://schemas.microsoft.com/office/powerpoint/2010/main" val="119446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73"/>
            <a:ext cx="12191999" cy="1325563"/>
          </a:xfrm>
        </p:spPr>
        <p:txBody>
          <a:bodyPr>
            <a:normAutofit/>
          </a:bodyPr>
          <a:lstStyle/>
          <a:p>
            <a:pPr algn="ctr"/>
            <a:r>
              <a:rPr lang="en-US" sz="3200" dirty="0"/>
              <a:t>VIVO integrates and reuses institutional data</a:t>
            </a:r>
          </a:p>
        </p:txBody>
      </p:sp>
      <p:sp>
        <p:nvSpPr>
          <p:cNvPr id="10" name="Flowchart: Magnetic Disk 9"/>
          <p:cNvSpPr/>
          <p:nvPr/>
        </p:nvSpPr>
        <p:spPr>
          <a:xfrm>
            <a:off x="4840750" y="2949066"/>
            <a:ext cx="1643866" cy="16233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VIVO</a:t>
            </a:r>
          </a:p>
        </p:txBody>
      </p:sp>
      <p:cxnSp>
        <p:nvCxnSpPr>
          <p:cNvPr id="18" name="Straight Arrow Connector 17"/>
          <p:cNvCxnSpPr>
            <a:stCxn id="3" idx="3"/>
          </p:cNvCxnSpPr>
          <p:nvPr/>
        </p:nvCxnSpPr>
        <p:spPr>
          <a:xfrm>
            <a:off x="2930470" y="2728153"/>
            <a:ext cx="1647642" cy="555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34" idx="3"/>
          </p:cNvCxnSpPr>
          <p:nvPr/>
        </p:nvCxnSpPr>
        <p:spPr>
          <a:xfrm flipV="1">
            <a:off x="3310723" y="3909026"/>
            <a:ext cx="12673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2867309" y="3287176"/>
            <a:ext cx="1745607" cy="25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3133565" y="4170486"/>
            <a:ext cx="1489041" cy="40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lowchart: Multidocument 26"/>
          <p:cNvSpPr/>
          <p:nvPr/>
        </p:nvSpPr>
        <p:spPr>
          <a:xfrm>
            <a:off x="7190815" y="1487066"/>
            <a:ext cx="1239266" cy="955657"/>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Reports</a:t>
            </a:r>
          </a:p>
        </p:txBody>
      </p:sp>
      <p:sp>
        <p:nvSpPr>
          <p:cNvPr id="28" name="Folded Corner 27"/>
          <p:cNvSpPr/>
          <p:nvPr/>
        </p:nvSpPr>
        <p:spPr>
          <a:xfrm>
            <a:off x="7918357" y="2992039"/>
            <a:ext cx="1189877" cy="765046"/>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Curricula</a:t>
            </a:r>
          </a:p>
          <a:p>
            <a:pPr algn="ctr"/>
            <a:r>
              <a:rPr lang="en-US" dirty="0">
                <a:solidFill>
                  <a:schemeClr val="tx1"/>
                </a:solidFill>
              </a:rPr>
              <a:t>Vitae</a:t>
            </a:r>
          </a:p>
        </p:txBody>
      </p:sp>
      <p:sp>
        <p:nvSpPr>
          <p:cNvPr id="30" name="Rounded Rectangle 29"/>
          <p:cNvSpPr/>
          <p:nvPr/>
        </p:nvSpPr>
        <p:spPr>
          <a:xfrm>
            <a:off x="7235376" y="5767140"/>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Visualizations</a:t>
            </a:r>
          </a:p>
        </p:txBody>
      </p:sp>
      <p:sp>
        <p:nvSpPr>
          <p:cNvPr id="32" name="Oval 31"/>
          <p:cNvSpPr/>
          <p:nvPr/>
        </p:nvSpPr>
        <p:spPr>
          <a:xfrm>
            <a:off x="9402057" y="1541529"/>
            <a:ext cx="1280160" cy="12801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Expert</a:t>
            </a:r>
          </a:p>
          <a:p>
            <a:pPr algn="ctr"/>
            <a:r>
              <a:rPr lang="en-US" dirty="0">
                <a:solidFill>
                  <a:schemeClr val="tx1"/>
                </a:solidFill>
              </a:rPr>
              <a:t>Finding</a:t>
            </a:r>
          </a:p>
        </p:txBody>
      </p:sp>
      <p:sp>
        <p:nvSpPr>
          <p:cNvPr id="33" name="Oval 32"/>
          <p:cNvSpPr/>
          <p:nvPr/>
        </p:nvSpPr>
        <p:spPr>
          <a:xfrm>
            <a:off x="9829319" y="3260647"/>
            <a:ext cx="1477298" cy="13856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a:t>
            </a:r>
          </a:p>
          <a:p>
            <a:pPr algn="ctr"/>
            <a:r>
              <a:rPr lang="en-US" dirty="0">
                <a:solidFill>
                  <a:schemeClr val="tx1"/>
                </a:solidFill>
              </a:rPr>
              <a:t>Analysis</a:t>
            </a:r>
          </a:p>
        </p:txBody>
      </p:sp>
      <p:cxnSp>
        <p:nvCxnSpPr>
          <p:cNvPr id="35" name="Straight Arrow Connector 34"/>
          <p:cNvCxnSpPr>
            <a:cxnSpLocks/>
          </p:cNvCxnSpPr>
          <p:nvPr/>
        </p:nvCxnSpPr>
        <p:spPr>
          <a:xfrm flipV="1">
            <a:off x="6591300" y="2438530"/>
            <a:ext cx="487437" cy="57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V="1">
            <a:off x="6712450" y="2464299"/>
            <a:ext cx="2276567" cy="929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V="1">
            <a:off x="6712450" y="3407063"/>
            <a:ext cx="959165" cy="17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6712450" y="3994944"/>
            <a:ext cx="30359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6366059" y="4578900"/>
            <a:ext cx="1065245" cy="1039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9496189" y="5232848"/>
            <a:ext cx="1336753" cy="11987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Adhoc</a:t>
            </a:r>
          </a:p>
          <a:p>
            <a:pPr algn="ctr"/>
            <a:r>
              <a:rPr lang="en-US" dirty="0">
                <a:solidFill>
                  <a:schemeClr val="tx1"/>
                </a:solidFill>
              </a:rPr>
              <a:t>Queries</a:t>
            </a:r>
          </a:p>
        </p:txBody>
      </p:sp>
      <p:cxnSp>
        <p:nvCxnSpPr>
          <p:cNvPr id="49" name="Straight Arrow Connector 48"/>
          <p:cNvCxnSpPr>
            <a:cxnSpLocks/>
          </p:cNvCxnSpPr>
          <p:nvPr/>
        </p:nvCxnSpPr>
        <p:spPr>
          <a:xfrm>
            <a:off x="6450144" y="4487005"/>
            <a:ext cx="2951913" cy="1137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04410" y="2543487"/>
            <a:ext cx="826060" cy="369332"/>
          </a:xfrm>
          <a:prstGeom prst="rect">
            <a:avLst/>
          </a:prstGeom>
          <a:noFill/>
        </p:spPr>
        <p:txBody>
          <a:bodyPr wrap="none" rtlCol="0">
            <a:spAutoFit/>
          </a:bodyPr>
          <a:lstStyle/>
          <a:p>
            <a:r>
              <a:rPr lang="en-US" dirty="0"/>
              <a:t>People</a:t>
            </a:r>
          </a:p>
        </p:txBody>
      </p:sp>
      <p:sp>
        <p:nvSpPr>
          <p:cNvPr id="29" name="TextBox 28"/>
          <p:cNvSpPr txBox="1"/>
          <p:nvPr/>
        </p:nvSpPr>
        <p:spPr>
          <a:xfrm>
            <a:off x="1887824" y="3045949"/>
            <a:ext cx="935962" cy="369332"/>
          </a:xfrm>
          <a:prstGeom prst="rect">
            <a:avLst/>
          </a:prstGeom>
          <a:noFill/>
        </p:spPr>
        <p:txBody>
          <a:bodyPr wrap="none" rtlCol="0">
            <a:spAutoFit/>
          </a:bodyPr>
          <a:lstStyle/>
          <a:p>
            <a:r>
              <a:rPr lang="en-US" dirty="0"/>
              <a:t>Projects</a:t>
            </a:r>
          </a:p>
        </p:txBody>
      </p:sp>
      <p:sp>
        <p:nvSpPr>
          <p:cNvPr id="34" name="TextBox 33"/>
          <p:cNvSpPr txBox="1"/>
          <p:nvPr/>
        </p:nvSpPr>
        <p:spPr>
          <a:xfrm>
            <a:off x="1368075" y="3585861"/>
            <a:ext cx="1942648" cy="646331"/>
          </a:xfrm>
          <a:prstGeom prst="rect">
            <a:avLst/>
          </a:prstGeom>
          <a:noFill/>
        </p:spPr>
        <p:txBody>
          <a:bodyPr wrap="none" rtlCol="0">
            <a:spAutoFit/>
          </a:bodyPr>
          <a:lstStyle/>
          <a:p>
            <a:r>
              <a:rPr lang="en-US" dirty="0"/>
              <a:t>Papers, Books</a:t>
            </a:r>
            <a:br>
              <a:rPr lang="en-US" dirty="0"/>
            </a:br>
            <a:r>
              <a:rPr lang="en-US" dirty="0"/>
              <a:t>Datasets, Software</a:t>
            </a:r>
          </a:p>
        </p:txBody>
      </p:sp>
      <p:sp>
        <p:nvSpPr>
          <p:cNvPr id="36" name="TextBox 35"/>
          <p:cNvSpPr txBox="1"/>
          <p:nvPr/>
        </p:nvSpPr>
        <p:spPr>
          <a:xfrm>
            <a:off x="2354212" y="5511358"/>
            <a:ext cx="858440" cy="369332"/>
          </a:xfrm>
          <a:prstGeom prst="rect">
            <a:avLst/>
          </a:prstGeom>
          <a:noFill/>
        </p:spPr>
        <p:txBody>
          <a:bodyPr wrap="none" rtlCol="0">
            <a:spAutoFit/>
          </a:bodyPr>
          <a:lstStyle/>
          <a:p>
            <a:r>
              <a:rPr lang="en-US" dirty="0"/>
              <a:t>Service</a:t>
            </a:r>
          </a:p>
        </p:txBody>
      </p:sp>
      <p:sp>
        <p:nvSpPr>
          <p:cNvPr id="42" name="TextBox 41"/>
          <p:cNvSpPr txBox="1"/>
          <p:nvPr/>
        </p:nvSpPr>
        <p:spPr>
          <a:xfrm>
            <a:off x="2081174" y="1918326"/>
            <a:ext cx="1373518" cy="369332"/>
          </a:xfrm>
          <a:prstGeom prst="rect">
            <a:avLst/>
          </a:prstGeom>
          <a:noFill/>
        </p:spPr>
        <p:txBody>
          <a:bodyPr wrap="none" rtlCol="0">
            <a:spAutoFit/>
          </a:bodyPr>
          <a:lstStyle/>
          <a:p>
            <a:r>
              <a:rPr lang="en-US" dirty="0"/>
              <a:t>Organization</a:t>
            </a:r>
          </a:p>
        </p:txBody>
      </p:sp>
      <p:cxnSp>
        <p:nvCxnSpPr>
          <p:cNvPr id="45" name="Straight Arrow Connector 44"/>
          <p:cNvCxnSpPr>
            <a:stCxn id="42" idx="3"/>
          </p:cNvCxnSpPr>
          <p:nvPr/>
        </p:nvCxnSpPr>
        <p:spPr>
          <a:xfrm>
            <a:off x="3454692" y="2102993"/>
            <a:ext cx="1134250" cy="86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A8F61E-B74C-5A4C-B2E7-C7EBBACFA924}"/>
              </a:ext>
            </a:extLst>
          </p:cNvPr>
          <p:cNvCxnSpPr>
            <a:cxnSpLocks/>
            <a:stCxn id="38" idx="3"/>
          </p:cNvCxnSpPr>
          <p:nvPr/>
        </p:nvCxnSpPr>
        <p:spPr>
          <a:xfrm flipV="1">
            <a:off x="3042074" y="4382295"/>
            <a:ext cx="1580532" cy="79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6C9E057-D9E3-9744-97E9-92E035C8092F}"/>
              </a:ext>
            </a:extLst>
          </p:cNvPr>
          <p:cNvSpPr txBox="1"/>
          <p:nvPr/>
        </p:nvSpPr>
        <p:spPr>
          <a:xfrm>
            <a:off x="1977076" y="4989304"/>
            <a:ext cx="1064998" cy="369332"/>
          </a:xfrm>
          <a:prstGeom prst="rect">
            <a:avLst/>
          </a:prstGeom>
          <a:noFill/>
        </p:spPr>
        <p:txBody>
          <a:bodyPr wrap="square" rtlCol="0">
            <a:spAutoFit/>
          </a:bodyPr>
          <a:lstStyle/>
          <a:p>
            <a:r>
              <a:rPr lang="en-US" dirty="0"/>
              <a:t>Teaching</a:t>
            </a:r>
          </a:p>
        </p:txBody>
      </p:sp>
      <p:sp>
        <p:nvSpPr>
          <p:cNvPr id="40" name="Rounded Rectangle 39">
            <a:extLst>
              <a:ext uri="{FF2B5EF4-FFF2-40B4-BE49-F238E27FC236}">
                <a16:creationId xmlns:a16="http://schemas.microsoft.com/office/drawing/2014/main" id="{E1E007D0-E4E5-ED41-B6AC-BBB643277F55}"/>
              </a:ext>
            </a:extLst>
          </p:cNvPr>
          <p:cNvSpPr/>
          <p:nvPr/>
        </p:nvSpPr>
        <p:spPr>
          <a:xfrm>
            <a:off x="7775663" y="4190863"/>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Web</a:t>
            </a:r>
          </a:p>
          <a:p>
            <a:pPr algn="ctr"/>
            <a:r>
              <a:rPr lang="en-US" dirty="0">
                <a:solidFill>
                  <a:schemeClr val="tx1"/>
                </a:solidFill>
              </a:rPr>
              <a:t>Profiles</a:t>
            </a:r>
          </a:p>
        </p:txBody>
      </p:sp>
      <p:cxnSp>
        <p:nvCxnSpPr>
          <p:cNvPr id="46" name="Straight Arrow Connector 45">
            <a:extLst>
              <a:ext uri="{FF2B5EF4-FFF2-40B4-BE49-F238E27FC236}">
                <a16:creationId xmlns:a16="http://schemas.microsoft.com/office/drawing/2014/main" id="{4A7AF2E3-2883-0A4E-B3E7-62B0A91A39BD}"/>
              </a:ext>
            </a:extLst>
          </p:cNvPr>
          <p:cNvCxnSpPr>
            <a:cxnSpLocks/>
          </p:cNvCxnSpPr>
          <p:nvPr/>
        </p:nvCxnSpPr>
        <p:spPr>
          <a:xfrm>
            <a:off x="6591300" y="4190863"/>
            <a:ext cx="1090231" cy="29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7FA80EE-B8CD-2C4A-A006-68624337F28D}"/>
              </a:ext>
            </a:extLst>
          </p:cNvPr>
          <p:cNvSpPr txBox="1"/>
          <p:nvPr/>
        </p:nvSpPr>
        <p:spPr>
          <a:xfrm>
            <a:off x="1564878" y="4320589"/>
            <a:ext cx="1889814" cy="646331"/>
          </a:xfrm>
          <a:prstGeom prst="rect">
            <a:avLst/>
          </a:prstGeom>
          <a:noFill/>
        </p:spPr>
        <p:txBody>
          <a:bodyPr wrap="square" rtlCol="0">
            <a:spAutoFit/>
          </a:bodyPr>
          <a:lstStyle/>
          <a:p>
            <a:r>
              <a:rPr lang="en-US" dirty="0"/>
              <a:t>Performances, exhibits</a:t>
            </a:r>
          </a:p>
        </p:txBody>
      </p:sp>
      <p:cxnSp>
        <p:nvCxnSpPr>
          <p:cNvPr id="50" name="Straight Arrow Connector 49">
            <a:extLst>
              <a:ext uri="{FF2B5EF4-FFF2-40B4-BE49-F238E27FC236}">
                <a16:creationId xmlns:a16="http://schemas.microsoft.com/office/drawing/2014/main" id="{05032CF8-596B-DE41-9A2C-65D7BF1EE7BE}"/>
              </a:ext>
            </a:extLst>
          </p:cNvPr>
          <p:cNvCxnSpPr>
            <a:cxnSpLocks/>
            <a:stCxn id="36" idx="3"/>
          </p:cNvCxnSpPr>
          <p:nvPr/>
        </p:nvCxnSpPr>
        <p:spPr>
          <a:xfrm flipV="1">
            <a:off x="3212652" y="4555357"/>
            <a:ext cx="1540866" cy="1140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006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1160083" y="246668"/>
            <a:ext cx="9871834" cy="562769"/>
          </a:xfrm>
          <a:prstGeom prst="rect">
            <a:avLst/>
          </a:prstGeom>
          <a:noFill/>
          <a:ln>
            <a:noFill/>
          </a:ln>
        </p:spPr>
        <p:txBody>
          <a:bodyPr spcFirstLastPara="1" vert="horz" wrap="square" lIns="25400" tIns="25400" rIns="25400" bIns="25400" rtlCol="0" anchor="ctr" anchorCtr="0">
            <a:noAutofit/>
          </a:bodyPr>
          <a:lstStyle/>
          <a:p>
            <a:r>
              <a:rPr lang="en-US" sz="3358" dirty="0"/>
              <a:t>Domains of Representation</a:t>
            </a:r>
            <a:endParaRPr dirty="0"/>
          </a:p>
        </p:txBody>
      </p:sp>
      <p:pic>
        <p:nvPicPr>
          <p:cNvPr id="88" name="Shape 88"/>
          <p:cNvPicPr preferRelativeResize="0"/>
          <p:nvPr/>
        </p:nvPicPr>
        <p:blipFill rotWithShape="1">
          <a:blip r:embed="rId3">
            <a:alphaModFix/>
          </a:blip>
          <a:srcRect/>
          <a:stretch/>
        </p:blipFill>
        <p:spPr>
          <a:xfrm>
            <a:off x="2569187" y="1005334"/>
            <a:ext cx="7053627" cy="5837933"/>
          </a:xfrm>
          <a:prstGeom prst="rect">
            <a:avLst/>
          </a:prstGeom>
          <a:noFill/>
          <a:ln>
            <a:noFill/>
          </a:ln>
        </p:spPr>
      </p:pic>
    </p:spTree>
    <p:extLst>
      <p:ext uri="{BB962C8B-B14F-4D97-AF65-F5344CB8AC3E}">
        <p14:creationId xmlns:p14="http://schemas.microsoft.com/office/powerpoint/2010/main" val="1126752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p:nvSpPr>
          <p:cNvPr id="120" name="Rectangle 11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5" name="Shape 105"/>
          <p:cNvSpPr txBox="1">
            <a:spLocks noGrp="1"/>
          </p:cNvSpPr>
          <p:nvPr>
            <p:ph type="title"/>
          </p:nvPr>
        </p:nvSpPr>
        <p:spPr>
          <a:xfrm>
            <a:off x="943277" y="712269"/>
            <a:ext cx="3370998" cy="5502264"/>
          </a:xfrm>
          <a:prstGeom prst="rect">
            <a:avLst/>
          </a:prstGeom>
        </p:spPr>
        <p:txBody>
          <a:bodyPr spcFirstLastPara="1" vert="horz" lIns="25400" tIns="25400" rIns="25400" bIns="25400" rtlCol="0" anchorCtr="0">
            <a:normAutofit/>
          </a:bodyPr>
          <a:lstStyle/>
          <a:p>
            <a:r>
              <a:rPr lang="en-US">
                <a:solidFill>
                  <a:srgbClr val="FFFFFF"/>
                </a:solidFill>
              </a:rPr>
              <a:t>Issue: The Middle Ground</a:t>
            </a:r>
          </a:p>
        </p:txBody>
      </p:sp>
      <p:graphicFrame>
        <p:nvGraphicFramePr>
          <p:cNvPr id="115" name="Shape 106">
            <a:extLst>
              <a:ext uri="{FF2B5EF4-FFF2-40B4-BE49-F238E27FC236}">
                <a16:creationId xmlns:a16="http://schemas.microsoft.com/office/drawing/2014/main" id="{72C05580-64FC-41DC-8BAB-366E52B6C87E}"/>
              </a:ext>
            </a:extLst>
          </p:cNvPr>
          <p:cNvGraphicFramePr>
            <a:graphicFrameLocks noGrp="1"/>
          </p:cNvGraphicFramePr>
          <p:nvPr>
            <p:ph idx="1"/>
            <p:extLst>
              <p:ext uri="{D42A27DB-BD31-4B8C-83A1-F6EECF244321}">
                <p14:modId xmlns:p14="http://schemas.microsoft.com/office/powerpoint/2010/main" val="54378691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772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p:nvSpPr>
          <p:cNvPr id="119" name="Rectangle 11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11" name="Shape 111"/>
          <p:cNvSpPr txBox="1">
            <a:spLocks noGrp="1"/>
          </p:cNvSpPr>
          <p:nvPr>
            <p:ph type="title"/>
          </p:nvPr>
        </p:nvSpPr>
        <p:spPr>
          <a:xfrm>
            <a:off x="943277" y="712269"/>
            <a:ext cx="3370998" cy="5502264"/>
          </a:xfrm>
          <a:prstGeom prst="rect">
            <a:avLst/>
          </a:prstGeom>
        </p:spPr>
        <p:txBody>
          <a:bodyPr spcFirstLastPara="1" vert="horz" lIns="25400" tIns="25400" rIns="25400" bIns="25400" rtlCol="0" anchorCtr="0">
            <a:normAutofit/>
          </a:bodyPr>
          <a:lstStyle/>
          <a:p>
            <a:r>
              <a:rPr lang="en-US">
                <a:solidFill>
                  <a:srgbClr val="FFFFFF"/>
                </a:solidFill>
              </a:rPr>
              <a:t>Issue:  Missing Ontologies</a:t>
            </a:r>
          </a:p>
        </p:txBody>
      </p:sp>
      <p:graphicFrame>
        <p:nvGraphicFramePr>
          <p:cNvPr id="114" name="Shape 112">
            <a:extLst>
              <a:ext uri="{FF2B5EF4-FFF2-40B4-BE49-F238E27FC236}">
                <a16:creationId xmlns:a16="http://schemas.microsoft.com/office/drawing/2014/main" id="{B300EE8A-A916-4F82-9A2E-35B30AAE85F6}"/>
              </a:ext>
            </a:extLst>
          </p:cNvPr>
          <p:cNvGraphicFramePr>
            <a:graphicFrameLocks noGrp="1"/>
          </p:cNvGraphicFramePr>
          <p:nvPr>
            <p:ph idx="1"/>
            <p:extLst>
              <p:ext uri="{D42A27DB-BD31-4B8C-83A1-F6EECF244321}">
                <p14:modId xmlns:p14="http://schemas.microsoft.com/office/powerpoint/2010/main" val="323697100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657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p:nvSpPr>
          <p:cNvPr id="131" name="Rectangle 13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23" name="Shape 123"/>
          <p:cNvSpPr txBox="1">
            <a:spLocks noGrp="1"/>
          </p:cNvSpPr>
          <p:nvPr>
            <p:ph type="title"/>
          </p:nvPr>
        </p:nvSpPr>
        <p:spPr>
          <a:xfrm>
            <a:off x="943277" y="712269"/>
            <a:ext cx="3370998" cy="5502264"/>
          </a:xfrm>
          <a:prstGeom prst="rect">
            <a:avLst/>
          </a:prstGeom>
        </p:spPr>
        <p:txBody>
          <a:bodyPr spcFirstLastPara="1" vert="horz" lIns="25400" tIns="25400" rIns="25400" bIns="25400" rtlCol="0" anchorCtr="0">
            <a:normAutofit/>
          </a:bodyPr>
          <a:lstStyle/>
          <a:p>
            <a:r>
              <a:rPr lang="en-US">
                <a:solidFill>
                  <a:srgbClr val="FFFFFF"/>
                </a:solidFill>
              </a:rPr>
              <a:t>Issue: Managing Ontological Change</a:t>
            </a:r>
          </a:p>
        </p:txBody>
      </p:sp>
      <p:graphicFrame>
        <p:nvGraphicFramePr>
          <p:cNvPr id="126" name="Shape 124">
            <a:extLst>
              <a:ext uri="{FF2B5EF4-FFF2-40B4-BE49-F238E27FC236}">
                <a16:creationId xmlns:a16="http://schemas.microsoft.com/office/drawing/2014/main" id="{809A90BF-A94D-4EED-8598-0103F5B0FC10}"/>
              </a:ext>
            </a:extLst>
          </p:cNvPr>
          <p:cNvGraphicFramePr>
            <a:graphicFrameLocks noGrp="1"/>
          </p:cNvGraphicFramePr>
          <p:nvPr>
            <p:ph idx="1"/>
            <p:extLst>
              <p:ext uri="{D42A27DB-BD31-4B8C-83A1-F6EECF244321}">
                <p14:modId xmlns:p14="http://schemas.microsoft.com/office/powerpoint/2010/main" val="50852286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23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226"/>
          <a:stretch/>
        </p:blipFill>
        <p:spPr>
          <a:xfrm>
            <a:off x="1524020" y="-42194"/>
            <a:ext cx="9143980" cy="6857990"/>
          </a:xfrm>
          <a:prstGeom prst="rect">
            <a:avLst/>
          </a:prstGeom>
        </p:spPr>
      </p:pic>
      <p:sp>
        <p:nvSpPr>
          <p:cNvPr id="3" name="TextBox 2">
            <a:extLst>
              <a:ext uri="{FF2B5EF4-FFF2-40B4-BE49-F238E27FC236}">
                <a16:creationId xmlns:a16="http://schemas.microsoft.com/office/drawing/2014/main" id="{5899771A-BC6F-DD4A-A354-0E1A920ABC91}"/>
              </a:ext>
            </a:extLst>
          </p:cNvPr>
          <p:cNvSpPr txBox="1"/>
          <p:nvPr/>
        </p:nvSpPr>
        <p:spPr>
          <a:xfrm>
            <a:off x="1153551" y="-211015"/>
            <a:ext cx="844061" cy="718859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9F529250-FC6A-8C47-8EE2-83CD7E48A91C}"/>
              </a:ext>
            </a:extLst>
          </p:cNvPr>
          <p:cNvSpPr txBox="1"/>
          <p:nvPr/>
        </p:nvSpPr>
        <p:spPr>
          <a:xfrm>
            <a:off x="10194408" y="-211015"/>
            <a:ext cx="844061" cy="718859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81936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9F3B-309F-0F41-B6F6-D3E73F1C009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D8DA887-9819-BA4B-8103-486206587BF9}"/>
              </a:ext>
            </a:extLst>
          </p:cNvPr>
          <p:cNvPicPr>
            <a:picLocks noGrp="1" noChangeAspect="1"/>
          </p:cNvPicPr>
          <p:nvPr>
            <p:ph idx="1"/>
          </p:nvPr>
        </p:nvPicPr>
        <p:blipFill>
          <a:blip r:embed="rId2"/>
          <a:stretch>
            <a:fillRect/>
          </a:stretch>
        </p:blipFill>
        <p:spPr>
          <a:xfrm>
            <a:off x="1520698" y="0"/>
            <a:ext cx="9150603" cy="6868894"/>
          </a:xfrm>
        </p:spPr>
      </p:pic>
    </p:spTree>
    <p:extLst>
      <p:ext uri="{BB962C8B-B14F-4D97-AF65-F5344CB8AC3E}">
        <p14:creationId xmlns:p14="http://schemas.microsoft.com/office/powerpoint/2010/main" val="310964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763" b="12450"/>
          <a:stretch/>
        </p:blipFill>
        <p:spPr>
          <a:xfrm>
            <a:off x="20" y="10"/>
            <a:ext cx="12191980" cy="6857990"/>
          </a:xfrm>
          <a:prstGeom prst="rect">
            <a:avLst/>
          </a:prstGeom>
        </p:spPr>
      </p:pic>
    </p:spTree>
    <p:extLst>
      <p:ext uri="{BB962C8B-B14F-4D97-AF65-F5344CB8AC3E}">
        <p14:creationId xmlns:p14="http://schemas.microsoft.com/office/powerpoint/2010/main" val="235962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UF Org Structure.inver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11937148" cy="6858000"/>
          </a:xfrm>
          <a:prstGeom prst="rect">
            <a:avLst/>
          </a:prstGeom>
        </p:spPr>
      </p:pic>
      <p:sp>
        <p:nvSpPr>
          <p:cNvPr id="6" name="Title 1"/>
          <p:cNvSpPr>
            <a:spLocks noGrp="1"/>
          </p:cNvSpPr>
          <p:nvPr>
            <p:ph type="title"/>
          </p:nvPr>
        </p:nvSpPr>
        <p:spPr>
          <a:xfrm>
            <a:off x="4040970" y="2503547"/>
            <a:ext cx="8229600" cy="1066800"/>
          </a:xfrm>
        </p:spPr>
        <p:txBody>
          <a:bodyPr/>
          <a:lstStyle/>
          <a:p>
            <a:r>
              <a:rPr lang="en-US" dirty="0"/>
              <a:t>data visualization</a:t>
            </a:r>
          </a:p>
        </p:txBody>
      </p:sp>
      <p:sp>
        <p:nvSpPr>
          <p:cNvPr id="2" name="Rectangle 1">
            <a:extLst>
              <a:ext uri="{FF2B5EF4-FFF2-40B4-BE49-F238E27FC236}">
                <a16:creationId xmlns:a16="http://schemas.microsoft.com/office/drawing/2014/main" id="{BE7A52D3-A766-E947-BD99-E7AF34882920}"/>
              </a:ext>
            </a:extLst>
          </p:cNvPr>
          <p:cNvSpPr/>
          <p:nvPr/>
        </p:nvSpPr>
        <p:spPr>
          <a:xfrm>
            <a:off x="4389120" y="6073894"/>
            <a:ext cx="548640" cy="256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30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8665-87B9-B744-80CB-26893E2D8EE2}"/>
              </a:ext>
            </a:extLst>
          </p:cNvPr>
          <p:cNvSpPr>
            <a:spLocks noGrp="1"/>
          </p:cNvSpPr>
          <p:nvPr>
            <p:ph type="ctrTitle"/>
          </p:nvPr>
        </p:nvSpPr>
        <p:spPr/>
        <p:txBody>
          <a:bodyPr/>
          <a:lstStyle/>
          <a:p>
            <a:r>
              <a:rPr lang="en-US" dirty="0"/>
              <a:t>Improve Research</a:t>
            </a:r>
          </a:p>
        </p:txBody>
      </p:sp>
      <p:sp>
        <p:nvSpPr>
          <p:cNvPr id="3" name="Content Placeholder 2">
            <a:extLst>
              <a:ext uri="{FF2B5EF4-FFF2-40B4-BE49-F238E27FC236}">
                <a16:creationId xmlns:a16="http://schemas.microsoft.com/office/drawing/2014/main" id="{225A5E8D-CFAD-7F4A-8737-D41624B98A85}"/>
              </a:ext>
            </a:extLst>
          </p:cNvPr>
          <p:cNvSpPr>
            <a:spLocks noGrp="1"/>
          </p:cNvSpPr>
          <p:nvPr>
            <p:ph type="subTitle" idx="1"/>
          </p:nvPr>
        </p:nvSpPr>
        <p:spPr/>
        <p:txBody>
          <a:bodyPr/>
          <a:lstStyle/>
          <a:p>
            <a:pPr marL="0" indent="0">
              <a:buNone/>
            </a:pPr>
            <a:r>
              <a:rPr lang="en-US" dirty="0"/>
              <a:t>By representing, collecting and analyzing data about research, we seek to understand and improve research</a:t>
            </a:r>
          </a:p>
        </p:txBody>
      </p:sp>
    </p:spTree>
    <p:extLst>
      <p:ext uri="{BB962C8B-B14F-4D97-AF65-F5344CB8AC3E}">
        <p14:creationId xmlns:p14="http://schemas.microsoft.com/office/powerpoint/2010/main" val="385582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rg structure close-up.inver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96" y="0"/>
            <a:ext cx="12192000" cy="6858000"/>
          </a:xfrm>
          <a:prstGeom prst="rect">
            <a:avLst/>
          </a:prstGeom>
        </p:spPr>
      </p:pic>
      <p:sp>
        <p:nvSpPr>
          <p:cNvPr id="4" name="Title 1"/>
          <p:cNvSpPr>
            <a:spLocks noGrp="1"/>
          </p:cNvSpPr>
          <p:nvPr>
            <p:ph type="title"/>
          </p:nvPr>
        </p:nvSpPr>
        <p:spPr>
          <a:xfrm>
            <a:off x="2946384" y="831006"/>
            <a:ext cx="1806650" cy="632495"/>
          </a:xfrm>
        </p:spPr>
        <p:txBody>
          <a:bodyPr>
            <a:noAutofit/>
          </a:bodyPr>
          <a:lstStyle/>
          <a:p>
            <a:pPr algn="l"/>
            <a:r>
              <a:rPr lang="en-US" sz="1200" dirty="0"/>
              <a:t>visualization via d3.js</a:t>
            </a:r>
            <a:br>
              <a:rPr lang="en-US" sz="1200" dirty="0"/>
            </a:br>
            <a:r>
              <a:rPr lang="en-US" sz="1200" dirty="0"/>
              <a:t>data via vivo.ufl.edu</a:t>
            </a:r>
          </a:p>
        </p:txBody>
      </p:sp>
    </p:spTree>
    <p:extLst>
      <p:ext uri="{BB962C8B-B14F-4D97-AF65-F5344CB8AC3E}">
        <p14:creationId xmlns:p14="http://schemas.microsoft.com/office/powerpoint/2010/main" val="133236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405" r="33217" b="41698"/>
          <a:stretch/>
        </p:blipFill>
        <p:spPr>
          <a:xfrm>
            <a:off x="1611180" y="833023"/>
            <a:ext cx="8495347" cy="5856543"/>
          </a:xfrm>
          <a:prstGeom prst="rect">
            <a:avLst/>
          </a:prstGeom>
          <a:ln w="12700">
            <a:solidFill>
              <a:schemeClr val="tx1"/>
            </a:solidFill>
          </a:ln>
        </p:spPr>
      </p:pic>
      <p:pic>
        <p:nvPicPr>
          <p:cNvPr id="7" name="Picture 6"/>
          <p:cNvPicPr>
            <a:picLocks noChangeAspect="1"/>
          </p:cNvPicPr>
          <p:nvPr/>
        </p:nvPicPr>
        <p:blipFill>
          <a:blip r:embed="rId4"/>
          <a:stretch>
            <a:fillRect/>
          </a:stretch>
        </p:blipFill>
        <p:spPr>
          <a:xfrm>
            <a:off x="1611180" y="144125"/>
            <a:ext cx="2924583" cy="628738"/>
          </a:xfrm>
          <a:prstGeom prst="rect">
            <a:avLst/>
          </a:prstGeom>
        </p:spPr>
      </p:pic>
    </p:spTree>
    <p:extLst>
      <p:ext uri="{BB962C8B-B14F-4D97-AF65-F5344CB8AC3E}">
        <p14:creationId xmlns:p14="http://schemas.microsoft.com/office/powerpoint/2010/main" val="1534592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4224" y="724168"/>
            <a:ext cx="12001008" cy="4124555"/>
            <a:chOff x="84224" y="724168"/>
            <a:chExt cx="12001008" cy="4124555"/>
          </a:xfrm>
        </p:grpSpPr>
        <p:grpSp>
          <p:nvGrpSpPr>
            <p:cNvPr id="10" name="Group 9"/>
            <p:cNvGrpSpPr/>
            <p:nvPr/>
          </p:nvGrpSpPr>
          <p:grpSpPr>
            <a:xfrm>
              <a:off x="105489" y="724168"/>
              <a:ext cx="11979743" cy="3950800"/>
              <a:chOff x="209362" y="1301684"/>
              <a:chExt cx="10117825" cy="3336758"/>
            </a:xfrm>
          </p:grpSpPr>
          <p:pic>
            <p:nvPicPr>
              <p:cNvPr id="4" name="Picture 3"/>
              <p:cNvPicPr>
                <a:picLocks noChangeAspect="1"/>
              </p:cNvPicPr>
              <p:nvPr/>
            </p:nvPicPr>
            <p:blipFill rotWithShape="1">
              <a:blip r:embed="rId3"/>
              <a:srcRect l="67401" b="62259"/>
              <a:stretch/>
            </p:blipFill>
            <p:spPr>
              <a:xfrm>
                <a:off x="209362" y="1301684"/>
                <a:ext cx="3374110" cy="3336758"/>
              </a:xfrm>
              <a:prstGeom prst="rect">
                <a:avLst/>
              </a:prstGeom>
              <a:ln w="12700">
                <a:noFill/>
              </a:ln>
            </p:spPr>
          </p:pic>
          <p:pic>
            <p:nvPicPr>
              <p:cNvPr id="5" name="Picture 4"/>
              <p:cNvPicPr>
                <a:picLocks noChangeAspect="1"/>
              </p:cNvPicPr>
              <p:nvPr/>
            </p:nvPicPr>
            <p:blipFill rotWithShape="1">
              <a:blip r:embed="rId3"/>
              <a:srcRect l="67401" t="37601" b="31981"/>
              <a:stretch/>
            </p:blipFill>
            <p:spPr>
              <a:xfrm>
                <a:off x="3578968" y="1949115"/>
                <a:ext cx="3374109" cy="2689327"/>
              </a:xfrm>
              <a:prstGeom prst="rect">
                <a:avLst/>
              </a:prstGeom>
              <a:ln w="12700">
                <a:noFill/>
              </a:ln>
            </p:spPr>
          </p:pic>
          <p:pic>
            <p:nvPicPr>
              <p:cNvPr id="6" name="Picture 5"/>
              <p:cNvPicPr>
                <a:picLocks noChangeAspect="1"/>
              </p:cNvPicPr>
              <p:nvPr/>
            </p:nvPicPr>
            <p:blipFill rotWithShape="1">
              <a:blip r:embed="rId3"/>
              <a:srcRect l="67401" t="68441" b="3253"/>
              <a:stretch/>
            </p:blipFill>
            <p:spPr>
              <a:xfrm>
                <a:off x="6953077" y="2082708"/>
                <a:ext cx="3374110" cy="2502569"/>
              </a:xfrm>
              <a:prstGeom prst="rect">
                <a:avLst/>
              </a:prstGeom>
              <a:ln w="12700">
                <a:noFill/>
              </a:ln>
            </p:spPr>
          </p:pic>
        </p:grpSp>
        <p:sp>
          <p:nvSpPr>
            <p:cNvPr id="13" name="Rectangle 12"/>
            <p:cNvSpPr/>
            <p:nvPr/>
          </p:nvSpPr>
          <p:spPr>
            <a:xfrm>
              <a:off x="84224" y="1490742"/>
              <a:ext cx="12001008" cy="335798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56411" y="724168"/>
              <a:ext cx="3902675" cy="70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96256" y="804729"/>
              <a:ext cx="2972215" cy="590632"/>
            </a:xfrm>
            <a:prstGeom prst="rect">
              <a:avLst/>
            </a:prstGeom>
          </p:spPr>
        </p:pic>
      </p:grpSp>
      <p:sp>
        <p:nvSpPr>
          <p:cNvPr id="11" name="Content Placeholder 2"/>
          <p:cNvSpPr txBox="1">
            <a:spLocks/>
          </p:cNvSpPr>
          <p:nvPr/>
        </p:nvSpPr>
        <p:spPr>
          <a:xfrm>
            <a:off x="-4220" y="5848007"/>
            <a:ext cx="12192001" cy="1142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Towards an Intellectual Atlas of Scholars@Duke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James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Moody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(1,2), Peter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Mucha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(1,3,4); 1: Department of Sociology, Duke University, 2: Duke Network Analysis Center, Duke University, 3: Department of Mathematics, University of North Carolina, 4: DNAC Lab, Duke University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324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029947"/>
            <a:ext cx="12172086" cy="1019175"/>
          </a:xfrm>
        </p:spPr>
        <p:txBody>
          <a:bodyPr>
            <a:normAutofit/>
          </a:bodyPr>
          <a:lstStyle/>
          <a:p>
            <a:pPr marL="0" indent="0" algn="ctr">
              <a:buNone/>
            </a:pPr>
            <a:r>
              <a:rPr lang="en-US" sz="2000" b="1" dirty="0">
                <a:hlinkClick r:id="rId3"/>
              </a:rPr>
              <a:t>Mapping the geographic spread of collaborations across Duke University</a:t>
            </a:r>
            <a:endParaRPr lang="en-US" sz="2000" dirty="0"/>
          </a:p>
          <a:p>
            <a:pPr marL="0" indent="0" algn="ctr">
              <a:buNone/>
            </a:pPr>
            <a:r>
              <a:rPr lang="en-US" sz="2000" dirty="0"/>
              <a:t>Jeff </a:t>
            </a:r>
            <a:r>
              <a:rPr lang="en-US" sz="2000" u="sng" dirty="0" err="1"/>
              <a:t>MacInnes</a:t>
            </a:r>
            <a:r>
              <a:rPr lang="en-US" sz="2000" dirty="0"/>
              <a:t>, Duke Institute for Brain Sciences, Duke University</a:t>
            </a:r>
          </a:p>
          <a:p>
            <a:pPr marL="0" indent="0" algn="ctr">
              <a:buNone/>
            </a:pPr>
            <a:endParaRPr lang="en-US" dirty="0"/>
          </a:p>
        </p:txBody>
      </p:sp>
      <p:sp>
        <p:nvSpPr>
          <p:cNvPr id="2" name="Rectangle 1"/>
          <p:cNvSpPr/>
          <p:nvPr/>
        </p:nvSpPr>
        <p:spPr>
          <a:xfrm>
            <a:off x="3047999" y="3105835"/>
            <a:ext cx="6745357"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http://</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jeffmacinnes.com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/visualization/</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collabMap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collabMap.php</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6" name="Picture 5">
            <a:hlinkClick r:id="rId3"/>
          </p:cNvPr>
          <p:cNvPicPr>
            <a:picLocks noChangeAspect="1"/>
          </p:cNvPicPr>
          <p:nvPr/>
        </p:nvPicPr>
        <p:blipFill>
          <a:blip r:embed="rId4"/>
          <a:stretch>
            <a:fillRect/>
          </a:stretch>
        </p:blipFill>
        <p:spPr>
          <a:xfrm>
            <a:off x="1500605" y="109576"/>
            <a:ext cx="8720821" cy="5774597"/>
          </a:xfrm>
          <a:prstGeom prst="rect">
            <a:avLst/>
          </a:prstGeom>
          <a:ln w="12700">
            <a:solidFill>
              <a:schemeClr val="tx1"/>
            </a:solidFill>
          </a:ln>
        </p:spPr>
      </p:pic>
    </p:spTree>
    <p:extLst>
      <p:ext uri="{BB962C8B-B14F-4D97-AF65-F5344CB8AC3E}">
        <p14:creationId xmlns:p14="http://schemas.microsoft.com/office/powerpoint/2010/main" val="2905728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806" y="5301673"/>
            <a:ext cx="3706762" cy="1200745"/>
          </a:xfrm>
        </p:spPr>
        <p:txBody>
          <a:bodyPr vert="horz" lIns="91440" tIns="45720" rIns="91440" bIns="45720" rtlCol="0" anchor="ctr">
            <a:normAutofit fontScale="90000"/>
          </a:bodyPr>
          <a:lstStyle/>
          <a:p>
            <a:r>
              <a:rPr lang="en-US" sz="1300" cap="none" dirty="0">
                <a:latin typeface="+mn-lt"/>
              </a:rPr>
              <a:t>Vacca, R, McCarty, C, Conlon, M, and Nelson, D. Designing a CTSA‐Based Social Network Intervention to Foster Cross‐Disciplinary Team Science</a:t>
            </a:r>
            <a:br>
              <a:rPr lang="en-US" sz="1300" cap="none" dirty="0">
                <a:latin typeface="+mn-lt"/>
              </a:rPr>
            </a:br>
            <a:r>
              <a:rPr lang="en-US" sz="1300" cap="none" dirty="0">
                <a:latin typeface="+mn-lt"/>
              </a:rPr>
              <a:t>Clin Transl Sci. 2015 Aug; 8(4): 281–289.</a:t>
            </a:r>
            <a:br>
              <a:rPr lang="en-US" sz="1300" cap="none" dirty="0">
                <a:latin typeface="+mn-lt"/>
              </a:rPr>
            </a:br>
            <a:r>
              <a:rPr lang="en-US" sz="1300" cap="none" dirty="0">
                <a:latin typeface="+mn-lt"/>
              </a:rPr>
              <a:t>Published online 2015 Mar 19. doi:  10.1111/cts.12267</a:t>
            </a:r>
            <a:br>
              <a:rPr lang="en-US" dirty="0"/>
            </a:br>
            <a:endParaRPr lang="en-US" sz="1200" i="1" dirty="0"/>
          </a:p>
        </p:txBody>
      </p:sp>
      <p:sp>
        <p:nvSpPr>
          <p:cNvPr id="4" name="TextBox 3"/>
          <p:cNvSpPr txBox="1"/>
          <p:nvPr/>
        </p:nvSpPr>
        <p:spPr>
          <a:xfrm>
            <a:off x="7865806" y="1984514"/>
            <a:ext cx="3706762" cy="2593407"/>
          </a:xfrm>
          <a:prstGeom prst="rect">
            <a:avLst/>
          </a:prstGeom>
        </p:spPr>
        <p:txBody>
          <a:bodyPr vert="horz" lIns="91440" tIns="45720" rIns="91440" bIns="45720" rtlCol="0" anchor="ctr">
            <a:normAutofit/>
          </a:bodyPr>
          <a:lstStyle/>
          <a:p>
            <a:pPr>
              <a:spcAft>
                <a:spcPts val="1000"/>
              </a:spcAft>
              <a:buClr>
                <a:schemeClr val="tx1"/>
              </a:buClr>
              <a:buSzPct val="100000"/>
            </a:pPr>
            <a:r>
              <a:rPr lang="en-US" dirty="0"/>
              <a:t>Co-author network of the University of Florida, 2013</a:t>
            </a:r>
          </a:p>
          <a:p>
            <a:pPr>
              <a:spcAft>
                <a:spcPts val="1000"/>
              </a:spcAft>
              <a:buClr>
                <a:schemeClr val="tx1"/>
              </a:buClr>
              <a:buSzPct val="100000"/>
            </a:pPr>
            <a:r>
              <a:rPr lang="en-US" dirty="0"/>
              <a:t>A) shows new connections via induction. Health Center Faculty in blue.  Pilot awardees and new connections in red </a:t>
            </a:r>
          </a:p>
          <a:p>
            <a:pPr>
              <a:spcAft>
                <a:spcPts val="1000"/>
              </a:spcAft>
              <a:buClr>
                <a:schemeClr val="tx1"/>
              </a:buClr>
              <a:buSzPct val="100000"/>
            </a:pPr>
            <a:r>
              <a:rPr lang="en-US" dirty="0"/>
              <a:t>B) shows new connections via alteration</a:t>
            </a:r>
          </a:p>
        </p:txBody>
      </p:sp>
      <p:sp>
        <p:nvSpPr>
          <p:cNvPr id="6" name="Title 1">
            <a:extLst>
              <a:ext uri="{FF2B5EF4-FFF2-40B4-BE49-F238E27FC236}">
                <a16:creationId xmlns:a16="http://schemas.microsoft.com/office/drawing/2014/main" id="{6AB2E39C-AB68-FF46-99E2-763D47AAE18A}"/>
              </a:ext>
            </a:extLst>
          </p:cNvPr>
          <p:cNvSpPr txBox="1">
            <a:spLocks/>
          </p:cNvSpPr>
          <p:nvPr/>
        </p:nvSpPr>
        <p:spPr>
          <a:xfrm>
            <a:off x="0" y="178315"/>
            <a:ext cx="121888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latin typeface="Helvetica Neue" panose="02000503000000020004" pitchFamily="2" charset="0"/>
                <a:ea typeface="Helvetica Neue" panose="02000503000000020004" pitchFamily="2" charset="0"/>
                <a:cs typeface="Helvetica Neue" panose="02000503000000020004" pitchFamily="2" charset="0"/>
              </a:rPr>
              <a:t>Using VIVO to Improve University Research</a:t>
            </a:r>
          </a:p>
        </p:txBody>
      </p:sp>
      <p:pic>
        <p:nvPicPr>
          <p:cNvPr id="13" name="Picture 12">
            <a:extLst>
              <a:ext uri="{FF2B5EF4-FFF2-40B4-BE49-F238E27FC236}">
                <a16:creationId xmlns:a16="http://schemas.microsoft.com/office/drawing/2014/main" id="{A315489A-9408-3742-B3AC-1E8FC50BDE76}"/>
              </a:ext>
            </a:extLst>
          </p:cNvPr>
          <p:cNvPicPr>
            <a:picLocks noChangeAspect="1"/>
          </p:cNvPicPr>
          <p:nvPr/>
        </p:nvPicPr>
        <p:blipFill>
          <a:blip r:embed="rId2"/>
          <a:stretch>
            <a:fillRect/>
          </a:stretch>
        </p:blipFill>
        <p:spPr>
          <a:xfrm>
            <a:off x="452363" y="1871517"/>
            <a:ext cx="7177684" cy="3540991"/>
          </a:xfrm>
          <a:prstGeom prst="rect">
            <a:avLst/>
          </a:prstGeom>
        </p:spPr>
      </p:pic>
    </p:spTree>
    <p:extLst>
      <p:ext uri="{BB962C8B-B14F-4D97-AF65-F5344CB8AC3E}">
        <p14:creationId xmlns:p14="http://schemas.microsoft.com/office/powerpoint/2010/main" val="3648029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49C0B7-2014-334E-965F-A7574C33166E}"/>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Visualization</a:t>
            </a:r>
            <a:br>
              <a:rPr lang="en-US" dirty="0">
                <a:solidFill>
                  <a:srgbClr val="FFFFFF"/>
                </a:solidFill>
              </a:rPr>
            </a:br>
            <a:r>
              <a:rPr lang="en-US" dirty="0">
                <a:solidFill>
                  <a:srgbClr val="FFFFFF"/>
                </a:solidFill>
              </a:rPr>
              <a:t>Issues</a:t>
            </a:r>
          </a:p>
        </p:txBody>
      </p:sp>
      <p:graphicFrame>
        <p:nvGraphicFramePr>
          <p:cNvPr id="5" name="Content Placeholder 2">
            <a:extLst>
              <a:ext uri="{FF2B5EF4-FFF2-40B4-BE49-F238E27FC236}">
                <a16:creationId xmlns:a16="http://schemas.microsoft.com/office/drawing/2014/main" id="{ECF8D9A0-5A84-425C-8120-D5DA48360AF2}"/>
              </a:ext>
            </a:extLst>
          </p:cNvPr>
          <p:cNvGraphicFramePr>
            <a:graphicFrameLocks noGrp="1"/>
          </p:cNvGraphicFramePr>
          <p:nvPr>
            <p:ph idx="1"/>
            <p:extLst>
              <p:ext uri="{D42A27DB-BD31-4B8C-83A1-F6EECF244321}">
                <p14:modId xmlns:p14="http://schemas.microsoft.com/office/powerpoint/2010/main" val="1193686026"/>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279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49C0B7-2014-334E-965F-A7574C33166E}"/>
              </a:ext>
            </a:extLst>
          </p:cNvPr>
          <p:cNvSpPr>
            <a:spLocks noGrp="1"/>
          </p:cNvSpPr>
          <p:nvPr>
            <p:ph type="title"/>
          </p:nvPr>
        </p:nvSpPr>
        <p:spPr>
          <a:xfrm>
            <a:off x="943277" y="712269"/>
            <a:ext cx="3370998" cy="5502264"/>
          </a:xfrm>
        </p:spPr>
        <p:txBody>
          <a:bodyPr>
            <a:normAutofit/>
          </a:bodyPr>
          <a:lstStyle/>
          <a:p>
            <a:r>
              <a:rPr lang="en-US">
                <a:solidFill>
                  <a:srgbClr val="FFFFFF"/>
                </a:solidFill>
              </a:rPr>
              <a:t>VIVO Data Issues</a:t>
            </a:r>
          </a:p>
        </p:txBody>
      </p:sp>
      <p:graphicFrame>
        <p:nvGraphicFramePr>
          <p:cNvPr id="5" name="Content Placeholder 2">
            <a:extLst>
              <a:ext uri="{FF2B5EF4-FFF2-40B4-BE49-F238E27FC236}">
                <a16:creationId xmlns:a16="http://schemas.microsoft.com/office/drawing/2014/main" id="{ECF8D9A0-5A84-425C-8120-D5DA48360AF2}"/>
              </a:ext>
            </a:extLst>
          </p:cNvPr>
          <p:cNvGraphicFramePr>
            <a:graphicFrameLocks noGrp="1"/>
          </p:cNvGraphicFramePr>
          <p:nvPr>
            <p:ph idx="1"/>
            <p:extLst>
              <p:ext uri="{D42A27DB-BD31-4B8C-83A1-F6EECF244321}">
                <p14:modId xmlns:p14="http://schemas.microsoft.com/office/powerpoint/2010/main" val="152138237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4699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8698AB2-F3C6-E74E-A247-D07573BBC7EE}"/>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Current VIVO Efforts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BFA6D7F-8DB0-3844-B6FD-17BCF72E754F}"/>
              </a:ext>
            </a:extLst>
          </p:cNvPr>
          <p:cNvSpPr>
            <a:spLocks noGrp="1"/>
          </p:cNvSpPr>
          <p:nvPr>
            <p:ph idx="1"/>
          </p:nvPr>
        </p:nvSpPr>
        <p:spPr>
          <a:xfrm>
            <a:off x="4976031" y="963877"/>
            <a:ext cx="6377769" cy="4930246"/>
          </a:xfrm>
        </p:spPr>
        <p:txBody>
          <a:bodyPr anchor="ctr">
            <a:normAutofit lnSpcReduction="10000"/>
          </a:bodyPr>
          <a:lstStyle/>
          <a:p>
            <a:r>
              <a:rPr lang="en-US" sz="1700" dirty="0"/>
              <a:t>Internationalization – German, Spanish, Mandarin, French, English</a:t>
            </a:r>
          </a:p>
          <a:p>
            <a:r>
              <a:rPr lang="en-US" sz="1700" dirty="0"/>
              <a:t>New presentation layer – simplified tech, accessible</a:t>
            </a:r>
          </a:p>
          <a:p>
            <a:r>
              <a:rPr lang="en-US" sz="1700" dirty="0"/>
              <a:t>Combine – collect and disambiguate world and local data for VIVO</a:t>
            </a:r>
          </a:p>
          <a:p>
            <a:r>
              <a:rPr lang="en-US" sz="1700" dirty="0"/>
              <a:t>Search – use TPF for distributed semantic search</a:t>
            </a:r>
          </a:p>
          <a:p>
            <a:r>
              <a:rPr lang="en-US" sz="1700" dirty="0"/>
              <a:t>VIVO and Blockchain – using an open blockchain to store VIVO assertions</a:t>
            </a:r>
          </a:p>
          <a:p>
            <a:r>
              <a:rPr lang="en-US" sz="1700" dirty="0"/>
              <a:t>RIALTO – Stanford University research information</a:t>
            </a:r>
          </a:p>
          <a:p>
            <a:r>
              <a:rPr lang="en-US" sz="1700" dirty="0"/>
              <a:t>Decoupling architecture – plug-ins, swappable components</a:t>
            </a:r>
          </a:p>
          <a:p>
            <a:r>
              <a:rPr lang="en-US" sz="1700" dirty="0"/>
              <a:t>Research Graph – data augmentation</a:t>
            </a:r>
          </a:p>
          <a:p>
            <a:r>
              <a:rPr lang="en-US" sz="1700" dirty="0"/>
              <a:t>Research Management Information ontology for VIVO  </a:t>
            </a:r>
          </a:p>
          <a:p>
            <a:r>
              <a:rPr lang="en-US" sz="1700" dirty="0"/>
              <a:t>CERIF to VIVO – convert CRIS data to VIVO</a:t>
            </a:r>
          </a:p>
          <a:p>
            <a:r>
              <a:rPr lang="en-US" sz="1700" dirty="0"/>
              <a:t>CD2H – expand person roles in scholarship</a:t>
            </a:r>
          </a:p>
          <a:p>
            <a:r>
              <a:rPr lang="en-US" sz="1700" dirty="0"/>
              <a:t>Metabolomics – domain coordinating center and repository</a:t>
            </a:r>
          </a:p>
          <a:p>
            <a:r>
              <a:rPr lang="en-US" sz="1700" dirty="0"/>
              <a:t>Ontology Improvement – clean-up, identifiers, languages, humanities</a:t>
            </a:r>
          </a:p>
        </p:txBody>
      </p:sp>
    </p:spTree>
    <p:extLst>
      <p:ext uri="{BB962C8B-B14F-4D97-AF65-F5344CB8AC3E}">
        <p14:creationId xmlns:p14="http://schemas.microsoft.com/office/powerpoint/2010/main" val="3547358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6.googleusercontent.com/X1L6cDnfFzMTLsv0WkVSAWJZZwMkyHA5BoHEZCbuPBBOjcJzjP8vSQbTMTvKGxgwudmcZUIvi9mU1508XUP-6X0xLr816mbEopmhKVBEM-Yhbffx3JIhyZEuDGY1q47-k7Usdye7Qcw">
            <a:extLst>
              <a:ext uri="{FF2B5EF4-FFF2-40B4-BE49-F238E27FC236}">
                <a16:creationId xmlns:a16="http://schemas.microsoft.com/office/drawing/2014/main" id="{356F26AD-B5BB-8448-BFC4-55CAC45F922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425150" y="141960"/>
            <a:ext cx="8766850" cy="657407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9CD7A53-1446-724A-91C6-A57DBC6A7A07}"/>
              </a:ext>
            </a:extLst>
          </p:cNvPr>
          <p:cNvSpPr/>
          <p:nvPr/>
        </p:nvSpPr>
        <p:spPr>
          <a:xfrm>
            <a:off x="685800" y="2057400"/>
            <a:ext cx="2743200" cy="2743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VIVO</a:t>
            </a:r>
          </a:p>
          <a:p>
            <a:pPr algn="ctr"/>
            <a:r>
              <a:rPr lang="en-US" sz="2400" dirty="0">
                <a:latin typeface="+mj-lt"/>
              </a:rPr>
              <a:t>Member</a:t>
            </a:r>
          </a:p>
          <a:p>
            <a:pPr algn="ctr"/>
            <a:r>
              <a:rPr lang="en-US" sz="2400" dirty="0">
                <a:latin typeface="+mj-lt"/>
              </a:rPr>
              <a:t>Organizations</a:t>
            </a:r>
          </a:p>
        </p:txBody>
      </p:sp>
      <p:pic>
        <p:nvPicPr>
          <p:cNvPr id="2" name="Picture 1">
            <a:extLst>
              <a:ext uri="{FF2B5EF4-FFF2-40B4-BE49-F238E27FC236}">
                <a16:creationId xmlns:a16="http://schemas.microsoft.com/office/drawing/2014/main" id="{F738CF88-7F7D-284E-8A31-471151AA7D42}"/>
              </a:ext>
            </a:extLst>
          </p:cNvPr>
          <p:cNvPicPr>
            <a:picLocks noChangeAspect="1"/>
          </p:cNvPicPr>
          <p:nvPr/>
        </p:nvPicPr>
        <p:blipFill>
          <a:blip r:embed="rId3"/>
          <a:stretch>
            <a:fillRect/>
          </a:stretch>
        </p:blipFill>
        <p:spPr>
          <a:xfrm>
            <a:off x="2286000" y="5156786"/>
            <a:ext cx="1055663" cy="1421626"/>
          </a:xfrm>
          <a:prstGeom prst="rect">
            <a:avLst/>
          </a:prstGeom>
        </p:spPr>
      </p:pic>
    </p:spTree>
    <p:extLst>
      <p:ext uri="{BB962C8B-B14F-4D97-AF65-F5344CB8AC3E}">
        <p14:creationId xmlns:p14="http://schemas.microsoft.com/office/powerpoint/2010/main" val="2133897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36392C-EBEE-5743-BE1E-BB605F48821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VIVO</a:t>
            </a:r>
            <a:br>
              <a:rPr lang="en-US" dirty="0">
                <a:solidFill>
                  <a:schemeClr val="accent1"/>
                </a:solidFill>
              </a:rPr>
            </a:br>
            <a:r>
              <a:rPr lang="en-US" dirty="0">
                <a:solidFill>
                  <a:schemeClr val="accent1"/>
                </a:solidFill>
              </a:rPr>
              <a:t>Community</a:t>
            </a:r>
          </a:p>
        </p:txBody>
      </p:sp>
      <p:sp>
        <p:nvSpPr>
          <p:cNvPr id="3" name="Content Placeholder 2">
            <a:extLst>
              <a:ext uri="{FF2B5EF4-FFF2-40B4-BE49-F238E27FC236}">
                <a16:creationId xmlns:a16="http://schemas.microsoft.com/office/drawing/2014/main" id="{845918D7-092D-C847-9BD0-EE29A2D2B431}"/>
              </a:ext>
            </a:extLst>
          </p:cNvPr>
          <p:cNvSpPr>
            <a:spLocks noGrp="1"/>
          </p:cNvSpPr>
          <p:nvPr>
            <p:ph idx="1"/>
          </p:nvPr>
        </p:nvSpPr>
        <p:spPr>
          <a:xfrm>
            <a:off x="4976031" y="963877"/>
            <a:ext cx="6377769" cy="4930246"/>
          </a:xfrm>
        </p:spPr>
        <p:txBody>
          <a:bodyPr anchor="ctr">
            <a:normAutofit/>
          </a:bodyPr>
          <a:lstStyle/>
          <a:p>
            <a:r>
              <a:rPr lang="en-US" sz="2400" dirty="0"/>
              <a:t>VIVO GitHub https://</a:t>
            </a:r>
            <a:r>
              <a:rPr lang="en-US" sz="2400" dirty="0" err="1"/>
              <a:t>github.com</a:t>
            </a:r>
            <a:r>
              <a:rPr lang="en-US" sz="2400" dirty="0"/>
              <a:t>/vivo-project</a:t>
            </a:r>
          </a:p>
          <a:p>
            <a:r>
              <a:rPr lang="en-US" sz="2400" dirty="0" err="1"/>
              <a:t>vivo-community@googlegroups.com</a:t>
            </a:r>
            <a:endParaRPr lang="en-US" sz="2400" dirty="0"/>
          </a:p>
          <a:p>
            <a:r>
              <a:rPr lang="en-US" sz="2400" dirty="0"/>
              <a:t>VIVO Conference http://</a:t>
            </a:r>
            <a:r>
              <a:rPr lang="en-US" sz="2400" dirty="0" err="1"/>
              <a:t>vivoconference.org</a:t>
            </a:r>
            <a:r>
              <a:rPr lang="en-US" sz="2400" dirty="0"/>
              <a:t>, Podgorica, Montenegro, September 4-6, 2019</a:t>
            </a:r>
          </a:p>
          <a:p>
            <a:r>
              <a:rPr lang="en-US" sz="2400" dirty="0" err="1"/>
              <a:t>mconlon@ufl.edu</a:t>
            </a:r>
            <a:endParaRPr lang="en-US" sz="2400" dirty="0"/>
          </a:p>
          <a:p>
            <a:pPr marL="0" indent="0">
              <a:buNone/>
            </a:pPr>
            <a:endParaRPr lang="en-US" sz="2400" dirty="0"/>
          </a:p>
        </p:txBody>
      </p:sp>
    </p:spTree>
    <p:extLst>
      <p:ext uri="{BB962C8B-B14F-4D97-AF65-F5344CB8AC3E}">
        <p14:creationId xmlns:p14="http://schemas.microsoft.com/office/powerpoint/2010/main" val="996104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415611" y="992767"/>
            <a:ext cx="11360800" cy="2736800"/>
          </a:xfrm>
          <a:prstGeom prst="rect">
            <a:avLst/>
          </a:prstGeom>
          <a:noFill/>
          <a:ln>
            <a:noFill/>
          </a:ln>
        </p:spPr>
        <p:txBody>
          <a:bodyPr spcFirstLastPara="1" vert="horz" wrap="square" lIns="121900" tIns="121900" rIns="121900" bIns="121900" rtlCol="0" anchor="b" anchorCtr="0">
            <a:noAutofit/>
          </a:bodyPr>
          <a:lstStyle/>
          <a:p>
            <a:pPr>
              <a:lnSpc>
                <a:spcPct val="100000"/>
              </a:lnSpc>
              <a:spcBef>
                <a:spcPts val="0"/>
              </a:spcBef>
              <a:buClr>
                <a:schemeClr val="dk1"/>
              </a:buClr>
              <a:buSzPts val="5200"/>
            </a:pPr>
            <a:r>
              <a:rPr lang="en" sz="6933">
                <a:solidFill>
                  <a:schemeClr val="dk1"/>
                </a:solidFill>
                <a:latin typeface="Arial"/>
                <a:ea typeface="Arial"/>
                <a:cs typeface="Arial"/>
                <a:sym typeface="Arial"/>
              </a:rPr>
              <a:t>Conceptual</a:t>
            </a:r>
            <a:endParaRPr sz="6933">
              <a:solidFill>
                <a:schemeClr val="dk1"/>
              </a:solidFill>
              <a:latin typeface="Arial"/>
              <a:ea typeface="Arial"/>
              <a:cs typeface="Arial"/>
              <a:sym typeface="Arial"/>
            </a:endParaRPr>
          </a:p>
        </p:txBody>
      </p:sp>
      <p:sp>
        <p:nvSpPr>
          <p:cNvPr id="81" name="Shape 81"/>
          <p:cNvSpPr txBox="1">
            <a:spLocks noGrp="1"/>
          </p:cNvSpPr>
          <p:nvPr>
            <p:ph type="subTitle" idx="1"/>
          </p:nvPr>
        </p:nvSpPr>
        <p:spPr>
          <a:xfrm>
            <a:off x="415600" y="3778833"/>
            <a:ext cx="11360800" cy="1056800"/>
          </a:xfrm>
          <a:prstGeom prst="rect">
            <a:avLst/>
          </a:prstGeom>
          <a:noFill/>
          <a:ln>
            <a:noFill/>
          </a:ln>
        </p:spPr>
        <p:txBody>
          <a:bodyPr spcFirstLastPara="1" vert="horz" wrap="square" lIns="121900" tIns="121900" rIns="121900" bIns="121900" rtlCol="0" anchor="t" anchorCtr="0">
            <a:noAutofit/>
          </a:bodyPr>
          <a:lstStyle/>
          <a:p>
            <a:pPr>
              <a:lnSpc>
                <a:spcPct val="100000"/>
              </a:lnSpc>
              <a:spcBef>
                <a:spcPts val="0"/>
              </a:spcBef>
              <a:buClr>
                <a:schemeClr val="dk2"/>
              </a:buClr>
              <a:buSzPts val="2800"/>
            </a:pPr>
            <a:endParaRPr sz="3733">
              <a:solidFill>
                <a:schemeClr val="dk2"/>
              </a:solidFill>
              <a:latin typeface="Arial"/>
              <a:ea typeface="Arial"/>
              <a:cs typeface="Arial"/>
              <a:sym typeface="Arial"/>
            </a:endParaRPr>
          </a:p>
        </p:txBody>
      </p:sp>
      <p:pic>
        <p:nvPicPr>
          <p:cNvPr id="82" name="Shape 82"/>
          <p:cNvPicPr preferRelativeResize="0"/>
          <p:nvPr/>
        </p:nvPicPr>
        <p:blipFill rotWithShape="1">
          <a:blip r:embed="rId3">
            <a:alphaModFix/>
          </a:blip>
          <a:srcRect/>
          <a:stretch/>
        </p:blipFill>
        <p:spPr>
          <a:xfrm>
            <a:off x="1269150" y="200134"/>
            <a:ext cx="9653700" cy="6587065"/>
          </a:xfrm>
          <a:prstGeom prst="rect">
            <a:avLst/>
          </a:prstGeom>
          <a:noFill/>
          <a:ln>
            <a:noFill/>
          </a:ln>
        </p:spPr>
      </p:pic>
    </p:spTree>
    <p:extLst>
      <p:ext uri="{BB962C8B-B14F-4D97-AF65-F5344CB8AC3E}">
        <p14:creationId xmlns:p14="http://schemas.microsoft.com/office/powerpoint/2010/main" val="45702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69188C-81C6-7244-B6B7-B1E346ABDBEA}"/>
              </a:ext>
            </a:extLst>
          </p:cNvPr>
          <p:cNvSpPr>
            <a:spLocks noGrp="1"/>
          </p:cNvSpPr>
          <p:nvPr>
            <p:ph type="title"/>
          </p:nvPr>
        </p:nvSpPr>
        <p:spPr>
          <a:xfrm>
            <a:off x="6094105" y="802955"/>
            <a:ext cx="4977976" cy="1454051"/>
          </a:xfrm>
        </p:spPr>
        <p:txBody>
          <a:bodyPr>
            <a:normAutofit/>
          </a:bodyPr>
          <a:lstStyle/>
          <a:p>
            <a:r>
              <a:rPr lang="en-US" dirty="0">
                <a:solidFill>
                  <a:srgbClr val="000000"/>
                </a:solidFill>
              </a:rPr>
              <a:t>Understanding, Improving</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agnifying glass">
            <a:extLst>
              <a:ext uri="{FF2B5EF4-FFF2-40B4-BE49-F238E27FC236}">
                <a16:creationId xmlns:a16="http://schemas.microsoft.com/office/drawing/2014/main" id="{073D090A-2DDB-4733-8FC0-BFBB72FFA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E163B1D3-71EF-B845-A4F0-2671836719DA}"/>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Time – how is research changing over time (month, year, decade)</a:t>
            </a:r>
          </a:p>
          <a:p>
            <a:r>
              <a:rPr lang="en-US" sz="2000" dirty="0">
                <a:solidFill>
                  <a:srgbClr val="000000"/>
                </a:solidFill>
              </a:rPr>
              <a:t>Geography – how are patterns different in space (local, national, world)</a:t>
            </a:r>
          </a:p>
          <a:p>
            <a:r>
              <a:rPr lang="en-US" sz="2000" dirty="0">
                <a:solidFill>
                  <a:srgbClr val="000000"/>
                </a:solidFill>
              </a:rPr>
              <a:t>Network – how are things (people, projects, organizations) connected</a:t>
            </a:r>
          </a:p>
          <a:p>
            <a:r>
              <a:rPr lang="en-US" sz="2000" dirty="0">
                <a:solidFill>
                  <a:srgbClr val="000000"/>
                </a:solidFill>
              </a:rPr>
              <a:t>Research topics/categories/concepts – how are works, people aggregated by common interests</a:t>
            </a:r>
          </a:p>
          <a:p>
            <a:r>
              <a:rPr lang="en-US" sz="2000" dirty="0">
                <a:solidFill>
                  <a:srgbClr val="000000"/>
                </a:solidFill>
              </a:rPr>
              <a:t>Metrics – How do metrics (counts, impact factors) vary over time, topic, geography</a:t>
            </a:r>
          </a:p>
        </p:txBody>
      </p:sp>
    </p:spTree>
    <p:extLst>
      <p:ext uri="{BB962C8B-B14F-4D97-AF65-F5344CB8AC3E}">
        <p14:creationId xmlns:p14="http://schemas.microsoft.com/office/powerpoint/2010/main" val="119102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7FCB2-3903-CE46-8FAD-A6459101C9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What is VIVO</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0315998-48C3-B649-8608-3DE81BF68D36}"/>
              </a:ext>
            </a:extLst>
          </p:cNvPr>
          <p:cNvSpPr>
            <a:spLocks noGrp="1"/>
          </p:cNvSpPr>
          <p:nvPr>
            <p:ph idx="1"/>
          </p:nvPr>
        </p:nvSpPr>
        <p:spPr>
          <a:xfrm>
            <a:off x="4976031" y="963877"/>
            <a:ext cx="6377769" cy="4930246"/>
          </a:xfrm>
        </p:spPr>
        <p:txBody>
          <a:bodyPr anchor="ctr">
            <a:normAutofit/>
          </a:bodyPr>
          <a:lstStyle/>
          <a:p>
            <a:r>
              <a:rPr lang="en-US" sz="2400" dirty="0"/>
              <a:t>VIVO is an open source, semantic web application for representing, showcasing, and studying scholarship</a:t>
            </a:r>
            <a:endParaRPr lang="en-US" sz="2400" b="0" dirty="0">
              <a:effectLst/>
            </a:endParaRPr>
          </a:p>
          <a:p>
            <a:r>
              <a:rPr lang="en-US" sz="2400" dirty="0"/>
              <a:t>VIVO uses a collection of ontologies to represent scholarship</a:t>
            </a:r>
          </a:p>
          <a:p>
            <a:r>
              <a:rPr lang="en-US" sz="2400" dirty="0"/>
              <a:t>VIVO produces linked data that is readily shared, combined, and analyzed</a:t>
            </a:r>
            <a:endParaRPr lang="en-US" sz="2400" b="0" dirty="0">
              <a:effectLst/>
            </a:endParaRPr>
          </a:p>
          <a:p>
            <a:r>
              <a:rPr lang="en-US" sz="2400" b="0" dirty="0">
                <a:effectLst/>
              </a:rPr>
              <a:t>VIVO is </a:t>
            </a:r>
            <a:r>
              <a:rPr lang="en-US" sz="2400" dirty="0"/>
              <a:t>member-supported project</a:t>
            </a:r>
            <a:endParaRPr lang="en-US" sz="2400" b="0" dirty="0">
              <a:effectLst/>
            </a:endParaRPr>
          </a:p>
          <a:p>
            <a:r>
              <a:rPr lang="en-US" sz="2400" dirty="0"/>
              <a:t>VIVO is in use at over 150 institutions in 28 countries, representing more than 200,000 scholars and 2 million works.</a:t>
            </a:r>
            <a:endParaRPr lang="en-US" sz="2400" b="0" dirty="0">
              <a:effectLst/>
            </a:endParaRPr>
          </a:p>
        </p:txBody>
      </p:sp>
    </p:spTree>
    <p:extLst>
      <p:ext uri="{BB962C8B-B14F-4D97-AF65-F5344CB8AC3E}">
        <p14:creationId xmlns:p14="http://schemas.microsoft.com/office/powerpoint/2010/main" val="36580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333"/>
          <a:stretch/>
        </p:blipFill>
        <p:spPr>
          <a:xfrm>
            <a:off x="1524020" y="10"/>
            <a:ext cx="9143980" cy="6857990"/>
          </a:xfrm>
          <a:prstGeom prst="rect">
            <a:avLst/>
          </a:prstGeom>
        </p:spPr>
      </p:pic>
    </p:spTree>
    <p:extLst>
      <p:ext uri="{BB962C8B-B14F-4D97-AF65-F5344CB8AC3E}">
        <p14:creationId xmlns:p14="http://schemas.microsoft.com/office/powerpoint/2010/main" val="87029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332" b="-1"/>
          <a:stretch/>
        </p:blipFill>
        <p:spPr>
          <a:xfrm>
            <a:off x="1524020" y="10"/>
            <a:ext cx="9143980" cy="6857990"/>
          </a:xfrm>
          <a:prstGeom prst="rect">
            <a:avLst/>
          </a:prstGeom>
        </p:spPr>
      </p:pic>
    </p:spTree>
    <p:extLst>
      <p:ext uri="{BB962C8B-B14F-4D97-AF65-F5344CB8AC3E}">
        <p14:creationId xmlns:p14="http://schemas.microsoft.com/office/powerpoint/2010/main" val="141722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044" y="0"/>
            <a:ext cx="9459490" cy="6867144"/>
          </a:xfrm>
          <a:prstGeom prst="rect">
            <a:avLst/>
          </a:prstGeom>
        </p:spPr>
      </p:pic>
    </p:spTree>
    <p:extLst>
      <p:ext uri="{BB962C8B-B14F-4D97-AF65-F5344CB8AC3E}">
        <p14:creationId xmlns:p14="http://schemas.microsoft.com/office/powerpoint/2010/main" val="235430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55" y="-26283"/>
            <a:ext cx="10632099" cy="6884283"/>
          </a:xfrm>
          <a:prstGeom prst="rect">
            <a:avLst/>
          </a:prstGeom>
        </p:spPr>
      </p:pic>
    </p:spTree>
    <p:extLst>
      <p:ext uri="{BB962C8B-B14F-4D97-AF65-F5344CB8AC3E}">
        <p14:creationId xmlns:p14="http://schemas.microsoft.com/office/powerpoint/2010/main" val="421447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5724</TotalTime>
  <Words>941</Words>
  <Application>Microsoft Macintosh PowerPoint</Application>
  <PresentationFormat>Widescreen</PresentationFormat>
  <Paragraphs>113</Paragraphs>
  <Slides>29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Helvetica Neue</vt:lpstr>
      <vt:lpstr>Office Theme</vt:lpstr>
      <vt:lpstr>Linked Open Data for Scholarship: The VIVO Experience</vt:lpstr>
      <vt:lpstr>Improve Research</vt:lpstr>
      <vt:lpstr>Conceptual</vt:lpstr>
      <vt:lpstr>Understanding, Improving</vt:lpstr>
      <vt:lpstr>What is VIVO</vt:lpstr>
      <vt:lpstr>PowerPoint Presentation</vt:lpstr>
      <vt:lpstr>PowerPoint Presentation</vt:lpstr>
      <vt:lpstr>PowerPoint Presentation</vt:lpstr>
      <vt:lpstr>PowerPoint Presentation</vt:lpstr>
      <vt:lpstr>PowerPoint Presentation</vt:lpstr>
      <vt:lpstr>VIVO integrates and reuses institutional data</vt:lpstr>
      <vt:lpstr>Domains of Representation</vt:lpstr>
      <vt:lpstr>Issue: The Middle Ground</vt:lpstr>
      <vt:lpstr>Issue:  Missing Ontologies</vt:lpstr>
      <vt:lpstr>Issue: Managing Ontological Change</vt:lpstr>
      <vt:lpstr>PowerPoint Presentation</vt:lpstr>
      <vt:lpstr>PowerPoint Presentation</vt:lpstr>
      <vt:lpstr>PowerPoint Presentation</vt:lpstr>
      <vt:lpstr>data visualization</vt:lpstr>
      <vt:lpstr>visualization via d3.js data via vivo.ufl.edu</vt:lpstr>
      <vt:lpstr>PowerPoint Presentation</vt:lpstr>
      <vt:lpstr>PowerPoint Presentation</vt:lpstr>
      <vt:lpstr>PowerPoint Presentation</vt:lpstr>
      <vt:lpstr>Vacca, R, McCarty, C, Conlon, M, and Nelson, D. Designing a CTSA‐Based Social Network Intervention to Foster Cross‐Disciplinary Team Science Clin Transl Sci. 2015 Aug; 8(4): 281–289. Published online 2015 Mar 19. doi:  10.1111/cts.12267 </vt:lpstr>
      <vt:lpstr>Visualization Issues</vt:lpstr>
      <vt:lpstr>VIVO Data Issues</vt:lpstr>
      <vt:lpstr>Current VIVO Efforts</vt:lpstr>
      <vt:lpstr>PowerPoint Presentation</vt:lpstr>
      <vt:lpstr>VIVO Community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 Open Data for Scholarship: The VIVO Experience</dc:title>
  <dc:creator>Conlon, Mike</dc:creator>
  <cp:lastModifiedBy>Conlon, Mike</cp:lastModifiedBy>
  <cp:revision>49</cp:revision>
  <dcterms:created xsi:type="dcterms:W3CDTF">2018-06-28T13:42:22Z</dcterms:created>
  <dcterms:modified xsi:type="dcterms:W3CDTF">2018-10-02T20:14:43Z</dcterms:modified>
</cp:coreProperties>
</file>