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68" r:id="rId4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96" d="100"/>
          <a:sy n="196" d="100"/>
        </p:scale>
        <p:origin x="-80" y="503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kanegae:Documents:manuscript:PhyscoPhot:YukiPpPHOT:&#20809;&#23624;&#24615;&#21453;&#24540;:&#12504;&#12486;&#12525;&#12521;&#12452;&#12531;%20GFP%20&#12354;&#12426;:red:140408:PpPHOT%20GFP&#12288;%20%20%20%20%20%20&#12504;&#12486;&#12525;%20r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'Sheet1 (2)'!$U$27:$Z$27</c:f>
                <c:numCache>
                  <c:formatCode>General</c:formatCode>
                  <c:ptCount val="6"/>
                  <c:pt idx="0">
                    <c:v>2.750322530105849</c:v>
                  </c:pt>
                  <c:pt idx="1">
                    <c:v>3.832633004133292</c:v>
                  </c:pt>
                  <c:pt idx="2">
                    <c:v>2.681387823374428</c:v>
                  </c:pt>
                  <c:pt idx="3">
                    <c:v>6.853012565577154</c:v>
                  </c:pt>
                  <c:pt idx="4">
                    <c:v>11.08801910854591</c:v>
                  </c:pt>
                  <c:pt idx="5">
                    <c:v>3.899677257934224</c:v>
                  </c:pt>
                </c:numCache>
              </c:numRef>
            </c:plus>
            <c:minus>
              <c:numRef>
                <c:f>'Sheet1 (2)'!$U$27:$Z$27</c:f>
                <c:numCache>
                  <c:formatCode>General</c:formatCode>
                  <c:ptCount val="6"/>
                  <c:pt idx="0">
                    <c:v>2.750322530105849</c:v>
                  </c:pt>
                  <c:pt idx="1">
                    <c:v>3.832633004133292</c:v>
                  </c:pt>
                  <c:pt idx="2">
                    <c:v>2.681387823374428</c:v>
                  </c:pt>
                  <c:pt idx="3">
                    <c:v>6.853012565577154</c:v>
                  </c:pt>
                  <c:pt idx="4">
                    <c:v>11.08801910854591</c:v>
                  </c:pt>
                  <c:pt idx="5">
                    <c:v>3.899677257934224</c:v>
                  </c:pt>
                </c:numCache>
              </c:numRef>
            </c:minus>
            <c:spPr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errBars>
          <c:cat>
            <c:strRef>
              <c:f>'Sheet1 (2)'!$U$24:$Z$24</c:f>
              <c:strCache>
                <c:ptCount val="6"/>
                <c:pt idx="0">
                  <c:v>WT</c:v>
                </c:pt>
                <c:pt idx="1">
                  <c:v>phot1-5phot2-1</c:v>
                </c:pt>
                <c:pt idx="2">
                  <c:v>Pp_photA1</c:v>
                </c:pt>
                <c:pt idx="3">
                  <c:v>Pp_photA2</c:v>
                </c:pt>
                <c:pt idx="4">
                  <c:v>Pp_photB1</c:v>
                </c:pt>
                <c:pt idx="5">
                  <c:v>Pp_photB2</c:v>
                </c:pt>
              </c:strCache>
            </c:strRef>
          </c:cat>
          <c:val>
            <c:numRef>
              <c:f>'Sheet1 (2)'!$U$25:$Z$25</c:f>
              <c:numCache>
                <c:formatCode>General</c:formatCode>
                <c:ptCount val="6"/>
                <c:pt idx="0">
                  <c:v>0.158333333333336</c:v>
                </c:pt>
                <c:pt idx="1">
                  <c:v>-6.241111111111111</c:v>
                </c:pt>
                <c:pt idx="2">
                  <c:v>-3.5</c:v>
                </c:pt>
                <c:pt idx="3">
                  <c:v>-12.340625</c:v>
                </c:pt>
                <c:pt idx="4">
                  <c:v>10.92846153846154</c:v>
                </c:pt>
                <c:pt idx="5">
                  <c:v>3.857777777777777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051832"/>
        <c:axId val="2128067832"/>
      </c:barChart>
      <c:catAx>
        <c:axId val="212805183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Helvetica"/>
              </a:defRPr>
            </a:pPr>
            <a:endParaRPr lang="ja-JP"/>
          </a:p>
        </c:txPr>
        <c:crossAx val="2128067832"/>
        <c:crosses val="autoZero"/>
        <c:auto val="1"/>
        <c:lblAlgn val="ctr"/>
        <c:lblOffset val="100"/>
        <c:noMultiLvlLbl val="0"/>
      </c:catAx>
      <c:valAx>
        <c:axId val="2128067832"/>
        <c:scaling>
          <c:orientation val="minMax"/>
          <c:max val="9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Helvetica"/>
                <a:ea typeface="蘋方-繁 中粗體"/>
              </a:defRPr>
            </a:pPr>
            <a:endParaRPr lang="ja-JP"/>
          </a:p>
        </c:txPr>
        <c:crossAx val="2128051832"/>
        <c:crosses val="autoZero"/>
        <c:crossBetween val="between"/>
        <c:majorUnit val="30.0"/>
      </c:valAx>
      <c:spPr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81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95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50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3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43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9" y="3338690"/>
            <a:ext cx="2257425" cy="94428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4" y="3338690"/>
            <a:ext cx="2257425" cy="94428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75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3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3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37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90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0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4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1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4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7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25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43A5-DA8B-934A-BA9E-4A41D90DD4E0}" type="datetimeFigureOut">
              <a:rPr kumimoji="1" lang="ja-JP" altLang="en-US" smtClean="0"/>
              <a:t>18/09/03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E19D-40E6-794D-BAD6-0623F4B0DC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1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5.t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LDtrim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75" y="3414750"/>
            <a:ext cx="2438654" cy="6709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29087" y="2896244"/>
            <a:ext cx="561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A1-21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20272" y="2896244"/>
            <a:ext cx="561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A2-16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22440" y="2896244"/>
            <a:ext cx="5610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B1-13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7953" y="2896244"/>
            <a:ext cx="4826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B2-6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16999" y="2560993"/>
            <a:ext cx="1039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>
                <a:latin typeface="Helvetica"/>
                <a:cs typeface="Helvetica"/>
              </a:rPr>
              <a:t>Pp_phot:GFP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295428" y="2878800"/>
            <a:ext cx="2419603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624421" y="3159850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L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295426" y="3159850"/>
            <a:ext cx="286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D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239936" y="3159850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L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836398" y="3159850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L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420163" y="3159850"/>
            <a:ext cx="26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L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103871" y="3159850"/>
            <a:ext cx="286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D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532806" y="3159850"/>
            <a:ext cx="286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D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36341" y="3159850"/>
            <a:ext cx="2865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D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2313115" y="3179655"/>
            <a:ext cx="5744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2921624" y="3179655"/>
            <a:ext cx="5744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4118903" y="3179655"/>
            <a:ext cx="5744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3530130" y="3179655"/>
            <a:ext cx="554686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二等辺三角形 79"/>
          <p:cNvSpPr/>
          <p:nvPr/>
        </p:nvSpPr>
        <p:spPr>
          <a:xfrm rot="16200000">
            <a:off x="4681033" y="3584392"/>
            <a:ext cx="58473" cy="53975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4" name="図 93" descr="LoadCont2rev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26" y="4228009"/>
            <a:ext cx="2416951" cy="234863"/>
          </a:xfrm>
          <a:prstGeom prst="rect">
            <a:avLst/>
          </a:prstGeom>
        </p:spPr>
      </p:pic>
      <p:sp>
        <p:nvSpPr>
          <p:cNvPr id="25" name="二等辺三角形 24"/>
          <p:cNvSpPr/>
          <p:nvPr/>
        </p:nvSpPr>
        <p:spPr>
          <a:xfrm rot="16200000">
            <a:off x="2880120" y="3691016"/>
            <a:ext cx="58473" cy="53975"/>
          </a:xfrm>
          <a:prstGeom prst="triangle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28095" y="4204086"/>
            <a:ext cx="81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CBB stain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59505" y="3605533"/>
            <a:ext cx="749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Helvetica"/>
                <a:cs typeface="Helvetica"/>
              </a:rPr>
              <a:t>a</a:t>
            </a:r>
            <a:r>
              <a:rPr kumimoji="1" lang="en-US" altLang="ja-JP" sz="1100" dirty="0" smtClean="0">
                <a:latin typeface="Helvetica"/>
                <a:cs typeface="Helvetica"/>
              </a:rPr>
              <a:t>nti-GFP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80872" y="5077702"/>
            <a:ext cx="49256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smtClean="0">
                <a:latin typeface="Times New Roman"/>
                <a:cs typeface="Times New Roman"/>
              </a:rPr>
              <a:t>Supplemental Figure</a:t>
            </a:r>
            <a:r>
              <a:rPr lang="ja-JP" altLang="en-US" sz="12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1. </a:t>
            </a:r>
            <a:r>
              <a:rPr lang="en-US" altLang="ja-JP" sz="1200" dirty="0" smtClean="0">
                <a:latin typeface="Times New Roman"/>
                <a:cs typeface="Times New Roman"/>
              </a:rPr>
              <a:t>Light-dependent electrophoretic mobility shift of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Pp_phots</a:t>
            </a:r>
            <a:r>
              <a:rPr lang="en-US" altLang="ja-JP" sz="1200" dirty="0" smtClean="0">
                <a:latin typeface="Times New Roman"/>
                <a:cs typeface="Times New Roman"/>
              </a:rPr>
              <a:t> was observed.</a:t>
            </a: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Times New Roman"/>
              <a:cs typeface="Times New Roman"/>
            </a:endParaRP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 err="1">
                <a:latin typeface="Times New Roman"/>
                <a:cs typeface="Times New Roman"/>
              </a:rPr>
              <a:t>Immunoblot</a:t>
            </a:r>
            <a:r>
              <a:rPr lang="en-US" altLang="ja-JP" sz="1200" dirty="0">
                <a:latin typeface="Times New Roman"/>
                <a:cs typeface="Times New Roman"/>
              </a:rPr>
              <a:t> analysis of </a:t>
            </a:r>
            <a:r>
              <a:rPr lang="en-US" altLang="ja-JP" sz="1200" dirty="0" err="1">
                <a:latin typeface="Times New Roman"/>
                <a:cs typeface="Times New Roman"/>
              </a:rPr>
              <a:t>Pp_phot:GFP</a:t>
            </a:r>
            <a:r>
              <a:rPr lang="en-US" altLang="ja-JP" sz="1200" dirty="0">
                <a:latin typeface="Times New Roman"/>
                <a:cs typeface="Times New Roman"/>
              </a:rPr>
              <a:t> protein. Crude protein extract (30 μg) prepared from </a:t>
            </a:r>
            <a:r>
              <a:rPr lang="en-US" altLang="ja-JP" sz="1200" dirty="0" smtClean="0">
                <a:latin typeface="Times New Roman"/>
                <a:cs typeface="Times New Roman"/>
              </a:rPr>
              <a:t>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seedlings expressing </a:t>
            </a:r>
            <a:r>
              <a:rPr lang="en-US" altLang="ja-JP" sz="1200" dirty="0" err="1">
                <a:latin typeface="Times New Roman"/>
                <a:cs typeface="Times New Roman"/>
              </a:rPr>
              <a:t>Pp_phot:GFP</a:t>
            </a:r>
            <a:r>
              <a:rPr lang="en-US" altLang="ja-JP" sz="1200" dirty="0">
                <a:latin typeface="Times New Roman"/>
                <a:cs typeface="Times New Roman"/>
              </a:rPr>
              <a:t> (photA1:GFP-21, photA2:GFP-16, photB1:GFP-13, or photB2:GFP-6) was probed with </a:t>
            </a:r>
            <a:r>
              <a:rPr lang="en-US" altLang="ja-JP" sz="1200" dirty="0" smtClean="0">
                <a:latin typeface="Times New Roman"/>
                <a:cs typeface="Times New Roman"/>
              </a:rPr>
              <a:t>the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anti</a:t>
            </a:r>
            <a:r>
              <a:rPr lang="en-US" altLang="ja-JP" sz="1200" dirty="0">
                <a:latin typeface="Times New Roman"/>
                <a:cs typeface="Times New Roman"/>
              </a:rPr>
              <a:t>-GFP </a:t>
            </a:r>
            <a:r>
              <a:rPr lang="en-US" altLang="ja-JP" sz="1200" dirty="0" smtClean="0">
                <a:latin typeface="Times New Roman"/>
                <a:cs typeface="Times New Roman"/>
              </a:rPr>
              <a:t>antibody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(anti-GFP). </a:t>
            </a:r>
            <a:r>
              <a:rPr lang="en-US" altLang="ja-JP" sz="1200" dirty="0">
                <a:latin typeface="Times New Roman"/>
                <a:cs typeface="Times New Roman"/>
              </a:rPr>
              <a:t>D</a:t>
            </a:r>
            <a:r>
              <a:rPr lang="en-US" altLang="ja-JP" sz="1200" dirty="0" smtClean="0">
                <a:latin typeface="Times New Roman"/>
                <a:cs typeface="Times New Roman"/>
              </a:rPr>
              <a:t>: Protein extracted from dark-adapted plantlets. L: Protein extracted from light grown plantlets. An arrowhead </a:t>
            </a:r>
            <a:r>
              <a:rPr lang="en-US" altLang="ja-JP" sz="1200" dirty="0">
                <a:latin typeface="Times New Roman"/>
                <a:cs typeface="Times New Roman"/>
              </a:rPr>
              <a:t>indicates </a:t>
            </a:r>
            <a:r>
              <a:rPr lang="en-US" altLang="ja-JP" sz="1200" dirty="0" smtClean="0">
                <a:latin typeface="Times New Roman"/>
                <a:cs typeface="Times New Roman"/>
              </a:rPr>
              <a:t>a light-dependent shifted band. After </a:t>
            </a:r>
            <a:r>
              <a:rPr lang="en-US" altLang="ja-JP" sz="1200" dirty="0" err="1">
                <a:latin typeface="Times New Roman"/>
                <a:cs typeface="Times New Roman"/>
              </a:rPr>
              <a:t>chemiluminescence</a:t>
            </a:r>
            <a:r>
              <a:rPr lang="en-US" altLang="ja-JP" sz="1200" dirty="0">
                <a:latin typeface="Times New Roman"/>
                <a:cs typeface="Times New Roman"/>
              </a:rPr>
              <a:t> detection, </a:t>
            </a:r>
            <a:r>
              <a:rPr lang="en-US" altLang="ja-JP" sz="1200" dirty="0" smtClean="0">
                <a:latin typeface="Times New Roman"/>
                <a:cs typeface="Times New Roman"/>
              </a:rPr>
              <a:t>the PVDF </a:t>
            </a:r>
            <a:r>
              <a:rPr lang="en-US" altLang="ja-JP" sz="1200" dirty="0">
                <a:latin typeface="Times New Roman"/>
                <a:cs typeface="Times New Roman"/>
              </a:rPr>
              <a:t>membrane was stained with CBB to visualize the amount of protein loaded in each </a:t>
            </a:r>
            <a:r>
              <a:rPr lang="en-US" altLang="ja-JP" sz="1200" dirty="0" smtClean="0">
                <a:latin typeface="Times New Roman"/>
                <a:cs typeface="Times New Roman"/>
              </a:rPr>
              <a:t>lane (CBB stain).</a:t>
            </a:r>
            <a:endParaRPr lang="en-US" altLang="ja-JP" sz="1200" dirty="0">
              <a:latin typeface="Times New Roman"/>
              <a:cs typeface="Times New Roman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82427" y="74712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751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626010"/>
              </p:ext>
            </p:extLst>
          </p:nvPr>
        </p:nvGraphicFramePr>
        <p:xfrm>
          <a:off x="2091278" y="2556295"/>
          <a:ext cx="2879976" cy="288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 rot="16200000">
            <a:off x="1342835" y="3457616"/>
            <a:ext cx="13764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Helvetica"/>
                <a:cs typeface="Helvetica"/>
              </a:rPr>
              <a:t>Curvature (degree)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183087" y="6107994"/>
            <a:ext cx="4925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smtClean="0">
                <a:latin typeface="Times New Roman"/>
                <a:cs typeface="Times New Roman"/>
              </a:rPr>
              <a:t>Supplemental Figure</a:t>
            </a:r>
            <a:r>
              <a:rPr lang="ja-JP" altLang="en-US" sz="12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2. </a:t>
            </a:r>
            <a:r>
              <a:rPr lang="en-US" altLang="ja-JP" sz="1200" dirty="0" smtClean="0">
                <a:latin typeface="Times New Roman"/>
                <a:cs typeface="Times New Roman"/>
              </a:rPr>
              <a:t>Red-light-dependent </a:t>
            </a:r>
            <a:r>
              <a:rPr lang="en-US" altLang="ja-JP" sz="1200" dirty="0">
                <a:latin typeface="Times New Roman"/>
                <a:cs typeface="Times New Roman"/>
              </a:rPr>
              <a:t>phototropic response was not observed in </a:t>
            </a:r>
            <a:r>
              <a:rPr lang="en-US" altLang="ja-JP" sz="1200" dirty="0" err="1">
                <a:latin typeface="Times New Roman"/>
                <a:cs typeface="Times New Roman"/>
              </a:rPr>
              <a:t>Pp_phot</a:t>
            </a:r>
            <a:r>
              <a:rPr lang="en-US" altLang="ja-JP" sz="1200" dirty="0">
                <a:latin typeface="Times New Roman"/>
                <a:cs typeface="Times New Roman"/>
              </a:rPr>
              <a:t>-expressing 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lines</a:t>
            </a:r>
            <a:r>
              <a:rPr lang="en-US" altLang="ja-JP" sz="1200" dirty="0" smtClean="0">
                <a:latin typeface="Times New Roman"/>
                <a:cs typeface="Times New Roman"/>
              </a:rPr>
              <a:t>.</a:t>
            </a: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Times New Roman"/>
              <a:cs typeface="Times New Roman"/>
            </a:endParaRP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Times New Roman"/>
                <a:cs typeface="Times New Roman"/>
              </a:rPr>
              <a:t>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seedlings expressing </a:t>
            </a:r>
            <a:r>
              <a:rPr lang="en-US" altLang="ja-JP" sz="1200" dirty="0" err="1">
                <a:latin typeface="Times New Roman"/>
                <a:cs typeface="Times New Roman"/>
              </a:rPr>
              <a:t>Pp_phot:GFP</a:t>
            </a:r>
            <a:r>
              <a:rPr lang="en-US" altLang="ja-JP" sz="1200" dirty="0">
                <a:latin typeface="Times New Roman"/>
                <a:cs typeface="Times New Roman"/>
              </a:rPr>
              <a:t> (photA1:GFP-21, photA2:GFP-16, photB1:GFP-13, or photB2:GFP-6) were grown in darkness for 3 days, and irradiated with unilateral red light at 5 </a:t>
            </a:r>
            <a:r>
              <a:rPr lang="en-US" altLang="ja-JP" sz="1200" dirty="0" err="1">
                <a:latin typeface="Times New Roman"/>
                <a:cs typeface="Times New Roman"/>
              </a:rPr>
              <a:t>μmol</a:t>
            </a:r>
            <a:r>
              <a:rPr lang="en-US" altLang="ja-JP" sz="1200" dirty="0">
                <a:latin typeface="Times New Roman"/>
                <a:cs typeface="Times New Roman"/>
              </a:rPr>
              <a:t> m</a:t>
            </a:r>
            <a:r>
              <a:rPr lang="en-US" altLang="ja-JP" sz="1200" baseline="30000" dirty="0">
                <a:latin typeface="Times New Roman"/>
                <a:cs typeface="Times New Roman"/>
              </a:rPr>
              <a:t>-2</a:t>
            </a:r>
            <a:r>
              <a:rPr lang="en-US" altLang="ja-JP" sz="1200" dirty="0">
                <a:latin typeface="Times New Roman"/>
                <a:cs typeface="Times New Roman"/>
              </a:rPr>
              <a:t> s</a:t>
            </a:r>
            <a:r>
              <a:rPr lang="en-US" altLang="ja-JP" sz="1200" baseline="30000" dirty="0">
                <a:latin typeface="Times New Roman"/>
                <a:cs typeface="Times New Roman"/>
              </a:rPr>
              <a:t>-1</a:t>
            </a:r>
            <a:r>
              <a:rPr lang="en-US" altLang="ja-JP" sz="1200" dirty="0">
                <a:latin typeface="Times New Roman"/>
                <a:cs typeface="Times New Roman"/>
              </a:rPr>
              <a:t> for 16 h. At the end of the irradiation period, phototropic curvatures were measured. Each bar indicates the mean of at least 9 measurements with standard errors.</a:t>
            </a:r>
          </a:p>
        </p:txBody>
      </p:sp>
    </p:spTree>
    <p:extLst>
      <p:ext uri="{BB962C8B-B14F-4D97-AF65-F5344CB8AC3E}">
        <p14:creationId xmlns:p14="http://schemas.microsoft.com/office/powerpoint/2010/main" val="68841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MembraneTrim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30" y="3064062"/>
            <a:ext cx="2445960" cy="935977"/>
          </a:xfrm>
          <a:prstGeom prst="rect">
            <a:avLst/>
          </a:prstGeom>
        </p:spPr>
      </p:pic>
      <p:pic>
        <p:nvPicPr>
          <p:cNvPr id="9" name="図 8" descr="ATPaseTrim4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30" y="4179036"/>
            <a:ext cx="2445960" cy="51286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521554" y="2765226"/>
            <a:ext cx="357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A1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7934" y="2765226"/>
            <a:ext cx="357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A2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14314" y="2765226"/>
            <a:ext cx="357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B1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10694" y="2765226"/>
            <a:ext cx="357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B2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17103" y="2508241"/>
            <a:ext cx="572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>
                <a:latin typeface="Helvetica"/>
                <a:cs typeface="Helvetica"/>
              </a:rPr>
              <a:t>phot1</a:t>
            </a:r>
            <a:endParaRPr kumimoji="1" lang="ja-JP" altLang="en-US" sz="1100" i="1" dirty="0">
              <a:latin typeface="Helvetica"/>
              <a:cs typeface="Helvetic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17103" y="2663704"/>
            <a:ext cx="5729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i="1" dirty="0" smtClean="0">
                <a:latin typeface="Helvetica"/>
                <a:cs typeface="Helvetica"/>
              </a:rPr>
              <a:t>phot2</a:t>
            </a:r>
            <a:endParaRPr kumimoji="1" lang="ja-JP" altLang="en-US" sz="1100" i="1" dirty="0">
              <a:latin typeface="Helvetica"/>
              <a:cs typeface="Helvetic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80213" y="2600126"/>
            <a:ext cx="4669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Helvetica"/>
                <a:cs typeface="Helvetica"/>
              </a:rPr>
              <a:t>P1G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15681" y="2483180"/>
            <a:ext cx="10393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err="1" smtClean="0">
                <a:latin typeface="Helvetica"/>
                <a:cs typeface="Helvetica"/>
              </a:rPr>
              <a:t>Pp_phot:GFP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496154" y="2766591"/>
            <a:ext cx="15463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45497" y="3374988"/>
            <a:ext cx="749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Helvetica"/>
                <a:cs typeface="Helvetica"/>
              </a:rPr>
              <a:t>a</a:t>
            </a:r>
            <a:r>
              <a:rPr kumimoji="1" lang="en-US" altLang="ja-JP" sz="1100" dirty="0" smtClean="0">
                <a:latin typeface="Helvetica"/>
                <a:cs typeface="Helvetica"/>
              </a:rPr>
              <a:t>nti-GFP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46804" y="4306666"/>
            <a:ext cx="1146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Helvetica"/>
                <a:cs typeface="Helvetica"/>
              </a:rPr>
              <a:t>a</a:t>
            </a:r>
            <a:r>
              <a:rPr kumimoji="1" lang="en-US" altLang="ja-JP" sz="1100" dirty="0" smtClean="0">
                <a:latin typeface="Helvetica"/>
                <a:cs typeface="Helvetica"/>
              </a:rPr>
              <a:t>nti-H</a:t>
            </a:r>
            <a:r>
              <a:rPr kumimoji="1" lang="en-US" altLang="ja-JP" sz="1100" baseline="30000" dirty="0" smtClean="0">
                <a:latin typeface="Helvetica"/>
                <a:cs typeface="Helvetica"/>
              </a:rPr>
              <a:t>+</a:t>
            </a:r>
            <a:r>
              <a:rPr kumimoji="1" lang="en-US" altLang="ja-JP" sz="1100" dirty="0" smtClean="0">
                <a:latin typeface="Helvetica"/>
                <a:cs typeface="Helvetica"/>
              </a:rPr>
              <a:t>-ATPase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14088" y="5002621"/>
            <a:ext cx="81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Helvetica"/>
                <a:cs typeface="Helvetica"/>
              </a:rPr>
              <a:t>CBB stain</a:t>
            </a:r>
            <a:endParaRPr kumimoji="1" lang="ja-JP" altLang="en-US" sz="1100" dirty="0">
              <a:latin typeface="Helvetica"/>
              <a:cs typeface="Helvetica"/>
            </a:endParaRPr>
          </a:p>
        </p:txBody>
      </p:sp>
      <p:pic>
        <p:nvPicPr>
          <p:cNvPr id="27" name="図 26" descr="memLoadingCont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199" y="4947793"/>
            <a:ext cx="2450991" cy="437782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183087" y="6107994"/>
            <a:ext cx="4925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 smtClean="0">
                <a:latin typeface="Times New Roman"/>
                <a:cs typeface="Times New Roman"/>
              </a:rPr>
              <a:t>Supplemental Figure</a:t>
            </a:r>
            <a:r>
              <a:rPr lang="ja-JP" altLang="en-US" sz="1200" b="1" dirty="0" smtClean="0">
                <a:latin typeface="Times New Roman"/>
                <a:cs typeface="Times New Roman"/>
              </a:rPr>
              <a:t>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3.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Pp_phots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existed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in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the isolated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microsomal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membrane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fraction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of </a:t>
            </a:r>
            <a:r>
              <a:rPr lang="en-US" altLang="ja-JP" sz="1200" dirty="0" err="1">
                <a:latin typeface="Times New Roman"/>
                <a:cs typeface="Times New Roman"/>
              </a:rPr>
              <a:t>Pp_phot</a:t>
            </a:r>
            <a:r>
              <a:rPr lang="en-US" altLang="ja-JP" sz="1200" dirty="0">
                <a:latin typeface="Times New Roman"/>
                <a:cs typeface="Times New Roman"/>
              </a:rPr>
              <a:t>-expressing 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lines</a:t>
            </a:r>
            <a:r>
              <a:rPr lang="en-US" altLang="ja-JP" sz="1200" dirty="0" smtClean="0">
                <a:latin typeface="Times New Roman"/>
                <a:cs typeface="Times New Roman"/>
              </a:rPr>
              <a:t>.</a:t>
            </a: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latin typeface="Times New Roman"/>
              <a:cs typeface="Times New Roman"/>
            </a:endParaRPr>
          </a:p>
          <a:p>
            <a:pPr defTabSz="208806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Times New Roman"/>
                <a:cs typeface="Times New Roman"/>
              </a:rPr>
              <a:t>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seedlings expressing </a:t>
            </a:r>
            <a:r>
              <a:rPr lang="en-US" altLang="ja-JP" sz="1200" dirty="0" err="1">
                <a:latin typeface="Times New Roman"/>
                <a:cs typeface="Times New Roman"/>
              </a:rPr>
              <a:t>Pp_phot:GFP</a:t>
            </a:r>
            <a:r>
              <a:rPr lang="en-US" altLang="ja-JP" sz="1200" dirty="0">
                <a:latin typeface="Times New Roman"/>
                <a:cs typeface="Times New Roman"/>
              </a:rPr>
              <a:t> (photA1:GFP-21, photA2:GFP-16, photB1:GFP-13, or photB2:GFP-6) </a:t>
            </a:r>
            <a:r>
              <a:rPr lang="en-US" altLang="ja-JP" sz="1200" dirty="0" smtClean="0">
                <a:latin typeface="Times New Roman"/>
                <a:cs typeface="Times New Roman"/>
              </a:rPr>
              <a:t>or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Arabidopsis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phot1:GFP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(P1G)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were </a:t>
            </a:r>
            <a:r>
              <a:rPr lang="en-US" altLang="ja-JP" sz="1200" dirty="0">
                <a:latin typeface="Times New Roman"/>
                <a:cs typeface="Times New Roman"/>
              </a:rPr>
              <a:t>grown in darkness for 3 </a:t>
            </a:r>
            <a:r>
              <a:rPr lang="en-US" altLang="ja-JP" sz="1200" dirty="0" smtClean="0">
                <a:latin typeface="Times New Roman"/>
                <a:cs typeface="Times New Roman"/>
              </a:rPr>
              <a:t>days</a:t>
            </a:r>
            <a:r>
              <a:rPr lang="en-US" altLang="ja-JP" sz="1200" dirty="0">
                <a:latin typeface="Times New Roman"/>
                <a:cs typeface="Times New Roman"/>
              </a:rPr>
              <a:t>. </a:t>
            </a:r>
            <a:r>
              <a:rPr lang="en-US" altLang="ja-JP" sz="1200" dirty="0" smtClean="0">
                <a:latin typeface="Times New Roman"/>
                <a:cs typeface="Times New Roman"/>
              </a:rPr>
              <a:t>Microsomal membrane fraction (20 </a:t>
            </a:r>
            <a:r>
              <a:rPr lang="en-US" altLang="ja-JP" sz="1200" dirty="0" smtClean="0">
                <a:latin typeface="Times New Roman"/>
                <a:cs typeface="Times New Roman"/>
              </a:rPr>
              <a:t>μg</a:t>
            </a:r>
            <a:r>
              <a:rPr lang="en-US" altLang="ja-JP" sz="1200" dirty="0" smtClean="0">
                <a:latin typeface="Times New Roman"/>
                <a:cs typeface="Times New Roman"/>
              </a:rPr>
              <a:t>;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4 </a:t>
            </a:r>
            <a:r>
              <a:rPr lang="en-US" altLang="ja-JP" sz="1200" dirty="0" smtClean="0">
                <a:latin typeface="Times New Roman"/>
                <a:cs typeface="Times New Roman"/>
              </a:rPr>
              <a:t>μg</a:t>
            </a:r>
            <a:r>
              <a:rPr lang="en-US" altLang="ja-JP" sz="1200" dirty="0" smtClean="0">
                <a:latin typeface="Times New Roman"/>
                <a:cs typeface="Times New Roman"/>
              </a:rPr>
              <a:t> P1G</a:t>
            </a:r>
            <a:r>
              <a:rPr lang="en-US" altLang="ja-JP" sz="1200" dirty="0" smtClean="0">
                <a:latin typeface="Times New Roman"/>
                <a:cs typeface="Times New Roman"/>
              </a:rPr>
              <a:t>) </a:t>
            </a:r>
            <a:r>
              <a:rPr lang="en-US" altLang="ja-JP" sz="1200" dirty="0">
                <a:latin typeface="Times New Roman"/>
                <a:cs typeface="Times New Roman"/>
              </a:rPr>
              <a:t>prepared from transgenic </a:t>
            </a:r>
            <a:r>
              <a:rPr lang="en-US" altLang="ja-JP" sz="1200" i="1" dirty="0">
                <a:latin typeface="Times New Roman"/>
                <a:cs typeface="Times New Roman"/>
              </a:rPr>
              <a:t>Arabidopsis</a:t>
            </a:r>
            <a:r>
              <a:rPr lang="en-US" altLang="ja-JP" sz="1200" dirty="0">
                <a:latin typeface="Times New Roman"/>
                <a:cs typeface="Times New Roman"/>
              </a:rPr>
              <a:t> seedlings </a:t>
            </a:r>
            <a:r>
              <a:rPr lang="en-US" altLang="ja-JP" sz="1200" dirty="0" smtClean="0">
                <a:latin typeface="Times New Roman"/>
                <a:cs typeface="Times New Roman"/>
              </a:rPr>
              <a:t>was </a:t>
            </a:r>
            <a:r>
              <a:rPr lang="en-US" altLang="ja-JP" sz="1200" dirty="0">
                <a:latin typeface="Times New Roman"/>
                <a:cs typeface="Times New Roman"/>
              </a:rPr>
              <a:t>probed with </a:t>
            </a:r>
            <a:r>
              <a:rPr lang="en-US" altLang="ja-JP" sz="1200" dirty="0" smtClean="0">
                <a:latin typeface="Times New Roman"/>
                <a:cs typeface="Times New Roman"/>
              </a:rPr>
              <a:t>the anti</a:t>
            </a:r>
            <a:r>
              <a:rPr lang="en-US" altLang="ja-JP" sz="1200" dirty="0">
                <a:latin typeface="Times New Roman"/>
                <a:cs typeface="Times New Roman"/>
              </a:rPr>
              <a:t>-GFP </a:t>
            </a:r>
            <a:r>
              <a:rPr lang="en-US" altLang="ja-JP" sz="1200" dirty="0" smtClean="0">
                <a:latin typeface="Times New Roman"/>
                <a:cs typeface="Times New Roman"/>
              </a:rPr>
              <a:t>antibody (anti-GFP). </a:t>
            </a:r>
            <a:r>
              <a:rPr lang="ja-JP" alt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 H+-ATPase detection, the membrane used to detect</a:t>
            </a:r>
            <a:r>
              <a:rPr lang="ja-JP" altLang="en-US" sz="1200" u="sng" dirty="0">
                <a:solidFill>
                  <a:srgbClr val="A455FD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en-US" sz="1200" dirty="0" smtClean="0">
                <a:latin typeface="Times New Roman"/>
                <a:ea typeface="Times New Roman"/>
                <a:cs typeface="Times New Roman"/>
              </a:rPr>
              <a:t>the</a:t>
            </a:r>
            <a:r>
              <a:rPr lang="ja-JP" altLang="en-US" sz="12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en-US" sz="12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phot:GFP</a:t>
            </a:r>
            <a:r>
              <a:rPr lang="ja-JP" alt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polypeptide was stripped and </a:t>
            </a:r>
            <a:r>
              <a:rPr lang="ja-JP" altLang="en-US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reprobed</a:t>
            </a:r>
            <a:r>
              <a:rPr lang="en-US" altLang="ja-JP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ja-JP" sz="1200" dirty="0" smtClean="0">
                <a:latin typeface="Times New Roman"/>
                <a:cs typeface="Times New Roman"/>
              </a:rPr>
              <a:t>with the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anti-H</a:t>
            </a:r>
            <a:r>
              <a:rPr lang="en-US" altLang="ja-JP" sz="1200" baseline="30000" dirty="0" err="1" smtClean="0">
                <a:latin typeface="Times New Roman"/>
                <a:cs typeface="Times New Roman"/>
              </a:rPr>
              <a:t>+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ATPase</a:t>
            </a:r>
            <a:r>
              <a:rPr lang="en-US" altLang="ja-JP" sz="1200" dirty="0" smtClean="0">
                <a:latin typeface="Times New Roman"/>
                <a:cs typeface="Times New Roman"/>
              </a:rPr>
              <a:t> antibody (anti-H</a:t>
            </a:r>
            <a:r>
              <a:rPr lang="en-US" altLang="ja-JP" sz="1200" baseline="30000" dirty="0" smtClean="0">
                <a:latin typeface="Times New Roman"/>
                <a:cs typeface="Times New Roman"/>
              </a:rPr>
              <a:t>+</a:t>
            </a:r>
            <a:r>
              <a:rPr lang="en-US" altLang="ja-JP" sz="1200" dirty="0" smtClean="0">
                <a:latin typeface="Times New Roman"/>
                <a:cs typeface="Times New Roman"/>
              </a:rPr>
              <a:t>-ATPase).</a:t>
            </a:r>
            <a:r>
              <a:rPr lang="ja-JP" altLang="en-US" sz="1200" dirty="0" smtClean="0">
                <a:latin typeface="Times New Roman"/>
                <a:cs typeface="Times New Roman"/>
              </a:rPr>
              <a:t> </a:t>
            </a:r>
            <a:r>
              <a:rPr lang="en-US" altLang="ja-JP" sz="1200" dirty="0">
                <a:latin typeface="Times New Roman"/>
                <a:cs typeface="Times New Roman"/>
              </a:rPr>
              <a:t>After </a:t>
            </a:r>
            <a:r>
              <a:rPr lang="en-US" altLang="ja-JP" sz="1200" dirty="0" err="1">
                <a:latin typeface="Times New Roman"/>
                <a:cs typeface="Times New Roman"/>
              </a:rPr>
              <a:t>chemiluminescence</a:t>
            </a:r>
            <a:r>
              <a:rPr lang="en-US" altLang="ja-JP" sz="1200" dirty="0">
                <a:latin typeface="Times New Roman"/>
                <a:cs typeface="Times New Roman"/>
              </a:rPr>
              <a:t> detection, </a:t>
            </a:r>
            <a:r>
              <a:rPr lang="en-US" altLang="ja-JP" sz="1200" dirty="0" smtClean="0">
                <a:latin typeface="Times New Roman"/>
                <a:cs typeface="Times New Roman"/>
              </a:rPr>
              <a:t>the </a:t>
            </a:r>
            <a:r>
              <a:rPr lang="en-US" altLang="ja-JP" sz="1200" dirty="0">
                <a:latin typeface="Times New Roman"/>
                <a:cs typeface="Times New Roman"/>
              </a:rPr>
              <a:t>membrane was stained with CBB to visualize the amount of protein loaded in each lane (CBB stain).</a:t>
            </a:r>
          </a:p>
        </p:txBody>
      </p:sp>
    </p:spTree>
    <p:extLst>
      <p:ext uri="{BB962C8B-B14F-4D97-AF65-F5344CB8AC3E}">
        <p14:creationId xmlns:p14="http://schemas.microsoft.com/office/powerpoint/2010/main" val="225843728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13413</TotalTime>
  <Words>458</Words>
  <Application>Microsoft Macintosh PowerPoint</Application>
  <PresentationFormat>A4 210x297 mm</PresentationFormat>
  <Paragraphs>36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ホワイト</vt:lpstr>
      <vt:lpstr>PowerPoint プレゼンテーション</vt:lpstr>
      <vt:lpstr>PowerPoint プレゼンテーション</vt:lpstr>
      <vt:lpstr>PowerPoint プレゼンテーション</vt:lpstr>
    </vt:vector>
  </TitlesOfParts>
  <Company>Tokyo Metropolitan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Kanegae Takeshi</dc:creator>
  <cp:lastModifiedBy>Kanegae Takeshi</cp:lastModifiedBy>
  <cp:revision>111</cp:revision>
  <dcterms:created xsi:type="dcterms:W3CDTF">2018-05-11T08:34:23Z</dcterms:created>
  <dcterms:modified xsi:type="dcterms:W3CDTF">2018-09-03T12:07:41Z</dcterms:modified>
</cp:coreProperties>
</file>