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78" r:id="rId3"/>
    <p:sldId id="273" r:id="rId4"/>
    <p:sldId id="291" r:id="rId5"/>
    <p:sldId id="276" r:id="rId6"/>
    <p:sldId id="280" r:id="rId7"/>
    <p:sldId id="266" r:id="rId8"/>
    <p:sldId id="274" r:id="rId9"/>
    <p:sldId id="281" r:id="rId10"/>
    <p:sldId id="283" r:id="rId11"/>
    <p:sldId id="259" r:id="rId12"/>
    <p:sldId id="260" r:id="rId13"/>
    <p:sldId id="271" r:id="rId14"/>
    <p:sldId id="261" r:id="rId15"/>
    <p:sldId id="290" r:id="rId16"/>
    <p:sldId id="262" r:id="rId17"/>
    <p:sldId id="263" r:id="rId18"/>
    <p:sldId id="268" r:id="rId19"/>
    <p:sldId id="284" r:id="rId20"/>
    <p:sldId id="265" r:id="rId21"/>
    <p:sldId id="288" r:id="rId22"/>
    <p:sldId id="285" r:id="rId23"/>
    <p:sldId id="258" r:id="rId24"/>
    <p:sldId id="287" r:id="rId25"/>
    <p:sldId id="264" r:id="rId26"/>
    <p:sldId id="282" r:id="rId27"/>
    <p:sldId id="267" r:id="rId28"/>
    <p:sldId id="277" r:id="rId29"/>
    <p:sldId id="289" r:id="rId30"/>
    <p:sldId id="286" r:id="rId31"/>
    <p:sldId id="269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C7303-A142-43F2-8FB6-461BDB462E5B}" type="doc">
      <dgm:prSet loTypeId="urn:microsoft.com/office/officeart/2005/8/layout/hProcess11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97EDEF54-9AA1-4332-9CC6-25AB9DF8A5C7}">
      <dgm:prSet phldrT="[Текст]" custT="1"/>
      <dgm:spPr/>
      <dgm:t>
        <a:bodyPr/>
        <a:lstStyle/>
        <a:p>
          <a:r>
            <a:rPr lang="uk-UA" sz="1200" b="1" dirty="0">
              <a:latin typeface="Arial" panose="020B0604020202020204" pitchFamily="34" charset="0"/>
              <a:cs typeface="Arial" panose="020B0604020202020204" pitchFamily="34" charset="0"/>
            </a:rPr>
            <a:t>Crossref</a:t>
          </a:r>
        </a:p>
      </dgm:t>
    </dgm:pt>
    <dgm:pt modelId="{4576D63F-F31E-4FA9-9A4D-2A0F7D4831D5}" type="parTrans" cxnId="{0E821915-85C3-47BA-ADDF-9FF05EDE7986}">
      <dgm:prSet/>
      <dgm:spPr/>
      <dgm:t>
        <a:bodyPr/>
        <a:lstStyle/>
        <a:p>
          <a:endParaRPr lang="uk-UA"/>
        </a:p>
      </dgm:t>
    </dgm:pt>
    <dgm:pt modelId="{D94F6520-3B40-4A73-9070-A80D36BD5853}" type="sibTrans" cxnId="{0E821915-85C3-47BA-ADDF-9FF05EDE7986}">
      <dgm:prSet/>
      <dgm:spPr/>
      <dgm:t>
        <a:bodyPr/>
        <a:lstStyle/>
        <a:p>
          <a:endParaRPr lang="uk-UA"/>
        </a:p>
      </dgm:t>
    </dgm:pt>
    <dgm:pt modelId="{D8FB1BB0-DBE8-4764-99CE-E3860D0AC5E7}">
      <dgm:prSet phldrT="[Текст]" custT="1"/>
      <dgm:spPr/>
      <dgm:t>
        <a:bodyPr/>
        <a:lstStyle/>
        <a:p>
          <a:r>
            <a:rPr lang="uk-UA" sz="1200" dirty="0">
              <a:latin typeface="Arial" panose="020B0604020202020204" pitchFamily="34" charset="0"/>
              <a:cs typeface="Arial" panose="020B0604020202020204" pitchFamily="34" charset="0"/>
            </a:rPr>
            <a:t>Українські видавці отримують </a:t>
          </a:r>
          <a:r>
            <a:rPr lang="pl-PL" sz="1200" dirty="0">
              <a:latin typeface="Arial" panose="020B0604020202020204" pitchFamily="34" charset="0"/>
              <a:cs typeface="Arial" panose="020B0604020202020204" pitchFamily="34" charset="0"/>
            </a:rPr>
            <a:t>DOI</a:t>
          </a:r>
          <a:r>
            <a:rPr lang="uk-UA" sz="1200" dirty="0">
              <a:latin typeface="Arial" panose="020B0604020202020204" pitchFamily="34" charset="0"/>
              <a:cs typeface="Arial" panose="020B0604020202020204" pitchFamily="34" charset="0"/>
            </a:rPr>
            <a:t> від </a:t>
          </a:r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Crossref</a:t>
          </a:r>
          <a:r>
            <a:rPr lang="uk-UA" sz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uk-UA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6F3427-1CD0-4259-A0A2-A6BF617E4F3D}" type="parTrans" cxnId="{E8B16670-A10C-4A4B-BFDE-DFAC83A3149C}">
      <dgm:prSet/>
      <dgm:spPr/>
      <dgm:t>
        <a:bodyPr/>
        <a:lstStyle/>
        <a:p>
          <a:endParaRPr lang="uk-UA"/>
        </a:p>
      </dgm:t>
    </dgm:pt>
    <dgm:pt modelId="{439C6C18-33D4-4AF3-891F-E67C0D93CF56}" type="sibTrans" cxnId="{E8B16670-A10C-4A4B-BFDE-DFAC83A3149C}">
      <dgm:prSet/>
      <dgm:spPr/>
      <dgm:t>
        <a:bodyPr/>
        <a:lstStyle/>
        <a:p>
          <a:endParaRPr lang="uk-UA"/>
        </a:p>
      </dgm:t>
    </dgm:pt>
    <dgm:pt modelId="{7D76084D-9672-4805-A019-045BAD4D1651}">
      <dgm:prSet phldrT="[Текст]" custT="1"/>
      <dgm:spPr/>
      <dgm:t>
        <a:bodyPr/>
        <a:lstStyle/>
        <a:p>
          <a:r>
            <a:rPr lang="uk-UA" sz="1200" b="1" dirty="0">
              <a:latin typeface="Arial" panose="020B0604020202020204" pitchFamily="34" charset="0"/>
              <a:cs typeface="Arial" panose="020B0604020202020204" pitchFamily="34" charset="0"/>
            </a:rPr>
            <a:t>OpenCitations</a:t>
          </a:r>
        </a:p>
      </dgm:t>
    </dgm:pt>
    <dgm:pt modelId="{F7ED01C3-F6C3-4A56-9D34-5F97E08916C4}" type="parTrans" cxnId="{3C1DE4E4-9536-42F2-A648-4F12386048B0}">
      <dgm:prSet/>
      <dgm:spPr/>
      <dgm:t>
        <a:bodyPr/>
        <a:lstStyle/>
        <a:p>
          <a:endParaRPr lang="uk-UA"/>
        </a:p>
      </dgm:t>
    </dgm:pt>
    <dgm:pt modelId="{76A6DED9-3A98-483F-802A-2118854F5391}" type="sibTrans" cxnId="{3C1DE4E4-9536-42F2-A648-4F12386048B0}">
      <dgm:prSet/>
      <dgm:spPr/>
      <dgm:t>
        <a:bodyPr/>
        <a:lstStyle/>
        <a:p>
          <a:endParaRPr lang="uk-UA"/>
        </a:p>
      </dgm:t>
    </dgm:pt>
    <dgm:pt modelId="{03C9ED22-5099-4413-B02A-D3FDF4078DDF}">
      <dgm:prSet phldrT="[Текст]" custT="1"/>
      <dgm:spPr/>
      <dgm:t>
        <a:bodyPr/>
        <a:lstStyle/>
        <a:p>
          <a:r>
            <a:rPr lang="uk-UA" sz="1200" dirty="0">
              <a:latin typeface="Arial" panose="020B0604020202020204" pitchFamily="34" charset="0"/>
              <a:cs typeface="Arial" panose="020B0604020202020204" pitchFamily="34" charset="0"/>
            </a:rPr>
            <a:t>Підтримка програми </a:t>
          </a:r>
          <a:r>
            <a:rPr lang="pl-PL" sz="1200" dirty="0">
              <a:latin typeface="Arial" panose="020B0604020202020204" pitchFamily="34" charset="0"/>
              <a:cs typeface="Arial" panose="020B0604020202020204" pitchFamily="34" charset="0"/>
            </a:rPr>
            <a:t>Initiative for Open </a:t>
          </a:r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Citations</a:t>
          </a:r>
          <a:r>
            <a:rPr lang="uk-UA" sz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uk-UA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CB5724-C435-4A86-ABB3-5D02AEFCE48A}" type="parTrans" cxnId="{1149F550-6F9A-4F4B-9255-9E402074B2F0}">
      <dgm:prSet/>
      <dgm:spPr/>
      <dgm:t>
        <a:bodyPr/>
        <a:lstStyle/>
        <a:p>
          <a:endParaRPr lang="uk-UA"/>
        </a:p>
      </dgm:t>
    </dgm:pt>
    <dgm:pt modelId="{8E61F6DD-66A6-4045-9BAC-2899727F5343}" type="sibTrans" cxnId="{1149F550-6F9A-4F4B-9255-9E402074B2F0}">
      <dgm:prSet/>
      <dgm:spPr/>
      <dgm:t>
        <a:bodyPr/>
        <a:lstStyle/>
        <a:p>
          <a:endParaRPr lang="uk-UA"/>
        </a:p>
      </dgm:t>
    </dgm:pt>
    <dgm:pt modelId="{F9E4C0A9-7101-44FB-BECA-C65A99FBA27A}">
      <dgm:prSet phldrT="[Текст]" custT="1"/>
      <dgm:spPr/>
      <dgm:t>
        <a:bodyPr/>
        <a:lstStyle/>
        <a:p>
          <a:r>
            <a:rPr lang="pl-PL" sz="1200" b="1" dirty="0">
              <a:latin typeface="Arial" panose="020B0604020202020204" pitchFamily="34" charset="0"/>
              <a:cs typeface="Arial" panose="020B0604020202020204" pitchFamily="34" charset="0"/>
            </a:rPr>
            <a:t>OUCI</a:t>
          </a:r>
          <a:endParaRPr lang="uk-UA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B1E87-E79B-48C8-B933-AC747F293AD7}" type="parTrans" cxnId="{ADDBA6CE-DD86-4E60-8800-46A7F0374083}">
      <dgm:prSet/>
      <dgm:spPr/>
      <dgm:t>
        <a:bodyPr/>
        <a:lstStyle/>
        <a:p>
          <a:endParaRPr lang="uk-UA"/>
        </a:p>
      </dgm:t>
    </dgm:pt>
    <dgm:pt modelId="{AF0F7277-7D40-4BA0-B8F3-16D9CBC920C4}" type="sibTrans" cxnId="{ADDBA6CE-DD86-4E60-8800-46A7F0374083}">
      <dgm:prSet/>
      <dgm:spPr/>
      <dgm:t>
        <a:bodyPr/>
        <a:lstStyle/>
        <a:p>
          <a:endParaRPr lang="uk-UA"/>
        </a:p>
      </dgm:t>
    </dgm:pt>
    <dgm:pt modelId="{8B8092A2-0527-4677-BD74-F9B5F0070B5E}">
      <dgm:prSet phldrT="[Текст]" custT="1"/>
      <dgm:spPr/>
      <dgm:t>
        <a:bodyPr/>
        <a:lstStyle/>
        <a:p>
          <a:r>
            <a:rPr lang="uk-UA" sz="1200" dirty="0">
              <a:latin typeface="Arial" panose="020B0604020202020204" pitchFamily="34" charset="0"/>
              <a:cs typeface="Arial" panose="020B0604020202020204" pitchFamily="34" charset="0"/>
            </a:rPr>
            <a:t>Скрипт та інтерфейс </a:t>
          </a:r>
          <a:r>
            <a:rPr lang="pl-PL" sz="1200" dirty="0">
              <a:latin typeface="Arial" panose="020B0604020202020204" pitchFamily="34" charset="0"/>
              <a:cs typeface="Arial" panose="020B0604020202020204" pitchFamily="34" charset="0"/>
            </a:rPr>
            <a:t>Open Ukrainian Citation </a:t>
          </a:r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Index</a:t>
          </a:r>
          <a:r>
            <a:rPr lang="uk-UA" sz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uk-UA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3FEB3-C275-4187-8DF3-50E4813B0D99}" type="parTrans" cxnId="{81C11435-BBBE-48A5-8560-87213F6A4B51}">
      <dgm:prSet/>
      <dgm:spPr/>
      <dgm:t>
        <a:bodyPr/>
        <a:lstStyle/>
        <a:p>
          <a:endParaRPr lang="uk-UA"/>
        </a:p>
      </dgm:t>
    </dgm:pt>
    <dgm:pt modelId="{F520E60C-1C7E-4F9B-99A8-13C5B8808BFF}" type="sibTrans" cxnId="{81C11435-BBBE-48A5-8560-87213F6A4B51}">
      <dgm:prSet/>
      <dgm:spPr/>
      <dgm:t>
        <a:bodyPr/>
        <a:lstStyle/>
        <a:p>
          <a:endParaRPr lang="uk-UA"/>
        </a:p>
      </dgm:t>
    </dgm:pt>
    <dgm:pt modelId="{A532D586-E841-448B-B604-95B7CFF7B131}">
      <dgm:prSet phldrT="[Текст]" custT="1"/>
      <dgm:spPr/>
      <dgm:t>
        <a:bodyPr/>
        <a:lstStyle/>
        <a:p>
          <a:r>
            <a:rPr lang="uk-UA" sz="1200" dirty="0">
              <a:latin typeface="Arial" panose="020B0604020202020204" pitchFamily="34" charset="0"/>
              <a:cs typeface="Arial" panose="020B0604020202020204" pitchFamily="34" charset="0"/>
            </a:rPr>
            <a:t>Підтримка роботи </a:t>
          </a:r>
          <a:r>
            <a:rPr lang="pl-PL" sz="1200" dirty="0">
              <a:latin typeface="Arial" panose="020B0604020202020204" pitchFamily="34" charset="0"/>
              <a:cs typeface="Arial" panose="020B0604020202020204" pitchFamily="34" charset="0"/>
            </a:rPr>
            <a:t>OUCI</a:t>
          </a:r>
          <a:r>
            <a:rPr lang="uk-UA" sz="1200" dirty="0">
              <a:latin typeface="Arial" panose="020B0604020202020204" pitchFamily="34" charset="0"/>
              <a:cs typeface="Arial" panose="020B0604020202020204" pitchFamily="34" charset="0"/>
            </a:rPr>
            <a:t> (ДНТБ України)</a:t>
          </a:r>
        </a:p>
      </dgm:t>
    </dgm:pt>
    <dgm:pt modelId="{5A1460AA-CDA9-4979-96CD-B7F04E41C35F}" type="parTrans" cxnId="{FE27CB3D-9733-4DFA-984A-DB13E14C898F}">
      <dgm:prSet/>
      <dgm:spPr/>
      <dgm:t>
        <a:bodyPr/>
        <a:lstStyle/>
        <a:p>
          <a:endParaRPr lang="uk-UA"/>
        </a:p>
      </dgm:t>
    </dgm:pt>
    <dgm:pt modelId="{35A04A85-DB02-43D2-885D-6E66806C8078}" type="sibTrans" cxnId="{FE27CB3D-9733-4DFA-984A-DB13E14C898F}">
      <dgm:prSet/>
      <dgm:spPr/>
      <dgm:t>
        <a:bodyPr/>
        <a:lstStyle/>
        <a:p>
          <a:endParaRPr lang="uk-UA"/>
        </a:p>
      </dgm:t>
    </dgm:pt>
    <dgm:pt modelId="{582FDA9A-5739-4FCA-BCD7-E486077E4CB3}">
      <dgm:prSet phldrT="[Текст]" custT="1"/>
      <dgm:spPr/>
      <dgm:t>
        <a:bodyPr/>
        <a:lstStyle/>
        <a:p>
          <a:r>
            <a:rPr lang="uk-UA" sz="1200" dirty="0">
              <a:latin typeface="Arial" panose="020B0604020202020204" pitchFamily="34" charset="0"/>
              <a:cs typeface="Arial" panose="020B0604020202020204" pitchFamily="34" charset="0"/>
            </a:rPr>
            <a:t>Додатково беруть участь у програмі </a:t>
          </a:r>
          <a:r>
            <a:rPr lang="pl-PL" sz="1200" dirty="0">
              <a:latin typeface="Arial" panose="020B0604020202020204" pitchFamily="34" charset="0"/>
              <a:cs typeface="Arial" panose="020B0604020202020204" pitchFamily="34" charset="0"/>
            </a:rPr>
            <a:t>Cited-by </a:t>
          </a:r>
          <a:endParaRPr lang="uk-UA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B27F3-8920-4E13-AE0E-A70BEE895AA5}" type="parTrans" cxnId="{F2F845EA-91C9-44DE-849C-FBE165D1A6D1}">
      <dgm:prSet/>
      <dgm:spPr/>
      <dgm:t>
        <a:bodyPr/>
        <a:lstStyle/>
        <a:p>
          <a:endParaRPr lang="uk-UA"/>
        </a:p>
      </dgm:t>
    </dgm:pt>
    <dgm:pt modelId="{D8B8698C-613A-47C5-B42E-7DA486BD27C1}" type="sibTrans" cxnId="{F2F845EA-91C9-44DE-849C-FBE165D1A6D1}">
      <dgm:prSet/>
      <dgm:spPr/>
      <dgm:t>
        <a:bodyPr/>
        <a:lstStyle/>
        <a:p>
          <a:endParaRPr lang="uk-UA"/>
        </a:p>
      </dgm:t>
    </dgm:pt>
    <dgm:pt modelId="{2183A584-AF57-4326-A665-FC2464C93EB8}">
      <dgm:prSet phldrT="[Текст]" custT="1"/>
      <dgm:spPr/>
      <dgm:t>
        <a:bodyPr/>
        <a:lstStyle/>
        <a:p>
          <a:r>
            <a:rPr lang="uk-UA" sz="1200" dirty="0" smtClean="0">
              <a:latin typeface="Arial" panose="020B0604020202020204" pitchFamily="34" charset="0"/>
              <a:cs typeface="Arial" panose="020B0604020202020204" pitchFamily="34" charset="0"/>
            </a:rPr>
            <a:t>Метадані українських видань у </a:t>
          </a:r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OpenCitations Corpus </a:t>
          </a:r>
          <a:endParaRPr lang="uk-UA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D39D3E-32BF-4AB0-BA65-0F90CA22122D}" type="parTrans" cxnId="{27DE5237-6C66-42EA-82DD-F0184F8A8AFB}">
      <dgm:prSet/>
      <dgm:spPr/>
      <dgm:t>
        <a:bodyPr/>
        <a:lstStyle/>
        <a:p>
          <a:endParaRPr lang="uk-UA"/>
        </a:p>
      </dgm:t>
    </dgm:pt>
    <dgm:pt modelId="{CC37D30F-81EA-4EFB-8F79-D6E186BCBDBD}" type="sibTrans" cxnId="{27DE5237-6C66-42EA-82DD-F0184F8A8AFB}">
      <dgm:prSet/>
      <dgm:spPr/>
      <dgm:t>
        <a:bodyPr/>
        <a:lstStyle/>
        <a:p>
          <a:endParaRPr lang="uk-UA"/>
        </a:p>
      </dgm:t>
    </dgm:pt>
    <dgm:pt modelId="{BDFB1AC6-6BD7-4A61-93E9-92A378D24C4D}">
      <dgm:prSet phldrT="[Текст]" custT="1"/>
      <dgm:spPr/>
      <dgm:t>
        <a:bodyPr/>
        <a:lstStyle/>
        <a:p>
          <a:endParaRPr lang="uk-UA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8C73D-46F9-49A2-9769-1B0219F2082E}" type="parTrans" cxnId="{E6B02812-1DEC-4B6F-8D00-22037692B9DF}">
      <dgm:prSet/>
      <dgm:spPr/>
      <dgm:t>
        <a:bodyPr/>
        <a:lstStyle/>
        <a:p>
          <a:endParaRPr lang="uk-UA"/>
        </a:p>
      </dgm:t>
    </dgm:pt>
    <dgm:pt modelId="{0E97FE74-4617-455D-A5E8-4583AE2DA2A1}" type="sibTrans" cxnId="{E6B02812-1DEC-4B6F-8D00-22037692B9DF}">
      <dgm:prSet/>
      <dgm:spPr/>
      <dgm:t>
        <a:bodyPr/>
        <a:lstStyle/>
        <a:p>
          <a:endParaRPr lang="uk-UA"/>
        </a:p>
      </dgm:t>
    </dgm:pt>
    <dgm:pt modelId="{B11627A8-81A0-4400-ABB3-6E8EE9386734}">
      <dgm:prSet phldrT="[Текст]" custT="1"/>
      <dgm:spPr/>
      <dgm:t>
        <a:bodyPr/>
        <a:lstStyle/>
        <a:p>
          <a:r>
            <a:rPr lang="uk-UA" sz="1200" dirty="0" smtClean="0">
              <a:latin typeface="Arial" panose="020B0604020202020204" pitchFamily="34" charset="0"/>
              <a:cs typeface="Arial" panose="020B0604020202020204" pitchFamily="34" charset="0"/>
            </a:rPr>
            <a:t>Видавці «вимагають» </a:t>
          </a:r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ORCID</a:t>
          </a:r>
          <a:r>
            <a:rPr lang="uk-UA" sz="1200" dirty="0" smtClean="0">
              <a:latin typeface="Arial" panose="020B0604020202020204" pitchFamily="34" charset="0"/>
              <a:cs typeface="Arial" panose="020B0604020202020204" pitchFamily="34" charset="0"/>
            </a:rPr>
            <a:t> від авторів;</a:t>
          </a:r>
        </a:p>
        <a:p>
          <a:endParaRPr lang="uk-UA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00FEC9-5F43-4B1E-AB9C-8384482E3EC0}" type="parTrans" cxnId="{106F420C-1B2B-42B8-B0D0-7E83883D591C}">
      <dgm:prSet/>
      <dgm:spPr/>
      <dgm:t>
        <a:bodyPr/>
        <a:lstStyle/>
        <a:p>
          <a:endParaRPr lang="uk-UA"/>
        </a:p>
      </dgm:t>
    </dgm:pt>
    <dgm:pt modelId="{F5257C00-B02B-430F-A603-BAEDE2B4515B}" type="sibTrans" cxnId="{106F420C-1B2B-42B8-B0D0-7E83883D591C}">
      <dgm:prSet/>
      <dgm:spPr/>
      <dgm:t>
        <a:bodyPr/>
        <a:lstStyle/>
        <a:p>
          <a:endParaRPr lang="uk-UA"/>
        </a:p>
      </dgm:t>
    </dgm:pt>
    <dgm:pt modelId="{90CB608A-382C-4E98-8BD6-397EE81AB858}">
      <dgm:prSet phldrT="[Текст]" custT="1"/>
      <dgm:spPr/>
      <dgm:t>
        <a:bodyPr/>
        <a:lstStyle/>
        <a:p>
          <a:endParaRPr lang="uk-UA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E3EC4-8A5E-49B0-9696-A674B05EF0B8}" type="parTrans" cxnId="{AF7AA10A-AB5E-4B99-A7DF-5918E1256F40}">
      <dgm:prSet/>
      <dgm:spPr/>
      <dgm:t>
        <a:bodyPr/>
        <a:lstStyle/>
        <a:p>
          <a:endParaRPr lang="uk-UA"/>
        </a:p>
      </dgm:t>
    </dgm:pt>
    <dgm:pt modelId="{10C3220E-7E54-44D6-8C7C-0F6C73F85687}" type="sibTrans" cxnId="{AF7AA10A-AB5E-4B99-A7DF-5918E1256F40}">
      <dgm:prSet/>
      <dgm:spPr/>
      <dgm:t>
        <a:bodyPr/>
        <a:lstStyle/>
        <a:p>
          <a:endParaRPr lang="uk-UA"/>
        </a:p>
      </dgm:t>
    </dgm:pt>
    <dgm:pt modelId="{E4993E5F-04C5-472B-9A70-076FC6BC0D90}" type="pres">
      <dgm:prSet presAssocID="{149C7303-A142-43F2-8FB6-461BDB462E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2D7717-0E88-47BB-9F0B-84361D6FB2E5}" type="pres">
      <dgm:prSet presAssocID="{149C7303-A142-43F2-8FB6-461BDB462E5B}" presName="arrow" presStyleLbl="bgShp" presStyleIdx="0" presStyleCnt="1"/>
      <dgm:spPr/>
    </dgm:pt>
    <dgm:pt modelId="{39169250-130A-48FC-94B4-283DD8B9CD6D}" type="pres">
      <dgm:prSet presAssocID="{149C7303-A142-43F2-8FB6-461BDB462E5B}" presName="points" presStyleCnt="0"/>
      <dgm:spPr/>
    </dgm:pt>
    <dgm:pt modelId="{8EC53570-F51E-4A0A-929A-D33E9B23F505}" type="pres">
      <dgm:prSet presAssocID="{97EDEF54-9AA1-4332-9CC6-25AB9DF8A5C7}" presName="compositeA" presStyleCnt="0"/>
      <dgm:spPr/>
    </dgm:pt>
    <dgm:pt modelId="{0D011901-821C-4345-B585-D2D3BA36212B}" type="pres">
      <dgm:prSet presAssocID="{97EDEF54-9AA1-4332-9CC6-25AB9DF8A5C7}" presName="textA" presStyleLbl="revTx" presStyleIdx="0" presStyleCnt="3" custScaleX="1801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7CE522-EC7D-4939-A0F6-FF0EE792358F}" type="pres">
      <dgm:prSet presAssocID="{97EDEF54-9AA1-4332-9CC6-25AB9DF8A5C7}" presName="circleA" presStyleLbl="node1" presStyleIdx="0" presStyleCnt="3"/>
      <dgm:spPr/>
    </dgm:pt>
    <dgm:pt modelId="{ADAC118A-7536-493E-BD63-37DECF10481E}" type="pres">
      <dgm:prSet presAssocID="{97EDEF54-9AA1-4332-9CC6-25AB9DF8A5C7}" presName="spaceA" presStyleCnt="0"/>
      <dgm:spPr/>
    </dgm:pt>
    <dgm:pt modelId="{AC5D1C48-F171-4380-A24B-B60C7C2077A5}" type="pres">
      <dgm:prSet presAssocID="{D94F6520-3B40-4A73-9070-A80D36BD5853}" presName="space" presStyleCnt="0"/>
      <dgm:spPr/>
    </dgm:pt>
    <dgm:pt modelId="{3F0BEEA2-BBB1-4F6C-A130-DDB49161C6D9}" type="pres">
      <dgm:prSet presAssocID="{7D76084D-9672-4805-A019-045BAD4D1651}" presName="compositeB" presStyleCnt="0"/>
      <dgm:spPr/>
    </dgm:pt>
    <dgm:pt modelId="{9CD63590-E314-4638-855A-4FAE52779DA3}" type="pres">
      <dgm:prSet presAssocID="{7D76084D-9672-4805-A019-045BAD4D1651}" presName="textB" presStyleLbl="revTx" presStyleIdx="1" presStyleCnt="3" custScaleX="1865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A2752C-50AF-42BF-B49B-84DFEBDC930E}" type="pres">
      <dgm:prSet presAssocID="{7D76084D-9672-4805-A019-045BAD4D1651}" presName="circleB" presStyleLbl="node1" presStyleIdx="1" presStyleCnt="3"/>
      <dgm:spPr/>
    </dgm:pt>
    <dgm:pt modelId="{52C5F7F7-0B69-48A2-8F2A-5D7EED076FCA}" type="pres">
      <dgm:prSet presAssocID="{7D76084D-9672-4805-A019-045BAD4D1651}" presName="spaceB" presStyleCnt="0"/>
      <dgm:spPr/>
    </dgm:pt>
    <dgm:pt modelId="{FFEC1499-7594-4A68-96A8-7915B3DBD17E}" type="pres">
      <dgm:prSet presAssocID="{76A6DED9-3A98-483F-802A-2118854F5391}" presName="space" presStyleCnt="0"/>
      <dgm:spPr/>
    </dgm:pt>
    <dgm:pt modelId="{D5E59B8C-860E-4CFE-93CF-130FE711BD9F}" type="pres">
      <dgm:prSet presAssocID="{F9E4C0A9-7101-44FB-BECA-C65A99FBA27A}" presName="compositeA" presStyleCnt="0"/>
      <dgm:spPr/>
    </dgm:pt>
    <dgm:pt modelId="{34B4E56B-C2F4-4560-A10A-1D5528A6E1D5}" type="pres">
      <dgm:prSet presAssocID="{F9E4C0A9-7101-44FB-BECA-C65A99FBA27A}" presName="textA" presStyleLbl="revTx" presStyleIdx="2" presStyleCnt="3" custScaleX="3282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4A12F5-DA21-4BFC-9347-1E5C47AFA3A8}" type="pres">
      <dgm:prSet presAssocID="{F9E4C0A9-7101-44FB-BECA-C65A99FBA27A}" presName="circleA" presStyleLbl="node1" presStyleIdx="2" presStyleCnt="3"/>
      <dgm:spPr/>
    </dgm:pt>
    <dgm:pt modelId="{475B519C-37C0-4A57-94A9-786E882AE59E}" type="pres">
      <dgm:prSet presAssocID="{F9E4C0A9-7101-44FB-BECA-C65A99FBA27A}" presName="spaceA" presStyleCnt="0"/>
      <dgm:spPr/>
    </dgm:pt>
  </dgm:ptLst>
  <dgm:cxnLst>
    <dgm:cxn modelId="{ADDBA6CE-DD86-4E60-8800-46A7F0374083}" srcId="{149C7303-A142-43F2-8FB6-461BDB462E5B}" destId="{F9E4C0A9-7101-44FB-BECA-C65A99FBA27A}" srcOrd="2" destOrd="0" parTransId="{325B1E87-E79B-48C8-B933-AC747F293AD7}" sibTransId="{AF0F7277-7D40-4BA0-B8F3-16D9CBC920C4}"/>
    <dgm:cxn modelId="{F8A11588-FE4B-4727-99C0-DE4252C3CF8F}" type="presOf" srcId="{8B8092A2-0527-4677-BD74-F9B5F0070B5E}" destId="{34B4E56B-C2F4-4560-A10A-1D5528A6E1D5}" srcOrd="0" destOrd="1" presId="urn:microsoft.com/office/officeart/2005/8/layout/hProcess11"/>
    <dgm:cxn modelId="{759043C7-7413-4DB0-97C8-20F6055C1EF8}" type="presOf" srcId="{BDFB1AC6-6BD7-4A61-93E9-92A378D24C4D}" destId="{9CD63590-E314-4638-855A-4FAE52779DA3}" srcOrd="0" destOrd="2" presId="urn:microsoft.com/office/officeart/2005/8/layout/hProcess11"/>
    <dgm:cxn modelId="{A95001DA-1139-4468-A652-702AC267CC25}" type="presOf" srcId="{A532D586-E841-448B-B604-95B7CFF7B131}" destId="{34B4E56B-C2F4-4560-A10A-1D5528A6E1D5}" srcOrd="0" destOrd="4" presId="urn:microsoft.com/office/officeart/2005/8/layout/hProcess11"/>
    <dgm:cxn modelId="{843E9497-708F-405F-8B8B-85B9B1A740BB}" type="presOf" srcId="{F9E4C0A9-7101-44FB-BECA-C65A99FBA27A}" destId="{34B4E56B-C2F4-4560-A10A-1D5528A6E1D5}" srcOrd="0" destOrd="0" presId="urn:microsoft.com/office/officeart/2005/8/layout/hProcess11"/>
    <dgm:cxn modelId="{414FEA05-86F0-4255-A168-7F6332669618}" type="presOf" srcId="{B11627A8-81A0-4400-ABB3-6E8EE9386734}" destId="{34B4E56B-C2F4-4560-A10A-1D5528A6E1D5}" srcOrd="0" destOrd="3" presId="urn:microsoft.com/office/officeart/2005/8/layout/hProcess11"/>
    <dgm:cxn modelId="{F2F845EA-91C9-44DE-849C-FBE165D1A6D1}" srcId="{97EDEF54-9AA1-4332-9CC6-25AB9DF8A5C7}" destId="{582FDA9A-5739-4FCA-BCD7-E486077E4CB3}" srcOrd="1" destOrd="0" parTransId="{FC9B27F3-8920-4E13-AE0E-A70BEE895AA5}" sibTransId="{D8B8698C-613A-47C5-B42E-7DA486BD27C1}"/>
    <dgm:cxn modelId="{E8B16670-A10C-4A4B-BFDE-DFAC83A3149C}" srcId="{97EDEF54-9AA1-4332-9CC6-25AB9DF8A5C7}" destId="{D8FB1BB0-DBE8-4764-99CE-E3860D0AC5E7}" srcOrd="0" destOrd="0" parTransId="{CF6F3427-1CD0-4259-A0A2-A6BF617E4F3D}" sibTransId="{439C6C18-33D4-4AF3-891F-E67C0D93CF56}"/>
    <dgm:cxn modelId="{0E821915-85C3-47BA-ADDF-9FF05EDE7986}" srcId="{149C7303-A142-43F2-8FB6-461BDB462E5B}" destId="{97EDEF54-9AA1-4332-9CC6-25AB9DF8A5C7}" srcOrd="0" destOrd="0" parTransId="{4576D63F-F31E-4FA9-9A4D-2A0F7D4831D5}" sibTransId="{D94F6520-3B40-4A73-9070-A80D36BD5853}"/>
    <dgm:cxn modelId="{81C11435-BBBE-48A5-8560-87213F6A4B51}" srcId="{F9E4C0A9-7101-44FB-BECA-C65A99FBA27A}" destId="{8B8092A2-0527-4677-BD74-F9B5F0070B5E}" srcOrd="0" destOrd="0" parTransId="{A513FEB3-C275-4187-8DF3-50E4813B0D99}" sibTransId="{F520E60C-1C7E-4F9B-99A8-13C5B8808BFF}"/>
    <dgm:cxn modelId="{1149F550-6F9A-4F4B-9255-9E402074B2F0}" srcId="{7D76084D-9672-4805-A019-045BAD4D1651}" destId="{03C9ED22-5099-4413-B02A-D3FDF4078DDF}" srcOrd="0" destOrd="0" parTransId="{EDCB5724-C435-4A86-ABB3-5D02AEFCE48A}" sibTransId="{8E61F6DD-66A6-4045-9BAC-2899727F5343}"/>
    <dgm:cxn modelId="{6E6E8C57-1BC4-4C2D-8B15-1B742BA1FC84}" type="presOf" srcId="{582FDA9A-5739-4FCA-BCD7-E486077E4CB3}" destId="{0D011901-821C-4345-B585-D2D3BA36212B}" srcOrd="0" destOrd="2" presId="urn:microsoft.com/office/officeart/2005/8/layout/hProcess11"/>
    <dgm:cxn modelId="{26456F5F-CB15-41BD-9A76-11F5E2878352}" type="presOf" srcId="{90CB608A-382C-4E98-8BD6-397EE81AB858}" destId="{34B4E56B-C2F4-4560-A10A-1D5528A6E1D5}" srcOrd="0" destOrd="2" presId="urn:microsoft.com/office/officeart/2005/8/layout/hProcess11"/>
    <dgm:cxn modelId="{3C1DE4E4-9536-42F2-A648-4F12386048B0}" srcId="{149C7303-A142-43F2-8FB6-461BDB462E5B}" destId="{7D76084D-9672-4805-A019-045BAD4D1651}" srcOrd="1" destOrd="0" parTransId="{F7ED01C3-F6C3-4A56-9D34-5F97E08916C4}" sibTransId="{76A6DED9-3A98-483F-802A-2118854F5391}"/>
    <dgm:cxn modelId="{3B5F03B3-6101-4A99-9C5A-308AD5D56011}" type="presOf" srcId="{149C7303-A142-43F2-8FB6-461BDB462E5B}" destId="{E4993E5F-04C5-472B-9A70-076FC6BC0D90}" srcOrd="0" destOrd="0" presId="urn:microsoft.com/office/officeart/2005/8/layout/hProcess11"/>
    <dgm:cxn modelId="{34F30EA7-AEB7-44E0-AAA9-A57A7E159CDA}" type="presOf" srcId="{2183A584-AF57-4326-A665-FC2464C93EB8}" destId="{9CD63590-E314-4638-855A-4FAE52779DA3}" srcOrd="0" destOrd="3" presId="urn:microsoft.com/office/officeart/2005/8/layout/hProcess11"/>
    <dgm:cxn modelId="{236F50CE-C92A-4C2E-8174-CECB7FB7DB88}" type="presOf" srcId="{03C9ED22-5099-4413-B02A-D3FDF4078DDF}" destId="{9CD63590-E314-4638-855A-4FAE52779DA3}" srcOrd="0" destOrd="1" presId="urn:microsoft.com/office/officeart/2005/8/layout/hProcess11"/>
    <dgm:cxn modelId="{38A8E8EA-7490-4A4A-AF86-9B7FB04F7087}" type="presOf" srcId="{97EDEF54-9AA1-4332-9CC6-25AB9DF8A5C7}" destId="{0D011901-821C-4345-B585-D2D3BA36212B}" srcOrd="0" destOrd="0" presId="urn:microsoft.com/office/officeart/2005/8/layout/hProcess11"/>
    <dgm:cxn modelId="{27DE5237-6C66-42EA-82DD-F0184F8A8AFB}" srcId="{7D76084D-9672-4805-A019-045BAD4D1651}" destId="{2183A584-AF57-4326-A665-FC2464C93EB8}" srcOrd="2" destOrd="0" parTransId="{C0D39D3E-32BF-4AB0-BA65-0F90CA22122D}" sibTransId="{CC37D30F-81EA-4EFB-8F79-D6E186BCBDBD}"/>
    <dgm:cxn modelId="{AF7AA10A-AB5E-4B99-A7DF-5918E1256F40}" srcId="{F9E4C0A9-7101-44FB-BECA-C65A99FBA27A}" destId="{90CB608A-382C-4E98-8BD6-397EE81AB858}" srcOrd="1" destOrd="0" parTransId="{F24E3EC4-8A5E-49B0-9696-A674B05EF0B8}" sibTransId="{10C3220E-7E54-44D6-8C7C-0F6C73F85687}"/>
    <dgm:cxn modelId="{E6B02812-1DEC-4B6F-8D00-22037692B9DF}" srcId="{7D76084D-9672-4805-A019-045BAD4D1651}" destId="{BDFB1AC6-6BD7-4A61-93E9-92A378D24C4D}" srcOrd="1" destOrd="0" parTransId="{00F8C73D-46F9-49A2-9769-1B0219F2082E}" sibTransId="{0E97FE74-4617-455D-A5E8-4583AE2DA2A1}"/>
    <dgm:cxn modelId="{90A2020E-4A89-4A3D-AEB8-92711B3BD311}" type="presOf" srcId="{D8FB1BB0-DBE8-4764-99CE-E3860D0AC5E7}" destId="{0D011901-821C-4345-B585-D2D3BA36212B}" srcOrd="0" destOrd="1" presId="urn:microsoft.com/office/officeart/2005/8/layout/hProcess11"/>
    <dgm:cxn modelId="{106F420C-1B2B-42B8-B0D0-7E83883D591C}" srcId="{F9E4C0A9-7101-44FB-BECA-C65A99FBA27A}" destId="{B11627A8-81A0-4400-ABB3-6E8EE9386734}" srcOrd="2" destOrd="0" parTransId="{1200FEC9-5F43-4B1E-AB9C-8384482E3EC0}" sibTransId="{F5257C00-B02B-430F-A603-BAEDE2B4515B}"/>
    <dgm:cxn modelId="{629BE99D-4B6F-4D63-8666-95D1EC19030D}" type="presOf" srcId="{7D76084D-9672-4805-A019-045BAD4D1651}" destId="{9CD63590-E314-4638-855A-4FAE52779DA3}" srcOrd="0" destOrd="0" presId="urn:microsoft.com/office/officeart/2005/8/layout/hProcess11"/>
    <dgm:cxn modelId="{FE27CB3D-9733-4DFA-984A-DB13E14C898F}" srcId="{F9E4C0A9-7101-44FB-BECA-C65A99FBA27A}" destId="{A532D586-E841-448B-B604-95B7CFF7B131}" srcOrd="3" destOrd="0" parTransId="{5A1460AA-CDA9-4979-96CD-B7F04E41C35F}" sibTransId="{35A04A85-DB02-43D2-885D-6E66806C8078}"/>
    <dgm:cxn modelId="{998BF30A-C696-4A0F-BBA7-1C1FC1E17FA4}" type="presParOf" srcId="{E4993E5F-04C5-472B-9A70-076FC6BC0D90}" destId="{732D7717-0E88-47BB-9F0B-84361D6FB2E5}" srcOrd="0" destOrd="0" presId="urn:microsoft.com/office/officeart/2005/8/layout/hProcess11"/>
    <dgm:cxn modelId="{24B3D0BD-36A0-45EB-A8C8-5C73DE27CCF3}" type="presParOf" srcId="{E4993E5F-04C5-472B-9A70-076FC6BC0D90}" destId="{39169250-130A-48FC-94B4-283DD8B9CD6D}" srcOrd="1" destOrd="0" presId="urn:microsoft.com/office/officeart/2005/8/layout/hProcess11"/>
    <dgm:cxn modelId="{0415819A-ACA5-45EA-9202-3646C9218471}" type="presParOf" srcId="{39169250-130A-48FC-94B4-283DD8B9CD6D}" destId="{8EC53570-F51E-4A0A-929A-D33E9B23F505}" srcOrd="0" destOrd="0" presId="urn:microsoft.com/office/officeart/2005/8/layout/hProcess11"/>
    <dgm:cxn modelId="{7C5EE862-462F-4E87-B9F8-01865306F54C}" type="presParOf" srcId="{8EC53570-F51E-4A0A-929A-D33E9B23F505}" destId="{0D011901-821C-4345-B585-D2D3BA36212B}" srcOrd="0" destOrd="0" presId="urn:microsoft.com/office/officeart/2005/8/layout/hProcess11"/>
    <dgm:cxn modelId="{739495BF-D16B-46F1-B986-7899624AA82B}" type="presParOf" srcId="{8EC53570-F51E-4A0A-929A-D33E9B23F505}" destId="{F27CE522-EC7D-4939-A0F6-FF0EE792358F}" srcOrd="1" destOrd="0" presId="urn:microsoft.com/office/officeart/2005/8/layout/hProcess11"/>
    <dgm:cxn modelId="{9B6F13F1-B712-4D39-A793-2A75EAD788F5}" type="presParOf" srcId="{8EC53570-F51E-4A0A-929A-D33E9B23F505}" destId="{ADAC118A-7536-493E-BD63-37DECF10481E}" srcOrd="2" destOrd="0" presId="urn:microsoft.com/office/officeart/2005/8/layout/hProcess11"/>
    <dgm:cxn modelId="{7DC03A15-DC67-4D3D-AC12-29BD86838E1C}" type="presParOf" srcId="{39169250-130A-48FC-94B4-283DD8B9CD6D}" destId="{AC5D1C48-F171-4380-A24B-B60C7C2077A5}" srcOrd="1" destOrd="0" presId="urn:microsoft.com/office/officeart/2005/8/layout/hProcess11"/>
    <dgm:cxn modelId="{0E0857C4-C804-4F85-9B8D-8192B1E0EFFA}" type="presParOf" srcId="{39169250-130A-48FC-94B4-283DD8B9CD6D}" destId="{3F0BEEA2-BBB1-4F6C-A130-DDB49161C6D9}" srcOrd="2" destOrd="0" presId="urn:microsoft.com/office/officeart/2005/8/layout/hProcess11"/>
    <dgm:cxn modelId="{3497B21B-08F4-4248-B6DE-D39CE987906C}" type="presParOf" srcId="{3F0BEEA2-BBB1-4F6C-A130-DDB49161C6D9}" destId="{9CD63590-E314-4638-855A-4FAE52779DA3}" srcOrd="0" destOrd="0" presId="urn:microsoft.com/office/officeart/2005/8/layout/hProcess11"/>
    <dgm:cxn modelId="{A9AFB2C3-3513-4F99-9D4B-36001E2254B0}" type="presParOf" srcId="{3F0BEEA2-BBB1-4F6C-A130-DDB49161C6D9}" destId="{A3A2752C-50AF-42BF-B49B-84DFEBDC930E}" srcOrd="1" destOrd="0" presId="urn:microsoft.com/office/officeart/2005/8/layout/hProcess11"/>
    <dgm:cxn modelId="{AF1E3E64-CF51-4F56-ABC1-A85610EF189F}" type="presParOf" srcId="{3F0BEEA2-BBB1-4F6C-A130-DDB49161C6D9}" destId="{52C5F7F7-0B69-48A2-8F2A-5D7EED076FCA}" srcOrd="2" destOrd="0" presId="urn:microsoft.com/office/officeart/2005/8/layout/hProcess11"/>
    <dgm:cxn modelId="{EFA3F14C-280E-4B75-B012-D4B000E11872}" type="presParOf" srcId="{39169250-130A-48FC-94B4-283DD8B9CD6D}" destId="{FFEC1499-7594-4A68-96A8-7915B3DBD17E}" srcOrd="3" destOrd="0" presId="urn:microsoft.com/office/officeart/2005/8/layout/hProcess11"/>
    <dgm:cxn modelId="{8D2E0D29-D091-4C45-BB34-46E259F90F47}" type="presParOf" srcId="{39169250-130A-48FC-94B4-283DD8B9CD6D}" destId="{D5E59B8C-860E-4CFE-93CF-130FE711BD9F}" srcOrd="4" destOrd="0" presId="urn:microsoft.com/office/officeart/2005/8/layout/hProcess11"/>
    <dgm:cxn modelId="{AC44A2EC-FA5A-4D1B-AA78-CE9A5F01A802}" type="presParOf" srcId="{D5E59B8C-860E-4CFE-93CF-130FE711BD9F}" destId="{34B4E56B-C2F4-4560-A10A-1D5528A6E1D5}" srcOrd="0" destOrd="0" presId="urn:microsoft.com/office/officeart/2005/8/layout/hProcess11"/>
    <dgm:cxn modelId="{D07AB1EA-7876-4B76-ABA1-5EC088916DE9}" type="presParOf" srcId="{D5E59B8C-860E-4CFE-93CF-130FE711BD9F}" destId="{564A12F5-DA21-4BFC-9347-1E5C47AFA3A8}" srcOrd="1" destOrd="0" presId="urn:microsoft.com/office/officeart/2005/8/layout/hProcess11"/>
    <dgm:cxn modelId="{76EE8291-9E8F-4CC7-94AF-34426DF0604F}" type="presParOf" srcId="{D5E59B8C-860E-4CFE-93CF-130FE711BD9F}" destId="{475B519C-37C0-4A57-94A9-786E882AE59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D7717-0E88-47BB-9F0B-84361D6FB2E5}">
      <dsp:nvSpPr>
        <dsp:cNvPr id="0" name=""/>
        <dsp:cNvSpPr/>
      </dsp:nvSpPr>
      <dsp:spPr>
        <a:xfrm>
          <a:off x="0" y="1101722"/>
          <a:ext cx="7920880" cy="1468963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011901-821C-4345-B585-D2D3BA36212B}">
      <dsp:nvSpPr>
        <dsp:cNvPr id="0" name=""/>
        <dsp:cNvSpPr/>
      </dsp:nvSpPr>
      <dsp:spPr>
        <a:xfrm>
          <a:off x="189" y="0"/>
          <a:ext cx="1822080" cy="14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>
              <a:latin typeface="Arial" panose="020B0604020202020204" pitchFamily="34" charset="0"/>
              <a:cs typeface="Arial" panose="020B0604020202020204" pitchFamily="34" charset="0"/>
            </a:rPr>
            <a:t>Crossref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>
              <a:latin typeface="Arial" panose="020B0604020202020204" pitchFamily="34" charset="0"/>
              <a:cs typeface="Arial" panose="020B0604020202020204" pitchFamily="34" charset="0"/>
            </a:rPr>
            <a:t>Українські видавці отримують </a:t>
          </a:r>
          <a:r>
            <a:rPr lang="pl-PL" sz="1200" kern="1200" dirty="0">
              <a:latin typeface="Arial" panose="020B0604020202020204" pitchFamily="34" charset="0"/>
              <a:cs typeface="Arial" panose="020B0604020202020204" pitchFamily="34" charset="0"/>
            </a:rPr>
            <a:t>DOI</a:t>
          </a:r>
          <a:r>
            <a:rPr lang="uk-UA" sz="1200" kern="1200" dirty="0">
              <a:latin typeface="Arial" panose="020B0604020202020204" pitchFamily="34" charset="0"/>
              <a:cs typeface="Arial" panose="020B0604020202020204" pitchFamily="34" charset="0"/>
            </a:rPr>
            <a:t> від </a:t>
          </a: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Crossref</a:t>
          </a:r>
          <a:r>
            <a:rPr lang="uk-UA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>
              <a:latin typeface="Arial" panose="020B0604020202020204" pitchFamily="34" charset="0"/>
              <a:cs typeface="Arial" panose="020B0604020202020204" pitchFamily="34" charset="0"/>
            </a:rPr>
            <a:t>Додатково беруть участь у програмі </a:t>
          </a:r>
          <a:r>
            <a:rPr lang="pl-PL" sz="1200" kern="1200" dirty="0">
              <a:latin typeface="Arial" panose="020B0604020202020204" pitchFamily="34" charset="0"/>
              <a:cs typeface="Arial" panose="020B0604020202020204" pitchFamily="34" charset="0"/>
            </a:rPr>
            <a:t>Cited-by </a:t>
          </a:r>
          <a:endParaRPr lang="uk-UA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" y="0"/>
        <a:ext cx="1822080" cy="1468963"/>
      </dsp:txXfrm>
    </dsp:sp>
    <dsp:sp modelId="{F27CE522-EC7D-4939-A0F6-FF0EE792358F}">
      <dsp:nvSpPr>
        <dsp:cNvPr id="0" name=""/>
        <dsp:cNvSpPr/>
      </dsp:nvSpPr>
      <dsp:spPr>
        <a:xfrm>
          <a:off x="727609" y="1652583"/>
          <a:ext cx="367240" cy="36724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D63590-E314-4638-855A-4FAE52779DA3}">
      <dsp:nvSpPr>
        <dsp:cNvPr id="0" name=""/>
        <dsp:cNvSpPr/>
      </dsp:nvSpPr>
      <dsp:spPr>
        <a:xfrm>
          <a:off x="1872829" y="2203444"/>
          <a:ext cx="1886139" cy="14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>
              <a:latin typeface="Arial" panose="020B0604020202020204" pitchFamily="34" charset="0"/>
              <a:cs typeface="Arial" panose="020B0604020202020204" pitchFamily="34" charset="0"/>
            </a:rPr>
            <a:t>OpenCitations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>
              <a:latin typeface="Arial" panose="020B0604020202020204" pitchFamily="34" charset="0"/>
              <a:cs typeface="Arial" panose="020B0604020202020204" pitchFamily="34" charset="0"/>
            </a:rPr>
            <a:t>Підтримка програми </a:t>
          </a:r>
          <a:r>
            <a:rPr lang="pl-PL" sz="1200" kern="1200" dirty="0">
              <a:latin typeface="Arial" panose="020B0604020202020204" pitchFamily="34" charset="0"/>
              <a:cs typeface="Arial" panose="020B0604020202020204" pitchFamily="34" charset="0"/>
            </a:rPr>
            <a:t>Initiative for Open </a:t>
          </a: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Citations</a:t>
          </a:r>
          <a:r>
            <a:rPr lang="uk-UA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uk-UA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Метадані українських видань у </a:t>
          </a: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OpenCitations Corpus </a:t>
          </a:r>
          <a:endParaRPr lang="uk-UA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2829" y="2203444"/>
        <a:ext cx="1886139" cy="1468963"/>
      </dsp:txXfrm>
    </dsp:sp>
    <dsp:sp modelId="{A3A2752C-50AF-42BF-B49B-84DFEBDC930E}">
      <dsp:nvSpPr>
        <dsp:cNvPr id="0" name=""/>
        <dsp:cNvSpPr/>
      </dsp:nvSpPr>
      <dsp:spPr>
        <a:xfrm>
          <a:off x="2632278" y="1652583"/>
          <a:ext cx="367240" cy="36724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4E56B-C2F4-4560-A10A-1D5528A6E1D5}">
      <dsp:nvSpPr>
        <dsp:cNvPr id="0" name=""/>
        <dsp:cNvSpPr/>
      </dsp:nvSpPr>
      <dsp:spPr>
        <a:xfrm>
          <a:off x="3809528" y="0"/>
          <a:ext cx="3319074" cy="14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OUCI</a:t>
          </a:r>
          <a:endParaRPr lang="uk-UA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>
              <a:latin typeface="Arial" panose="020B0604020202020204" pitchFamily="34" charset="0"/>
              <a:cs typeface="Arial" panose="020B0604020202020204" pitchFamily="34" charset="0"/>
            </a:rPr>
            <a:t>Скрипт та інтерфейс </a:t>
          </a:r>
          <a:r>
            <a:rPr lang="pl-PL" sz="1200" kern="1200" dirty="0">
              <a:latin typeface="Arial" panose="020B0604020202020204" pitchFamily="34" charset="0"/>
              <a:cs typeface="Arial" panose="020B0604020202020204" pitchFamily="34" charset="0"/>
            </a:rPr>
            <a:t>Open Ukrainian Citation </a:t>
          </a: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Index</a:t>
          </a:r>
          <a:r>
            <a:rPr lang="uk-UA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uk-UA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Видавці «вимагають» </a:t>
          </a: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ORCID</a:t>
          </a:r>
          <a:r>
            <a:rPr lang="uk-UA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від авторів;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>
              <a:latin typeface="Arial" panose="020B0604020202020204" pitchFamily="34" charset="0"/>
              <a:cs typeface="Arial" panose="020B0604020202020204" pitchFamily="34" charset="0"/>
            </a:rPr>
            <a:t>Підтримка роботи </a:t>
          </a:r>
          <a:r>
            <a:rPr lang="pl-PL" sz="1200" kern="1200" dirty="0">
              <a:latin typeface="Arial" panose="020B0604020202020204" pitchFamily="34" charset="0"/>
              <a:cs typeface="Arial" panose="020B0604020202020204" pitchFamily="34" charset="0"/>
            </a:rPr>
            <a:t>OUCI</a:t>
          </a:r>
          <a:r>
            <a:rPr lang="uk-UA" sz="1200" kern="1200" dirty="0">
              <a:latin typeface="Arial" panose="020B0604020202020204" pitchFamily="34" charset="0"/>
              <a:cs typeface="Arial" panose="020B0604020202020204" pitchFamily="34" charset="0"/>
            </a:rPr>
            <a:t> (ДНТБ України)</a:t>
          </a:r>
        </a:p>
      </dsp:txBody>
      <dsp:txXfrm>
        <a:off x="3809528" y="0"/>
        <a:ext cx="3319074" cy="1468963"/>
      </dsp:txXfrm>
    </dsp:sp>
    <dsp:sp modelId="{564A12F5-DA21-4BFC-9347-1E5C47AFA3A8}">
      <dsp:nvSpPr>
        <dsp:cNvPr id="0" name=""/>
        <dsp:cNvSpPr/>
      </dsp:nvSpPr>
      <dsp:spPr>
        <a:xfrm>
          <a:off x="5285445" y="1652583"/>
          <a:ext cx="367240" cy="36724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84F54-5A6D-4AE1-A559-69CA11E1D266}" type="datetimeFigureOut">
              <a:rPr lang="uk-UA" smtClean="0"/>
              <a:t>27.09.2018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E16B2-9A8C-4946-8E60-D1B0E2A0DC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638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srn.com/abstract=3243134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139702"/>
            <a:ext cx="7772400" cy="1102519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Чому і як ми повинні підтримати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Open Ukrainian Citation Index?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3507854"/>
            <a:ext cx="6400800" cy="504056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Сергій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Назаровець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71550"/>
            <a:ext cx="1224136" cy="79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29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REST API for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COCI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щоб переглянути джерело цитувань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3678"/>
            <a:ext cx="8229600" cy="1582104"/>
          </a:xfrm>
        </p:spPr>
      </p:pic>
      <p:sp>
        <p:nvSpPr>
          <p:cNvPr id="5" name="Прямоугольник 4"/>
          <p:cNvSpPr/>
          <p:nvPr/>
        </p:nvSpPr>
        <p:spPr>
          <a:xfrm>
            <a:off x="2555776" y="4040575"/>
            <a:ext cx="3734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http://opencitations.net/index/coci/api/v1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65300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Initiative for Open Citations 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7614"/>
            <a:ext cx="2143125" cy="214312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851670"/>
            <a:ext cx="4398640" cy="201139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Співпраця між науковими видавництвами, дослідниками та іншими зацікавленими сторонами задля сприяння необмеженій доступності даних про наукові цитування.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49712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https://i4oc.org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Засновники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Initiative for Open Citations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37" y="1714397"/>
            <a:ext cx="6567106" cy="197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2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Хто підтримує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I4OC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7" y="1437974"/>
            <a:ext cx="4378427" cy="2519714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29" y="1437974"/>
            <a:ext cx="3824821" cy="2519714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4182382"/>
            <a:ext cx="4032447" cy="33908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182382"/>
            <a:ext cx="842647" cy="2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Найбільші видавництва, які підтримали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I4OC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63638"/>
            <a:ext cx="8229600" cy="2592288"/>
          </a:xfrm>
        </p:spPr>
        <p:txBody>
          <a:bodyPr numCol="2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American Geophysical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Union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Computing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Machinery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BMJ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Cambridge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Spring Harbor Laboratory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EMBO Press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Royal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Society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SAGE Publishing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Springer Nature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Taylor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Francis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Wiley…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Найбільші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видавці,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які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досі НЕ підтримали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I4OC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9662"/>
            <a:ext cx="1728192" cy="172819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491630"/>
            <a:ext cx="4546848" cy="273630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IEEE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Wolters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Kluwer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IOP Publishing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40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Скільки цитат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вже відкрито?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3651870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мільйонів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записів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 відкритими бібліографічними списками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1995686"/>
            <a:ext cx="7763959" cy="781159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827584" y="3075806"/>
            <a:ext cx="38164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Open Citations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Corpus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720066"/>
            <a:ext cx="4176464" cy="2021464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Відкритий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міжнародний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репозитарій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наукових даних про цитування, які описано за використання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онтологій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SPAR (Semantic Publishing and Referencess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20559"/>
            <a:ext cx="2427734" cy="24277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3707643"/>
            <a:ext cx="2552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opencitations.net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Open Ukrainian Citation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34090"/>
              </p:ext>
            </p:extLst>
          </p:nvPr>
        </p:nvGraphicFramePr>
        <p:xfrm>
          <a:off x="611560" y="1059582"/>
          <a:ext cx="792088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1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чого підтримувати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ouci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Dimensions,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Lens.org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1findr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COCI, VOSviewer, Gephi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3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Ідея створення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OUCI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DOI, Crossref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Cited-by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I4OC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OUCI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23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Новий Порядок формування Переліку наукових фахових видань України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779662"/>
            <a:ext cx="4474840" cy="2088232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Вимагає від редакцій видань присвоєння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кожному опублікованому матеріалу міжнародного цифрового ідентифікатора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DOI (Digital Object Identifier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178" y="3867894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www.doi.org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 descr="Вырезка экрана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2" y="1635646"/>
            <a:ext cx="3322712" cy="2118177"/>
          </a:xfrm>
        </p:spPr>
      </p:pic>
    </p:spTree>
    <p:extLst>
      <p:ext uri="{BB962C8B-B14F-4D97-AF65-F5344CB8AC3E}">
        <p14:creationId xmlns:p14="http://schemas.microsoft.com/office/powerpoint/2010/main" val="12209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Open Ukrainian Citation Index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1590"/>
            <a:ext cx="5574978" cy="3394075"/>
          </a:xfrm>
        </p:spPr>
      </p:pic>
      <p:sp>
        <p:nvSpPr>
          <p:cNvPr id="7" name="TextBox 6"/>
          <p:cNvSpPr txBox="1"/>
          <p:nvPr/>
        </p:nvSpPr>
        <p:spPr>
          <a:xfrm>
            <a:off x="6372199" y="2067694"/>
            <a:ext cx="2249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Основні елементи 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та об'єкти сторінки 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документу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OUCI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2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Покращення представлення українських видань у спеціалізованих системах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683241"/>
            <a:ext cx="3672408" cy="24207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Dimensions,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Lens.org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1findr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Crossref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OpenCitations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Index…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83718"/>
            <a:ext cx="3008078" cy="982407"/>
          </a:xfr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54" y="3465813"/>
            <a:ext cx="2676899" cy="876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54" y="1419622"/>
            <a:ext cx="2988367" cy="5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66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 досліджень у суспільних та гуманітарних науках 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 descr="Вырезка экрана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22" y="1347614"/>
            <a:ext cx="2529008" cy="2882029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23928" y="1491630"/>
            <a:ext cx="4762872" cy="2808311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 присвячені регіональній тематиці та скеровані на національну аудиторію; 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суспільні та культурні відмінності можуть бути некорисними для дослідників з інших країн;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 публікується у регіональних журналах та монографіях різними мовами.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359201"/>
            <a:ext cx="2595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dirty="0">
                <a:latin typeface="Arial" panose="020B0604020202020204" pitchFamily="34" charset="0"/>
                <a:cs typeface="Arial" panose="020B0604020202020204" pitchFamily="34" charset="0"/>
              </a:rPr>
              <a:t>https://doi.org/10.1007/s11192-006-0007-2</a:t>
            </a:r>
          </a:p>
        </p:txBody>
      </p:sp>
    </p:spTree>
    <p:extLst>
      <p:ext uri="{BB962C8B-B14F-4D97-AF65-F5344CB8AC3E}">
        <p14:creationId xmlns:p14="http://schemas.microsoft.com/office/powerpoint/2010/main" val="3729108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Аналіз та візуалізація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інформації про українські наукові видання 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9662"/>
            <a:ext cx="2163688" cy="21636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1752327"/>
            <a:ext cx="2216423" cy="2216423"/>
          </a:xfrm>
        </p:spPr>
      </p:pic>
      <p:sp>
        <p:nvSpPr>
          <p:cNvPr id="7" name="Прямоугольник 6"/>
          <p:cNvSpPr/>
          <p:nvPr/>
        </p:nvSpPr>
        <p:spPr>
          <a:xfrm>
            <a:off x="5940152" y="4083918"/>
            <a:ext cx="1603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https://</a:t>
            </a:r>
            <a:r>
              <a:rPr lang="pl-PL" sz="1600" dirty="0" smtClean="0"/>
              <a:t>gephi.org</a:t>
            </a:r>
            <a:endParaRPr lang="uk-UA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62960" y="4083918"/>
            <a:ext cx="2523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http://</a:t>
            </a:r>
            <a:r>
              <a:rPr lang="pl-PL" sz="1600" dirty="0" smtClean="0"/>
              <a:t>www.vosviewer.com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060722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підтримати </a:t>
            </a:r>
            <a:r>
              <a:rPr lang="en-US" dirty="0" smtClean="0"/>
              <a:t>ouci</a:t>
            </a:r>
            <a:r>
              <a:rPr lang="en-US" dirty="0"/>
              <a:t>?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Crossref</a:t>
            </a:r>
            <a:r>
              <a:rPr lang="uk-UA" dirty="0" smtClean="0"/>
              <a:t>, </a:t>
            </a:r>
            <a:r>
              <a:rPr lang="pl-PL" dirty="0" smtClean="0"/>
              <a:t>I4OC</a:t>
            </a:r>
            <a:r>
              <a:rPr lang="en-US" dirty="0" smtClean="0"/>
              <a:t>, </a:t>
            </a:r>
            <a:r>
              <a:rPr lang="pl-PL" dirty="0" smtClean="0"/>
              <a:t>ORCID</a:t>
            </a:r>
            <a:r>
              <a:rPr lang="en-US" dirty="0"/>
              <a:t>, metadata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437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Підтримати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Initiative for Open Citations 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175001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Встановити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відповідний елемент метаданих для кожного депозиту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DOI (&lt;reference_distribution_opt&gt;  to "any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Або звернутися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до служби підтримки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Crossref (https://support.crossref.org/hc/en-us/requests/new).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11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ORCID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авторів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7654"/>
            <a:ext cx="4038600" cy="171988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933550"/>
            <a:ext cx="4038600" cy="180020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ORCID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стабільний цифровий ідентифікатор вченого, що дозволяє пов'язати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науковця з його професійною діяльністю.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425973"/>
            <a:ext cx="1327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orcid.org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97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Перевірте якість та відкритість метаданих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03598"/>
            <a:ext cx="4840023" cy="2905997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80112" y="1995686"/>
            <a:ext cx="3106688" cy="1656184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якості метаданих, що передаються в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Crossref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227934"/>
            <a:ext cx="3816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https://www.crossref.org/members/prep/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53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Великі прогалини в даних </a:t>
            </a:r>
            <a:r>
              <a:rPr lang="uk-UA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Crossref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щодо наукового цитування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978" y="4227934"/>
            <a:ext cx="8229600" cy="43869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Ludo Waltman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Comparing bibliographic data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the Workshop on Open Citations. Bologna, Italy, September 3, 2018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https://www.slideshare.net/LudoWaltman/comparing-bibliographic-data-sources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9622"/>
            <a:ext cx="8080453" cy="27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вірної ідентифікації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наукових цитувань 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9051"/>
            <a:ext cx="4038600" cy="273627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851670"/>
            <a:ext cx="4038600" cy="216024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Складність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структури бібліографічних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записів;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Технічні помилки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під час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реєстрації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записів; 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кількість стилів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цитувань…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67744" y="2283718"/>
            <a:ext cx="360040" cy="28803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906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На шлях до «відповідальних метрик»</a:t>
            </a:r>
            <a:endParaRPr lang="uk-UA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8" y="1200150"/>
            <a:ext cx="3127184" cy="25955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235961"/>
            <a:ext cx="3995716" cy="3087765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Слід постійно докладати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зусиль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розширення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джерел даних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методів обробки та візуалізації, а також спільнот дослідників, що розвивають наукометрію.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796" y="3980140"/>
            <a:ext cx="43685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Ismael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àfols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S&amp;T Indicators ‘In the Wild’: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Contextualisation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for Responsible Metrics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(September 2, 2018). </a:t>
            </a:r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at SSRN: 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https://ssrn.com/abstract=3243134</a:t>
            </a:r>
            <a:endParaRPr lang="uk-U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00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13643"/>
          </a:xfrm>
        </p:spPr>
        <p:txBody>
          <a:bodyPr>
            <a:normAutofit/>
          </a:bodyPr>
          <a:lstStyle/>
          <a:p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Міжнародний науково-практичний семінар</a:t>
            </a:r>
            <a:b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Цифрові інновації для наукових досліджень</a:t>
            </a:r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Науково-технічна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бл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отека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ім. Г. І. Денисенка Національного технічного університету України «Київський політехнічний інститут імені Ігоря Сікорського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26 вересня 2018 р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., Київ, Україна 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95686"/>
            <a:ext cx="1640088" cy="121308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563888" y="1995686"/>
            <a:ext cx="4680520" cy="1515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Сергій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Назаровець</a:t>
            </a:r>
          </a:p>
          <a:p>
            <a:pPr marL="0" indent="0">
              <a:buNone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заступник директора з наукової роботи,</a:t>
            </a:r>
          </a:p>
          <a:p>
            <a:pPr marL="0" indent="0">
              <a:buNone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Державна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науково-технічна бібліотека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http://orcid.org/0000-0002-5067-4498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5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Комерційні інструменти для аналізу наукових цитувань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40196"/>
            <a:ext cx="3826768" cy="1783682"/>
          </a:xfrm>
        </p:spPr>
      </p:pic>
      <p:pic>
        <p:nvPicPr>
          <p:cNvPr id="8" name="Объект 7" descr="Вырезка экрана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23678"/>
            <a:ext cx="4005940" cy="1800200"/>
          </a:xfrm>
        </p:spPr>
      </p:pic>
    </p:spTree>
    <p:extLst>
      <p:ext uri="{BB962C8B-B14F-4D97-AF65-F5344CB8AC3E}">
        <p14:creationId xmlns:p14="http://schemas.microsoft.com/office/powerpoint/2010/main" val="178519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rossref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наукових журналів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635647"/>
            <a:ext cx="2527860" cy="1656184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563888" y="1347614"/>
            <a:ext cx="5256584" cy="3312368"/>
          </a:xfrm>
        </p:spPr>
        <p:txBody>
          <a:bodyPr>
            <a:normAutofit fontScale="55000" lnSpcReduction="20000"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Видавництво повинне звернутися в реєстраційну агенцію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Crossref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і підписати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угоду з Міжнародною асоціацію видавців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PILA;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Сплатити річний внесок (від $275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) та одержати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префікс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Створити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«цільові сторінки» публікацій, згенерувати суфікс, подати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всіх публікацій за 3 останні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роки, створити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вихідні посилання за 3 останні роки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Вчасно оплачувати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рахунки та при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зміні структури сайту поновити інформацію в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ef.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419" y="3723878"/>
            <a:ext cx="2377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www.crossref.org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2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Реєстрація метаданих у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Crossref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923678"/>
            <a:ext cx="4392488" cy="1991073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Введення метаданих через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Web Deposit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Завантаження метаданих шляхом створення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XML-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файлу.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545636"/>
            <a:ext cx="2933249" cy="24388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5" y="4130520"/>
            <a:ext cx="3040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http://www.crossref.org/webDeposit/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2081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Сервіс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Cited-by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від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Crossref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491630"/>
            <a:ext cx="4182616" cy="2970056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Видавці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подають у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Crossref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списки використаної літератури, як частину реєстрації звичайного контенту;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Crossref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порівнює отримані метадані з посиланнями на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DOI,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щоб встановити зв’язки між документами в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базі; 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Після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реєстрації нового вмісту інформація автоматично оновлюється і система повідомить про нові цитування;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Видавців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та платформи отримують метадані щодо цитування своїх публікацій та відображають їх кількість та посилання на веб-сайтах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00930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https://www.crossref.org/services/cited-by/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 descr="Вырезка экрана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2" y="1661040"/>
            <a:ext cx="3822576" cy="2214730"/>
          </a:xfrm>
        </p:spPr>
      </p:pic>
    </p:spTree>
    <p:extLst>
      <p:ext uri="{BB962C8B-B14F-4D97-AF65-F5344CB8AC3E}">
        <p14:creationId xmlns:p14="http://schemas.microsoft.com/office/powerpoint/2010/main" val="37331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4696"/>
            <a:ext cx="8229600" cy="28849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Приклад роботи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Cited-by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508104" y="394527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44208" y="3679191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цитувань </a:t>
            </a:r>
          </a:p>
          <a:p>
            <a:r>
              <a:rPr lang="uk-UA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згідно з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rossref</a:t>
            </a:r>
            <a:endParaRPr lang="uk-UA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 метаданих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Crossref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 метрик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707654"/>
            <a:ext cx="3034680" cy="2376264"/>
          </a:xfrm>
        </p:spPr>
        <p:txBody>
          <a:bodyPr>
            <a:norm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Кількість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документів;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Кількість цитувань;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індекс;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i10-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індекс; </a:t>
            </a: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Кількість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високоцитованих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публікацій;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Нормалізований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показник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цитованості…</a:t>
            </a:r>
            <a:endParaRPr lang="uk-U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311806" y="3003798"/>
            <a:ext cx="1363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• OAI-PMH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• OpenURL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• REST API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4" y="1388898"/>
            <a:ext cx="2953162" cy="1247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49" y="2309349"/>
            <a:ext cx="1156114" cy="1156114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6" idx="3"/>
          </p:cNvCxnSpPr>
          <p:nvPr/>
        </p:nvCxnSpPr>
        <p:spPr>
          <a:xfrm>
            <a:off x="4867863" y="2887406"/>
            <a:ext cx="4831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107280" y="2887406"/>
            <a:ext cx="4831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35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801</Words>
  <Application>Microsoft Office PowerPoint</Application>
  <PresentationFormat>Экран (16:9)</PresentationFormat>
  <Paragraphs>130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Чому і як ми повинні підтримати Open Ukrainian Citation Index?</vt:lpstr>
      <vt:lpstr>Ідея створення OUCI</vt:lpstr>
      <vt:lpstr>Проблема вірної ідентифікації наукових цитувань </vt:lpstr>
      <vt:lpstr>Комерційні інструменти для аналізу наукових цитувань</vt:lpstr>
      <vt:lpstr>Crossref для наукових журналів</vt:lpstr>
      <vt:lpstr>Реєстрація метаданих у Crossref</vt:lpstr>
      <vt:lpstr>Сервіс Cited-by від Crossref</vt:lpstr>
      <vt:lpstr>Приклад роботи Cited-by</vt:lpstr>
      <vt:lpstr>Від метаданих Crossref до метрик</vt:lpstr>
      <vt:lpstr>REST API for COCI, щоб переглянути джерело цитувань</vt:lpstr>
      <vt:lpstr>Initiative for Open Citations </vt:lpstr>
      <vt:lpstr>Засновники Initiative for Open Citations</vt:lpstr>
      <vt:lpstr>Хто підтримує I4OC</vt:lpstr>
      <vt:lpstr>Найбільші видавництва, які підтримали I4OC</vt:lpstr>
      <vt:lpstr>Найбільші видавці, які досі НЕ підтримали I4OC</vt:lpstr>
      <vt:lpstr>Скільки цитат вже відкрито?</vt:lpstr>
      <vt:lpstr>Open Citations Corpus</vt:lpstr>
      <vt:lpstr>Open Ukrainian Citation Index</vt:lpstr>
      <vt:lpstr>Для чого підтримувати ouci?</vt:lpstr>
      <vt:lpstr>Новий Порядок формування Переліку наукових фахових видань України</vt:lpstr>
      <vt:lpstr>Open Ukrainian Citation Index</vt:lpstr>
      <vt:lpstr>Покращення представлення українських видань у спеціалізованих системах</vt:lpstr>
      <vt:lpstr>Результати досліджень у суспільних та гуманітарних науках </vt:lpstr>
      <vt:lpstr>Аналіз та візуалізація інформації про українські наукові видання </vt:lpstr>
      <vt:lpstr>Як підтримати ouci?</vt:lpstr>
      <vt:lpstr>Підтримати Initiative for Open Citations </vt:lpstr>
      <vt:lpstr>ORCID авторів</vt:lpstr>
      <vt:lpstr>Перевірте якість та відкритість метаданих</vt:lpstr>
      <vt:lpstr>Великі прогалини в даних Crossref щодо наукового цитування</vt:lpstr>
      <vt:lpstr>На шлях до «відповідальних метрик»</vt:lpstr>
      <vt:lpstr>Міжнародний науково-практичний семінар «Цифрові інновації для наукових досліджень» Науково-технічна бiблiотека ім. Г. І. Денисенка Національного технічного університету України «Київський політехнічний інститут імені Ігоря Сікорського» 26 вересня 2018 р., Київ, Україна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Чому і як ми повинні підтримати Open Ukrainian Citation Index?</dc:title>
  <dc:creator>Serz Nazarovets</dc:creator>
  <cp:lastModifiedBy>Serz Nazarovets</cp:lastModifiedBy>
  <cp:revision>83</cp:revision>
  <dcterms:created xsi:type="dcterms:W3CDTF">2018-09-04T16:00:05Z</dcterms:created>
  <dcterms:modified xsi:type="dcterms:W3CDTF">2018-09-27T06:22:39Z</dcterms:modified>
</cp:coreProperties>
</file>