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3" r:id="rId2"/>
    <p:sldId id="292" r:id="rId3"/>
    <p:sldId id="280" r:id="rId4"/>
    <p:sldId id="281" r:id="rId5"/>
    <p:sldId id="285" r:id="rId6"/>
    <p:sldId id="284" r:id="rId7"/>
    <p:sldId id="283" r:id="rId8"/>
    <p:sldId id="282" r:id="rId9"/>
    <p:sldId id="277" r:id="rId10"/>
    <p:sldId id="291" r:id="rId11"/>
    <p:sldId id="286" r:id="rId12"/>
    <p:sldId id="287" r:id="rId13"/>
    <p:sldId id="288" r:id="rId14"/>
    <p:sldId id="289" r:id="rId15"/>
    <p:sldId id="290" r:id="rId16"/>
    <p:sldId id="278" r:id="rId17"/>
    <p:sldId id="276" r:id="rId18"/>
    <p:sldId id="275" r:id="rId19"/>
    <p:sldId id="279" r:id="rId20"/>
    <p:sldId id="274" r:id="rId21"/>
    <p:sldId id="271" r:id="rId22"/>
  </p:sldIdLst>
  <p:sldSz cx="9144000" cy="6858000" type="screen4x3"/>
  <p:notesSz cx="6858000" cy="9144000"/>
  <p:embeddedFontLst>
    <p:embeddedFont>
      <p:font typeface="MS PGothic" panose="020B0600070205080204" pitchFamily="34" charset="-128"/>
      <p:regular r:id="rId25"/>
    </p:embeddedFont>
    <p:embeddedFont>
      <p:font typeface="MS PGothic" panose="020B0600070205080204" pitchFamily="34" charset="-128"/>
      <p:regular r:id="rId25"/>
    </p:embeddedFont>
    <p:embeddedFont>
      <p:font typeface="TUOS Blake" panose="020B0604020202020204" charset="0"/>
      <p:regular r:id="rId26"/>
      <p:bold r:id="rId27"/>
      <p:italic r:id="rId28"/>
    </p:embeddedFont>
    <p:embeddedFont>
      <p:font typeface="TUOS Stephenson" panose="020B0604020202020204" charset="0"/>
      <p:regular r:id="rId29"/>
      <p:bold r:id="rId30"/>
      <p:italic r:id="rId31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FF00"/>
    <a:srgbClr val="00FF00"/>
    <a:srgbClr val="FF0000"/>
    <a:srgbClr val="0099CC"/>
    <a:srgbClr val="0099FF"/>
    <a:srgbClr val="336699"/>
    <a:srgbClr val="2A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4DD4A0E-A071-47B5-98F1-36EABB00AA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287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E5BDD99-E0B0-45CF-86E5-0C12C94E08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138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52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3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22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05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93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49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61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82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17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23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556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19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06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20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17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21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5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12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6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03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57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75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2B5FF0-1607-4D59-82E8-BB1EA98A054A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6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09800"/>
            <a:ext cx="82296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876800"/>
            <a:ext cx="82296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C24EF9A-BF82-46E1-B0D1-E30DDEAC2E90}" type="slidenum">
              <a:rPr lang="en-GB" altLang="en-US"/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459E5A-3667-46E1-B7B5-26682E39624C}" type="datetime1">
              <a:rPr lang="en-GB" altLang="en-US"/>
              <a:pPr>
                <a:defRPr/>
              </a:pPr>
              <a:t>26/09/2018</a:t>
            </a:fld>
            <a:endParaRPr lang="en-GB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93021"/>
            <a:ext cx="707897" cy="432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334605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70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9C82-3AB1-436C-91CF-CE7B793EE7F5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5268B56-0CA7-4DFB-AA40-E9EAE5345E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462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371600"/>
            <a:ext cx="205740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0"/>
            <a:ext cx="6019800" cy="472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B104A-A348-4CDD-86FE-080EE3B8EC7A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A73BB58-6DE4-4812-B886-7708599605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37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362200"/>
            <a:ext cx="4038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4038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C849-83EB-4095-8B62-07B5F114D052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6F5AC37-F7EE-4D09-9610-205BB837C0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025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8BBE-4E92-4B2E-9C6F-C30F1CA4714D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2230EF6-6C13-413D-A541-8FA2732E88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861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7565F-3B61-4463-AF31-715DDB2FEEA7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BCB56F7-4D83-458B-97D3-4C8752BAF1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1263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622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6A64D-9FA2-4D13-9558-2852C5F15463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F6B732B-1821-437D-A8A8-C7D0648FA8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282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1CAC8-2AA2-4946-B5D9-DF06D2EF0911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D49BE69-2DCB-4A16-A002-FFEA19AA21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933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7B6D-8FDC-4695-AFC1-B99D1D3554E6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B3D9A25-F98D-42E0-BB63-92B1686EA2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190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DCA-63B1-486E-B18F-E4DBD20C7D52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AE0FC36-6EEE-4012-8D0A-5E300A7771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615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F3568-7267-4092-AE65-62E8CB90008F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1AA7024-C831-4161-9BC7-310DE17BFF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71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BCCE3-0B7C-459F-9AFB-98D2A582A1E8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152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71C68E2-A9D6-4963-AD86-963FE75227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900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32656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3575" y="2362200"/>
            <a:ext cx="822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endParaRPr lang="en-GB" altLang="en-US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fld id="{2D91F340-3415-405D-BFBD-BBC7A47627A3}" type="datetime1">
              <a:rPr lang="en-GB" altLang="en-US"/>
              <a:pPr>
                <a:defRPr/>
              </a:pPr>
              <a:t>26/09/2018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553200"/>
            <a:ext cx="518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rgbClr val="2A196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rgbClr val="2A196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2A196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rgbClr val="2A196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rgbClr val="2A196F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ct8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js102@zepler.ne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mailto:js102@zepler.net" TargetMode="External"/><Relationship Id="rId4" Type="http://schemas.openxmlformats.org/officeDocument/2006/relationships/hyperlink" Target="http://doi.org/ct8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1. </a:t>
            </a:r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high-order finite volume linear advection</a:t>
            </a:r>
            <a:br>
              <a:rPr lang="en-US" altLang="en-US" sz="3600" dirty="0" smtClean="0"/>
            </a:b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2. Forward </a:t>
            </a:r>
            <a:r>
              <a:rPr lang="en-US" altLang="en-US" sz="3600" dirty="0"/>
              <a:t>propagation of uncertainties with stochastic </a:t>
            </a:r>
            <a:r>
              <a:rPr lang="en-US" altLang="en-US" sz="3600" dirty="0" err="1"/>
              <a:t>Galerkin</a:t>
            </a:r>
            <a:r>
              <a:rPr lang="en-US" altLang="en-US" sz="3600" dirty="0"/>
              <a:t> polynomial chaos methods</a:t>
            </a:r>
            <a:br>
              <a:rPr lang="en-US" altLang="en-US" sz="3600" dirty="0"/>
            </a:b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3573016"/>
            <a:ext cx="8510229" cy="266429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600" dirty="0" smtClean="0">
                <a:solidFill>
                  <a:srgbClr val="002060"/>
                </a:solidFill>
              </a:rPr>
              <a:t>Slides available: </a:t>
            </a:r>
            <a:r>
              <a:rPr lang="en-GB" sz="2600" dirty="0" smtClean="0">
                <a:hlinkClick r:id="rId3"/>
              </a:rPr>
              <a:t>doi.org/ct8n</a:t>
            </a:r>
            <a:endParaRPr lang="en-GB" sz="2600" dirty="0" smtClean="0"/>
          </a:p>
          <a:p>
            <a:pPr marL="0" indent="0" eaLnBrk="1" hangingPunct="1">
              <a:buNone/>
            </a:pPr>
            <a:r>
              <a:rPr lang="en-GB" altLang="en-US" sz="2600" dirty="0" smtClean="0">
                <a:solidFill>
                  <a:srgbClr val="002060"/>
                </a:solidFill>
              </a:rPr>
              <a:t>Contact me: </a:t>
            </a:r>
            <a:r>
              <a:rPr lang="en-GB" altLang="en-US" sz="2600" dirty="0" smtClean="0">
                <a:solidFill>
                  <a:srgbClr val="002060"/>
                </a:solidFill>
                <a:hlinkClick r:id="rId4"/>
              </a:rPr>
              <a:t>js102@zepler.net</a:t>
            </a:r>
            <a:r>
              <a:rPr lang="en-GB" altLang="en-US" sz="2600" dirty="0" smtClean="0">
                <a:solidFill>
                  <a:srgbClr val="002060"/>
                </a:solidFill>
              </a:rPr>
              <a:t> or @</a:t>
            </a:r>
            <a:r>
              <a:rPr lang="en-GB" altLang="en-US" sz="2600" dirty="0" err="1" smtClean="0">
                <a:solidFill>
                  <a:srgbClr val="002060"/>
                </a:solidFill>
              </a:rPr>
              <a:t>hertzsprrrung</a:t>
            </a:r>
            <a:endParaRPr lang="en-US" altLang="en-US" sz="2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077072"/>
            <a:ext cx="543561" cy="5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© The University of Sheffield</a:t>
            </a:r>
            <a:endParaRPr lang="en-GB" altLang="en-US" sz="1000" dirty="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linear advection formulation</a:t>
            </a:r>
            <a:endParaRPr lang="en-US" alt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4" y="1031900"/>
            <a:ext cx="4106686" cy="764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4270" y="1135846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Finite volume method on a polygon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(Toro’s notes: equation 74, p38/43)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37" y="5233136"/>
            <a:ext cx="6446831" cy="6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© The University of Sheffield</a:t>
            </a:r>
            <a:endParaRPr lang="en-GB" altLang="en-US" sz="1000" dirty="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linear advection formulation</a:t>
            </a:r>
            <a:endParaRPr lang="en-US" alt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4" y="1031900"/>
            <a:ext cx="4106686" cy="764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95996"/>
            <a:ext cx="4106686" cy="764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4270" y="1135846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Finite volume method on a polygon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(Toro’s notes: equation 74, p38/43)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4270" y="1942384"/>
            <a:ext cx="410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Polynomial reconstruction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37" y="5233136"/>
            <a:ext cx="6446831" cy="6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© The University of Sheffield</a:t>
            </a:r>
            <a:endParaRPr lang="en-GB" altLang="en-US" sz="1000" dirty="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linear advection formulation</a:t>
            </a:r>
            <a:endParaRPr lang="en-US" alt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4" y="1031900"/>
            <a:ext cx="4106686" cy="764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95996"/>
            <a:ext cx="4106686" cy="764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54937"/>
            <a:ext cx="4106686" cy="764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4270" y="1135846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Finite volume method on a polygon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(Toro’s notes: equation 74, p38/43)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4270" y="1942384"/>
            <a:ext cx="410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Polynomial reconstruction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4270" y="2885508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Face flux involves unknown coefficients </a:t>
            </a:r>
            <a:r>
              <a:rPr lang="en-GB" sz="2000" i="1" dirty="0" smtClean="0">
                <a:solidFill>
                  <a:srgbClr val="002060"/>
                </a:solidFill>
                <a:latin typeface="+mj-lt"/>
              </a:rPr>
              <a:t>a</a:t>
            </a:r>
            <a:r>
              <a:rPr lang="en-GB" sz="2000" b="1" baseline="-25000" dirty="0" smtClean="0">
                <a:solidFill>
                  <a:srgbClr val="002060"/>
                </a:solidFill>
                <a:latin typeface="+mj-lt"/>
              </a:rPr>
              <a:t>p</a:t>
            </a:r>
            <a:endParaRPr lang="en-GB" sz="2000" b="1" baseline="-25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37" y="5233136"/>
            <a:ext cx="6446831" cy="6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© The University of Sheffield</a:t>
            </a:r>
            <a:endParaRPr lang="en-GB" altLang="en-US" sz="1000" dirty="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linear advection formulation</a:t>
            </a:r>
            <a:endParaRPr lang="en-US" alt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4" y="1031900"/>
            <a:ext cx="4106686" cy="764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95996"/>
            <a:ext cx="4106686" cy="764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54937"/>
            <a:ext cx="4106686" cy="764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65788"/>
            <a:ext cx="4106686" cy="764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4270" y="1135846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Finite volume method on a polygon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(Toro’s notes: equation 74, p38/43)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4270" y="1942384"/>
            <a:ext cx="410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Polynomial reconstruction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4270" y="2885508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Face flux involves unknown coefficients </a:t>
            </a:r>
            <a:r>
              <a:rPr lang="en-GB" sz="2000" i="1" dirty="0" smtClean="0">
                <a:solidFill>
                  <a:srgbClr val="002060"/>
                </a:solidFill>
                <a:latin typeface="+mj-lt"/>
              </a:rPr>
              <a:t>a</a:t>
            </a:r>
            <a:r>
              <a:rPr lang="en-GB" sz="2000" b="1" baseline="-25000" dirty="0" smtClean="0">
                <a:solidFill>
                  <a:srgbClr val="002060"/>
                </a:solidFill>
                <a:latin typeface="+mj-lt"/>
              </a:rPr>
              <a:t>p</a:t>
            </a:r>
            <a:endParaRPr lang="en-GB" sz="2000" b="1" baseline="-25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4270" y="3734331"/>
            <a:ext cx="410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Equate volume averages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37" y="5233136"/>
            <a:ext cx="6446831" cy="6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© The University of Sheffield</a:t>
            </a:r>
            <a:endParaRPr lang="en-GB" altLang="en-US" sz="1000" dirty="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linear advection formulation</a:t>
            </a:r>
            <a:endParaRPr lang="en-US" alt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4" y="1031900"/>
            <a:ext cx="4106686" cy="764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95996"/>
            <a:ext cx="4106686" cy="764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54937"/>
            <a:ext cx="4106686" cy="764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65788"/>
            <a:ext cx="4106686" cy="76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/>
          <a:stretch/>
        </p:blipFill>
        <p:spPr>
          <a:xfrm>
            <a:off x="323527" y="4305271"/>
            <a:ext cx="3529003" cy="764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4270" y="1135846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Finite volume method on a polygon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(Toro’s notes: equation 74, p38/43)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4270" y="1942384"/>
            <a:ext cx="410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Polynomial reconstruction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4270" y="2885508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Face flux involves unknown coefficients </a:t>
            </a:r>
            <a:r>
              <a:rPr lang="en-GB" sz="2000" i="1" dirty="0" smtClean="0">
                <a:solidFill>
                  <a:srgbClr val="002060"/>
                </a:solidFill>
                <a:latin typeface="+mj-lt"/>
              </a:rPr>
              <a:t>a</a:t>
            </a:r>
            <a:r>
              <a:rPr lang="en-GB" sz="2000" b="1" baseline="-25000" dirty="0" smtClean="0">
                <a:solidFill>
                  <a:srgbClr val="002060"/>
                </a:solidFill>
                <a:latin typeface="+mj-lt"/>
              </a:rPr>
              <a:t>p</a:t>
            </a:r>
            <a:endParaRPr lang="en-GB" sz="2000" b="1" baseline="-25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4270" y="3734331"/>
            <a:ext cx="410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Equate volume averages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4270" y="4377298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Substitute polynomial reconstruction into LHS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37" y="5233136"/>
            <a:ext cx="6446831" cy="6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9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© The University of Sheffield</a:t>
            </a:r>
            <a:endParaRPr lang="en-GB" altLang="en-US" sz="1000" dirty="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linear advection formulation</a:t>
            </a:r>
            <a:endParaRPr lang="en-US" alt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4" y="1031900"/>
            <a:ext cx="4106686" cy="764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95996"/>
            <a:ext cx="4106686" cy="764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54937"/>
            <a:ext cx="4106686" cy="764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65788"/>
            <a:ext cx="4106686" cy="76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/>
          <a:stretch/>
        </p:blipFill>
        <p:spPr>
          <a:xfrm>
            <a:off x="323527" y="4305271"/>
            <a:ext cx="3529003" cy="764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4270" y="1135846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Finite volume method on a polygon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(Toro’s notes: equation 74, p38/43)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4270" y="1942384"/>
            <a:ext cx="410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Polynomial reconstruction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4270" y="2885508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Face flux involves unknown coefficients </a:t>
            </a:r>
            <a:r>
              <a:rPr lang="en-GB" sz="2000" i="1" dirty="0" smtClean="0">
                <a:solidFill>
                  <a:srgbClr val="002060"/>
                </a:solidFill>
                <a:latin typeface="+mj-lt"/>
              </a:rPr>
              <a:t>a</a:t>
            </a:r>
            <a:r>
              <a:rPr lang="en-GB" sz="2000" b="1" baseline="-25000" dirty="0" smtClean="0">
                <a:solidFill>
                  <a:srgbClr val="002060"/>
                </a:solidFill>
                <a:latin typeface="+mj-lt"/>
              </a:rPr>
              <a:t>p</a:t>
            </a:r>
            <a:endParaRPr lang="en-GB" sz="2000" b="1" baseline="-25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4270" y="3734331"/>
            <a:ext cx="410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Equate volume averages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4270" y="4377298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Substitute polynomial reconstruction into LHS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37" y="5233136"/>
            <a:ext cx="6446831" cy="692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37" y="6001617"/>
            <a:ext cx="6446831" cy="52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© The University of Sheffield</a:t>
            </a:r>
            <a:endParaRPr lang="en-GB" altLang="en-US" sz="1000" dirty="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linear advection formulation</a:t>
            </a:r>
            <a:endParaRPr lang="en-US" altLang="en-US" sz="3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50294" y="2185665"/>
            <a:ext cx="3688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Upwind-biased spatial stencil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59595"/>
            <a:ext cx="3600402" cy="2852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3" y="4346254"/>
            <a:ext cx="4260786" cy="11709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78286" y="4581128"/>
            <a:ext cx="410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Use least squares to calculate unknown coefficients </a:t>
            </a:r>
            <a:r>
              <a:rPr lang="en-GB" sz="2000" i="1" dirty="0" smtClean="0">
                <a:solidFill>
                  <a:srgbClr val="002060"/>
                </a:solidFill>
              </a:rPr>
              <a:t>a</a:t>
            </a:r>
            <a:r>
              <a:rPr lang="en-GB" sz="2000" b="1" baseline="-25000" dirty="0" smtClean="0">
                <a:solidFill>
                  <a:srgbClr val="002060"/>
                </a:solidFill>
              </a:rPr>
              <a:t>p</a:t>
            </a:r>
            <a:endParaRPr lang="en-GB" sz="2000" b="1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Order of convergence</a:t>
            </a:r>
            <a:endParaRPr lang="en-US" altLang="en-U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5546"/>
            <a:ext cx="7776864" cy="4741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5949280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datumedge.co.uk/publications/phd-thesis.pdf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70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Forward propagation of uncertainties with stochastic </a:t>
            </a:r>
            <a:r>
              <a:rPr lang="en-US" altLang="en-US" sz="3600" dirty="0" err="1"/>
              <a:t>Galerkin</a:t>
            </a:r>
            <a:r>
              <a:rPr lang="en-US" altLang="en-US" sz="3600" dirty="0"/>
              <a:t> polynomial chaos methods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Forward propagation of uncertainties with stochastic </a:t>
            </a:r>
            <a:r>
              <a:rPr lang="en-US" altLang="en-US" sz="3600" dirty="0" err="1"/>
              <a:t>Galerkin</a:t>
            </a:r>
            <a:r>
              <a:rPr lang="en-US" altLang="en-US" sz="3600" dirty="0"/>
              <a:t> polynomial chaos methods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Specify uncertainties on ICs, BCs, </a:t>
            </a:r>
            <a:r>
              <a:rPr lang="en-US" altLang="en-US" sz="2600" dirty="0" smtClean="0">
                <a:solidFill>
                  <a:srgbClr val="002060"/>
                </a:solidFill>
              </a:rPr>
              <a:t>source terms (topography, friction)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high-order finite volume linear advection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Forward propagation of uncertainties with stochastic </a:t>
            </a:r>
            <a:r>
              <a:rPr lang="en-US" altLang="en-US" sz="3600" dirty="0" err="1"/>
              <a:t>Galerkin</a:t>
            </a:r>
            <a:r>
              <a:rPr lang="en-US" altLang="en-US" sz="3600" dirty="0"/>
              <a:t> polynomial chaos methods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Specify uncertainties on ICs, BCs, </a:t>
            </a:r>
            <a:r>
              <a:rPr lang="en-US" altLang="en-US" sz="2600" dirty="0" smtClean="0">
                <a:solidFill>
                  <a:srgbClr val="002060"/>
                </a:solidFill>
              </a:rPr>
              <a:t>source terms (topography, friction)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altLang="en-US" sz="2600" b="1" dirty="0" smtClean="0">
                <a:solidFill>
                  <a:srgbClr val="002060"/>
                </a:solidFill>
              </a:rPr>
              <a:t>Stochastic </a:t>
            </a:r>
            <a:r>
              <a:rPr lang="en-US" altLang="en-US" sz="2600" b="1" dirty="0" err="1" smtClean="0">
                <a:solidFill>
                  <a:srgbClr val="002060"/>
                </a:solidFill>
              </a:rPr>
              <a:t>Galerkin</a:t>
            </a:r>
            <a:r>
              <a:rPr lang="en-US" altLang="en-US" sz="2600" b="1" dirty="0" smtClean="0">
                <a:solidFill>
                  <a:srgbClr val="002060"/>
                </a:solidFill>
              </a:rPr>
              <a:t> method</a:t>
            </a:r>
            <a:r>
              <a:rPr lang="en-US" altLang="en-US" sz="2600" dirty="0" smtClean="0">
                <a:solidFill>
                  <a:srgbClr val="002060"/>
                </a:solidFill>
              </a:rPr>
              <a:t>: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Deterministic (no random number generators</a:t>
            </a:r>
            <a:r>
              <a:rPr lang="en-US" altLang="en-US" sz="2600" dirty="0" smtClean="0">
                <a:solidFill>
                  <a:srgbClr val="002060"/>
                </a:solidFill>
              </a:rPr>
              <a:t>)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Single integration to </a:t>
            </a:r>
            <a:r>
              <a:rPr lang="en-US" altLang="en-US" sz="2600" dirty="0">
                <a:solidFill>
                  <a:srgbClr val="002060"/>
                </a:solidFill>
              </a:rPr>
              <a:t>obtain a forecast with </a:t>
            </a:r>
            <a:r>
              <a:rPr lang="en-US" altLang="en-US" sz="2600" dirty="0" smtClean="0">
                <a:solidFill>
                  <a:srgbClr val="002060"/>
                </a:solidFill>
              </a:rPr>
              <a:t>uncertainties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Faster than Monte </a:t>
            </a:r>
            <a:r>
              <a:rPr lang="en-US" altLang="en-US" sz="2600" dirty="0" smtClean="0">
                <a:solidFill>
                  <a:srgbClr val="002060"/>
                </a:solidFill>
              </a:rPr>
              <a:t>Carlo</a:t>
            </a:r>
            <a:endParaRPr lang="en-US" altLang="en-US" sz="2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Flow over an uncertain hump</a:t>
            </a:r>
          </a:p>
        </p:txBody>
      </p:sp>
      <p:pic>
        <p:nvPicPr>
          <p:cNvPr id="1026" name="Picture 2" descr="https://lh5.googleusercontent.com/VZw0U5Me_gRuOrC9fkwsyG0QFzzLGd04zSPWb0zGDi7rtSowX-mAwYgeKDLlCUT-zJsIyfZ25P813ZkMjjqTfdYfSrH7kc405ijNWpTt5dTJ0YwbWVH0G3twcq9qVKUIHuDck0l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84" y="1412776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1388" y="1130672"/>
            <a:ext cx="178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  <a:latin typeface="+mn-lt"/>
              </a:rPr>
              <a:t>Stochastic</a:t>
            </a:r>
          </a:p>
          <a:p>
            <a:pPr algn="ctr"/>
            <a:r>
              <a:rPr lang="en-GB" dirty="0" err="1" smtClean="0">
                <a:solidFill>
                  <a:srgbClr val="002060"/>
                </a:solidFill>
                <a:latin typeface="+mn-lt"/>
              </a:rPr>
              <a:t>Galerkin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1124744"/>
            <a:ext cx="2961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  <a:latin typeface="+mn-lt"/>
              </a:rPr>
              <a:t>Monte Carlo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+mn-lt"/>
              </a:rPr>
              <a:t>(“exact” solution)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0288" y="388224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rgbClr val="002060"/>
                </a:solidFill>
                <a:latin typeface="+mn-lt"/>
              </a:rPr>
              <a:t>Discharge q=</a:t>
            </a:r>
            <a:r>
              <a:rPr lang="en-GB" dirty="0" err="1" smtClean="0">
                <a:solidFill>
                  <a:srgbClr val="002060"/>
                </a:solidFill>
                <a:latin typeface="+mn-lt"/>
              </a:rPr>
              <a:t>hu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 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0396" y="242927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rgbClr val="002060"/>
                </a:solidFill>
                <a:latin typeface="+mn-lt"/>
              </a:rPr>
              <a:t>Water elevation h</a:t>
            </a:r>
          </a:p>
          <a:p>
            <a:pPr algn="r"/>
            <a:r>
              <a:rPr lang="en-GB" dirty="0" smtClean="0">
                <a:solidFill>
                  <a:srgbClr val="002060"/>
                </a:solidFill>
                <a:latin typeface="+mn-lt"/>
              </a:rPr>
              <a:t>Topography b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16977"/>
            <a:ext cx="387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>
                <a:solidFill>
                  <a:srgbClr val="002060"/>
                </a:solidFill>
                <a:latin typeface="+mn-lt"/>
              </a:rPr>
              <a:t>Monte Carlo kernel density estimate</a:t>
            </a:r>
          </a:p>
          <a:p>
            <a:pPr algn="r"/>
            <a:endParaRPr lang="en-GB" sz="1800" dirty="0" smtClean="0">
              <a:solidFill>
                <a:srgbClr val="002060"/>
              </a:solidFill>
              <a:latin typeface="+mn-lt"/>
            </a:endParaRPr>
          </a:p>
          <a:p>
            <a:pPr algn="r"/>
            <a:r>
              <a:rPr lang="en-GB" sz="1800" dirty="0" smtClean="0">
                <a:solidFill>
                  <a:srgbClr val="002060"/>
                </a:solidFill>
                <a:latin typeface="+mn-lt"/>
              </a:rPr>
              <a:t>Stochastic </a:t>
            </a:r>
            <a:r>
              <a:rPr lang="en-GB" sz="1800" dirty="0" err="1" smtClean="0">
                <a:solidFill>
                  <a:srgbClr val="002060"/>
                </a:solidFill>
                <a:latin typeface="+mn-lt"/>
              </a:rPr>
              <a:t>Galerkin</a:t>
            </a:r>
            <a:r>
              <a:rPr lang="en-GB" sz="1800" dirty="0" smtClean="0">
                <a:solidFill>
                  <a:srgbClr val="002060"/>
                </a:solidFill>
                <a:latin typeface="+mn-lt"/>
              </a:rPr>
              <a:t> probability density function</a:t>
            </a:r>
            <a:endParaRPr lang="en-GB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Rectangle 1029"/>
          <p:cNvSpPr txBox="1">
            <a:spLocks noChangeArrowheads="1"/>
          </p:cNvSpPr>
          <p:nvPr/>
        </p:nvSpPr>
        <p:spPr bwMode="auto">
          <a:xfrm>
            <a:off x="107504" y="6499246"/>
            <a:ext cx="851022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002060"/>
                </a:solidFill>
              </a:rPr>
              <a:t>Slides available: </a:t>
            </a:r>
            <a:r>
              <a:rPr lang="en-GB" sz="1800" kern="0" dirty="0" smtClean="0">
                <a:hlinkClick r:id="rId4"/>
              </a:rPr>
              <a:t>doi.org/ct8n</a:t>
            </a:r>
            <a:r>
              <a:rPr lang="en-GB" sz="1800" kern="0" dirty="0" smtClean="0"/>
              <a:t>   </a:t>
            </a:r>
            <a:r>
              <a:rPr lang="en-GB" altLang="en-US" sz="1800" kern="0" dirty="0" smtClean="0">
                <a:solidFill>
                  <a:srgbClr val="002060"/>
                </a:solidFill>
              </a:rPr>
              <a:t>Contact me: </a:t>
            </a:r>
            <a:r>
              <a:rPr lang="en-GB" altLang="en-US" sz="1800" kern="0" dirty="0" smtClean="0">
                <a:solidFill>
                  <a:srgbClr val="002060"/>
                </a:solidFill>
                <a:hlinkClick r:id="rId5"/>
              </a:rPr>
              <a:t>js102@zepler.net</a:t>
            </a:r>
            <a:r>
              <a:rPr lang="en-GB" altLang="en-US" sz="1800" kern="0" dirty="0" smtClean="0">
                <a:solidFill>
                  <a:srgbClr val="002060"/>
                </a:solidFill>
              </a:rPr>
              <a:t> or @</a:t>
            </a:r>
            <a:r>
              <a:rPr lang="en-GB" altLang="en-US" sz="1800" kern="0" dirty="0" err="1" smtClean="0">
                <a:solidFill>
                  <a:srgbClr val="002060"/>
                </a:solidFill>
              </a:rPr>
              <a:t>hertzsprrrung</a:t>
            </a:r>
            <a:endParaRPr lang="en-US" altLang="en-US" sz="1800" kern="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76" y="6499246"/>
            <a:ext cx="395280" cy="39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high-order finite volume linear advection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Suitable for arbitrary polygonal meshes</a:t>
            </a: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high-order finite volume linear advection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Suitable for arbitrary polygonal meshes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Method-of-lines</a:t>
            </a: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high-order finite volume linear advection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Suitable for arbitrary polygonal meshes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Method-of-lines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Dimensionally </a:t>
            </a:r>
            <a:r>
              <a:rPr lang="en-US" altLang="en-US" sz="2600" dirty="0" err="1" smtClean="0">
                <a:solidFill>
                  <a:srgbClr val="002060"/>
                </a:solidFill>
              </a:rPr>
              <a:t>unsplit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high-order finite volume linear advection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Suitable for arbitrary polygonal meshes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Method-of-lines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Dimensionally </a:t>
            </a:r>
            <a:r>
              <a:rPr lang="en-US" altLang="en-US" sz="2600" dirty="0" err="1" smtClean="0">
                <a:solidFill>
                  <a:srgbClr val="002060"/>
                </a:solidFill>
              </a:rPr>
              <a:t>unsplit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Very cheap to compute (dot product of two vectors per face per time-stage)</a:t>
            </a: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high-order finite volume linear advection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Suitable for arbitrary polygonal meshes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Method-of-lines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Dimensionally </a:t>
            </a:r>
            <a:r>
              <a:rPr lang="en-US" altLang="en-US" sz="2600" dirty="0" err="1" smtClean="0">
                <a:solidFill>
                  <a:srgbClr val="002060"/>
                </a:solidFill>
              </a:rPr>
              <a:t>unsplit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Very cheap to compute (dot product of two vectors per face per time-stage)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Non-monotonic, non shock-capturing</a:t>
            </a: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/>
              <a:t>© The University of Sheffield</a:t>
            </a:r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high-order finite volume linear advection</a:t>
            </a:r>
            <a:endParaRPr lang="en-US" altLang="en-US" sz="3600" dirty="0" smtClean="0"/>
          </a:p>
        </p:txBody>
      </p:sp>
      <p:sp>
        <p:nvSpPr>
          <p:cNvPr id="4102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23528" y="1986136"/>
            <a:ext cx="8510229" cy="4251176"/>
          </a:xfrm>
        </p:spPr>
        <p:txBody>
          <a:bodyPr/>
          <a:lstStyle/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Suitable for arbitrary polygonal meshes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Method-of-lines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Dimensionally </a:t>
            </a:r>
            <a:r>
              <a:rPr lang="en-US" altLang="en-US" sz="2600" dirty="0" err="1" smtClean="0">
                <a:solidFill>
                  <a:srgbClr val="002060"/>
                </a:solidFill>
              </a:rPr>
              <a:t>unsplit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Very cheap to compute (dot product of two vectors per face per time-stage)</a:t>
            </a:r>
          </a:p>
          <a:p>
            <a:pPr eaLnBrk="1" hangingPunct="1"/>
            <a:r>
              <a:rPr lang="en-US" altLang="en-US" sz="2600" dirty="0" smtClean="0">
                <a:solidFill>
                  <a:srgbClr val="002060"/>
                </a:solidFill>
              </a:rPr>
              <a:t>Non-monotonic, non shock-capturing</a:t>
            </a:r>
          </a:p>
          <a:p>
            <a:pPr eaLnBrk="1" hangingPunct="1"/>
            <a:endParaRPr lang="en-US" altLang="en-US" sz="2600" dirty="0" smtClean="0">
              <a:solidFill>
                <a:srgbClr val="002060"/>
              </a:solidFill>
            </a:endParaRPr>
          </a:p>
          <a:p>
            <a:pPr marL="0" indent="0" eaLnBrk="1" hangingPunct="1">
              <a:buNone/>
            </a:pPr>
            <a:r>
              <a:rPr lang="en-US" altLang="en-US" sz="2600" dirty="0" smtClean="0">
                <a:solidFill>
                  <a:srgbClr val="002060"/>
                </a:solidFill>
              </a:rPr>
              <a:t>(see p36/43 onwards in Toro’s course notes)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DA0620-5408-4E1E-9F2E-0996B0F54E31}" type="datetime1">
              <a:rPr lang="en-GB" altLang="en-US" sz="1000"/>
              <a:pPr>
                <a:spcBef>
                  <a:spcPct val="0"/>
                </a:spcBef>
                <a:buFontTx/>
                <a:buNone/>
              </a:pPr>
              <a:t>26/09/2018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© The University of Sheffield</a:t>
            </a:r>
            <a:endParaRPr lang="en-GB" altLang="en-US" sz="1000" dirty="0">
              <a:solidFill>
                <a:srgbClr val="FFFFFF"/>
              </a:solidFill>
            </a:endParaRPr>
          </a:p>
        </p:txBody>
      </p:sp>
      <p:sp>
        <p:nvSpPr>
          <p:cNvPr id="410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09600" y="404664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i="1" dirty="0" smtClean="0"/>
              <a:t>k</a:t>
            </a:r>
            <a:r>
              <a:rPr lang="en-US" altLang="en-US" sz="3600" dirty="0" smtClean="0"/>
              <a:t>-exact linear advection formulation</a:t>
            </a:r>
            <a:endParaRPr lang="en-US" altLang="en-US" sz="36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05984"/>
            <a:ext cx="7954770" cy="8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os_ppt_template_white">
  <a:themeElements>
    <a:clrScheme name="">
      <a:dk1>
        <a:srgbClr val="00FFFF"/>
      </a:dk1>
      <a:lt1>
        <a:srgbClr val="FFFFFF"/>
      </a:lt1>
      <a:dk2>
        <a:srgbClr val="FFFF33"/>
      </a:dk2>
      <a:lt2>
        <a:srgbClr val="FCFBE3"/>
      </a:lt2>
      <a:accent1>
        <a:srgbClr val="FFFF00"/>
      </a:accent1>
      <a:accent2>
        <a:srgbClr val="B5B5B5"/>
      </a:accent2>
      <a:accent3>
        <a:srgbClr val="FFFFFF"/>
      </a:accent3>
      <a:accent4>
        <a:srgbClr val="00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Default Design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Default Design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CFBE3"/>
    </a:dk1>
    <a:lt1>
      <a:srgbClr val="FFFFFF"/>
    </a:lt1>
    <a:dk2>
      <a:srgbClr val="336699"/>
    </a:dk2>
    <a:lt2>
      <a:srgbClr val="FFFF33"/>
    </a:lt2>
    <a:accent1>
      <a:srgbClr val="FFFF00"/>
    </a:accent1>
    <a:accent2>
      <a:srgbClr val="B5B5B5"/>
    </a:accent2>
    <a:accent3>
      <a:srgbClr val="ADB8CA"/>
    </a:accent3>
    <a:accent4>
      <a:srgbClr val="DA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tuos_ppt_template_white</Template>
  <TotalTime>624</TotalTime>
  <Words>620</Words>
  <Application>Microsoft Office PowerPoint</Application>
  <PresentationFormat>On-screen Show (4:3)</PresentationFormat>
  <Paragraphs>152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MS PGothic</vt:lpstr>
      <vt:lpstr>MS PGothic</vt:lpstr>
      <vt:lpstr>TUOS Blake</vt:lpstr>
      <vt:lpstr>TUOS Stephenson</vt:lpstr>
      <vt:lpstr>Arial</vt:lpstr>
      <vt:lpstr>tuos_ppt_template_white</vt:lpstr>
      <vt:lpstr>1. k-exact high-order finite volume linear advection  2. Forward propagation of uncertainties with stochastic Galerkin polynomial chaos methods </vt:lpstr>
      <vt:lpstr>k-exact high-order finite volume linear advection</vt:lpstr>
      <vt:lpstr>k-exact high-order finite volume linear advection</vt:lpstr>
      <vt:lpstr>k-exact high-order finite volume linear advection</vt:lpstr>
      <vt:lpstr>k-exact high-order finite volume linear advection</vt:lpstr>
      <vt:lpstr>k-exact high-order finite volume linear advection</vt:lpstr>
      <vt:lpstr>k-exact high-order finite volume linear advection</vt:lpstr>
      <vt:lpstr>k-exact high-order finite volume linear advection</vt:lpstr>
      <vt:lpstr>k-exact linear advection formulation</vt:lpstr>
      <vt:lpstr>k-exact linear advection formulation</vt:lpstr>
      <vt:lpstr>k-exact linear advection formulation</vt:lpstr>
      <vt:lpstr>k-exact linear advection formulation</vt:lpstr>
      <vt:lpstr>k-exact linear advection formulation</vt:lpstr>
      <vt:lpstr>k-exact linear advection formulation</vt:lpstr>
      <vt:lpstr>k-exact linear advection formulation</vt:lpstr>
      <vt:lpstr>k-exact linear advection formulation</vt:lpstr>
      <vt:lpstr>Order of convergence</vt:lpstr>
      <vt:lpstr>Forward propagation of uncertainties with stochastic Galerkin polynomial chaos methods</vt:lpstr>
      <vt:lpstr>Forward propagation of uncertainties with stochastic Galerkin polynomial chaos methods</vt:lpstr>
      <vt:lpstr>Forward propagation of uncertainties with stochastic Galerkin polynomial chaos methods</vt:lpstr>
      <vt:lpstr>Flow over an uncertain hump</vt:lpstr>
    </vt:vector>
  </TitlesOfParts>
  <Manager>Design team</Manager>
  <Company>Univeristy of Sheffield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PowerPoint Template</dc:title>
  <dc:subject>PowerPoint template</dc:subject>
  <dc:creator>Admin</dc:creator>
  <cp:keywords>tuos, sheffield, university, powerpoint, ppt, template, i-d, 2005, white, dmc</cp:keywords>
  <dc:description>Please use this template for all your screen presentation requirements - adapting as necessary to the audience and facility in which it might be seen._x000d_
_x000d_
© 2005  The Univeristy of Sheffield</dc:description>
  <cp:lastModifiedBy>James Shaw</cp:lastModifiedBy>
  <cp:revision>56</cp:revision>
  <cp:lastPrinted>2005-02-24T11:31:10Z</cp:lastPrinted>
  <dcterms:created xsi:type="dcterms:W3CDTF">2011-12-13T16:55:01Z</dcterms:created>
  <dcterms:modified xsi:type="dcterms:W3CDTF">2018-09-26T13:55:38Z</dcterms:modified>
  <cp:category>Templates, identity</cp:category>
</cp:coreProperties>
</file>