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1" y="5801286"/>
            <a:ext cx="6241120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3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242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9369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1052737"/>
            <a:ext cx="2369960" cy="48146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52736"/>
            <a:ext cx="8432800" cy="48146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1266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194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8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50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560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pic>
        <p:nvPicPr>
          <p:cNvPr id="3074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342676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0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00CC00"/>
            </a:gs>
            <a:gs pos="40000">
              <a:srgbClr val="92D050"/>
            </a:gs>
            <a:gs pos="100000">
              <a:srgbClr val="00B05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4098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291660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4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933068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606092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09288" y="60960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23392" y="213285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4280" y="213285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51" y="345637"/>
            <a:ext cx="5349900" cy="612000"/>
          </a:xfrm>
          <a:prstGeom prst="rect">
            <a:avLst/>
          </a:prstGeom>
        </p:spPr>
      </p:pic>
      <p:pic>
        <p:nvPicPr>
          <p:cNvPr id="5122" name="Picture 2" descr="To umu.s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4" y="203241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4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8BD07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6146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958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20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 umu.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" y="347085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5589240"/>
            <a:ext cx="5349900" cy="612000"/>
          </a:xfrm>
          <a:prstGeom prst="rect">
            <a:avLst/>
          </a:prstGeom>
        </p:spPr>
      </p:pic>
      <p:pic>
        <p:nvPicPr>
          <p:cNvPr id="8194" name="Picture 2" descr="To umu.s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06" y="5595202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4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100106"/>
            <a:ext cx="6241120" cy="713271"/>
          </a:xfrm>
          <a:prstGeom prst="rect">
            <a:avLst/>
          </a:prstGeom>
        </p:spPr>
      </p:pic>
      <p:pic>
        <p:nvPicPr>
          <p:cNvPr id="9218" name="Picture 2" descr="To umu.s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19" y="6156703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2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957636"/>
            <a:ext cx="10972800" cy="8871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2060848"/>
            <a:ext cx="10972800" cy="39464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51" y="345637"/>
            <a:ext cx="53499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.eklof@umu.se" TargetMode="External"/><Relationship Id="rId2" Type="http://schemas.openxmlformats.org/officeDocument/2006/relationships/hyperlink" Target="mailto:gt.brown@Auckland.ac.n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Swedish </a:t>
            </a:r>
            <a:r>
              <a:rPr lang="en-US" sz="4400" dirty="0" smtClean="0"/>
              <a:t>student perceptions of achievement practices: The </a:t>
            </a:r>
            <a:r>
              <a:rPr lang="en-US" sz="4400" dirty="0"/>
              <a:t>role </a:t>
            </a:r>
            <a:r>
              <a:rPr lang="en-US" sz="4400" dirty="0" smtClean="0"/>
              <a:t>of </a:t>
            </a:r>
            <a:r>
              <a:rPr lang="en-NZ" sz="4400" dirty="0" smtClean="0"/>
              <a:t>intelligence</a:t>
            </a:r>
            <a:endParaRPr lang="en-NZ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 smtClean="0"/>
              <a:t>Gavin T L Brown </a:t>
            </a:r>
          </a:p>
          <a:p>
            <a:r>
              <a:rPr lang="en-NZ" dirty="0" smtClean="0"/>
              <a:t>The University of Auckland &amp; </a:t>
            </a:r>
            <a:r>
              <a:rPr lang="en-NZ" dirty="0" err="1"/>
              <a:t>Umeå</a:t>
            </a:r>
            <a:r>
              <a:rPr lang="en-NZ" dirty="0"/>
              <a:t> </a:t>
            </a:r>
            <a:r>
              <a:rPr lang="en-NZ" dirty="0" err="1"/>
              <a:t>Universitet</a:t>
            </a:r>
            <a:r>
              <a:rPr lang="en-NZ" dirty="0"/>
              <a:t>, Sweden</a:t>
            </a:r>
            <a:endParaRPr lang="en-NZ" dirty="0" smtClean="0"/>
          </a:p>
          <a:p>
            <a:r>
              <a:rPr lang="en-NZ" dirty="0" smtClean="0"/>
              <a:t>Hanna </a:t>
            </a:r>
            <a:r>
              <a:rPr lang="en-NZ" dirty="0" err="1" smtClean="0"/>
              <a:t>Eklöf</a:t>
            </a:r>
            <a:endParaRPr lang="en-NZ" dirty="0" smtClean="0"/>
          </a:p>
          <a:p>
            <a:r>
              <a:rPr lang="en-NZ" dirty="0" err="1"/>
              <a:t>Umeå</a:t>
            </a:r>
            <a:r>
              <a:rPr lang="en-NZ" dirty="0"/>
              <a:t> </a:t>
            </a:r>
            <a:r>
              <a:rPr lang="en-NZ" dirty="0" err="1"/>
              <a:t>Universitet</a:t>
            </a:r>
            <a:r>
              <a:rPr lang="en-NZ" dirty="0"/>
              <a:t>, Sweden</a:t>
            </a:r>
          </a:p>
        </p:txBody>
      </p:sp>
      <p:pic>
        <p:nvPicPr>
          <p:cNvPr id="1026" name="Picture 2" descr="To umu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796539"/>
            <a:ext cx="34099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Rubin &amp; Little 2002</a:t>
            </a:r>
          </a:p>
          <a:p>
            <a:pPr lvl="1"/>
            <a:r>
              <a:rPr lang="en-NZ" dirty="0" smtClean="0"/>
              <a:t>Imputation valid if missing is small (&lt;5%)</a:t>
            </a:r>
          </a:p>
          <a:p>
            <a:r>
              <a:rPr lang="en-NZ" dirty="0" smtClean="0"/>
              <a:t>Imputation techniques work if missing is large (&lt;50%)</a:t>
            </a:r>
          </a:p>
          <a:p>
            <a:r>
              <a:rPr lang="en-NZ" dirty="0" smtClean="0"/>
              <a:t>EM and MI maximise the input values of M, SD, matrices (covariance/correlation)</a:t>
            </a:r>
          </a:p>
          <a:p>
            <a:r>
              <a:rPr lang="en-NZ" dirty="0" smtClean="0"/>
              <a:t>But meaningful in terms of the truth?</a:t>
            </a:r>
          </a:p>
          <a:p>
            <a:r>
              <a:rPr lang="en-NZ" dirty="0" smtClean="0"/>
              <a:t>We deleted 4251 because &gt;10% missing but FIML with </a:t>
            </a:r>
            <a:r>
              <a:rPr lang="en-NZ" dirty="0" smtClean="0"/>
              <a:t>8650 </a:t>
            </a:r>
            <a:r>
              <a:rPr lang="en-NZ" dirty="0" smtClean="0"/>
              <a:t>found results almost identical, so proof that imputation maximises start </a:t>
            </a:r>
            <a:r>
              <a:rPr lang="en-NZ" dirty="0" smtClean="0"/>
              <a:t>values…</a:t>
            </a:r>
            <a:r>
              <a:rPr lang="en-NZ" i="1" dirty="0" smtClean="0"/>
              <a:t>which should you use if they are </a:t>
            </a:r>
            <a:r>
              <a:rPr lang="en-NZ" i="1" smtClean="0"/>
              <a:t>the same?</a:t>
            </a:r>
            <a:endParaRPr lang="en-NZ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comment on missing values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71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60848"/>
            <a:ext cx="5024582" cy="3946443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Fit</a:t>
            </a:r>
          </a:p>
          <a:p>
            <a:pPr lvl="1"/>
            <a:r>
              <a:rPr lang="el-GR" dirty="0" smtClean="0"/>
              <a:t>χ2=312.24</a:t>
            </a:r>
            <a:r>
              <a:rPr lang="el-GR" dirty="0"/>
              <a:t>; </a:t>
            </a:r>
            <a:r>
              <a:rPr lang="en-NZ" dirty="0" err="1"/>
              <a:t>df</a:t>
            </a:r>
            <a:r>
              <a:rPr lang="en-NZ" dirty="0"/>
              <a:t>=48; </a:t>
            </a:r>
            <a:r>
              <a:rPr lang="el-GR" dirty="0"/>
              <a:t>χ2/</a:t>
            </a:r>
            <a:r>
              <a:rPr lang="en-NZ" dirty="0" err="1"/>
              <a:t>df</a:t>
            </a:r>
            <a:r>
              <a:rPr lang="en-NZ" dirty="0"/>
              <a:t>=6.05</a:t>
            </a:r>
            <a:r>
              <a:rPr lang="en-NZ" dirty="0" smtClean="0"/>
              <a:t>, </a:t>
            </a:r>
            <a:r>
              <a:rPr lang="nn-NO" dirty="0" smtClean="0"/>
              <a:t>p</a:t>
            </a:r>
            <a:r>
              <a:rPr lang="nn-NO" dirty="0"/>
              <a:t>=.01; CFI=0.97; gamma hat=0.99; RMSEA=0.03</a:t>
            </a:r>
            <a:r>
              <a:rPr lang="nn-NO" dirty="0" smtClean="0"/>
              <a:t>; </a:t>
            </a:r>
            <a:r>
              <a:rPr lang="en-NZ" dirty="0" smtClean="0"/>
              <a:t>SRMR=0.03</a:t>
            </a:r>
          </a:p>
          <a:p>
            <a:r>
              <a:rPr lang="en-US" dirty="0"/>
              <a:t>Students </a:t>
            </a:r>
            <a:endParaRPr lang="en-US" dirty="0" smtClean="0"/>
          </a:p>
          <a:p>
            <a:pPr lvl="1"/>
            <a:r>
              <a:rPr lang="en-US" dirty="0" smtClean="0"/>
              <a:t>strongly </a:t>
            </a:r>
            <a:r>
              <a:rPr lang="en-US" dirty="0"/>
              <a:t>endorsed </a:t>
            </a:r>
            <a:r>
              <a:rPr lang="en-US" dirty="0" smtClean="0"/>
              <a:t>I cope </a:t>
            </a:r>
            <a:r>
              <a:rPr lang="en-US" dirty="0"/>
              <a:t>with </a:t>
            </a:r>
            <a:r>
              <a:rPr lang="en-US" dirty="0" smtClean="0"/>
              <a:t>demands</a:t>
            </a:r>
          </a:p>
          <a:p>
            <a:pPr lvl="1"/>
            <a:r>
              <a:rPr lang="en-US" dirty="0" smtClean="0"/>
              <a:t>moderately </a:t>
            </a:r>
            <a:r>
              <a:rPr lang="en-US" dirty="0"/>
              <a:t>agreed </a:t>
            </a:r>
            <a:r>
              <a:rPr lang="en-US" dirty="0" smtClean="0"/>
              <a:t>that parents </a:t>
            </a:r>
            <a:r>
              <a:rPr lang="en-US" dirty="0"/>
              <a:t>enquired about performance </a:t>
            </a:r>
            <a:endParaRPr lang="en-US" dirty="0" smtClean="0"/>
          </a:p>
          <a:p>
            <a:pPr lvl="1"/>
            <a:r>
              <a:rPr lang="en-US" dirty="0" smtClean="0"/>
              <a:t>reasonably </a:t>
            </a:r>
            <a:r>
              <a:rPr lang="en-US" dirty="0"/>
              <a:t>high frequency of testing and homework </a:t>
            </a:r>
            <a:endParaRPr lang="en-US" dirty="0" smtClean="0"/>
          </a:p>
          <a:p>
            <a:r>
              <a:rPr lang="en-US" dirty="0" smtClean="0"/>
              <a:t>Overall</a:t>
            </a:r>
            <a:r>
              <a:rPr lang="en-US" dirty="0"/>
              <a:t>, </a:t>
            </a:r>
            <a:r>
              <a:rPr lang="en-US" dirty="0" smtClean="0"/>
              <a:t>rejected being worried </a:t>
            </a:r>
            <a:r>
              <a:rPr lang="en-US" dirty="0"/>
              <a:t>about tests, exams, and school </a:t>
            </a:r>
            <a:r>
              <a:rPr lang="en-US" dirty="0" smtClean="0"/>
              <a:t>happenings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result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68" r="4747"/>
          <a:stretch/>
        </p:blipFill>
        <p:spPr>
          <a:xfrm>
            <a:off x="5449600" y="0"/>
            <a:ext cx="6668510" cy="67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195716"/>
            <a:ext cx="10972800" cy="1565302"/>
          </a:xfrm>
        </p:spPr>
        <p:txBody>
          <a:bodyPr>
            <a:normAutofit fontScale="62500" lnSpcReduction="20000"/>
          </a:bodyPr>
          <a:lstStyle/>
          <a:p>
            <a:r>
              <a:rPr lang="en-NZ" dirty="0" smtClean="0"/>
              <a:t>Fit: </a:t>
            </a:r>
            <a:r>
              <a:rPr lang="el-GR" dirty="0" smtClean="0"/>
              <a:t>χ2=197.53</a:t>
            </a:r>
            <a:r>
              <a:rPr lang="el-GR" dirty="0"/>
              <a:t>; </a:t>
            </a:r>
            <a:r>
              <a:rPr lang="en-NZ" i="1" dirty="0" err="1"/>
              <a:t>df</a:t>
            </a:r>
            <a:r>
              <a:rPr lang="en-NZ" dirty="0"/>
              <a:t>=32; </a:t>
            </a:r>
            <a:r>
              <a:rPr lang="el-GR" dirty="0"/>
              <a:t>χ2/</a:t>
            </a:r>
            <a:r>
              <a:rPr lang="en-NZ" i="1" dirty="0" err="1"/>
              <a:t>df</a:t>
            </a:r>
            <a:r>
              <a:rPr lang="en-NZ" dirty="0"/>
              <a:t>=6.17, </a:t>
            </a:r>
            <a:r>
              <a:rPr lang="en-NZ" i="1" dirty="0"/>
              <a:t>p</a:t>
            </a:r>
            <a:r>
              <a:rPr lang="en-NZ" dirty="0"/>
              <a:t>=.</a:t>
            </a:r>
            <a:r>
              <a:rPr lang="en-NZ" dirty="0" smtClean="0"/>
              <a:t>01; CFI=0.98</a:t>
            </a:r>
            <a:r>
              <a:rPr lang="en-NZ" dirty="0"/>
              <a:t>; gamma hat=0.99; RMSEA=0.03; </a:t>
            </a:r>
            <a:r>
              <a:rPr lang="en-NZ" dirty="0" smtClean="0"/>
              <a:t>SRMR=0.03</a:t>
            </a:r>
          </a:p>
          <a:p>
            <a:r>
              <a:rPr lang="en-US" dirty="0" smtClean="0"/>
              <a:t>Parents </a:t>
            </a:r>
            <a:r>
              <a:rPr lang="en-US" dirty="0"/>
              <a:t>want </a:t>
            </a:r>
            <a:r>
              <a:rPr lang="en-US" dirty="0" smtClean="0"/>
              <a:t>grades</a:t>
            </a:r>
            <a:r>
              <a:rPr lang="en-US" dirty="0"/>
              <a:t>, but with </a:t>
            </a:r>
            <a:r>
              <a:rPr lang="en-US" dirty="0" smtClean="0"/>
              <a:t>more grade </a:t>
            </a:r>
            <a:r>
              <a:rPr lang="en-US" dirty="0"/>
              <a:t>points than the then current </a:t>
            </a:r>
            <a:r>
              <a:rPr lang="en-US" dirty="0" smtClean="0"/>
              <a:t>3-point </a:t>
            </a:r>
            <a:r>
              <a:rPr lang="en-US" dirty="0"/>
              <a:t>scale. </a:t>
            </a:r>
          </a:p>
          <a:p>
            <a:r>
              <a:rPr lang="en-US" dirty="0" smtClean="0"/>
              <a:t>Moderate level </a:t>
            </a:r>
            <a:r>
              <a:rPr lang="en-US" dirty="0"/>
              <a:t>of </a:t>
            </a:r>
            <a:r>
              <a:rPr lang="en-US" dirty="0" smtClean="0"/>
              <a:t>demand from homework</a:t>
            </a:r>
            <a:r>
              <a:rPr lang="en-US" dirty="0"/>
              <a:t>, pace of study, and responsibility. </a:t>
            </a:r>
            <a:endParaRPr lang="en-US" dirty="0" smtClean="0"/>
          </a:p>
          <a:p>
            <a:r>
              <a:rPr lang="en-US" dirty="0" smtClean="0"/>
              <a:t>Generally rejected </a:t>
            </a:r>
            <a:r>
              <a:rPr lang="en-US" dirty="0"/>
              <a:t>the idea that school work and testing </a:t>
            </a:r>
            <a:r>
              <a:rPr lang="en-US" dirty="0" smtClean="0"/>
              <a:t>was too </a:t>
            </a:r>
            <a:r>
              <a:rPr lang="en-US" dirty="0"/>
              <a:t>much pressure on their child.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Parent result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689718"/>
            <a:ext cx="11804073" cy="35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752436"/>
            <a:ext cx="10972800" cy="3254855"/>
          </a:xfrm>
        </p:spPr>
        <p:txBody>
          <a:bodyPr>
            <a:normAutofit/>
          </a:bodyPr>
          <a:lstStyle/>
          <a:p>
            <a:r>
              <a:rPr lang="en-NZ" dirty="0" smtClean="0"/>
              <a:t>IQ model</a:t>
            </a:r>
          </a:p>
          <a:p>
            <a:pPr lvl="1"/>
            <a:r>
              <a:rPr lang="en-NZ" dirty="0" smtClean="0"/>
              <a:t>Crystallised: antonyms &amp; synonyms</a:t>
            </a:r>
          </a:p>
          <a:p>
            <a:pPr lvl="1"/>
            <a:r>
              <a:rPr lang="en-NZ" dirty="0" smtClean="0"/>
              <a:t>Fluid: metal folding &amp; number series </a:t>
            </a:r>
          </a:p>
          <a:p>
            <a:r>
              <a:rPr lang="en-NZ" dirty="0" smtClean="0"/>
              <a:t>Fit: </a:t>
            </a:r>
          </a:p>
          <a:p>
            <a:pPr lvl="1"/>
            <a:r>
              <a:rPr lang="el-GR" dirty="0" smtClean="0"/>
              <a:t>χ2=7.23</a:t>
            </a:r>
            <a:r>
              <a:rPr lang="el-GR" dirty="0"/>
              <a:t>; </a:t>
            </a:r>
            <a:r>
              <a:rPr lang="en-NZ" i="1" dirty="0" err="1"/>
              <a:t>df</a:t>
            </a:r>
            <a:r>
              <a:rPr lang="en-NZ" dirty="0"/>
              <a:t>=1; </a:t>
            </a:r>
            <a:r>
              <a:rPr lang="el-GR" dirty="0"/>
              <a:t>χ2/</a:t>
            </a:r>
            <a:r>
              <a:rPr lang="en-NZ" i="1" dirty="0" err="1"/>
              <a:t>df</a:t>
            </a:r>
            <a:r>
              <a:rPr lang="en-NZ" dirty="0"/>
              <a:t>=7.23, </a:t>
            </a:r>
            <a:r>
              <a:rPr lang="en-NZ" i="1" dirty="0"/>
              <a:t>p</a:t>
            </a:r>
            <a:r>
              <a:rPr lang="en-NZ" dirty="0"/>
              <a:t> &lt; .01; CFI=0.99; </a:t>
            </a:r>
            <a:r>
              <a:rPr lang="en-NZ" dirty="0" smtClean="0"/>
              <a:t>gamma hat=0.99</a:t>
            </a:r>
            <a:r>
              <a:rPr lang="en-NZ" dirty="0"/>
              <a:t>; RMSEA=0.04; </a:t>
            </a:r>
            <a:r>
              <a:rPr lang="en-NZ" dirty="0" smtClean="0"/>
              <a:t>SRMR=0.01</a:t>
            </a:r>
          </a:p>
          <a:p>
            <a:pPr lvl="1"/>
            <a:r>
              <a:rPr lang="en-NZ" dirty="0" smtClean="0"/>
              <a:t>NB: synonyms &amp; antonyms correlated </a:t>
            </a:r>
            <a:r>
              <a:rPr lang="en-NZ" i="1" dirty="0" smtClean="0"/>
              <a:t>r</a:t>
            </a:r>
            <a:r>
              <a:rPr lang="en-NZ" dirty="0" smtClean="0"/>
              <a:t>=.48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IQ Result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1248064"/>
            <a:ext cx="66198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SEM results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Model 1: IQ predictor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NZ" dirty="0" smtClean="0"/>
              <a:t>Model 2: IQ dependent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NZ" dirty="0" smtClean="0"/>
              <a:t>Fit:</a:t>
            </a:r>
          </a:p>
          <a:p>
            <a:pPr lvl="1"/>
            <a:r>
              <a:rPr lang="el-GR" sz="2400" dirty="0" smtClean="0"/>
              <a:t>χ2=1815.43</a:t>
            </a:r>
            <a:r>
              <a:rPr lang="el-GR" sz="2400" dirty="0"/>
              <a:t>; </a:t>
            </a:r>
            <a:r>
              <a:rPr lang="en-NZ" sz="2400" i="1" dirty="0" err="1"/>
              <a:t>df</a:t>
            </a:r>
            <a:r>
              <a:rPr lang="en-NZ" sz="2400" dirty="0"/>
              <a:t>=278; </a:t>
            </a:r>
            <a:r>
              <a:rPr lang="el-GR" sz="2400" dirty="0"/>
              <a:t>χ2/</a:t>
            </a:r>
            <a:r>
              <a:rPr lang="en-NZ" sz="2400" i="1" dirty="0" err="1"/>
              <a:t>df</a:t>
            </a:r>
            <a:r>
              <a:rPr lang="en-NZ" sz="2400" dirty="0"/>
              <a:t>=6.53, </a:t>
            </a:r>
            <a:r>
              <a:rPr lang="en-NZ" sz="2400" i="1" dirty="0"/>
              <a:t>p</a:t>
            </a:r>
            <a:r>
              <a:rPr lang="en-NZ" sz="2400" dirty="0"/>
              <a:t>=.01</a:t>
            </a:r>
            <a:r>
              <a:rPr lang="en-NZ" sz="2400" dirty="0" smtClean="0"/>
              <a:t>; CFI=0.95</a:t>
            </a:r>
            <a:r>
              <a:rPr lang="en-NZ" sz="2400" dirty="0"/>
              <a:t>; gamma hat=0.97; RMSEA=0.034; SRMR=0.041</a:t>
            </a:r>
            <a:r>
              <a:rPr lang="en-NZ" sz="2400" dirty="0" smtClean="0"/>
              <a:t>; AIC=334,565.416</a:t>
            </a:r>
          </a:p>
          <a:p>
            <a:r>
              <a:rPr lang="el-GR" dirty="0"/>
              <a:t>Δ</a:t>
            </a:r>
            <a:r>
              <a:rPr lang="en-NZ" dirty="0" smtClean="0"/>
              <a:t>AIC=317.516, this model smaller so preferred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 smtClean="0"/>
              <a:t>Fit:</a:t>
            </a:r>
          </a:p>
          <a:p>
            <a:pPr lvl="1"/>
            <a:r>
              <a:rPr lang="el-GR" sz="2400" dirty="0" smtClean="0"/>
              <a:t>χ2=2113.77;</a:t>
            </a:r>
            <a:r>
              <a:rPr lang="en-NZ" sz="2400" dirty="0" smtClean="0"/>
              <a:t> </a:t>
            </a:r>
            <a:r>
              <a:rPr lang="en-NZ" sz="2400" i="1" dirty="0" err="1" smtClean="0"/>
              <a:t>df</a:t>
            </a:r>
            <a:r>
              <a:rPr lang="en-NZ" sz="2400" dirty="0" smtClean="0"/>
              <a:t>=284</a:t>
            </a:r>
            <a:r>
              <a:rPr lang="en-NZ" sz="2400" dirty="0"/>
              <a:t>; </a:t>
            </a:r>
            <a:r>
              <a:rPr lang="el-GR" sz="2400" dirty="0"/>
              <a:t>χ2/</a:t>
            </a:r>
            <a:r>
              <a:rPr lang="en-NZ" sz="2400" i="1" dirty="0" err="1"/>
              <a:t>df</a:t>
            </a:r>
            <a:r>
              <a:rPr lang="en-NZ" sz="2400" dirty="0"/>
              <a:t>=7.44, </a:t>
            </a:r>
            <a:r>
              <a:rPr lang="en-NZ" sz="2400" i="1" dirty="0" smtClean="0"/>
              <a:t>p</a:t>
            </a:r>
            <a:r>
              <a:rPr lang="en-NZ" sz="2400" dirty="0" smtClean="0"/>
              <a:t>&lt; </a:t>
            </a:r>
            <a:r>
              <a:rPr lang="en-NZ" sz="2400" dirty="0"/>
              <a:t>.01; CFI=0.94; gamma hat=0.97</a:t>
            </a:r>
            <a:r>
              <a:rPr lang="en-NZ" sz="2400" dirty="0" smtClean="0"/>
              <a:t>; RMSEA=0.037</a:t>
            </a:r>
            <a:r>
              <a:rPr lang="en-NZ" sz="2400" dirty="0"/>
              <a:t>; SRMR=0.047; </a:t>
            </a:r>
            <a:r>
              <a:rPr lang="en-NZ" sz="2400" dirty="0" smtClean="0"/>
              <a:t>AIC=334,882.932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495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2060848"/>
            <a:ext cx="4987636" cy="39464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Greater </a:t>
            </a:r>
            <a:r>
              <a:rPr lang="en-US" sz="2400" dirty="0"/>
              <a:t>coping with school and </a:t>
            </a:r>
            <a:r>
              <a:rPr lang="en-US" sz="2400" dirty="0" smtClean="0"/>
              <a:t>reduced parental </a:t>
            </a:r>
            <a:r>
              <a:rPr lang="en-US" sz="2400" dirty="0"/>
              <a:t>concern </a:t>
            </a:r>
            <a:r>
              <a:rPr lang="en-US" sz="2400" dirty="0" smtClean="0"/>
              <a:t>present </a:t>
            </a:r>
            <a:r>
              <a:rPr lang="en-US" sz="2400" dirty="0"/>
              <a:t>among </a:t>
            </a:r>
            <a:r>
              <a:rPr lang="en-US" sz="2400" dirty="0" smtClean="0"/>
              <a:t>intellectually </a:t>
            </a:r>
            <a:r>
              <a:rPr lang="en-US" sz="2400" dirty="0"/>
              <a:t>more </a:t>
            </a:r>
            <a:r>
              <a:rPr lang="en-US" sz="2400" dirty="0" smtClean="0"/>
              <a:t>able c</a:t>
            </a:r>
            <a:r>
              <a:rPr lang="en-NZ" sz="2400" dirty="0" err="1" smtClean="0"/>
              <a:t>hildren</a:t>
            </a:r>
            <a:endParaRPr lang="en-NZ" sz="2400" dirty="0"/>
          </a:p>
          <a:p>
            <a:r>
              <a:rPr lang="en-NZ" sz="2400" dirty="0" smtClean="0"/>
              <a:t>Parents beliefs do influence student coping</a:t>
            </a:r>
          </a:p>
          <a:p>
            <a:r>
              <a:rPr lang="en-US" sz="2400" dirty="0" smtClean="0"/>
              <a:t>Cognitive </a:t>
            </a:r>
            <a:r>
              <a:rPr lang="en-US" sz="2400" dirty="0"/>
              <a:t>tests are moderately strong predictors of </a:t>
            </a:r>
            <a:r>
              <a:rPr lang="en-US" sz="2400" dirty="0" smtClean="0"/>
              <a:t>student beliefs about </a:t>
            </a:r>
            <a:r>
              <a:rPr lang="en-US" sz="2400" dirty="0"/>
              <a:t>achievement</a:t>
            </a:r>
            <a:endParaRPr lang="en-NZ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SEM result</a:t>
            </a:r>
            <a:endParaRPr lang="en-NZ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55526"/>
              </p:ext>
            </p:extLst>
          </p:nvPr>
        </p:nvGraphicFramePr>
        <p:xfrm>
          <a:off x="5671125" y="110836"/>
          <a:ext cx="6421727" cy="737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Document" r:id="rId3" imgW="6140119" imgH="7040571" progId="Word.Document.12">
                  <p:embed/>
                </p:oleObj>
              </mc:Choice>
              <mc:Fallback>
                <p:oleObj name="Document" r:id="rId3" imgW="6140119" imgH="7040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1125" y="110836"/>
                        <a:ext cx="6421727" cy="73794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56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Large, representative </a:t>
            </a:r>
            <a:r>
              <a:rPr lang="en-US" dirty="0" smtClean="0"/>
              <a:t>sample </a:t>
            </a:r>
            <a:r>
              <a:rPr lang="en-US" dirty="0"/>
              <a:t>of the population with little (if any) shared </a:t>
            </a:r>
            <a:r>
              <a:rPr lang="en-US" dirty="0" smtClean="0"/>
              <a:t>genetic environments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is generalizable to the </a:t>
            </a:r>
            <a:r>
              <a:rPr lang="en-US" dirty="0" smtClean="0"/>
              <a:t>full </a:t>
            </a:r>
            <a:r>
              <a:rPr lang="en-NZ" dirty="0" smtClean="0"/>
              <a:t>population </a:t>
            </a:r>
            <a:r>
              <a:rPr lang="en-NZ" dirty="0"/>
              <a:t>in schooling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Unlike twin/triplet studies</a:t>
            </a:r>
          </a:p>
          <a:p>
            <a:r>
              <a:rPr lang="en-NZ" dirty="0" smtClean="0"/>
              <a:t>Increasing IQ will help students cope</a:t>
            </a:r>
          </a:p>
          <a:p>
            <a:pPr lvl="1"/>
            <a:r>
              <a:rPr lang="en-NZ" dirty="0" smtClean="0"/>
              <a:t>Can we stimulate during the neuro-plastic phases of schooling to greater intelligence? Surely yes!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Significance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618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Need to prove that changing IQ has the impact we want on self-regulation</a:t>
            </a:r>
          </a:p>
          <a:p>
            <a:pPr lvl="1"/>
            <a:r>
              <a:rPr lang="en-NZ" dirty="0" err="1" smtClean="0"/>
              <a:t>IQ</a:t>
            </a:r>
            <a:r>
              <a:rPr lang="en-NZ" dirty="0" err="1" smtClean="0">
                <a:sym typeface="Wingdings" panose="05000000000000000000" pitchFamily="2" charset="2"/>
              </a:rPr>
              <a:t>Self-regulating</a:t>
            </a:r>
            <a:r>
              <a:rPr lang="en-NZ" dirty="0" smtClean="0">
                <a:sym typeface="Wingdings" panose="05000000000000000000" pitchFamily="2" charset="2"/>
              </a:rPr>
              <a:t> </a:t>
            </a:r>
            <a:r>
              <a:rPr lang="en-NZ" dirty="0" err="1" smtClean="0">
                <a:sym typeface="Wingdings" panose="05000000000000000000" pitchFamily="2" charset="2"/>
              </a:rPr>
              <a:t>BeliefsAcademic</a:t>
            </a:r>
            <a:r>
              <a:rPr lang="en-NZ" dirty="0" smtClean="0">
                <a:sym typeface="Wingdings" panose="05000000000000000000" pitchFamily="2" charset="2"/>
              </a:rPr>
              <a:t> Achievement</a:t>
            </a:r>
          </a:p>
          <a:p>
            <a:pPr lvl="1"/>
            <a:r>
              <a:rPr lang="en-NZ" dirty="0" smtClean="0">
                <a:sym typeface="Wingdings" panose="05000000000000000000" pitchFamily="2" charset="2"/>
              </a:rPr>
              <a:t>Longitudinal or experimental studies</a:t>
            </a:r>
          </a:p>
          <a:p>
            <a:r>
              <a:rPr lang="en-NZ" dirty="0" smtClean="0"/>
              <a:t>ETF	</a:t>
            </a:r>
          </a:p>
          <a:p>
            <a:pPr lvl="1"/>
            <a:r>
              <a:rPr lang="en-NZ" dirty="0" smtClean="0"/>
              <a:t>Add more tests for G</a:t>
            </a:r>
            <a:r>
              <a:rPr lang="en-NZ" baseline="-25000" dirty="0" smtClean="0"/>
              <a:t>f</a:t>
            </a:r>
            <a:r>
              <a:rPr lang="en-NZ" dirty="0" smtClean="0"/>
              <a:t> and </a:t>
            </a:r>
            <a:r>
              <a:rPr lang="en-NZ" dirty="0" err="1" smtClean="0"/>
              <a:t>G</a:t>
            </a:r>
            <a:r>
              <a:rPr lang="en-NZ" baseline="-25000" dirty="0" err="1" smtClean="0"/>
              <a:t>c</a:t>
            </a:r>
            <a:r>
              <a:rPr lang="en-NZ" dirty="0" smtClean="0"/>
              <a:t>, so correlated residuals not required</a:t>
            </a:r>
          </a:p>
          <a:p>
            <a:pPr lvl="1"/>
            <a:r>
              <a:rPr lang="en-NZ" dirty="0" smtClean="0"/>
              <a:t>Add school achievement measures</a:t>
            </a:r>
          </a:p>
          <a:p>
            <a:pPr lvl="1"/>
            <a:r>
              <a:rPr lang="en-NZ" dirty="0" smtClean="0"/>
              <a:t>Add attitudes about the IQ tests themselves</a:t>
            </a:r>
          </a:p>
          <a:p>
            <a:pPr lvl="1"/>
            <a:r>
              <a:rPr lang="en-NZ" dirty="0" smtClean="0"/>
              <a:t>Follow cohort to university entrance for final year grades or </a:t>
            </a:r>
            <a:r>
              <a:rPr lang="en-NZ" dirty="0" err="1" smtClean="0"/>
              <a:t>SweSAT</a:t>
            </a:r>
            <a:r>
              <a:rPr lang="en-NZ" dirty="0" smtClean="0"/>
              <a:t> scores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Further research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116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Brown, G. T. L., &amp; </a:t>
            </a:r>
            <a:r>
              <a:rPr lang="en-NZ" dirty="0" err="1"/>
              <a:t>Eklöf</a:t>
            </a:r>
            <a:r>
              <a:rPr lang="en-NZ" dirty="0"/>
              <a:t>, H. (2018). Swedish student perceptions of achievement practices: The role of intelligence. </a:t>
            </a:r>
            <a:r>
              <a:rPr lang="en-NZ" i="1" dirty="0"/>
              <a:t>Intelligence, 69,</a:t>
            </a:r>
            <a:r>
              <a:rPr lang="en-NZ" dirty="0"/>
              <a:t> 94-103. </a:t>
            </a:r>
            <a:r>
              <a:rPr lang="en-US" dirty="0" smtClean="0"/>
              <a:t>doi:10.1016/j.intell.2018.05.006</a:t>
            </a:r>
          </a:p>
          <a:p>
            <a:endParaRPr lang="en-US" dirty="0"/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Gavin Brown: </a:t>
            </a:r>
            <a:r>
              <a:rPr lang="en-US" dirty="0" smtClean="0">
                <a:hlinkClick r:id="rId2"/>
              </a:rPr>
              <a:t>gt.brown@auckland.ac.nz</a:t>
            </a:r>
            <a:endParaRPr lang="en-US" dirty="0" smtClean="0"/>
          </a:p>
          <a:p>
            <a:pPr lvl="1"/>
            <a:r>
              <a:rPr lang="en-US" dirty="0" smtClean="0"/>
              <a:t>Hanna </a:t>
            </a:r>
            <a:r>
              <a:rPr lang="en-NZ" dirty="0" err="1" smtClean="0"/>
              <a:t>Eklöf</a:t>
            </a:r>
            <a:r>
              <a:rPr lang="en-NZ" dirty="0"/>
              <a:t>: </a:t>
            </a:r>
            <a:r>
              <a:rPr lang="en-NZ" dirty="0" smtClean="0">
                <a:hlinkClick r:id="rId3"/>
              </a:rPr>
              <a:t>hanna.eklof@umu.se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Further reading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925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The ability to flourish and succeed within the environment</a:t>
            </a:r>
          </a:p>
          <a:p>
            <a:r>
              <a:rPr lang="en-NZ" dirty="0" smtClean="0"/>
              <a:t>Multi-componential &amp; multiple models</a:t>
            </a:r>
          </a:p>
          <a:p>
            <a:r>
              <a:rPr lang="en-NZ" dirty="0" smtClean="0"/>
              <a:t>Spearman</a:t>
            </a:r>
          </a:p>
          <a:p>
            <a:pPr lvl="1"/>
            <a:r>
              <a:rPr lang="en-NZ" dirty="0" smtClean="0"/>
              <a:t>Performance across subjects is correlated </a:t>
            </a:r>
            <a:r>
              <a:rPr lang="en-NZ" dirty="0" smtClean="0">
                <a:sym typeface="Wingdings" panose="05000000000000000000" pitchFamily="2" charset="2"/>
              </a:rPr>
              <a:t> ‘g’ general intelligence</a:t>
            </a:r>
            <a:endParaRPr lang="en-NZ" dirty="0" smtClean="0"/>
          </a:p>
          <a:p>
            <a:r>
              <a:rPr lang="en-NZ" dirty="0" smtClean="0"/>
              <a:t>Cattell</a:t>
            </a:r>
          </a:p>
          <a:p>
            <a:pPr lvl="1"/>
            <a:r>
              <a:rPr lang="en-NZ" dirty="0" smtClean="0"/>
              <a:t>Sub-components depending on structure of process</a:t>
            </a:r>
          </a:p>
          <a:p>
            <a:pPr lvl="2"/>
            <a:r>
              <a:rPr lang="en-NZ" dirty="0" smtClean="0"/>
              <a:t>Crystallised and structured capabilities </a:t>
            </a:r>
            <a:r>
              <a:rPr lang="en-NZ" dirty="0" smtClean="0">
                <a:sym typeface="Wingdings" panose="05000000000000000000" pitchFamily="2" charset="2"/>
              </a:rPr>
              <a:t> ‘</a:t>
            </a:r>
            <a:r>
              <a:rPr lang="en-NZ" dirty="0" err="1" smtClean="0">
                <a:sym typeface="Wingdings" panose="05000000000000000000" pitchFamily="2" charset="2"/>
              </a:rPr>
              <a:t>G</a:t>
            </a:r>
            <a:r>
              <a:rPr lang="en-NZ" baseline="-25000" dirty="0" err="1" smtClean="0">
                <a:sym typeface="Wingdings" panose="05000000000000000000" pitchFamily="2" charset="2"/>
              </a:rPr>
              <a:t>c</a:t>
            </a:r>
            <a:r>
              <a:rPr lang="en-NZ" dirty="0" smtClean="0">
                <a:sym typeface="Wingdings" panose="05000000000000000000" pitchFamily="2" charset="2"/>
              </a:rPr>
              <a:t>’ crystallised intelligence </a:t>
            </a:r>
            <a:r>
              <a:rPr lang="en-US" dirty="0"/>
              <a:t>ability to use learned knowledge and experience</a:t>
            </a:r>
            <a:endParaRPr lang="en-NZ" dirty="0" smtClean="0">
              <a:sym typeface="Wingdings" panose="05000000000000000000" pitchFamily="2" charset="2"/>
            </a:endParaRPr>
          </a:p>
          <a:p>
            <a:pPr lvl="2"/>
            <a:r>
              <a:rPr lang="en-NZ" dirty="0" smtClean="0">
                <a:sym typeface="Wingdings" panose="05000000000000000000" pitchFamily="2" charset="2"/>
              </a:rPr>
              <a:t>Fluid or dynamic capabilities  ‘G</a:t>
            </a:r>
            <a:r>
              <a:rPr lang="en-NZ" baseline="-25000" dirty="0" smtClean="0">
                <a:sym typeface="Wingdings" panose="05000000000000000000" pitchFamily="2" charset="2"/>
              </a:rPr>
              <a:t>f</a:t>
            </a:r>
            <a:r>
              <a:rPr lang="en-NZ" dirty="0" smtClean="0">
                <a:sym typeface="Wingdings" panose="05000000000000000000" pitchFamily="2" charset="2"/>
              </a:rPr>
              <a:t>’ fluid intelligence: </a:t>
            </a:r>
            <a:r>
              <a:rPr lang="en-US" dirty="0"/>
              <a:t>ability to solve new problems, use logic in new situations, and identify patterns</a:t>
            </a:r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Intelligence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601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Tests, Homework, Questions in class, failing-success, </a:t>
            </a:r>
          </a:p>
          <a:p>
            <a:pPr lvl="1"/>
            <a:r>
              <a:rPr lang="en-NZ" dirty="0" smtClean="0"/>
              <a:t>Creates pressure on students from </a:t>
            </a:r>
          </a:p>
          <a:p>
            <a:pPr lvl="2"/>
            <a:r>
              <a:rPr lang="en-NZ" dirty="0" smtClean="0"/>
              <a:t>Themselves</a:t>
            </a:r>
          </a:p>
          <a:p>
            <a:pPr lvl="2"/>
            <a:r>
              <a:rPr lang="en-NZ" dirty="0" smtClean="0"/>
              <a:t>Teachers</a:t>
            </a:r>
          </a:p>
          <a:p>
            <a:pPr lvl="2"/>
            <a:r>
              <a:rPr lang="en-NZ" dirty="0" smtClean="0"/>
              <a:t>Parents</a:t>
            </a:r>
          </a:p>
          <a:p>
            <a:r>
              <a:rPr lang="en-NZ" dirty="0" smtClean="0"/>
              <a:t>Coping with demands is important</a:t>
            </a:r>
          </a:p>
          <a:p>
            <a:pPr lvl="1"/>
            <a:r>
              <a:rPr lang="en-NZ" dirty="0" smtClean="0"/>
              <a:t>Self-regulation, self-efficacy contribute to greater success</a:t>
            </a:r>
          </a:p>
          <a:p>
            <a:r>
              <a:rPr lang="en-NZ" dirty="0" smtClean="0"/>
              <a:t>Parental concerns rub off on students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Achievement demands of school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186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Positive views about assessment are associated with &gt;test scores; Negative views about assessment &lt;test scores</a:t>
            </a:r>
          </a:p>
          <a:p>
            <a:r>
              <a:rPr lang="en-NZ" dirty="0" smtClean="0"/>
              <a:t>IQ contributes to &gt;school achievement</a:t>
            </a:r>
          </a:p>
          <a:p>
            <a:r>
              <a:rPr lang="en-NZ" dirty="0" smtClean="0"/>
              <a:t>Twin / triplet studies show that </a:t>
            </a:r>
          </a:p>
          <a:p>
            <a:pPr lvl="1"/>
            <a:r>
              <a:rPr lang="en-NZ" dirty="0"/>
              <a:t>IQ contributes to &gt;coping, </a:t>
            </a:r>
            <a:r>
              <a:rPr lang="en-NZ" dirty="0" smtClean="0"/>
              <a:t>self-efficacy</a:t>
            </a:r>
          </a:p>
          <a:p>
            <a:r>
              <a:rPr lang="en-NZ" dirty="0" smtClean="0"/>
              <a:t>Question</a:t>
            </a:r>
          </a:p>
          <a:p>
            <a:pPr lvl="1"/>
            <a:r>
              <a:rPr lang="en-NZ" dirty="0" smtClean="0"/>
              <a:t>IQ lead to positive beliefs about achievement in normal populations of parents and students?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attitudes matter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50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Conceptual model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IQ as predictor of beliefs </a:t>
            </a:r>
            <a:br>
              <a:rPr lang="en-NZ" dirty="0" smtClean="0"/>
            </a:br>
            <a:r>
              <a:rPr lang="en-NZ" dirty="0" smtClean="0"/>
              <a:t>(Model 1)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IQ as dependent on beliefs </a:t>
            </a:r>
            <a:br>
              <a:rPr lang="en-NZ" dirty="0" smtClean="0"/>
            </a:br>
            <a:r>
              <a:rPr lang="en-NZ" dirty="0" smtClean="0"/>
              <a:t>(Model 2)</a:t>
            </a:r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3" y="3084355"/>
            <a:ext cx="5387975" cy="204025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226755"/>
            <a:ext cx="5386387" cy="17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</a:t>
            </a:r>
            <a:r>
              <a:rPr lang="en-US" dirty="0"/>
              <a:t>cohort-sequential longitudinal </a:t>
            </a:r>
            <a:r>
              <a:rPr lang="en-US" dirty="0" smtClean="0"/>
              <a:t>database, </a:t>
            </a:r>
          </a:p>
          <a:p>
            <a:pPr lvl="1"/>
            <a:r>
              <a:rPr lang="en-US" dirty="0" smtClean="0"/>
              <a:t>9 </a:t>
            </a:r>
            <a:r>
              <a:rPr lang="en-US" dirty="0"/>
              <a:t>cohorts with individuals born between 1948 and 1998.</a:t>
            </a:r>
          </a:p>
          <a:p>
            <a:pPr lvl="1"/>
            <a:r>
              <a:rPr lang="en-US" dirty="0" smtClean="0"/>
              <a:t>Each cohort about </a:t>
            </a:r>
            <a:r>
              <a:rPr lang="en-US" dirty="0"/>
              <a:t>9000 pupils, sampled to be </a:t>
            </a:r>
            <a:r>
              <a:rPr lang="en-US" dirty="0" smtClean="0"/>
              <a:t>nationally representative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Cognitive </a:t>
            </a:r>
            <a:r>
              <a:rPr lang="en-US" dirty="0"/>
              <a:t>tests and </a:t>
            </a:r>
            <a:r>
              <a:rPr lang="en-US" dirty="0" smtClean="0"/>
              <a:t>questionnaire </a:t>
            </a:r>
            <a:r>
              <a:rPr lang="en-US" dirty="0"/>
              <a:t>with items about their experience of </a:t>
            </a:r>
            <a:r>
              <a:rPr lang="en-US" dirty="0" smtClean="0"/>
              <a:t>selected aspects </a:t>
            </a:r>
            <a:r>
              <a:rPr lang="en-US" dirty="0"/>
              <a:t>of schooling. </a:t>
            </a:r>
            <a:endParaRPr lang="en-US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/>
              <a:t>of each student </a:t>
            </a:r>
            <a:r>
              <a:rPr lang="en-NZ" dirty="0" smtClean="0"/>
              <a:t>completed </a:t>
            </a:r>
            <a:r>
              <a:rPr lang="en-NZ" dirty="0"/>
              <a:t>a questionnaire</a:t>
            </a:r>
            <a:r>
              <a:rPr lang="en-NZ" dirty="0" smtClean="0"/>
              <a:t>.</a:t>
            </a:r>
          </a:p>
          <a:p>
            <a:pPr lvl="1"/>
            <a:r>
              <a:rPr lang="en-US" dirty="0"/>
              <a:t>Students sampled through a multi-stage sampling design </a:t>
            </a:r>
          </a:p>
          <a:p>
            <a:pPr lvl="2"/>
            <a:r>
              <a:rPr lang="en-US" dirty="0" smtClean="0"/>
              <a:t>Municipalities, schools, classes</a:t>
            </a:r>
          </a:p>
          <a:p>
            <a:pPr lvl="1"/>
            <a:r>
              <a:rPr lang="en-NZ" dirty="0" smtClean="0"/>
              <a:t>http</a:t>
            </a:r>
            <a:r>
              <a:rPr lang="en-NZ" dirty="0"/>
              <a:t>://</a:t>
            </a:r>
            <a:r>
              <a:rPr lang="en-NZ" dirty="0" smtClean="0"/>
              <a:t>ips.gu.se/english/research/research_projects/ETF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040763"/>
            <a:ext cx="10972800" cy="887188"/>
          </a:xfrm>
        </p:spPr>
        <p:txBody>
          <a:bodyPr>
            <a:noAutofit/>
          </a:bodyPr>
          <a:lstStyle/>
          <a:p>
            <a:r>
              <a:rPr lang="en-NZ" sz="3600" dirty="0" smtClean="0"/>
              <a:t>Secondary Data: </a:t>
            </a:r>
            <a:br>
              <a:rPr lang="en-NZ" sz="3600" dirty="0" smtClean="0"/>
            </a:br>
            <a:r>
              <a:rPr lang="en-NZ" sz="3600" dirty="0" smtClean="0"/>
              <a:t>Swedish </a:t>
            </a:r>
            <a:r>
              <a:rPr lang="en-NZ" sz="3600" dirty="0"/>
              <a:t>Evaluation Through Follow-up (ETF</a:t>
            </a:r>
            <a:r>
              <a:rPr lang="en-NZ" sz="3600" dirty="0" smtClean="0"/>
              <a:t>)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95176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Cohort 9 in Grade </a:t>
            </a:r>
            <a:r>
              <a:rPr lang="en-US" dirty="0"/>
              <a:t>6 </a:t>
            </a:r>
            <a:r>
              <a:rPr lang="en-US" dirty="0" smtClean="0"/>
              <a:t>survey = 2011 testing </a:t>
            </a:r>
          </a:p>
          <a:p>
            <a:r>
              <a:rPr lang="en-US" dirty="0" smtClean="0"/>
              <a:t>N=9671 children, who </a:t>
            </a:r>
            <a:r>
              <a:rPr lang="en-US" dirty="0"/>
              <a:t>were nominally 13 years old in early 2011 during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 of </a:t>
            </a:r>
            <a:r>
              <a:rPr lang="en-US" dirty="0"/>
              <a:t>their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/>
              <a:t>of schooling. </a:t>
            </a:r>
            <a:endParaRPr lang="en-US" dirty="0" smtClean="0"/>
          </a:p>
          <a:p>
            <a:pPr lvl="1"/>
            <a:r>
              <a:rPr lang="en-US" dirty="0"/>
              <a:t>96.5% born in calendar year 1998, </a:t>
            </a:r>
          </a:p>
          <a:p>
            <a:pPr lvl="1"/>
            <a:r>
              <a:rPr lang="en-US" dirty="0" smtClean="0"/>
              <a:t>born </a:t>
            </a:r>
            <a:r>
              <a:rPr lang="en-US" dirty="0"/>
              <a:t>in 1997 </a:t>
            </a:r>
            <a:r>
              <a:rPr lang="en-NZ" dirty="0"/>
              <a:t>(</a:t>
            </a:r>
            <a:r>
              <a:rPr lang="en-NZ" i="1" dirty="0"/>
              <a:t>n</a:t>
            </a:r>
            <a:r>
              <a:rPr lang="en-NZ" dirty="0"/>
              <a:t>=84) and 1999 (</a:t>
            </a:r>
            <a:r>
              <a:rPr lang="en-NZ" i="1" dirty="0"/>
              <a:t>n</a:t>
            </a:r>
            <a:r>
              <a:rPr lang="en-NZ" dirty="0"/>
              <a:t>=81).</a:t>
            </a:r>
          </a:p>
          <a:p>
            <a:r>
              <a:rPr lang="en-US" dirty="0" smtClean="0"/>
              <a:t>Cases with &gt;10% missing questionnaire responses deleted, those without matching parent data deleted</a:t>
            </a:r>
            <a:endParaRPr lang="en-US" dirty="0"/>
          </a:p>
          <a:p>
            <a:r>
              <a:rPr lang="en-US" dirty="0" smtClean="0"/>
              <a:t>Effective </a:t>
            </a:r>
            <a:r>
              <a:rPr lang="en-US" dirty="0"/>
              <a:t>sample </a:t>
            </a:r>
            <a:r>
              <a:rPr lang="en-US" i="1" dirty="0" smtClean="0"/>
              <a:t>n</a:t>
            </a:r>
            <a:r>
              <a:rPr lang="en-US" dirty="0" smtClean="0"/>
              <a:t>=4749 </a:t>
            </a:r>
          </a:p>
          <a:p>
            <a:r>
              <a:rPr lang="en-US" dirty="0" smtClean="0"/>
              <a:t>Sex: 51.8</a:t>
            </a:r>
            <a:r>
              <a:rPr lang="en-US" dirty="0"/>
              <a:t>% boys, 48.2</a:t>
            </a:r>
            <a:r>
              <a:rPr lang="en-US" dirty="0" smtClean="0"/>
              <a:t>% girls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1998 birth cohort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402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School was available only for </a:t>
            </a:r>
            <a:r>
              <a:rPr lang="en-US" i="1" dirty="0" smtClean="0"/>
              <a:t>n</a:t>
            </a:r>
            <a:r>
              <a:rPr lang="en-US" dirty="0" smtClean="0"/>
              <a:t>=2918 </a:t>
            </a:r>
            <a:r>
              <a:rPr lang="en-US" dirty="0"/>
              <a:t>(61% of </a:t>
            </a:r>
            <a:r>
              <a:rPr lang="en-US" dirty="0" smtClean="0"/>
              <a:t>retained sample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Schools </a:t>
            </a:r>
            <a:r>
              <a:rPr lang="en-US" dirty="0"/>
              <a:t>with ≥</a:t>
            </a:r>
            <a:r>
              <a:rPr lang="en-US" dirty="0" smtClean="0"/>
              <a:t>20 </a:t>
            </a:r>
            <a:r>
              <a:rPr lang="en-US" dirty="0"/>
              <a:t>students </a:t>
            </a:r>
            <a:r>
              <a:rPr lang="en-US" i="1" dirty="0" smtClean="0"/>
              <a:t>n</a:t>
            </a:r>
            <a:r>
              <a:rPr lang="en-US" dirty="0" smtClean="0"/>
              <a:t>=1056</a:t>
            </a:r>
            <a:r>
              <a:rPr lang="en-US" dirty="0"/>
              <a:t>; </a:t>
            </a:r>
            <a:r>
              <a:rPr lang="en-US" dirty="0" smtClean="0"/>
              <a:t>just </a:t>
            </a:r>
            <a:r>
              <a:rPr lang="en-US" dirty="0"/>
              <a:t>11% </a:t>
            </a:r>
            <a:endParaRPr lang="en-US" dirty="0" smtClean="0"/>
          </a:p>
          <a:p>
            <a:r>
              <a:rPr lang="en-US" dirty="0" smtClean="0"/>
              <a:t>Thus multilevel problematically non-generalizable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ICCs </a:t>
            </a:r>
            <a:r>
              <a:rPr lang="en-US" dirty="0"/>
              <a:t>ranged from 0.02 to 0.175 (</a:t>
            </a:r>
            <a:r>
              <a:rPr lang="en-US" i="1" dirty="0"/>
              <a:t>M</a:t>
            </a:r>
            <a:r>
              <a:rPr lang="en-US" dirty="0"/>
              <a:t>=0.05, </a:t>
            </a:r>
            <a:r>
              <a:rPr lang="en-US" i="1" dirty="0"/>
              <a:t>SD</a:t>
            </a:r>
            <a:r>
              <a:rPr lang="en-US" dirty="0"/>
              <a:t>=0.03) </a:t>
            </a:r>
            <a:endParaRPr lang="en-US" dirty="0" smtClean="0"/>
          </a:p>
          <a:p>
            <a:pPr lvl="1"/>
            <a:r>
              <a:rPr lang="en-US" dirty="0" smtClean="0"/>
              <a:t>only 1 </a:t>
            </a:r>
            <a:r>
              <a:rPr lang="en-US" dirty="0"/>
              <a:t>value&gt;0.10 (i.e., QS611-How often do you do tests?). </a:t>
            </a:r>
            <a:endParaRPr lang="en-US" dirty="0" smtClean="0"/>
          </a:p>
          <a:p>
            <a:pPr lvl="2"/>
            <a:r>
              <a:rPr lang="en-US" dirty="0"/>
              <a:t>This item should show a significant school variance component since the frequency of testing is determined at the school level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larger message is that the school contribution to variance in the model was relatively trivial </a:t>
            </a:r>
          </a:p>
          <a:p>
            <a:pPr lvl="1"/>
            <a:r>
              <a:rPr lang="en-US" dirty="0"/>
              <a:t>So a one-level model is defensible.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School clustering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7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CFA for student, parent, and IQ item sets</a:t>
            </a:r>
          </a:p>
          <a:p>
            <a:r>
              <a:rPr lang="en-NZ" dirty="0" smtClean="0"/>
              <a:t>SEM for relationship of student-parent-IQ factors</a:t>
            </a:r>
          </a:p>
          <a:p>
            <a:pPr lvl="1"/>
            <a:r>
              <a:rPr lang="en-NZ" dirty="0" smtClean="0"/>
              <a:t>Missing data with EM imputation</a:t>
            </a:r>
          </a:p>
          <a:p>
            <a:pPr lvl="1"/>
            <a:r>
              <a:rPr lang="en-NZ" dirty="0" smtClean="0"/>
              <a:t>MLR estimation</a:t>
            </a:r>
          </a:p>
          <a:p>
            <a:pPr lvl="1"/>
            <a:r>
              <a:rPr lang="en-NZ" dirty="0" smtClean="0"/>
              <a:t>Fit imputed not reject if: </a:t>
            </a:r>
            <a:r>
              <a:rPr lang="en-NZ" sz="2400" dirty="0" smtClean="0"/>
              <a:t>RMSEA </a:t>
            </a:r>
            <a:r>
              <a:rPr lang="en-US" sz="2400" dirty="0"/>
              <a:t>&lt;0.08; SRMR ≲ 0.06; CFI &amp; gamma hat &gt;0.90; </a:t>
            </a:r>
            <a:r>
              <a:rPr lang="en-US" sz="2400" dirty="0" smtClean="0"/>
              <a:t>χ2/</a:t>
            </a:r>
            <a:r>
              <a:rPr lang="en-US" sz="2400" i="1" dirty="0" err="1" smtClean="0"/>
              <a:t>df</a:t>
            </a:r>
            <a:r>
              <a:rPr lang="en-US" sz="2400" dirty="0" smtClean="0"/>
              <a:t> ratio has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&gt; .</a:t>
            </a:r>
            <a:r>
              <a:rPr lang="en-US" sz="2400" dirty="0" smtClean="0"/>
              <a:t>05</a:t>
            </a:r>
          </a:p>
          <a:p>
            <a:pPr lvl="1"/>
            <a:r>
              <a:rPr lang="en-US" sz="2400" dirty="0" err="1" smtClean="0"/>
              <a:t>MPlus</a:t>
            </a:r>
            <a:r>
              <a:rPr lang="en-US" sz="2400" dirty="0" smtClean="0"/>
              <a:t> used</a:t>
            </a:r>
          </a:p>
          <a:p>
            <a:r>
              <a:rPr lang="en-US" sz="2800" dirty="0" smtClean="0"/>
              <a:t>Models compared for selection</a:t>
            </a:r>
          </a:p>
          <a:p>
            <a:pPr lvl="1"/>
            <a:r>
              <a:rPr lang="el-GR" sz="2400" dirty="0" smtClean="0"/>
              <a:t>Δ</a:t>
            </a:r>
            <a:r>
              <a:rPr lang="en-NZ" sz="2400" dirty="0" smtClean="0"/>
              <a:t>AIC&gt;10</a:t>
            </a:r>
            <a:r>
              <a:rPr lang="en-NZ" sz="2400" dirty="0" smtClean="0">
                <a:sym typeface="Wingdings" panose="05000000000000000000" pitchFamily="2" charset="2"/>
              </a:rPr>
              <a:t>smaller value preferred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Modeling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253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PresentationUOA EDSW</Template>
  <TotalTime>95</TotalTime>
  <Words>1010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Lucida Sans Unicode</vt:lpstr>
      <vt:lpstr>Verdana</vt:lpstr>
      <vt:lpstr>Wingdings</vt:lpstr>
      <vt:lpstr>Wingdings 2</vt:lpstr>
      <vt:lpstr>Wingdings 3</vt:lpstr>
      <vt:lpstr>Concourse</vt:lpstr>
      <vt:lpstr>Document</vt:lpstr>
      <vt:lpstr>Swedish student perceptions of achievement practices: The role of intelligence</vt:lpstr>
      <vt:lpstr>Intelligence</vt:lpstr>
      <vt:lpstr>Achievement demands of school</vt:lpstr>
      <vt:lpstr>Student attitudes matter</vt:lpstr>
      <vt:lpstr>Conceptual model</vt:lpstr>
      <vt:lpstr>Secondary Data:  Swedish Evaluation Through Follow-up (ETF) </vt:lpstr>
      <vt:lpstr>1998 birth cohort</vt:lpstr>
      <vt:lpstr>School clustering</vt:lpstr>
      <vt:lpstr>Modeling</vt:lpstr>
      <vt:lpstr>A comment on missing values</vt:lpstr>
      <vt:lpstr>Student result</vt:lpstr>
      <vt:lpstr>Parent result</vt:lpstr>
      <vt:lpstr>IQ Result</vt:lpstr>
      <vt:lpstr>SEM results</vt:lpstr>
      <vt:lpstr>SEM result</vt:lpstr>
      <vt:lpstr>Significance</vt:lpstr>
      <vt:lpstr>Further research</vt:lpstr>
      <vt:lpstr>Further reading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student perceptions of achievement practices: The role of intelligence</dc:title>
  <dc:creator>Gavin Brown</dc:creator>
  <cp:lastModifiedBy>Gavin Brown</cp:lastModifiedBy>
  <cp:revision>14</cp:revision>
  <dcterms:created xsi:type="dcterms:W3CDTF">2018-06-16T03:49:39Z</dcterms:created>
  <dcterms:modified xsi:type="dcterms:W3CDTF">2018-09-25T08:03:16Z</dcterms:modified>
</cp:coreProperties>
</file>