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13"/>
  </p:notesMasterIdLst>
  <p:sldIdLst>
    <p:sldId id="256" r:id="rId6"/>
    <p:sldId id="268" r:id="rId7"/>
    <p:sldId id="259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7EF939-FABC-4493-ABCA-CCCF2512299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358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95288" y="1773238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800"/>
              <a:t>    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95288" y="1304925"/>
            <a:ext cx="8389937" cy="541338"/>
            <a:chOff x="249" y="595"/>
            <a:chExt cx="5285" cy="341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76000" tIns="46800" anchor="ctr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15" descr="MonashLibrary-CM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44450"/>
            <a:ext cx="441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917539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D3A2E-73AC-4CF0-A165-D0F7B66F633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95C6E-D819-48DD-BC06-B85246DCECB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288" y="3681413"/>
            <a:ext cx="8389937" cy="2808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5288" y="1773238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800"/>
              <a:t>    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5288" y="1304925"/>
            <a:ext cx="8389937" cy="541338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76000" tIns="46800" anchor="ctr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11" descr="MonashLibrary-CM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44450"/>
            <a:ext cx="441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7686675" cy="1752600"/>
          </a:xfrm>
        </p:spPr>
        <p:txBody>
          <a:bodyPr lIns="0" anchor="b"/>
          <a:lstStyle>
            <a:lvl1pPr marL="0" inden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917539"/>
            <a:ext cx="7813675" cy="1223962"/>
          </a:xfrm>
        </p:spPr>
        <p:txBody>
          <a:bodyPr/>
          <a:lstStyle>
            <a:lvl1pPr algn="l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AA43D-9AA8-4951-A19D-DE53AB1D218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8BD80-BEA8-4E19-86FC-3F1974DB7ED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2BCE4-719A-4813-B95D-83F09461712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11B7-CECE-4515-83A8-1C35DCCBCBB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F11E5-FFCF-41FC-9513-BAA2A9A8BBB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BD873-48FC-4E9C-9E52-DC39DDB6C7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32862-9F3C-4B46-9D70-C4FE0D9C8C0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CB7DF-C779-468B-86A7-3165845270E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B3E81-0A85-4E72-81FF-5AC700683A1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AEE67-DBAB-40CF-A6CB-CFDC01A025A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029B0-D746-4DED-A02E-42D2CB14DDD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90984-D586-4C10-9184-7F026923D8B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C8E3-FAC6-4E6C-B718-DCA70D354A0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77D66-26F9-4893-959D-FC511194696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53707-F2F5-45FE-9D73-E5CB5FCEBC7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0F681-205A-4773-AAFD-65A8AA5BA6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49ACF-5EB3-42EC-BF62-DBBFD9AC78E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41224-5ABD-4215-9DE6-BF57D03314B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49CEB-25F6-492B-95D8-8FE8E48A9FC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EBD04-E49C-4CD1-94DD-4F6BD67236D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23A68-C596-4DA9-9894-8B37A7BD95B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964AF-0B5E-4E5E-930C-F8D042F04F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2263"/>
            <a:ext cx="2057400" cy="4533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263"/>
            <a:ext cx="6019800" cy="453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DED78-5CF9-448D-AED8-C07E1CAE45A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0E60-69DB-4C17-90ED-2AD26ED2A2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F6ECE-9472-4C58-966B-B46B1D1E428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33211-EAF2-4642-8448-BB47A378CD0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E0E83-D7A1-4942-AB55-C6EDFA2304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6565E-46DD-4F68-90C8-55E8330190B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7320A-3B12-4743-813A-7925786E6F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25956-13C7-4720-9C1B-A85F68E29CF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109D0-CFDF-4EEC-B5A0-F1A10CE9057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21E25-222C-4D60-8F14-9E40477FCE3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807FF-1B8D-4F5F-89BF-4F74E9F7F6D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4BF7-5F3C-47F9-855E-BCCEB72478D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006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00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941A8-E0F2-48E8-AA25-7821A620B32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58D1C-9E8D-4FBF-9B07-22C8BA61436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7FDE1-A221-4DE9-A65C-7EE46655D6E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CB778-B990-4F05-B0F2-298E7650C0E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577E-27CB-4588-B784-BBCDE03F739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DD551-8E80-4654-B897-B9299ACCF9B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EA34-B5A5-4296-8C0F-793C33B0BB4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AC123-5D24-434B-837A-827C31E8163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62369-BF1F-4043-9E15-7A83ECCE9ED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EED7D-8142-4A7E-A45B-974D5C152F5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01393-5945-4036-8597-A2FE46E2955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63690-75D2-479D-933A-89BFE79DF42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72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72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D5680-4CDD-43A2-BF64-1794FFB4FD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F3F53-3018-4D24-A25A-03B6F8A471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91434-289C-478F-8DD0-502AD84E45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5F774-7145-48E8-ADD2-798E6F3FF1C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AE0FD-4AA3-4198-9B77-48743305AB2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tx2"/>
                </a:solidFill>
              </a:defRPr>
            </a:lvl1pPr>
          </a:lstStyle>
          <a:p>
            <a:fld id="{EBAC9FDB-D17D-469C-9D8F-41D97AF1B40E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1031" name="Line 1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34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035" name="Rectangle 28"/>
            <p:cNvSpPr>
              <a:spLocks noChangeArrowheads="1"/>
            </p:cNvSpPr>
            <p:nvPr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1033" name="Picture 2" descr="MonashLibrary-CMYK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7338" y="6324600"/>
            <a:ext cx="1987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1700" indent="-309563" algn="l" rtl="0" eaLnBrk="1" fontAlgn="base" hangingPunct="1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5B40C60-34E4-49C7-A998-A015BC75BA75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tx2"/>
                </a:solidFill>
              </a:defRPr>
            </a:lvl1pPr>
          </a:lstStyle>
          <a:p>
            <a:fld id="{32A847E8-D5D9-4853-A3E1-21E97BA04E32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3077" name="Line 21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078" name="Rectangle 23"/>
          <p:cNvSpPr>
            <a:spLocks noChangeArrowheads="1"/>
          </p:cNvSpPr>
          <p:nvPr/>
        </p:nvSpPr>
        <p:spPr bwMode="auto">
          <a:xfrm>
            <a:off x="395288" y="692150"/>
            <a:ext cx="8389937" cy="5616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92263"/>
            <a:ext cx="795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grpSp>
        <p:nvGrpSpPr>
          <p:cNvPr id="3080" name="Group 7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3081" name="Picture 13" descr="MonashLibrary-CMYK.jpg"/>
          <p:cNvPicPr>
            <a:picLocks noChangeAspect="1"/>
          </p:cNvPicPr>
          <p:nvPr/>
        </p:nvPicPr>
        <p:blipFill>
          <a:blip r:embed="rId13"/>
          <a:srcRect t="6981" b="6741"/>
          <a:stretch>
            <a:fillRect/>
          </a:stretch>
        </p:blipFill>
        <p:spPr bwMode="auto">
          <a:xfrm>
            <a:off x="287338" y="6361113"/>
            <a:ext cx="1987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2"/>
            <a:r>
              <a:rPr lang="en-AU" smtClean="0"/>
              <a:t>Fourth level</a:t>
            </a:r>
          </a:p>
          <a:p>
            <a:pPr lvl="3"/>
            <a:r>
              <a:rPr lang="en-AU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tx2"/>
                </a:solidFill>
              </a:defRPr>
            </a:lvl1pPr>
          </a:lstStyle>
          <a:p>
            <a:fld id="{02188BF2-EB5C-4A68-B2C3-AE0763953729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4107" name="Rectangle 10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08" name="Rectangle 11"/>
            <p:cNvSpPr>
              <a:spLocks noChangeArrowheads="1"/>
            </p:cNvSpPr>
            <p:nvPr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4106" name="Picture 12" descr="MonashLibrary-CMYK.jpg"/>
          <p:cNvPicPr>
            <a:picLocks noChangeAspect="1"/>
          </p:cNvPicPr>
          <p:nvPr/>
        </p:nvPicPr>
        <p:blipFill>
          <a:blip r:embed="rId13"/>
          <a:srcRect t="6981" b="6741"/>
          <a:stretch>
            <a:fillRect/>
          </a:stretch>
        </p:blipFill>
        <p:spPr bwMode="auto">
          <a:xfrm>
            <a:off x="287338" y="6361113"/>
            <a:ext cx="1987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2"/>
            <a:r>
              <a:rPr lang="en-AU" smtClean="0"/>
              <a:t>Fourth level</a:t>
            </a:r>
          </a:p>
          <a:p>
            <a:pPr lvl="3"/>
            <a:r>
              <a:rPr lang="en-AU" smtClean="0"/>
              <a:t>Fifth level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tx2"/>
                </a:solidFill>
              </a:defRPr>
            </a:lvl1pPr>
          </a:lstStyle>
          <a:p>
            <a:fld id="{F00567DA-621B-433F-BF3E-FD74D4BE56B3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5130" name="Picture 14" descr="MonashLibrary-CMYK.jpg"/>
          <p:cNvPicPr>
            <a:picLocks noChangeAspect="1"/>
          </p:cNvPicPr>
          <p:nvPr/>
        </p:nvPicPr>
        <p:blipFill>
          <a:blip r:embed="rId13"/>
          <a:srcRect t="6981" b="6741"/>
          <a:stretch>
            <a:fillRect/>
          </a:stretch>
        </p:blipFill>
        <p:spPr bwMode="auto">
          <a:xfrm>
            <a:off x="287338" y="6361113"/>
            <a:ext cx="1987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868144" y="3998489"/>
            <a:ext cx="2917081" cy="245484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9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550" y="1917700"/>
            <a:ext cx="7813675" cy="1223963"/>
          </a:xfrm>
        </p:spPr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Moodle-Aspire Integration</a:t>
            </a:r>
            <a:br>
              <a:rPr lang="en-AU" dirty="0" smtClean="0">
                <a:ea typeface="ＭＳ Ｐゴシック" pitchFamily="34" charset="-128"/>
              </a:rPr>
            </a:br>
            <a:r>
              <a:rPr lang="en-AU" dirty="0" smtClean="0">
                <a:ea typeface="ＭＳ Ｐゴシック" pitchFamily="34" charset="-128"/>
              </a:rPr>
              <a:t>@ Monash University</a:t>
            </a:r>
          </a:p>
        </p:txBody>
      </p:sp>
      <p:sp>
        <p:nvSpPr>
          <p:cNvPr id="8195" name="Rectangle 4"/>
          <p:cNvSpPr txBox="1">
            <a:spLocks noChangeArrowheads="1"/>
          </p:cNvSpPr>
          <p:nvPr/>
        </p:nvSpPr>
        <p:spPr bwMode="auto">
          <a:xfrm>
            <a:off x="6480969" y="5445224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AU" dirty="0" smtClean="0">
                <a:solidFill>
                  <a:schemeClr val="bg1"/>
                </a:solidFill>
              </a:rPr>
              <a:t>Rachelle Anne Orodio</a:t>
            </a: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Applications Administrator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AU" dirty="0" smtClean="0">
                <a:solidFill>
                  <a:schemeClr val="bg1"/>
                </a:solidFill>
              </a:rPr>
              <a:t>18</a:t>
            </a:r>
            <a:r>
              <a:rPr lang="en-AU" baseline="30000" dirty="0" smtClean="0">
                <a:solidFill>
                  <a:schemeClr val="bg1"/>
                </a:solidFill>
              </a:rPr>
              <a:t>th</a:t>
            </a:r>
            <a:r>
              <a:rPr lang="en-AU" dirty="0" smtClean="0">
                <a:solidFill>
                  <a:schemeClr val="bg1"/>
                </a:solidFill>
              </a:rPr>
              <a:t> February 2015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645024"/>
            <a:ext cx="6085433" cy="280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7813624" cy="1224136"/>
          </a:xfrm>
        </p:spPr>
        <p:txBody>
          <a:bodyPr/>
          <a:lstStyle/>
          <a:p>
            <a:pPr algn="ctr" eaLnBrk="1" hangingPunct="1"/>
            <a:r>
              <a:rPr lang="en-AU" sz="4000" dirty="0" smtClean="0">
                <a:ea typeface="ＭＳ Ｐゴシック" pitchFamily="34" charset="-128"/>
              </a:rPr>
              <a:t>What kind of Integration ?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18th February 2015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Moodle-Aspire Integration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noFill/>
        </p:spPr>
        <p:txBody>
          <a:bodyPr/>
          <a:lstStyle/>
          <a:p>
            <a:fld id="{E755B5E3-880A-4BBD-B7E7-E4D8C712972B}" type="slidenum">
              <a:rPr lang="en-AU"/>
              <a:pPr/>
              <a:t>2</a:t>
            </a:fld>
            <a:endParaRPr lang="en-AU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r="41931"/>
          <a:stretch/>
        </p:blipFill>
        <p:spPr>
          <a:xfrm>
            <a:off x="467544" y="1628800"/>
            <a:ext cx="1379864" cy="560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432062"/>
            <a:ext cx="8066153" cy="3816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7" name="Straight Arrow Connector 16"/>
          <p:cNvCxnSpPr/>
          <p:nvPr/>
        </p:nvCxnSpPr>
        <p:spPr bwMode="auto">
          <a:xfrm>
            <a:off x="3707904" y="2060848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691680" y="2060848"/>
            <a:ext cx="2016224" cy="1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Explosion 1 22"/>
          <p:cNvSpPr/>
          <p:nvPr/>
        </p:nvSpPr>
        <p:spPr bwMode="auto">
          <a:xfrm>
            <a:off x="6192668" y="1444465"/>
            <a:ext cx="2089489" cy="2074545"/>
          </a:xfrm>
          <a:prstGeom prst="irregularSeal1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 smtClean="0"/>
              <a:t>Highlight Weekly Readings</a:t>
            </a:r>
            <a:endParaRPr lang="en-AU" dirty="0"/>
          </a:p>
        </p:txBody>
      </p:sp>
      <p:sp>
        <p:nvSpPr>
          <p:cNvPr id="25" name="Explosion 1 24"/>
          <p:cNvSpPr/>
          <p:nvPr/>
        </p:nvSpPr>
        <p:spPr bwMode="auto">
          <a:xfrm>
            <a:off x="6372200" y="3429000"/>
            <a:ext cx="2340099" cy="2679621"/>
          </a:xfrm>
          <a:prstGeom prst="irregularSeal1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 smtClean="0"/>
              <a:t>Search Reading List directly within Moodle</a:t>
            </a:r>
            <a:endParaRPr lang="en-AU" dirty="0"/>
          </a:p>
        </p:txBody>
      </p:sp>
      <p:sp>
        <p:nvSpPr>
          <p:cNvPr id="26" name="Explosion 1 25"/>
          <p:cNvSpPr/>
          <p:nvPr/>
        </p:nvSpPr>
        <p:spPr bwMode="auto">
          <a:xfrm>
            <a:off x="3682606" y="2885208"/>
            <a:ext cx="2089489" cy="2074545"/>
          </a:xfrm>
          <a:prstGeom prst="irregularSeal1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 smtClean="0"/>
              <a:t>Automatic matching of Unit codes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8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18th February 2015</a:t>
            </a: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Moodle-Aspire Integration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5B5E3-880A-4BBD-B7E7-E4D8C712972B}" type="slidenum">
              <a:rPr lang="en-AU"/>
              <a:pPr/>
              <a:t>3</a:t>
            </a:fld>
            <a:endParaRPr lang="en-A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Why Monash is doing this work?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Current culture at Monash is that the Library staff create reading lists sent to them by Academic staff.</a:t>
            </a:r>
          </a:p>
          <a:p>
            <a:r>
              <a:rPr lang="en-AU" dirty="0" smtClean="0">
                <a:ea typeface="ＭＳ Ｐゴシック" pitchFamily="34" charset="-128"/>
              </a:rPr>
              <a:t>We have been thinking of giving Academic staff their own role in creating their own list.</a:t>
            </a:r>
          </a:p>
          <a:p>
            <a:r>
              <a:rPr lang="en-AU" dirty="0">
                <a:ea typeface="ＭＳ Ｐゴシック" pitchFamily="34" charset="-128"/>
              </a:rPr>
              <a:t>Setting up this functionality promotes the reading lists to Academic staff.</a:t>
            </a:r>
          </a:p>
          <a:p>
            <a:r>
              <a:rPr lang="en-AU" dirty="0" smtClean="0">
                <a:ea typeface="ＭＳ Ｐゴシック" pitchFamily="34" charset="-128"/>
              </a:rPr>
              <a:t>This will be the 1</a:t>
            </a:r>
            <a:r>
              <a:rPr lang="en-AU" baseline="30000" dirty="0" smtClean="0">
                <a:ea typeface="ＭＳ Ｐゴシック" pitchFamily="34" charset="-128"/>
              </a:rPr>
              <a:t>st</a:t>
            </a:r>
            <a:r>
              <a:rPr lang="en-AU" dirty="0" smtClean="0">
                <a:ea typeface="ＭＳ Ｐゴシック" pitchFamily="34" charset="-128"/>
              </a:rPr>
              <a:t> LTI Integration in our Moodle environment.</a:t>
            </a:r>
          </a:p>
          <a:p>
            <a:r>
              <a:rPr lang="en-AU" dirty="0" smtClean="0">
                <a:ea typeface="ＭＳ Ｐゴシック" pitchFamily="34" charset="-128"/>
              </a:rPr>
              <a:t>The Education Faculty and Monash College will pilot this integration for selected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18th February 2015</a:t>
            </a:r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Moodle-Aspire Integration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E957C-DA0A-4632-A8CA-4290F31C04BD}" type="slidenum">
              <a:rPr lang="en-AU"/>
              <a:pPr/>
              <a:t>4</a:t>
            </a:fld>
            <a:endParaRPr lang="en-A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dirty="0" smtClean="0">
                <a:ea typeface="ＭＳ Ｐゴシック" pitchFamily="34" charset="-128"/>
              </a:rPr>
              <a:t>2 Types of Moodle integration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389937" cy="47890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b="1" dirty="0" smtClean="0">
                <a:ea typeface="ＭＳ Ｐゴシック" pitchFamily="34" charset="-128"/>
              </a:rPr>
              <a:t>1. Activity Resource Plugin </a:t>
            </a:r>
            <a:r>
              <a:rPr lang="en-AU" dirty="0" smtClean="0">
                <a:ea typeface="ＭＳ Ｐゴシック" pitchFamily="34" charset="-128"/>
              </a:rPr>
              <a:t>(</a:t>
            </a:r>
            <a:r>
              <a:rPr lang="en-AU" sz="1200" dirty="0">
                <a:ea typeface="ＭＳ Ｐゴシック" pitchFamily="34" charset="-128"/>
              </a:rPr>
              <a:t>https://github.com/talis/aspire-moodle-integration/releases/tag/v0.7</a:t>
            </a:r>
            <a:r>
              <a:rPr lang="en-AU" dirty="0" smtClean="0"/>
              <a:t>)</a:t>
            </a:r>
            <a:endParaRPr lang="en-AU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dirty="0" err="1" smtClean="0">
                <a:ea typeface="ＭＳ Ｐゴシック" pitchFamily="34" charset="-128"/>
              </a:rPr>
              <a:t>Netspot</a:t>
            </a:r>
            <a:r>
              <a:rPr lang="en-AU" dirty="0" smtClean="0">
                <a:ea typeface="ＭＳ Ｐゴシック" pitchFamily="34" charset="-128"/>
              </a:rPr>
              <a:t> to install code.</a:t>
            </a:r>
          </a:p>
          <a:p>
            <a:pPr lvl="1" eaLnBrk="1" hangingPunct="1"/>
            <a:r>
              <a:rPr lang="en-AU" dirty="0" smtClean="0">
                <a:ea typeface="ＭＳ Ｐゴシック" pitchFamily="34" charset="-128"/>
              </a:rPr>
              <a:t>Takes longer to set-up, as </a:t>
            </a:r>
            <a:r>
              <a:rPr lang="en-AU" dirty="0" err="1" smtClean="0">
                <a:ea typeface="ＭＳ Ｐゴシック" pitchFamily="34" charset="-128"/>
              </a:rPr>
              <a:t>Netspot</a:t>
            </a:r>
            <a:r>
              <a:rPr lang="en-AU" dirty="0" smtClean="0">
                <a:ea typeface="ＭＳ Ｐゴシック" pitchFamily="34" charset="-128"/>
              </a:rPr>
              <a:t> needs to review the plugin code (4-6wks) before it is installed. This process can incur costs too.</a:t>
            </a:r>
          </a:p>
          <a:p>
            <a:pPr lvl="1" eaLnBrk="1" hangingPunct="1"/>
            <a:r>
              <a:rPr lang="en-AU" dirty="0" smtClean="0">
                <a:ea typeface="ＭＳ Ｐゴシック" pitchFamily="34" charset="-128"/>
              </a:rPr>
              <a:t>If the code is already in </a:t>
            </a:r>
            <a:r>
              <a:rPr lang="en-AU" dirty="0" err="1" smtClean="0">
                <a:ea typeface="ＭＳ Ｐゴシック" pitchFamily="34" charset="-128"/>
              </a:rPr>
              <a:t>Netspot’s</a:t>
            </a:r>
            <a:r>
              <a:rPr lang="en-AU" dirty="0" smtClean="0">
                <a:ea typeface="ＭＳ Ｐゴシック" pitchFamily="34" charset="-128"/>
              </a:rPr>
              <a:t> reviewed plugins then it can be quicker.</a:t>
            </a:r>
          </a:p>
          <a:p>
            <a:pPr lvl="1" eaLnBrk="1" hangingPunct="1"/>
            <a:r>
              <a:rPr lang="en-AU" dirty="0" err="1" smtClean="0">
                <a:ea typeface="ＭＳ Ｐゴシック" pitchFamily="34" charset="-128"/>
              </a:rPr>
              <a:t>Broadminster</a:t>
            </a:r>
            <a:r>
              <a:rPr lang="en-AU" dirty="0" smtClean="0">
                <a:ea typeface="ＭＳ Ｐゴシック" pitchFamily="34" charset="-128"/>
              </a:rPr>
              <a:t> University Example: (</a:t>
            </a:r>
            <a:r>
              <a:rPr lang="en-AU" sz="1200" dirty="0" smtClean="0"/>
              <a:t>https</a:t>
            </a:r>
            <a:r>
              <a:rPr lang="en-AU" sz="1200" dirty="0"/>
              <a:t>://</a:t>
            </a:r>
            <a:r>
              <a:rPr lang="en-AU" sz="1200" dirty="0" smtClean="0"/>
              <a:t>www.youtube.com/watch?v=x0KD-o5UY-4)</a:t>
            </a:r>
            <a:endParaRPr lang="en-AU" sz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AU" b="1" dirty="0" smtClean="0">
                <a:ea typeface="ＭＳ Ｐゴシック" pitchFamily="34" charset="-128"/>
              </a:rPr>
              <a:t>2. Moodle </a:t>
            </a:r>
            <a:r>
              <a:rPr lang="en-AU" b="1" dirty="0" err="1" smtClean="0">
                <a:ea typeface="ＭＳ Ｐゴシック" pitchFamily="34" charset="-128"/>
              </a:rPr>
              <a:t>config</a:t>
            </a:r>
            <a:r>
              <a:rPr lang="en-AU" b="1" dirty="0" smtClean="0">
                <a:ea typeface="ＭＳ Ｐゴシック" pitchFamily="34" charset="-128"/>
              </a:rPr>
              <a:t>-only approach </a:t>
            </a:r>
            <a:r>
              <a:rPr lang="en-AU" dirty="0" smtClean="0">
                <a:ea typeface="ＭＳ Ｐゴシック" pitchFamily="34" charset="-128"/>
              </a:rPr>
              <a:t>(</a:t>
            </a:r>
            <a:r>
              <a:rPr lang="en-AU" sz="1400" dirty="0"/>
              <a:t>http://</a:t>
            </a:r>
            <a:r>
              <a:rPr lang="en-AU" sz="1400" dirty="0" smtClean="0"/>
              <a:t>knowledge.talis.com/articles/tarl-lti/</a:t>
            </a:r>
            <a:r>
              <a:rPr lang="en-AU" dirty="0" smtClean="0"/>
              <a:t>)</a:t>
            </a:r>
          </a:p>
          <a:p>
            <a:pPr lvl="1" eaLnBrk="1" hangingPunct="1"/>
            <a:r>
              <a:rPr lang="en-AU" dirty="0" smtClean="0">
                <a:ea typeface="ＭＳ Ｐゴシック" pitchFamily="34" charset="-128"/>
              </a:rPr>
              <a:t>Enable LTI using the shared secret, no installation required</a:t>
            </a:r>
          </a:p>
          <a:p>
            <a:pPr lvl="1" eaLnBrk="1" hangingPunct="1"/>
            <a:r>
              <a:rPr lang="en-AU" dirty="0" smtClean="0">
                <a:ea typeface="ＭＳ Ｐゴシック" pitchFamily="34" charset="-128"/>
              </a:rPr>
              <a:t>Easy to set-up and no cost (except staff time)</a:t>
            </a:r>
          </a:p>
          <a:p>
            <a:pPr marL="0" indent="0" eaLnBrk="1" hangingPunct="1">
              <a:buNone/>
            </a:pPr>
            <a:r>
              <a:rPr lang="en-AU" dirty="0">
                <a:ea typeface="ＭＳ Ｐゴシック" pitchFamily="34" charset="-128"/>
              </a:rPr>
              <a:t>	</a:t>
            </a:r>
            <a:endParaRPr lang="en-AU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18th February </a:t>
            </a: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2015</a:t>
            </a:r>
          </a:p>
          <a:p>
            <a:endParaRPr lang="en-A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Moodle-Aspire Integration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5B5E3-880A-4BBD-B7E7-E4D8C712972B}" type="slidenum">
              <a:rPr lang="en-AU"/>
              <a:pPr/>
              <a:t>5</a:t>
            </a:fld>
            <a:endParaRPr lang="en-A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What to consider as part of the work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Who will do the initial configuration/testing (Proof of concept)?</a:t>
            </a:r>
          </a:p>
          <a:p>
            <a:r>
              <a:rPr lang="en-AU" dirty="0" smtClean="0">
                <a:ea typeface="ＭＳ Ｐゴシック" pitchFamily="34" charset="-128"/>
              </a:rPr>
              <a:t>Naming conventions of your unit codes vs reading list unit codes</a:t>
            </a:r>
          </a:p>
          <a:p>
            <a:r>
              <a:rPr lang="en-AU" dirty="0" smtClean="0">
                <a:ea typeface="ＭＳ Ｐゴシック" pitchFamily="34" charset="-128"/>
              </a:rPr>
              <a:t>Who will add the activity/resource links? Academics or Faculty admins</a:t>
            </a:r>
          </a:p>
          <a:p>
            <a:r>
              <a:rPr lang="en-AU" dirty="0" smtClean="0">
                <a:ea typeface="ＭＳ Ｐゴシック" pitchFamily="34" charset="-128"/>
              </a:rPr>
              <a:t>Who manages Moodle and what services are enabled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Is LTI available?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How easy is it to install plugins?</a:t>
            </a:r>
          </a:p>
          <a:p>
            <a:r>
              <a:rPr lang="en-AU" dirty="0" smtClean="0">
                <a:ea typeface="ＭＳ Ｐゴシック" pitchFamily="34" charset="-128"/>
              </a:rPr>
              <a:t>Operational support 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LTI/Moodle issues handled by Moodle Application Admins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Reading List handled by Library</a:t>
            </a:r>
          </a:p>
          <a:p>
            <a:r>
              <a:rPr lang="en-AU" dirty="0" smtClean="0">
                <a:ea typeface="ＭＳ Ｐゴシック" pitchFamily="34" charset="-128"/>
              </a:rPr>
              <a:t>Test instructions for Moodle Application admins during restarts or upgrades</a:t>
            </a:r>
          </a:p>
          <a:p>
            <a:r>
              <a:rPr lang="en-AU" dirty="0" smtClean="0">
                <a:ea typeface="ＭＳ Ｐゴシック" pitchFamily="34" charset="-128"/>
              </a:rPr>
              <a:t>Allow </a:t>
            </a:r>
            <a:r>
              <a:rPr lang="en-AU" dirty="0" err="1" smtClean="0">
                <a:ea typeface="ＭＳ Ｐゴシック" pitchFamily="34" charset="-128"/>
              </a:rPr>
              <a:t>Talis</a:t>
            </a:r>
            <a:r>
              <a:rPr lang="en-AU" dirty="0" smtClean="0">
                <a:ea typeface="ＭＳ Ｐゴシック" pitchFamily="34" charset="-128"/>
              </a:rPr>
              <a:t> access to a test environment for easy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6324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453584" cy="1512168"/>
          </a:xfrm>
        </p:spPr>
        <p:txBody>
          <a:bodyPr/>
          <a:lstStyle/>
          <a:p>
            <a:pPr algn="ctr" eaLnBrk="1" hangingPunct="1"/>
            <a:r>
              <a:rPr lang="en-AU" sz="13800" dirty="0" smtClean="0">
                <a:ea typeface="ＭＳ Ｐゴシック" pitchFamily="34" charset="-128"/>
              </a:rPr>
              <a:t>DEMO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18th February 2015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Moodle-Aspire Integration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noFill/>
        </p:spPr>
        <p:txBody>
          <a:bodyPr/>
          <a:lstStyle/>
          <a:p>
            <a:fld id="{E755B5E3-880A-4BBD-B7E7-E4D8C712972B}" type="slidenum">
              <a:rPr lang="en-AU"/>
              <a:pPr/>
              <a:t>6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123728" y="3573016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http://</a:t>
            </a:r>
            <a:r>
              <a:rPr lang="en-AU" dirty="0" smtClean="0">
                <a:solidFill>
                  <a:schemeClr val="bg1"/>
                </a:solidFill>
              </a:rPr>
              <a:t>ias-lv-app-05.ocio.monash.edu/library/login/index.php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18th February 2015</a:t>
            </a: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 dirty="0">
                <a:latin typeface="Arial" pitchFamily="34" charset="0"/>
                <a:ea typeface="ＭＳ Ｐゴシック" pitchFamily="34" charset="-128"/>
              </a:rPr>
              <a:t>Moodle-Aspire Integration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5B5E3-880A-4BBD-B7E7-E4D8C712972B}" type="slidenum">
              <a:rPr lang="en-AU"/>
              <a:pPr/>
              <a:t>7</a:t>
            </a:fld>
            <a:endParaRPr lang="en-A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What would you do differently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Better scoping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Who will be involved in the pilot test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Decide on what approach to use, identify the pros and cons</a:t>
            </a:r>
          </a:p>
          <a:p>
            <a:r>
              <a:rPr lang="en-AU" dirty="0" smtClean="0">
                <a:ea typeface="ＭＳ Ｐゴシック" pitchFamily="34" charset="-128"/>
              </a:rPr>
              <a:t>Better planning and project timeline projections</a:t>
            </a:r>
          </a:p>
          <a:p>
            <a:endParaRPr lang="en-AU" dirty="0" smtClean="0">
              <a:ea typeface="ＭＳ Ｐゴシック" pitchFamily="34" charset="-128"/>
            </a:endParaRPr>
          </a:p>
          <a:p>
            <a:endParaRPr lang="en-AU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3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Master with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without image">
  <a:themeElements>
    <a:clrScheme name="Master without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Master without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out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slide grey">
  <a:themeElements>
    <a:clrScheme name="Divider slide grey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Divider slide grey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ivider slide grey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 background half line space">
  <a:themeElements>
    <a:clrScheme name="Blue background half line spac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Blue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ue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ey background half line space">
  <a:themeElements>
    <a:clrScheme name="Grey background half line spac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Grey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Grey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1446</TotalTime>
  <Words>376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Helvetica</vt:lpstr>
      <vt:lpstr>Wingdings</vt:lpstr>
      <vt:lpstr>PowerPoint template</vt:lpstr>
      <vt:lpstr>Master without image</vt:lpstr>
      <vt:lpstr>Divider slide grey</vt:lpstr>
      <vt:lpstr>Blue background half line space</vt:lpstr>
      <vt:lpstr>Grey background half line space</vt:lpstr>
      <vt:lpstr>Moodle-Aspire Integration @ Monash University</vt:lpstr>
      <vt:lpstr>What kind of Integration ?</vt:lpstr>
      <vt:lpstr>Why Monash is doing this work?</vt:lpstr>
      <vt:lpstr>2 Types of Moodle integration</vt:lpstr>
      <vt:lpstr>What to consider as part of the work</vt:lpstr>
      <vt:lpstr>DEMO</vt:lpstr>
      <vt:lpstr>What would you do differently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an image</dc:title>
  <dc:creator>Rachelle Williams</dc:creator>
  <cp:lastModifiedBy>Rachelle Orodio</cp:lastModifiedBy>
  <cp:revision>15</cp:revision>
  <dcterms:created xsi:type="dcterms:W3CDTF">2015-01-29T05:34:16Z</dcterms:created>
  <dcterms:modified xsi:type="dcterms:W3CDTF">2018-09-21T05:10:38Z</dcterms:modified>
</cp:coreProperties>
</file>