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65" r:id="rId8"/>
    <p:sldId id="283" r:id="rId9"/>
    <p:sldId id="284" r:id="rId10"/>
    <p:sldId id="285" r:id="rId11"/>
    <p:sldId id="286" r:id="rId12"/>
    <p:sldId id="289" r:id="rId13"/>
    <p:sldId id="290" r:id="rId14"/>
    <p:sldId id="291" r:id="rId15"/>
    <p:sldId id="282" r:id="rId16"/>
  </p:sldIdLst>
  <p:sldSz cx="9144000" cy="6858000" type="screen4x3"/>
  <p:notesSz cx="6789738" cy="9929813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7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6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0C9D103-7EF9-459D-97F5-E2A909CB1336}" type="datetimeFigureOut">
              <a:rPr lang="en-AU" altLang="en-US"/>
              <a:pPr>
                <a:defRPr/>
              </a:pPr>
              <a:t>21/09/2018</a:t>
            </a:fld>
            <a:endParaRPr lang="en-A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7481454-429B-4F05-AF1B-1E5D8C0C42F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615281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08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C9EAAD42-716E-4F56-A4FB-17724A9054B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48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EAAD42-716E-4F56-A4FB-17724A9054BF}" type="slidenum">
              <a:rPr lang="en-AU" altLang="en-US" smtClean="0"/>
              <a:pPr>
                <a:defRPr/>
              </a:pPr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548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95288" y="1773238"/>
            <a:ext cx="8389937" cy="2305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1800"/>
              <a:t>    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95288" y="1304925"/>
            <a:ext cx="8389937" cy="541338"/>
            <a:chOff x="249" y="595"/>
            <a:chExt cx="5285" cy="341"/>
          </a:xfrm>
        </p:grpSpPr>
        <p:sp>
          <p:nvSpPr>
            <p:cNvPr id="5" name="Rectangle 31"/>
            <p:cNvSpPr>
              <a:spLocks noChangeArrowheads="1"/>
            </p:cNvSpPr>
            <p:nvPr/>
          </p:nvSpPr>
          <p:spPr bwMode="auto">
            <a:xfrm rot="2700000">
              <a:off x="691" y="663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b="1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15" descr="MonashLibrary-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450"/>
            <a:ext cx="441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917539"/>
            <a:ext cx="7813675" cy="1223962"/>
          </a:xfrm>
        </p:spPr>
        <p:txBody>
          <a:bodyPr tIns="45720"/>
          <a:lstStyle>
            <a:lvl1pPr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6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BBFBE-76A2-4642-B8F5-D6CF6F535CC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11631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944563"/>
            <a:ext cx="2124075" cy="5472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221412" cy="5472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83B58-7705-46E4-94DE-9ABA87C92D1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110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7186-89C0-4118-9C21-639203FDB1E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6032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95288" y="3681413"/>
            <a:ext cx="8389937" cy="28082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95288" y="1773238"/>
            <a:ext cx="8389937" cy="2305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AU" altLang="en-US" sz="1800"/>
              <a:t>    </a:t>
            </a:r>
          </a:p>
        </p:txBody>
      </p: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395288" y="1304925"/>
            <a:ext cx="8389937" cy="541338"/>
            <a:chOff x="249" y="595"/>
            <a:chExt cx="5285" cy="341"/>
          </a:xfrm>
        </p:grpSpPr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2700000">
              <a:off x="691" y="663"/>
              <a:ext cx="273" cy="2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49" y="595"/>
              <a:ext cx="5285" cy="30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576000" tIns="46800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en-US" altLang="en-US" sz="1800" b="1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11" descr="MonashLibrary-CMY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450"/>
            <a:ext cx="441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652963"/>
            <a:ext cx="7686675" cy="1752600"/>
          </a:xfrm>
        </p:spPr>
        <p:txBody>
          <a:bodyPr lIns="0" anchor="b"/>
          <a:lstStyle>
            <a:lvl1pPr marL="0" inden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550" y="1917539"/>
            <a:ext cx="7813675" cy="1223962"/>
          </a:xfrm>
        </p:spPr>
        <p:txBody>
          <a:bodyPr/>
          <a:lstStyle>
            <a:lvl1pPr algn="l">
              <a:defRPr sz="4200" b="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8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2D13E-5491-4FC4-A727-0EB4EE04612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28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863DE-1C81-4D6C-902D-B5DB6CEE14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86866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C558-42D0-43F8-A357-AE1A183BACC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5346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71780-161A-4295-8596-A4FA2182F01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137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F906-B300-4539-8412-F3FC2B34D36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12186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9049D-4F84-45AD-98A4-9777C5B7465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1716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1601-B81C-4DFB-A94D-D65D71E742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39589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990E-90AA-4BDD-AC23-D8B0CA645D7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47915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B410-6E44-42B0-8789-EF12ABC08E2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81557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08DE5-ED98-4296-8865-49B8A3F5955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17406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6063" y="333375"/>
            <a:ext cx="2090737" cy="57927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333375"/>
            <a:ext cx="6119813" cy="57927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6449-11A2-48B0-A8AE-83BA5F2DB0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6619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5BD0-1B66-42A7-960E-D4B73F738E8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01748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729C-64DC-4108-BEBC-534D68EFBA1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73580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54F61-6334-4DEA-ACAD-0004001FBA8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05129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D9C86-F20F-4D1F-8D79-080929AAC1B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73353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A005-EFD1-4106-AEE2-03D83A9C399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94300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896C-4A53-4D49-869E-AB0CF02E69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23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6EB90-E3A9-4609-A7C7-BF39BC8A11D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7161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0F29-FF5B-4EAC-AC71-4CC58E89704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49950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EFF6-6CBE-4590-BB4E-74C1B8B0203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2788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B0CA4-CABA-4E29-BCCC-38EDB1ED4C6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33719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5A919-57DE-4D3D-95F7-2AD71D0423D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241075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92263"/>
            <a:ext cx="2057400" cy="45339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2263"/>
            <a:ext cx="6019800" cy="453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C4A0C-935E-45EA-9A90-9A3E33D6C7B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2869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7186-89C0-4118-9C21-639203FDB1E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6260324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42E9-1ACA-4F4E-9F5B-7C17A4F8DC5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161477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9AEA-F83D-49D8-8D55-D23755C539C2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0870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0503-4241-4111-8476-D055BC0680D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6797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931A0-04DA-40BF-893A-813EDF9B414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0797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449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2650" y="1663700"/>
            <a:ext cx="41449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0A4E-FBD3-484E-A7AC-F377F606823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4439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03B1-CE63-4F8A-88DA-C447D19A043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91073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DA4C0-767C-4319-9DF8-7FF4FB1012A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07161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C96A-82DF-4F7D-8450-21A55AC9AB3C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60764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C973-0A99-4A9C-903B-2BD64CA0150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051843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F8304-7D4C-49AF-B781-9B3CB794554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98485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006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006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28A68-B83F-4645-917A-CCB800B834B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92524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3FC3D-E451-4EC4-B4DE-A5E0509219C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3123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3453-AD6E-4AFE-BECE-CEA24BE527E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4548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0CD8-5148-4BB9-B271-DF381BA43C7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343419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663700"/>
            <a:ext cx="41179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663700"/>
            <a:ext cx="41195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3600-8ECC-4855-819E-71F5D9C3BF2E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00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897F-8756-445D-A0C8-4536C08F2B4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36407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F2CF-0BD2-4380-91F6-14FE2A27F90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078652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67E6-DE58-4B1E-B7F8-6445C3CDDC0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97651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66DA0-1F13-400D-98F6-BEBB563955F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15147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8C42C-DF2C-4D52-9088-75C8CFE2196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90511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0EC1-8078-4C6D-B030-0DB72951000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239911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06C6-EAB0-45DE-AD58-6E79992133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546570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944563"/>
            <a:ext cx="2097087" cy="5472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944563"/>
            <a:ext cx="6140450" cy="5472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0D5A-AED2-4352-A3C5-576D7EA429A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8272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C5C3-2439-46F1-85A0-EA3DB075CED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829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F121-155C-433D-8481-04642FEC328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961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A56E1-CC76-4520-9EB4-DB3737822873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531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514F0-6E0A-4464-A7EB-97B13CD26EB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3765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208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AU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442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AU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59276B8-8300-413C-A3D9-B901E823E1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1031" name="Line 1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1034" name="Rectangle 16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1035" name="Rectangle 28"/>
            <p:cNvSpPr>
              <a:spLocks noChangeArrowheads="1"/>
            </p:cNvSpPr>
            <p:nvPr/>
          </p:nvSpPr>
          <p:spPr bwMode="auto">
            <a:xfrm rot="2700000">
              <a:off x="403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</p:grpSp>
      <p:pic>
        <p:nvPicPr>
          <p:cNvPr id="1033" name="Picture 2" descr="MonashLibrary-CMYK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324600"/>
            <a:ext cx="1987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6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2D44D14-3AB3-400F-A90C-62932F79FA4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932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32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27DBEFD-DA49-4CE2-BAF5-B4893D469509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3077" name="Line 21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78" name="Rectangle 23"/>
          <p:cNvSpPr>
            <a:spLocks noChangeArrowheads="1"/>
          </p:cNvSpPr>
          <p:nvPr/>
        </p:nvSpPr>
        <p:spPr bwMode="auto">
          <a:xfrm>
            <a:off x="395288" y="692150"/>
            <a:ext cx="8389937" cy="56165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mtClean="0"/>
          </a:p>
        </p:txBody>
      </p:sp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592263"/>
            <a:ext cx="7956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grpSp>
        <p:nvGrpSpPr>
          <p:cNvPr id="3080" name="Group 7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 rot="2700000">
              <a:off x="403" y="314"/>
              <a:ext cx="182" cy="18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</p:grpSp>
      <p:pic>
        <p:nvPicPr>
          <p:cNvPr id="3081" name="Picture 13" descr="MonashLibrary-CMY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543737F-C006-4F16-B88B-013057E6DAB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4107" name="Rectangle 10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4108" name="Rectangle 11"/>
            <p:cNvSpPr>
              <a:spLocks noChangeArrowheads="1"/>
            </p:cNvSpPr>
            <p:nvPr/>
          </p:nvSpPr>
          <p:spPr bwMode="auto">
            <a:xfrm rot="2700000">
              <a:off x="403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</p:grpSp>
      <p:pic>
        <p:nvPicPr>
          <p:cNvPr id="4106" name="Picture 12" descr="MonashLibrary-CMY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44563"/>
            <a:ext cx="8101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663700"/>
            <a:ext cx="8389937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2"/>
            <a:r>
              <a:rPr lang="en-AU" altLang="en-US" smtClean="0"/>
              <a:t>Fourth level</a:t>
            </a:r>
          </a:p>
          <a:p>
            <a:pPr lvl="3"/>
            <a:r>
              <a:rPr lang="en-AU" altLang="en-US" smtClean="0"/>
              <a:t>Fifth level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5363" y="6542088"/>
            <a:ext cx="11969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14th February 2013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42088"/>
            <a:ext cx="453707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b="1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542088"/>
            <a:ext cx="1444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D9B7F4E-A044-4EC3-8576-9F7152E7270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8624888" y="6546850"/>
            <a:ext cx="0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395288" y="368300"/>
            <a:ext cx="8389937" cy="417513"/>
            <a:chOff x="249" y="232"/>
            <a:chExt cx="5285" cy="263"/>
          </a:xfrm>
        </p:grpSpPr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49" y="232"/>
              <a:ext cx="5285" cy="2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 rot="2700000">
              <a:off x="403" y="314"/>
              <a:ext cx="182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mtClean="0"/>
            </a:p>
          </p:txBody>
        </p:sp>
      </p:grpSp>
      <p:pic>
        <p:nvPicPr>
          <p:cNvPr id="5130" name="Picture 14" descr="MonashLibrary-CMYK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1" b="6741"/>
          <a:stretch>
            <a:fillRect/>
          </a:stretch>
        </p:blipFill>
        <p:spPr bwMode="auto">
          <a:xfrm>
            <a:off x="287338" y="6361113"/>
            <a:ext cx="1987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Arial" charset="0"/>
          <a:cs typeface="Arial" charset="0"/>
        </a:defRPr>
      </a:lvl9pPr>
    </p:titleStyle>
    <p:bodyStyle>
      <a:lvl1pPr marL="265113" indent="-265113" algn="l" rtl="0" eaLnBrk="0" fontAlgn="base" hangingPunct="0">
        <a:lnSpc>
          <a:spcPts val="2400"/>
        </a:lnSpc>
        <a:spcBef>
          <a:spcPct val="0"/>
        </a:spcBef>
        <a:spcAft>
          <a:spcPts val="120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  <a:cs typeface="+mn-cs"/>
        </a:defRPr>
      </a:lvl1pPr>
      <a:lvl2pPr marL="901700" indent="-309563" algn="l" rtl="0" eaLnBrk="0" fontAlgn="base" hangingPunct="0">
        <a:lnSpc>
          <a:spcPts val="2400"/>
        </a:lnSpc>
        <a:spcBef>
          <a:spcPct val="0"/>
        </a:spcBef>
        <a:spcAft>
          <a:spcPts val="100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436688" indent="-3317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93357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3415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5pPr>
      <a:lvl6pPr marL="2798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6pPr>
      <a:lvl7pPr marL="3255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713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8pPr>
      <a:lvl9pPr marL="4170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raorodio\Desktop\bann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r="13884" b="3748"/>
          <a:stretch>
            <a:fillRect/>
          </a:stretch>
        </p:blipFill>
        <p:spPr bwMode="auto">
          <a:xfrm>
            <a:off x="395288" y="4076700"/>
            <a:ext cx="83915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71550" y="1917700"/>
            <a:ext cx="7813675" cy="1223963"/>
          </a:xfrm>
        </p:spPr>
        <p:txBody>
          <a:bodyPr/>
          <a:lstStyle/>
          <a:p>
            <a:pPr eaLnBrk="1" hangingPunct="1"/>
            <a:r>
              <a:rPr lang="en-AU" altLang="en-US" dirty="0" smtClean="0">
                <a:ea typeface="ＭＳ Ｐゴシック" pitchFamily="34" charset="-128"/>
              </a:rPr>
              <a:t>ANZREG Seminar</a:t>
            </a:r>
          </a:p>
        </p:txBody>
      </p:sp>
      <p:sp>
        <p:nvSpPr>
          <p:cNvPr id="8196" name="Rectangle 4"/>
          <p:cNvSpPr txBox="1">
            <a:spLocks noChangeArrowheads="1"/>
          </p:cNvSpPr>
          <p:nvPr/>
        </p:nvSpPr>
        <p:spPr bwMode="auto">
          <a:xfrm>
            <a:off x="900113" y="2997200"/>
            <a:ext cx="7813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AU" altLang="en-US" sz="1400" dirty="0">
                <a:solidFill>
                  <a:schemeClr val="bg1"/>
                </a:solidFill>
              </a:rPr>
              <a:t>Rachelle Anne </a:t>
            </a:r>
            <a:r>
              <a:rPr lang="en-AU" altLang="en-US" sz="1400" dirty="0" smtClean="0">
                <a:solidFill>
                  <a:schemeClr val="bg1"/>
                </a:solidFill>
              </a:rPr>
              <a:t>Orodio</a:t>
            </a:r>
            <a:endParaRPr lang="en-AU" altLang="en-US" sz="1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AU" altLang="en-US" sz="1400" dirty="0">
                <a:solidFill>
                  <a:schemeClr val="bg1"/>
                </a:solidFill>
              </a:rPr>
              <a:t>Monash University</a:t>
            </a:r>
          </a:p>
          <a:p>
            <a:pPr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AU" altLang="en-US" sz="1400" dirty="0">
                <a:solidFill>
                  <a:schemeClr val="bg1"/>
                </a:solidFill>
              </a:rPr>
              <a:t>7</a:t>
            </a:r>
            <a:r>
              <a:rPr lang="en-AU" altLang="en-US" sz="1400" baseline="30000" dirty="0">
                <a:solidFill>
                  <a:schemeClr val="bg1"/>
                </a:solidFill>
              </a:rPr>
              <a:t>th</a:t>
            </a:r>
            <a:r>
              <a:rPr lang="en-AU" altLang="en-US" sz="1400" dirty="0">
                <a:solidFill>
                  <a:schemeClr val="bg1"/>
                </a:solidFill>
              </a:rPr>
              <a:t> February 2014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Alma Developers Page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DF8C8B-2B5E-4170-938C-18524160752A}" type="slidenum">
              <a:rPr lang="en-AU" altLang="en-US" sz="900">
                <a:solidFill>
                  <a:schemeClr val="tx2"/>
                </a:solidFill>
              </a:rPr>
              <a:pPr eaLnBrk="1" hangingPunct="1"/>
              <a:t>10</a:t>
            </a:fld>
            <a:endParaRPr lang="en-AU" altLang="en-US" sz="900">
              <a:solidFill>
                <a:schemeClr val="tx2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5" y="1590049"/>
            <a:ext cx="8576715" cy="428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65" y="476672"/>
            <a:ext cx="3024336" cy="195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6336" y="6014195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hlinkClick r:id="rId4" action="ppaction://hlinksldjump"/>
              </a:rPr>
              <a:t>BACK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8586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>
          <a:xfrm>
            <a:off x="685800" y="1196975"/>
            <a:ext cx="7772400" cy="3455988"/>
          </a:xfrm>
        </p:spPr>
        <p:txBody>
          <a:bodyPr/>
          <a:lstStyle/>
          <a:p>
            <a:pPr algn="ctr"/>
            <a:r>
              <a:rPr lang="en-AU" altLang="en-US" sz="2800" dirty="0" smtClean="0">
                <a:ea typeface="ＭＳ Ｐゴシック" pitchFamily="34" charset="-128"/>
              </a:rPr>
              <a:t/>
            </a:r>
            <a:br>
              <a:rPr lang="en-AU" altLang="en-US" sz="2800" dirty="0" smtClean="0">
                <a:ea typeface="ＭＳ Ｐゴシック" pitchFamily="34" charset="-128"/>
              </a:rPr>
            </a:br>
            <a:r>
              <a:rPr lang="en-AU" altLang="en-US" sz="2800" dirty="0" smtClean="0">
                <a:ea typeface="ＭＳ Ｐゴシック" pitchFamily="34" charset="-128"/>
              </a:rPr>
              <a:t/>
            </a:r>
            <a:br>
              <a:rPr lang="en-AU" altLang="en-US" sz="2800" dirty="0" smtClean="0">
                <a:ea typeface="ＭＳ Ｐゴシック" pitchFamily="34" charset="-128"/>
              </a:rPr>
            </a:br>
            <a:r>
              <a:rPr lang="en-AU" altLang="en-US" sz="5400" dirty="0" smtClean="0">
                <a:ea typeface="ＭＳ Ｐゴシック" pitchFamily="34" charset="-128"/>
              </a:rPr>
              <a:t>Thank you!</a:t>
            </a:r>
            <a:br>
              <a:rPr lang="en-AU" altLang="en-US" sz="5400" dirty="0" smtClean="0">
                <a:ea typeface="ＭＳ Ｐゴシック" pitchFamily="34" charset="-128"/>
              </a:rPr>
            </a:br>
            <a:r>
              <a:rPr lang="en-AU" altLang="en-US" dirty="0" smtClean="0">
                <a:ea typeface="ＭＳ Ｐゴシック" pitchFamily="34" charset="-128"/>
              </a:rPr>
              <a:t/>
            </a:r>
            <a:br>
              <a:rPr lang="en-AU" altLang="en-US" dirty="0" smtClean="0">
                <a:ea typeface="ＭＳ Ｐゴシック" pitchFamily="34" charset="-128"/>
              </a:rPr>
            </a:br>
            <a:r>
              <a:rPr lang="en-AU" altLang="en-US" dirty="0" smtClean="0">
                <a:ea typeface="ＭＳ Ｐゴシック" pitchFamily="34" charset="-128"/>
              </a:rPr>
              <a:t>Email: </a:t>
            </a:r>
            <a:r>
              <a:rPr lang="en-AU" altLang="en-US" dirty="0" smtClean="0">
                <a:ea typeface="ＭＳ Ｐゴシック" pitchFamily="34" charset="-128"/>
              </a:rPr>
              <a:t>Rachelle.Orodio@monash.edu</a:t>
            </a:r>
            <a:r>
              <a:rPr lang="en-AU" altLang="en-US" dirty="0" smtClean="0">
                <a:ea typeface="ＭＳ Ｐゴシック" pitchFamily="34" charset="-128"/>
              </a:rPr>
              <a:t/>
            </a:r>
            <a:br>
              <a:rPr lang="en-AU" altLang="en-US" dirty="0" smtClean="0">
                <a:ea typeface="ＭＳ Ｐゴシック" pitchFamily="34" charset="-128"/>
              </a:rPr>
            </a:br>
            <a:endParaRPr lang="en-AU" altLang="en-US" sz="2800" dirty="0" smtClean="0">
              <a:ea typeface="ＭＳ Ｐゴシック" pitchFamily="34" charset="-128"/>
            </a:endParaRP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lnSpc>
                <a:spcPts val="2400"/>
              </a:lnSpc>
              <a:spcAft>
                <a:spcPts val="1200"/>
              </a:spcAft>
              <a:buChar char="–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n-US" sz="900" dirty="0"/>
              <a:t>ANZREG Seminar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lnSpc>
                <a:spcPts val="2400"/>
              </a:lnSpc>
              <a:spcAft>
                <a:spcPts val="1200"/>
              </a:spcAft>
              <a:buChar char="–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8EBE65C5-87D0-4E09-811D-4636485DC19A}" type="slidenum">
              <a:rPr lang="en-AU" altLang="en-US" sz="900">
                <a:solidFill>
                  <a:schemeClr val="tx2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11</a:t>
            </a:fld>
            <a:endParaRPr lang="en-AU" altLang="en-US" sz="9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n-US" sz="900" dirty="0" smtClean="0"/>
              <a:t>7th February 2014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n-US" sz="900" dirty="0" smtClean="0"/>
              <a:t>ANZREG Seminar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60820871-364C-4F2C-951B-9FF4AA1B358C}" type="slidenum">
              <a:rPr lang="en-AU" altLang="en-US" sz="900">
                <a:solidFill>
                  <a:schemeClr val="tx2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2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 altLang="en-US" dirty="0" smtClean="0">
              <a:ea typeface="ＭＳ Ｐゴシック" pitchFamily="34" charset="-128"/>
            </a:endParaRPr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442325" cy="48974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AU" altLang="en-US" sz="7200" dirty="0" smtClean="0">
                <a:ea typeface="ＭＳ Ｐゴシック" pitchFamily="34" charset="-128"/>
              </a:rPr>
              <a:t> Using the: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en-US" sz="7200" dirty="0" smtClean="0">
                <a:ea typeface="ＭＳ Ｐゴシック" pitchFamily="34" charset="-128"/>
              </a:rPr>
              <a:t> </a:t>
            </a:r>
            <a:r>
              <a:rPr lang="en-AU" altLang="en-US" sz="7200" i="1" dirty="0" smtClean="0">
                <a:ea typeface="ＭＳ Ｐゴシック" pitchFamily="34" charset="-128"/>
              </a:rPr>
              <a:t>loan information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en-US" sz="7200" dirty="0" smtClean="0">
                <a:ea typeface="ＭＳ Ｐゴシック" pitchFamily="34" charset="-128"/>
              </a:rPr>
              <a:t> </a:t>
            </a:r>
            <a:r>
              <a:rPr lang="en-AU" altLang="en-US" sz="7200" i="1" dirty="0" smtClean="0">
                <a:ea typeface="ＭＳ Ｐゴシック" pitchFamily="34" charset="-128"/>
              </a:rPr>
              <a:t>web services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AU" altLang="en-US" sz="7200" dirty="0" smtClean="0">
                <a:ea typeface="ＭＳ Ｐゴシック" pitchFamily="34" charset="-128"/>
              </a:rPr>
              <a:t> </a:t>
            </a:r>
            <a:r>
              <a:rPr lang="en-AU" altLang="en-US" sz="7200" i="1" dirty="0" smtClean="0">
                <a:ea typeface="ＭＳ Ｐゴシック" pitchFamily="34" charset="-128"/>
              </a:rPr>
              <a:t>Alma API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Loans information in Alma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n-US" sz="900" dirty="0"/>
              <a:t>7th February 2014</a:t>
            </a:r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r>
              <a:rPr lang="en-AU" altLang="en-US" sz="900" dirty="0"/>
              <a:t>ANZREG Seminar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12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34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fld id="{9EB0CAB3-0691-493F-ABE6-D7D4EDE92E95}" type="slidenum">
              <a:rPr lang="en-AU" altLang="en-US" sz="900">
                <a:solidFill>
                  <a:schemeClr val="tx2"/>
                </a:solidFill>
              </a:rPr>
              <a:pPr eaLnBrk="1" hangingPunct="1">
                <a:spcAft>
                  <a:spcPct val="0"/>
                </a:spcAft>
                <a:buFontTx/>
                <a:buNone/>
              </a:pPr>
              <a:t>3</a:t>
            </a:fld>
            <a:endParaRPr lang="en-AU" altLang="en-US" sz="900">
              <a:solidFill>
                <a:schemeClr val="tx2"/>
              </a:solidFill>
            </a:endParaRPr>
          </a:p>
        </p:txBody>
      </p:sp>
      <p:sp>
        <p:nvSpPr>
          <p:cNvPr id="10246" name="Content Placeholder 1"/>
          <p:cNvSpPr>
            <a:spLocks noGrp="1"/>
          </p:cNvSpPr>
          <p:nvPr>
            <p:ph idx="1"/>
          </p:nvPr>
        </p:nvSpPr>
        <p:spPr>
          <a:xfrm>
            <a:off x="395288" y="1663700"/>
            <a:ext cx="8442325" cy="396875"/>
          </a:xfrm>
        </p:spPr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Integration of Alma with our portal and mobile apps</a:t>
            </a:r>
          </a:p>
        </p:txBody>
      </p:sp>
      <p:sp>
        <p:nvSpPr>
          <p:cNvPr id="10247" name="AutoShape 12" descr="Inline images 1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349500"/>
            <a:ext cx="85979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Loans info via Monash Portal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E50475F-C9F0-47C0-AD61-E09D77574BF5}" type="slidenum">
              <a:rPr lang="en-AU" altLang="en-US" sz="900">
                <a:solidFill>
                  <a:schemeClr val="tx2"/>
                </a:solidFill>
              </a:rPr>
              <a:pPr eaLnBrk="1" hangingPunct="1"/>
              <a:t>4</a:t>
            </a:fld>
            <a:endParaRPr lang="en-AU" altLang="en-US" sz="900">
              <a:solidFill>
                <a:schemeClr val="tx2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" y="1773239"/>
            <a:ext cx="7624556" cy="381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4149080"/>
            <a:ext cx="3024336" cy="2031325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 smtClean="0"/>
              <a:t>Something to take note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API call takes about </a:t>
            </a:r>
            <a:r>
              <a:rPr lang="en-AU" b="1" dirty="0" smtClean="0"/>
              <a:t>4 seconds </a:t>
            </a:r>
            <a:r>
              <a:rPr lang="en-AU" dirty="0" smtClean="0"/>
              <a:t>to generate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One call has a maximum of </a:t>
            </a:r>
            <a:r>
              <a:rPr lang="en-AU" b="1" dirty="0" smtClean="0"/>
              <a:t>20 items</a:t>
            </a:r>
            <a:r>
              <a:rPr lang="en-AU" dirty="0" smtClean="0"/>
              <a:t> per API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If a user has borrowed 60 items that means 3 API calls at approximately 12 seconds in total.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Loans info via Monash mobile app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995738" y="1557338"/>
            <a:ext cx="4176712" cy="1655762"/>
          </a:xfrm>
        </p:spPr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Resources that are loaned</a:t>
            </a:r>
          </a:p>
          <a:p>
            <a:r>
              <a:rPr lang="en-AU" altLang="en-US" dirty="0" smtClean="0">
                <a:ea typeface="ＭＳ Ｐゴシック" pitchFamily="34" charset="-128"/>
              </a:rPr>
              <a:t>Earliest an item is due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A3A43D-AA4F-4488-A343-A21EE0745FE1}" type="slidenum">
              <a:rPr lang="en-AU" altLang="en-US" sz="900">
                <a:solidFill>
                  <a:schemeClr val="tx2"/>
                </a:solidFill>
              </a:rPr>
              <a:pPr eaLnBrk="1" hangingPunct="1"/>
              <a:t>5</a:t>
            </a:fld>
            <a:endParaRPr lang="en-AU" altLang="en-US" sz="900">
              <a:solidFill>
                <a:schemeClr val="tx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0086" y="1484313"/>
            <a:ext cx="3029077" cy="4768850"/>
            <a:chOff x="430086" y="1484313"/>
            <a:chExt cx="3029077" cy="4768850"/>
          </a:xfrm>
        </p:grpSpPr>
        <p:pic>
          <p:nvPicPr>
            <p:cNvPr id="1229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1484313"/>
              <a:ext cx="2774950" cy="476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430086" y="1772816"/>
              <a:ext cx="1676152" cy="360040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allAtOnce"/>
      <p:bldP spid="12292" grpId="0"/>
      <p:bldP spid="12293" grpId="0"/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mtClean="0">
                <a:ea typeface="ＭＳ Ｐゴシック" pitchFamily="34" charset="-128"/>
              </a:rPr>
              <a:t>Renewing an item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DF8C8B-2B5E-4170-938C-18524160752A}" type="slidenum">
              <a:rPr lang="en-AU" altLang="en-US" sz="900">
                <a:solidFill>
                  <a:schemeClr val="tx2"/>
                </a:solidFill>
              </a:rPr>
              <a:pPr eaLnBrk="1" hangingPunct="1"/>
              <a:t>6</a:t>
            </a:fld>
            <a:endParaRPr lang="en-AU" altLang="en-US" sz="900">
              <a:solidFill>
                <a:schemeClr val="tx2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2963862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1557338"/>
            <a:ext cx="29479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5789613" y="4308475"/>
            <a:ext cx="1804987" cy="1208088"/>
            <a:chOff x="5469635" y="4107601"/>
            <a:chExt cx="1804296" cy="1208842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5469635" y="4107601"/>
              <a:ext cx="1804296" cy="1208842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A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en-A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Arial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en-AU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entury Gothic" panose="020B0502020202020204" pitchFamily="34" charset="0"/>
                  <a:ea typeface="Arial" charset="0"/>
                </a:rPr>
                <a:t>Loan Renewed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AU" sz="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  <a:ea typeface="Arial" charset="0"/>
              </a:endParaRPr>
            </a:p>
          </p:txBody>
        </p:sp>
        <p:pic>
          <p:nvPicPr>
            <p:cNvPr id="1332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1530" y="4142620"/>
              <a:ext cx="640505" cy="749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5292725" y="2060575"/>
            <a:ext cx="2735263" cy="360363"/>
          </a:xfrm>
          <a:prstGeom prst="rect">
            <a:avLst/>
          </a:prstGeom>
          <a:noFill/>
          <a:ln w="25400" algn="ctr">
            <a:solidFill>
              <a:srgbClr val="0777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you need to know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784"/>
            <a:ext cx="8442325" cy="4931891"/>
          </a:xfrm>
        </p:spPr>
        <p:txBody>
          <a:bodyPr/>
          <a:lstStyle/>
          <a:p>
            <a:r>
              <a:rPr lang="en-AU" dirty="0" smtClean="0">
                <a:hlinkClick r:id="rId2" action="ppaction://hlinksldjump"/>
              </a:rPr>
              <a:t>SOAP/XML messages </a:t>
            </a:r>
            <a:endParaRPr lang="en-AU" dirty="0" smtClean="0"/>
          </a:p>
          <a:p>
            <a:pPr lvl="1"/>
            <a:r>
              <a:rPr lang="en-AU" dirty="0" smtClean="0"/>
              <a:t>Used to pass input parameters and read results</a:t>
            </a:r>
          </a:p>
          <a:p>
            <a:r>
              <a:rPr lang="en-AU" dirty="0" smtClean="0">
                <a:hlinkClick r:id="rId3" action="ppaction://hlinksldjump"/>
              </a:rPr>
              <a:t>WSDL (Web Services Description Language) definition</a:t>
            </a:r>
            <a:endParaRPr lang="en-AU" dirty="0" smtClean="0"/>
          </a:p>
          <a:p>
            <a:pPr lvl="1"/>
            <a:r>
              <a:rPr lang="en-AU" dirty="0" smtClean="0"/>
              <a:t>XML based interface describing the functionality offered. Shows what parameters are expected and returned.</a:t>
            </a:r>
          </a:p>
          <a:p>
            <a:pPr lvl="1"/>
            <a:r>
              <a:rPr lang="en-AU" sz="1800" dirty="0" smtClean="0"/>
              <a:t>https://ap01.alma.exlibrisgroup.com/almaws/LoanWebServices?wsdl</a:t>
            </a:r>
          </a:p>
          <a:p>
            <a:r>
              <a:rPr lang="en-AU" dirty="0" smtClean="0">
                <a:hlinkClick r:id="rId4" action="ppaction://hlinksldjump"/>
              </a:rPr>
              <a:t>XSDs input/output of the operations </a:t>
            </a:r>
            <a:r>
              <a:rPr lang="en-AU" dirty="0" smtClean="0"/>
              <a:t>(Refer to Alma Developers Page)</a:t>
            </a:r>
          </a:p>
          <a:p>
            <a:pPr lvl="1"/>
            <a:r>
              <a:rPr lang="en-AU" dirty="0" smtClean="0"/>
              <a:t>XML Schema Definitions available in the Help file</a:t>
            </a:r>
          </a:p>
          <a:p>
            <a:r>
              <a:rPr lang="en-AU" dirty="0" smtClean="0"/>
              <a:t>Roles &amp; Privileges</a:t>
            </a:r>
          </a:p>
          <a:p>
            <a:pPr lvl="1"/>
            <a:r>
              <a:rPr lang="en-AU" dirty="0" smtClean="0"/>
              <a:t>API User Information Read &amp; Write Roles</a:t>
            </a:r>
          </a:p>
          <a:p>
            <a:r>
              <a:rPr lang="en-AU" dirty="0" smtClean="0"/>
              <a:t>Authentication:</a:t>
            </a:r>
          </a:p>
          <a:p>
            <a:pPr lvl="1"/>
            <a:r>
              <a:rPr lang="en-AU" dirty="0" smtClean="0"/>
              <a:t>Username: </a:t>
            </a:r>
            <a:r>
              <a:rPr lang="en-AU" dirty="0" err="1" smtClean="0"/>
              <a:t>AlmaSDK</a:t>
            </a:r>
            <a:r>
              <a:rPr lang="en-AU" dirty="0" smtClean="0"/>
              <a:t>-[username]-</a:t>
            </a:r>
            <a:r>
              <a:rPr lang="en-AU" dirty="0" err="1" smtClean="0"/>
              <a:t>institutionCode</a:t>
            </a:r>
            <a:r>
              <a:rPr lang="en-AU" dirty="0" smtClean="0"/>
              <a:t>-[</a:t>
            </a:r>
            <a:r>
              <a:rPr lang="en-AU" dirty="0" err="1" smtClean="0"/>
              <a:t>inst_code</a:t>
            </a:r>
            <a:r>
              <a:rPr lang="en-AU" dirty="0"/>
              <a:t>]</a:t>
            </a:r>
            <a:endParaRPr lang="en-AU" dirty="0" smtClean="0"/>
          </a:p>
          <a:p>
            <a:pPr lvl="1"/>
            <a:r>
              <a:rPr lang="en-AU" dirty="0" smtClean="0"/>
              <a:t>ex. </a:t>
            </a:r>
            <a:r>
              <a:rPr lang="en-AU" dirty="0" err="1" smtClean="0"/>
              <a:t>AlmaSDK</a:t>
            </a:r>
            <a:r>
              <a:rPr lang="en-AU" dirty="0" smtClean="0"/>
              <a:t>-</a:t>
            </a:r>
            <a:r>
              <a:rPr lang="en-AU" b="1" dirty="0" err="1" smtClean="0"/>
              <a:t>userone</a:t>
            </a:r>
            <a:r>
              <a:rPr lang="en-AU" dirty="0" smtClean="0"/>
              <a:t>-</a:t>
            </a:r>
            <a:r>
              <a:rPr lang="en-AU" dirty="0" err="1" smtClean="0"/>
              <a:t>intitutionCode</a:t>
            </a:r>
            <a:r>
              <a:rPr lang="en-AU" dirty="0" smtClean="0"/>
              <a:t>-</a:t>
            </a:r>
            <a:r>
              <a:rPr lang="en-AU" b="1" dirty="0" smtClean="0"/>
              <a:t>MYINST</a:t>
            </a:r>
            <a:endParaRPr lang="en-AU" b="1" dirty="0" smtClean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7th February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/>
            <a:r>
              <a:rPr lang="en-AU" altLang="en-US" dirty="0"/>
              <a:t>ANZREG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11601-B81C-4DFB-A94D-D65D71E742F1}" type="slidenum">
              <a:rPr lang="en-AU" altLang="en-US" smtClean="0"/>
              <a:pPr>
                <a:defRPr/>
              </a:pPr>
              <a:t>7</a:t>
            </a:fld>
            <a:endParaRPr lang="en-AU" altLang="en-US"/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8172400" y="6014195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hlinkClick r:id="rId5" action="ppaction://hlinksldjump"/>
              </a:rPr>
              <a:t>END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81305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SOAP/XML example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DF8C8B-2B5E-4170-938C-18524160752A}" type="slidenum">
              <a:rPr lang="en-AU" altLang="en-US" sz="900">
                <a:solidFill>
                  <a:schemeClr val="tx2"/>
                </a:solidFill>
              </a:rPr>
              <a:pPr eaLnBrk="1" hangingPunct="1"/>
              <a:t>8</a:t>
            </a:fld>
            <a:endParaRPr lang="en-AU" altLang="en-US" sz="900">
              <a:solidFill>
                <a:schemeClr val="tx2"/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45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6014195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hlinkClick r:id="rId3" action="ppaction://hlinksldjump"/>
              </a:rPr>
              <a:t>BACK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9594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ea typeface="ＭＳ Ｐゴシック" pitchFamily="34" charset="-128"/>
              </a:rPr>
              <a:t>WSDL Example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7th February 2014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900" dirty="0"/>
              <a:t>ANZREG Seminar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EDF8C8B-2B5E-4170-938C-18524160752A}" type="slidenum">
              <a:rPr lang="en-AU" altLang="en-US" sz="900">
                <a:solidFill>
                  <a:schemeClr val="tx2"/>
                </a:solidFill>
              </a:rPr>
              <a:pPr eaLnBrk="1" hangingPunct="1"/>
              <a:t>9</a:t>
            </a:fld>
            <a:endParaRPr lang="en-AU" altLang="en-US" sz="900">
              <a:solidFill>
                <a:schemeClr val="tx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472607" cy="469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96336" y="6014195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hlinkClick r:id="rId3" action="ppaction://hlinksldjump"/>
              </a:rPr>
              <a:t>BACK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4151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template">
  <a:themeElements>
    <a:clrScheme name="Master with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ter without image">
  <a:themeElements>
    <a:clrScheme name="Master without imag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Master without imag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Master without imag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vider slide grey">
  <a:themeElements>
    <a:clrScheme name="Divider slide grey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Divider slide grey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Divider slide grey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 background half line space">
  <a:themeElements>
    <a:clrScheme name="Blue background half line spac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Blue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ue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ey background half line space">
  <a:themeElements>
    <a:clrScheme name="Grey background half line space 1">
      <a:dk1>
        <a:srgbClr val="393938"/>
      </a:dk1>
      <a:lt1>
        <a:srgbClr val="FFFFFF"/>
      </a:lt1>
      <a:dk2>
        <a:srgbClr val="393938"/>
      </a:dk2>
      <a:lt2>
        <a:srgbClr val="343333"/>
      </a:lt2>
      <a:accent1>
        <a:srgbClr val="00528B"/>
      </a:accent1>
      <a:accent2>
        <a:srgbClr val="939598"/>
      </a:accent2>
      <a:accent3>
        <a:srgbClr val="FFFFFF"/>
      </a:accent3>
      <a:accent4>
        <a:srgbClr val="2F2F2E"/>
      </a:accent4>
      <a:accent5>
        <a:srgbClr val="AAB3C4"/>
      </a:accent5>
      <a:accent6>
        <a:srgbClr val="858789"/>
      </a:accent6>
      <a:hlink>
        <a:srgbClr val="911C11"/>
      </a:hlink>
      <a:folHlink>
        <a:srgbClr val="99CC00"/>
      </a:folHlink>
    </a:clrScheme>
    <a:fontScheme name="Grey background half line spa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Grey background half line space 1">
        <a:dk1>
          <a:srgbClr val="393938"/>
        </a:dk1>
        <a:lt1>
          <a:srgbClr val="FFFFFF"/>
        </a:lt1>
        <a:dk2>
          <a:srgbClr val="393938"/>
        </a:dk2>
        <a:lt2>
          <a:srgbClr val="343333"/>
        </a:lt2>
        <a:accent1>
          <a:srgbClr val="00528B"/>
        </a:accent1>
        <a:accent2>
          <a:srgbClr val="939598"/>
        </a:accent2>
        <a:accent3>
          <a:srgbClr val="FFFFFF"/>
        </a:accent3>
        <a:accent4>
          <a:srgbClr val="2F2F2E"/>
        </a:accent4>
        <a:accent5>
          <a:srgbClr val="AAB3C4"/>
        </a:accent5>
        <a:accent6>
          <a:srgbClr val="858789"/>
        </a:accent6>
        <a:hlink>
          <a:srgbClr val="911C1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8521</TotalTime>
  <Words>265</Words>
  <Application>Microsoft Office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Arial Rounded MT Bold</vt:lpstr>
      <vt:lpstr>Century Gothic</vt:lpstr>
      <vt:lpstr>Helvetica</vt:lpstr>
      <vt:lpstr>Wingdings</vt:lpstr>
      <vt:lpstr>PowerPoint template</vt:lpstr>
      <vt:lpstr>Master without image</vt:lpstr>
      <vt:lpstr>Divider slide grey</vt:lpstr>
      <vt:lpstr>Blue background half line space</vt:lpstr>
      <vt:lpstr>Grey background half line space</vt:lpstr>
      <vt:lpstr>ANZREG Seminar</vt:lpstr>
      <vt:lpstr>PowerPoint Presentation</vt:lpstr>
      <vt:lpstr>Loans information in Alma</vt:lpstr>
      <vt:lpstr>Loans info via Monash Portal</vt:lpstr>
      <vt:lpstr>Loans info via Monash mobile app</vt:lpstr>
      <vt:lpstr>Renewing an item</vt:lpstr>
      <vt:lpstr>What you need to know</vt:lpstr>
      <vt:lpstr>SOAP/XML example</vt:lpstr>
      <vt:lpstr>WSDL Example</vt:lpstr>
      <vt:lpstr>Alma Developers Page</vt:lpstr>
      <vt:lpstr>  Thank you!  Email: Rachelle.Orodio@monash.edu </vt:lpstr>
    </vt:vector>
  </TitlesOfParts>
  <Company>Monash University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an image</dc:title>
  <dc:creator>raorodio</dc:creator>
  <cp:lastModifiedBy>Rachelle Orodio</cp:lastModifiedBy>
  <cp:revision>568</cp:revision>
  <dcterms:created xsi:type="dcterms:W3CDTF">2012-12-03T23:37:07Z</dcterms:created>
  <dcterms:modified xsi:type="dcterms:W3CDTF">2018-09-21T04:57:18Z</dcterms:modified>
</cp:coreProperties>
</file>