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  <p:sldMasterId id="2147483692" r:id="rId3"/>
    <p:sldMasterId id="2147483700" r:id="rId4"/>
    <p:sldMasterId id="2147483698" r:id="rId5"/>
    <p:sldMasterId id="2147483681" r:id="rId6"/>
  </p:sldMasterIdLst>
  <p:notesMasterIdLst>
    <p:notesMasterId r:id="rId13"/>
  </p:notesMasterIdLst>
  <p:sldIdLst>
    <p:sldId id="292" r:id="rId7"/>
    <p:sldId id="312" r:id="rId8"/>
    <p:sldId id="314" r:id="rId9"/>
    <p:sldId id="313" r:id="rId10"/>
    <p:sldId id="315" r:id="rId11"/>
    <p:sldId id="316" r:id="rId12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341E"/>
    <a:srgbClr val="006DAE"/>
    <a:srgbClr val="004E86"/>
    <a:srgbClr val="1C4A92"/>
    <a:srgbClr val="DEDFDD"/>
    <a:srgbClr val="DCDDDB"/>
    <a:srgbClr val="BEC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4" autoAdjust="0"/>
    <p:restoredTop sz="94645" autoAdjust="0"/>
  </p:normalViewPr>
  <p:slideViewPr>
    <p:cSldViewPr snapToGrid="0" snapToObjects="1">
      <p:cViewPr varScale="1">
        <p:scale>
          <a:sx n="83" d="100"/>
          <a:sy n="83" d="100"/>
        </p:scale>
        <p:origin x="1531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53521A-60A0-465A-AB2B-6251554822CD}" type="datetimeFigureOut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BDA635-AFC7-46BF-B8D1-B9EADE48A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79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7966075" y="6411913"/>
            <a:ext cx="946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AU" altLang="en-US" sz="1000" smtClean="0">
                <a:solidFill>
                  <a:srgbClr val="006DAE"/>
                </a:solidFill>
                <a:latin typeface="Helvetica 65 Medium"/>
                <a:ea typeface="Helvetica 65 Medium"/>
                <a:cs typeface="Helvetica 65 Medium"/>
              </a:rPr>
              <a:t>monash.edu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625569" y="1560513"/>
            <a:ext cx="8229600" cy="2159644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7440"/>
              </a:lnSpc>
              <a:defRPr sz="6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622508" y="3893417"/>
            <a:ext cx="3359150" cy="6445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820"/>
              </a:lnSpc>
              <a:buNone/>
              <a:defRPr sz="2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625569" y="5033191"/>
            <a:ext cx="2871787" cy="266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54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lin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156655" y="1334558"/>
            <a:ext cx="4615870" cy="275549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56655" y="4272410"/>
            <a:ext cx="2056820" cy="1667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76051" y="4272410"/>
            <a:ext cx="2396475" cy="1667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560441" y="1334557"/>
            <a:ext cx="3326801" cy="49980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17"/>
          </p:nvPr>
        </p:nvSpPr>
        <p:spPr>
          <a:xfrm>
            <a:off x="560441" y="4263899"/>
            <a:ext cx="3326801" cy="1609238"/>
          </a:xfrm>
          <a:prstGeom prst="rect">
            <a:avLst/>
          </a:prstGeom>
        </p:spPr>
        <p:txBody>
          <a:bodyPr vert="horz"/>
          <a:lstStyle>
            <a:lvl1pPr marL="171450" indent="-171450">
              <a:buClrTx/>
              <a:buSzPct val="104000"/>
              <a:buFont typeface="Lucida Grande"/>
              <a:buChar char="■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560441" y="1983462"/>
            <a:ext cx="3326801" cy="210658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4000"/>
              <a:buFont typeface="Lucida Grande"/>
              <a:buNone/>
              <a:tabLst/>
              <a:defRPr sz="20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60441" y="447210"/>
            <a:ext cx="8212084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32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8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lin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60713" y="1334558"/>
            <a:ext cx="2711812" cy="26424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136345" y="1335037"/>
            <a:ext cx="2704238" cy="26420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07847" y="1334558"/>
            <a:ext cx="2668523" cy="26424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17"/>
          </p:nvPr>
        </p:nvSpPr>
        <p:spPr>
          <a:xfrm>
            <a:off x="264558" y="4638023"/>
            <a:ext cx="8507967" cy="1326850"/>
          </a:xfrm>
          <a:prstGeom prst="rect">
            <a:avLst/>
          </a:prstGeom>
        </p:spPr>
        <p:txBody>
          <a:bodyPr vert="horz"/>
          <a:lstStyle>
            <a:lvl1pPr marL="0" indent="0">
              <a:buClrTx/>
              <a:buSzPct val="104000"/>
              <a:buFont typeface="Lucida Grande"/>
              <a:buNone/>
              <a:defRPr sz="24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60441" y="447210"/>
            <a:ext cx="8212084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32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264558" y="4091734"/>
            <a:ext cx="2711812" cy="287136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4000"/>
              <a:buFont typeface="Lucida Grande"/>
              <a:buNone/>
              <a:tabLst/>
              <a:defRPr sz="16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3128771" y="4091734"/>
            <a:ext cx="2711812" cy="287136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4000"/>
              <a:buFont typeface="Lucida Grande"/>
              <a:buNone/>
              <a:tabLst/>
              <a:defRPr sz="16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6060713" y="4078589"/>
            <a:ext cx="2711812" cy="287136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4000"/>
              <a:buFont typeface="Lucida Grande"/>
              <a:buNone/>
              <a:tabLst/>
              <a:defRPr sz="16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739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lin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60440" y="447210"/>
            <a:ext cx="8212086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32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83293" y="1334558"/>
            <a:ext cx="5966707" cy="45921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6512278" y="1334557"/>
            <a:ext cx="2260248" cy="71860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4000"/>
              <a:buFont typeface="Lucida Grande"/>
              <a:buNone/>
              <a:tabLst/>
              <a:defRPr sz="16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10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lin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60440" y="447210"/>
            <a:ext cx="8212086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32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83293" y="1334558"/>
            <a:ext cx="8389233" cy="45921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9461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7966075" y="6411913"/>
            <a:ext cx="946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AU" altLang="en-US" sz="1000" smtClean="0">
                <a:solidFill>
                  <a:srgbClr val="006DAE"/>
                </a:solidFill>
                <a:latin typeface="Helvetica 65 Medium"/>
                <a:ea typeface="Helvetica 65 Medium"/>
                <a:cs typeface="Helvetica 65 Medium"/>
              </a:rPr>
              <a:t>monash.edu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88056" y="3013075"/>
            <a:ext cx="8387643" cy="326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46099" y="1417637"/>
            <a:ext cx="8229600" cy="642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0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46099" y="2280871"/>
            <a:ext cx="3302656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470280" y="2258202"/>
            <a:ext cx="4202248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69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731000" y="7762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Title 19"/>
          <p:cNvSpPr>
            <a:spLocks noGrp="1"/>
          </p:cNvSpPr>
          <p:nvPr>
            <p:ph type="title"/>
          </p:nvPr>
        </p:nvSpPr>
        <p:spPr>
          <a:xfrm>
            <a:off x="496544" y="2501543"/>
            <a:ext cx="4786042" cy="1141592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5480"/>
              </a:lnSpc>
              <a:defRPr sz="4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8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731000" y="7762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Title 19"/>
          <p:cNvSpPr>
            <a:spLocks noGrp="1"/>
          </p:cNvSpPr>
          <p:nvPr>
            <p:ph type="title"/>
          </p:nvPr>
        </p:nvSpPr>
        <p:spPr>
          <a:xfrm>
            <a:off x="472404" y="2670571"/>
            <a:ext cx="4786042" cy="1023801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5480"/>
              </a:lnSpc>
              <a:defRPr sz="40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5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731000" y="7762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Title 19"/>
          <p:cNvSpPr>
            <a:spLocks noGrp="1"/>
          </p:cNvSpPr>
          <p:nvPr>
            <p:ph type="title"/>
          </p:nvPr>
        </p:nvSpPr>
        <p:spPr>
          <a:xfrm>
            <a:off x="472404" y="2148236"/>
            <a:ext cx="4786042" cy="1122823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5480"/>
              </a:lnSpc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0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9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lin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60436" y="447210"/>
            <a:ext cx="7291020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32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560436" y="1322207"/>
            <a:ext cx="7291019" cy="3919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4"/>
          <p:cNvSpPr>
            <a:spLocks noGrp="1"/>
          </p:cNvSpPr>
          <p:nvPr>
            <p:ph type="body" sz="quarter" idx="17"/>
          </p:nvPr>
        </p:nvSpPr>
        <p:spPr>
          <a:xfrm>
            <a:off x="560438" y="2064203"/>
            <a:ext cx="7291018" cy="38493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21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lin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60441" y="447210"/>
            <a:ext cx="7291020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32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560441" y="1334557"/>
            <a:ext cx="7291018" cy="3919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7"/>
          </p:nvPr>
        </p:nvSpPr>
        <p:spPr>
          <a:xfrm>
            <a:off x="560440" y="2071334"/>
            <a:ext cx="7291019" cy="3433913"/>
          </a:xfrm>
          <a:prstGeom prst="rect">
            <a:avLst/>
          </a:prstGeom>
        </p:spPr>
        <p:txBody>
          <a:bodyPr vert="horz"/>
          <a:lstStyle>
            <a:lvl1pPr marL="171450" marR="0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4000"/>
              <a:buFont typeface="Lucida Grande"/>
              <a:buChar char="■"/>
              <a:tabLst/>
              <a:defRPr sz="24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4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ody slide lin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60440" y="460038"/>
            <a:ext cx="7291020" cy="37394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520"/>
              </a:lnSpc>
              <a:buNone/>
              <a:defRPr sz="3200" b="0" i="0" baseline="0">
                <a:solidFill>
                  <a:srgbClr val="006DA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560442" y="1334557"/>
            <a:ext cx="7291018" cy="93594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7"/>
          </p:nvPr>
        </p:nvSpPr>
        <p:spPr>
          <a:xfrm>
            <a:off x="560440" y="2468993"/>
            <a:ext cx="7291019" cy="2803186"/>
          </a:xfrm>
          <a:prstGeom prst="rect">
            <a:avLst/>
          </a:prstGeom>
        </p:spPr>
        <p:txBody>
          <a:bodyPr vert="horz"/>
          <a:lstStyle>
            <a:lvl1pPr marL="171450" marR="0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4000"/>
              <a:buFont typeface="Lucida Grande"/>
              <a:buChar char="■"/>
              <a:tabLst/>
              <a:defRPr sz="24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 descr="Go8_LOGO_MON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258763"/>
            <a:ext cx="10906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2588" y="1055688"/>
            <a:ext cx="8394700" cy="5210175"/>
          </a:xfrm>
          <a:prstGeom prst="rect">
            <a:avLst/>
          </a:prstGeom>
          <a:solidFill>
            <a:srgbClr val="006DA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6DA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700000">
            <a:off x="857250" y="946150"/>
            <a:ext cx="214313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0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416675"/>
            <a:ext cx="3073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144806"/>
            <a:ext cx="3979549" cy="8843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Monash_1-CMYK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-1114425"/>
            <a:ext cx="4827588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Go8_LOGO_MON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258763"/>
            <a:ext cx="10906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2588" y="1055688"/>
            <a:ext cx="8394700" cy="1949450"/>
          </a:xfrm>
          <a:prstGeom prst="rect">
            <a:avLst/>
          </a:prstGeom>
          <a:solidFill>
            <a:srgbClr val="006DA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6DA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700000">
            <a:off x="857250" y="946150"/>
            <a:ext cx="214313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4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416675"/>
            <a:ext cx="3073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144806"/>
            <a:ext cx="3979549" cy="8843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Helvetica 75 Bold"/>
          <a:ea typeface="Helvetica 75 Bold"/>
          <a:cs typeface="Helvetica 75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75 Bold"/>
          <a:ea typeface="Helvetica 75 Bold"/>
          <a:cs typeface="Helvetica 75 Bold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7825" y="381000"/>
            <a:ext cx="8394700" cy="5540375"/>
          </a:xfrm>
          <a:prstGeom prst="rect">
            <a:avLst/>
          </a:prstGeom>
          <a:solidFill>
            <a:srgbClr val="006DA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700000">
            <a:off x="725488" y="5827713"/>
            <a:ext cx="179387" cy="179387"/>
          </a:xfrm>
          <a:prstGeom prst="rect">
            <a:avLst/>
          </a:prstGeom>
          <a:solidFill>
            <a:srgbClr val="006DA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4E8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" y="6044253"/>
            <a:ext cx="3099893" cy="688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7825" y="381000"/>
            <a:ext cx="8394700" cy="5540375"/>
          </a:xfrm>
          <a:prstGeom prst="rect">
            <a:avLst/>
          </a:prstGeom>
          <a:solidFill>
            <a:srgbClr val="DEDFD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700000">
            <a:off x="725488" y="5834063"/>
            <a:ext cx="179387" cy="179387"/>
          </a:xfrm>
          <a:prstGeom prst="rect">
            <a:avLst/>
          </a:prstGeom>
          <a:solidFill>
            <a:srgbClr val="DEDFD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4E8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3" y="6044253"/>
            <a:ext cx="3249795" cy="7221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77825" y="5922963"/>
            <a:ext cx="309563" cy="1587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42975" y="5922963"/>
            <a:ext cx="7829550" cy="1587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7388" y="5924550"/>
            <a:ext cx="127000" cy="12065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14388" y="5924550"/>
            <a:ext cx="128587" cy="12065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" y="5984875"/>
            <a:ext cx="3267856" cy="7432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6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7825" y="942975"/>
            <a:ext cx="303213" cy="0"/>
          </a:xfrm>
          <a:prstGeom prst="line">
            <a:avLst/>
          </a:prstGeom>
          <a:ln>
            <a:solidFill>
              <a:srgbClr val="006DA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5838" y="942975"/>
            <a:ext cx="7786687" cy="0"/>
          </a:xfrm>
          <a:prstGeom prst="line">
            <a:avLst/>
          </a:prstGeom>
          <a:ln>
            <a:solidFill>
              <a:srgbClr val="006DA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1038" y="944563"/>
            <a:ext cx="152400" cy="152400"/>
          </a:xfrm>
          <a:prstGeom prst="line">
            <a:avLst/>
          </a:prstGeom>
          <a:ln>
            <a:solidFill>
              <a:srgbClr val="006DA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33438" y="942975"/>
            <a:ext cx="152400" cy="153988"/>
          </a:xfrm>
          <a:prstGeom prst="line">
            <a:avLst/>
          </a:prstGeom>
          <a:ln>
            <a:solidFill>
              <a:srgbClr val="006DA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3" y="6121925"/>
            <a:ext cx="2848131" cy="6329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625475" y="2550550"/>
            <a:ext cx="7852627" cy="1248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25"/>
              </a:lnSpc>
            </a:pPr>
            <a:r>
              <a:rPr lang="en-US" altLang="en-US" sz="3200" dirty="0" smtClean="0">
                <a:latin typeface="Arial" pitchFamily="34" charset="0"/>
                <a:cs typeface="Arial" pitchFamily="34" charset="0"/>
              </a:rPr>
              <a:t>Primo: What does Multi-tenanted, Local </a:t>
            </a:r>
          </a:p>
          <a:p>
            <a:pPr>
              <a:lnSpc>
                <a:spcPts val="1825"/>
              </a:lnSpc>
            </a:pPr>
            <a:endParaRPr lang="en-US" altLang="en-US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825"/>
              </a:lnSpc>
            </a:pPr>
            <a:r>
              <a:rPr lang="en-US" altLang="en-US" sz="3200" dirty="0" smtClean="0">
                <a:latin typeface="Arial" pitchFamily="34" charset="0"/>
                <a:cs typeface="Arial" pitchFamily="34" charset="0"/>
              </a:rPr>
              <a:t>&amp; Direct do for me.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625475" y="4398580"/>
            <a:ext cx="3868466" cy="16342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pitchFamily="34" charset="0"/>
                <a:cs typeface="Arial" pitchFamily="34" charset="0"/>
              </a:rPr>
              <a:t>Rachelle Anne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Orodio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sz="1600" b="0" dirty="0" smtClean="0">
                <a:latin typeface="Arial" pitchFamily="34" charset="0"/>
                <a:cs typeface="Arial" pitchFamily="34" charset="0"/>
              </a:rPr>
              <a:t>Application Administrator</a:t>
            </a:r>
          </a:p>
          <a:p>
            <a:r>
              <a:rPr lang="en-US" altLang="en-US" sz="1600" b="0" dirty="0" smtClean="0">
                <a:latin typeface="Arial" pitchFamily="34" charset="0"/>
                <a:cs typeface="Arial" pitchFamily="34" charset="0"/>
              </a:rPr>
              <a:t>Monash University Library</a:t>
            </a:r>
          </a:p>
          <a:p>
            <a:endParaRPr lang="en-US" altLang="en-US" sz="1600" b="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1600" b="0" dirty="0" smtClean="0">
                <a:latin typeface="Arial" pitchFamily="34" charset="0"/>
                <a:cs typeface="Arial" pitchFamily="34" charset="0"/>
              </a:rPr>
              <a:t>ANZREG Seminar 12 February 2016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940550" y="6338888"/>
            <a:ext cx="1838325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AU" altLang="en-US" sz="1000">
                <a:solidFill>
                  <a:srgbClr val="0070C0"/>
                </a:solidFill>
                <a:latin typeface="Helvetica 45 Light"/>
                <a:ea typeface="Helvetica 45 Light"/>
                <a:cs typeface="Helvetica 45 Light"/>
              </a:rPr>
              <a:t>monash.edu/library</a:t>
            </a:r>
          </a:p>
        </p:txBody>
      </p:sp>
      <p:pic>
        <p:nvPicPr>
          <p:cNvPr id="122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30175"/>
            <a:ext cx="3995738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 smtClean="0"/>
              <a:t>Primo installation at Monash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60440" y="1277472"/>
            <a:ext cx="7291019" cy="4227776"/>
          </a:xfrm>
        </p:spPr>
        <p:txBody>
          <a:bodyPr/>
          <a:lstStyle/>
          <a:p>
            <a:r>
              <a:rPr lang="en-AU" dirty="0" smtClean="0"/>
              <a:t> 3 International campuses, 7 local libraries</a:t>
            </a:r>
          </a:p>
          <a:p>
            <a:r>
              <a:rPr lang="en-AU" dirty="0"/>
              <a:t> </a:t>
            </a:r>
            <a:r>
              <a:rPr lang="en-AU" dirty="0" smtClean="0"/>
              <a:t>290K+ users</a:t>
            </a:r>
          </a:p>
          <a:p>
            <a:r>
              <a:rPr lang="en-AU" dirty="0"/>
              <a:t> </a:t>
            </a:r>
            <a:r>
              <a:rPr lang="en-AU" dirty="0" smtClean="0"/>
              <a:t>3.5M+ Metadata records</a:t>
            </a:r>
          </a:p>
          <a:p>
            <a:r>
              <a:rPr lang="en-AU" dirty="0"/>
              <a:t> </a:t>
            </a:r>
            <a:r>
              <a:rPr lang="en-AU" dirty="0" smtClean="0"/>
              <a:t>3 Views (1 for each Institution)</a:t>
            </a:r>
          </a:p>
          <a:p>
            <a:r>
              <a:rPr lang="en-AU" dirty="0"/>
              <a:t> </a:t>
            </a:r>
            <a:r>
              <a:rPr lang="en-AU" dirty="0" smtClean="0"/>
              <a:t>Service Pack Upgrade 2x a year during the quiet period (</a:t>
            </a:r>
            <a:r>
              <a:rPr lang="en-AU" b="1" dirty="0" smtClean="0"/>
              <a:t>July &amp; December</a:t>
            </a:r>
            <a:r>
              <a:rPr lang="en-AU" dirty="0" smtClean="0"/>
              <a:t>). </a:t>
            </a:r>
          </a:p>
          <a:p>
            <a:r>
              <a:rPr lang="en-AU" dirty="0" smtClean="0"/>
              <a:t> </a:t>
            </a:r>
            <a:r>
              <a:rPr lang="en-AU" b="1" dirty="0" smtClean="0"/>
              <a:t>Direct Hosted: </a:t>
            </a:r>
            <a:r>
              <a:rPr lang="en-AU" dirty="0" smtClean="0"/>
              <a:t>have access to the Back Office and can SSH to the servers</a:t>
            </a:r>
          </a:p>
        </p:txBody>
      </p:sp>
    </p:spTree>
    <p:extLst>
      <p:ext uri="{BB962C8B-B14F-4D97-AF65-F5344CB8AC3E}">
        <p14:creationId xmlns:p14="http://schemas.microsoft.com/office/powerpoint/2010/main" val="74395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60441" y="447210"/>
            <a:ext cx="8173656" cy="246473"/>
          </a:xfrm>
        </p:spPr>
        <p:txBody>
          <a:bodyPr/>
          <a:lstStyle/>
          <a:p>
            <a:r>
              <a:rPr lang="en-AU" dirty="0" smtClean="0"/>
              <a:t>What we can currently do with this setup …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60440" y="1277472"/>
            <a:ext cx="7952939" cy="4681894"/>
          </a:xfrm>
        </p:spPr>
        <p:txBody>
          <a:bodyPr/>
          <a:lstStyle/>
          <a:p>
            <a:r>
              <a:rPr lang="en-AU" dirty="0" smtClean="0"/>
              <a:t> Customize by introducing </a:t>
            </a:r>
            <a:r>
              <a:rPr lang="en-AU" dirty="0" err="1" smtClean="0"/>
              <a:t>javascript</a:t>
            </a:r>
            <a:r>
              <a:rPr lang="en-AU" dirty="0" smtClean="0"/>
              <a:t> code (special Tooltip, QR Code), or when unable to modify it via CSS</a:t>
            </a:r>
          </a:p>
          <a:p>
            <a:r>
              <a:rPr lang="en-AU" dirty="0"/>
              <a:t> L</a:t>
            </a:r>
            <a:r>
              <a:rPr lang="en-AU" dirty="0" smtClean="0"/>
              <a:t>og collection for analysis and troubleshooting (ex. PDS logins)</a:t>
            </a:r>
          </a:p>
          <a:p>
            <a:r>
              <a:rPr lang="en-AU" dirty="0"/>
              <a:t> </a:t>
            </a:r>
            <a:r>
              <a:rPr lang="en-AU" dirty="0" smtClean="0"/>
              <a:t>PDS login page customization</a:t>
            </a:r>
          </a:p>
          <a:p>
            <a:r>
              <a:rPr lang="en-AU" dirty="0"/>
              <a:t> </a:t>
            </a:r>
            <a:r>
              <a:rPr lang="en-AU" dirty="0" smtClean="0"/>
              <a:t>Identify which front-end we are redirected too, given we sometimes have issues with indexers not being up to date and yet it is not obvious on the Search Engine monitoring page.</a:t>
            </a:r>
          </a:p>
          <a:p>
            <a:r>
              <a:rPr lang="en-AU" dirty="0"/>
              <a:t> </a:t>
            </a:r>
            <a:r>
              <a:rPr lang="en-AU" dirty="0" smtClean="0"/>
              <a:t>Restart FE when CSS changes are not reflected immediately</a:t>
            </a:r>
          </a:p>
        </p:txBody>
      </p:sp>
    </p:spTree>
    <p:extLst>
      <p:ext uri="{BB962C8B-B14F-4D97-AF65-F5344CB8AC3E}">
        <p14:creationId xmlns:p14="http://schemas.microsoft.com/office/powerpoint/2010/main" val="80040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 smtClean="0"/>
              <a:t>Direct vs SaaS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39222"/>
              </p:ext>
            </p:extLst>
          </p:nvPr>
        </p:nvGraphicFramePr>
        <p:xfrm>
          <a:off x="560441" y="1225223"/>
          <a:ext cx="8000238" cy="4122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630">
                <a:tc>
                  <a:txBody>
                    <a:bodyPr/>
                    <a:lstStyle/>
                    <a:p>
                      <a:r>
                        <a:rPr lang="en-AU" dirty="0" smtClean="0"/>
                        <a:t>Primo Direct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Primo</a:t>
                      </a:r>
                      <a:r>
                        <a:rPr lang="en-AU" baseline="0" dirty="0" smtClean="0"/>
                        <a:t> SaaS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081">
                <a:tc>
                  <a:txBody>
                    <a:bodyPr/>
                    <a:lstStyle/>
                    <a:p>
                      <a:r>
                        <a:rPr lang="en-AU" dirty="0" smtClean="0"/>
                        <a:t>SP Upgrade: we decide</a:t>
                      </a:r>
                      <a:r>
                        <a:rPr lang="en-AU" baseline="0" dirty="0" smtClean="0"/>
                        <a:t> when this happens (July &amp; Dec). Required to submit a change to our </a:t>
                      </a:r>
                      <a:r>
                        <a:rPr lang="en-AU" baseline="0" dirty="0" err="1" smtClean="0"/>
                        <a:t>eSolutions</a:t>
                      </a:r>
                      <a:r>
                        <a:rPr lang="en-AU" baseline="0" dirty="0" smtClean="0"/>
                        <a:t> CAB.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Automatic</a:t>
                      </a:r>
                      <a:r>
                        <a:rPr lang="en-AU" baseline="0" dirty="0" smtClean="0"/>
                        <a:t>, no CAB required.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444">
                <a:tc>
                  <a:txBody>
                    <a:bodyPr/>
                    <a:lstStyle/>
                    <a:p>
                      <a:r>
                        <a:rPr lang="en-AU" dirty="0" smtClean="0"/>
                        <a:t>More freedom to do customization on code when</a:t>
                      </a:r>
                      <a:r>
                        <a:rPr lang="en-AU" baseline="0" dirty="0" smtClean="0"/>
                        <a:t> needed.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Limited customization,</a:t>
                      </a:r>
                      <a:r>
                        <a:rPr lang="en-AU" baseline="0" dirty="0" smtClean="0"/>
                        <a:t> to be managed only via Back Office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444">
                <a:tc>
                  <a:txBody>
                    <a:bodyPr/>
                    <a:lstStyle/>
                    <a:p>
                      <a:r>
                        <a:rPr lang="en-AU" dirty="0" smtClean="0"/>
                        <a:t>Servers</a:t>
                      </a:r>
                      <a:r>
                        <a:rPr lang="en-AU" baseline="0" dirty="0" smtClean="0"/>
                        <a:t> and Patching managed by </a:t>
                      </a:r>
                      <a:r>
                        <a:rPr lang="en-AU" baseline="0" dirty="0" err="1" smtClean="0"/>
                        <a:t>Exlibris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Servers</a:t>
                      </a:r>
                      <a:r>
                        <a:rPr lang="en-AU" baseline="0" dirty="0" smtClean="0"/>
                        <a:t> and Patching managed by </a:t>
                      </a:r>
                      <a:r>
                        <a:rPr lang="en-AU" baseline="0" dirty="0" err="1" smtClean="0"/>
                        <a:t>Exlibris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444">
                <a:tc>
                  <a:txBody>
                    <a:bodyPr/>
                    <a:lstStyle/>
                    <a:p>
                      <a:r>
                        <a:rPr lang="en-AU" dirty="0" smtClean="0"/>
                        <a:t>Log file collection for analysis and troubleshooting; Primo</a:t>
                      </a:r>
                      <a:r>
                        <a:rPr lang="en-AU" baseline="0" dirty="0" smtClean="0"/>
                        <a:t> Analytics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Primo Analytics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444">
                <a:tc>
                  <a:txBody>
                    <a:bodyPr/>
                    <a:lstStyle/>
                    <a:p>
                      <a:r>
                        <a:rPr lang="en-AU" dirty="0" smtClean="0"/>
                        <a:t>APAC</a:t>
                      </a:r>
                      <a:r>
                        <a:rPr lang="en-AU" baseline="0" dirty="0" smtClean="0"/>
                        <a:t> Data centre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APAC</a:t>
                      </a:r>
                      <a:r>
                        <a:rPr lang="en-AU" baseline="0" dirty="0" smtClean="0"/>
                        <a:t> Data Centre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5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 smtClean="0"/>
              <a:t>What SaaS should support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60440" y="1277472"/>
            <a:ext cx="7291019" cy="4227776"/>
          </a:xfrm>
        </p:spPr>
        <p:txBody>
          <a:bodyPr/>
          <a:lstStyle/>
          <a:p>
            <a:r>
              <a:rPr lang="en-AU" dirty="0" smtClean="0"/>
              <a:t> APAC semestral cycle for upgrades</a:t>
            </a:r>
          </a:p>
          <a:p>
            <a:r>
              <a:rPr lang="en-AU" dirty="0"/>
              <a:t> </a:t>
            </a:r>
            <a:r>
              <a:rPr lang="en-AU" dirty="0" smtClean="0"/>
              <a:t>Log file collection especially if Primo Analytics is limited and delayed</a:t>
            </a:r>
          </a:p>
          <a:p>
            <a:r>
              <a:rPr lang="en-AU" dirty="0" smtClean="0"/>
              <a:t> For Front end changes, we need time to update help files and tutorials.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880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17236" y="2162702"/>
            <a:ext cx="4202248" cy="373945"/>
          </a:xfrm>
        </p:spPr>
        <p:txBody>
          <a:bodyPr/>
          <a:lstStyle/>
          <a:p>
            <a:r>
              <a:rPr lang="en-AU" dirty="0" smtClean="0"/>
              <a:t>Rachelle.Orodio@monash.edu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9139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ppt-standard-monash-university-libr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>
            <a:solidFill>
              <a:schemeClr val="bg1"/>
            </a:solidFill>
            <a:latin typeface="Helvetica 45 Light"/>
            <a:cs typeface="Helvetica 45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itle slide thre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reak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Break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Break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Body slide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template-ppt-standard-monash-university-library</Template>
  <TotalTime>7528</TotalTime>
  <Words>308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Helvetica 45 Light</vt:lpstr>
      <vt:lpstr>Helvetica 65 Medium</vt:lpstr>
      <vt:lpstr>Helvetica 75 Bold</vt:lpstr>
      <vt:lpstr>Lucida Grande</vt:lpstr>
      <vt:lpstr>template-ppt-standard-monash-university-library</vt:lpstr>
      <vt:lpstr>Title slide three</vt:lpstr>
      <vt:lpstr>Break Page</vt:lpstr>
      <vt:lpstr>1_Break Page</vt:lpstr>
      <vt:lpstr>2_Break Page</vt:lpstr>
      <vt:lpstr>Body slide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Monash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Binghay</dc:creator>
  <cp:lastModifiedBy>Rachelle Orodio</cp:lastModifiedBy>
  <cp:revision>39</cp:revision>
  <dcterms:created xsi:type="dcterms:W3CDTF">2015-06-04T22:47:45Z</dcterms:created>
  <dcterms:modified xsi:type="dcterms:W3CDTF">2018-09-21T04:49:26Z</dcterms:modified>
</cp:coreProperties>
</file>