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2" r:id="rId7"/>
    <p:sldId id="261" r:id="rId8"/>
    <p:sldId id="263" r:id="rId9"/>
    <p:sldId id="264" r:id="rId10"/>
    <p:sldId id="267" r:id="rId11"/>
    <p:sldId id="266" r:id="rId12"/>
    <p:sldId id="269" r:id="rId13"/>
    <p:sldId id="268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8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-9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D2830-3527-4A19-961E-1633B2F1C462}" type="datetimeFigureOut">
              <a:rPr lang="en-GB" smtClean="0"/>
              <a:t>17/12/17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32B2-FD00-4E78-B9F1-DBE46739F4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9621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D2830-3527-4A19-961E-1633B2F1C462}" type="datetimeFigureOut">
              <a:rPr lang="en-GB" smtClean="0"/>
              <a:t>17/12/17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32B2-FD00-4E78-B9F1-DBE46739F4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3989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D2830-3527-4A19-961E-1633B2F1C462}" type="datetimeFigureOut">
              <a:rPr lang="en-GB" smtClean="0"/>
              <a:t>17/12/17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32B2-FD00-4E78-B9F1-DBE46739F4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3788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04D2830-3527-4A19-961E-1633B2F1C462}" type="datetimeFigureOut">
              <a:rPr lang="en-GB" smtClean="0"/>
              <a:pPr/>
              <a:t>17/12/17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C3532B2-FD00-4E78-B9F1-DBE46739F42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2657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04D2830-3527-4A19-961E-1633B2F1C462}" type="datetimeFigureOut">
              <a:rPr lang="en-GB" smtClean="0"/>
              <a:pPr/>
              <a:t>17/12/17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C3532B2-FD00-4E78-B9F1-DBE46739F42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3639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04D2830-3527-4A19-961E-1633B2F1C462}" type="datetimeFigureOut">
              <a:rPr lang="en-GB" smtClean="0"/>
              <a:pPr/>
              <a:t>17/12/17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C3532B2-FD00-4E78-B9F1-DBE46739F42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2748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04D2830-3527-4A19-961E-1633B2F1C462}" type="datetimeFigureOut">
              <a:rPr lang="en-GB" smtClean="0"/>
              <a:pPr/>
              <a:t>17/12/17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C3532B2-FD00-4E78-B9F1-DBE46739F42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7529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04D2830-3527-4A19-961E-1633B2F1C462}" type="datetimeFigureOut">
              <a:rPr lang="en-GB" smtClean="0"/>
              <a:pPr/>
              <a:t>17/12/17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C3532B2-FD00-4E78-B9F1-DBE46739F42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1268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D2830-3527-4A19-961E-1633B2F1C462}" type="datetimeFigureOut">
              <a:rPr lang="en-GB" smtClean="0"/>
              <a:t>17/12/17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32B2-FD00-4E78-B9F1-DBE46739F4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71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D2830-3527-4A19-961E-1633B2F1C462}" type="datetimeFigureOut">
              <a:rPr lang="en-GB" smtClean="0"/>
              <a:t>17/12/17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32B2-FD00-4E78-B9F1-DBE46739F4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0998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D2830-3527-4A19-961E-1633B2F1C462}" type="datetimeFigureOut">
              <a:rPr lang="en-GB" smtClean="0"/>
              <a:t>17/12/17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32B2-FD00-4E78-B9F1-DBE46739F4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2058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1619" y="141316"/>
            <a:ext cx="10515600" cy="7596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618" y="1318548"/>
            <a:ext cx="1179714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ct val="100000"/>
              </a:lnSpc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04D2830-3527-4A19-961E-1633B2F1C462}" type="datetimeFigureOut">
              <a:rPr lang="en-GB" smtClean="0"/>
              <a:pPr/>
              <a:t>17/12/17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lnSpc>
                <a:spcPct val="100000"/>
              </a:lnSpc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lnSpc>
                <a:spcPct val="100000"/>
              </a:lnSpc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C3532B2-FD00-4E78-B9F1-DBE46739F42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4389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mag.org/careers/2016/09/how-review-paper" TargetMode="External"/><Relationship Id="rId4" Type="http://schemas.openxmlformats.org/officeDocument/2006/relationships/image" Target="../media/image15.gif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psych.cf.ac.uk/contactsandpeople/academics/chambers.php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rOCQZ7QnoN0" TargetMode="External"/><Relationship Id="rId4" Type="http://schemas.openxmlformats.org/officeDocument/2006/relationships/hyperlink" Target="http://www.molecularecologist.com/2014/04/why-we-dont-sign/" TargetMode="External"/><Relationship Id="rId5" Type="http://schemas.openxmlformats.org/officeDocument/2006/relationships/hyperlink" Target="http://www.molecularecologist.com/2014/04/why-we-sign/" TargetMode="External"/><Relationship Id="rId6" Type="http://schemas.openxmlformats.org/officeDocument/2006/relationships/hyperlink" Target="https://www.youtube.com/watch?v=-VRBWLpYCPY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en.wikipedia.org/wiki/Peer_review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sciencebasedmedicine.org/the-importance-and-limitations-of-peer-review/" TargetMode="External"/><Relationship Id="rId3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lsevier.com/connect/how-to-review-manuscripts-your-ultimate-checklist" TargetMode="External"/><Relationship Id="rId4" Type="http://schemas.openxmlformats.org/officeDocument/2006/relationships/hyperlink" Target="https://blog.scholasticahq.com/post/what-to-include-in-reviewer-checklist/" TargetMode="External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google.co.uk/url?sa=t&amp;rct=j&amp;q=&amp;esrc=s&amp;source=web&amp;cd=1&amp;ved=0ahUKEwiL8c6Fh4fYAhWDshQKHQDrAnIQFggpMAA&amp;url=http://www.springer.com/cda/content/document/cda_downloaddocument/ReviewersChecklist_JRNC.pdf?SGWID=0-0-45-1448042-p35708232&amp;usg=AOvVaw20lM-YGGbg73HYIDN1fyKO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7736" y="149629"/>
            <a:ext cx="9739662" cy="6636761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9506" y="233535"/>
            <a:ext cx="3327862" cy="1655762"/>
          </a:xfrm>
        </p:spPr>
        <p:txBody>
          <a:bodyPr/>
          <a:lstStyle/>
          <a:p>
            <a:pPr algn="l"/>
            <a:r>
              <a:rPr lang="en-GB" b="1" dirty="0" smtClean="0"/>
              <a:t>Christopher Jackson</a:t>
            </a:r>
            <a:r>
              <a:rPr lang="en-GB" b="1" baseline="30000" dirty="0" smtClean="0"/>
              <a:t>1</a:t>
            </a:r>
          </a:p>
          <a:p>
            <a:pPr algn="l"/>
            <a:r>
              <a:rPr lang="en-GB" b="1" dirty="0" smtClean="0"/>
              <a:t>Ian Kane</a:t>
            </a:r>
            <a:r>
              <a:rPr lang="en-GB" b="1" baseline="30000" dirty="0" smtClean="0"/>
              <a:t>2</a:t>
            </a:r>
          </a:p>
          <a:p>
            <a:pPr algn="l"/>
            <a:endParaRPr lang="en-GB" baseline="30000" dirty="0" smtClean="0"/>
          </a:p>
          <a:p>
            <a:pPr algn="l"/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65" y="1986743"/>
            <a:ext cx="1950720" cy="8229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4" y="1213659"/>
            <a:ext cx="2071918" cy="70057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17313" y="1311886"/>
            <a:ext cx="2696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9" name="Rectangle 8"/>
          <p:cNvSpPr/>
          <p:nvPr/>
        </p:nvSpPr>
        <p:spPr>
          <a:xfrm>
            <a:off x="117313" y="1971362"/>
            <a:ext cx="2696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024103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Does It Matter How I Write My Review</a:t>
            </a:r>
            <a:endParaRPr lang="en-GB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131618" y="900978"/>
            <a:ext cx="11797145" cy="4351338"/>
          </a:xfrm>
        </p:spPr>
        <p:txBody>
          <a:bodyPr/>
          <a:lstStyle/>
          <a:p>
            <a:r>
              <a:rPr lang="en-GB" b="1" u="sng" dirty="0" smtClean="0">
                <a:solidFill>
                  <a:srgbClr val="FF0000"/>
                </a:solidFill>
              </a:rPr>
              <a:t>Yes. Massively.</a:t>
            </a:r>
          </a:p>
          <a:p>
            <a:r>
              <a:rPr lang="en-GB" dirty="0" smtClean="0"/>
              <a:t>Exhibit A: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619" y="1942835"/>
            <a:ext cx="11806432" cy="130218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330931" y="2039669"/>
            <a:ext cx="5370022" cy="24938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91193" y="2289051"/>
            <a:ext cx="4239491" cy="2078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4430684" y="2496869"/>
            <a:ext cx="2477192" cy="23275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4330931" y="2729626"/>
            <a:ext cx="5178829" cy="2078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807229" y="2937444"/>
            <a:ext cx="5769033" cy="3075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1396537" y="2966253"/>
            <a:ext cx="2435629" cy="2078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55" y="3634697"/>
            <a:ext cx="11247161" cy="2266012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369137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Should I Sign My Review?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618" y="994812"/>
            <a:ext cx="11797145" cy="5863187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en-GB" dirty="0" smtClean="0"/>
              <a:t>This is </a:t>
            </a:r>
            <a:r>
              <a:rPr lang="en-GB" b="1" u="sng" dirty="0" smtClean="0">
                <a:solidFill>
                  <a:srgbClr val="FF0000"/>
                </a:solidFill>
              </a:rPr>
              <a:t>highly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contentious…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endParaRPr lang="en-GB" dirty="0" smtClean="0"/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en-GB" b="1" dirty="0" smtClean="0"/>
              <a:t>PROS</a:t>
            </a:r>
          </a:p>
          <a:p>
            <a:pPr lvl="1" algn="just">
              <a:lnSpc>
                <a:spcPct val="110000"/>
              </a:lnSpc>
              <a:spcBef>
                <a:spcPts val="0"/>
              </a:spcBef>
            </a:pPr>
            <a:r>
              <a:rPr lang="en-GB" b="1" dirty="0" smtClean="0"/>
              <a:t>Promotes self-awareness: “</a:t>
            </a:r>
            <a:r>
              <a:rPr lang="en-GB" b="1" u="sng" dirty="0" smtClean="0">
                <a:solidFill>
                  <a:srgbClr val="FF0000"/>
                </a:solidFill>
              </a:rPr>
              <a:t>Since obtaining tenure</a:t>
            </a:r>
            <a:r>
              <a:rPr lang="en-GB" dirty="0" smtClean="0"/>
              <a:t>, I always sign my reviews. I believe it improves the transparency of the review process, and it also helps me police the quality of my own assessments by making me personally accountable.” Professor </a:t>
            </a:r>
            <a:r>
              <a:rPr lang="en-GB" dirty="0" smtClean="0">
                <a:hlinkClick r:id="rId2"/>
              </a:rPr>
              <a:t>Chris Chambers</a:t>
            </a:r>
            <a:r>
              <a:rPr lang="en-GB" i="1" dirty="0" smtClean="0"/>
              <a:t>, Cardiff University </a:t>
            </a:r>
            <a:r>
              <a:rPr lang="en-GB" dirty="0" smtClean="0"/>
              <a:t>(</a:t>
            </a:r>
            <a:r>
              <a:rPr lang="en-GB" i="1" dirty="0" smtClean="0"/>
              <a:t>in: </a:t>
            </a:r>
            <a:r>
              <a:rPr lang="en-GB" dirty="0" smtClean="0">
                <a:hlinkClick r:id="rId3"/>
              </a:rPr>
              <a:t>http://www.sciencemag.org/careers/2016/09/how-review-paper</a:t>
            </a:r>
            <a:r>
              <a:rPr lang="en-GB" dirty="0" smtClean="0"/>
              <a:t>)</a:t>
            </a:r>
          </a:p>
          <a:p>
            <a:pPr lvl="1" algn="just">
              <a:lnSpc>
                <a:spcPct val="110000"/>
              </a:lnSpc>
              <a:spcBef>
                <a:spcPts val="0"/>
              </a:spcBef>
            </a:pPr>
            <a:endParaRPr lang="en-GB" dirty="0"/>
          </a:p>
          <a:p>
            <a:pPr lvl="1" algn="just">
              <a:lnSpc>
                <a:spcPct val="110000"/>
              </a:lnSpc>
              <a:spcBef>
                <a:spcPts val="0"/>
              </a:spcBef>
            </a:pPr>
            <a:r>
              <a:rPr lang="en-GB" b="1" dirty="0" smtClean="0"/>
              <a:t>Helps encourage positive interactions and build collaborative links:</a:t>
            </a:r>
          </a:p>
          <a:p>
            <a:pPr lvl="1" algn="just">
              <a:lnSpc>
                <a:spcPct val="110000"/>
              </a:lnSpc>
              <a:spcBef>
                <a:spcPts val="0"/>
              </a:spcBef>
            </a:pPr>
            <a:endParaRPr lang="en-GB" b="1" dirty="0"/>
          </a:p>
          <a:p>
            <a:pPr lvl="1" algn="just">
              <a:lnSpc>
                <a:spcPct val="110000"/>
              </a:lnSpc>
              <a:spcBef>
                <a:spcPts val="0"/>
              </a:spcBef>
            </a:pPr>
            <a:endParaRPr lang="en-GB" b="1" dirty="0" smtClean="0"/>
          </a:p>
          <a:p>
            <a:pPr lvl="1" algn="just">
              <a:lnSpc>
                <a:spcPct val="110000"/>
              </a:lnSpc>
              <a:spcBef>
                <a:spcPts val="0"/>
              </a:spcBef>
            </a:pPr>
            <a:endParaRPr lang="en-GB" b="1" dirty="0" smtClean="0"/>
          </a:p>
          <a:p>
            <a:pPr lvl="1" algn="just">
              <a:lnSpc>
                <a:spcPct val="110000"/>
              </a:lnSpc>
              <a:spcBef>
                <a:spcPts val="0"/>
              </a:spcBef>
            </a:pPr>
            <a:r>
              <a:rPr lang="en-GB" b="1" dirty="0" smtClean="0"/>
              <a:t>Signed reviews may be more impactful on the authors (e.g. from someone respected in the field) </a:t>
            </a:r>
            <a:endParaRPr lang="en-GB" b="1" dirty="0" smtClean="0"/>
          </a:p>
          <a:p>
            <a:pPr lvl="1" algn="just">
              <a:lnSpc>
                <a:spcPct val="110000"/>
              </a:lnSpc>
              <a:spcBef>
                <a:spcPts val="0"/>
              </a:spcBef>
            </a:pPr>
            <a:endParaRPr lang="en-GB" b="1" dirty="0" smtClean="0"/>
          </a:p>
          <a:p>
            <a:pPr lvl="1" algn="just">
              <a:lnSpc>
                <a:spcPct val="110000"/>
              </a:lnSpc>
              <a:spcBef>
                <a:spcPts val="0"/>
              </a:spcBef>
            </a:pPr>
            <a:r>
              <a:rPr lang="en-GB" b="1" dirty="0" smtClean="0"/>
              <a:t>Challenges the underlying problems discussed on the following slide...</a:t>
            </a:r>
            <a:endParaRPr lang="en-GB" b="1" dirty="0" smtClean="0"/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endParaRPr lang="en-GB" dirty="0"/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endParaRPr lang="en-GB" dirty="0" smtClean="0"/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endParaRPr lang="en-GB" dirty="0" smtClean="0"/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endParaRPr lang="en-GB" i="1" dirty="0" smtClean="0"/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786" y="-123398"/>
            <a:ext cx="1874609" cy="102437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613217" y="2119168"/>
            <a:ext cx="3591098" cy="3325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1540" y="4303282"/>
            <a:ext cx="9041152" cy="79864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3092" y="0"/>
            <a:ext cx="12106275" cy="6858000"/>
          </a:xfrm>
          <a:prstGeom prst="rect">
            <a:avLst/>
          </a:prstGeom>
          <a:solidFill>
            <a:srgbClr val="FFFFFF">
              <a:alpha val="8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0" y="2246168"/>
            <a:ext cx="1187057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b="1" i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  <a:r>
              <a:rPr lang="en-GB" sz="4400" b="1" i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If we don’t promote the proper actions,</a:t>
            </a:r>
          </a:p>
          <a:p>
            <a:pPr algn="ctr"/>
            <a:r>
              <a:rPr lang="en-GB" sz="4400" b="1" i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succumb to the improper ones”</a:t>
            </a:r>
          </a:p>
          <a:p>
            <a:pPr algn="ctr"/>
            <a:r>
              <a:rPr lang="en-GB" sz="4400" b="1" i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(David Fernandez-Blanco)</a:t>
            </a:r>
            <a:endParaRPr lang="en-GB" sz="44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30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Should I Sign My Review?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618" y="977900"/>
            <a:ext cx="11797145" cy="5747096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GB" b="1" dirty="0" smtClean="0"/>
              <a:t>CONS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en-GB" b="1" dirty="0"/>
          </a:p>
          <a:p>
            <a:pPr lvl="1" algn="just">
              <a:lnSpc>
                <a:spcPct val="120000"/>
              </a:lnSpc>
              <a:spcBef>
                <a:spcPts val="0"/>
              </a:spcBef>
            </a:pPr>
            <a:r>
              <a:rPr lang="en-GB" b="1" dirty="0" smtClean="0"/>
              <a:t>Unfair post-review criticism, grant/paper rejection, etc: </a:t>
            </a:r>
            <a:r>
              <a:rPr lang="en-GB" dirty="0" smtClean="0"/>
              <a:t>“</a:t>
            </a:r>
            <a:r>
              <a:rPr lang="en-GB" i="1" dirty="0" smtClean="0"/>
              <a:t>One academic I know – </a:t>
            </a:r>
            <a:r>
              <a:rPr lang="en-GB" b="1" i="1" u="sng" dirty="0" smtClean="0">
                <a:solidFill>
                  <a:srgbClr val="FF0000"/>
                </a:solidFill>
              </a:rPr>
              <a:t>a prominent professor at a prominent university</a:t>
            </a:r>
            <a:r>
              <a:rPr lang="en-GB" dirty="0" smtClean="0"/>
              <a:t> </a:t>
            </a:r>
            <a:r>
              <a:rPr lang="en-GB" i="1" dirty="0" smtClean="0"/>
              <a:t>– holds </a:t>
            </a:r>
            <a:r>
              <a:rPr lang="en-GB" b="1" i="1" u="sng" dirty="0" smtClean="0">
                <a:solidFill>
                  <a:srgbClr val="FF0000"/>
                </a:solidFill>
              </a:rPr>
              <a:t>absurd, petty grudges</a:t>
            </a:r>
            <a:r>
              <a:rPr lang="en-GB" i="1" dirty="0" smtClean="0"/>
              <a:t> against people who have slighted him (or who he imagines have slighted him). He sometimes </a:t>
            </a:r>
            <a:r>
              <a:rPr lang="en-GB" b="1" i="1" u="sng" dirty="0" smtClean="0">
                <a:solidFill>
                  <a:srgbClr val="FF0000"/>
                </a:solidFill>
              </a:rPr>
              <a:t>expresses his grudges in grossly unethical ways</a:t>
            </a:r>
            <a:r>
              <a:rPr lang="en-GB" i="1" dirty="0" smtClean="0"/>
              <a:t> (e.g. by denying access to resources in the stewardship of which he’s mistakenly been entrusted with a role). </a:t>
            </a:r>
            <a:r>
              <a:rPr lang="en-GB" b="1" i="1" u="sng" dirty="0" smtClean="0">
                <a:solidFill>
                  <a:srgbClr val="FF0000"/>
                </a:solidFill>
              </a:rPr>
              <a:t>When asked to review a manuscript by him, I’d refuse and tell the editor something about why</a:t>
            </a:r>
            <a:r>
              <a:rPr lang="en-GB" i="1" dirty="0" smtClean="0"/>
              <a:t>.</a:t>
            </a:r>
            <a:r>
              <a:rPr lang="en-GB" dirty="0" smtClean="0"/>
              <a:t>” </a:t>
            </a:r>
            <a:r>
              <a:rPr lang="en-GB" b="1" i="1" dirty="0" smtClean="0"/>
              <a:t>Anon</a:t>
            </a:r>
          </a:p>
          <a:p>
            <a:pPr lvl="1" algn="just">
              <a:lnSpc>
                <a:spcPct val="120000"/>
              </a:lnSpc>
              <a:spcBef>
                <a:spcPts val="0"/>
              </a:spcBef>
            </a:pPr>
            <a:endParaRPr lang="en-GB" b="1" dirty="0" smtClean="0"/>
          </a:p>
          <a:p>
            <a:pPr lvl="1" algn="just">
              <a:lnSpc>
                <a:spcPct val="120000"/>
              </a:lnSpc>
              <a:spcBef>
                <a:spcPts val="0"/>
              </a:spcBef>
            </a:pPr>
            <a:r>
              <a:rPr lang="en-GB" b="1" dirty="0" smtClean="0"/>
              <a:t>May interfere with how a review is received: </a:t>
            </a:r>
            <a:r>
              <a:rPr lang="en-GB" dirty="0" smtClean="0"/>
              <a:t>“</a:t>
            </a:r>
            <a:r>
              <a:rPr lang="en-GB" b="1" i="1" u="sng" dirty="0" smtClean="0">
                <a:solidFill>
                  <a:srgbClr val="FF0000"/>
                </a:solidFill>
              </a:rPr>
              <a:t>Anonymous reviewing lets the review stand by itsel</a:t>
            </a:r>
            <a:r>
              <a:rPr lang="en-GB" b="1" i="1" dirty="0" smtClean="0">
                <a:solidFill>
                  <a:srgbClr val="FF0000"/>
                </a:solidFill>
              </a:rPr>
              <a:t>f</a:t>
            </a:r>
            <a:r>
              <a:rPr lang="en-GB" i="1" dirty="0" smtClean="0"/>
              <a:t>. I review manuscripts written by close friends/colleagues as well as by people that don’t like me. I write fair and honest reviews; my hope is that, by being anonymous, the authors recognise this and don’t worry whether I went easy on them or was unfairly harsh.” </a:t>
            </a:r>
            <a:r>
              <a:rPr lang="en-GB" b="1" i="1" dirty="0" smtClean="0"/>
              <a:t>Anon NSF postdoctoral fellow</a:t>
            </a:r>
            <a:endParaRPr lang="en-GB" i="1" dirty="0"/>
          </a:p>
          <a:p>
            <a:pPr lvl="1" algn="just">
              <a:lnSpc>
                <a:spcPct val="120000"/>
              </a:lnSpc>
              <a:spcBef>
                <a:spcPts val="0"/>
              </a:spcBef>
            </a:pPr>
            <a:endParaRPr lang="en-GB" i="1" dirty="0" smtClean="0"/>
          </a:p>
          <a:p>
            <a:pPr lvl="1" algn="just">
              <a:lnSpc>
                <a:spcPct val="120000"/>
              </a:lnSpc>
              <a:spcBef>
                <a:spcPts val="0"/>
              </a:spcBef>
            </a:pPr>
            <a:r>
              <a:rPr lang="en-GB" dirty="0" smtClean="0"/>
              <a:t>“</a:t>
            </a:r>
            <a:r>
              <a:rPr lang="en-GB" b="1" i="1" u="sng" dirty="0" smtClean="0">
                <a:solidFill>
                  <a:srgbClr val="FF0000"/>
                </a:solidFill>
              </a:rPr>
              <a:t>Avoids the authors not taking the reviews seriously because they come from a “junior” scientist</a:t>
            </a:r>
            <a:r>
              <a:rPr lang="en-GB" i="1" dirty="0" smtClean="0"/>
              <a:t> (i.e. </a:t>
            </a:r>
            <a:r>
              <a:rPr lang="en-GB" i="1" dirty="0" err="1" smtClean="0"/>
              <a:t>Msc</a:t>
            </a:r>
            <a:r>
              <a:rPr lang="en-GB" i="1" dirty="0" smtClean="0"/>
              <a:t>/PhD/postdoc). Yet, junior scientists are often the ones giving the most detailed and careful reviews</a:t>
            </a:r>
            <a:r>
              <a:rPr lang="en-GB" dirty="0" smtClean="0"/>
              <a:t>”. </a:t>
            </a:r>
            <a:r>
              <a:rPr lang="en-GB" b="1" dirty="0" smtClean="0"/>
              <a:t>Anon</a:t>
            </a:r>
          </a:p>
          <a:p>
            <a:pPr>
              <a:lnSpc>
                <a:spcPct val="120000"/>
              </a:lnSpc>
            </a:pP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786" y="-123398"/>
            <a:ext cx="1874609" cy="102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737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References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Peer review (</a:t>
            </a:r>
            <a:r>
              <a:rPr lang="en-GB" dirty="0" err="1" smtClean="0"/>
              <a:t>Wikepedia</a:t>
            </a:r>
            <a:r>
              <a:rPr lang="en-GB" dirty="0" smtClean="0"/>
              <a:t>): </a:t>
            </a:r>
            <a:r>
              <a:rPr lang="en-GB" dirty="0" smtClean="0">
                <a:hlinkClick r:id="rId2"/>
              </a:rPr>
              <a:t>https://en.wikipedia.org/wiki/Peer_review</a:t>
            </a:r>
            <a:endParaRPr lang="en-GB" dirty="0" smtClean="0"/>
          </a:p>
          <a:p>
            <a:r>
              <a:rPr lang="en-GB" dirty="0" smtClean="0"/>
              <a:t>Peer review in 3 minutes: </a:t>
            </a:r>
            <a:r>
              <a:rPr lang="en-GB" dirty="0" smtClean="0">
                <a:hlinkClick r:id="rId3"/>
              </a:rPr>
              <a:t>https://youtu.be/rOCQZ7QnoN0</a:t>
            </a:r>
            <a:endParaRPr lang="en-GB" dirty="0" smtClean="0"/>
          </a:p>
          <a:p>
            <a:r>
              <a:rPr lang="en-GB" dirty="0" smtClean="0"/>
              <a:t>How to review a paper: </a:t>
            </a:r>
            <a:r>
              <a:rPr lang="en-GB" dirty="0" smtClean="0">
                <a:hlinkClick r:id="rId3"/>
              </a:rPr>
              <a:t>http://www.sciencemag.org/careers/2016/09/how-review-paper</a:t>
            </a:r>
          </a:p>
          <a:p>
            <a:r>
              <a:rPr lang="en-GB" dirty="0" smtClean="0"/>
              <a:t>Why we don’t sign peer reviews: </a:t>
            </a:r>
            <a:r>
              <a:rPr lang="en-GB" dirty="0" smtClean="0">
                <a:hlinkClick r:id="rId4"/>
              </a:rPr>
              <a:t>http://www.molecularecologist.com/2014/04/why-we-dont-sign/</a:t>
            </a:r>
            <a:endParaRPr lang="en-GB" dirty="0" smtClean="0"/>
          </a:p>
          <a:p>
            <a:r>
              <a:rPr lang="en-GB" dirty="0" smtClean="0"/>
              <a:t>Why we sign peer reviews: </a:t>
            </a:r>
            <a:r>
              <a:rPr lang="en-GB" dirty="0" smtClean="0">
                <a:hlinkClick r:id="rId5"/>
              </a:rPr>
              <a:t>http://www.molecularecologist.com/2014/04/why-we-sign/</a:t>
            </a:r>
            <a:endParaRPr lang="en-GB" dirty="0" smtClean="0"/>
          </a:p>
          <a:p>
            <a:r>
              <a:rPr lang="en-GB" dirty="0" smtClean="0"/>
              <a:t>Scientific peer review ca. 1945: </a:t>
            </a:r>
            <a:r>
              <a:rPr lang="en-GB" dirty="0" smtClean="0">
                <a:hlinkClick r:id="rId6"/>
              </a:rPr>
              <a:t>https://www.youtube.com/watch?v=-VRBWLpYCPY</a:t>
            </a: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7156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1654650" y="1078929"/>
            <a:ext cx="22028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Author</a:t>
            </a:r>
            <a:endParaRPr lang="en-GB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86" y="1987296"/>
            <a:ext cx="2741527" cy="273696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42762" y="4801631"/>
            <a:ext cx="382662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http://www.boulderbookstore.net/event/local-author-open-house</a:t>
            </a:r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426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5521" y="1857288"/>
            <a:ext cx="3294376" cy="289746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Rectangle 11"/>
          <p:cNvSpPr/>
          <p:nvPr/>
        </p:nvSpPr>
        <p:spPr>
          <a:xfrm>
            <a:off x="3646517" y="4804095"/>
            <a:ext cx="425888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http://data-mining.philippe-fournier-viger.com/wp-content/uploads/2014/01/reviewer.png</a:t>
            </a:r>
            <a:endParaRPr lang="en-GB" sz="8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367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Is Peer Review Important?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618" y="1318547"/>
            <a:ext cx="6859385" cy="5389823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GB" b="1" dirty="0" smtClean="0">
                <a:solidFill>
                  <a:srgbClr val="FF0000"/>
                </a:solidFill>
              </a:rPr>
              <a:t>Yes. Very.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en-GB" dirty="0" smtClean="0"/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GB" dirty="0" smtClean="0"/>
              <a:t>Peer review is one of the most critical means by which journal editors and scientists </a:t>
            </a:r>
            <a:r>
              <a:rPr lang="en-GB" b="1" u="sng" dirty="0" smtClean="0">
                <a:solidFill>
                  <a:srgbClr val="FF0000"/>
                </a:solidFill>
              </a:rPr>
              <a:t>safeguard the integrity of the scientific literature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en-GB" b="1" u="sng" dirty="0" smtClean="0">
              <a:solidFill>
                <a:srgbClr val="FF0000"/>
              </a:solidFill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GB" dirty="0" smtClean="0"/>
              <a:t>“Peer-review is a necessary component of quality control in science, but is </a:t>
            </a:r>
            <a:r>
              <a:rPr lang="en-GB" b="1" u="sng" dirty="0" smtClean="0">
                <a:solidFill>
                  <a:srgbClr val="FF0000"/>
                </a:solidFill>
              </a:rPr>
              <a:t>no guarantee of quality</a:t>
            </a:r>
            <a:r>
              <a:rPr lang="en-GB" dirty="0" smtClean="0"/>
              <a:t>” (</a:t>
            </a:r>
            <a:r>
              <a:rPr lang="en-GB" dirty="0" smtClean="0">
                <a:hlinkClick r:id="rId2"/>
              </a:rPr>
              <a:t>Steven Novella</a:t>
            </a:r>
            <a:r>
              <a:rPr lang="en-GB" dirty="0" smtClean="0"/>
              <a:t>)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en-GB" dirty="0" smtClean="0"/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GB" dirty="0" smtClean="0"/>
              <a:t>It’s an important skill; e.g. it can help improve your research approach (e.g. develop skills allowing you to be critical, but constructive) and paper writing  skills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en-GB" dirty="0" smtClean="0"/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GB" dirty="0" smtClean="0"/>
              <a:t>It is a critical </a:t>
            </a:r>
            <a:r>
              <a:rPr lang="en-GB" b="1" u="sng" dirty="0" smtClean="0">
                <a:solidFill>
                  <a:srgbClr val="FF0000"/>
                </a:solidFill>
              </a:rPr>
              <a:t>service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to the scientific community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en-GB" dirty="0" smtClean="0"/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GB" dirty="0" smtClean="0"/>
              <a:t>It is a </a:t>
            </a:r>
            <a:r>
              <a:rPr lang="en-GB" b="1" u="sng" dirty="0" smtClean="0">
                <a:solidFill>
                  <a:srgbClr val="FF0000"/>
                </a:solidFill>
              </a:rPr>
              <a:t>privilege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to be asked to peer-review!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3" r="9619"/>
          <a:stretch/>
        </p:blipFill>
        <p:spPr>
          <a:xfrm>
            <a:off x="7298574" y="1645918"/>
            <a:ext cx="4572000" cy="371578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212677" y="5361707"/>
            <a:ext cx="47742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https://cdn.vox-cdn.com/thumbor/OjS5NNIM4-M7dafOj1fRFPo7HiI=/0x0:4000x2800/1200x800/filters:focal(1680x1080:2320x1720)/cdn.vox-cdn.com/uploads/chorus_image/image/52044073/shutterstock_207481936.0.jpeg</a:t>
            </a:r>
            <a:endParaRPr lang="en-GB" sz="8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662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618" y="141316"/>
            <a:ext cx="11996651" cy="75966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Peer review is easy compared to writing, right?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618" y="1318548"/>
            <a:ext cx="7416338" cy="5539452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GB" b="1" u="sng" dirty="0" smtClean="0">
                <a:solidFill>
                  <a:srgbClr val="FF0000"/>
                </a:solidFill>
              </a:rPr>
              <a:t>Wrong!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en-GB" b="1" u="sng" dirty="0" smtClean="0">
              <a:solidFill>
                <a:srgbClr val="FF0000"/>
              </a:solidFill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GB" dirty="0" smtClean="0"/>
              <a:t>Learning how to rigorously, constructively and efficiently review scientific literature is difficult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en-GB" dirty="0" smtClean="0"/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GB" dirty="0" smtClean="0"/>
              <a:t>Writing a good review requires: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en-GB" dirty="0" smtClean="0"/>
          </a:p>
          <a:p>
            <a:pPr lvl="1" algn="just">
              <a:lnSpc>
                <a:spcPct val="120000"/>
              </a:lnSpc>
              <a:spcBef>
                <a:spcPts val="0"/>
              </a:spcBef>
            </a:pPr>
            <a:r>
              <a:rPr lang="en-GB" dirty="0" smtClean="0"/>
              <a:t>(i) relevant </a:t>
            </a:r>
            <a:r>
              <a:rPr lang="en-GB" b="1" u="sng" dirty="0" smtClean="0">
                <a:solidFill>
                  <a:srgbClr val="FF0000"/>
                </a:solidFill>
              </a:rPr>
              <a:t>knowledge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in the topic covered in the paper;</a:t>
            </a:r>
          </a:p>
          <a:p>
            <a:pPr lvl="1" algn="just">
              <a:lnSpc>
                <a:spcPct val="120000"/>
              </a:lnSpc>
              <a:spcBef>
                <a:spcPts val="0"/>
              </a:spcBef>
            </a:pPr>
            <a:r>
              <a:rPr lang="en-GB" dirty="0" smtClean="0"/>
              <a:t>(ii) a solid </a:t>
            </a:r>
            <a:r>
              <a:rPr lang="en-GB" b="1" u="sng" dirty="0" smtClean="0">
                <a:solidFill>
                  <a:srgbClr val="FF0000"/>
                </a:solidFill>
              </a:rPr>
              <a:t>understanding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of research methods typically deployed to address the matter at hand;</a:t>
            </a:r>
          </a:p>
          <a:p>
            <a:pPr lvl="1" algn="just">
              <a:lnSpc>
                <a:spcPct val="120000"/>
              </a:lnSpc>
              <a:spcBef>
                <a:spcPts val="0"/>
              </a:spcBef>
            </a:pPr>
            <a:r>
              <a:rPr lang="en-GB" dirty="0" smtClean="0"/>
              <a:t>(iii) a </a:t>
            </a:r>
            <a:r>
              <a:rPr lang="en-GB" b="1" u="sng" dirty="0" smtClean="0">
                <a:solidFill>
                  <a:srgbClr val="FF0000"/>
                </a:solidFill>
              </a:rPr>
              <a:t>critical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eye;</a:t>
            </a:r>
          </a:p>
          <a:p>
            <a:pPr lvl="1" algn="just">
              <a:lnSpc>
                <a:spcPct val="120000"/>
              </a:lnSpc>
              <a:spcBef>
                <a:spcPts val="0"/>
              </a:spcBef>
            </a:pPr>
            <a:r>
              <a:rPr lang="en-GB" dirty="0" smtClean="0"/>
              <a:t>(iv) the ability to give </a:t>
            </a:r>
            <a:r>
              <a:rPr lang="en-GB" b="1" u="sng" dirty="0" smtClean="0">
                <a:solidFill>
                  <a:srgbClr val="FF0000"/>
                </a:solidFill>
              </a:rPr>
              <a:t>fair and constructive feedback</a:t>
            </a:r>
            <a:r>
              <a:rPr lang="en-GB" dirty="0" smtClean="0"/>
              <a:t>, whilst being </a:t>
            </a:r>
            <a:r>
              <a:rPr lang="en-GB" b="1" u="sng" dirty="0" smtClean="0">
                <a:solidFill>
                  <a:srgbClr val="FF0000"/>
                </a:solidFill>
              </a:rPr>
              <a:t>sensitive to the feelings of authors</a:t>
            </a:r>
            <a:r>
              <a:rPr lang="en-GB" dirty="0" smtClean="0"/>
              <a:t> and the requirements of the Editor/journal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5706" y="1812175"/>
            <a:ext cx="3808614" cy="380861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808081" y="5605149"/>
            <a:ext cx="236635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http://www.academicevolution.com/peer-review/</a:t>
            </a:r>
            <a:endParaRPr lang="en-GB" sz="8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871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619" y="141316"/>
            <a:ext cx="11921836" cy="75966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When and How Do I Get Into Peer-Review?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618" y="1010978"/>
            <a:ext cx="11797145" cy="23058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GB" dirty="0" smtClean="0"/>
              <a:t>As you develop your expertise and profile; you </a:t>
            </a:r>
            <a:r>
              <a:rPr lang="en-GB" b="1" u="sng" dirty="0" smtClean="0">
                <a:solidFill>
                  <a:srgbClr val="FF0000"/>
                </a:solidFill>
              </a:rPr>
              <a:t>do not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need a PhD to undertake peer-review!</a:t>
            </a:r>
          </a:p>
          <a:p>
            <a:pPr>
              <a:lnSpc>
                <a:spcPct val="120000"/>
              </a:lnSpc>
            </a:pPr>
            <a:r>
              <a:rPr lang="en-GB" dirty="0" smtClean="0"/>
              <a:t>Ask </a:t>
            </a:r>
            <a:r>
              <a:rPr lang="en-GB" b="1" u="sng" dirty="0" smtClean="0">
                <a:solidFill>
                  <a:srgbClr val="FF0000"/>
                </a:solidFill>
              </a:rPr>
              <a:t>supervisors</a:t>
            </a:r>
            <a:r>
              <a:rPr lang="en-GB" dirty="0" smtClean="0"/>
              <a:t> to recommend you for peer-review duties</a:t>
            </a:r>
          </a:p>
          <a:p>
            <a:pPr>
              <a:lnSpc>
                <a:spcPct val="120000"/>
              </a:lnSpc>
            </a:pPr>
            <a:r>
              <a:rPr lang="en-GB" dirty="0" smtClean="0"/>
              <a:t>Ask </a:t>
            </a:r>
            <a:r>
              <a:rPr lang="en-GB" b="1" u="sng" dirty="0" smtClean="0">
                <a:solidFill>
                  <a:srgbClr val="FF0000"/>
                </a:solidFill>
              </a:rPr>
              <a:t>Editors</a:t>
            </a:r>
            <a:r>
              <a:rPr lang="en-GB" dirty="0" smtClean="0"/>
              <a:t> to consider you for peer-review duties</a:t>
            </a:r>
          </a:p>
          <a:p>
            <a:pPr>
              <a:lnSpc>
                <a:spcPct val="120000"/>
              </a:lnSpc>
            </a:pPr>
            <a:r>
              <a:rPr lang="en-GB" dirty="0" smtClean="0"/>
              <a:t>Engage on </a:t>
            </a:r>
            <a:r>
              <a:rPr lang="en-GB" b="1" u="sng" dirty="0" smtClean="0">
                <a:solidFill>
                  <a:srgbClr val="FF0000"/>
                </a:solidFill>
              </a:rPr>
              <a:t>social media</a:t>
            </a:r>
          </a:p>
          <a:p>
            <a:pPr>
              <a:lnSpc>
                <a:spcPct val="120000"/>
              </a:lnSpc>
            </a:pPr>
            <a:r>
              <a:rPr lang="en-GB" dirty="0" smtClean="0"/>
              <a:t>Ensure you have a completed </a:t>
            </a:r>
            <a:r>
              <a:rPr lang="en-GB" b="1" u="sng" dirty="0" smtClean="0">
                <a:solidFill>
                  <a:srgbClr val="FF0000"/>
                </a:solidFill>
              </a:rPr>
              <a:t>ORCID</a:t>
            </a:r>
            <a:r>
              <a:rPr lang="en-GB" dirty="0" smtClean="0"/>
              <a:t> profile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832" y="3616036"/>
            <a:ext cx="4384858" cy="29954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133" y="3426778"/>
            <a:ext cx="4322619" cy="324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323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Should I Peer Review?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619" y="1193855"/>
            <a:ext cx="6884324" cy="5381510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20000"/>
              </a:lnSpc>
            </a:pPr>
            <a:r>
              <a:rPr lang="en-GB" dirty="0" smtClean="0"/>
              <a:t>Do you feel </a:t>
            </a:r>
            <a:r>
              <a:rPr lang="en-GB" b="1" u="sng" dirty="0" smtClean="0">
                <a:solidFill>
                  <a:srgbClr val="FF0000"/>
                </a:solidFill>
              </a:rPr>
              <a:t>sufficiently knowledgeable </a:t>
            </a:r>
            <a:r>
              <a:rPr lang="en-GB" dirty="0" smtClean="0"/>
              <a:t>about the topic to offer an </a:t>
            </a:r>
            <a:r>
              <a:rPr lang="en-GB" b="1" u="sng" dirty="0" smtClean="0">
                <a:solidFill>
                  <a:srgbClr val="FF0000"/>
                </a:solidFill>
              </a:rPr>
              <a:t>intelligent assessment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of the quality, value, novelty, etc of the paper?</a:t>
            </a:r>
          </a:p>
          <a:p>
            <a:pPr algn="just">
              <a:lnSpc>
                <a:spcPct val="120000"/>
              </a:lnSpc>
            </a:pPr>
            <a:endParaRPr lang="en-GB" dirty="0" smtClean="0"/>
          </a:p>
          <a:p>
            <a:pPr algn="just">
              <a:lnSpc>
                <a:spcPct val="120000"/>
              </a:lnSpc>
            </a:pPr>
            <a:r>
              <a:rPr lang="en-GB" dirty="0" smtClean="0"/>
              <a:t>Do you find the topic how </a:t>
            </a:r>
            <a:r>
              <a:rPr lang="en-GB" b="1" u="sng" dirty="0" smtClean="0">
                <a:solidFill>
                  <a:srgbClr val="FF0000"/>
                </a:solidFill>
              </a:rPr>
              <a:t>interesting</a:t>
            </a:r>
            <a:r>
              <a:rPr lang="en-GB" dirty="0" smtClean="0"/>
              <a:t>?</a:t>
            </a:r>
          </a:p>
          <a:p>
            <a:pPr algn="just">
              <a:lnSpc>
                <a:spcPct val="120000"/>
              </a:lnSpc>
            </a:pPr>
            <a:endParaRPr lang="en-GB" dirty="0" smtClean="0"/>
          </a:p>
          <a:p>
            <a:pPr algn="just">
              <a:lnSpc>
                <a:spcPct val="120000"/>
              </a:lnSpc>
            </a:pPr>
            <a:r>
              <a:rPr lang="en-GB" dirty="0" smtClean="0"/>
              <a:t>Is there a </a:t>
            </a:r>
            <a:r>
              <a:rPr lang="en-GB" b="1" u="sng" dirty="0" smtClean="0">
                <a:solidFill>
                  <a:srgbClr val="FF0000"/>
                </a:solidFill>
              </a:rPr>
              <a:t>conflict of interest</a:t>
            </a:r>
            <a:r>
              <a:rPr lang="en-GB" dirty="0" smtClean="0"/>
              <a:t> that may inhibit an unbiased (+</a:t>
            </a:r>
            <a:r>
              <a:rPr lang="en-GB" dirty="0" err="1" smtClean="0"/>
              <a:t>ve</a:t>
            </a:r>
            <a:r>
              <a:rPr lang="en-GB" dirty="0" smtClean="0"/>
              <a:t>/-</a:t>
            </a:r>
            <a:r>
              <a:rPr lang="en-GB" dirty="0" err="1" smtClean="0"/>
              <a:t>ve</a:t>
            </a:r>
            <a:r>
              <a:rPr lang="en-GB" dirty="0" smtClean="0"/>
              <a:t>) assessment?</a:t>
            </a:r>
          </a:p>
          <a:p>
            <a:pPr algn="just">
              <a:lnSpc>
                <a:spcPct val="120000"/>
              </a:lnSpc>
            </a:pPr>
            <a:endParaRPr lang="en-GB" dirty="0" smtClean="0"/>
          </a:p>
          <a:p>
            <a:pPr algn="just">
              <a:lnSpc>
                <a:spcPct val="120000"/>
              </a:lnSpc>
            </a:pPr>
            <a:r>
              <a:rPr lang="en-GB" dirty="0" smtClean="0"/>
              <a:t>Do I have the </a:t>
            </a:r>
            <a:r>
              <a:rPr lang="en-GB" b="1" u="sng" dirty="0" smtClean="0">
                <a:solidFill>
                  <a:srgbClr val="FF0000"/>
                </a:solidFill>
              </a:rPr>
              <a:t>time</a:t>
            </a:r>
            <a:r>
              <a:rPr lang="en-GB" dirty="0" smtClean="0"/>
              <a:t>?</a:t>
            </a:r>
          </a:p>
          <a:p>
            <a:pPr algn="just">
              <a:lnSpc>
                <a:spcPct val="120000"/>
              </a:lnSpc>
            </a:pPr>
            <a:endParaRPr lang="en-GB" dirty="0" smtClean="0"/>
          </a:p>
          <a:p>
            <a:pPr algn="just">
              <a:lnSpc>
                <a:spcPct val="120000"/>
              </a:lnSpc>
            </a:pPr>
            <a:r>
              <a:rPr lang="en-GB" dirty="0" smtClean="0"/>
              <a:t>Do I require and can I get some </a:t>
            </a:r>
            <a:r>
              <a:rPr lang="en-GB" b="1" u="sng" dirty="0" smtClean="0">
                <a:solidFill>
                  <a:srgbClr val="FF0000"/>
                </a:solidFill>
              </a:rPr>
              <a:t>support and advice</a:t>
            </a:r>
            <a:r>
              <a:rPr lang="en-GB" dirty="0" smtClean="0"/>
              <a:t> from, for example, </a:t>
            </a:r>
            <a:r>
              <a:rPr lang="en-GB" b="1" u="sng" dirty="0" smtClean="0">
                <a:solidFill>
                  <a:srgbClr val="FF0000"/>
                </a:solidFill>
              </a:rPr>
              <a:t>supervisors</a:t>
            </a:r>
            <a:r>
              <a:rPr lang="en-GB" dirty="0" smtClean="0"/>
              <a:t>, more experience </a:t>
            </a:r>
            <a:r>
              <a:rPr lang="en-GB" b="1" u="sng" dirty="0" smtClean="0">
                <a:solidFill>
                  <a:srgbClr val="FF0000"/>
                </a:solidFill>
              </a:rPr>
              <a:t>co-workers</a:t>
            </a:r>
            <a:r>
              <a:rPr lang="en-GB" dirty="0" smtClean="0"/>
              <a:t>?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943" y="1512915"/>
            <a:ext cx="5031516" cy="428936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919259" y="5802282"/>
            <a:ext cx="351905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https://ih0.redbubble.net/image.217113223.9179/flat,800x800,075,f.jpg</a:t>
            </a:r>
            <a:endParaRPr lang="en-GB" sz="8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51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1553" y="5487785"/>
            <a:ext cx="5123320" cy="759662"/>
          </a:xfrm>
        </p:spPr>
        <p:txBody>
          <a:bodyPr>
            <a:normAutofit/>
          </a:bodyPr>
          <a:lstStyle/>
          <a:p>
            <a:r>
              <a:rPr lang="en-GB" sz="800" b="0" dirty="0" smtClean="0">
                <a:solidFill>
                  <a:schemeClr val="bg1">
                    <a:lumMod val="75000"/>
                  </a:schemeClr>
                </a:solidFill>
              </a:rPr>
              <a:t>https://www.google.co.uk/url?sa=t&amp;rct=j&amp;q=&amp;esrc=s&amp;source=web&amp;cd=1&amp;ved=0ahUKEwiL8c6Fh4fYAhWDshQKHQDrAnIQFggpMAA&amp;url=http%3A%2F%2Fwww.springer.com%2Fcda%2Fcontent%2Fdocument%2Fcda_downloaddocument%2FReviewersChecklist_JRNC.pdf%3FSGWID%3D0-0-45-1448042-p35708232&amp;usg=AOvVaw20lM-YGGbg73HYIDN1fyKO</a:t>
            </a:r>
            <a:endParaRPr lang="en-GB" sz="800" b="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617" y="1258425"/>
            <a:ext cx="6733309" cy="5017684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20000"/>
              </a:lnSpc>
            </a:pPr>
            <a:r>
              <a:rPr lang="en-GB" b="1" u="sng" dirty="0" smtClean="0">
                <a:solidFill>
                  <a:srgbClr val="FF0000"/>
                </a:solidFill>
              </a:rPr>
              <a:t>Peer-review approaches come in many shapes and sizes;</a:t>
            </a:r>
          </a:p>
          <a:p>
            <a:pPr algn="just">
              <a:lnSpc>
                <a:spcPct val="120000"/>
              </a:lnSpc>
            </a:pPr>
            <a:endParaRPr lang="en-GB" dirty="0" smtClean="0"/>
          </a:p>
          <a:p>
            <a:pPr lvl="1" algn="just">
              <a:lnSpc>
                <a:spcPct val="120000"/>
              </a:lnSpc>
            </a:pPr>
            <a:r>
              <a:rPr lang="en-GB" b="1" dirty="0" smtClean="0"/>
              <a:t>Logistics</a:t>
            </a:r>
          </a:p>
          <a:p>
            <a:pPr lvl="2" algn="just">
              <a:lnSpc>
                <a:spcPct val="120000"/>
              </a:lnSpc>
            </a:pPr>
            <a:r>
              <a:rPr lang="en-GB" dirty="0" smtClean="0"/>
              <a:t>softcopy vs. hardcopy</a:t>
            </a:r>
          </a:p>
          <a:p>
            <a:pPr lvl="2" algn="just">
              <a:lnSpc>
                <a:spcPct val="120000"/>
              </a:lnSpc>
            </a:pPr>
            <a:r>
              <a:rPr lang="en-GB" dirty="0" smtClean="0"/>
              <a:t>word-by-word/detailed notes vs. initial overview/‘broad-brush’ assessment</a:t>
            </a:r>
          </a:p>
          <a:p>
            <a:pPr lvl="2" algn="just">
              <a:lnSpc>
                <a:spcPct val="120000"/>
              </a:lnSpc>
            </a:pPr>
            <a:r>
              <a:rPr lang="en-GB" dirty="0" smtClean="0"/>
              <a:t>formalised checklist (see </a:t>
            </a:r>
            <a:r>
              <a:rPr lang="en-GB" dirty="0" smtClean="0">
                <a:hlinkClick r:id="rId2"/>
              </a:rPr>
              <a:t>here</a:t>
            </a:r>
            <a:r>
              <a:rPr lang="en-GB" dirty="0" smtClean="0"/>
              <a:t>, </a:t>
            </a:r>
            <a:r>
              <a:rPr lang="en-GB" dirty="0" smtClean="0">
                <a:hlinkClick r:id="rId3"/>
              </a:rPr>
              <a:t>here</a:t>
            </a:r>
            <a:r>
              <a:rPr lang="en-GB" dirty="0" smtClean="0"/>
              <a:t>, and </a:t>
            </a:r>
            <a:r>
              <a:rPr lang="en-GB" dirty="0" smtClean="0">
                <a:hlinkClick r:id="rId4"/>
              </a:rPr>
              <a:t>here</a:t>
            </a:r>
            <a:r>
              <a:rPr lang="en-GB" dirty="0" smtClean="0"/>
              <a:t>) vs. no formalised checklist</a:t>
            </a:r>
          </a:p>
          <a:p>
            <a:pPr lvl="1" algn="just">
              <a:lnSpc>
                <a:spcPct val="120000"/>
              </a:lnSpc>
            </a:pPr>
            <a:endParaRPr lang="en-GB" dirty="0"/>
          </a:p>
          <a:p>
            <a:pPr lvl="1" algn="just">
              <a:lnSpc>
                <a:spcPct val="120000"/>
              </a:lnSpc>
            </a:pPr>
            <a:r>
              <a:rPr lang="en-GB" b="1" dirty="0" smtClean="0"/>
              <a:t>Review</a:t>
            </a:r>
          </a:p>
          <a:p>
            <a:pPr lvl="2" algn="just">
              <a:lnSpc>
                <a:spcPct val="120000"/>
              </a:lnSpc>
            </a:pPr>
            <a:r>
              <a:rPr lang="en-GB" dirty="0" smtClean="0"/>
              <a:t>Is the study </a:t>
            </a:r>
            <a:r>
              <a:rPr lang="en-GB" b="1" u="sng" dirty="0" smtClean="0">
                <a:solidFill>
                  <a:srgbClr val="FF0000"/>
                </a:solidFill>
              </a:rPr>
              <a:t>rationale/motivation clear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and is the </a:t>
            </a:r>
            <a:r>
              <a:rPr lang="en-GB" b="1" u="sng" dirty="0" smtClean="0">
                <a:solidFill>
                  <a:srgbClr val="FF0000"/>
                </a:solidFill>
              </a:rPr>
              <a:t>appropriate literature cited</a:t>
            </a:r>
            <a:r>
              <a:rPr lang="en-GB" dirty="0" smtClean="0"/>
              <a:t>?</a:t>
            </a:r>
          </a:p>
          <a:p>
            <a:pPr lvl="2" algn="just">
              <a:lnSpc>
                <a:spcPct val="120000"/>
              </a:lnSpc>
            </a:pPr>
            <a:r>
              <a:rPr lang="en-GB" dirty="0" smtClean="0"/>
              <a:t>Are the </a:t>
            </a:r>
            <a:r>
              <a:rPr lang="en-GB" b="1" u="sng" dirty="0" smtClean="0">
                <a:solidFill>
                  <a:srgbClr val="FF0000"/>
                </a:solidFill>
              </a:rPr>
              <a:t>methods appropriate</a:t>
            </a:r>
            <a:r>
              <a:rPr lang="en-GB" dirty="0" smtClean="0"/>
              <a:t> to achieve the study aims and meet the objectives?</a:t>
            </a:r>
          </a:p>
          <a:p>
            <a:pPr lvl="2" algn="just">
              <a:lnSpc>
                <a:spcPct val="120000"/>
              </a:lnSpc>
            </a:pPr>
            <a:r>
              <a:rPr lang="en-GB" dirty="0" smtClean="0"/>
              <a:t>Are the </a:t>
            </a:r>
            <a:r>
              <a:rPr lang="en-GB" b="1" u="sng" dirty="0" smtClean="0">
                <a:solidFill>
                  <a:srgbClr val="FF0000"/>
                </a:solidFill>
              </a:rPr>
              <a:t>results clearly presented</a:t>
            </a:r>
            <a:r>
              <a:rPr lang="en-GB" dirty="0" smtClean="0"/>
              <a:t> (e.g. descriptions and interpretation separated) and differentiated from previous works?</a:t>
            </a:r>
          </a:p>
          <a:p>
            <a:pPr lvl="2" algn="just">
              <a:lnSpc>
                <a:spcPct val="120000"/>
              </a:lnSpc>
            </a:pPr>
            <a:r>
              <a:rPr lang="en-GB" dirty="0" smtClean="0"/>
              <a:t>Does the </a:t>
            </a:r>
            <a:r>
              <a:rPr lang="en-GB" b="1" u="sng" dirty="0" smtClean="0">
                <a:solidFill>
                  <a:srgbClr val="FF0000"/>
                </a:solidFill>
              </a:rPr>
              <a:t>Discussion place the findings in a wider context and relate to key questions</a:t>
            </a:r>
            <a:r>
              <a:rPr lang="en-GB" dirty="0" smtClean="0"/>
              <a:t> outlined in the Introduction? Does the discussion achieve a balance between useful speculation and tedious waffling?</a:t>
            </a:r>
          </a:p>
          <a:p>
            <a:pPr lvl="2" algn="just">
              <a:lnSpc>
                <a:spcPct val="120000"/>
              </a:lnSpc>
            </a:pPr>
            <a:r>
              <a:rPr lang="en-GB" dirty="0" smtClean="0"/>
              <a:t>Is the paper </a:t>
            </a:r>
            <a:r>
              <a:rPr lang="en-GB" b="1" u="sng" dirty="0" smtClean="0">
                <a:solidFill>
                  <a:srgbClr val="FF0000"/>
                </a:solidFill>
              </a:rPr>
              <a:t>well-structured</a:t>
            </a:r>
            <a:r>
              <a:rPr lang="en-GB" dirty="0" smtClean="0"/>
              <a:t>? For example, do the sections follow logically from one another, building the story as they go?</a:t>
            </a:r>
          </a:p>
          <a:p>
            <a:pPr lvl="1" algn="just">
              <a:lnSpc>
                <a:spcPct val="120000"/>
              </a:lnSpc>
            </a:pPr>
            <a:endParaRPr lang="en-GB" dirty="0" smtClean="0"/>
          </a:p>
          <a:p>
            <a:pPr lvl="1" algn="just">
              <a:lnSpc>
                <a:spcPct val="120000"/>
              </a:lnSpc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9697" y="1579419"/>
            <a:ext cx="5041802" cy="394023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31619" y="141316"/>
            <a:ext cx="10515600" cy="7596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I’ve Said “Yes!”. Now What…?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6789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How Do I Write My Review?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619" y="1318548"/>
            <a:ext cx="6950826" cy="5190317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10000"/>
              </a:lnSpc>
            </a:pPr>
            <a:r>
              <a:rPr lang="en-GB" b="1" dirty="0" smtClean="0"/>
              <a:t>LOGISTICS </a:t>
            </a:r>
            <a:r>
              <a:rPr lang="en-GB" dirty="0" smtClean="0"/>
              <a:t>(N.B. the physical review can take </a:t>
            </a:r>
            <a:r>
              <a:rPr lang="en-GB" b="1" u="sng" dirty="0" smtClean="0">
                <a:solidFill>
                  <a:srgbClr val="FF0000"/>
                </a:solidFill>
              </a:rPr>
              <a:t>MANY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forms!):</a:t>
            </a:r>
          </a:p>
          <a:p>
            <a:pPr lvl="1" algn="just">
              <a:lnSpc>
                <a:spcPct val="110000"/>
              </a:lnSpc>
            </a:pPr>
            <a:r>
              <a:rPr lang="en-GB" dirty="0" smtClean="0"/>
              <a:t>Annotated PDF (+/- cover letter summarising main points)</a:t>
            </a:r>
          </a:p>
          <a:p>
            <a:pPr lvl="1" algn="just">
              <a:lnSpc>
                <a:spcPct val="110000"/>
              </a:lnSpc>
            </a:pPr>
            <a:r>
              <a:rPr lang="en-GB" dirty="0" smtClean="0"/>
              <a:t>Annotated hardcopy (scanned to PDF) with lengthy cover letter</a:t>
            </a:r>
          </a:p>
          <a:p>
            <a:pPr lvl="1" algn="just">
              <a:lnSpc>
                <a:spcPct val="110000"/>
              </a:lnSpc>
            </a:pPr>
            <a:r>
              <a:rPr lang="en-GB" dirty="0" smtClean="0"/>
              <a:t>Cover letter-only with call-outs to specific line numbers</a:t>
            </a:r>
          </a:p>
          <a:p>
            <a:pPr lvl="2" algn="just">
              <a:lnSpc>
                <a:spcPct val="110000"/>
              </a:lnSpc>
            </a:pPr>
            <a:endParaRPr lang="en-GB" dirty="0" smtClean="0"/>
          </a:p>
          <a:p>
            <a:pPr algn="just">
              <a:lnSpc>
                <a:spcPct val="110000"/>
              </a:lnSpc>
            </a:pPr>
            <a:r>
              <a:rPr lang="en-GB" b="1" dirty="0" smtClean="0"/>
              <a:t>STRUCTURE:</a:t>
            </a:r>
          </a:p>
          <a:p>
            <a:pPr lvl="1" algn="just">
              <a:lnSpc>
                <a:spcPct val="110000"/>
              </a:lnSpc>
            </a:pPr>
            <a:r>
              <a:rPr lang="en-GB" dirty="0" smtClean="0"/>
              <a:t>Begin the review with a general statement of your understanding of the paper and what it claims, followed by a paragraph offering an overall assessment</a:t>
            </a:r>
          </a:p>
          <a:p>
            <a:pPr lvl="1" algn="just">
              <a:lnSpc>
                <a:spcPct val="110000"/>
              </a:lnSpc>
            </a:pPr>
            <a:r>
              <a:rPr lang="en-GB" dirty="0" smtClean="0"/>
              <a:t>Specific comments on each section, listing the major questions or concerns</a:t>
            </a:r>
          </a:p>
          <a:p>
            <a:pPr algn="just">
              <a:lnSpc>
                <a:spcPct val="110000"/>
              </a:lnSpc>
            </a:pPr>
            <a:endParaRPr lang="en-GB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3761" y="3671435"/>
            <a:ext cx="4806042" cy="292012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5487" y="831824"/>
            <a:ext cx="4824316" cy="257317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95568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How Do I Write My Review?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619" y="1158673"/>
            <a:ext cx="11797145" cy="5358506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GB" b="1" u="sng" dirty="0" smtClean="0">
                <a:solidFill>
                  <a:srgbClr val="FF0000"/>
                </a:solidFill>
              </a:rPr>
              <a:t>Let the review experience sink in for a day</a:t>
            </a:r>
            <a:r>
              <a:rPr lang="en-GB" dirty="0" smtClean="0"/>
              <a:t> or so; this may help you distinguish between major and minor issues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en-GB" dirty="0" smtClean="0"/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GB" dirty="0" smtClean="0"/>
              <a:t>Be as </a:t>
            </a:r>
            <a:r>
              <a:rPr lang="en-GB" b="1" u="sng" dirty="0" smtClean="0">
                <a:solidFill>
                  <a:srgbClr val="FF0000"/>
                </a:solidFill>
              </a:rPr>
              <a:t>constructive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as possible; peer-review is not an opportunity to shame anyone or to show-off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en-GB" dirty="0" smtClean="0"/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GB" dirty="0" smtClean="0"/>
              <a:t>Peer-review serves two purposes: (i) to help the authors </a:t>
            </a:r>
            <a:r>
              <a:rPr lang="en-GB" b="1" u="sng" dirty="0" smtClean="0">
                <a:solidFill>
                  <a:srgbClr val="FF0000"/>
                </a:solidFill>
              </a:rPr>
              <a:t>improve their manuscript</a:t>
            </a:r>
            <a:r>
              <a:rPr lang="en-GB" dirty="0" smtClean="0"/>
              <a:t>; and (ii) to help the Editor </a:t>
            </a:r>
            <a:r>
              <a:rPr lang="en-GB" b="1" u="sng" dirty="0" smtClean="0">
                <a:solidFill>
                  <a:srgbClr val="FF0000"/>
                </a:solidFill>
              </a:rPr>
              <a:t>make a decision</a:t>
            </a:r>
            <a:r>
              <a:rPr lang="en-GB" dirty="0" smtClean="0"/>
              <a:t> on whether to further consider the paper for publication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en-GB" dirty="0" smtClean="0"/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GB" dirty="0" smtClean="0"/>
              <a:t>You role is to provide a </a:t>
            </a:r>
            <a:r>
              <a:rPr lang="en-GB" b="1" u="sng" dirty="0" smtClean="0">
                <a:solidFill>
                  <a:srgbClr val="FF0000"/>
                </a:solidFill>
              </a:rPr>
              <a:t>neutral and balanced review of the manuscript’s strengths and weaknesses</a:t>
            </a:r>
            <a:r>
              <a:rPr lang="en-GB" dirty="0" smtClean="0"/>
              <a:t> and how to potentially </a:t>
            </a:r>
            <a:r>
              <a:rPr lang="en-GB" b="1" u="sng" dirty="0" smtClean="0">
                <a:solidFill>
                  <a:srgbClr val="FF0000"/>
                </a:solidFill>
              </a:rPr>
              <a:t>improve it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en-GB" dirty="0" smtClean="0"/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GB" dirty="0" smtClean="0"/>
              <a:t>Language used is </a:t>
            </a:r>
            <a:r>
              <a:rPr lang="en-GB" b="1" u="sng" dirty="0" smtClean="0">
                <a:solidFill>
                  <a:srgbClr val="FF0000"/>
                </a:solidFill>
              </a:rPr>
              <a:t>critical</a:t>
            </a:r>
            <a:r>
              <a:rPr lang="en-GB" dirty="0" smtClean="0"/>
              <a:t>, thus write as though you are </a:t>
            </a:r>
            <a:r>
              <a:rPr lang="en-GB" b="1" u="sng" dirty="0" smtClean="0">
                <a:solidFill>
                  <a:srgbClr val="FF0000"/>
                </a:solidFill>
              </a:rPr>
              <a:t>talking to the scientists in person or engaging in a post-talk Q&amp;A</a:t>
            </a:r>
            <a:r>
              <a:rPr lang="en-GB" dirty="0" smtClean="0"/>
              <a:t>; </a:t>
            </a:r>
            <a:r>
              <a:rPr lang="en-GB" b="1" u="sng" dirty="0" smtClean="0">
                <a:solidFill>
                  <a:srgbClr val="FF0000"/>
                </a:solidFill>
              </a:rPr>
              <a:t>avoid rude or disparaging remarks</a:t>
            </a:r>
            <a:r>
              <a:rPr lang="en-GB" dirty="0" smtClean="0"/>
              <a:t> and </a:t>
            </a:r>
            <a:r>
              <a:rPr lang="en-GB" b="1" u="sng" dirty="0" smtClean="0">
                <a:solidFill>
                  <a:srgbClr val="FF0000"/>
                </a:solidFill>
              </a:rPr>
              <a:t>never use value judgments or value-laden adjectives</a:t>
            </a:r>
            <a:r>
              <a:rPr lang="en-GB" dirty="0" smtClean="0"/>
              <a:t> (e.g. “lousy”, “stupid,” “incompetent”)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en-GB" dirty="0" smtClean="0"/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GB" dirty="0" smtClean="0"/>
              <a:t>However, </a:t>
            </a:r>
            <a:r>
              <a:rPr lang="en-GB" b="1" u="sng" dirty="0" smtClean="0">
                <a:solidFill>
                  <a:srgbClr val="FF0000"/>
                </a:solidFill>
              </a:rPr>
              <a:t>be thorough</a:t>
            </a:r>
            <a:r>
              <a:rPr lang="en-GB" dirty="0" smtClean="0"/>
              <a:t>; i.e. you do the author(s) a disservice if you do not point out some part of the analysis might be “incomplete”, or that there is a “contradiction in their results”, or that “the method employed might not be optimal to achieve their aims”</a:t>
            </a:r>
          </a:p>
        </p:txBody>
      </p:sp>
    </p:spTree>
    <p:extLst>
      <p:ext uri="{BB962C8B-B14F-4D97-AF65-F5344CB8AC3E}">
        <p14:creationId xmlns:p14="http://schemas.microsoft.com/office/powerpoint/2010/main" val="2678957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1719</TotalTime>
  <Words>1549</Words>
  <Application>Microsoft Macintosh PowerPoint</Application>
  <PresentationFormat>Custom</PresentationFormat>
  <Paragraphs>123</Paragraphs>
  <Slides>14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Is Peer Review Important?</vt:lpstr>
      <vt:lpstr>Peer review is easy compared to writing, right?</vt:lpstr>
      <vt:lpstr>When and How Do I Get Into Peer-Review?</vt:lpstr>
      <vt:lpstr>Should I Peer Review?</vt:lpstr>
      <vt:lpstr>https://www.google.co.uk/url?sa=t&amp;rct=j&amp;q=&amp;esrc=s&amp;source=web&amp;cd=1&amp;ved=0ahUKEwiL8c6Fh4fYAhWDshQKHQDrAnIQFggpMAA&amp;url=http%3A%2F%2Fwww.springer.com%2Fcda%2Fcontent%2Fdocument%2Fcda_downloaddocument%2FReviewersChecklist_JRNC.pdf%3FSGWID%3D0-0-45-1448042-p35708232&amp;usg=AOvVaw20lM-YGGbg73HYIDN1fyKO</vt:lpstr>
      <vt:lpstr>How Do I Write My Review?</vt:lpstr>
      <vt:lpstr>How Do I Write My Review?</vt:lpstr>
      <vt:lpstr>Does It Matter How I Write My Review</vt:lpstr>
      <vt:lpstr>Should I Sign My Review?</vt:lpstr>
      <vt:lpstr>Should I Sign My Review?</vt:lpstr>
      <vt:lpstr>References</vt:lpstr>
      <vt:lpstr>PowerPoint Presentation</vt:lpstr>
    </vt:vector>
  </TitlesOfParts>
  <Company>Imperial College London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Peer-review</dc:title>
  <dc:creator>Jackson, Christopher A - L</dc:creator>
  <cp:lastModifiedBy>Jackson , Christopher A - L</cp:lastModifiedBy>
  <cp:revision>49</cp:revision>
  <dcterms:created xsi:type="dcterms:W3CDTF">2017-12-13T12:31:09Z</dcterms:created>
  <dcterms:modified xsi:type="dcterms:W3CDTF">2017-12-17T13:10:06Z</dcterms:modified>
</cp:coreProperties>
</file>