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88" r:id="rId2"/>
  </p:sldMasterIdLst>
  <p:notesMasterIdLst>
    <p:notesMasterId r:id="rId24"/>
  </p:notesMasterIdLst>
  <p:sldIdLst>
    <p:sldId id="274" r:id="rId3"/>
    <p:sldId id="284" r:id="rId4"/>
    <p:sldId id="286" r:id="rId5"/>
    <p:sldId id="283" r:id="rId6"/>
    <p:sldId id="296" r:id="rId7"/>
    <p:sldId id="281" r:id="rId8"/>
    <p:sldId id="293" r:id="rId9"/>
    <p:sldId id="282" r:id="rId10"/>
    <p:sldId id="292" r:id="rId11"/>
    <p:sldId id="297" r:id="rId12"/>
    <p:sldId id="285" r:id="rId13"/>
    <p:sldId id="302" r:id="rId14"/>
    <p:sldId id="300" r:id="rId15"/>
    <p:sldId id="298" r:id="rId16"/>
    <p:sldId id="299" r:id="rId17"/>
    <p:sldId id="301" r:id="rId18"/>
    <p:sldId id="291" r:id="rId19"/>
    <p:sldId id="287" r:id="rId20"/>
    <p:sldId id="288" r:id="rId21"/>
    <p:sldId id="289" r:id="rId22"/>
    <p:sldId id="290"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9A4"/>
    <a:srgbClr val="E4745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3" d="100"/>
          <a:sy n="163" d="100"/>
        </p:scale>
        <p:origin x="15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B4C97-B0AB-415A-87C7-A72C5EB9248F}" type="datetimeFigureOut">
              <a:rPr lang="en-GB" smtClean="0"/>
              <a:t>12/07/2018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2B7FA-AB46-4993-BA79-F306F77A2046}" type="slidenum">
              <a:rPr lang="en-GB" smtClean="0"/>
              <a:t>‹#›</a:t>
            </a:fld>
            <a:endParaRPr lang="en-GB"/>
          </a:p>
        </p:txBody>
      </p:sp>
    </p:spTree>
    <p:extLst>
      <p:ext uri="{BB962C8B-B14F-4D97-AF65-F5344CB8AC3E}">
        <p14:creationId xmlns:p14="http://schemas.microsoft.com/office/powerpoint/2010/main" val="144932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PlaceHolder 1"/>
          <p:cNvSpPr>
            <a:spLocks noGrp="1"/>
          </p:cNvSpPr>
          <p:nvPr>
            <p:ph type="body"/>
          </p:nvPr>
        </p:nvSpPr>
        <p:spPr>
          <a:xfrm>
            <a:off x="703347" y="5349662"/>
            <a:ext cx="5626417" cy="4376463"/>
          </a:xfrm>
          <a:prstGeom prst="rect">
            <a:avLst/>
          </a:prstGeom>
        </p:spPr>
        <p:txBody>
          <a:bodyPr lIns="99000" tIns="49680" rIns="99000" bIns="49680"/>
          <a:lstStyle/>
          <a:p>
            <a:r>
              <a:rPr lang="en-US" sz="2000" strike="noStrike" dirty="0">
                <a:latin typeface="Arial"/>
              </a:rPr>
              <a:t>Another impressive and in my view ground breaking piece of work is also work I’ve been doing with </a:t>
            </a:r>
            <a:r>
              <a:rPr lang="en-US" sz="2000" strike="noStrike" dirty="0" err="1">
                <a:latin typeface="Arial"/>
              </a:rPr>
              <a:t>annelize</a:t>
            </a:r>
            <a:r>
              <a:rPr lang="en-US" sz="2000" strike="noStrike" dirty="0">
                <a:latin typeface="Arial"/>
              </a:rPr>
              <a:t> van Niekerk and </a:t>
            </a:r>
            <a:r>
              <a:rPr lang="en-US" sz="2000" strike="noStrike" dirty="0" err="1">
                <a:latin typeface="Arial"/>
              </a:rPr>
              <a:t>simon</a:t>
            </a:r>
            <a:r>
              <a:rPr lang="en-US" sz="2000" strike="noStrike" dirty="0">
                <a:latin typeface="Arial"/>
              </a:rPr>
              <a:t> </a:t>
            </a:r>
            <a:r>
              <a:rPr lang="en-US" sz="2000" strike="noStrike" dirty="0" err="1">
                <a:latin typeface="Arial"/>
              </a:rPr>
              <a:t>vosper</a:t>
            </a:r>
            <a:r>
              <a:rPr lang="en-US" sz="2000" strike="noStrike" dirty="0">
                <a:latin typeface="Arial"/>
              </a:rPr>
              <a:t> from the </a:t>
            </a:r>
            <a:r>
              <a:rPr lang="en-US" sz="2000" strike="noStrike" dirty="0" err="1">
                <a:latin typeface="Arial"/>
              </a:rPr>
              <a:t>metoffice</a:t>
            </a:r>
            <a:r>
              <a:rPr lang="en-US" sz="2000" strike="noStrike" dirty="0">
                <a:latin typeface="Arial"/>
              </a:rPr>
              <a:t> – in which we used again the um lam to simulate the Himalayas at 4km resolution at which most of the effects are resolved, and we came up with the a method allowing to assess the impact on the winds (as a proxy for impact on the circulation) induced by </a:t>
            </a:r>
            <a:r>
              <a:rPr lang="en-US" sz="2000" strike="noStrike" dirty="0" err="1">
                <a:latin typeface="Arial"/>
              </a:rPr>
              <a:t>explicitely</a:t>
            </a:r>
            <a:r>
              <a:rPr lang="en-US" sz="2000" strike="noStrike" dirty="0">
                <a:latin typeface="Arial"/>
              </a:rPr>
              <a:t> simulating the mountain, or by using a coarse resolution mountain plus a parametrization – what you see on the left is an acceleration/respectively a deceleration of the zonal wind south/north flanks of the Himalayas when we </a:t>
            </a:r>
            <a:r>
              <a:rPr lang="en-US" sz="2000" strike="noStrike" dirty="0" err="1">
                <a:latin typeface="Arial"/>
              </a:rPr>
              <a:t>explicitely</a:t>
            </a:r>
            <a:r>
              <a:rPr lang="en-US" sz="2000" strike="noStrike" dirty="0">
                <a:latin typeface="Arial"/>
              </a:rPr>
              <a:t> resolve the mountain by doing the 4km simulation , and on the right the impact of using a coarse mountain like this one and a parametrization – if the parametrization would work well the middle and </a:t>
            </a:r>
            <a:r>
              <a:rPr lang="en-US" sz="2000" strike="noStrike" dirty="0" err="1">
                <a:latin typeface="Arial"/>
              </a:rPr>
              <a:t>righ</a:t>
            </a:r>
            <a:r>
              <a:rPr lang="en-US" sz="2000" strike="noStrike" dirty="0">
                <a:latin typeface="Arial"/>
              </a:rPr>
              <a:t> figures will look like the left one. What we find is that, while there are some similarities, they are quite different at low levels, where low-level deceleration from orography occurs. We also see some indication of gravity wave drag deceleration in the upper atmosphere but the drag from the SSO appears to be too small in the upper atmosphere. – and we showed this is has to do as much with the parametrization itself as with the coupling between the physics and dynamics. And the same stands for other resolutions used for ensemble, monthly or seasonal simulations.</a:t>
            </a:r>
          </a:p>
          <a:p>
            <a:endParaRPr lang="en-US" sz="2000" strike="noStrike" dirty="0">
              <a:latin typeface="Arial"/>
            </a:endParaRPr>
          </a:p>
          <a:p>
            <a:r>
              <a:rPr lang="en-US" sz="2000" strike="noStrike" dirty="0">
                <a:latin typeface="Arial"/>
              </a:rPr>
              <a:t>This setup is now proposed as an </a:t>
            </a:r>
            <a:r>
              <a:rPr lang="en-US" sz="2000" strike="noStrike" dirty="0" err="1">
                <a:latin typeface="Arial"/>
              </a:rPr>
              <a:t>intercomparison</a:t>
            </a:r>
            <a:r>
              <a:rPr lang="en-US" sz="2000" strike="noStrike" dirty="0">
                <a:latin typeface="Arial"/>
              </a:rPr>
              <a:t> exercise in the framework of the </a:t>
            </a:r>
            <a:r>
              <a:rPr lang="en-US" sz="2000" strike="noStrike" dirty="0" err="1">
                <a:latin typeface="Arial"/>
              </a:rPr>
              <a:t>gass</a:t>
            </a:r>
            <a:r>
              <a:rPr lang="en-US" sz="2000" strike="noStrike" dirty="0">
                <a:latin typeface="Arial"/>
              </a:rPr>
              <a:t> and </a:t>
            </a:r>
            <a:r>
              <a:rPr lang="en-US" sz="2000" strike="noStrike" dirty="0" err="1">
                <a:latin typeface="Arial"/>
              </a:rPr>
              <a:t>wgne</a:t>
            </a:r>
            <a:r>
              <a:rPr lang="en-US" sz="2000" strike="noStrike" dirty="0">
                <a:latin typeface="Arial"/>
              </a:rPr>
              <a:t> working groups and already aroused lots of interest with participation confirmed from ….</a:t>
            </a:r>
            <a:endParaRPr dirty="0"/>
          </a:p>
        </p:txBody>
      </p:sp>
      <p:sp>
        <p:nvSpPr>
          <p:cNvPr id="587" name="TextShape 2"/>
          <p:cNvSpPr txBox="1"/>
          <p:nvPr/>
        </p:nvSpPr>
        <p:spPr>
          <a:xfrm>
            <a:off x="3983967" y="10558173"/>
            <a:ext cx="3047360" cy="557175"/>
          </a:xfrm>
          <a:prstGeom prst="rect">
            <a:avLst/>
          </a:prstGeom>
          <a:noFill/>
          <a:ln>
            <a:noFill/>
          </a:ln>
        </p:spPr>
        <p:txBody>
          <a:bodyPr lIns="99000" tIns="49680" rIns="99000" bIns="4968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FB521FD-CAA0-44D0-9695-8FF746E37697}" type="slidenum">
              <a:rPr kumimoji="0" lang="en-US" sz="13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68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PlaceHolder 1"/>
          <p:cNvSpPr>
            <a:spLocks noGrp="1"/>
          </p:cNvSpPr>
          <p:nvPr>
            <p:ph type="body"/>
          </p:nvPr>
        </p:nvSpPr>
        <p:spPr>
          <a:xfrm>
            <a:off x="703347" y="5349662"/>
            <a:ext cx="5626417" cy="4376463"/>
          </a:xfrm>
          <a:prstGeom prst="rect">
            <a:avLst/>
          </a:prstGeom>
        </p:spPr>
        <p:txBody>
          <a:bodyPr lIns="99000" tIns="49680" rIns="99000" bIns="49680"/>
          <a:lstStyle/>
          <a:p>
            <a:r>
              <a:rPr lang="en-US" sz="2000" strike="noStrike" dirty="0">
                <a:latin typeface="Arial"/>
              </a:rPr>
              <a:t>Another impressive and in my view ground breaking piece of work is also work I’ve been doing with </a:t>
            </a:r>
            <a:r>
              <a:rPr lang="en-US" sz="2000" strike="noStrike" dirty="0" err="1">
                <a:latin typeface="Arial"/>
              </a:rPr>
              <a:t>annelize</a:t>
            </a:r>
            <a:r>
              <a:rPr lang="en-US" sz="2000" strike="noStrike" dirty="0">
                <a:latin typeface="Arial"/>
              </a:rPr>
              <a:t> van Niekerk and </a:t>
            </a:r>
            <a:r>
              <a:rPr lang="en-US" sz="2000" strike="noStrike" dirty="0" err="1">
                <a:latin typeface="Arial"/>
              </a:rPr>
              <a:t>simon</a:t>
            </a:r>
            <a:r>
              <a:rPr lang="en-US" sz="2000" strike="noStrike" dirty="0">
                <a:latin typeface="Arial"/>
              </a:rPr>
              <a:t> </a:t>
            </a:r>
            <a:r>
              <a:rPr lang="en-US" sz="2000" strike="noStrike" dirty="0" err="1">
                <a:latin typeface="Arial"/>
              </a:rPr>
              <a:t>vosper</a:t>
            </a:r>
            <a:r>
              <a:rPr lang="en-US" sz="2000" strike="noStrike" dirty="0">
                <a:latin typeface="Arial"/>
              </a:rPr>
              <a:t> from the </a:t>
            </a:r>
            <a:r>
              <a:rPr lang="en-US" sz="2000" strike="noStrike" dirty="0" err="1">
                <a:latin typeface="Arial"/>
              </a:rPr>
              <a:t>metoffice</a:t>
            </a:r>
            <a:r>
              <a:rPr lang="en-US" sz="2000" strike="noStrike" dirty="0">
                <a:latin typeface="Arial"/>
              </a:rPr>
              <a:t> – in which we used again the um lam to simulate the Himalayas at 4km resolution at which most of the effects are resolved, and we came up with the a method allowing to assess the impact on the winds (as a proxy for impact on the circulation) induced by </a:t>
            </a:r>
            <a:r>
              <a:rPr lang="en-US" sz="2000" strike="noStrike" dirty="0" err="1">
                <a:latin typeface="Arial"/>
              </a:rPr>
              <a:t>explicitely</a:t>
            </a:r>
            <a:r>
              <a:rPr lang="en-US" sz="2000" strike="noStrike" dirty="0">
                <a:latin typeface="Arial"/>
              </a:rPr>
              <a:t> simulating the mountain, or by using a coarse resolution mountain plus a parametrization – what you see on the left is an acceleration/respectively a deceleration of the zonal wind south/north flanks of the Himalayas when we </a:t>
            </a:r>
            <a:r>
              <a:rPr lang="en-US" sz="2000" strike="noStrike" dirty="0" err="1">
                <a:latin typeface="Arial"/>
              </a:rPr>
              <a:t>explicitely</a:t>
            </a:r>
            <a:r>
              <a:rPr lang="en-US" sz="2000" strike="noStrike" dirty="0">
                <a:latin typeface="Arial"/>
              </a:rPr>
              <a:t> resolve the mountain by doing the 4km simulation , and on the right the impact of using a coarse mountain like this one and a parametrization – if the parametrization would work well the middle and </a:t>
            </a:r>
            <a:r>
              <a:rPr lang="en-US" sz="2000" strike="noStrike" dirty="0" err="1">
                <a:latin typeface="Arial"/>
              </a:rPr>
              <a:t>righ</a:t>
            </a:r>
            <a:r>
              <a:rPr lang="en-US" sz="2000" strike="noStrike" dirty="0">
                <a:latin typeface="Arial"/>
              </a:rPr>
              <a:t> figures will look like the left one. What we find is that, while there are some similarities, they are quite different at low levels, where low-level deceleration from orography occurs. We also see some indication of gravity wave drag deceleration in the upper atmosphere but the drag from the SSO appears to be too small in the upper atmosphere. – and we showed this is has to do as much with the parametrization itself as with the coupling between the physics and dynamics. And the same stands for other resolutions used for ensemble, monthly or seasonal simulations.</a:t>
            </a:r>
          </a:p>
          <a:p>
            <a:endParaRPr lang="en-US" sz="2000" strike="noStrike" dirty="0">
              <a:latin typeface="Arial"/>
            </a:endParaRPr>
          </a:p>
          <a:p>
            <a:r>
              <a:rPr lang="en-US" sz="2000" strike="noStrike" dirty="0">
                <a:latin typeface="Arial"/>
              </a:rPr>
              <a:t>This setup is now proposed as an </a:t>
            </a:r>
            <a:r>
              <a:rPr lang="en-US" sz="2000" strike="noStrike" dirty="0" err="1">
                <a:latin typeface="Arial"/>
              </a:rPr>
              <a:t>intercomparison</a:t>
            </a:r>
            <a:r>
              <a:rPr lang="en-US" sz="2000" strike="noStrike" dirty="0">
                <a:latin typeface="Arial"/>
              </a:rPr>
              <a:t> exercise in the framework of the </a:t>
            </a:r>
            <a:r>
              <a:rPr lang="en-US" sz="2000" strike="noStrike" dirty="0" err="1">
                <a:latin typeface="Arial"/>
              </a:rPr>
              <a:t>gass</a:t>
            </a:r>
            <a:r>
              <a:rPr lang="en-US" sz="2000" strike="noStrike" dirty="0">
                <a:latin typeface="Arial"/>
              </a:rPr>
              <a:t> and </a:t>
            </a:r>
            <a:r>
              <a:rPr lang="en-US" sz="2000" strike="noStrike" dirty="0" err="1">
                <a:latin typeface="Arial"/>
              </a:rPr>
              <a:t>wgne</a:t>
            </a:r>
            <a:r>
              <a:rPr lang="en-US" sz="2000" strike="noStrike" dirty="0">
                <a:latin typeface="Arial"/>
              </a:rPr>
              <a:t> working groups and already aroused lots of interest with participation confirmed from ….</a:t>
            </a:r>
            <a:endParaRPr dirty="0"/>
          </a:p>
        </p:txBody>
      </p:sp>
      <p:sp>
        <p:nvSpPr>
          <p:cNvPr id="587" name="TextShape 2"/>
          <p:cNvSpPr txBox="1"/>
          <p:nvPr/>
        </p:nvSpPr>
        <p:spPr>
          <a:xfrm>
            <a:off x="3983967" y="10558173"/>
            <a:ext cx="3047360" cy="557175"/>
          </a:xfrm>
          <a:prstGeom prst="rect">
            <a:avLst/>
          </a:prstGeom>
          <a:noFill/>
          <a:ln>
            <a:noFill/>
          </a:ln>
        </p:spPr>
        <p:txBody>
          <a:bodyPr lIns="99000" tIns="49680" rIns="99000" bIns="4968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FB521FD-CAA0-44D0-9695-8FF746E37697}" type="slidenum">
              <a:rPr kumimoji="0" lang="en-US" sz="13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674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PlaceHolder 1"/>
          <p:cNvSpPr>
            <a:spLocks noGrp="1"/>
          </p:cNvSpPr>
          <p:nvPr>
            <p:ph type="body"/>
          </p:nvPr>
        </p:nvSpPr>
        <p:spPr>
          <a:xfrm>
            <a:off x="703347" y="5349662"/>
            <a:ext cx="5626417" cy="4376463"/>
          </a:xfrm>
          <a:prstGeom prst="rect">
            <a:avLst/>
          </a:prstGeom>
        </p:spPr>
        <p:txBody>
          <a:bodyPr lIns="99000" tIns="49680" rIns="99000" bIns="49680"/>
          <a:lstStyle/>
          <a:p>
            <a:r>
              <a:rPr lang="en-US" sz="2000" strike="noStrike" dirty="0">
                <a:latin typeface="Arial"/>
              </a:rPr>
              <a:t>Another impressive and in my view ground breaking piece of work is also work I’ve been doing with </a:t>
            </a:r>
            <a:r>
              <a:rPr lang="en-US" sz="2000" strike="noStrike" dirty="0" err="1">
                <a:latin typeface="Arial"/>
              </a:rPr>
              <a:t>annelize</a:t>
            </a:r>
            <a:r>
              <a:rPr lang="en-US" sz="2000" strike="noStrike" dirty="0">
                <a:latin typeface="Arial"/>
              </a:rPr>
              <a:t> van Niekerk and </a:t>
            </a:r>
            <a:r>
              <a:rPr lang="en-US" sz="2000" strike="noStrike" dirty="0" err="1">
                <a:latin typeface="Arial"/>
              </a:rPr>
              <a:t>simon</a:t>
            </a:r>
            <a:r>
              <a:rPr lang="en-US" sz="2000" strike="noStrike" dirty="0">
                <a:latin typeface="Arial"/>
              </a:rPr>
              <a:t> </a:t>
            </a:r>
            <a:r>
              <a:rPr lang="en-US" sz="2000" strike="noStrike" dirty="0" err="1">
                <a:latin typeface="Arial"/>
              </a:rPr>
              <a:t>vosper</a:t>
            </a:r>
            <a:r>
              <a:rPr lang="en-US" sz="2000" strike="noStrike" dirty="0">
                <a:latin typeface="Arial"/>
              </a:rPr>
              <a:t> from the </a:t>
            </a:r>
            <a:r>
              <a:rPr lang="en-US" sz="2000" strike="noStrike" dirty="0" err="1">
                <a:latin typeface="Arial"/>
              </a:rPr>
              <a:t>metoffice</a:t>
            </a:r>
            <a:r>
              <a:rPr lang="en-US" sz="2000" strike="noStrike" dirty="0">
                <a:latin typeface="Arial"/>
              </a:rPr>
              <a:t> – in which we used again the um lam to simulate the Himalayas at 4km resolution at which most of the effects are resolved, and we came up with the a method allowing to assess the impact on the winds (as a proxy for impact on the circulation) induced by </a:t>
            </a:r>
            <a:r>
              <a:rPr lang="en-US" sz="2000" strike="noStrike" dirty="0" err="1">
                <a:latin typeface="Arial"/>
              </a:rPr>
              <a:t>explicitely</a:t>
            </a:r>
            <a:r>
              <a:rPr lang="en-US" sz="2000" strike="noStrike" dirty="0">
                <a:latin typeface="Arial"/>
              </a:rPr>
              <a:t> simulating the mountain, or by using a coarse resolution mountain plus a parametrization – what you see on the left is an acceleration/respectively a deceleration of the zonal wind south/north flanks of the Himalayas when we </a:t>
            </a:r>
            <a:r>
              <a:rPr lang="en-US" sz="2000" strike="noStrike" dirty="0" err="1">
                <a:latin typeface="Arial"/>
              </a:rPr>
              <a:t>explicitely</a:t>
            </a:r>
            <a:r>
              <a:rPr lang="en-US" sz="2000" strike="noStrike" dirty="0">
                <a:latin typeface="Arial"/>
              </a:rPr>
              <a:t> resolve the mountain by doing the 4km simulation , and on the right the impact of using a coarse mountain like this one and a parametrization – if the parametrization would work well the middle and </a:t>
            </a:r>
            <a:r>
              <a:rPr lang="en-US" sz="2000" strike="noStrike" dirty="0" err="1">
                <a:latin typeface="Arial"/>
              </a:rPr>
              <a:t>righ</a:t>
            </a:r>
            <a:r>
              <a:rPr lang="en-US" sz="2000" strike="noStrike" dirty="0">
                <a:latin typeface="Arial"/>
              </a:rPr>
              <a:t> figures will look like the left one. What we find is that, while there are some similarities, they are quite different at low levels, where low-level deceleration from orography occurs. We also see some indication of gravity wave drag deceleration in the upper atmosphere but the drag from the SSO appears to be too small in the upper atmosphere. – and we showed this is has to do as much with the parametrization itself as with the coupling between the physics and dynamics. And the same stands for other resolutions used for ensemble, monthly or seasonal simulations.</a:t>
            </a:r>
          </a:p>
          <a:p>
            <a:endParaRPr lang="en-US" sz="2000" strike="noStrike" dirty="0">
              <a:latin typeface="Arial"/>
            </a:endParaRPr>
          </a:p>
          <a:p>
            <a:r>
              <a:rPr lang="en-US" sz="2000" strike="noStrike" dirty="0">
                <a:latin typeface="Arial"/>
              </a:rPr>
              <a:t>This setup is now proposed as an </a:t>
            </a:r>
            <a:r>
              <a:rPr lang="en-US" sz="2000" strike="noStrike" dirty="0" err="1">
                <a:latin typeface="Arial"/>
              </a:rPr>
              <a:t>intercomparison</a:t>
            </a:r>
            <a:r>
              <a:rPr lang="en-US" sz="2000" strike="noStrike" dirty="0">
                <a:latin typeface="Arial"/>
              </a:rPr>
              <a:t> exercise in the framework of the </a:t>
            </a:r>
            <a:r>
              <a:rPr lang="en-US" sz="2000" strike="noStrike" dirty="0" err="1">
                <a:latin typeface="Arial"/>
              </a:rPr>
              <a:t>gass</a:t>
            </a:r>
            <a:r>
              <a:rPr lang="en-US" sz="2000" strike="noStrike" dirty="0">
                <a:latin typeface="Arial"/>
              </a:rPr>
              <a:t> and </a:t>
            </a:r>
            <a:r>
              <a:rPr lang="en-US" sz="2000" strike="noStrike" dirty="0" err="1">
                <a:latin typeface="Arial"/>
              </a:rPr>
              <a:t>wgne</a:t>
            </a:r>
            <a:r>
              <a:rPr lang="en-US" sz="2000" strike="noStrike" dirty="0">
                <a:latin typeface="Arial"/>
              </a:rPr>
              <a:t> working groups and already aroused lots of interest with participation confirmed from ….</a:t>
            </a:r>
            <a:endParaRPr dirty="0"/>
          </a:p>
        </p:txBody>
      </p:sp>
      <p:sp>
        <p:nvSpPr>
          <p:cNvPr id="587" name="TextShape 2"/>
          <p:cNvSpPr txBox="1"/>
          <p:nvPr/>
        </p:nvSpPr>
        <p:spPr>
          <a:xfrm>
            <a:off x="3983967" y="10558173"/>
            <a:ext cx="3047360" cy="557175"/>
          </a:xfrm>
          <a:prstGeom prst="rect">
            <a:avLst/>
          </a:prstGeom>
          <a:noFill/>
          <a:ln>
            <a:noFill/>
          </a:ln>
        </p:spPr>
        <p:txBody>
          <a:bodyPr lIns="99000" tIns="49680" rIns="99000" bIns="4968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FB521FD-CAA0-44D0-9695-8FF746E37697}" type="slidenum">
              <a:rPr kumimoji="0" lang="en-US" sz="13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67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PlaceHolder 1"/>
          <p:cNvSpPr>
            <a:spLocks noGrp="1"/>
          </p:cNvSpPr>
          <p:nvPr>
            <p:ph type="body"/>
          </p:nvPr>
        </p:nvSpPr>
        <p:spPr>
          <a:xfrm>
            <a:off x="703347" y="5349662"/>
            <a:ext cx="5626417" cy="4376463"/>
          </a:xfrm>
          <a:prstGeom prst="rect">
            <a:avLst/>
          </a:prstGeom>
        </p:spPr>
        <p:txBody>
          <a:bodyPr lIns="99000" tIns="49680" rIns="99000" bIns="49680"/>
          <a:lstStyle/>
          <a:p>
            <a:r>
              <a:rPr lang="en-US" sz="2000" strike="noStrike" dirty="0">
                <a:latin typeface="Arial"/>
              </a:rPr>
              <a:t>Another impressive and in my view ground breaking piece of work is also work I’ve been doing with </a:t>
            </a:r>
            <a:r>
              <a:rPr lang="en-US" sz="2000" strike="noStrike" dirty="0" err="1">
                <a:latin typeface="Arial"/>
              </a:rPr>
              <a:t>annelize</a:t>
            </a:r>
            <a:r>
              <a:rPr lang="en-US" sz="2000" strike="noStrike" dirty="0">
                <a:latin typeface="Arial"/>
              </a:rPr>
              <a:t> van Niekerk and </a:t>
            </a:r>
            <a:r>
              <a:rPr lang="en-US" sz="2000" strike="noStrike" dirty="0" err="1">
                <a:latin typeface="Arial"/>
              </a:rPr>
              <a:t>simon</a:t>
            </a:r>
            <a:r>
              <a:rPr lang="en-US" sz="2000" strike="noStrike" dirty="0">
                <a:latin typeface="Arial"/>
              </a:rPr>
              <a:t> </a:t>
            </a:r>
            <a:r>
              <a:rPr lang="en-US" sz="2000" strike="noStrike" dirty="0" err="1">
                <a:latin typeface="Arial"/>
              </a:rPr>
              <a:t>vosper</a:t>
            </a:r>
            <a:r>
              <a:rPr lang="en-US" sz="2000" strike="noStrike" dirty="0">
                <a:latin typeface="Arial"/>
              </a:rPr>
              <a:t> from the </a:t>
            </a:r>
            <a:r>
              <a:rPr lang="en-US" sz="2000" strike="noStrike" dirty="0" err="1">
                <a:latin typeface="Arial"/>
              </a:rPr>
              <a:t>metoffice</a:t>
            </a:r>
            <a:r>
              <a:rPr lang="en-US" sz="2000" strike="noStrike" dirty="0">
                <a:latin typeface="Arial"/>
              </a:rPr>
              <a:t> – in which we used again the um lam to simulate the Himalayas at 4km resolution at which most of the effects are resolved, and we came up with the a method allowing to assess the impact on the winds (as a proxy for impact on the circulation) induced by </a:t>
            </a:r>
            <a:r>
              <a:rPr lang="en-US" sz="2000" strike="noStrike" dirty="0" err="1">
                <a:latin typeface="Arial"/>
              </a:rPr>
              <a:t>explicitely</a:t>
            </a:r>
            <a:r>
              <a:rPr lang="en-US" sz="2000" strike="noStrike" dirty="0">
                <a:latin typeface="Arial"/>
              </a:rPr>
              <a:t> simulating the mountain, or by using a coarse resolution mountain plus a parametrization – what you see on the left is an acceleration/respectively a deceleration of the zonal wind south/north flanks of the Himalayas when we </a:t>
            </a:r>
            <a:r>
              <a:rPr lang="en-US" sz="2000" strike="noStrike" dirty="0" err="1">
                <a:latin typeface="Arial"/>
              </a:rPr>
              <a:t>explicitely</a:t>
            </a:r>
            <a:r>
              <a:rPr lang="en-US" sz="2000" strike="noStrike" dirty="0">
                <a:latin typeface="Arial"/>
              </a:rPr>
              <a:t> resolve the mountain by doing the 4km simulation , and on the right the impact of using a coarse mountain like this one and a parametrization – if the parametrization would work well the middle and </a:t>
            </a:r>
            <a:r>
              <a:rPr lang="en-US" sz="2000" strike="noStrike" dirty="0" err="1">
                <a:latin typeface="Arial"/>
              </a:rPr>
              <a:t>righ</a:t>
            </a:r>
            <a:r>
              <a:rPr lang="en-US" sz="2000" strike="noStrike" dirty="0">
                <a:latin typeface="Arial"/>
              </a:rPr>
              <a:t> figures will look like the left one. What we find is that, while there are some similarities, they are quite different at low levels, where low-level deceleration from orography occurs. We also see some indication of gravity wave drag deceleration in the upper atmosphere but the drag from the SSO appears to be too small in the upper atmosphere. – and we showed this is has to do as much with the parametrization itself as with the coupling between the physics and dynamics. And the same stands for other resolutions used for ensemble, monthly or seasonal simulations.</a:t>
            </a:r>
          </a:p>
          <a:p>
            <a:endParaRPr lang="en-US" sz="2000" strike="noStrike" dirty="0">
              <a:latin typeface="Arial"/>
            </a:endParaRPr>
          </a:p>
          <a:p>
            <a:r>
              <a:rPr lang="en-US" sz="2000" strike="noStrike" dirty="0">
                <a:latin typeface="Arial"/>
              </a:rPr>
              <a:t>This setup is now proposed as an </a:t>
            </a:r>
            <a:r>
              <a:rPr lang="en-US" sz="2000" strike="noStrike" dirty="0" err="1">
                <a:latin typeface="Arial"/>
              </a:rPr>
              <a:t>intercomparison</a:t>
            </a:r>
            <a:r>
              <a:rPr lang="en-US" sz="2000" strike="noStrike" dirty="0">
                <a:latin typeface="Arial"/>
              </a:rPr>
              <a:t> exercise in the framework of the </a:t>
            </a:r>
            <a:r>
              <a:rPr lang="en-US" sz="2000" strike="noStrike" dirty="0" err="1">
                <a:latin typeface="Arial"/>
              </a:rPr>
              <a:t>gass</a:t>
            </a:r>
            <a:r>
              <a:rPr lang="en-US" sz="2000" strike="noStrike" dirty="0">
                <a:latin typeface="Arial"/>
              </a:rPr>
              <a:t> and </a:t>
            </a:r>
            <a:r>
              <a:rPr lang="en-US" sz="2000" strike="noStrike" dirty="0" err="1">
                <a:latin typeface="Arial"/>
              </a:rPr>
              <a:t>wgne</a:t>
            </a:r>
            <a:r>
              <a:rPr lang="en-US" sz="2000" strike="noStrike" dirty="0">
                <a:latin typeface="Arial"/>
              </a:rPr>
              <a:t> working groups and already aroused lots of interest with participation confirmed from ….</a:t>
            </a:r>
            <a:endParaRPr dirty="0"/>
          </a:p>
        </p:txBody>
      </p:sp>
      <p:sp>
        <p:nvSpPr>
          <p:cNvPr id="587" name="TextShape 2"/>
          <p:cNvSpPr txBox="1"/>
          <p:nvPr/>
        </p:nvSpPr>
        <p:spPr>
          <a:xfrm>
            <a:off x="3983967" y="10558173"/>
            <a:ext cx="3047360" cy="557175"/>
          </a:xfrm>
          <a:prstGeom prst="rect">
            <a:avLst/>
          </a:prstGeom>
          <a:noFill/>
          <a:ln>
            <a:noFill/>
          </a:ln>
        </p:spPr>
        <p:txBody>
          <a:bodyPr lIns="99000" tIns="49680" rIns="99000" bIns="4968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3FB521FD-CAA0-44D0-9695-8FF746E37697}" type="slidenum">
              <a:rPr kumimoji="0" lang="en-US" sz="13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43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65377" cy="5150942"/>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400" y="1548000"/>
            <a:ext cx="40896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6747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2 columns thi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567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219481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3093513"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Content Placeholder 3"/>
          <p:cNvSpPr>
            <a:spLocks noGrp="1"/>
          </p:cNvSpPr>
          <p:nvPr>
            <p:ph sz="half" idx="10"/>
          </p:nvPr>
        </p:nvSpPr>
        <p:spPr>
          <a:xfrm>
            <a:off x="3222000" y="1548000"/>
            <a:ext cx="27000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057352"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7048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252000" y="699740"/>
            <a:ext cx="4087988" cy="576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2000" y="1548000"/>
            <a:ext cx="4087988"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4562272" y="1"/>
            <a:ext cx="4572000" cy="471678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8"/>
            <a:ext cx="9144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0"/>
          </p:nvPr>
        </p:nvSpPr>
        <p:spPr>
          <a:xfrm>
            <a:off x="252413" y="818866"/>
            <a:ext cx="8639175" cy="3789647"/>
          </a:xfrm>
        </p:spPr>
        <p:txBody>
          <a:bodyPr/>
          <a:lstStyle/>
          <a:p>
            <a:r>
              <a:rPr lang="en-US"/>
              <a:t>Click icon to add picture</a:t>
            </a:r>
            <a:endParaRPr lang="en-GB" dirty="0"/>
          </a:p>
        </p:txBody>
      </p:sp>
      <p:sp>
        <p:nvSpPr>
          <p:cNvPr id="2" name="Slide Number Placeholder 1"/>
          <p:cNvSpPr>
            <a:spLocks noGrp="1"/>
          </p:cNvSpPr>
          <p:nvPr>
            <p:ph type="sldNum" sz="quarter" idx="11"/>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39"/>
            <a:ext cx="8640000" cy="900487"/>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5480"/>
            <a:ext cx="8640000" cy="263252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9161294" cy="5153228"/>
          </a:xfrm>
          <a:prstGeom prst="rect">
            <a:avLst/>
          </a:prstGeom>
        </p:spPr>
      </p:pic>
      <p:sp>
        <p:nvSpPr>
          <p:cNvPr id="2" name="Title 1"/>
          <p:cNvSpPr>
            <a:spLocks noGrp="1"/>
          </p:cNvSpPr>
          <p:nvPr>
            <p:ph type="ctrTitle"/>
          </p:nvPr>
        </p:nvSpPr>
        <p:spPr>
          <a:xfrm>
            <a:off x="252000" y="698400"/>
            <a:ext cx="5016036"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4333648"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87437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8000"/>
            <a:ext cx="9144000" cy="3415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000" y="699740"/>
            <a:ext cx="8640000" cy="900000"/>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252000" y="1976400"/>
            <a:ext cx="864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subtitle</a:t>
            </a:r>
          </a:p>
        </p:txBody>
      </p:sp>
      <p:sp>
        <p:nvSpPr>
          <p:cNvPr id="7" name="Rectangle 6"/>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822593"/>
            <a:ext cx="9144000" cy="3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GB" sz="2000"/>
          </a:p>
        </p:txBody>
      </p:sp>
      <p:sp>
        <p:nvSpPr>
          <p:cNvPr id="2" name="Title 1"/>
          <p:cNvSpPr>
            <a:spLocks noGrp="1"/>
          </p:cNvSpPr>
          <p:nvPr>
            <p:ph type="title" hasCustomPrompt="1"/>
          </p:nvPr>
        </p:nvSpPr>
        <p:spPr>
          <a:xfrm>
            <a:off x="252000" y="699739"/>
            <a:ext cx="8640000" cy="900487"/>
          </a:xfrm>
        </p:spPr>
        <p:txBody>
          <a:bodyPr/>
          <a:lstStyle>
            <a:lvl1pPr>
              <a:defRPr/>
            </a:lvl1pPr>
          </a:lstStyle>
          <a:p>
            <a:r>
              <a:rPr lang="en-US" dirty="0"/>
              <a:t>Questions?</a:t>
            </a:r>
          </a:p>
        </p:txBody>
      </p:sp>
      <p:sp>
        <p:nvSpPr>
          <p:cNvPr id="7" name="Rectangle 6"/>
          <p:cNvSpPr/>
          <p:nvPr userDrawn="1"/>
        </p:nvSpPr>
        <p:spPr>
          <a:xfrm>
            <a:off x="0" y="482721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	</a:t>
            </a:r>
            <a:endParaRPr lang="en-GB" sz="800" dirty="0">
              <a:solidFill>
                <a:schemeClr val="tx1"/>
              </a:solidFill>
            </a:endParaRPr>
          </a:p>
        </p:txBody>
      </p:sp>
      <p:sp>
        <p:nvSpPr>
          <p:cNvPr id="8" name="Rectangle 7"/>
          <p:cNvSpPr/>
          <p:nvPr userDrawn="1"/>
        </p:nvSpPr>
        <p:spPr>
          <a:xfrm>
            <a:off x="4217158" y="482721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4" name="TextBox 3"/>
          <p:cNvSpPr txBox="1"/>
          <p:nvPr userDrawn="1"/>
        </p:nvSpPr>
        <p:spPr>
          <a:xfrm>
            <a:off x="246704" y="2004607"/>
            <a:ext cx="8640000" cy="338554"/>
          </a:xfrm>
          <a:prstGeom prst="rect">
            <a:avLst/>
          </a:prstGeom>
          <a:noFill/>
        </p:spPr>
        <p:txBody>
          <a:bodyPr wrap="square" rtlCol="0" anchor="ctr">
            <a:spAutoFit/>
          </a:bodyPr>
          <a:lstStyle/>
          <a:p>
            <a:r>
              <a:rPr lang="fr-BE" sz="1600" dirty="0"/>
              <a:t>For more information </a:t>
            </a:r>
            <a:r>
              <a:rPr lang="fr-BE" sz="1600" dirty="0" err="1"/>
              <a:t>please</a:t>
            </a:r>
            <a:r>
              <a:rPr lang="fr-BE" sz="1600" dirty="0"/>
              <a:t> contact</a:t>
            </a:r>
            <a:endParaRPr lang="en-GB" sz="1600" dirty="0"/>
          </a:p>
        </p:txBody>
      </p:sp>
      <p:sp>
        <p:nvSpPr>
          <p:cNvPr id="9" name="TextBox 8"/>
          <p:cNvSpPr txBox="1"/>
          <p:nvPr userDrawn="1"/>
        </p:nvSpPr>
        <p:spPr>
          <a:xfrm>
            <a:off x="786704" y="2616442"/>
            <a:ext cx="8100000" cy="360000"/>
          </a:xfrm>
          <a:prstGeom prst="rect">
            <a:avLst/>
          </a:prstGeom>
          <a:noFill/>
        </p:spPr>
        <p:txBody>
          <a:bodyPr wrap="square" rtlCol="0" anchor="ctr">
            <a:spAutoFit/>
          </a:bodyPr>
          <a:lstStyle/>
          <a:p>
            <a:pPr marL="0" indent="0">
              <a:buFont typeface="Arial" panose="020B0604020202020204" pitchFamily="34" charset="0"/>
              <a:buNone/>
            </a:pPr>
            <a:r>
              <a:rPr lang="fr-BE" sz="1600" dirty="0"/>
              <a:t>www.metoffice.gov.uk</a:t>
            </a:r>
            <a:endParaRPr lang="en-GB" sz="1600" dirty="0"/>
          </a:p>
        </p:txBody>
      </p:sp>
      <p:sp>
        <p:nvSpPr>
          <p:cNvPr id="10" name="Text Placeholder 9"/>
          <p:cNvSpPr>
            <a:spLocks noGrp="1"/>
          </p:cNvSpPr>
          <p:nvPr>
            <p:ph type="body" sz="quarter" idx="10" hasCustomPrompt="1"/>
          </p:nvPr>
        </p:nvSpPr>
        <p:spPr>
          <a:xfrm>
            <a:off x="786704" y="3994278"/>
            <a:ext cx="8100000" cy="360000"/>
          </a:xfrm>
        </p:spPr>
        <p:txBody>
          <a:bodyPr anchor="ctr">
            <a:normAutofit/>
          </a:bodyPr>
          <a:lstStyle>
            <a:lvl1pPr marL="0" indent="0">
              <a:buNone/>
              <a:defRPr sz="1600" baseline="0"/>
            </a:lvl1pPr>
          </a:lstStyle>
          <a:p>
            <a:pPr lvl="0"/>
            <a:r>
              <a:rPr lang="en-US" dirty="0"/>
              <a:t>Insert phone number here</a:t>
            </a:r>
            <a:endParaRPr lang="en-GB" dirty="0"/>
          </a:p>
        </p:txBody>
      </p:sp>
      <p:sp>
        <p:nvSpPr>
          <p:cNvPr id="14" name="Text Placeholder 9"/>
          <p:cNvSpPr>
            <a:spLocks noGrp="1"/>
          </p:cNvSpPr>
          <p:nvPr>
            <p:ph type="body" sz="quarter" idx="11" hasCustomPrompt="1"/>
          </p:nvPr>
        </p:nvSpPr>
        <p:spPr>
          <a:xfrm>
            <a:off x="786704" y="3308732"/>
            <a:ext cx="8100000" cy="360000"/>
          </a:xfrm>
        </p:spPr>
        <p:txBody>
          <a:bodyPr anchor="ctr">
            <a:normAutofit/>
          </a:bodyPr>
          <a:lstStyle>
            <a:lvl1pPr marL="0" indent="0">
              <a:buNone/>
              <a:defRPr sz="1600"/>
            </a:lvl1pPr>
          </a:lstStyle>
          <a:p>
            <a:pPr lvl="0"/>
            <a:r>
              <a:rPr lang="en-US" dirty="0"/>
              <a:t>Insert e-mail here</a:t>
            </a:r>
            <a:endParaRPr lang="en-GB" dirty="0"/>
          </a:p>
        </p:txBody>
      </p:sp>
      <p:pic>
        <p:nvPicPr>
          <p:cNvPr id="16" name="email-icon.png"/>
          <p:cNvPicPr>
            <a:picLocks noChangeAspect="1"/>
          </p:cNvPicPr>
          <p:nvPr userDrawn="1"/>
        </p:nvPicPr>
        <p:blipFill>
          <a:blip r:embed="rId2" cstate="print">
            <a:extLst/>
          </a:blip>
          <a:stretch>
            <a:fillRect/>
          </a:stretch>
        </p:blipFill>
        <p:spPr>
          <a:xfrm>
            <a:off x="379161" y="3293168"/>
            <a:ext cx="357677" cy="396000"/>
          </a:xfrm>
          <a:prstGeom prst="rect">
            <a:avLst/>
          </a:prstGeom>
          <a:ln w="12700">
            <a:miter lim="400000"/>
          </a:ln>
        </p:spPr>
      </p:pic>
      <p:pic>
        <p:nvPicPr>
          <p:cNvPr id="17" name="phone-icon.png"/>
          <p:cNvPicPr>
            <a:picLocks noChangeAspect="1"/>
          </p:cNvPicPr>
          <p:nvPr userDrawn="1"/>
        </p:nvPicPr>
        <p:blipFill>
          <a:blip r:embed="rId3" cstate="print">
            <a:extLst/>
          </a:blip>
          <a:stretch>
            <a:fillRect/>
          </a:stretch>
        </p:blipFill>
        <p:spPr>
          <a:xfrm>
            <a:off x="350419" y="3969028"/>
            <a:ext cx="415161" cy="396000"/>
          </a:xfrm>
          <a:prstGeom prst="rect">
            <a:avLst/>
          </a:prstGeom>
          <a:ln w="12700">
            <a:miter lim="400000"/>
          </a:ln>
        </p:spPr>
      </p:pic>
      <p:pic>
        <p:nvPicPr>
          <p:cNvPr id="18" name="web-icon.png"/>
          <p:cNvPicPr>
            <a:picLocks noChangeAspect="1"/>
          </p:cNvPicPr>
          <p:nvPr userDrawn="1"/>
        </p:nvPicPr>
        <p:blipFill>
          <a:blip r:embed="rId4" cstate="print">
            <a:extLst/>
          </a:blip>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720251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810212" y="270000"/>
            <a:ext cx="7524159" cy="276999"/>
          </a:xfrm>
          <a:prstGeom prst="rect">
            <a:avLst/>
          </a:prstGeom>
        </p:spPr>
        <p:txBody>
          <a:bodyPr lIns="0" tIns="0" rIns="0" bIns="0"/>
          <a:lstStyle>
            <a:lvl1pPr>
              <a:defRPr sz="1950">
                <a:solidFill>
                  <a:srgbClr val="064E83"/>
                </a:solidFill>
              </a:defRPr>
            </a:lvl1pPr>
          </a:lstStyle>
          <a:p>
            <a:r>
              <a:rPr lang="en-GB" dirty="0"/>
              <a:t>Click to edit Master title style</a:t>
            </a:r>
            <a:endParaRPr lang="en-US" dirty="0"/>
          </a:p>
        </p:txBody>
      </p:sp>
      <p:sp>
        <p:nvSpPr>
          <p:cNvPr id="11" name="Content Placeholder 10"/>
          <p:cNvSpPr>
            <a:spLocks noGrp="1"/>
          </p:cNvSpPr>
          <p:nvPr>
            <p:ph sz="quarter" idx="14" hasCustomPrompt="1"/>
          </p:nvPr>
        </p:nvSpPr>
        <p:spPr>
          <a:xfrm>
            <a:off x="810212" y="702000"/>
            <a:ext cx="7524159" cy="3739500"/>
          </a:xfrm>
          <a:prstGeom prst="rect">
            <a:avLst/>
          </a:prstGeom>
        </p:spPr>
        <p:txBody>
          <a:bodyPr lIns="0" tIns="0" rIns="0" bIns="0"/>
          <a:lstStyle>
            <a:lvl1pPr marL="0" indent="-101277">
              <a:lnSpc>
                <a:spcPts val="1238"/>
              </a:lnSpc>
              <a:spcBef>
                <a:spcPts val="619"/>
              </a:spcBef>
              <a:buClr>
                <a:srgbClr val="064E83"/>
              </a:buClr>
              <a:defRPr sz="1013">
                <a:solidFill>
                  <a:schemeClr val="tx1"/>
                </a:solidFill>
              </a:defRPr>
            </a:lvl1pPr>
            <a:lvl2pPr marL="354470" indent="-151916">
              <a:lnSpc>
                <a:spcPts val="1125"/>
              </a:lnSpc>
              <a:spcBef>
                <a:spcPts val="563"/>
              </a:spcBef>
              <a:buClr>
                <a:srgbClr val="064E83"/>
              </a:buClr>
              <a:defRPr sz="900">
                <a:solidFill>
                  <a:schemeClr val="tx1"/>
                </a:solidFill>
              </a:defRPr>
            </a:lvl2pPr>
            <a:lvl3pPr marL="557024" indent="-151916">
              <a:lnSpc>
                <a:spcPts val="1013"/>
              </a:lnSpc>
              <a:spcBef>
                <a:spcPts val="506"/>
              </a:spcBef>
              <a:buClr>
                <a:srgbClr val="064E83"/>
              </a:buClr>
              <a:defRPr sz="788">
                <a:solidFill>
                  <a:schemeClr val="tx1"/>
                </a:solidFill>
              </a:defRPr>
            </a:lvl3pPr>
            <a:lvl4pPr marL="759578" indent="-151916">
              <a:lnSpc>
                <a:spcPts val="900"/>
              </a:lnSpc>
              <a:spcBef>
                <a:spcPts val="450"/>
              </a:spcBef>
              <a:buClr>
                <a:srgbClr val="064E83"/>
              </a:buClr>
              <a:defRPr sz="675">
                <a:solidFill>
                  <a:schemeClr val="tx1"/>
                </a:solidFill>
              </a:defRPr>
            </a:lvl4pPr>
            <a:lvl5pPr marL="962132" indent="-151916">
              <a:lnSpc>
                <a:spcPts val="788"/>
              </a:lnSpc>
              <a:spcBef>
                <a:spcPts val="394"/>
              </a:spcBef>
              <a:buClr>
                <a:srgbClr val="064E83"/>
              </a:buClr>
              <a:defRPr sz="563">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7524160" y="4731191"/>
            <a:ext cx="1619840" cy="162000"/>
          </a:xfrm>
          <a:prstGeom prst="rect">
            <a:avLst/>
          </a:prstGeom>
        </p:spPr>
        <p:txBody>
          <a:bodyPr lIns="0" tIns="0" rIns="0" bIns="0" anchor="b" anchorCtr="0"/>
          <a:lstStyle>
            <a:lvl1pPr algn="ctr">
              <a:defRPr sz="506"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6424989" y="4731193"/>
            <a:ext cx="1099172" cy="172993"/>
          </a:xfrm>
          <a:prstGeom prst="rect">
            <a:avLst/>
          </a:prstGeom>
        </p:spPr>
        <p:txBody>
          <a:bodyPr vert="horz" lIns="0" tIns="0" rIns="0" bIns="0" rtlCol="0" anchor="b" anchorCtr="0"/>
          <a:lstStyle>
            <a:lvl1pPr algn="r">
              <a:defRPr>
                <a:solidFill>
                  <a:schemeClr val="bg1"/>
                </a:solidFill>
              </a:defRPr>
            </a:lvl1pPr>
          </a:lstStyle>
          <a:p>
            <a:pPr marL="0" marR="0" lvl="0" indent="0" algn="r" defTabSz="257243" rtl="0" eaLnBrk="1" fontAlgn="auto" latinLnBrk="0" hangingPunct="1">
              <a:lnSpc>
                <a:spcPct val="100000"/>
              </a:lnSpc>
              <a:spcBef>
                <a:spcPts val="0"/>
              </a:spcBef>
              <a:spcAft>
                <a:spcPts val="0"/>
              </a:spcAft>
              <a:buClrTx/>
              <a:buSzTx/>
              <a:buFontTx/>
              <a:buNone/>
              <a:tabLst/>
              <a:defRPr/>
            </a:pPr>
            <a:r>
              <a:rPr kumimoji="0" lang="en-US" sz="506"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1817254" y="4731193"/>
            <a:ext cx="3041021" cy="172993"/>
          </a:xfrm>
          <a:prstGeom prst="rect">
            <a:avLst/>
          </a:prstGeom>
        </p:spPr>
        <p:txBody>
          <a:bodyPr vert="horz" lIns="0" tIns="0" rIns="0" bIns="0" rtlCol="0" anchor="b" anchorCtr="0">
            <a:noAutofit/>
          </a:bodyPr>
          <a:lstStyle>
            <a:lvl1pPr algn="l">
              <a:defRPr sz="506" b="1" cap="all" baseline="0">
                <a:solidFill>
                  <a:srgbClr val="064E83"/>
                </a:solidFill>
              </a:defRPr>
            </a:lvl1pPr>
          </a:lstStyle>
          <a:p>
            <a:pPr algn="ctr"/>
            <a:r>
              <a:rPr lang="en-US"/>
              <a:t>European Centre for Medium-Range Weather Forecasts</a:t>
            </a:r>
            <a:endParaRPr lang="en-US" dirty="0"/>
          </a:p>
        </p:txBody>
      </p:sp>
      <p:pic>
        <p:nvPicPr>
          <p:cNvPr id="8" name="Picture 7" descr="ECMWF_Master_Logo_RGB_nostrap.png"/>
          <p:cNvPicPr>
            <a:picLocks noChangeAspect="1"/>
          </p:cNvPicPr>
          <p:nvPr userDrawn="1"/>
        </p:nvPicPr>
        <p:blipFill>
          <a:blip r:embed="rId2"/>
          <a:stretch>
            <a:fillRect/>
          </a:stretch>
        </p:blipFill>
        <p:spPr>
          <a:xfrm>
            <a:off x="810212" y="4731190"/>
            <a:ext cx="1007041" cy="172994"/>
          </a:xfrm>
          <a:prstGeom prst="rect">
            <a:avLst/>
          </a:prstGeom>
        </p:spPr>
      </p:pic>
    </p:spTree>
    <p:extLst>
      <p:ext uri="{BB962C8B-B14F-4D97-AF65-F5344CB8AC3E}">
        <p14:creationId xmlns:p14="http://schemas.microsoft.com/office/powerpoint/2010/main" val="246874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0" y="261938"/>
            <a:ext cx="6972300" cy="10287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714500" y="1331119"/>
            <a:ext cx="6972300" cy="33944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71271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Content - really blank">
    <p:spTree>
      <p:nvGrpSpPr>
        <p:cNvPr id="1" name=""/>
        <p:cNvGrpSpPr/>
        <p:nvPr/>
      </p:nvGrpSpPr>
      <p:grpSpPr>
        <a:xfrm>
          <a:off x="0" y="0"/>
          <a:ext cx="0" cy="0"/>
          <a:chOff x="0" y="0"/>
          <a:chExt cx="0" cy="0"/>
        </a:xfrm>
      </p:grpSpPr>
      <p:sp>
        <p:nvSpPr>
          <p:cNvPr id="2" name="Rectangle 1"/>
          <p:cNvSpPr/>
          <p:nvPr userDrawn="1"/>
        </p:nvSpPr>
        <p:spPr>
          <a:xfrm>
            <a:off x="0" y="4735773"/>
            <a:ext cx="9144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9851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0" y="0"/>
            <a:ext cx="9161294"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bg2"/>
                </a:solidFill>
              </a:rPr>
              <a:t>www.metoffice.gov.uk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bg2"/>
                </a:solidFill>
              </a:rPr>
              <a:t>© Crown Copyright</a:t>
            </a:r>
            <a:r>
              <a:rPr lang="fr-BE" sz="800" baseline="0" dirty="0">
                <a:solidFill>
                  <a:schemeClr val="bg2"/>
                </a:solidFill>
              </a:rPr>
              <a:t> 2018, Met Office</a:t>
            </a:r>
            <a:endParaRPr lang="en-GB" sz="800" dirty="0">
              <a:solidFill>
                <a:schemeClr val="bg2"/>
              </a:solidFill>
            </a:endParaRPr>
          </a:p>
        </p:txBody>
      </p:sp>
      <p:pic>
        <p:nvPicPr>
          <p:cNvPr id="10"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 y="0"/>
            <a:ext cx="9155568" cy="5153228"/>
          </a:xfrm>
          <a:prstGeom prst="rect">
            <a:avLst/>
          </a:prstGeom>
          <a:ln w="12700">
            <a:miter lim="400000"/>
          </a:ln>
        </p:spPr>
      </p:pic>
      <p:sp>
        <p:nvSpPr>
          <p:cNvPr id="2" name="Title 1"/>
          <p:cNvSpPr>
            <a:spLocks noGrp="1"/>
          </p:cNvSpPr>
          <p:nvPr>
            <p:ph type="ctrTitle"/>
          </p:nvPr>
        </p:nvSpPr>
        <p:spPr>
          <a:xfrm>
            <a:off x="252000" y="698400"/>
            <a:ext cx="8640000" cy="1157696"/>
          </a:xfrm>
        </p:spPr>
        <p:txBody>
          <a:bodyPr anchor="b">
            <a:normAutofit/>
          </a:bodyPr>
          <a:lstStyle>
            <a:lvl1pPr algn="l">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9" name="Rectangle 8"/>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pic>
        <p:nvPicPr>
          <p:cNvPr id="11" name="MO_MASTER_black_mono_for_light_backg_RBG.png"/>
          <p:cNvPicPr>
            <a:picLocks noChangeAspect="1"/>
          </p:cNvPicPr>
          <p:nvPr userDrawn="1"/>
        </p:nvPicPr>
        <p:blipFill>
          <a:blip r:embed="rId3" cstate="print">
            <a:extLst/>
          </a:blip>
          <a:stretch>
            <a:fillRect/>
          </a:stretch>
        </p:blipFill>
        <p:spPr>
          <a:xfrm>
            <a:off x="183946" y="54592"/>
            <a:ext cx="1802343" cy="565200"/>
          </a:xfrm>
          <a:prstGeom prst="rect">
            <a:avLst/>
          </a:prstGeom>
          <a:ln w="12700">
            <a:miter lim="400000"/>
          </a:ln>
        </p:spPr>
      </p:pic>
    </p:spTree>
    <p:extLst>
      <p:ext uri="{BB962C8B-B14F-4D97-AF65-F5344CB8AC3E}">
        <p14:creationId xmlns:p14="http://schemas.microsoft.com/office/powerpoint/2010/main" val="23195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Tree>
    <p:extLst>
      <p:ext uri="{BB962C8B-B14F-4D97-AF65-F5344CB8AC3E}">
        <p14:creationId xmlns:p14="http://schemas.microsoft.com/office/powerpoint/2010/main" val="360936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Rectangle 4"/>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6" name="Rectangle 5"/>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9"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328486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Tree>
    <p:extLst>
      <p:ext uri="{BB962C8B-B14F-4D97-AF65-F5344CB8AC3E}">
        <p14:creationId xmlns:p14="http://schemas.microsoft.com/office/powerpoint/2010/main" val="231997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5"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Title 1"/>
          <p:cNvSpPr>
            <a:spLocks noGrp="1"/>
          </p:cNvSpPr>
          <p:nvPr>
            <p:ph type="ctrTitle"/>
          </p:nvPr>
        </p:nvSpPr>
        <p:spPr>
          <a:xfrm>
            <a:off x="252000" y="698400"/>
            <a:ext cx="8640000" cy="1157696"/>
          </a:xfrm>
        </p:spPr>
        <p:txBody>
          <a:bodyPr anchor="b">
            <a:normAutofit/>
          </a:bodyPr>
          <a:lstStyle>
            <a:lvl1pPr algn="l">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52000" y="2129051"/>
            <a:ext cx="864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a:t>Click icon to add picture</a:t>
            </a:r>
            <a:endParaRPr lang="en-GB" dirty="0"/>
          </a:p>
        </p:txBody>
      </p:sp>
      <p:sp>
        <p:nvSpPr>
          <p:cNvPr id="7"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8"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9"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a:t>Click icon to add picture</a:t>
            </a:r>
            <a:endParaRPr dirty="0"/>
          </a:p>
        </p:txBody>
      </p:sp>
      <p:sp>
        <p:nvSpPr>
          <p:cNvPr id="13" name="Rectangle 12"/>
          <p:cNvSpPr/>
          <p:nvPr userDrawn="1"/>
        </p:nvSpPr>
        <p:spPr>
          <a:xfrm>
            <a:off x="0" y="4735773"/>
            <a:ext cx="9144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www.metoffice.gov.uk</a:t>
            </a:r>
            <a:r>
              <a:rPr lang="fr-BE" sz="800" dirty="0">
                <a:solidFill>
                  <a:schemeClr val="bg2"/>
                </a:solidFill>
              </a:rPr>
              <a:t>	</a:t>
            </a:r>
            <a:endParaRPr lang="en-GB" sz="800" dirty="0">
              <a:solidFill>
                <a:schemeClr val="bg2"/>
              </a:solidFill>
            </a:endParaRPr>
          </a:p>
        </p:txBody>
      </p:sp>
      <p:sp>
        <p:nvSpPr>
          <p:cNvPr id="14" name="Rectangle 13"/>
          <p:cNvSpPr/>
          <p:nvPr userDrawn="1"/>
        </p:nvSpPr>
        <p:spPr>
          <a:xfrm>
            <a:off x="4217158" y="4735773"/>
            <a:ext cx="492684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a:solidFill>
                  <a:schemeClr val="tx1"/>
                </a:solidFill>
              </a:rPr>
              <a:t>© Crown Copyright</a:t>
            </a:r>
            <a:r>
              <a:rPr lang="fr-BE" sz="800" baseline="0" dirty="0">
                <a:solidFill>
                  <a:schemeClr val="tx1"/>
                </a:solidFill>
              </a:rPr>
              <a:t> 2018, Met Office</a:t>
            </a:r>
            <a:endParaRPr lang="en-GB" sz="800" dirty="0">
              <a:solidFill>
                <a:schemeClr val="tx1"/>
              </a:solidFill>
            </a:endParaRPr>
          </a:p>
        </p:txBody>
      </p:sp>
      <p:sp>
        <p:nvSpPr>
          <p:cNvPr id="5" name="Shape 68"/>
          <p:cNvSpPr/>
          <p:nvPr userDrawn="1"/>
        </p:nvSpPr>
        <p:spPr>
          <a:xfrm>
            <a:off x="7531089" y="204551"/>
            <a:ext cx="1360911"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accent6"/>
                </a:solidFill>
                <a:effectLst/>
                <a:uLnTx/>
                <a:uFillTx/>
                <a:latin typeface="Arial"/>
                <a:cs typeface="Arial"/>
                <a:sym typeface="Arial"/>
              </a:rPr>
              <a:t>Working together </a:t>
            </a:r>
            <a:br>
              <a:rPr kumimoji="0" sz="800" b="0" i="0" u="none" strike="noStrike" kern="0" cap="none" spc="0" normalizeH="0" baseline="0" noProof="0" dirty="0">
                <a:ln>
                  <a:noFill/>
                </a:ln>
                <a:solidFill>
                  <a:schemeClr val="accent6"/>
                </a:solidFill>
                <a:effectLst/>
                <a:uLnTx/>
                <a:uFillTx/>
                <a:latin typeface="Arial"/>
                <a:cs typeface="Arial"/>
                <a:sym typeface="Arial"/>
              </a:rPr>
            </a:br>
            <a:r>
              <a:rPr kumimoji="0" sz="800" b="0" i="0" u="none" strike="noStrike" kern="0" cap="none" spc="0" normalizeH="0" baseline="0" noProof="0" dirty="0">
                <a:ln>
                  <a:noFill/>
                </a:ln>
                <a:solidFill>
                  <a:schemeClr val="accent6"/>
                </a:solidFill>
                <a:effectLst/>
                <a:uLnTx/>
                <a:uFillTx/>
                <a:latin typeface="Arial"/>
                <a:cs typeface="Arial"/>
                <a:sym typeface="Arial"/>
              </a:rPr>
              <a:t>(enter working relationship)</a:t>
            </a:r>
          </a:p>
        </p:txBody>
      </p:sp>
      <p:pic>
        <p:nvPicPr>
          <p:cNvPr id="18" name="MO_MASTER_for_dark_backg_RBG.png"/>
          <p:cNvPicPr>
            <a:picLocks noChangeAspect="1"/>
          </p:cNvPicPr>
          <p:nvPr userDrawn="1"/>
        </p:nvPicPr>
        <p:blipFill>
          <a:blip r:embed="rId3" cstate="print">
            <a:extLst/>
          </a:blip>
          <a:stretch>
            <a:fillRect/>
          </a:stretch>
        </p:blipFill>
        <p:spPr>
          <a:xfrm>
            <a:off x="183600" y="54000"/>
            <a:ext cx="1803780" cy="565650"/>
          </a:xfrm>
          <a:prstGeom prst="rect">
            <a:avLst/>
          </a:prstGeom>
          <a:ln w="12700">
            <a:miter lim="400000"/>
          </a:ln>
        </p:spPr>
      </p:pic>
    </p:spTree>
    <p:extLst>
      <p:ext uri="{BB962C8B-B14F-4D97-AF65-F5344CB8AC3E}">
        <p14:creationId xmlns:p14="http://schemas.microsoft.com/office/powerpoint/2010/main" val="204720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GB"/>
          </a:p>
        </p:txBody>
      </p:sp>
      <p:sp>
        <p:nvSpPr>
          <p:cNvPr id="11" name="Slide Number Placeholder 10"/>
          <p:cNvSpPr>
            <a:spLocks noGrp="1"/>
          </p:cNvSpPr>
          <p:nvPr>
            <p:ph type="sldNum" sz="quarter" idx="10"/>
          </p:nvPr>
        </p:nvSpPr>
        <p:spPr/>
        <p:txBody>
          <a:body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00" y="699740"/>
            <a:ext cx="8640000" cy="576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52000" y="1548000"/>
            <a:ext cx="8640000" cy="306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MO_MASTER_black_mono_for_light_backg_RBG.png"/>
          <p:cNvPicPr>
            <a:picLocks noChangeAspect="1"/>
          </p:cNvPicPr>
          <p:nvPr userDrawn="1"/>
        </p:nvPicPr>
        <p:blipFill>
          <a:blip r:embed="rId26" cstate="print">
            <a:extLst/>
          </a:blip>
          <a:stretch>
            <a:fillRect/>
          </a:stretch>
        </p:blipFill>
        <p:spPr>
          <a:xfrm>
            <a:off x="183946" y="54592"/>
            <a:ext cx="1802343" cy="565200"/>
          </a:xfrm>
          <a:prstGeom prst="rect">
            <a:avLst/>
          </a:prstGeom>
          <a:ln w="12700">
            <a:miter lim="400000"/>
          </a:ln>
        </p:spPr>
      </p:pic>
      <p:sp>
        <p:nvSpPr>
          <p:cNvPr id="9" name="Rectangle 8"/>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3851910" y="4802317"/>
            <a:ext cx="1436370" cy="274637"/>
          </a:xfrm>
          <a:prstGeom prst="rect">
            <a:avLst/>
          </a:prstGeom>
        </p:spPr>
        <p:txBody>
          <a:bodyPr vert="horz" lIns="91440" tIns="45720" rIns="91440" bIns="45720" rtlCol="0" anchor="ctr"/>
          <a:lstStyle>
            <a:lvl1pPr algn="ctr">
              <a:defRPr sz="1200">
                <a:solidFill>
                  <a:schemeClr val="tx1"/>
                </a:solidFill>
              </a:defRPr>
            </a:lvl1pPr>
          </a:lstStyle>
          <a:p>
            <a:fld id="{E5F9FE41-C8F9-47EF-94C3-C489748B47D0}" type="slidenum">
              <a:rPr lang="en-GB" smtClean="0"/>
              <a:pPr/>
              <a:t>‹#›</a:t>
            </a:fld>
            <a:endParaRPr lang="en-GB" dirty="0"/>
          </a:p>
        </p:txBody>
      </p:sp>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6" r:id="rId4"/>
    <p:sldLayoutId id="2147483681" r:id="rId5"/>
    <p:sldLayoutId id="2147483684" r:id="rId6"/>
    <p:sldLayoutId id="2147483682" r:id="rId7"/>
    <p:sldLayoutId id="2147483685" r:id="rId8"/>
    <p:sldLayoutId id="2147483660" r:id="rId9"/>
    <p:sldLayoutId id="2147483662" r:id="rId10"/>
    <p:sldLayoutId id="2147483670" r:id="rId11"/>
    <p:sldLayoutId id="2147483669" r:id="rId12"/>
    <p:sldLayoutId id="2147483668" r:id="rId13"/>
    <p:sldLayoutId id="2147483664" r:id="rId14"/>
    <p:sldLayoutId id="2147483671" r:id="rId15"/>
    <p:sldLayoutId id="2147483665" r:id="rId16"/>
    <p:sldLayoutId id="2147483677" r:id="rId17"/>
    <p:sldLayoutId id="2147483672" r:id="rId18"/>
    <p:sldLayoutId id="2147483676" r:id="rId19"/>
    <p:sldLayoutId id="2147483674" r:id="rId20"/>
    <p:sldLayoutId id="2147483675" r:id="rId21"/>
    <p:sldLayoutId id="2147483673" r:id="rId22"/>
    <p:sldLayoutId id="2147483683" r:id="rId23"/>
    <p:sldLayoutId id="2147483687" r:id="rId24"/>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51435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defRPr/>
            </a:pPr>
            <a:endParaRPr lang="en-US">
              <a:ln w="101600" cmpd="sng">
                <a:solidFill>
                  <a:srgbClr val="FFFFFF"/>
                </a:solidFill>
              </a:ln>
              <a:solidFill>
                <a:srgbClr val="00ADD0"/>
              </a:solidFill>
            </a:endParaRPr>
          </a:p>
        </p:txBody>
      </p:sp>
      <p:pic>
        <p:nvPicPr>
          <p:cNvPr id="1027" name="Picture 2" descr="MO_RGB_transpbackg.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7958" y="98433"/>
            <a:ext cx="1223963"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6" descr="gassBLACK"/>
          <p:cNvPicPr>
            <a:picLocks noChangeAspect="1" noChangeArrowheads="1"/>
          </p:cNvPicPr>
          <p:nvPr/>
        </p:nvPicPr>
        <p:blipFill>
          <a:blip r:embed="rId6" cstate="print"/>
          <a:srcRect/>
          <a:stretch>
            <a:fillRect/>
          </a:stretch>
        </p:blipFill>
        <p:spPr bwMode="auto">
          <a:xfrm>
            <a:off x="107504" y="4630296"/>
            <a:ext cx="1224136" cy="404267"/>
          </a:xfrm>
          <a:prstGeom prst="rect">
            <a:avLst/>
          </a:prstGeom>
          <a:noFill/>
        </p:spPr>
      </p:pic>
      <p:pic>
        <p:nvPicPr>
          <p:cNvPr id="6" name="MO_MASTER_black_mono_for_light_backg_RBG.png"/>
          <p:cNvPicPr>
            <a:picLocks noChangeAspect="1"/>
          </p:cNvPicPr>
          <p:nvPr userDrawn="1"/>
        </p:nvPicPr>
        <p:blipFill>
          <a:blip r:embed="rId7" cstate="print">
            <a:extLst/>
          </a:blip>
          <a:stretch>
            <a:fillRect/>
          </a:stretch>
        </p:blipFill>
        <p:spPr>
          <a:xfrm>
            <a:off x="183946" y="54592"/>
            <a:ext cx="1802343" cy="565200"/>
          </a:xfrm>
          <a:prstGeom prst="rect">
            <a:avLst/>
          </a:prstGeom>
          <a:ln w="12700">
            <a:miter lim="400000"/>
          </a:ln>
        </p:spPr>
      </p:pic>
      <p:sp>
        <p:nvSpPr>
          <p:cNvPr id="7" name="Rectangle 6"/>
          <p:cNvSpPr/>
          <p:nvPr userDrawn="1"/>
        </p:nvSpPr>
        <p:spPr>
          <a:xfrm>
            <a:off x="0" y="4735773"/>
            <a:ext cx="9144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a:solidFill>
                  <a:schemeClr val="tx1"/>
                </a:solidFill>
              </a:rPr>
              <a:t>	</a:t>
            </a:r>
            <a:endParaRPr lang="en-GB" sz="800" dirty="0">
              <a:solidFill>
                <a:schemeClr val="tx1"/>
              </a:solidFill>
            </a:endParaRPr>
          </a:p>
        </p:txBody>
      </p:sp>
    </p:spTree>
    <p:extLst>
      <p:ext uri="{BB962C8B-B14F-4D97-AF65-F5344CB8AC3E}">
        <p14:creationId xmlns:p14="http://schemas.microsoft.com/office/powerpoint/2010/main" val="2408281717"/>
      </p:ext>
    </p:extLst>
  </p:cSld>
  <p:clrMap bg1="dk2" tx1="lt1" bg2="dk1" tx2="lt2" accent1="accent1" accent2="accent2" accent3="accent3" accent4="accent4" accent5="accent5" accent6="accent6" hlink="hlink" folHlink="folHlink"/>
  <p:sldLayoutIdLst>
    <p:sldLayoutId id="2147483689" r:id="rId1"/>
    <p:sldLayoutId id="2147483690" r:id="rId2"/>
  </p:sldLayoutIdLst>
  <p:transition spd="slow">
    <p:fade/>
  </p:transition>
  <p:hf sldNum="0" hdr="0" ftr="0" dt="0"/>
  <p:txStyles>
    <p:titleStyle>
      <a:lvl1pPr algn="l" rtl="0" eaLnBrk="1" fontAlgn="base" hangingPunct="1">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4000">
          <a:solidFill>
            <a:srgbClr val="FFFFFF"/>
          </a:solidFill>
          <a:latin typeface="Arial" charset="0"/>
        </a:defRPr>
      </a:lvl6pPr>
      <a:lvl7pPr marL="914400" algn="l" rtl="0" eaLnBrk="1" fontAlgn="base" hangingPunct="1">
        <a:lnSpc>
          <a:spcPct val="85000"/>
        </a:lnSpc>
        <a:spcBef>
          <a:spcPct val="0"/>
        </a:spcBef>
        <a:spcAft>
          <a:spcPct val="0"/>
        </a:spcAft>
        <a:defRPr sz="4000">
          <a:solidFill>
            <a:srgbClr val="FFFFFF"/>
          </a:solidFill>
          <a:latin typeface="Arial" charset="0"/>
        </a:defRPr>
      </a:lvl7pPr>
      <a:lvl8pPr marL="1371600" algn="l" rtl="0" eaLnBrk="1" fontAlgn="base" hangingPunct="1">
        <a:lnSpc>
          <a:spcPct val="85000"/>
        </a:lnSpc>
        <a:spcBef>
          <a:spcPct val="0"/>
        </a:spcBef>
        <a:spcAft>
          <a:spcPct val="0"/>
        </a:spcAft>
        <a:defRPr sz="4000">
          <a:solidFill>
            <a:srgbClr val="FFFFFF"/>
          </a:solidFill>
          <a:latin typeface="Arial" charset="0"/>
        </a:defRPr>
      </a:lvl8pPr>
      <a:lvl9pPr marL="1828800" algn="l" rtl="0" eaLnBrk="1" fontAlgn="base" hangingPunct="1">
        <a:lnSpc>
          <a:spcPct val="85000"/>
        </a:lnSpc>
        <a:spcBef>
          <a:spcPct val="0"/>
        </a:spcBef>
        <a:spcAft>
          <a:spcPct val="0"/>
        </a:spcAft>
        <a:defRPr sz="4000">
          <a:solidFill>
            <a:srgbClr val="FFFFFF"/>
          </a:solidFill>
          <a:latin typeface="Arial" charset="0"/>
        </a:defRPr>
      </a:lvl9pPr>
    </p:titleStyle>
    <p:bodyStyle>
      <a:lvl1pPr marL="261938" indent="-261938" algn="l" rtl="0" eaLnBrk="1" fontAlgn="base" hangingPunct="1">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eaLnBrk="1" fontAlgn="base" hangingPunct="1">
        <a:lnSpc>
          <a:spcPct val="90000"/>
        </a:lnSpc>
        <a:spcBef>
          <a:spcPct val="35000"/>
        </a:spcBef>
        <a:spcAft>
          <a:spcPct val="35000"/>
        </a:spcAft>
        <a:buChar char="•"/>
        <a:defRPr sz="2000">
          <a:solidFill>
            <a:srgbClr val="FFFFFF"/>
          </a:solidFill>
          <a:latin typeface="+mn-lt"/>
        </a:defRPr>
      </a:lvl6pPr>
      <a:lvl7pPr marL="2613025" indent="-169863" algn="l" rtl="0" eaLnBrk="1" fontAlgn="base" hangingPunct="1">
        <a:lnSpc>
          <a:spcPct val="90000"/>
        </a:lnSpc>
        <a:spcBef>
          <a:spcPct val="35000"/>
        </a:spcBef>
        <a:spcAft>
          <a:spcPct val="35000"/>
        </a:spcAft>
        <a:buChar char="•"/>
        <a:defRPr sz="2000">
          <a:solidFill>
            <a:srgbClr val="FFFFFF"/>
          </a:solidFill>
          <a:latin typeface="+mn-lt"/>
        </a:defRPr>
      </a:lvl7pPr>
      <a:lvl8pPr marL="3070225" indent="-169863" algn="l" rtl="0" eaLnBrk="1" fontAlgn="base" hangingPunct="1">
        <a:lnSpc>
          <a:spcPct val="90000"/>
        </a:lnSpc>
        <a:spcBef>
          <a:spcPct val="35000"/>
        </a:spcBef>
        <a:spcAft>
          <a:spcPct val="35000"/>
        </a:spcAft>
        <a:buChar char="•"/>
        <a:defRPr sz="2000">
          <a:solidFill>
            <a:srgbClr val="FFFFFF"/>
          </a:solidFill>
          <a:latin typeface="+mn-lt"/>
        </a:defRPr>
      </a:lvl8pPr>
      <a:lvl9pPr marL="3527425" indent="-169863" algn="l" rtl="0" eaLnBrk="1" fontAlgn="base" hangingPunct="1">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hyperlink" Target="https://www.gewex.org/panels/global-atmospheric-system-studies-pane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51.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hyperlink" Target="mailto:irina.sandu@ecmwf.int" TargetMode="External"/><Relationship Id="rId3" Type="http://schemas.openxmlformats.org/officeDocument/2006/relationships/image" Target="../media/image52.png"/><Relationship Id="rId7" Type="http://schemas.openxmlformats.org/officeDocument/2006/relationships/hyperlink" Target="mailto:annelize.vanniekerk@metoffice.gov.uk"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6.jpeg"/><Relationship Id="rId4" Type="http://schemas.openxmlformats.org/officeDocument/2006/relationships/image" Target="../media/image53.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hyperlink" Target="http://www.agu.org/pubs/crossref/1991/90JD01618.shtml" TargetMode="External"/><Relationship Id="rId1" Type="http://schemas.openxmlformats.org/officeDocument/2006/relationships/slideLayout" Target="../slideLayouts/slideLayout26.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hyperlink" Target="http://www-pcmdi.llnl.gov/about/staff/Klein/Stephen_Klein.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Outcomes from the PDC sessions at the Second Pan-GASS meeting</a:t>
            </a:r>
          </a:p>
        </p:txBody>
      </p:sp>
      <p:sp>
        <p:nvSpPr>
          <p:cNvPr id="3" name="Subtitle 2"/>
          <p:cNvSpPr>
            <a:spLocks noGrp="1"/>
          </p:cNvSpPr>
          <p:nvPr>
            <p:ph type="subTitle" idx="1"/>
          </p:nvPr>
        </p:nvSpPr>
        <p:spPr/>
        <p:txBody>
          <a:bodyPr/>
          <a:lstStyle/>
          <a:p>
            <a:r>
              <a:rPr lang="en-GB" dirty="0"/>
              <a:t>3</a:t>
            </a:r>
            <a:r>
              <a:rPr lang="en-GB" baseline="30000" dirty="0"/>
              <a:t>rd</a:t>
            </a:r>
            <a:r>
              <a:rPr lang="en-GB" dirty="0"/>
              <a:t> Workshop on Physics Dynamics Coupling (PDC18)</a:t>
            </a:r>
          </a:p>
          <a:p>
            <a:r>
              <a:rPr lang="en-GB" dirty="0"/>
              <a:t>12</a:t>
            </a:r>
            <a:r>
              <a:rPr lang="en-GB" baseline="30000" dirty="0"/>
              <a:t>th</a:t>
            </a:r>
            <a:r>
              <a:rPr lang="en-GB" dirty="0"/>
              <a:t> July 2018</a:t>
            </a:r>
          </a:p>
        </p:txBody>
      </p:sp>
    </p:spTree>
    <p:extLst>
      <p:ext uri="{BB962C8B-B14F-4D97-AF65-F5344CB8AC3E}">
        <p14:creationId xmlns:p14="http://schemas.microsoft.com/office/powerpoint/2010/main" val="2738203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328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611" y="482600"/>
            <a:ext cx="8152776" cy="4178299"/>
          </a:xfrm>
          <a:prstGeom prst="rect">
            <a:avLst/>
          </a:prstGeom>
        </p:spPr>
      </p:pic>
      <p:sp>
        <p:nvSpPr>
          <p:cNvPr id="6" name="Right Arrow 5"/>
          <p:cNvSpPr/>
          <p:nvPr/>
        </p:nvSpPr>
        <p:spPr>
          <a:xfrm>
            <a:off x="728663" y="3747056"/>
            <a:ext cx="2614612" cy="6500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DCMIP</a:t>
            </a:r>
          </a:p>
        </p:txBody>
      </p:sp>
      <p:sp>
        <p:nvSpPr>
          <p:cNvPr id="9" name="Right Arrow 8"/>
          <p:cNvSpPr/>
          <p:nvPr/>
        </p:nvSpPr>
        <p:spPr>
          <a:xfrm flipH="1">
            <a:off x="5793008" y="816768"/>
            <a:ext cx="2614612" cy="6500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GASS</a:t>
            </a:r>
          </a:p>
        </p:txBody>
      </p:sp>
      <p:sp>
        <p:nvSpPr>
          <p:cNvPr id="2" name="Left-Right Arrow 1"/>
          <p:cNvSpPr/>
          <p:nvPr/>
        </p:nvSpPr>
        <p:spPr>
          <a:xfrm>
            <a:off x="1778794" y="2207023"/>
            <a:ext cx="5372100" cy="985837"/>
          </a:xfrm>
          <a:prstGeom prst="leftRightArrow">
            <a:avLst/>
          </a:prstGeom>
          <a:solidFill>
            <a:srgbClr val="E4745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Physics-Dynamics Coupling</a:t>
            </a:r>
          </a:p>
        </p:txBody>
      </p:sp>
    </p:spTree>
    <p:extLst>
      <p:ext uri="{BB962C8B-B14F-4D97-AF65-F5344CB8AC3E}">
        <p14:creationId xmlns:p14="http://schemas.microsoft.com/office/powerpoint/2010/main" val="3346617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2790" y="552507"/>
            <a:ext cx="5648326" cy="1876261"/>
          </a:xfrm>
          <a:prstGeom prst="rect">
            <a:avLst/>
          </a:prstGeom>
          <a:ln w="12700">
            <a:solidFill>
              <a:schemeClr val="tx1"/>
            </a:solidFill>
          </a:ln>
        </p:spPr>
      </p:pic>
      <p:sp>
        <p:nvSpPr>
          <p:cNvPr id="5" name="Rectangle 4"/>
          <p:cNvSpPr/>
          <p:nvPr/>
        </p:nvSpPr>
        <p:spPr>
          <a:xfrm>
            <a:off x="4471986" y="3597510"/>
            <a:ext cx="4157664" cy="253916"/>
          </a:xfrm>
          <a:prstGeom prst="rect">
            <a:avLst/>
          </a:prstGeom>
        </p:spPr>
        <p:txBody>
          <a:bodyPr wrap="square">
            <a:spAutoFit/>
          </a:bodyPr>
          <a:lstStyle/>
          <a:p>
            <a:r>
              <a:rPr lang="en-GB" sz="1050" dirty="0"/>
              <a:t>https://journals.ametsoc.org/doi/abs/10.1175/BAMS-D-18-0139.1</a:t>
            </a:r>
          </a:p>
        </p:txBody>
      </p:sp>
      <p:pic>
        <p:nvPicPr>
          <p:cNvPr id="6" name="Picture 5"/>
          <p:cNvPicPr>
            <a:picLocks noChangeAspect="1"/>
          </p:cNvPicPr>
          <p:nvPr/>
        </p:nvPicPr>
        <p:blipFill>
          <a:blip r:embed="rId3"/>
          <a:stretch>
            <a:fillRect/>
          </a:stretch>
        </p:blipFill>
        <p:spPr>
          <a:xfrm>
            <a:off x="4568382" y="2597385"/>
            <a:ext cx="3811235" cy="931067"/>
          </a:xfrm>
          <a:prstGeom prst="rect">
            <a:avLst/>
          </a:prstGeom>
          <a:ln w="19050">
            <a:solidFill>
              <a:schemeClr val="tx1"/>
            </a:solidFill>
          </a:ln>
        </p:spPr>
      </p:pic>
      <p:pic>
        <p:nvPicPr>
          <p:cNvPr id="9" name="Picture 8"/>
          <p:cNvPicPr>
            <a:picLocks noChangeAspect="1"/>
          </p:cNvPicPr>
          <p:nvPr/>
        </p:nvPicPr>
        <p:blipFill>
          <a:blip r:embed="rId4"/>
          <a:stretch>
            <a:fillRect/>
          </a:stretch>
        </p:blipFill>
        <p:spPr>
          <a:xfrm>
            <a:off x="178594" y="2597385"/>
            <a:ext cx="4136231" cy="1828168"/>
          </a:xfrm>
          <a:prstGeom prst="rect">
            <a:avLst/>
          </a:prstGeom>
          <a:ln w="9525">
            <a:solidFill>
              <a:schemeClr val="tx1"/>
            </a:solidFill>
          </a:ln>
        </p:spPr>
      </p:pic>
      <p:grpSp>
        <p:nvGrpSpPr>
          <p:cNvPr id="15" name="Group 14"/>
          <p:cNvGrpSpPr/>
          <p:nvPr/>
        </p:nvGrpSpPr>
        <p:grpSpPr>
          <a:xfrm>
            <a:off x="335755" y="2850356"/>
            <a:ext cx="3871914" cy="1257300"/>
            <a:chOff x="335755" y="2850356"/>
            <a:chExt cx="3871914" cy="1257300"/>
          </a:xfrm>
        </p:grpSpPr>
        <p:sp>
          <p:nvSpPr>
            <p:cNvPr id="11" name="Rectangle 10"/>
            <p:cNvSpPr/>
            <p:nvPr/>
          </p:nvSpPr>
          <p:spPr>
            <a:xfrm>
              <a:off x="335756" y="2850356"/>
              <a:ext cx="2057400" cy="1928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35755" y="3077134"/>
              <a:ext cx="2507457" cy="1804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35755" y="3279720"/>
              <a:ext cx="2157413" cy="1833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35755" y="3924300"/>
              <a:ext cx="3871914" cy="1833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p:cNvSpPr/>
          <p:nvPr/>
        </p:nvSpPr>
        <p:spPr>
          <a:xfrm>
            <a:off x="335755" y="3495325"/>
            <a:ext cx="2057400" cy="192882"/>
          </a:xfrm>
          <a:prstGeom prst="rect">
            <a:avLst/>
          </a:prstGeom>
          <a:solidFill>
            <a:schemeClr val="accent3">
              <a:alpha val="2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a:stretch>
            <a:fillRect/>
          </a:stretch>
        </p:blipFill>
        <p:spPr>
          <a:xfrm>
            <a:off x="870303" y="2123705"/>
            <a:ext cx="7353300" cy="1276350"/>
          </a:xfrm>
          <a:prstGeom prst="rect">
            <a:avLst/>
          </a:prstGeom>
          <a:ln w="6350">
            <a:solidFill>
              <a:schemeClr val="tx1"/>
            </a:solidFill>
          </a:ln>
        </p:spPr>
      </p:pic>
    </p:spTree>
    <p:extLst>
      <p:ext uri="{BB962C8B-B14F-4D97-AF65-F5344CB8AC3E}">
        <p14:creationId xmlns:p14="http://schemas.microsoft.com/office/powerpoint/2010/main" val="18815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0266" y="2832693"/>
            <a:ext cx="7357910" cy="1850974"/>
          </a:xfrm>
          <a:prstGeom prst="rect">
            <a:avLst/>
          </a:prstGeom>
        </p:spPr>
      </p:pic>
      <p:pic>
        <p:nvPicPr>
          <p:cNvPr id="5" name="Picture 4"/>
          <p:cNvPicPr>
            <a:picLocks noChangeAspect="1"/>
          </p:cNvPicPr>
          <p:nvPr/>
        </p:nvPicPr>
        <p:blipFill>
          <a:blip r:embed="rId3"/>
          <a:stretch>
            <a:fillRect/>
          </a:stretch>
        </p:blipFill>
        <p:spPr>
          <a:xfrm>
            <a:off x="914220" y="464366"/>
            <a:ext cx="7415394" cy="2368327"/>
          </a:xfrm>
          <a:prstGeom prst="rect">
            <a:avLst/>
          </a:prstGeom>
        </p:spPr>
      </p:pic>
      <p:sp>
        <p:nvSpPr>
          <p:cNvPr id="6" name="Rectangle 5"/>
          <p:cNvSpPr/>
          <p:nvPr/>
        </p:nvSpPr>
        <p:spPr>
          <a:xfrm>
            <a:off x="914220" y="2769514"/>
            <a:ext cx="7282488" cy="1914153"/>
          </a:xfrm>
          <a:prstGeom prst="rect">
            <a:avLst/>
          </a:prstGeom>
          <a:solidFill>
            <a:schemeClr val="accent3">
              <a:alpha val="3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252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Phil’s breakout notes</a:t>
            </a:r>
          </a:p>
        </p:txBody>
      </p:sp>
      <p:pic>
        <p:nvPicPr>
          <p:cNvPr id="7" name="Picture 6"/>
          <p:cNvPicPr>
            <a:picLocks noChangeAspect="1"/>
          </p:cNvPicPr>
          <p:nvPr/>
        </p:nvPicPr>
        <p:blipFill>
          <a:blip r:embed="rId2"/>
          <a:stretch>
            <a:fillRect/>
          </a:stretch>
        </p:blipFill>
        <p:spPr>
          <a:xfrm>
            <a:off x="0" y="1275740"/>
            <a:ext cx="4473323" cy="3456148"/>
          </a:xfrm>
          <a:prstGeom prst="rect">
            <a:avLst/>
          </a:prstGeom>
        </p:spPr>
      </p:pic>
      <p:pic>
        <p:nvPicPr>
          <p:cNvPr id="8" name="Picture 7"/>
          <p:cNvPicPr>
            <a:picLocks noChangeAspect="1"/>
          </p:cNvPicPr>
          <p:nvPr/>
        </p:nvPicPr>
        <p:blipFill>
          <a:blip r:embed="rId3"/>
          <a:stretch>
            <a:fillRect/>
          </a:stretch>
        </p:blipFill>
        <p:spPr>
          <a:xfrm>
            <a:off x="4352240" y="939890"/>
            <a:ext cx="4791760" cy="3791998"/>
          </a:xfrm>
          <a:prstGeom prst="rect">
            <a:avLst/>
          </a:prstGeom>
        </p:spPr>
      </p:pic>
    </p:spTree>
    <p:extLst>
      <p:ext uri="{BB962C8B-B14F-4D97-AF65-F5344CB8AC3E}">
        <p14:creationId xmlns:p14="http://schemas.microsoft.com/office/powerpoint/2010/main" val="185959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Proposal for </a:t>
            </a:r>
            <a:r>
              <a:rPr lang="en-GB" dirty="0" err="1"/>
              <a:t>intercomparison</a:t>
            </a:r>
            <a:r>
              <a:rPr lang="en-GB" dirty="0"/>
              <a:t> work</a:t>
            </a:r>
          </a:p>
        </p:txBody>
      </p:sp>
      <p:sp>
        <p:nvSpPr>
          <p:cNvPr id="3" name="Subtitle 2"/>
          <p:cNvSpPr>
            <a:spLocks noGrp="1"/>
          </p:cNvSpPr>
          <p:nvPr>
            <p:ph sz="half" idx="1"/>
          </p:nvPr>
        </p:nvSpPr>
        <p:spPr/>
        <p:txBody>
          <a:bodyPr>
            <a:normAutofit/>
          </a:bodyPr>
          <a:lstStyle/>
          <a:p>
            <a:pPr marL="0" indent="0">
              <a:buNone/>
            </a:pPr>
            <a:r>
              <a:rPr lang="en-GB" sz="1600" dirty="0"/>
              <a:t>Key aims:</a:t>
            </a:r>
          </a:p>
          <a:p>
            <a:pPr marL="285750" indent="-285750">
              <a:buFont typeface="Arial" panose="020B0604020202020204" pitchFamily="34" charset="0"/>
              <a:buChar char="•"/>
            </a:pPr>
            <a:r>
              <a:rPr lang="en-GB" sz="1600" dirty="0">
                <a:solidFill>
                  <a:srgbClr val="212121"/>
                </a:solidFill>
              </a:rPr>
              <a:t>Design experimental and analysis methods to identify coupling issues</a:t>
            </a:r>
          </a:p>
          <a:p>
            <a:pPr marL="285750" indent="-285750">
              <a:buFont typeface="Arial" panose="020B0604020202020204" pitchFamily="34" charset="0"/>
              <a:buChar char="•"/>
            </a:pPr>
            <a:r>
              <a:rPr lang="en-GB" sz="1600" dirty="0">
                <a:solidFill>
                  <a:srgbClr val="212121"/>
                </a:solidFill>
              </a:rPr>
              <a:t>Promote/facilitate the evaluation of coupling methods developed by individual groups/researchers in multiple models.</a:t>
            </a:r>
          </a:p>
        </p:txBody>
      </p:sp>
      <p:sp>
        <p:nvSpPr>
          <p:cNvPr id="5" name="Content Placeholder 4"/>
          <p:cNvSpPr>
            <a:spLocks noGrp="1"/>
          </p:cNvSpPr>
          <p:nvPr>
            <p:ph sz="half" idx="2"/>
          </p:nvPr>
        </p:nvSpPr>
        <p:spPr>
          <a:xfrm>
            <a:off x="6192000" y="1275740"/>
            <a:ext cx="2700000" cy="3332260"/>
          </a:xfrm>
        </p:spPr>
        <p:txBody>
          <a:bodyPr>
            <a:normAutofit fontScale="77500" lnSpcReduction="20000"/>
          </a:bodyPr>
          <a:lstStyle/>
          <a:p>
            <a:pPr marL="0" indent="0">
              <a:buNone/>
            </a:pPr>
            <a:r>
              <a:rPr lang="en-GB" sz="2300" dirty="0"/>
              <a:t>Timeline</a:t>
            </a:r>
            <a:endParaRPr lang="en-GB" sz="2100" dirty="0"/>
          </a:p>
          <a:p>
            <a:r>
              <a:rPr lang="en-GB" sz="2100" b="1" dirty="0"/>
              <a:t>Confirmed participants </a:t>
            </a:r>
            <a:r>
              <a:rPr lang="en-GB" sz="2100" dirty="0"/>
              <a:t>of the first climate change simulations…exchange results at end 2018.</a:t>
            </a:r>
          </a:p>
          <a:p>
            <a:r>
              <a:rPr lang="en-GB" sz="2100" dirty="0"/>
              <a:t>A survey to </a:t>
            </a:r>
            <a:r>
              <a:rPr lang="en-GB" sz="2100" b="1" dirty="0"/>
              <a:t>gauge interest </a:t>
            </a:r>
            <a:r>
              <a:rPr lang="en-GB" sz="2100" dirty="0"/>
              <a:t>in additional experimental design and analysis foci will be distributed in summer 2018</a:t>
            </a:r>
          </a:p>
          <a:p>
            <a:r>
              <a:rPr lang="en-GB" sz="2100" b="1" dirty="0"/>
              <a:t>Further planning </a:t>
            </a:r>
            <a:r>
              <a:rPr lang="en-GB" sz="2100" dirty="0"/>
              <a:t>of the </a:t>
            </a:r>
            <a:r>
              <a:rPr lang="en-GB" sz="2100" dirty="0" err="1"/>
              <a:t>intercomparison</a:t>
            </a:r>
            <a:r>
              <a:rPr lang="en-GB" sz="2100" dirty="0"/>
              <a:t> will be organized at the AGU Fall meeting in 2018 and EGU General Assembly in spring 2019.</a:t>
            </a:r>
          </a:p>
        </p:txBody>
      </p:sp>
      <p:sp>
        <p:nvSpPr>
          <p:cNvPr id="6" name="Content Placeholder 5"/>
          <p:cNvSpPr>
            <a:spLocks noGrp="1"/>
          </p:cNvSpPr>
          <p:nvPr>
            <p:ph sz="half" idx="10"/>
          </p:nvPr>
        </p:nvSpPr>
        <p:spPr/>
        <p:txBody>
          <a:bodyPr>
            <a:normAutofit/>
          </a:bodyPr>
          <a:lstStyle/>
          <a:p>
            <a:pPr marL="0" indent="0">
              <a:buNone/>
            </a:pPr>
            <a:r>
              <a:rPr lang="en-GB" sz="1800" dirty="0"/>
              <a:t>Initial experimental setup</a:t>
            </a:r>
          </a:p>
          <a:p>
            <a:r>
              <a:rPr lang="en-GB" sz="1800" dirty="0"/>
              <a:t>+4K climate simulations</a:t>
            </a:r>
          </a:p>
          <a:p>
            <a:r>
              <a:rPr lang="en-GB" sz="1800" dirty="0" err="1"/>
              <a:t>Timestep</a:t>
            </a:r>
            <a:r>
              <a:rPr lang="en-GB" sz="1800" dirty="0"/>
              <a:t> sensitivity</a:t>
            </a:r>
          </a:p>
          <a:p>
            <a:r>
              <a:rPr lang="en-GB" sz="1800" dirty="0"/>
              <a:t>Following Hui and Phil’s previous work</a:t>
            </a:r>
          </a:p>
        </p:txBody>
      </p:sp>
    </p:spTree>
    <p:extLst>
      <p:ext uri="{BB962C8B-B14F-4D97-AF65-F5344CB8AC3E}">
        <p14:creationId xmlns:p14="http://schemas.microsoft.com/office/powerpoint/2010/main" val="42546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00" y="915488"/>
            <a:ext cx="8640000" cy="658913"/>
          </a:xfrm>
        </p:spPr>
        <p:txBody>
          <a:bodyPr>
            <a:normAutofit fontScale="90000"/>
          </a:bodyPr>
          <a:lstStyle/>
          <a:p>
            <a:r>
              <a:rPr lang="en-GB" dirty="0"/>
              <a:t>...further gathering of community requirements needed?</a:t>
            </a:r>
          </a:p>
        </p:txBody>
      </p:sp>
      <p:pic>
        <p:nvPicPr>
          <p:cNvPr id="33" name="Picture 32"/>
          <p:cNvPicPr>
            <a:picLocks noChangeAspect="1"/>
          </p:cNvPicPr>
          <p:nvPr/>
        </p:nvPicPr>
        <p:blipFill>
          <a:blip r:embed="rId2"/>
          <a:stretch>
            <a:fillRect/>
          </a:stretch>
        </p:blipFill>
        <p:spPr>
          <a:xfrm>
            <a:off x="4624628" y="1194539"/>
            <a:ext cx="3964765" cy="3406404"/>
          </a:xfrm>
          <a:prstGeom prst="rect">
            <a:avLst/>
          </a:prstGeom>
          <a:ln w="12700">
            <a:solidFill>
              <a:schemeClr val="tx1"/>
            </a:solidFill>
          </a:ln>
        </p:spPr>
      </p:pic>
      <p:pic>
        <p:nvPicPr>
          <p:cNvPr id="34" name="Picture 33"/>
          <p:cNvPicPr>
            <a:picLocks noChangeAspect="1"/>
          </p:cNvPicPr>
          <p:nvPr/>
        </p:nvPicPr>
        <p:blipFill>
          <a:blip r:embed="rId3"/>
          <a:stretch>
            <a:fillRect/>
          </a:stretch>
        </p:blipFill>
        <p:spPr>
          <a:xfrm>
            <a:off x="756589" y="3115449"/>
            <a:ext cx="2829302" cy="1532717"/>
          </a:xfrm>
          <a:prstGeom prst="rect">
            <a:avLst/>
          </a:prstGeom>
          <a:ln w="12700">
            <a:noFill/>
          </a:ln>
        </p:spPr>
      </p:pic>
      <p:pic>
        <p:nvPicPr>
          <p:cNvPr id="35" name="Picture 34"/>
          <p:cNvPicPr>
            <a:picLocks noChangeAspect="1"/>
          </p:cNvPicPr>
          <p:nvPr/>
        </p:nvPicPr>
        <p:blipFill>
          <a:blip r:embed="rId4"/>
          <a:stretch>
            <a:fillRect/>
          </a:stretch>
        </p:blipFill>
        <p:spPr>
          <a:xfrm>
            <a:off x="756589" y="1574401"/>
            <a:ext cx="2108999" cy="1508685"/>
          </a:xfrm>
          <a:prstGeom prst="rect">
            <a:avLst/>
          </a:prstGeom>
        </p:spPr>
      </p:pic>
      <p:sp>
        <p:nvSpPr>
          <p:cNvPr id="36" name="Rectangle 35"/>
          <p:cNvSpPr/>
          <p:nvPr/>
        </p:nvSpPr>
        <p:spPr>
          <a:xfrm>
            <a:off x="756589" y="1574401"/>
            <a:ext cx="3335187" cy="3073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853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00" y="698400"/>
            <a:ext cx="8640000" cy="821214"/>
          </a:xfrm>
        </p:spPr>
        <p:txBody>
          <a:bodyPr/>
          <a:lstStyle/>
          <a:p>
            <a:r>
              <a:rPr lang="en-GB" dirty="0"/>
              <a:t>Summary</a:t>
            </a:r>
          </a:p>
        </p:txBody>
      </p:sp>
      <p:sp>
        <p:nvSpPr>
          <p:cNvPr id="3" name="Subtitle 2"/>
          <p:cNvSpPr>
            <a:spLocks noGrp="1"/>
          </p:cNvSpPr>
          <p:nvPr>
            <p:ph type="subTitle" idx="1"/>
          </p:nvPr>
        </p:nvSpPr>
        <p:spPr>
          <a:xfrm>
            <a:off x="252000" y="1598555"/>
            <a:ext cx="8640000" cy="2344795"/>
          </a:xfrm>
        </p:spPr>
        <p:txBody>
          <a:bodyPr/>
          <a:lstStyle/>
          <a:p>
            <a:pPr marL="342900" indent="-342900">
              <a:buFont typeface="Arial" panose="020B0604020202020204" pitchFamily="34" charset="0"/>
              <a:buChar char="•"/>
            </a:pPr>
            <a:r>
              <a:rPr lang="en-GB" dirty="0"/>
              <a:t>Summer 2018 (NOW): Would like to identify participants of an initial model </a:t>
            </a:r>
            <a:r>
              <a:rPr lang="en-GB" dirty="0" err="1"/>
              <a:t>intercomparison</a:t>
            </a:r>
            <a:r>
              <a:rPr lang="en-GB" dirty="0"/>
              <a:t> for +4K climate sensitivities</a:t>
            </a:r>
          </a:p>
          <a:p>
            <a:pPr marL="342900" indent="-342900">
              <a:buFont typeface="Arial" panose="020B0604020202020204" pitchFamily="34" charset="0"/>
              <a:buChar char="•"/>
            </a:pPr>
            <a:r>
              <a:rPr lang="en-GB" dirty="0"/>
              <a:t>Summer 2018 (NOW): Gauge broader interest and start to plan follow on activities and experimental design</a:t>
            </a:r>
          </a:p>
          <a:p>
            <a:pPr marL="342900" indent="-342900">
              <a:buFont typeface="Arial" panose="020B0604020202020204" pitchFamily="34" charset="0"/>
              <a:buChar char="•"/>
            </a:pPr>
            <a:r>
              <a:rPr lang="en-GB" dirty="0"/>
              <a:t>Meetings of opportunity: Possibly AGU (end 2018) and EGU (spring 2019)</a:t>
            </a:r>
          </a:p>
          <a:p>
            <a:pPr marL="342900" indent="-342900">
              <a:buFont typeface="Arial" panose="020B0604020202020204" pitchFamily="34" charset="0"/>
              <a:buChar char="•"/>
            </a:pPr>
            <a:r>
              <a:rPr lang="en-GB" dirty="0"/>
              <a:t>Contact me (Ben Shipway) or Hui Wan.  Sign up to GASS mailing list:</a:t>
            </a:r>
            <a:br>
              <a:rPr lang="en-GB" dirty="0"/>
            </a:br>
            <a:r>
              <a:rPr lang="en-GB" dirty="0">
                <a:hlinkClick r:id="rId2"/>
              </a:rPr>
              <a:t>https://www.gewex.org/panels/global-atmospheric-system-studies-panel/</a:t>
            </a:r>
            <a:endParaRPr lang="en-GB" dirty="0"/>
          </a:p>
        </p:txBody>
      </p:sp>
    </p:spTree>
    <p:extLst>
      <p:ext uri="{BB962C8B-B14F-4D97-AF65-F5344CB8AC3E}">
        <p14:creationId xmlns:p14="http://schemas.microsoft.com/office/powerpoint/2010/main" val="28303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Irina…</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98051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031789" y="52072"/>
            <a:ext cx="6348768" cy="667643"/>
          </a:xfrm>
          <a:prstGeom prst="rect">
            <a:avLst/>
          </a:prstGeom>
          <a:noFill/>
          <a:ln>
            <a:noFill/>
          </a:ln>
        </p:spPr>
        <p:style>
          <a:lnRef idx="0">
            <a:scrgbClr r="0" g="0" b="0"/>
          </a:lnRef>
          <a:fillRef idx="0">
            <a:scrgbClr r="0" g="0" b="0"/>
          </a:fillRef>
          <a:effectRef idx="0">
            <a:scrgbClr r="0" g="0" b="0"/>
          </a:effectRef>
          <a:fontRef idx="minor"/>
        </p:style>
        <p:txBody>
          <a:bodyPr lIns="50625" tIns="25313" rIns="50625" bIns="25313"/>
          <a:lstStyle/>
          <a:p>
            <a:pPr algn="ctr" defTabSz="685800">
              <a:defRPr/>
            </a:pPr>
            <a:r>
              <a:rPr lang="en-US" sz="1650" dirty="0">
                <a:solidFill>
                  <a:srgbClr val="2A65AC"/>
                </a:solidFill>
                <a:latin typeface="Arial" panose="020B0604020202020204" pitchFamily="34" charset="0"/>
                <a:cs typeface="Arial" panose="020B0604020202020204" pitchFamily="34" charset="0"/>
              </a:rPr>
              <a:t>Constraining Orographic Drag Effects (COORDE)</a:t>
            </a:r>
            <a:endParaRPr sz="1650" dirty="0">
              <a:solidFill>
                <a:srgbClr val="2A65AC"/>
              </a:solidFill>
              <a:latin typeface="Arial" panose="020B0604020202020204" pitchFamily="34" charset="0"/>
              <a:cs typeface="Arial" panose="020B0604020202020204" pitchFamily="34" charset="0"/>
            </a:endParaRPr>
          </a:p>
        </p:txBody>
      </p:sp>
      <p:pic>
        <p:nvPicPr>
          <p:cNvPr id="23" name="Picture 6" descr="Image result for metoffice">
            <a:extLst>
              <a:ext uri="{FF2B5EF4-FFF2-40B4-BE49-F238E27FC236}">
                <a16:creationId xmlns:a16="http://schemas.microsoft.com/office/drawing/2014/main" id="{CBEB1785-E9EC-4798-81FC-FE878C9671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474" y="4486247"/>
            <a:ext cx="1228526" cy="613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ECMWF_Master_Logo_RGB_nostrap.png">
            <a:extLst>
              <a:ext uri="{FF2B5EF4-FFF2-40B4-BE49-F238E27FC236}">
                <a16:creationId xmlns:a16="http://schemas.microsoft.com/office/drawing/2014/main" id="{A287DF51-1C17-4215-9B1C-EE2D94EA9D07}"/>
              </a:ext>
            </a:extLst>
          </p:cNvPr>
          <p:cNvPicPr>
            <a:picLocks noChangeAspect="1"/>
          </p:cNvPicPr>
          <p:nvPr/>
        </p:nvPicPr>
        <p:blipFill>
          <a:blip r:embed="rId4"/>
          <a:stretch>
            <a:fillRect/>
          </a:stretch>
        </p:blipFill>
        <p:spPr>
          <a:xfrm>
            <a:off x="8026216" y="4199926"/>
            <a:ext cx="1007041" cy="172994"/>
          </a:xfrm>
          <a:prstGeom prst="rect">
            <a:avLst/>
          </a:prstGeom>
        </p:spPr>
      </p:pic>
      <p:sp>
        <p:nvSpPr>
          <p:cNvPr id="22" name="TextBox 21">
            <a:extLst>
              <a:ext uri="{FF2B5EF4-FFF2-40B4-BE49-F238E27FC236}">
                <a16:creationId xmlns:a16="http://schemas.microsoft.com/office/drawing/2014/main" id="{C28AA282-645D-444E-8FFA-B7A126F25F12}"/>
              </a:ext>
            </a:extLst>
          </p:cNvPr>
          <p:cNvSpPr txBox="1"/>
          <p:nvPr/>
        </p:nvSpPr>
        <p:spPr>
          <a:xfrm>
            <a:off x="6966511" y="4350678"/>
            <a:ext cx="1059705" cy="738664"/>
          </a:xfrm>
          <a:prstGeom prst="rect">
            <a:avLst/>
          </a:prstGeom>
          <a:noFill/>
        </p:spPr>
        <p:txBody>
          <a:bodyPr wrap="square" rtlCol="0">
            <a:spAutoFit/>
          </a:bodyPr>
          <a:lstStyle/>
          <a:p>
            <a:pPr defTabSz="685800">
              <a:defRPr/>
            </a:pPr>
            <a:r>
              <a:rPr lang="en-GB" sz="1050" i="1" dirty="0">
                <a:solidFill>
                  <a:prstClr val="black"/>
                </a:solidFill>
                <a:latin typeface="Arial" panose="020B0604020202020204" pitchFamily="34" charset="0"/>
                <a:cs typeface="Arial" panose="020B0604020202020204" pitchFamily="34" charset="0"/>
              </a:rPr>
              <a:t> </a:t>
            </a:r>
            <a:r>
              <a:rPr lang="en-GB" sz="1050" i="1" dirty="0" err="1">
                <a:solidFill>
                  <a:prstClr val="black"/>
                </a:solidFill>
                <a:latin typeface="Arial" panose="020B0604020202020204" pitchFamily="34" charset="0"/>
                <a:cs typeface="Arial" panose="020B0604020202020204" pitchFamily="34" charset="0"/>
              </a:rPr>
              <a:t>A.van</a:t>
            </a:r>
            <a:r>
              <a:rPr lang="en-GB" sz="1050" i="1" dirty="0">
                <a:solidFill>
                  <a:prstClr val="black"/>
                </a:solidFill>
                <a:latin typeface="Arial" panose="020B0604020202020204" pitchFamily="34" charset="0"/>
                <a:cs typeface="Arial" panose="020B0604020202020204" pitchFamily="34" charset="0"/>
              </a:rPr>
              <a:t> Niekerk, I. Sandu and </a:t>
            </a:r>
          </a:p>
          <a:p>
            <a:pPr defTabSz="685800">
              <a:defRPr/>
            </a:pPr>
            <a:r>
              <a:rPr lang="en-GB" sz="1050" i="1" dirty="0">
                <a:solidFill>
                  <a:prstClr val="black"/>
                </a:solidFill>
                <a:latin typeface="Arial" panose="020B0604020202020204" pitchFamily="34" charset="0"/>
                <a:cs typeface="Arial" panose="020B0604020202020204" pitchFamily="34" charset="0"/>
              </a:rPr>
              <a:t>S. Vosper</a:t>
            </a:r>
          </a:p>
        </p:txBody>
      </p:sp>
      <p:pic>
        <p:nvPicPr>
          <p:cNvPr id="5" name="Picture 4">
            <a:extLst>
              <a:ext uri="{FF2B5EF4-FFF2-40B4-BE49-F238E27FC236}">
                <a16:creationId xmlns:a16="http://schemas.microsoft.com/office/drawing/2014/main" id="{F4B27E91-9F19-4305-9FFC-91347125E393}"/>
              </a:ext>
            </a:extLst>
          </p:cNvPr>
          <p:cNvPicPr>
            <a:picLocks noChangeAspect="1"/>
          </p:cNvPicPr>
          <p:nvPr/>
        </p:nvPicPr>
        <p:blipFill>
          <a:blip r:embed="rId5"/>
          <a:stretch>
            <a:fillRect/>
          </a:stretch>
        </p:blipFill>
        <p:spPr>
          <a:xfrm>
            <a:off x="348760" y="564834"/>
            <a:ext cx="4793375" cy="1510125"/>
          </a:xfrm>
          <a:prstGeom prst="rect">
            <a:avLst/>
          </a:prstGeom>
        </p:spPr>
      </p:pic>
      <p:sp>
        <p:nvSpPr>
          <p:cNvPr id="2" name="TextBox 1">
            <a:extLst>
              <a:ext uri="{FF2B5EF4-FFF2-40B4-BE49-F238E27FC236}">
                <a16:creationId xmlns:a16="http://schemas.microsoft.com/office/drawing/2014/main" id="{192A6404-9BE4-4537-AD19-CD80046E0182}"/>
              </a:ext>
            </a:extLst>
          </p:cNvPr>
          <p:cNvSpPr txBox="1"/>
          <p:nvPr/>
        </p:nvSpPr>
        <p:spPr>
          <a:xfrm>
            <a:off x="7286626" y="1"/>
            <a:ext cx="1833164" cy="923330"/>
          </a:xfrm>
          <a:prstGeom prst="rect">
            <a:avLst/>
          </a:prstGeom>
          <a:solidFill>
            <a:schemeClr val="accent1">
              <a:lumMod val="20000"/>
              <a:lumOff val="80000"/>
            </a:schemeClr>
          </a:solidFill>
        </p:spPr>
        <p:txBody>
          <a:bodyPr wrap="square" rtlCol="0">
            <a:spAutoFit/>
          </a:bodyPr>
          <a:lstStyle/>
          <a:p>
            <a:pPr algn="ctr"/>
            <a:r>
              <a:rPr lang="en-GB" dirty="0">
                <a:solidFill>
                  <a:srgbClr val="FF0000"/>
                </a:solidFill>
              </a:rPr>
              <a:t>New GASS/WGNE </a:t>
            </a:r>
            <a:r>
              <a:rPr lang="en-GB" dirty="0" err="1">
                <a:solidFill>
                  <a:srgbClr val="FF0000"/>
                </a:solidFill>
              </a:rPr>
              <a:t>intercomparison</a:t>
            </a:r>
            <a:endParaRPr lang="en-GB" dirty="0">
              <a:solidFill>
                <a:srgbClr val="FF0000"/>
              </a:solidFill>
            </a:endParaRPr>
          </a:p>
        </p:txBody>
      </p:sp>
      <p:sp>
        <p:nvSpPr>
          <p:cNvPr id="8" name="TextBox 7">
            <a:extLst>
              <a:ext uri="{FF2B5EF4-FFF2-40B4-BE49-F238E27FC236}">
                <a16:creationId xmlns:a16="http://schemas.microsoft.com/office/drawing/2014/main" id="{75D7195C-E0AA-42FD-8A0C-5EAE1C8446EB}"/>
              </a:ext>
            </a:extLst>
          </p:cNvPr>
          <p:cNvSpPr txBox="1"/>
          <p:nvPr/>
        </p:nvSpPr>
        <p:spPr>
          <a:xfrm>
            <a:off x="212836" y="2323071"/>
            <a:ext cx="6253635" cy="1546577"/>
          </a:xfrm>
          <a:prstGeom prst="rect">
            <a:avLst/>
          </a:prstGeom>
          <a:noFill/>
        </p:spPr>
        <p:txBody>
          <a:bodyPr wrap="none" rtlCol="0">
            <a:spAutoFit/>
          </a:bodyPr>
          <a:lstStyle/>
          <a:p>
            <a:pPr marL="257175" indent="-257175">
              <a:buAutoNum type="arabicPeriod"/>
            </a:pPr>
            <a:r>
              <a:rPr lang="en-GB" sz="1350" dirty="0"/>
              <a:t>Run high resolution (4-9km) simulations with high resolution orography</a:t>
            </a:r>
          </a:p>
          <a:p>
            <a:pPr marL="257175" indent="-257175">
              <a:buAutoNum type="arabicPeriod"/>
            </a:pPr>
            <a:r>
              <a:rPr lang="en-GB" sz="1350" dirty="0"/>
              <a:t>Run high resolution simulations with low resolution orography (150/125km)</a:t>
            </a:r>
          </a:p>
          <a:p>
            <a:pPr marL="257175" indent="-257175">
              <a:buAutoNum type="arabicPeriod"/>
            </a:pPr>
            <a:endParaRPr lang="en-GB" sz="1350" dirty="0"/>
          </a:p>
          <a:p>
            <a:pPr marL="257175" indent="-257175">
              <a:buAutoNum type="arabicPeriod"/>
            </a:pPr>
            <a:endParaRPr lang="en-GB" sz="1350" dirty="0"/>
          </a:p>
          <a:p>
            <a:pPr marL="257175" indent="-257175">
              <a:buAutoNum type="arabicPeriod"/>
            </a:pPr>
            <a:endParaRPr lang="en-GB" sz="1350" dirty="0"/>
          </a:p>
          <a:p>
            <a:pPr marL="257175" indent="-257175">
              <a:buAutoNum type="arabicPeriod"/>
            </a:pPr>
            <a:r>
              <a:rPr lang="en-GB" sz="1350" dirty="0"/>
              <a:t>Run low resolution global simulations with parametrized orographic drag </a:t>
            </a:r>
          </a:p>
          <a:p>
            <a:pPr marL="257175" indent="-257175">
              <a:buAutoNum type="arabicPeriod"/>
            </a:pPr>
            <a:r>
              <a:rPr lang="en-GB" sz="1350" dirty="0"/>
              <a:t>Run low resolution global simulations without parametrized orographic drag </a:t>
            </a:r>
          </a:p>
        </p:txBody>
      </p:sp>
      <p:sp>
        <p:nvSpPr>
          <p:cNvPr id="9" name="TextBox 8">
            <a:extLst>
              <a:ext uri="{FF2B5EF4-FFF2-40B4-BE49-F238E27FC236}">
                <a16:creationId xmlns:a16="http://schemas.microsoft.com/office/drawing/2014/main" id="{7297FC3F-A4B0-4FA5-A99D-CDBCE593B2BD}"/>
              </a:ext>
            </a:extLst>
          </p:cNvPr>
          <p:cNvSpPr txBox="1"/>
          <p:nvPr/>
        </p:nvSpPr>
        <p:spPr>
          <a:xfrm>
            <a:off x="6562406" y="2323071"/>
            <a:ext cx="2443532" cy="1546577"/>
          </a:xfrm>
          <a:prstGeom prst="rect">
            <a:avLst/>
          </a:prstGeom>
          <a:noFill/>
        </p:spPr>
        <p:txBody>
          <a:bodyPr wrap="square" rtlCol="0">
            <a:spAutoFit/>
          </a:bodyPr>
          <a:lstStyle/>
          <a:p>
            <a:r>
              <a:rPr lang="en-GB" sz="1350" dirty="0"/>
              <a:t>Difference gives the impact of resolved orography</a:t>
            </a:r>
          </a:p>
          <a:p>
            <a:endParaRPr lang="en-GB" sz="1350" dirty="0"/>
          </a:p>
          <a:p>
            <a:endParaRPr lang="en-GB" sz="1350" dirty="0"/>
          </a:p>
          <a:p>
            <a:endParaRPr lang="en-GB" sz="1350" dirty="0"/>
          </a:p>
          <a:p>
            <a:r>
              <a:rPr lang="en-GB" sz="1350" dirty="0"/>
              <a:t>Difference gives the impact of parametrized orographic drag</a:t>
            </a:r>
          </a:p>
        </p:txBody>
      </p:sp>
      <p:sp>
        <p:nvSpPr>
          <p:cNvPr id="12" name="Rectangle 11">
            <a:extLst>
              <a:ext uri="{FF2B5EF4-FFF2-40B4-BE49-F238E27FC236}">
                <a16:creationId xmlns:a16="http://schemas.microsoft.com/office/drawing/2014/main" id="{0D0AD140-8A6F-44DB-86DB-67A034B1FBEC}"/>
              </a:ext>
            </a:extLst>
          </p:cNvPr>
          <p:cNvSpPr/>
          <p:nvPr/>
        </p:nvSpPr>
        <p:spPr>
          <a:xfrm>
            <a:off x="212836" y="2193324"/>
            <a:ext cx="8793102" cy="847574"/>
          </a:xfrm>
          <a:prstGeom prst="rect">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cxnSp>
        <p:nvCxnSpPr>
          <p:cNvPr id="16" name="Straight Arrow Connector 15">
            <a:extLst>
              <a:ext uri="{FF2B5EF4-FFF2-40B4-BE49-F238E27FC236}">
                <a16:creationId xmlns:a16="http://schemas.microsoft.com/office/drawing/2014/main" id="{09B5A8FE-6F79-4E11-99EC-141188526177}"/>
              </a:ext>
            </a:extLst>
          </p:cNvPr>
          <p:cNvCxnSpPr/>
          <p:nvPr/>
        </p:nvCxnSpPr>
        <p:spPr>
          <a:xfrm>
            <a:off x="6252520" y="2571750"/>
            <a:ext cx="30988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1A76E6B-89CA-4CD6-8712-61C781F9A44B}"/>
              </a:ext>
            </a:extLst>
          </p:cNvPr>
          <p:cNvSpPr/>
          <p:nvPr/>
        </p:nvSpPr>
        <p:spPr>
          <a:xfrm>
            <a:off x="212836" y="3235626"/>
            <a:ext cx="8793102" cy="683745"/>
          </a:xfrm>
          <a:prstGeom prst="rect">
            <a:avLst/>
          </a:prstGeom>
          <a:noFill/>
          <a:ln w="38100">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cxnSp>
        <p:nvCxnSpPr>
          <p:cNvPr id="27" name="Straight Arrow Connector 26">
            <a:extLst>
              <a:ext uri="{FF2B5EF4-FFF2-40B4-BE49-F238E27FC236}">
                <a16:creationId xmlns:a16="http://schemas.microsoft.com/office/drawing/2014/main" id="{5515BC44-50E1-4689-9615-9B7AC6A308DB}"/>
              </a:ext>
            </a:extLst>
          </p:cNvPr>
          <p:cNvCxnSpPr/>
          <p:nvPr/>
        </p:nvCxnSpPr>
        <p:spPr>
          <a:xfrm>
            <a:off x="6265361" y="3577499"/>
            <a:ext cx="309887"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ED324F8-098D-4CEF-B34B-213B96B1F544}"/>
              </a:ext>
            </a:extLst>
          </p:cNvPr>
          <p:cNvSpPr txBox="1"/>
          <p:nvPr/>
        </p:nvSpPr>
        <p:spPr>
          <a:xfrm>
            <a:off x="3401145" y="2755254"/>
            <a:ext cx="1665841" cy="300082"/>
          </a:xfrm>
          <a:prstGeom prst="rect">
            <a:avLst/>
          </a:prstGeom>
          <a:noFill/>
        </p:spPr>
        <p:txBody>
          <a:bodyPr wrap="none" rtlCol="0">
            <a:spAutoFit/>
          </a:bodyPr>
          <a:lstStyle/>
          <a:p>
            <a:r>
              <a:rPr lang="en-GB" sz="1350" dirty="0"/>
              <a:t>(Global or regional)</a:t>
            </a:r>
          </a:p>
        </p:txBody>
      </p:sp>
    </p:spTree>
    <p:extLst>
      <p:ext uri="{BB962C8B-B14F-4D97-AF65-F5344CB8AC3E}">
        <p14:creationId xmlns:p14="http://schemas.microsoft.com/office/powerpoint/2010/main" val="357016103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p:cNvSpPr/>
          <p:nvPr/>
        </p:nvSpPr>
        <p:spPr>
          <a:xfrm>
            <a:off x="-80521" y="458445"/>
            <a:ext cx="4790257" cy="19878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ctr" defTabSz="685800">
              <a:defRPr/>
            </a:pPr>
            <a:r>
              <a:rPr lang="en-US" sz="1050" dirty="0">
                <a:solidFill>
                  <a:prstClr val="black"/>
                </a:solidFill>
                <a:latin typeface="Arial" panose="020B0604020202020204" pitchFamily="34" charset="0"/>
                <a:cs typeface="Arial" panose="020B0604020202020204" pitchFamily="34" charset="0"/>
              </a:rPr>
              <a:t>Change in winds after 24 hours due to :</a:t>
            </a:r>
          </a:p>
          <a:p>
            <a:pPr algn="ctr" defTabSz="685800">
              <a:defRPr/>
            </a:pPr>
            <a:endParaRPr lang="en-US" sz="1050" dirty="0">
              <a:solidFill>
                <a:prstClr val="black"/>
              </a:solidFill>
              <a:latin typeface="Arial" panose="020B0604020202020204" pitchFamily="34" charset="0"/>
              <a:cs typeface="Arial" panose="020B0604020202020204" pitchFamily="34" charset="0"/>
            </a:endParaRPr>
          </a:p>
          <a:p>
            <a:pPr defTabSz="685800">
              <a:defRPr/>
            </a:pPr>
            <a:r>
              <a:rPr lang="en-GB" sz="1050" dirty="0">
                <a:solidFill>
                  <a:prstClr val="black"/>
                </a:solidFill>
                <a:latin typeface="Arial" panose="020B0604020202020204" pitchFamily="34" charset="0"/>
                <a:cs typeface="Arial" panose="020B0604020202020204" pitchFamily="34" charset="0"/>
              </a:rPr>
              <a:t>          </a:t>
            </a:r>
          </a:p>
        </p:txBody>
      </p:sp>
      <p:pic>
        <p:nvPicPr>
          <p:cNvPr id="23" name="Picture 6" descr="Image result for metoffice">
            <a:extLst>
              <a:ext uri="{FF2B5EF4-FFF2-40B4-BE49-F238E27FC236}">
                <a16:creationId xmlns:a16="http://schemas.microsoft.com/office/drawing/2014/main" id="{CBEB1785-E9EC-4798-81FC-FE878C9671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474" y="4486247"/>
            <a:ext cx="1228526" cy="613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ECMWF_Master_Logo_RGB_nostrap.png">
            <a:extLst>
              <a:ext uri="{FF2B5EF4-FFF2-40B4-BE49-F238E27FC236}">
                <a16:creationId xmlns:a16="http://schemas.microsoft.com/office/drawing/2014/main" id="{A287DF51-1C17-4215-9B1C-EE2D94EA9D07}"/>
              </a:ext>
            </a:extLst>
          </p:cNvPr>
          <p:cNvPicPr>
            <a:picLocks noChangeAspect="1"/>
          </p:cNvPicPr>
          <p:nvPr/>
        </p:nvPicPr>
        <p:blipFill>
          <a:blip r:embed="rId4"/>
          <a:stretch>
            <a:fillRect/>
          </a:stretch>
        </p:blipFill>
        <p:spPr>
          <a:xfrm>
            <a:off x="8026216" y="4199926"/>
            <a:ext cx="1007041" cy="172994"/>
          </a:xfrm>
          <a:prstGeom prst="rect">
            <a:avLst/>
          </a:prstGeom>
        </p:spPr>
      </p:pic>
      <p:sp>
        <p:nvSpPr>
          <p:cNvPr id="22" name="TextBox 21">
            <a:extLst>
              <a:ext uri="{FF2B5EF4-FFF2-40B4-BE49-F238E27FC236}">
                <a16:creationId xmlns:a16="http://schemas.microsoft.com/office/drawing/2014/main" id="{C28AA282-645D-444E-8FFA-B7A126F25F12}"/>
              </a:ext>
            </a:extLst>
          </p:cNvPr>
          <p:cNvSpPr txBox="1"/>
          <p:nvPr/>
        </p:nvSpPr>
        <p:spPr>
          <a:xfrm>
            <a:off x="7016090" y="4238828"/>
            <a:ext cx="1059705" cy="738664"/>
          </a:xfrm>
          <a:prstGeom prst="rect">
            <a:avLst/>
          </a:prstGeom>
          <a:noFill/>
        </p:spPr>
        <p:txBody>
          <a:bodyPr wrap="square" rtlCol="0">
            <a:spAutoFit/>
          </a:bodyPr>
          <a:lstStyle/>
          <a:p>
            <a:pPr defTabSz="685800">
              <a:defRPr/>
            </a:pPr>
            <a:r>
              <a:rPr lang="en-GB" sz="1050" i="1" dirty="0">
                <a:solidFill>
                  <a:prstClr val="black"/>
                </a:solidFill>
                <a:latin typeface="Arial" panose="020B0604020202020204" pitchFamily="34" charset="0"/>
                <a:cs typeface="Arial" panose="020B0604020202020204" pitchFamily="34" charset="0"/>
              </a:rPr>
              <a:t> </a:t>
            </a:r>
            <a:r>
              <a:rPr lang="en-GB" sz="1050" i="1" dirty="0" err="1">
                <a:solidFill>
                  <a:prstClr val="black"/>
                </a:solidFill>
                <a:latin typeface="Arial" panose="020B0604020202020204" pitchFamily="34" charset="0"/>
                <a:cs typeface="Arial" panose="020B0604020202020204" pitchFamily="34" charset="0"/>
              </a:rPr>
              <a:t>A.van</a:t>
            </a:r>
            <a:r>
              <a:rPr lang="en-GB" sz="1050" i="1" dirty="0">
                <a:solidFill>
                  <a:prstClr val="black"/>
                </a:solidFill>
                <a:latin typeface="Arial" panose="020B0604020202020204" pitchFamily="34" charset="0"/>
                <a:cs typeface="Arial" panose="020B0604020202020204" pitchFamily="34" charset="0"/>
              </a:rPr>
              <a:t> Niekerk, I. Sandu and </a:t>
            </a:r>
          </a:p>
          <a:p>
            <a:pPr defTabSz="685800">
              <a:defRPr/>
            </a:pPr>
            <a:r>
              <a:rPr lang="en-GB" sz="1050" i="1" dirty="0">
                <a:solidFill>
                  <a:prstClr val="black"/>
                </a:solidFill>
                <a:latin typeface="Arial" panose="020B0604020202020204" pitchFamily="34" charset="0"/>
                <a:cs typeface="Arial" panose="020B0604020202020204" pitchFamily="34" charset="0"/>
              </a:rPr>
              <a:t>S. Vosper</a:t>
            </a:r>
          </a:p>
        </p:txBody>
      </p:sp>
      <p:sp>
        <p:nvSpPr>
          <p:cNvPr id="24" name="TextBox 23">
            <a:extLst>
              <a:ext uri="{FF2B5EF4-FFF2-40B4-BE49-F238E27FC236}">
                <a16:creationId xmlns:a16="http://schemas.microsoft.com/office/drawing/2014/main" id="{12D703DE-5189-4057-B923-D5052BB4438E}"/>
              </a:ext>
            </a:extLst>
          </p:cNvPr>
          <p:cNvSpPr txBox="1"/>
          <p:nvPr/>
        </p:nvSpPr>
        <p:spPr>
          <a:xfrm>
            <a:off x="827869" y="695426"/>
            <a:ext cx="1244251" cy="253916"/>
          </a:xfrm>
          <a:prstGeom prst="rect">
            <a:avLst/>
          </a:prstGeom>
          <a:noFill/>
        </p:spPr>
        <p:txBody>
          <a:bodyPr wrap="none" rtlCol="0">
            <a:spAutoFit/>
          </a:bodyPr>
          <a:lstStyle/>
          <a:p>
            <a:pPr defTabSz="685800">
              <a:defRPr/>
            </a:pPr>
            <a:r>
              <a:rPr lang="en-GB" sz="1050" dirty="0">
                <a:solidFill>
                  <a:srgbClr val="0000FF"/>
                </a:solidFill>
                <a:latin typeface="Arial"/>
              </a:rPr>
              <a:t>explicit orography</a:t>
            </a:r>
          </a:p>
        </p:txBody>
      </p:sp>
      <p:sp>
        <p:nvSpPr>
          <p:cNvPr id="34" name="TextBox 33">
            <a:extLst>
              <a:ext uri="{FF2B5EF4-FFF2-40B4-BE49-F238E27FC236}">
                <a16:creationId xmlns:a16="http://schemas.microsoft.com/office/drawing/2014/main" id="{2C2EF3BE-242B-4327-B4AA-B978A462D81C}"/>
              </a:ext>
            </a:extLst>
          </p:cNvPr>
          <p:cNvSpPr txBox="1"/>
          <p:nvPr/>
        </p:nvSpPr>
        <p:spPr>
          <a:xfrm>
            <a:off x="2163147" y="694235"/>
            <a:ext cx="1619354" cy="253916"/>
          </a:xfrm>
          <a:prstGeom prst="rect">
            <a:avLst/>
          </a:prstGeom>
          <a:noFill/>
        </p:spPr>
        <p:txBody>
          <a:bodyPr wrap="none" rtlCol="0">
            <a:spAutoFit/>
          </a:bodyPr>
          <a:lstStyle/>
          <a:p>
            <a:pPr defTabSz="685800">
              <a:defRPr/>
            </a:pPr>
            <a:r>
              <a:rPr lang="en-GB" sz="1050" dirty="0">
                <a:solidFill>
                  <a:srgbClr val="0000FF"/>
                </a:solidFill>
                <a:latin typeface="Arial"/>
              </a:rPr>
              <a:t>parametrized orography</a:t>
            </a:r>
          </a:p>
        </p:txBody>
      </p:sp>
      <p:sp>
        <p:nvSpPr>
          <p:cNvPr id="11" name="TextBox 10">
            <a:extLst>
              <a:ext uri="{FF2B5EF4-FFF2-40B4-BE49-F238E27FC236}">
                <a16:creationId xmlns:a16="http://schemas.microsoft.com/office/drawing/2014/main" id="{D96EDDD6-E694-4920-BBF6-41EFAC3757F0}"/>
              </a:ext>
            </a:extLst>
          </p:cNvPr>
          <p:cNvSpPr txBox="1"/>
          <p:nvPr/>
        </p:nvSpPr>
        <p:spPr>
          <a:xfrm>
            <a:off x="761163" y="4551880"/>
            <a:ext cx="1323881" cy="300082"/>
          </a:xfrm>
          <a:prstGeom prst="rect">
            <a:avLst/>
          </a:prstGeom>
          <a:solidFill>
            <a:schemeClr val="bg1"/>
          </a:solidFill>
        </p:spPr>
        <p:txBody>
          <a:bodyPr wrap="square" rtlCol="0">
            <a:spAutoFit/>
          </a:bodyPr>
          <a:lstStyle/>
          <a:p>
            <a:pPr defTabSz="685800">
              <a:defRPr/>
            </a:pPr>
            <a:endParaRPr lang="en-GB" sz="1350" dirty="0">
              <a:solidFill>
                <a:prstClr val="black"/>
              </a:solidFill>
              <a:latin typeface="Arial"/>
            </a:endParaRPr>
          </a:p>
        </p:txBody>
      </p:sp>
      <p:pic>
        <p:nvPicPr>
          <p:cNvPr id="4" name="Picture 3">
            <a:extLst>
              <a:ext uri="{FF2B5EF4-FFF2-40B4-BE49-F238E27FC236}">
                <a16:creationId xmlns:a16="http://schemas.microsoft.com/office/drawing/2014/main" id="{1E13D3A3-8ABC-487C-853D-B1A33615E010}"/>
              </a:ext>
            </a:extLst>
          </p:cNvPr>
          <p:cNvPicPr>
            <a:picLocks noChangeAspect="1"/>
          </p:cNvPicPr>
          <p:nvPr/>
        </p:nvPicPr>
        <p:blipFill>
          <a:blip r:embed="rId5"/>
          <a:stretch>
            <a:fillRect/>
          </a:stretch>
        </p:blipFill>
        <p:spPr>
          <a:xfrm>
            <a:off x="707825" y="942140"/>
            <a:ext cx="2906526" cy="2030909"/>
          </a:xfrm>
          <a:prstGeom prst="rect">
            <a:avLst/>
          </a:prstGeom>
        </p:spPr>
      </p:pic>
      <p:pic>
        <p:nvPicPr>
          <p:cNvPr id="7" name="Picture 6">
            <a:extLst>
              <a:ext uri="{FF2B5EF4-FFF2-40B4-BE49-F238E27FC236}">
                <a16:creationId xmlns:a16="http://schemas.microsoft.com/office/drawing/2014/main" id="{90943F9E-8FF1-4604-BDE4-55477540DE88}"/>
              </a:ext>
            </a:extLst>
          </p:cNvPr>
          <p:cNvPicPr>
            <a:picLocks noChangeAspect="1"/>
          </p:cNvPicPr>
          <p:nvPr/>
        </p:nvPicPr>
        <p:blipFill>
          <a:blip r:embed="rId6"/>
          <a:stretch>
            <a:fillRect/>
          </a:stretch>
        </p:blipFill>
        <p:spPr>
          <a:xfrm>
            <a:off x="707825" y="2950092"/>
            <a:ext cx="3017288" cy="2073566"/>
          </a:xfrm>
          <a:prstGeom prst="rect">
            <a:avLst/>
          </a:prstGeom>
        </p:spPr>
      </p:pic>
      <p:sp>
        <p:nvSpPr>
          <p:cNvPr id="6" name="TextBox 5">
            <a:extLst>
              <a:ext uri="{FF2B5EF4-FFF2-40B4-BE49-F238E27FC236}">
                <a16:creationId xmlns:a16="http://schemas.microsoft.com/office/drawing/2014/main" id="{7238A9F4-5B02-4663-BBC2-8A0A017E0C78}"/>
              </a:ext>
            </a:extLst>
          </p:cNvPr>
          <p:cNvSpPr txBox="1"/>
          <p:nvPr/>
        </p:nvSpPr>
        <p:spPr>
          <a:xfrm>
            <a:off x="256028" y="1837630"/>
            <a:ext cx="453970" cy="300082"/>
          </a:xfrm>
          <a:prstGeom prst="rect">
            <a:avLst/>
          </a:prstGeom>
          <a:noFill/>
        </p:spPr>
        <p:txBody>
          <a:bodyPr wrap="none" rtlCol="0">
            <a:spAutoFit/>
          </a:bodyPr>
          <a:lstStyle/>
          <a:p>
            <a:r>
              <a:rPr lang="en-GB" sz="1350" dirty="0"/>
              <a:t>UM</a:t>
            </a:r>
          </a:p>
        </p:txBody>
      </p:sp>
      <p:sp>
        <p:nvSpPr>
          <p:cNvPr id="25" name="TextBox 24">
            <a:extLst>
              <a:ext uri="{FF2B5EF4-FFF2-40B4-BE49-F238E27FC236}">
                <a16:creationId xmlns:a16="http://schemas.microsoft.com/office/drawing/2014/main" id="{C401584D-0A27-4A04-AAF9-15CB8C4E96DE}"/>
              </a:ext>
            </a:extLst>
          </p:cNvPr>
          <p:cNvSpPr txBox="1"/>
          <p:nvPr/>
        </p:nvSpPr>
        <p:spPr>
          <a:xfrm>
            <a:off x="256027" y="3848374"/>
            <a:ext cx="453970" cy="300082"/>
          </a:xfrm>
          <a:prstGeom prst="rect">
            <a:avLst/>
          </a:prstGeom>
          <a:noFill/>
        </p:spPr>
        <p:txBody>
          <a:bodyPr wrap="none" rtlCol="0">
            <a:spAutoFit/>
          </a:bodyPr>
          <a:lstStyle/>
          <a:p>
            <a:r>
              <a:rPr lang="en-GB" sz="1350" dirty="0"/>
              <a:t>IFS</a:t>
            </a:r>
          </a:p>
        </p:txBody>
      </p:sp>
      <p:sp>
        <p:nvSpPr>
          <p:cNvPr id="17" name="CustomShape 1">
            <a:extLst>
              <a:ext uri="{FF2B5EF4-FFF2-40B4-BE49-F238E27FC236}">
                <a16:creationId xmlns:a16="http://schemas.microsoft.com/office/drawing/2014/main" id="{0534CAB0-8638-4729-ABA8-FCBBEFF6FEE0}"/>
              </a:ext>
            </a:extLst>
          </p:cNvPr>
          <p:cNvSpPr/>
          <p:nvPr/>
        </p:nvSpPr>
        <p:spPr>
          <a:xfrm>
            <a:off x="1031789" y="52072"/>
            <a:ext cx="6348768" cy="667643"/>
          </a:xfrm>
          <a:prstGeom prst="rect">
            <a:avLst/>
          </a:prstGeom>
          <a:noFill/>
          <a:ln>
            <a:noFill/>
          </a:ln>
        </p:spPr>
        <p:style>
          <a:lnRef idx="0">
            <a:scrgbClr r="0" g="0" b="0"/>
          </a:lnRef>
          <a:fillRef idx="0">
            <a:scrgbClr r="0" g="0" b="0"/>
          </a:fillRef>
          <a:effectRef idx="0">
            <a:scrgbClr r="0" g="0" b="0"/>
          </a:effectRef>
          <a:fontRef idx="minor"/>
        </p:style>
        <p:txBody>
          <a:bodyPr lIns="50625" tIns="25313" rIns="50625" bIns="25313"/>
          <a:lstStyle/>
          <a:p>
            <a:pPr algn="ctr" defTabSz="685800">
              <a:defRPr/>
            </a:pPr>
            <a:r>
              <a:rPr lang="en-US" sz="1650" dirty="0">
                <a:solidFill>
                  <a:srgbClr val="2A65AC"/>
                </a:solidFill>
                <a:latin typeface="Arial" panose="020B0604020202020204" pitchFamily="34" charset="0"/>
                <a:cs typeface="Arial" panose="020B0604020202020204" pitchFamily="34" charset="0"/>
              </a:rPr>
              <a:t>Constraining Orographic Drag Effects (COORDE)</a:t>
            </a:r>
            <a:endParaRPr sz="1650" dirty="0">
              <a:solidFill>
                <a:srgbClr val="2A65AC"/>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3D4E546-CC1C-4A25-9BAB-5275398AE969}"/>
              </a:ext>
            </a:extLst>
          </p:cNvPr>
          <p:cNvSpPr txBox="1"/>
          <p:nvPr/>
        </p:nvSpPr>
        <p:spPr>
          <a:xfrm>
            <a:off x="7236620" y="1"/>
            <a:ext cx="1883170" cy="923330"/>
          </a:xfrm>
          <a:prstGeom prst="rect">
            <a:avLst/>
          </a:prstGeom>
          <a:solidFill>
            <a:schemeClr val="accent1">
              <a:lumMod val="20000"/>
              <a:lumOff val="80000"/>
            </a:schemeClr>
          </a:solidFill>
        </p:spPr>
        <p:txBody>
          <a:bodyPr wrap="square" rtlCol="0">
            <a:spAutoFit/>
          </a:bodyPr>
          <a:lstStyle/>
          <a:p>
            <a:pPr algn="ctr"/>
            <a:r>
              <a:rPr lang="en-GB" dirty="0">
                <a:solidFill>
                  <a:srgbClr val="FF0000"/>
                </a:solidFill>
              </a:rPr>
              <a:t>New GASS/WGNE </a:t>
            </a:r>
            <a:r>
              <a:rPr lang="en-GB" dirty="0" err="1">
                <a:solidFill>
                  <a:srgbClr val="FF0000"/>
                </a:solidFill>
              </a:rPr>
              <a:t>intercomparison</a:t>
            </a:r>
            <a:endParaRPr lang="en-GB" dirty="0">
              <a:solidFill>
                <a:srgbClr val="FF0000"/>
              </a:solidFill>
            </a:endParaRPr>
          </a:p>
        </p:txBody>
      </p:sp>
    </p:spTree>
    <p:extLst>
      <p:ext uri="{BB962C8B-B14F-4D97-AF65-F5344CB8AC3E}">
        <p14:creationId xmlns:p14="http://schemas.microsoft.com/office/powerpoint/2010/main" val="35332107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328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611" y="482600"/>
            <a:ext cx="8152776" cy="4178299"/>
          </a:xfrm>
          <a:prstGeom prst="rect">
            <a:avLst/>
          </a:prstGeom>
        </p:spPr>
      </p:pic>
      <p:sp>
        <p:nvSpPr>
          <p:cNvPr id="6" name="Right Arrow 5"/>
          <p:cNvSpPr/>
          <p:nvPr/>
        </p:nvSpPr>
        <p:spPr>
          <a:xfrm>
            <a:off x="728663" y="3747056"/>
            <a:ext cx="2614612" cy="6500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DCMIP</a:t>
            </a:r>
          </a:p>
        </p:txBody>
      </p:sp>
      <p:sp>
        <p:nvSpPr>
          <p:cNvPr id="9" name="Right Arrow 8"/>
          <p:cNvSpPr/>
          <p:nvPr/>
        </p:nvSpPr>
        <p:spPr>
          <a:xfrm flipH="1">
            <a:off x="5793008" y="816768"/>
            <a:ext cx="2614612" cy="6500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GASS</a:t>
            </a:r>
          </a:p>
        </p:txBody>
      </p:sp>
    </p:spTree>
    <p:extLst>
      <p:ext uri="{BB962C8B-B14F-4D97-AF65-F5344CB8AC3E}">
        <p14:creationId xmlns:p14="http://schemas.microsoft.com/office/powerpoint/2010/main" val="36197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p:cNvSpPr/>
          <p:nvPr/>
        </p:nvSpPr>
        <p:spPr>
          <a:xfrm>
            <a:off x="-80521" y="458445"/>
            <a:ext cx="4790257" cy="19878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ctr" defTabSz="685800">
              <a:defRPr/>
            </a:pPr>
            <a:r>
              <a:rPr lang="en-US" sz="1050" dirty="0">
                <a:solidFill>
                  <a:prstClr val="black"/>
                </a:solidFill>
                <a:latin typeface="Arial" panose="020B0604020202020204" pitchFamily="34" charset="0"/>
                <a:cs typeface="Arial" panose="020B0604020202020204" pitchFamily="34" charset="0"/>
              </a:rPr>
              <a:t>Change in winds after 24 hours due to :</a:t>
            </a:r>
          </a:p>
          <a:p>
            <a:pPr algn="ctr" defTabSz="685800">
              <a:defRPr/>
            </a:pPr>
            <a:endParaRPr lang="en-US" sz="1050" dirty="0">
              <a:solidFill>
                <a:prstClr val="black"/>
              </a:solidFill>
              <a:latin typeface="Arial" panose="020B0604020202020204" pitchFamily="34" charset="0"/>
              <a:cs typeface="Arial" panose="020B0604020202020204" pitchFamily="34" charset="0"/>
            </a:endParaRPr>
          </a:p>
          <a:p>
            <a:pPr defTabSz="685800">
              <a:defRPr/>
            </a:pPr>
            <a:r>
              <a:rPr lang="en-GB" sz="1050" dirty="0">
                <a:solidFill>
                  <a:prstClr val="black"/>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DB691BBA-4EB5-45CF-8037-F55655731CC9}"/>
              </a:ext>
            </a:extLst>
          </p:cNvPr>
          <p:cNvSpPr txBox="1"/>
          <p:nvPr/>
        </p:nvSpPr>
        <p:spPr>
          <a:xfrm>
            <a:off x="6682866" y="2059496"/>
            <a:ext cx="2436923" cy="1015663"/>
          </a:xfrm>
          <a:prstGeom prst="rect">
            <a:avLst/>
          </a:prstGeom>
          <a:solidFill>
            <a:schemeClr val="bg2"/>
          </a:solidFill>
        </p:spPr>
        <p:txBody>
          <a:bodyPr wrap="square" rtlCol="0">
            <a:spAutoFit/>
          </a:bodyPr>
          <a:lstStyle/>
          <a:p>
            <a:pPr defTabSz="685800">
              <a:defRPr/>
            </a:pPr>
            <a:r>
              <a:rPr lang="en-GB" sz="1500" dirty="0">
                <a:solidFill>
                  <a:srgbClr val="0000FF"/>
                </a:solidFill>
                <a:latin typeface="Arial" panose="020B0604020202020204" pitchFamily="34" charset="0"/>
                <a:cs typeface="Arial" panose="020B0604020202020204" pitchFamily="34" charset="0"/>
              </a:rPr>
              <a:t>As much a parametrization problem as a physics-dynamics problem</a:t>
            </a:r>
          </a:p>
        </p:txBody>
      </p:sp>
      <p:pic>
        <p:nvPicPr>
          <p:cNvPr id="23" name="Picture 6" descr="Image result for metoffice">
            <a:extLst>
              <a:ext uri="{FF2B5EF4-FFF2-40B4-BE49-F238E27FC236}">
                <a16:creationId xmlns:a16="http://schemas.microsoft.com/office/drawing/2014/main" id="{CBEB1785-E9EC-4798-81FC-FE878C9671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474" y="4486247"/>
            <a:ext cx="1228526" cy="613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ECMWF_Master_Logo_RGB_nostrap.png">
            <a:extLst>
              <a:ext uri="{FF2B5EF4-FFF2-40B4-BE49-F238E27FC236}">
                <a16:creationId xmlns:a16="http://schemas.microsoft.com/office/drawing/2014/main" id="{A287DF51-1C17-4215-9B1C-EE2D94EA9D07}"/>
              </a:ext>
            </a:extLst>
          </p:cNvPr>
          <p:cNvPicPr>
            <a:picLocks noChangeAspect="1"/>
          </p:cNvPicPr>
          <p:nvPr/>
        </p:nvPicPr>
        <p:blipFill>
          <a:blip r:embed="rId4"/>
          <a:stretch>
            <a:fillRect/>
          </a:stretch>
        </p:blipFill>
        <p:spPr>
          <a:xfrm>
            <a:off x="8026216" y="4199926"/>
            <a:ext cx="1007041" cy="172994"/>
          </a:xfrm>
          <a:prstGeom prst="rect">
            <a:avLst/>
          </a:prstGeom>
        </p:spPr>
      </p:pic>
      <p:sp>
        <p:nvSpPr>
          <p:cNvPr id="24" name="TextBox 23">
            <a:extLst>
              <a:ext uri="{FF2B5EF4-FFF2-40B4-BE49-F238E27FC236}">
                <a16:creationId xmlns:a16="http://schemas.microsoft.com/office/drawing/2014/main" id="{12D703DE-5189-4057-B923-D5052BB4438E}"/>
              </a:ext>
            </a:extLst>
          </p:cNvPr>
          <p:cNvSpPr txBox="1"/>
          <p:nvPr/>
        </p:nvSpPr>
        <p:spPr>
          <a:xfrm>
            <a:off x="864940" y="683069"/>
            <a:ext cx="1244251" cy="253916"/>
          </a:xfrm>
          <a:prstGeom prst="rect">
            <a:avLst/>
          </a:prstGeom>
          <a:noFill/>
        </p:spPr>
        <p:txBody>
          <a:bodyPr wrap="none" rtlCol="0">
            <a:spAutoFit/>
          </a:bodyPr>
          <a:lstStyle/>
          <a:p>
            <a:pPr defTabSz="685800">
              <a:defRPr/>
            </a:pPr>
            <a:r>
              <a:rPr lang="en-GB" sz="1050" dirty="0">
                <a:solidFill>
                  <a:srgbClr val="0000FF"/>
                </a:solidFill>
                <a:latin typeface="Arial"/>
              </a:rPr>
              <a:t>explicit orography</a:t>
            </a:r>
          </a:p>
        </p:txBody>
      </p:sp>
      <p:sp>
        <p:nvSpPr>
          <p:cNvPr id="34" name="TextBox 33">
            <a:extLst>
              <a:ext uri="{FF2B5EF4-FFF2-40B4-BE49-F238E27FC236}">
                <a16:creationId xmlns:a16="http://schemas.microsoft.com/office/drawing/2014/main" id="{2C2EF3BE-242B-4327-B4AA-B978A462D81C}"/>
              </a:ext>
            </a:extLst>
          </p:cNvPr>
          <p:cNvSpPr txBox="1"/>
          <p:nvPr/>
        </p:nvSpPr>
        <p:spPr>
          <a:xfrm>
            <a:off x="2163147" y="694235"/>
            <a:ext cx="1619354" cy="253916"/>
          </a:xfrm>
          <a:prstGeom prst="rect">
            <a:avLst/>
          </a:prstGeom>
          <a:noFill/>
        </p:spPr>
        <p:txBody>
          <a:bodyPr wrap="none" rtlCol="0">
            <a:spAutoFit/>
          </a:bodyPr>
          <a:lstStyle/>
          <a:p>
            <a:pPr defTabSz="685800">
              <a:defRPr/>
            </a:pPr>
            <a:r>
              <a:rPr lang="en-GB" sz="1050" dirty="0">
                <a:solidFill>
                  <a:srgbClr val="0000FF"/>
                </a:solidFill>
                <a:latin typeface="Arial"/>
              </a:rPr>
              <a:t>parametrized orography</a:t>
            </a:r>
          </a:p>
        </p:txBody>
      </p:sp>
      <p:sp>
        <p:nvSpPr>
          <p:cNvPr id="11" name="TextBox 10">
            <a:extLst>
              <a:ext uri="{FF2B5EF4-FFF2-40B4-BE49-F238E27FC236}">
                <a16:creationId xmlns:a16="http://schemas.microsoft.com/office/drawing/2014/main" id="{D96EDDD6-E694-4920-BBF6-41EFAC3757F0}"/>
              </a:ext>
            </a:extLst>
          </p:cNvPr>
          <p:cNvSpPr txBox="1"/>
          <p:nvPr/>
        </p:nvSpPr>
        <p:spPr>
          <a:xfrm>
            <a:off x="761163" y="4551880"/>
            <a:ext cx="1323881" cy="300082"/>
          </a:xfrm>
          <a:prstGeom prst="rect">
            <a:avLst/>
          </a:prstGeom>
          <a:solidFill>
            <a:schemeClr val="bg1"/>
          </a:solidFill>
        </p:spPr>
        <p:txBody>
          <a:bodyPr wrap="square" rtlCol="0">
            <a:spAutoFit/>
          </a:bodyPr>
          <a:lstStyle/>
          <a:p>
            <a:pPr defTabSz="685800">
              <a:defRPr/>
            </a:pPr>
            <a:endParaRPr lang="en-GB" sz="1350" dirty="0">
              <a:solidFill>
                <a:prstClr val="black"/>
              </a:solidFill>
              <a:latin typeface="Arial"/>
            </a:endParaRPr>
          </a:p>
        </p:txBody>
      </p:sp>
      <p:pic>
        <p:nvPicPr>
          <p:cNvPr id="4" name="Picture 3">
            <a:extLst>
              <a:ext uri="{FF2B5EF4-FFF2-40B4-BE49-F238E27FC236}">
                <a16:creationId xmlns:a16="http://schemas.microsoft.com/office/drawing/2014/main" id="{1E13D3A3-8ABC-487C-853D-B1A33615E010}"/>
              </a:ext>
            </a:extLst>
          </p:cNvPr>
          <p:cNvPicPr>
            <a:picLocks noChangeAspect="1"/>
          </p:cNvPicPr>
          <p:nvPr/>
        </p:nvPicPr>
        <p:blipFill>
          <a:blip r:embed="rId5"/>
          <a:stretch>
            <a:fillRect/>
          </a:stretch>
        </p:blipFill>
        <p:spPr>
          <a:xfrm>
            <a:off x="707825" y="942140"/>
            <a:ext cx="2906526" cy="2030909"/>
          </a:xfrm>
          <a:prstGeom prst="rect">
            <a:avLst/>
          </a:prstGeom>
        </p:spPr>
      </p:pic>
      <p:pic>
        <p:nvPicPr>
          <p:cNvPr id="7" name="Picture 6">
            <a:extLst>
              <a:ext uri="{FF2B5EF4-FFF2-40B4-BE49-F238E27FC236}">
                <a16:creationId xmlns:a16="http://schemas.microsoft.com/office/drawing/2014/main" id="{90943F9E-8FF1-4604-BDE4-55477540DE88}"/>
              </a:ext>
            </a:extLst>
          </p:cNvPr>
          <p:cNvPicPr>
            <a:picLocks noChangeAspect="1"/>
          </p:cNvPicPr>
          <p:nvPr/>
        </p:nvPicPr>
        <p:blipFill>
          <a:blip r:embed="rId6"/>
          <a:stretch>
            <a:fillRect/>
          </a:stretch>
        </p:blipFill>
        <p:spPr>
          <a:xfrm>
            <a:off x="707825" y="2950092"/>
            <a:ext cx="3017288" cy="2073566"/>
          </a:xfrm>
          <a:prstGeom prst="rect">
            <a:avLst/>
          </a:prstGeom>
        </p:spPr>
      </p:pic>
      <p:pic>
        <p:nvPicPr>
          <p:cNvPr id="16" name="Picture 15">
            <a:extLst>
              <a:ext uri="{FF2B5EF4-FFF2-40B4-BE49-F238E27FC236}">
                <a16:creationId xmlns:a16="http://schemas.microsoft.com/office/drawing/2014/main" id="{13829EE4-FD25-495A-B988-0B407781142A}"/>
              </a:ext>
            </a:extLst>
          </p:cNvPr>
          <p:cNvPicPr>
            <a:picLocks noChangeAspect="1"/>
          </p:cNvPicPr>
          <p:nvPr/>
        </p:nvPicPr>
        <p:blipFill>
          <a:blip r:embed="rId7"/>
          <a:stretch>
            <a:fillRect/>
          </a:stretch>
        </p:blipFill>
        <p:spPr>
          <a:xfrm>
            <a:off x="3614352" y="1099661"/>
            <a:ext cx="2679271" cy="1867209"/>
          </a:xfrm>
          <a:prstGeom prst="rect">
            <a:avLst/>
          </a:prstGeom>
        </p:spPr>
      </p:pic>
      <p:pic>
        <p:nvPicPr>
          <p:cNvPr id="17" name="Picture 16">
            <a:extLst>
              <a:ext uri="{FF2B5EF4-FFF2-40B4-BE49-F238E27FC236}">
                <a16:creationId xmlns:a16="http://schemas.microsoft.com/office/drawing/2014/main" id="{EDF72009-C982-44DF-B9A5-B2E7DA1303EA}"/>
              </a:ext>
            </a:extLst>
          </p:cNvPr>
          <p:cNvPicPr>
            <a:picLocks noChangeAspect="1"/>
          </p:cNvPicPr>
          <p:nvPr/>
        </p:nvPicPr>
        <p:blipFill>
          <a:blip r:embed="rId8"/>
          <a:stretch>
            <a:fillRect/>
          </a:stretch>
        </p:blipFill>
        <p:spPr>
          <a:xfrm>
            <a:off x="3677029" y="3107033"/>
            <a:ext cx="2664678" cy="1918568"/>
          </a:xfrm>
          <a:prstGeom prst="rect">
            <a:avLst/>
          </a:prstGeom>
        </p:spPr>
      </p:pic>
      <p:sp>
        <p:nvSpPr>
          <p:cNvPr id="33" name="TextBox 32">
            <a:extLst>
              <a:ext uri="{FF2B5EF4-FFF2-40B4-BE49-F238E27FC236}">
                <a16:creationId xmlns:a16="http://schemas.microsoft.com/office/drawing/2014/main" id="{D2EE4150-7170-44C6-BEC3-993C8B358B2D}"/>
              </a:ext>
            </a:extLst>
          </p:cNvPr>
          <p:cNvSpPr txBox="1"/>
          <p:nvPr/>
        </p:nvSpPr>
        <p:spPr>
          <a:xfrm>
            <a:off x="4231386" y="413997"/>
            <a:ext cx="1619354" cy="738664"/>
          </a:xfrm>
          <a:prstGeom prst="rect">
            <a:avLst/>
          </a:prstGeom>
          <a:noFill/>
        </p:spPr>
        <p:txBody>
          <a:bodyPr wrap="none" rtlCol="0">
            <a:spAutoFit/>
          </a:bodyPr>
          <a:lstStyle/>
          <a:p>
            <a:pPr algn="ctr" defTabSz="685800">
              <a:defRPr/>
            </a:pPr>
            <a:r>
              <a:rPr lang="en-GB" sz="1050" dirty="0">
                <a:solidFill>
                  <a:srgbClr val="0000FF"/>
                </a:solidFill>
                <a:latin typeface="Arial"/>
              </a:rPr>
              <a:t>Impact due to</a:t>
            </a:r>
          </a:p>
          <a:p>
            <a:pPr algn="ctr" defTabSz="685800">
              <a:defRPr/>
            </a:pPr>
            <a:r>
              <a:rPr lang="en-GB" sz="1050" dirty="0">
                <a:solidFill>
                  <a:srgbClr val="0000FF"/>
                </a:solidFill>
                <a:latin typeface="Arial"/>
              </a:rPr>
              <a:t>parametrized orography</a:t>
            </a:r>
          </a:p>
          <a:p>
            <a:pPr algn="ctr" defTabSz="685800">
              <a:defRPr/>
            </a:pPr>
            <a:r>
              <a:rPr lang="en-GB" sz="1050" dirty="0">
                <a:solidFill>
                  <a:srgbClr val="0000FF"/>
                </a:solidFill>
                <a:latin typeface="Arial"/>
              </a:rPr>
              <a:t>= </a:t>
            </a:r>
          </a:p>
          <a:p>
            <a:pPr algn="ctr" defTabSz="685800">
              <a:defRPr/>
            </a:pPr>
            <a:r>
              <a:rPr lang="en-GB" sz="1050" dirty="0">
                <a:solidFill>
                  <a:srgbClr val="0000FF"/>
                </a:solidFill>
                <a:latin typeface="Arial"/>
              </a:rPr>
              <a:t>p</a:t>
            </a:r>
            <a:r>
              <a:rPr lang="en-GB" sz="1050" dirty="0" err="1">
                <a:solidFill>
                  <a:srgbClr val="0000FF"/>
                </a:solidFill>
                <a:latin typeface="Arial"/>
              </a:rPr>
              <a:t>hys</a:t>
            </a:r>
            <a:r>
              <a:rPr lang="en-GB" sz="1050" dirty="0">
                <a:solidFill>
                  <a:srgbClr val="0000FF"/>
                </a:solidFill>
                <a:latin typeface="Arial"/>
              </a:rPr>
              <a:t> + </a:t>
            </a:r>
            <a:r>
              <a:rPr lang="en-GB" sz="1050" dirty="0" err="1">
                <a:solidFill>
                  <a:srgbClr val="0000FF"/>
                </a:solidFill>
                <a:latin typeface="Arial"/>
              </a:rPr>
              <a:t>dyn</a:t>
            </a:r>
            <a:r>
              <a:rPr lang="en-GB" sz="1050" dirty="0">
                <a:solidFill>
                  <a:srgbClr val="0000FF"/>
                </a:solidFill>
                <a:latin typeface="Arial"/>
              </a:rPr>
              <a:t> tendency</a:t>
            </a:r>
          </a:p>
        </p:txBody>
      </p:sp>
      <p:sp>
        <p:nvSpPr>
          <p:cNvPr id="35" name="TextBox 34">
            <a:extLst>
              <a:ext uri="{FF2B5EF4-FFF2-40B4-BE49-F238E27FC236}">
                <a16:creationId xmlns:a16="http://schemas.microsoft.com/office/drawing/2014/main" id="{1BC4FDB2-6A88-46E3-A409-2138DA7467FE}"/>
              </a:ext>
            </a:extLst>
          </p:cNvPr>
          <p:cNvSpPr txBox="1"/>
          <p:nvPr/>
        </p:nvSpPr>
        <p:spPr>
          <a:xfrm>
            <a:off x="7016090" y="4238828"/>
            <a:ext cx="1059705" cy="738664"/>
          </a:xfrm>
          <a:prstGeom prst="rect">
            <a:avLst/>
          </a:prstGeom>
          <a:noFill/>
        </p:spPr>
        <p:txBody>
          <a:bodyPr wrap="square" rtlCol="0">
            <a:spAutoFit/>
          </a:bodyPr>
          <a:lstStyle/>
          <a:p>
            <a:pPr defTabSz="685800">
              <a:defRPr/>
            </a:pPr>
            <a:r>
              <a:rPr lang="en-GB" sz="1050" i="1" dirty="0">
                <a:solidFill>
                  <a:prstClr val="black"/>
                </a:solidFill>
                <a:latin typeface="Arial" panose="020B0604020202020204" pitchFamily="34" charset="0"/>
                <a:cs typeface="Arial" panose="020B0604020202020204" pitchFamily="34" charset="0"/>
              </a:rPr>
              <a:t> </a:t>
            </a:r>
            <a:r>
              <a:rPr lang="en-GB" sz="1050" i="1" dirty="0" err="1">
                <a:solidFill>
                  <a:prstClr val="black"/>
                </a:solidFill>
                <a:latin typeface="Arial" panose="020B0604020202020204" pitchFamily="34" charset="0"/>
                <a:cs typeface="Arial" panose="020B0604020202020204" pitchFamily="34" charset="0"/>
              </a:rPr>
              <a:t>A.van</a:t>
            </a:r>
            <a:r>
              <a:rPr lang="en-GB" sz="1050" i="1" dirty="0">
                <a:solidFill>
                  <a:prstClr val="black"/>
                </a:solidFill>
                <a:latin typeface="Arial" panose="020B0604020202020204" pitchFamily="34" charset="0"/>
                <a:cs typeface="Arial" panose="020B0604020202020204" pitchFamily="34" charset="0"/>
              </a:rPr>
              <a:t> Niekerk, I. Sandu and </a:t>
            </a:r>
          </a:p>
          <a:p>
            <a:pPr defTabSz="685800">
              <a:defRPr/>
            </a:pPr>
            <a:r>
              <a:rPr lang="en-GB" sz="1050" i="1" dirty="0">
                <a:solidFill>
                  <a:prstClr val="black"/>
                </a:solidFill>
                <a:latin typeface="Arial" panose="020B0604020202020204" pitchFamily="34" charset="0"/>
                <a:cs typeface="Arial" panose="020B0604020202020204" pitchFamily="34" charset="0"/>
              </a:rPr>
              <a:t>S. Vosper</a:t>
            </a:r>
          </a:p>
        </p:txBody>
      </p:sp>
      <p:sp>
        <p:nvSpPr>
          <p:cNvPr id="36" name="CustomShape 1">
            <a:extLst>
              <a:ext uri="{FF2B5EF4-FFF2-40B4-BE49-F238E27FC236}">
                <a16:creationId xmlns:a16="http://schemas.microsoft.com/office/drawing/2014/main" id="{9A3D431F-9464-45FF-AF2A-E6CA86336452}"/>
              </a:ext>
            </a:extLst>
          </p:cNvPr>
          <p:cNvSpPr/>
          <p:nvPr/>
        </p:nvSpPr>
        <p:spPr>
          <a:xfrm>
            <a:off x="1031789" y="52072"/>
            <a:ext cx="6348768" cy="667643"/>
          </a:xfrm>
          <a:prstGeom prst="rect">
            <a:avLst/>
          </a:prstGeom>
          <a:noFill/>
          <a:ln>
            <a:noFill/>
          </a:ln>
        </p:spPr>
        <p:style>
          <a:lnRef idx="0">
            <a:scrgbClr r="0" g="0" b="0"/>
          </a:lnRef>
          <a:fillRef idx="0">
            <a:scrgbClr r="0" g="0" b="0"/>
          </a:fillRef>
          <a:effectRef idx="0">
            <a:scrgbClr r="0" g="0" b="0"/>
          </a:effectRef>
          <a:fontRef idx="minor"/>
        </p:style>
        <p:txBody>
          <a:bodyPr lIns="50625" tIns="25313" rIns="50625" bIns="25313"/>
          <a:lstStyle/>
          <a:p>
            <a:pPr algn="ctr" defTabSz="685800">
              <a:defRPr/>
            </a:pPr>
            <a:r>
              <a:rPr lang="en-US" sz="1650" dirty="0">
                <a:solidFill>
                  <a:srgbClr val="2A65AC"/>
                </a:solidFill>
                <a:latin typeface="Arial" panose="020B0604020202020204" pitchFamily="34" charset="0"/>
                <a:cs typeface="Arial" panose="020B0604020202020204" pitchFamily="34" charset="0"/>
              </a:rPr>
              <a:t>Constraining Orographic Drag Effects (COORDE)</a:t>
            </a:r>
            <a:endParaRPr sz="1650" dirty="0">
              <a:solidFill>
                <a:srgbClr val="2A65AC"/>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6038514-CD4F-48C7-9810-94367F106352}"/>
              </a:ext>
            </a:extLst>
          </p:cNvPr>
          <p:cNvSpPr txBox="1"/>
          <p:nvPr/>
        </p:nvSpPr>
        <p:spPr>
          <a:xfrm>
            <a:off x="7229476" y="1"/>
            <a:ext cx="1890314" cy="923330"/>
          </a:xfrm>
          <a:prstGeom prst="rect">
            <a:avLst/>
          </a:prstGeom>
          <a:solidFill>
            <a:schemeClr val="accent1">
              <a:lumMod val="20000"/>
              <a:lumOff val="80000"/>
            </a:schemeClr>
          </a:solidFill>
        </p:spPr>
        <p:txBody>
          <a:bodyPr wrap="square" rtlCol="0">
            <a:spAutoFit/>
          </a:bodyPr>
          <a:lstStyle/>
          <a:p>
            <a:pPr algn="ctr"/>
            <a:r>
              <a:rPr lang="en-GB" dirty="0">
                <a:solidFill>
                  <a:srgbClr val="FF0000"/>
                </a:solidFill>
              </a:rPr>
              <a:t>New GASS/WGNE </a:t>
            </a:r>
            <a:r>
              <a:rPr lang="en-GB" dirty="0" err="1">
                <a:solidFill>
                  <a:srgbClr val="FF0000"/>
                </a:solidFill>
              </a:rPr>
              <a:t>intercomparison</a:t>
            </a:r>
            <a:endParaRPr lang="en-GB" dirty="0">
              <a:solidFill>
                <a:srgbClr val="FF0000"/>
              </a:solidFill>
            </a:endParaRPr>
          </a:p>
        </p:txBody>
      </p:sp>
      <p:sp>
        <p:nvSpPr>
          <p:cNvPr id="18" name="TextBox 17">
            <a:extLst>
              <a:ext uri="{FF2B5EF4-FFF2-40B4-BE49-F238E27FC236}">
                <a16:creationId xmlns:a16="http://schemas.microsoft.com/office/drawing/2014/main" id="{37ECA0C6-666F-4D55-80E6-D612269198B9}"/>
              </a:ext>
            </a:extLst>
          </p:cNvPr>
          <p:cNvSpPr txBox="1"/>
          <p:nvPr/>
        </p:nvSpPr>
        <p:spPr>
          <a:xfrm>
            <a:off x="256028" y="1837630"/>
            <a:ext cx="453970" cy="300082"/>
          </a:xfrm>
          <a:prstGeom prst="rect">
            <a:avLst/>
          </a:prstGeom>
          <a:noFill/>
        </p:spPr>
        <p:txBody>
          <a:bodyPr wrap="none" rtlCol="0">
            <a:spAutoFit/>
          </a:bodyPr>
          <a:lstStyle/>
          <a:p>
            <a:r>
              <a:rPr lang="en-GB" sz="1350" dirty="0"/>
              <a:t>UM</a:t>
            </a:r>
          </a:p>
        </p:txBody>
      </p:sp>
      <p:sp>
        <p:nvSpPr>
          <p:cNvPr id="19" name="TextBox 18">
            <a:extLst>
              <a:ext uri="{FF2B5EF4-FFF2-40B4-BE49-F238E27FC236}">
                <a16:creationId xmlns:a16="http://schemas.microsoft.com/office/drawing/2014/main" id="{A525B015-0E18-43DA-A559-1F32A71C43EF}"/>
              </a:ext>
            </a:extLst>
          </p:cNvPr>
          <p:cNvSpPr txBox="1"/>
          <p:nvPr/>
        </p:nvSpPr>
        <p:spPr>
          <a:xfrm>
            <a:off x="256027" y="3848374"/>
            <a:ext cx="453970" cy="300082"/>
          </a:xfrm>
          <a:prstGeom prst="rect">
            <a:avLst/>
          </a:prstGeom>
          <a:noFill/>
        </p:spPr>
        <p:txBody>
          <a:bodyPr wrap="none" rtlCol="0">
            <a:spAutoFit/>
          </a:bodyPr>
          <a:lstStyle/>
          <a:p>
            <a:r>
              <a:rPr lang="en-GB" sz="1350" dirty="0"/>
              <a:t>IFS</a:t>
            </a:r>
          </a:p>
        </p:txBody>
      </p:sp>
    </p:spTree>
    <p:extLst>
      <p:ext uri="{BB962C8B-B14F-4D97-AF65-F5344CB8AC3E}">
        <p14:creationId xmlns:p14="http://schemas.microsoft.com/office/powerpoint/2010/main" val="26271841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stomShape 2"/>
          <p:cNvSpPr/>
          <p:nvPr/>
        </p:nvSpPr>
        <p:spPr>
          <a:xfrm>
            <a:off x="-80521" y="458445"/>
            <a:ext cx="4790257" cy="198781"/>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50625" tIns="25313" rIns="50625" bIns="25313"/>
          <a:lstStyle/>
          <a:p>
            <a:pPr algn="ctr" defTabSz="685800">
              <a:defRPr/>
            </a:pPr>
            <a:r>
              <a:rPr lang="en-US" sz="1050" dirty="0">
                <a:solidFill>
                  <a:prstClr val="black"/>
                </a:solidFill>
                <a:latin typeface="Arial" panose="020B0604020202020204" pitchFamily="34" charset="0"/>
                <a:cs typeface="Arial" panose="020B0604020202020204" pitchFamily="34" charset="0"/>
              </a:rPr>
              <a:t>Change in winds after 24 hours due to :</a:t>
            </a:r>
          </a:p>
          <a:p>
            <a:pPr algn="ctr" defTabSz="685800">
              <a:defRPr/>
            </a:pPr>
            <a:endParaRPr lang="en-US" sz="1050" dirty="0">
              <a:solidFill>
                <a:prstClr val="black"/>
              </a:solidFill>
              <a:latin typeface="Arial" panose="020B0604020202020204" pitchFamily="34" charset="0"/>
              <a:cs typeface="Arial" panose="020B0604020202020204" pitchFamily="34" charset="0"/>
            </a:endParaRPr>
          </a:p>
          <a:p>
            <a:pPr defTabSz="685800">
              <a:defRPr/>
            </a:pPr>
            <a:r>
              <a:rPr lang="en-GB" sz="1050" dirty="0">
                <a:solidFill>
                  <a:prstClr val="black"/>
                </a:solidFill>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DB691BBA-4EB5-45CF-8037-F55655731CC9}"/>
              </a:ext>
            </a:extLst>
          </p:cNvPr>
          <p:cNvSpPr txBox="1"/>
          <p:nvPr/>
        </p:nvSpPr>
        <p:spPr>
          <a:xfrm>
            <a:off x="6873988" y="2046490"/>
            <a:ext cx="2109374" cy="1015663"/>
          </a:xfrm>
          <a:prstGeom prst="rect">
            <a:avLst/>
          </a:prstGeom>
          <a:solidFill>
            <a:schemeClr val="bg2"/>
          </a:solidFill>
        </p:spPr>
        <p:txBody>
          <a:bodyPr wrap="square" rtlCol="0">
            <a:spAutoFit/>
          </a:bodyPr>
          <a:lstStyle/>
          <a:p>
            <a:pPr defTabSz="685800">
              <a:defRPr/>
            </a:pPr>
            <a:r>
              <a:rPr lang="en-GB" sz="1500" dirty="0">
                <a:solidFill>
                  <a:srgbClr val="0000FF"/>
                </a:solidFill>
                <a:latin typeface="Arial" panose="020B0604020202020204" pitchFamily="34" charset="0"/>
                <a:cs typeface="Arial" panose="020B0604020202020204" pitchFamily="34" charset="0"/>
              </a:rPr>
              <a:t>As much a parametrization problem as a physics-dynamics problem</a:t>
            </a:r>
          </a:p>
        </p:txBody>
      </p:sp>
      <p:sp>
        <p:nvSpPr>
          <p:cNvPr id="22" name="TextBox 21">
            <a:extLst>
              <a:ext uri="{FF2B5EF4-FFF2-40B4-BE49-F238E27FC236}">
                <a16:creationId xmlns:a16="http://schemas.microsoft.com/office/drawing/2014/main" id="{C28AA282-645D-444E-8FFA-B7A126F25F12}"/>
              </a:ext>
            </a:extLst>
          </p:cNvPr>
          <p:cNvSpPr txBox="1"/>
          <p:nvPr/>
        </p:nvSpPr>
        <p:spPr>
          <a:xfrm>
            <a:off x="6873988" y="4303585"/>
            <a:ext cx="1059705" cy="738664"/>
          </a:xfrm>
          <a:prstGeom prst="rect">
            <a:avLst/>
          </a:prstGeom>
          <a:noFill/>
        </p:spPr>
        <p:txBody>
          <a:bodyPr wrap="square" rtlCol="0">
            <a:spAutoFit/>
          </a:bodyPr>
          <a:lstStyle/>
          <a:p>
            <a:pPr defTabSz="685800">
              <a:defRPr/>
            </a:pPr>
            <a:r>
              <a:rPr lang="en-GB" sz="1050" i="1" dirty="0">
                <a:solidFill>
                  <a:prstClr val="black"/>
                </a:solidFill>
                <a:latin typeface="Arial" panose="020B0604020202020204" pitchFamily="34" charset="0"/>
                <a:cs typeface="Arial" panose="020B0604020202020204" pitchFamily="34" charset="0"/>
              </a:rPr>
              <a:t> </a:t>
            </a:r>
            <a:r>
              <a:rPr lang="en-GB" sz="1050" i="1" dirty="0" err="1">
                <a:solidFill>
                  <a:prstClr val="black"/>
                </a:solidFill>
                <a:latin typeface="Arial" panose="020B0604020202020204" pitchFamily="34" charset="0"/>
                <a:cs typeface="Arial" panose="020B0604020202020204" pitchFamily="34" charset="0"/>
              </a:rPr>
              <a:t>A.van</a:t>
            </a:r>
            <a:r>
              <a:rPr lang="en-GB" sz="1050" i="1" dirty="0">
                <a:solidFill>
                  <a:prstClr val="black"/>
                </a:solidFill>
                <a:latin typeface="Arial" panose="020B0604020202020204" pitchFamily="34" charset="0"/>
                <a:cs typeface="Arial" panose="020B0604020202020204" pitchFamily="34" charset="0"/>
              </a:rPr>
              <a:t> Niekerk, I. Sandu and </a:t>
            </a:r>
          </a:p>
          <a:p>
            <a:pPr defTabSz="685800">
              <a:defRPr/>
            </a:pPr>
            <a:r>
              <a:rPr lang="en-GB" sz="1050" i="1" dirty="0">
                <a:solidFill>
                  <a:prstClr val="black"/>
                </a:solidFill>
                <a:latin typeface="Arial" panose="020B0604020202020204" pitchFamily="34" charset="0"/>
                <a:cs typeface="Arial" panose="020B0604020202020204" pitchFamily="34" charset="0"/>
              </a:rPr>
              <a:t>S. Vosper</a:t>
            </a:r>
          </a:p>
        </p:txBody>
      </p:sp>
      <p:sp>
        <p:nvSpPr>
          <p:cNvPr id="24" name="TextBox 23">
            <a:extLst>
              <a:ext uri="{FF2B5EF4-FFF2-40B4-BE49-F238E27FC236}">
                <a16:creationId xmlns:a16="http://schemas.microsoft.com/office/drawing/2014/main" id="{12D703DE-5189-4057-B923-D5052BB4438E}"/>
              </a:ext>
            </a:extLst>
          </p:cNvPr>
          <p:cNvSpPr txBox="1"/>
          <p:nvPr/>
        </p:nvSpPr>
        <p:spPr>
          <a:xfrm>
            <a:off x="827869" y="676891"/>
            <a:ext cx="1244251" cy="253916"/>
          </a:xfrm>
          <a:prstGeom prst="rect">
            <a:avLst/>
          </a:prstGeom>
          <a:noFill/>
        </p:spPr>
        <p:txBody>
          <a:bodyPr wrap="none" rtlCol="0">
            <a:spAutoFit/>
          </a:bodyPr>
          <a:lstStyle/>
          <a:p>
            <a:pPr defTabSz="685800">
              <a:defRPr/>
            </a:pPr>
            <a:r>
              <a:rPr lang="en-GB" sz="1050" dirty="0">
                <a:solidFill>
                  <a:srgbClr val="0000FF"/>
                </a:solidFill>
                <a:latin typeface="Arial"/>
              </a:rPr>
              <a:t>explicit orography</a:t>
            </a:r>
          </a:p>
        </p:txBody>
      </p:sp>
      <p:sp>
        <p:nvSpPr>
          <p:cNvPr id="34" name="TextBox 33">
            <a:extLst>
              <a:ext uri="{FF2B5EF4-FFF2-40B4-BE49-F238E27FC236}">
                <a16:creationId xmlns:a16="http://schemas.microsoft.com/office/drawing/2014/main" id="{2C2EF3BE-242B-4327-B4AA-B978A462D81C}"/>
              </a:ext>
            </a:extLst>
          </p:cNvPr>
          <p:cNvSpPr txBox="1"/>
          <p:nvPr/>
        </p:nvSpPr>
        <p:spPr>
          <a:xfrm>
            <a:off x="2163147" y="694235"/>
            <a:ext cx="1619354" cy="253916"/>
          </a:xfrm>
          <a:prstGeom prst="rect">
            <a:avLst/>
          </a:prstGeom>
          <a:noFill/>
        </p:spPr>
        <p:txBody>
          <a:bodyPr wrap="none" rtlCol="0">
            <a:spAutoFit/>
          </a:bodyPr>
          <a:lstStyle/>
          <a:p>
            <a:pPr defTabSz="685800">
              <a:defRPr/>
            </a:pPr>
            <a:r>
              <a:rPr lang="en-GB" sz="1050" dirty="0">
                <a:solidFill>
                  <a:srgbClr val="0000FF"/>
                </a:solidFill>
                <a:latin typeface="Arial"/>
              </a:rPr>
              <a:t>parametrized orography</a:t>
            </a:r>
          </a:p>
        </p:txBody>
      </p:sp>
      <p:sp>
        <p:nvSpPr>
          <p:cNvPr id="11" name="TextBox 10">
            <a:extLst>
              <a:ext uri="{FF2B5EF4-FFF2-40B4-BE49-F238E27FC236}">
                <a16:creationId xmlns:a16="http://schemas.microsoft.com/office/drawing/2014/main" id="{D96EDDD6-E694-4920-BBF6-41EFAC3757F0}"/>
              </a:ext>
            </a:extLst>
          </p:cNvPr>
          <p:cNvSpPr txBox="1"/>
          <p:nvPr/>
        </p:nvSpPr>
        <p:spPr>
          <a:xfrm>
            <a:off x="761163" y="4551880"/>
            <a:ext cx="1323881" cy="300082"/>
          </a:xfrm>
          <a:prstGeom prst="rect">
            <a:avLst/>
          </a:prstGeom>
          <a:solidFill>
            <a:schemeClr val="bg1"/>
          </a:solidFill>
        </p:spPr>
        <p:txBody>
          <a:bodyPr wrap="square" rtlCol="0">
            <a:spAutoFit/>
          </a:bodyPr>
          <a:lstStyle/>
          <a:p>
            <a:pPr defTabSz="685800">
              <a:defRPr/>
            </a:pPr>
            <a:endParaRPr lang="en-GB" sz="1350" dirty="0">
              <a:solidFill>
                <a:prstClr val="black"/>
              </a:solidFill>
              <a:latin typeface="Arial"/>
            </a:endParaRPr>
          </a:p>
        </p:txBody>
      </p:sp>
      <p:pic>
        <p:nvPicPr>
          <p:cNvPr id="4" name="Picture 3">
            <a:extLst>
              <a:ext uri="{FF2B5EF4-FFF2-40B4-BE49-F238E27FC236}">
                <a16:creationId xmlns:a16="http://schemas.microsoft.com/office/drawing/2014/main" id="{1E13D3A3-8ABC-487C-853D-B1A33615E010}"/>
              </a:ext>
            </a:extLst>
          </p:cNvPr>
          <p:cNvPicPr>
            <a:picLocks noChangeAspect="1"/>
          </p:cNvPicPr>
          <p:nvPr/>
        </p:nvPicPr>
        <p:blipFill>
          <a:blip r:embed="rId3"/>
          <a:stretch>
            <a:fillRect/>
          </a:stretch>
        </p:blipFill>
        <p:spPr>
          <a:xfrm>
            <a:off x="707825" y="942140"/>
            <a:ext cx="2906526" cy="2030909"/>
          </a:xfrm>
          <a:prstGeom prst="rect">
            <a:avLst/>
          </a:prstGeom>
        </p:spPr>
      </p:pic>
      <p:pic>
        <p:nvPicPr>
          <p:cNvPr id="7" name="Picture 6">
            <a:extLst>
              <a:ext uri="{FF2B5EF4-FFF2-40B4-BE49-F238E27FC236}">
                <a16:creationId xmlns:a16="http://schemas.microsoft.com/office/drawing/2014/main" id="{90943F9E-8FF1-4604-BDE4-55477540DE88}"/>
              </a:ext>
            </a:extLst>
          </p:cNvPr>
          <p:cNvPicPr>
            <a:picLocks noChangeAspect="1"/>
          </p:cNvPicPr>
          <p:nvPr/>
        </p:nvPicPr>
        <p:blipFill>
          <a:blip r:embed="rId4"/>
          <a:stretch>
            <a:fillRect/>
          </a:stretch>
        </p:blipFill>
        <p:spPr>
          <a:xfrm>
            <a:off x="707825" y="2950092"/>
            <a:ext cx="3017288" cy="2073566"/>
          </a:xfrm>
          <a:prstGeom prst="rect">
            <a:avLst/>
          </a:prstGeom>
        </p:spPr>
      </p:pic>
      <p:pic>
        <p:nvPicPr>
          <p:cNvPr id="16" name="Picture 15">
            <a:extLst>
              <a:ext uri="{FF2B5EF4-FFF2-40B4-BE49-F238E27FC236}">
                <a16:creationId xmlns:a16="http://schemas.microsoft.com/office/drawing/2014/main" id="{13829EE4-FD25-495A-B988-0B407781142A}"/>
              </a:ext>
            </a:extLst>
          </p:cNvPr>
          <p:cNvPicPr>
            <a:picLocks noChangeAspect="1"/>
          </p:cNvPicPr>
          <p:nvPr/>
        </p:nvPicPr>
        <p:blipFill>
          <a:blip r:embed="rId5"/>
          <a:stretch>
            <a:fillRect/>
          </a:stretch>
        </p:blipFill>
        <p:spPr>
          <a:xfrm>
            <a:off x="3614352" y="1105840"/>
            <a:ext cx="2679271" cy="1867209"/>
          </a:xfrm>
          <a:prstGeom prst="rect">
            <a:avLst/>
          </a:prstGeom>
        </p:spPr>
      </p:pic>
      <p:pic>
        <p:nvPicPr>
          <p:cNvPr id="17" name="Picture 16">
            <a:extLst>
              <a:ext uri="{FF2B5EF4-FFF2-40B4-BE49-F238E27FC236}">
                <a16:creationId xmlns:a16="http://schemas.microsoft.com/office/drawing/2014/main" id="{EDF72009-C982-44DF-B9A5-B2E7DA1303EA}"/>
              </a:ext>
            </a:extLst>
          </p:cNvPr>
          <p:cNvPicPr>
            <a:picLocks noChangeAspect="1"/>
          </p:cNvPicPr>
          <p:nvPr/>
        </p:nvPicPr>
        <p:blipFill>
          <a:blip r:embed="rId6"/>
          <a:stretch>
            <a:fillRect/>
          </a:stretch>
        </p:blipFill>
        <p:spPr>
          <a:xfrm>
            <a:off x="3677029" y="3039070"/>
            <a:ext cx="2664678" cy="1918568"/>
          </a:xfrm>
          <a:prstGeom prst="rect">
            <a:avLst/>
          </a:prstGeom>
        </p:spPr>
      </p:pic>
      <p:sp>
        <p:nvSpPr>
          <p:cNvPr id="18" name="TextBox 17">
            <a:extLst>
              <a:ext uri="{FF2B5EF4-FFF2-40B4-BE49-F238E27FC236}">
                <a16:creationId xmlns:a16="http://schemas.microsoft.com/office/drawing/2014/main" id="{8F5CC9F0-9573-4B33-8305-CD6EF74D463C}"/>
              </a:ext>
            </a:extLst>
          </p:cNvPr>
          <p:cNvSpPr txBox="1"/>
          <p:nvPr/>
        </p:nvSpPr>
        <p:spPr>
          <a:xfrm>
            <a:off x="394446" y="3105090"/>
            <a:ext cx="7847511" cy="2169825"/>
          </a:xfrm>
          <a:prstGeom prst="rect">
            <a:avLst/>
          </a:prstGeom>
          <a:solidFill>
            <a:schemeClr val="accent1">
              <a:lumMod val="20000"/>
              <a:lumOff val="80000"/>
            </a:schemeClr>
          </a:solidFill>
        </p:spPr>
        <p:txBody>
          <a:bodyPr wrap="square" rtlCol="0">
            <a:spAutoFit/>
          </a:bodyPr>
          <a:lstStyle/>
          <a:p>
            <a:pPr algn="ctr" defTabSz="685800">
              <a:defRPr/>
            </a:pPr>
            <a:endParaRPr lang="en-GB" sz="1500" i="1" dirty="0">
              <a:solidFill>
                <a:srgbClr val="FF0000"/>
              </a:solidFill>
              <a:latin typeface="Arial" panose="020B0604020202020204" pitchFamily="34" charset="0"/>
              <a:cs typeface="Arial" panose="020B0604020202020204" pitchFamily="34" charset="0"/>
            </a:endParaRPr>
          </a:p>
          <a:p>
            <a:pPr algn="ctr" defTabSz="685800">
              <a:defRPr/>
            </a:pPr>
            <a:r>
              <a:rPr lang="en-GB" sz="1500" i="1" dirty="0">
                <a:solidFill>
                  <a:srgbClr val="FF0000"/>
                </a:solidFill>
                <a:latin typeface="Arial" panose="020B0604020202020204" pitchFamily="34" charset="0"/>
                <a:cs typeface="Arial" panose="020B0604020202020204" pitchFamily="34" charset="0"/>
              </a:rPr>
              <a:t>New GASS/WGNE </a:t>
            </a:r>
            <a:r>
              <a:rPr lang="en-GB" sz="1500" i="1" dirty="0" err="1">
                <a:solidFill>
                  <a:srgbClr val="FF0000"/>
                </a:solidFill>
                <a:latin typeface="Arial" panose="020B0604020202020204" pitchFamily="34" charset="0"/>
                <a:cs typeface="Arial" panose="020B0604020202020204" pitchFamily="34" charset="0"/>
              </a:rPr>
              <a:t>intercomparison</a:t>
            </a:r>
            <a:endParaRPr lang="en-GB" sz="1500" i="1" dirty="0">
              <a:solidFill>
                <a:srgbClr val="FF0000"/>
              </a:solidFill>
              <a:latin typeface="Arial" panose="020B0604020202020204" pitchFamily="34" charset="0"/>
              <a:cs typeface="Arial" panose="020B0604020202020204" pitchFamily="34" charset="0"/>
            </a:endParaRPr>
          </a:p>
          <a:p>
            <a:pPr defTabSz="685800">
              <a:defRPr/>
            </a:pPr>
            <a:endParaRPr lang="en-GB" sz="1500" i="1" dirty="0">
              <a:solidFill>
                <a:srgbClr val="FF0000"/>
              </a:solidFill>
              <a:latin typeface="Arial" panose="020B0604020202020204" pitchFamily="34" charset="0"/>
              <a:cs typeface="Arial" panose="020B0604020202020204" pitchFamily="34" charset="0"/>
            </a:endParaRPr>
          </a:p>
          <a:p>
            <a:pPr defTabSz="685800">
              <a:defRPr/>
            </a:pPr>
            <a:r>
              <a:rPr lang="en-GB" sz="1500" i="1" dirty="0">
                <a:solidFill>
                  <a:srgbClr val="FF0000"/>
                </a:solidFill>
                <a:latin typeface="Arial" panose="020B0604020202020204" pitchFamily="34" charset="0"/>
                <a:cs typeface="Arial" panose="020B0604020202020204" pitchFamily="34" charset="0"/>
              </a:rPr>
              <a:t>Confirmed participation: DWD, </a:t>
            </a:r>
            <a:r>
              <a:rPr lang="en-GB" sz="1500" i="1" dirty="0" err="1">
                <a:solidFill>
                  <a:srgbClr val="FF0000"/>
                </a:solidFill>
                <a:latin typeface="Arial" panose="020B0604020202020204" pitchFamily="34" charset="0"/>
                <a:cs typeface="Arial" panose="020B0604020202020204" pitchFamily="34" charset="0"/>
              </a:rPr>
              <a:t>Meteo</a:t>
            </a:r>
            <a:r>
              <a:rPr lang="en-GB" sz="1500" i="1" dirty="0">
                <a:solidFill>
                  <a:srgbClr val="FF0000"/>
                </a:solidFill>
                <a:latin typeface="Arial" panose="020B0604020202020204" pitchFamily="34" charset="0"/>
                <a:cs typeface="Arial" panose="020B0604020202020204" pitchFamily="34" charset="0"/>
              </a:rPr>
              <a:t>-France, CMC, KIAPS, NOAA/NCEP, JMA</a:t>
            </a:r>
          </a:p>
          <a:p>
            <a:pPr defTabSz="685800">
              <a:defRPr/>
            </a:pPr>
            <a:endParaRPr lang="en-GB" sz="1500" i="1" dirty="0">
              <a:solidFill>
                <a:srgbClr val="FF0000"/>
              </a:solidFill>
              <a:latin typeface="Arial" panose="020B0604020202020204" pitchFamily="34" charset="0"/>
              <a:cs typeface="Arial" panose="020B0604020202020204" pitchFamily="34" charset="0"/>
            </a:endParaRPr>
          </a:p>
          <a:p>
            <a:pPr lvl="0"/>
            <a:r>
              <a:rPr lang="en-GB" sz="1500" i="1" dirty="0">
                <a:solidFill>
                  <a:srgbClr val="FF0000"/>
                </a:solidFill>
                <a:latin typeface="Arial" panose="020B0604020202020204" pitchFamily="34" charset="0"/>
                <a:cs typeface="Arial" panose="020B0604020202020204" pitchFamily="34" charset="0"/>
              </a:rPr>
              <a:t>Contact: </a:t>
            </a:r>
            <a:r>
              <a:rPr lang="en-GB" sz="1500" i="1" u="sng" dirty="0">
                <a:solidFill>
                  <a:srgbClr val="FF0000"/>
                </a:solidFill>
                <a:latin typeface="Arial" panose="020B0604020202020204" pitchFamily="34" charset="0"/>
                <a:cs typeface="Arial" panose="020B0604020202020204" pitchFamily="34" charset="0"/>
                <a:hlinkClick r:id="rId7"/>
              </a:rPr>
              <a:t>annelize.vanniekerk@metoffice.gov.uk</a:t>
            </a:r>
            <a:r>
              <a:rPr lang="en-GB" sz="1500" i="1" dirty="0">
                <a:solidFill>
                  <a:srgbClr val="FF0000"/>
                </a:solidFill>
                <a:latin typeface="Arial" panose="020B0604020202020204" pitchFamily="34" charset="0"/>
                <a:cs typeface="Arial" panose="020B0604020202020204" pitchFamily="34" charset="0"/>
              </a:rPr>
              <a:t>  &amp;  </a:t>
            </a:r>
            <a:r>
              <a:rPr lang="en-GB" sz="1500" i="1" u="sng" dirty="0" err="1">
                <a:solidFill>
                  <a:srgbClr val="0000FF"/>
                </a:solidFill>
                <a:latin typeface="Arial" panose="020B0604020202020204" pitchFamily="34" charset="0"/>
                <a:cs typeface="Arial" panose="020B0604020202020204" pitchFamily="34" charset="0"/>
                <a:hlinkClick r:id="rId8"/>
              </a:rPr>
              <a:t>irina.sandu@ecm</a:t>
            </a:r>
            <a:r>
              <a:rPr lang="en-GB" sz="1500" i="1" u="sng" dirty="0">
                <a:solidFill>
                  <a:srgbClr val="0000FF"/>
                </a:solidFill>
                <a:latin typeface="Arial" panose="020B0604020202020204" pitchFamily="34" charset="0"/>
                <a:cs typeface="Arial" panose="020B0604020202020204" pitchFamily="34" charset="0"/>
                <a:hlinkClick r:id="rId8"/>
              </a:rPr>
              <a:t>wf.int</a:t>
            </a:r>
            <a:endParaRPr lang="en-GB" sz="1500" i="1" u="sng" dirty="0">
              <a:solidFill>
                <a:srgbClr val="0000FF"/>
              </a:solidFill>
              <a:latin typeface="Arial" panose="020B0604020202020204" pitchFamily="34" charset="0"/>
              <a:cs typeface="Arial" panose="020B0604020202020204" pitchFamily="34" charset="0"/>
            </a:endParaRPr>
          </a:p>
          <a:p>
            <a:pPr lvl="0"/>
            <a:endParaRPr lang="en-GB" sz="1500" i="1" u="sng" dirty="0">
              <a:solidFill>
                <a:srgbClr val="0000FF"/>
              </a:solidFill>
              <a:latin typeface="Arial" panose="020B0604020202020204" pitchFamily="34" charset="0"/>
              <a:cs typeface="Arial" panose="020B0604020202020204" pitchFamily="34" charset="0"/>
            </a:endParaRPr>
          </a:p>
          <a:p>
            <a:pPr lvl="0"/>
            <a:endParaRPr lang="en-GB" sz="1500" i="1" u="sng" dirty="0">
              <a:solidFill>
                <a:srgbClr val="0000FF"/>
              </a:solidFill>
              <a:latin typeface="Arial" panose="020B0604020202020204" pitchFamily="34" charset="0"/>
              <a:cs typeface="Arial" panose="020B0604020202020204" pitchFamily="34" charset="0"/>
            </a:endParaRPr>
          </a:p>
          <a:p>
            <a:pPr lvl="0"/>
            <a:endParaRPr lang="en-GB" sz="1500" i="1" u="sng" dirty="0">
              <a:solidFill>
                <a:srgbClr val="0000FF"/>
              </a:solidFill>
              <a:latin typeface="Arial" panose="020B0604020202020204" pitchFamily="34" charset="0"/>
              <a:cs typeface="Arial" panose="020B0604020202020204" pitchFamily="34" charset="0"/>
            </a:endParaRPr>
          </a:p>
        </p:txBody>
      </p:sp>
      <p:sp>
        <p:nvSpPr>
          <p:cNvPr id="20" name="CustomShape 1">
            <a:extLst>
              <a:ext uri="{FF2B5EF4-FFF2-40B4-BE49-F238E27FC236}">
                <a16:creationId xmlns:a16="http://schemas.microsoft.com/office/drawing/2014/main" id="{6BF851CB-83D2-4E18-840C-82BCFE3D3DF4}"/>
              </a:ext>
            </a:extLst>
          </p:cNvPr>
          <p:cNvSpPr/>
          <p:nvPr/>
        </p:nvSpPr>
        <p:spPr>
          <a:xfrm>
            <a:off x="1031789" y="52072"/>
            <a:ext cx="6348768" cy="667643"/>
          </a:xfrm>
          <a:prstGeom prst="rect">
            <a:avLst/>
          </a:prstGeom>
          <a:noFill/>
          <a:ln>
            <a:noFill/>
          </a:ln>
        </p:spPr>
        <p:style>
          <a:lnRef idx="0">
            <a:scrgbClr r="0" g="0" b="0"/>
          </a:lnRef>
          <a:fillRef idx="0">
            <a:scrgbClr r="0" g="0" b="0"/>
          </a:fillRef>
          <a:effectRef idx="0">
            <a:scrgbClr r="0" g="0" b="0"/>
          </a:effectRef>
          <a:fontRef idx="minor"/>
        </p:style>
        <p:txBody>
          <a:bodyPr lIns="50625" tIns="25313" rIns="50625" bIns="25313"/>
          <a:lstStyle/>
          <a:p>
            <a:pPr algn="ctr" defTabSz="685800">
              <a:defRPr/>
            </a:pPr>
            <a:r>
              <a:rPr lang="en-US" sz="1650" dirty="0">
                <a:solidFill>
                  <a:srgbClr val="2A65AC"/>
                </a:solidFill>
                <a:latin typeface="Arial" panose="020B0604020202020204" pitchFamily="34" charset="0"/>
                <a:cs typeface="Arial" panose="020B0604020202020204" pitchFamily="34" charset="0"/>
              </a:rPr>
              <a:t>Constraining Orographic Drag Effects (COORDE)</a:t>
            </a:r>
            <a:endParaRPr sz="1650" dirty="0">
              <a:solidFill>
                <a:srgbClr val="2A65AC"/>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A5569C3-6D75-408A-B986-5A09B167520D}"/>
              </a:ext>
            </a:extLst>
          </p:cNvPr>
          <p:cNvSpPr txBox="1"/>
          <p:nvPr/>
        </p:nvSpPr>
        <p:spPr>
          <a:xfrm>
            <a:off x="7286626" y="1"/>
            <a:ext cx="1833164" cy="923330"/>
          </a:xfrm>
          <a:prstGeom prst="rect">
            <a:avLst/>
          </a:prstGeom>
          <a:solidFill>
            <a:schemeClr val="accent1">
              <a:lumMod val="20000"/>
              <a:lumOff val="80000"/>
            </a:schemeClr>
          </a:solidFill>
        </p:spPr>
        <p:txBody>
          <a:bodyPr wrap="square" rtlCol="0">
            <a:spAutoFit/>
          </a:bodyPr>
          <a:lstStyle/>
          <a:p>
            <a:pPr algn="ctr"/>
            <a:r>
              <a:rPr lang="en-GB" dirty="0">
                <a:solidFill>
                  <a:srgbClr val="FF0000"/>
                </a:solidFill>
              </a:rPr>
              <a:t>New GASS/WGNE </a:t>
            </a:r>
            <a:r>
              <a:rPr lang="en-GB" dirty="0" err="1">
                <a:solidFill>
                  <a:srgbClr val="FF0000"/>
                </a:solidFill>
              </a:rPr>
              <a:t>intercomparison</a:t>
            </a:r>
            <a:endParaRPr lang="en-GB" dirty="0">
              <a:solidFill>
                <a:srgbClr val="FF0000"/>
              </a:solidFill>
            </a:endParaRPr>
          </a:p>
        </p:txBody>
      </p:sp>
      <p:sp>
        <p:nvSpPr>
          <p:cNvPr id="19" name="TextBox 18">
            <a:extLst>
              <a:ext uri="{FF2B5EF4-FFF2-40B4-BE49-F238E27FC236}">
                <a16:creationId xmlns:a16="http://schemas.microsoft.com/office/drawing/2014/main" id="{F0E7E331-CD37-4755-B56A-D83B72D5D351}"/>
              </a:ext>
            </a:extLst>
          </p:cNvPr>
          <p:cNvSpPr txBox="1"/>
          <p:nvPr/>
        </p:nvSpPr>
        <p:spPr>
          <a:xfrm>
            <a:off x="4231386" y="413997"/>
            <a:ext cx="1619354" cy="738664"/>
          </a:xfrm>
          <a:prstGeom prst="rect">
            <a:avLst/>
          </a:prstGeom>
          <a:noFill/>
        </p:spPr>
        <p:txBody>
          <a:bodyPr wrap="none" rtlCol="0">
            <a:spAutoFit/>
          </a:bodyPr>
          <a:lstStyle/>
          <a:p>
            <a:pPr algn="ctr" defTabSz="685800">
              <a:defRPr/>
            </a:pPr>
            <a:r>
              <a:rPr lang="en-GB" sz="1050" dirty="0">
                <a:solidFill>
                  <a:srgbClr val="0000FF"/>
                </a:solidFill>
                <a:latin typeface="Arial"/>
              </a:rPr>
              <a:t>Impact due to</a:t>
            </a:r>
          </a:p>
          <a:p>
            <a:pPr algn="ctr" defTabSz="685800">
              <a:defRPr/>
            </a:pPr>
            <a:r>
              <a:rPr lang="en-GB" sz="1050" dirty="0">
                <a:solidFill>
                  <a:srgbClr val="0000FF"/>
                </a:solidFill>
                <a:latin typeface="Arial"/>
              </a:rPr>
              <a:t>parametrized orography</a:t>
            </a:r>
          </a:p>
          <a:p>
            <a:pPr algn="ctr" defTabSz="685800">
              <a:defRPr/>
            </a:pPr>
            <a:r>
              <a:rPr lang="en-GB" sz="1050" dirty="0">
                <a:solidFill>
                  <a:srgbClr val="0000FF"/>
                </a:solidFill>
                <a:latin typeface="Arial"/>
              </a:rPr>
              <a:t>= </a:t>
            </a:r>
          </a:p>
          <a:p>
            <a:pPr algn="ctr" defTabSz="685800">
              <a:defRPr/>
            </a:pPr>
            <a:r>
              <a:rPr lang="en-GB" sz="1050" dirty="0">
                <a:solidFill>
                  <a:srgbClr val="0000FF"/>
                </a:solidFill>
                <a:latin typeface="Arial"/>
              </a:rPr>
              <a:t>p</a:t>
            </a:r>
            <a:r>
              <a:rPr lang="en-GB" sz="1050" dirty="0" err="1">
                <a:solidFill>
                  <a:srgbClr val="0000FF"/>
                </a:solidFill>
                <a:latin typeface="Arial"/>
              </a:rPr>
              <a:t>hys</a:t>
            </a:r>
            <a:r>
              <a:rPr lang="en-GB" sz="1050" dirty="0">
                <a:solidFill>
                  <a:srgbClr val="0000FF"/>
                </a:solidFill>
                <a:latin typeface="Arial"/>
              </a:rPr>
              <a:t> + </a:t>
            </a:r>
            <a:r>
              <a:rPr lang="en-GB" sz="1050" dirty="0" err="1">
                <a:solidFill>
                  <a:srgbClr val="0000FF"/>
                </a:solidFill>
                <a:latin typeface="Arial"/>
              </a:rPr>
              <a:t>dyn</a:t>
            </a:r>
            <a:r>
              <a:rPr lang="en-GB" sz="1050" dirty="0">
                <a:solidFill>
                  <a:srgbClr val="0000FF"/>
                </a:solidFill>
                <a:latin typeface="Arial"/>
              </a:rPr>
              <a:t> tendency</a:t>
            </a:r>
          </a:p>
        </p:txBody>
      </p:sp>
      <p:pic>
        <p:nvPicPr>
          <p:cNvPr id="26" name="Picture 25" descr="ECMWF_Master_Logo_RGB_nostrap.png">
            <a:extLst>
              <a:ext uri="{FF2B5EF4-FFF2-40B4-BE49-F238E27FC236}">
                <a16:creationId xmlns:a16="http://schemas.microsoft.com/office/drawing/2014/main" id="{B2B329B9-EB2D-4F27-B8A4-25964E12107B}"/>
              </a:ext>
            </a:extLst>
          </p:cNvPr>
          <p:cNvPicPr>
            <a:picLocks noChangeAspect="1"/>
          </p:cNvPicPr>
          <p:nvPr/>
        </p:nvPicPr>
        <p:blipFill>
          <a:blip r:embed="rId9"/>
          <a:stretch>
            <a:fillRect/>
          </a:stretch>
        </p:blipFill>
        <p:spPr>
          <a:xfrm>
            <a:off x="5445408" y="4667431"/>
            <a:ext cx="1007041" cy="172994"/>
          </a:xfrm>
          <a:prstGeom prst="rect">
            <a:avLst/>
          </a:prstGeom>
        </p:spPr>
      </p:pic>
      <p:pic>
        <p:nvPicPr>
          <p:cNvPr id="27" name="Picture 6" descr="Image result for metoffice">
            <a:extLst>
              <a:ext uri="{FF2B5EF4-FFF2-40B4-BE49-F238E27FC236}">
                <a16:creationId xmlns:a16="http://schemas.microsoft.com/office/drawing/2014/main" id="{2E594923-C8FF-4BBE-A232-9D847153668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1997" y="4510722"/>
            <a:ext cx="1143494" cy="57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700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772522" y="1753848"/>
            <a:ext cx="2471717" cy="2095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4892440" y="1882140"/>
            <a:ext cx="2231881" cy="1838917"/>
          </a:xfrm>
          <a:prstGeom prst="rect">
            <a:avLst/>
          </a:prstGeom>
          <a:ln>
            <a:solidFill>
              <a:schemeClr val="bg1"/>
            </a:solidFill>
          </a:ln>
        </p:spPr>
      </p:pic>
      <p:sp>
        <p:nvSpPr>
          <p:cNvPr id="9" name="Rectangle 8"/>
          <p:cNvSpPr/>
          <p:nvPr/>
        </p:nvSpPr>
        <p:spPr>
          <a:xfrm>
            <a:off x="1250637" y="1753848"/>
            <a:ext cx="2471717" cy="2095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srcRect l="-4383" t="2344" r="4946"/>
          <a:stretch/>
        </p:blipFill>
        <p:spPr>
          <a:xfrm>
            <a:off x="1284926" y="1849098"/>
            <a:ext cx="2311697" cy="1905000"/>
          </a:xfrm>
          <a:prstGeom prst="rect">
            <a:avLst/>
          </a:prstGeom>
        </p:spPr>
      </p:pic>
    </p:spTree>
    <p:extLst>
      <p:ext uri="{BB962C8B-B14F-4D97-AF65-F5344CB8AC3E}">
        <p14:creationId xmlns:p14="http://schemas.microsoft.com/office/powerpoint/2010/main" val="229578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2000" y="1219624"/>
            <a:ext cx="3691350" cy="530596"/>
          </a:xfrm>
        </p:spPr>
        <p:txBody>
          <a:bodyPr/>
          <a:lstStyle/>
          <a:p>
            <a:r>
              <a:rPr lang="en-GB" b="1" dirty="0"/>
              <a:t>Model</a:t>
            </a:r>
            <a:r>
              <a:rPr lang="en-GB" dirty="0"/>
              <a:t> development is HARD</a:t>
            </a:r>
          </a:p>
        </p:txBody>
      </p:sp>
      <p:pic>
        <p:nvPicPr>
          <p:cNvPr id="2052" name="Picture 4" descr="Image result for h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239" y="1875206"/>
            <a:ext cx="2817812" cy="14089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2069" y="3389314"/>
            <a:ext cx="2589212" cy="1294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0569" y="2507456"/>
            <a:ext cx="4921091" cy="369332"/>
          </a:xfrm>
          <a:prstGeom prst="rect">
            <a:avLst/>
          </a:prstGeom>
          <a:noFill/>
        </p:spPr>
        <p:txBody>
          <a:bodyPr wrap="none" rtlCol="0">
            <a:spAutoFit/>
          </a:bodyPr>
          <a:lstStyle/>
          <a:p>
            <a:r>
              <a:rPr lang="en-GB" b="1" dirty="0"/>
              <a:t>Unified Model </a:t>
            </a:r>
            <a:r>
              <a:rPr lang="en-GB" dirty="0"/>
              <a:t>development is REALLY HARD</a:t>
            </a:r>
          </a:p>
        </p:txBody>
      </p:sp>
      <p:sp>
        <p:nvSpPr>
          <p:cNvPr id="5" name="Rectangle 4"/>
          <p:cNvSpPr/>
          <p:nvPr/>
        </p:nvSpPr>
        <p:spPr>
          <a:xfrm>
            <a:off x="230569" y="3851951"/>
            <a:ext cx="4527169" cy="646331"/>
          </a:xfrm>
          <a:prstGeom prst="rect">
            <a:avLst/>
          </a:prstGeom>
        </p:spPr>
        <p:txBody>
          <a:bodyPr wrap="square">
            <a:spAutoFit/>
          </a:bodyPr>
          <a:lstStyle/>
          <a:p>
            <a:r>
              <a:rPr lang="en-GB" b="1" dirty="0"/>
              <a:t>Unified Earth System Model</a:t>
            </a:r>
            <a:r>
              <a:rPr lang="en-GB" dirty="0"/>
              <a:t> development is …</a:t>
            </a:r>
          </a:p>
        </p:txBody>
      </p:sp>
      <p:pic>
        <p:nvPicPr>
          <p:cNvPr id="2056" name="Picture 8" descr="Image result for boy having trouble difficult equ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0961" y="412879"/>
            <a:ext cx="2215714" cy="135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4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2125" y="1916966"/>
            <a:ext cx="1800200" cy="1138773"/>
          </a:xfrm>
          <a:prstGeom prst="rect">
            <a:avLst/>
          </a:prstGeom>
          <a:solidFill>
            <a:schemeClr val="accent2">
              <a:lumMod val="50000"/>
            </a:schemeClr>
          </a:solidFill>
          <a:ln w="28575">
            <a:solidFill>
              <a:schemeClr val="bg2"/>
            </a:solidFill>
          </a:ln>
        </p:spPr>
        <p:txBody>
          <a:bodyPr wrap="square" rtlCol="0">
            <a:spAutoFit/>
          </a:bodyPr>
          <a:lstStyle/>
          <a:p>
            <a:r>
              <a:rPr lang="en-GB" dirty="0">
                <a:solidFill>
                  <a:schemeClr val="accent2">
                    <a:lumMod val="60000"/>
                    <a:lumOff val="40000"/>
                  </a:schemeClr>
                </a:solidFill>
              </a:rPr>
              <a:t>GCSS</a:t>
            </a:r>
          </a:p>
          <a:p>
            <a:r>
              <a:rPr lang="en-GB" sz="1800" dirty="0">
                <a:solidFill>
                  <a:schemeClr val="accent2">
                    <a:lumMod val="60000"/>
                    <a:lumOff val="40000"/>
                  </a:schemeClr>
                </a:solidFill>
              </a:rPr>
              <a:t>Global Cloud System Studies</a:t>
            </a:r>
          </a:p>
        </p:txBody>
      </p:sp>
      <p:sp>
        <p:nvSpPr>
          <p:cNvPr id="6" name="TextBox 5"/>
          <p:cNvSpPr txBox="1"/>
          <p:nvPr/>
        </p:nvSpPr>
        <p:spPr>
          <a:xfrm>
            <a:off x="2214070" y="383347"/>
            <a:ext cx="2149855" cy="1077218"/>
          </a:xfrm>
          <a:prstGeom prst="rect">
            <a:avLst/>
          </a:prstGeom>
          <a:solidFill>
            <a:schemeClr val="accent2">
              <a:lumMod val="50000"/>
            </a:schemeClr>
          </a:solidFill>
          <a:ln w="28575">
            <a:solidFill>
              <a:schemeClr val="bg2"/>
            </a:solidFill>
          </a:ln>
        </p:spPr>
        <p:txBody>
          <a:bodyPr wrap="square" rtlCol="0">
            <a:spAutoFit/>
          </a:bodyPr>
          <a:lstStyle/>
          <a:p>
            <a:r>
              <a:rPr lang="en-GB" sz="3600" dirty="0">
                <a:solidFill>
                  <a:schemeClr val="accent2">
                    <a:lumMod val="20000"/>
                    <a:lumOff val="80000"/>
                  </a:schemeClr>
                </a:solidFill>
              </a:rPr>
              <a:t>GABLS</a:t>
            </a:r>
          </a:p>
          <a:p>
            <a:r>
              <a:rPr lang="en-GB" sz="1400" dirty="0">
                <a:solidFill>
                  <a:schemeClr val="accent2">
                    <a:lumMod val="20000"/>
                    <a:lumOff val="80000"/>
                  </a:schemeClr>
                </a:solidFill>
              </a:rPr>
              <a:t>Global Atmospheric Boundary Layer Studies</a:t>
            </a:r>
          </a:p>
        </p:txBody>
      </p:sp>
      <p:sp>
        <p:nvSpPr>
          <p:cNvPr id="7" name="TextBox 6"/>
          <p:cNvSpPr txBox="1"/>
          <p:nvPr/>
        </p:nvSpPr>
        <p:spPr>
          <a:xfrm>
            <a:off x="3718239" y="3576934"/>
            <a:ext cx="1820787" cy="1292662"/>
          </a:xfrm>
          <a:prstGeom prst="rect">
            <a:avLst/>
          </a:prstGeom>
          <a:solidFill>
            <a:schemeClr val="accent2">
              <a:lumMod val="50000"/>
            </a:schemeClr>
          </a:solidFill>
          <a:ln w="28575">
            <a:solidFill>
              <a:schemeClr val="bg2"/>
            </a:solidFill>
          </a:ln>
        </p:spPr>
        <p:txBody>
          <a:bodyPr wrap="square" rtlCol="0">
            <a:spAutoFit/>
          </a:bodyPr>
          <a:lstStyle/>
          <a:p>
            <a:r>
              <a:rPr lang="en-GB" sz="3600" dirty="0">
                <a:solidFill>
                  <a:schemeClr val="accent2">
                    <a:lumMod val="20000"/>
                    <a:lumOff val="80000"/>
                  </a:schemeClr>
                </a:solidFill>
              </a:rPr>
              <a:t>CIRC</a:t>
            </a:r>
          </a:p>
          <a:p>
            <a:r>
              <a:rPr lang="en-GB" sz="1400" dirty="0">
                <a:solidFill>
                  <a:schemeClr val="accent2">
                    <a:lumMod val="20000"/>
                    <a:lumOff val="80000"/>
                  </a:schemeClr>
                </a:solidFill>
              </a:rPr>
              <a:t>Continuous Intercomparison of Radiation Codes</a:t>
            </a:r>
          </a:p>
        </p:txBody>
      </p:sp>
      <p:sp>
        <p:nvSpPr>
          <p:cNvPr id="8" name="TextBox 7"/>
          <p:cNvSpPr txBox="1"/>
          <p:nvPr/>
        </p:nvSpPr>
        <p:spPr>
          <a:xfrm>
            <a:off x="5388299" y="1413525"/>
            <a:ext cx="2208037" cy="1138773"/>
          </a:xfrm>
          <a:prstGeom prst="rect">
            <a:avLst/>
          </a:prstGeom>
          <a:solidFill>
            <a:schemeClr val="accent2">
              <a:lumMod val="50000"/>
            </a:schemeClr>
          </a:solidFill>
          <a:ln w="28575">
            <a:solidFill>
              <a:schemeClr val="bg2"/>
            </a:solidFill>
          </a:ln>
        </p:spPr>
        <p:txBody>
          <a:bodyPr wrap="square" rtlCol="0">
            <a:spAutoFit/>
          </a:bodyPr>
          <a:lstStyle/>
          <a:p>
            <a:r>
              <a:rPr lang="en-GB" dirty="0">
                <a:solidFill>
                  <a:schemeClr val="accent2">
                    <a:lumMod val="60000"/>
                    <a:lumOff val="40000"/>
                  </a:schemeClr>
                </a:solidFill>
              </a:rPr>
              <a:t>GASS</a:t>
            </a:r>
          </a:p>
          <a:p>
            <a:r>
              <a:rPr lang="en-GB" sz="1800" dirty="0">
                <a:solidFill>
                  <a:schemeClr val="accent2">
                    <a:lumMod val="60000"/>
                    <a:lumOff val="40000"/>
                  </a:schemeClr>
                </a:solidFill>
              </a:rPr>
              <a:t>Global Atmospheric System Studies</a:t>
            </a:r>
          </a:p>
        </p:txBody>
      </p:sp>
      <p:sp>
        <p:nvSpPr>
          <p:cNvPr id="9" name="Right Arrow 8"/>
          <p:cNvSpPr/>
          <p:nvPr/>
        </p:nvSpPr>
        <p:spPr bwMode="auto">
          <a:xfrm rot="1484066">
            <a:off x="4367290" y="828038"/>
            <a:ext cx="984309" cy="391252"/>
          </a:xfrm>
          <a:prstGeom prst="rightArrow">
            <a:avLst/>
          </a:prstGeom>
          <a:solidFill>
            <a:schemeClr val="accent2">
              <a:lumMod val="50000"/>
            </a:schemeClr>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charset="0"/>
            </a:endParaRPr>
          </a:p>
        </p:txBody>
      </p:sp>
      <p:sp>
        <p:nvSpPr>
          <p:cNvPr id="10" name="Right Arrow 9"/>
          <p:cNvSpPr/>
          <p:nvPr/>
        </p:nvSpPr>
        <p:spPr bwMode="auto">
          <a:xfrm>
            <a:off x="3450617" y="1851670"/>
            <a:ext cx="1900672" cy="952525"/>
          </a:xfrm>
          <a:prstGeom prst="rightArrow">
            <a:avLst/>
          </a:prstGeom>
          <a:solidFill>
            <a:schemeClr val="accent2">
              <a:lumMod val="50000"/>
            </a:schemeClr>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charset="0"/>
            </a:endParaRPr>
          </a:p>
        </p:txBody>
      </p:sp>
      <p:sp>
        <p:nvSpPr>
          <p:cNvPr id="11" name="Right Arrow 10"/>
          <p:cNvSpPr/>
          <p:nvPr/>
        </p:nvSpPr>
        <p:spPr bwMode="auto">
          <a:xfrm rot="19415804">
            <a:off x="5048581" y="2866883"/>
            <a:ext cx="1248144" cy="395462"/>
          </a:xfrm>
          <a:prstGeom prst="rightArrow">
            <a:avLst/>
          </a:prstGeom>
          <a:solidFill>
            <a:schemeClr val="accent2">
              <a:lumMod val="50000"/>
            </a:schemeClr>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charset="0"/>
            </a:endParaRPr>
          </a:p>
        </p:txBody>
      </p:sp>
      <p:sp>
        <p:nvSpPr>
          <p:cNvPr id="12" name="TextBox 11"/>
          <p:cNvSpPr txBox="1"/>
          <p:nvPr/>
        </p:nvSpPr>
        <p:spPr>
          <a:xfrm>
            <a:off x="1552652" y="1589184"/>
            <a:ext cx="743176" cy="327782"/>
          </a:xfrm>
          <a:prstGeom prst="rect">
            <a:avLst/>
          </a:prstGeom>
          <a:solidFill>
            <a:schemeClr val="accent2">
              <a:lumMod val="50000"/>
            </a:schemeClr>
          </a:solidFill>
          <a:ln w="28575">
            <a:solidFill>
              <a:schemeClr val="bg2"/>
            </a:solidFill>
          </a:ln>
        </p:spPr>
        <p:txBody>
          <a:bodyPr wrap="square" rtlCol="0">
            <a:spAutoFit/>
          </a:bodyPr>
          <a:lstStyle/>
          <a:p>
            <a:r>
              <a:rPr lang="en-GB" sz="1800" dirty="0">
                <a:solidFill>
                  <a:schemeClr val="accent2">
                    <a:lumMod val="60000"/>
                    <a:lumOff val="40000"/>
                  </a:schemeClr>
                </a:solidFill>
              </a:rPr>
              <a:t>1993</a:t>
            </a:r>
            <a:endParaRPr lang="en-GB" sz="900" dirty="0">
              <a:solidFill>
                <a:schemeClr val="accent2">
                  <a:lumMod val="60000"/>
                  <a:lumOff val="40000"/>
                </a:schemeClr>
              </a:solidFill>
            </a:endParaRPr>
          </a:p>
        </p:txBody>
      </p:sp>
      <p:sp>
        <p:nvSpPr>
          <p:cNvPr id="13" name="Right Arrow 12"/>
          <p:cNvSpPr/>
          <p:nvPr/>
        </p:nvSpPr>
        <p:spPr bwMode="auto">
          <a:xfrm>
            <a:off x="7667903" y="1295056"/>
            <a:ext cx="1368593" cy="1466554"/>
          </a:xfrm>
          <a:prstGeom prst="rightArrow">
            <a:avLst/>
          </a:prstGeom>
          <a:solidFill>
            <a:schemeClr val="accent2">
              <a:lumMod val="50000"/>
            </a:schemeClr>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charset="0"/>
            </a:endParaRPr>
          </a:p>
        </p:txBody>
      </p:sp>
      <p:sp>
        <p:nvSpPr>
          <p:cNvPr id="14" name="TextBox 13"/>
          <p:cNvSpPr txBox="1"/>
          <p:nvPr/>
        </p:nvSpPr>
        <p:spPr>
          <a:xfrm>
            <a:off x="2214071" y="55565"/>
            <a:ext cx="774534" cy="327782"/>
          </a:xfrm>
          <a:prstGeom prst="rect">
            <a:avLst/>
          </a:prstGeom>
          <a:solidFill>
            <a:schemeClr val="accent2">
              <a:lumMod val="50000"/>
            </a:schemeClr>
          </a:solidFill>
          <a:ln w="28575">
            <a:solidFill>
              <a:schemeClr val="bg2"/>
            </a:solidFill>
          </a:ln>
        </p:spPr>
        <p:txBody>
          <a:bodyPr wrap="square" rtlCol="0">
            <a:spAutoFit/>
          </a:bodyPr>
          <a:lstStyle/>
          <a:p>
            <a:r>
              <a:rPr lang="en-GB" sz="1800" dirty="0">
                <a:solidFill>
                  <a:schemeClr val="accent2">
                    <a:lumMod val="20000"/>
                    <a:lumOff val="80000"/>
                  </a:schemeClr>
                </a:solidFill>
              </a:rPr>
              <a:t>2001</a:t>
            </a:r>
            <a:endParaRPr lang="en-GB" sz="1050" dirty="0">
              <a:solidFill>
                <a:schemeClr val="accent2">
                  <a:lumMod val="20000"/>
                  <a:lumOff val="80000"/>
                </a:schemeClr>
              </a:solidFill>
            </a:endParaRPr>
          </a:p>
        </p:txBody>
      </p:sp>
      <p:sp>
        <p:nvSpPr>
          <p:cNvPr id="15" name="TextBox 14"/>
          <p:cNvSpPr txBox="1"/>
          <p:nvPr/>
        </p:nvSpPr>
        <p:spPr>
          <a:xfrm>
            <a:off x="1475656" y="3996150"/>
            <a:ext cx="1974960" cy="955646"/>
          </a:xfrm>
          <a:prstGeom prst="rect">
            <a:avLst/>
          </a:prstGeom>
          <a:solidFill>
            <a:schemeClr val="accent2">
              <a:lumMod val="50000"/>
            </a:schemeClr>
          </a:solidFill>
          <a:ln w="28575">
            <a:solidFill>
              <a:schemeClr val="bg2"/>
            </a:solidFill>
          </a:ln>
        </p:spPr>
        <p:txBody>
          <a:bodyPr wrap="square" rtlCol="0">
            <a:spAutoFit/>
          </a:bodyPr>
          <a:lstStyle/>
          <a:p>
            <a:r>
              <a:rPr lang="en-GB" dirty="0"/>
              <a:t> </a:t>
            </a:r>
            <a:r>
              <a:rPr lang="en-GB" sz="2400" u="sng" dirty="0">
                <a:hlinkClick r:id="rId2"/>
              </a:rPr>
              <a:t>ICRCCM</a:t>
            </a:r>
            <a:endParaRPr lang="en-GB" sz="2400" u="sng" dirty="0"/>
          </a:p>
          <a:p>
            <a:r>
              <a:rPr lang="en-GB" sz="1100" u="sng" dirty="0">
                <a:hlinkClick r:id="rId2"/>
              </a:rPr>
              <a:t>Intercomparison of Radiation Codes in Climate Models)</a:t>
            </a:r>
            <a:r>
              <a:rPr lang="en-GB" sz="1100" dirty="0"/>
              <a:t> </a:t>
            </a:r>
            <a:endParaRPr lang="en-GB" sz="100" dirty="0">
              <a:solidFill>
                <a:schemeClr val="accent2">
                  <a:lumMod val="60000"/>
                  <a:lumOff val="40000"/>
                </a:schemeClr>
              </a:solidFill>
            </a:endParaRPr>
          </a:p>
        </p:txBody>
      </p:sp>
      <p:sp>
        <p:nvSpPr>
          <p:cNvPr id="17" name="TextBox 16"/>
          <p:cNvSpPr txBox="1"/>
          <p:nvPr/>
        </p:nvSpPr>
        <p:spPr>
          <a:xfrm>
            <a:off x="3721923" y="3252080"/>
            <a:ext cx="874284" cy="327782"/>
          </a:xfrm>
          <a:prstGeom prst="rect">
            <a:avLst/>
          </a:prstGeom>
          <a:solidFill>
            <a:schemeClr val="accent2">
              <a:lumMod val="50000"/>
            </a:schemeClr>
          </a:solidFill>
          <a:ln w="28575">
            <a:solidFill>
              <a:schemeClr val="bg2"/>
            </a:solidFill>
          </a:ln>
        </p:spPr>
        <p:txBody>
          <a:bodyPr wrap="square" rtlCol="0">
            <a:spAutoFit/>
          </a:bodyPr>
          <a:lstStyle/>
          <a:p>
            <a:r>
              <a:rPr lang="en-GB" sz="1800" dirty="0">
                <a:solidFill>
                  <a:schemeClr val="accent2">
                    <a:lumMod val="20000"/>
                    <a:lumOff val="80000"/>
                  </a:schemeClr>
                </a:solidFill>
              </a:rPr>
              <a:t>2006</a:t>
            </a:r>
            <a:endParaRPr lang="en-GB" sz="1000" dirty="0">
              <a:solidFill>
                <a:schemeClr val="accent2">
                  <a:lumMod val="20000"/>
                  <a:lumOff val="80000"/>
                </a:schemeClr>
              </a:solidFill>
            </a:endParaRPr>
          </a:p>
        </p:txBody>
      </p:sp>
      <p:sp>
        <p:nvSpPr>
          <p:cNvPr id="18" name="TextBox 17"/>
          <p:cNvSpPr txBox="1"/>
          <p:nvPr/>
        </p:nvSpPr>
        <p:spPr>
          <a:xfrm>
            <a:off x="5388299" y="1059582"/>
            <a:ext cx="819311" cy="353943"/>
          </a:xfrm>
          <a:prstGeom prst="rect">
            <a:avLst/>
          </a:prstGeom>
          <a:solidFill>
            <a:schemeClr val="accent2">
              <a:lumMod val="50000"/>
            </a:schemeClr>
          </a:solidFill>
          <a:ln w="28575">
            <a:solidFill>
              <a:schemeClr val="bg2"/>
            </a:solidFill>
          </a:ln>
        </p:spPr>
        <p:txBody>
          <a:bodyPr wrap="square" rtlCol="0">
            <a:spAutoFit/>
          </a:bodyPr>
          <a:lstStyle/>
          <a:p>
            <a:r>
              <a:rPr lang="en-GB" sz="2000" dirty="0">
                <a:solidFill>
                  <a:schemeClr val="accent2">
                    <a:lumMod val="60000"/>
                    <a:lumOff val="40000"/>
                  </a:schemeClr>
                </a:solidFill>
              </a:rPr>
              <a:t>2010</a:t>
            </a:r>
            <a:endParaRPr lang="en-GB" sz="1050" dirty="0">
              <a:solidFill>
                <a:schemeClr val="accent2">
                  <a:lumMod val="60000"/>
                  <a:lumOff val="40000"/>
                </a:schemeClr>
              </a:solidFill>
            </a:endParaRPr>
          </a:p>
        </p:txBody>
      </p:sp>
      <p:sp>
        <p:nvSpPr>
          <p:cNvPr id="19" name="TextBox 18"/>
          <p:cNvSpPr txBox="1"/>
          <p:nvPr/>
        </p:nvSpPr>
        <p:spPr>
          <a:xfrm>
            <a:off x="1475656" y="3648515"/>
            <a:ext cx="1177100" cy="353943"/>
          </a:xfrm>
          <a:prstGeom prst="rect">
            <a:avLst/>
          </a:prstGeom>
          <a:solidFill>
            <a:schemeClr val="accent2">
              <a:lumMod val="50000"/>
            </a:schemeClr>
          </a:solidFill>
          <a:ln w="28575">
            <a:solidFill>
              <a:schemeClr val="bg2"/>
            </a:solidFill>
          </a:ln>
        </p:spPr>
        <p:txBody>
          <a:bodyPr wrap="square" rtlCol="0">
            <a:spAutoFit/>
          </a:bodyPr>
          <a:lstStyle/>
          <a:p>
            <a:r>
              <a:rPr lang="en-GB" sz="2000" dirty="0">
                <a:solidFill>
                  <a:schemeClr val="tx1">
                    <a:lumMod val="65000"/>
                  </a:schemeClr>
                </a:solidFill>
              </a:rPr>
              <a:t>80s-00s</a:t>
            </a:r>
            <a:endParaRPr lang="en-GB" sz="1050" dirty="0">
              <a:solidFill>
                <a:schemeClr val="tx1">
                  <a:lumMod val="65000"/>
                </a:schemeClr>
              </a:solidFill>
            </a:endParaRPr>
          </a:p>
        </p:txBody>
      </p:sp>
      <p:sp>
        <p:nvSpPr>
          <p:cNvPr id="20" name="Right Arrow 19"/>
          <p:cNvSpPr/>
          <p:nvPr/>
        </p:nvSpPr>
        <p:spPr bwMode="auto">
          <a:xfrm>
            <a:off x="3450617" y="4068264"/>
            <a:ext cx="267624" cy="240829"/>
          </a:xfrm>
          <a:prstGeom prst="rightArrow">
            <a:avLst/>
          </a:prstGeom>
          <a:solidFill>
            <a:schemeClr val="accent2">
              <a:lumMod val="50000"/>
            </a:schemeClr>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a:ln>
                <a:noFill/>
              </a:ln>
              <a:solidFill>
                <a:schemeClr val="tx2"/>
              </a:solidFill>
              <a:effectLst/>
              <a:latin typeface="Arial" charset="0"/>
            </a:endParaRPr>
          </a:p>
        </p:txBody>
      </p:sp>
      <p:sp>
        <p:nvSpPr>
          <p:cNvPr id="22" name="TextBox 21"/>
          <p:cNvSpPr txBox="1"/>
          <p:nvPr/>
        </p:nvSpPr>
        <p:spPr>
          <a:xfrm>
            <a:off x="7059146" y="3867894"/>
            <a:ext cx="996685" cy="353943"/>
          </a:xfrm>
          <a:prstGeom prst="rect">
            <a:avLst/>
          </a:prstGeom>
          <a:solidFill>
            <a:schemeClr val="accent2">
              <a:lumMod val="50000"/>
            </a:schemeClr>
          </a:solidFill>
          <a:ln w="28575">
            <a:solidFill>
              <a:schemeClr val="bg2"/>
            </a:solidFill>
          </a:ln>
        </p:spPr>
        <p:txBody>
          <a:bodyPr wrap="square" rtlCol="0">
            <a:spAutoFit/>
          </a:bodyPr>
          <a:lstStyle/>
          <a:p>
            <a:r>
              <a:rPr lang="en-GB" sz="2000" dirty="0">
                <a:solidFill>
                  <a:schemeClr val="accent2">
                    <a:lumMod val="60000"/>
                    <a:lumOff val="40000"/>
                  </a:schemeClr>
                </a:solidFill>
              </a:rPr>
              <a:t>Clouds</a:t>
            </a:r>
            <a:endParaRPr lang="en-GB" sz="1050" dirty="0">
              <a:solidFill>
                <a:schemeClr val="accent2">
                  <a:lumMod val="60000"/>
                  <a:lumOff val="40000"/>
                </a:schemeClr>
              </a:solidFill>
            </a:endParaRPr>
          </a:p>
        </p:txBody>
      </p:sp>
      <p:sp>
        <p:nvSpPr>
          <p:cNvPr id="23" name="TextBox 22"/>
          <p:cNvSpPr txBox="1"/>
          <p:nvPr/>
        </p:nvSpPr>
        <p:spPr>
          <a:xfrm>
            <a:off x="7059146" y="3435846"/>
            <a:ext cx="1676317" cy="353943"/>
          </a:xfrm>
          <a:prstGeom prst="rect">
            <a:avLst/>
          </a:prstGeom>
          <a:solidFill>
            <a:schemeClr val="accent2">
              <a:lumMod val="50000"/>
            </a:schemeClr>
          </a:solidFill>
          <a:ln w="28575">
            <a:solidFill>
              <a:schemeClr val="bg2"/>
            </a:solidFill>
          </a:ln>
        </p:spPr>
        <p:txBody>
          <a:bodyPr wrap="square" rtlCol="0">
            <a:spAutoFit/>
          </a:bodyPr>
          <a:lstStyle/>
          <a:p>
            <a:r>
              <a:rPr lang="en-GB" sz="2000" dirty="0">
                <a:solidFill>
                  <a:schemeClr val="accent2">
                    <a:lumMod val="60000"/>
                    <a:lumOff val="40000"/>
                  </a:schemeClr>
                </a:solidFill>
              </a:rPr>
              <a:t>Microphysics</a:t>
            </a:r>
            <a:endParaRPr lang="en-GB" sz="1050" dirty="0">
              <a:solidFill>
                <a:schemeClr val="accent2">
                  <a:lumMod val="60000"/>
                  <a:lumOff val="40000"/>
                </a:schemeClr>
              </a:solidFill>
            </a:endParaRPr>
          </a:p>
        </p:txBody>
      </p:sp>
      <p:sp>
        <p:nvSpPr>
          <p:cNvPr id="24" name="TextBox 23"/>
          <p:cNvSpPr txBox="1"/>
          <p:nvPr/>
        </p:nvSpPr>
        <p:spPr>
          <a:xfrm>
            <a:off x="7059147" y="3003798"/>
            <a:ext cx="1676317" cy="353943"/>
          </a:xfrm>
          <a:prstGeom prst="rect">
            <a:avLst/>
          </a:prstGeom>
          <a:solidFill>
            <a:schemeClr val="accent2">
              <a:lumMod val="50000"/>
            </a:schemeClr>
          </a:solidFill>
          <a:ln w="28575">
            <a:solidFill>
              <a:schemeClr val="bg2"/>
            </a:solidFill>
          </a:ln>
        </p:spPr>
        <p:txBody>
          <a:bodyPr wrap="square" rtlCol="0">
            <a:spAutoFit/>
          </a:bodyPr>
          <a:lstStyle/>
          <a:p>
            <a:r>
              <a:rPr lang="en-GB" sz="2000" dirty="0">
                <a:solidFill>
                  <a:schemeClr val="accent2">
                    <a:lumMod val="60000"/>
                    <a:lumOff val="40000"/>
                  </a:schemeClr>
                </a:solidFill>
              </a:rPr>
              <a:t>Radiation</a:t>
            </a:r>
            <a:endParaRPr lang="en-GB" sz="1050" dirty="0">
              <a:solidFill>
                <a:schemeClr val="accent2">
                  <a:lumMod val="60000"/>
                  <a:lumOff val="40000"/>
                </a:schemeClr>
              </a:solidFill>
            </a:endParaRPr>
          </a:p>
        </p:txBody>
      </p:sp>
      <p:sp>
        <p:nvSpPr>
          <p:cNvPr id="25" name="TextBox 24"/>
          <p:cNvSpPr txBox="1"/>
          <p:nvPr/>
        </p:nvSpPr>
        <p:spPr>
          <a:xfrm>
            <a:off x="7059146" y="4299942"/>
            <a:ext cx="2016224" cy="353943"/>
          </a:xfrm>
          <a:prstGeom prst="rect">
            <a:avLst/>
          </a:prstGeom>
          <a:solidFill>
            <a:schemeClr val="accent2">
              <a:lumMod val="50000"/>
            </a:schemeClr>
          </a:solidFill>
          <a:ln w="28575">
            <a:solidFill>
              <a:schemeClr val="bg2"/>
            </a:solidFill>
          </a:ln>
        </p:spPr>
        <p:txBody>
          <a:bodyPr wrap="square" rtlCol="0">
            <a:spAutoFit/>
          </a:bodyPr>
          <a:lstStyle/>
          <a:p>
            <a:r>
              <a:rPr lang="en-GB" sz="2000" dirty="0">
                <a:solidFill>
                  <a:schemeClr val="accent2">
                    <a:lumMod val="60000"/>
                    <a:lumOff val="40000"/>
                  </a:schemeClr>
                </a:solidFill>
              </a:rPr>
              <a:t>Boundary layer</a:t>
            </a:r>
            <a:endParaRPr lang="en-GB" sz="1050" dirty="0">
              <a:solidFill>
                <a:schemeClr val="accent2">
                  <a:lumMod val="60000"/>
                  <a:lumOff val="40000"/>
                </a:schemeClr>
              </a:solidFill>
            </a:endParaRPr>
          </a:p>
        </p:txBody>
      </p:sp>
      <p:sp>
        <p:nvSpPr>
          <p:cNvPr id="26" name="TextBox 25"/>
          <p:cNvSpPr txBox="1"/>
          <p:nvPr/>
        </p:nvSpPr>
        <p:spPr>
          <a:xfrm>
            <a:off x="7059146" y="4733170"/>
            <a:ext cx="1464910" cy="353943"/>
          </a:xfrm>
          <a:prstGeom prst="rect">
            <a:avLst/>
          </a:prstGeom>
          <a:solidFill>
            <a:schemeClr val="accent2">
              <a:lumMod val="50000"/>
            </a:schemeClr>
          </a:solidFill>
          <a:ln w="28575">
            <a:solidFill>
              <a:schemeClr val="bg2"/>
            </a:solidFill>
          </a:ln>
        </p:spPr>
        <p:txBody>
          <a:bodyPr wrap="square" rtlCol="0">
            <a:spAutoFit/>
          </a:bodyPr>
          <a:lstStyle/>
          <a:p>
            <a:r>
              <a:rPr lang="en-GB" sz="2000" dirty="0">
                <a:solidFill>
                  <a:schemeClr val="accent2">
                    <a:lumMod val="60000"/>
                    <a:lumOff val="40000"/>
                  </a:schemeClr>
                </a:solidFill>
              </a:rPr>
              <a:t>Convection</a:t>
            </a:r>
            <a:endParaRPr lang="en-GB" sz="1050" dirty="0">
              <a:solidFill>
                <a:schemeClr val="accent2">
                  <a:lumMod val="60000"/>
                  <a:lumOff val="40000"/>
                </a:schemeClr>
              </a:solidFill>
            </a:endParaRPr>
          </a:p>
        </p:txBody>
      </p:sp>
      <p:pic>
        <p:nvPicPr>
          <p:cNvPr id="27" name="Picture 26" descr="brown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24821" y="64934"/>
            <a:ext cx="451480" cy="71225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62223" y="77272"/>
            <a:ext cx="507517" cy="6999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44172" y="99728"/>
            <a:ext cx="528664" cy="69654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hristian Jakob"/>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58545" y="80594"/>
            <a:ext cx="575186" cy="7122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noChangeArrowheads="1"/>
          </p:cNvPicPr>
          <p:nvPr/>
        </p:nvPicPr>
        <p:blipFill>
          <a:blip r:embed="rId7" cstate="email">
            <a:extLst>
              <a:ext uri="{28A0092B-C50C-407E-A947-70E740481C1C}">
                <a14:useLocalDpi xmlns:a14="http://schemas.microsoft.com/office/drawing/2010/main" val="0"/>
              </a:ext>
            </a:extLst>
          </a:blip>
          <a:srcRect l="25223" t="26445" r="39073" b="20665"/>
          <a:stretch>
            <a:fillRect/>
          </a:stretch>
        </p:blipFill>
        <p:spPr bwMode="auto">
          <a:xfrm>
            <a:off x="6900027" y="72651"/>
            <a:ext cx="604791" cy="7122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80579" y="72651"/>
            <a:ext cx="492715" cy="7077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hlinkClick r:id="rId9"/>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427736" y="82890"/>
            <a:ext cx="518091" cy="6898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Dr Jon Petch"/>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956117" y="70408"/>
            <a:ext cx="483199" cy="71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1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1" y="2748421"/>
            <a:ext cx="1351860" cy="136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313" y="2743200"/>
            <a:ext cx="1441983" cy="139692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86311" y="2644852"/>
            <a:ext cx="3727549" cy="2442829"/>
          </a:xfrm>
          <a:prstGeom prst="rect">
            <a:avLst/>
          </a:prstGeom>
        </p:spPr>
      </p:pic>
      <p:sp>
        <p:nvSpPr>
          <p:cNvPr id="10" name="Text Box 23"/>
          <p:cNvSpPr txBox="1">
            <a:spLocks noChangeArrowheads="1"/>
          </p:cNvSpPr>
          <p:nvPr/>
        </p:nvSpPr>
        <p:spPr bwMode="auto">
          <a:xfrm>
            <a:off x="799282" y="555571"/>
            <a:ext cx="7200800" cy="2002087"/>
          </a:xfrm>
          <a:prstGeom prst="rect">
            <a:avLst/>
          </a:prstGeom>
          <a:solidFill>
            <a:srgbClr val="EAEAEA"/>
          </a:solidFill>
          <a:ln w="9525" algn="ctr">
            <a:solidFill>
              <a:schemeClr val="bg2"/>
            </a:solidFill>
            <a:miter lim="800000"/>
            <a:headEnd/>
            <a:tailEnd/>
          </a:ln>
          <a:effectLst/>
        </p:spPr>
        <p:txBody>
          <a:bodyPr wrap="square">
            <a:spAutoFit/>
          </a:bodyPr>
          <a:lstStyle/>
          <a:p>
            <a:pPr algn="ctr">
              <a:lnSpc>
                <a:spcPct val="85000"/>
              </a:lnSpc>
            </a:pPr>
            <a:r>
              <a:rPr lang="en-GB" sz="2000" b="1" dirty="0">
                <a:solidFill>
                  <a:srgbClr val="000000"/>
                </a:solidFill>
                <a:latin typeface="Calibri" pitchFamily="34" charset="0"/>
                <a:ea typeface="ＭＳ Ｐゴシック" pitchFamily="34" charset="-128"/>
              </a:rPr>
              <a:t>GASS provides leadership for the scientific community involved in improving the representation of atmosphere processes in weather and climate models.  </a:t>
            </a:r>
          </a:p>
          <a:p>
            <a:pPr algn="ctr">
              <a:lnSpc>
                <a:spcPct val="85000"/>
              </a:lnSpc>
            </a:pPr>
            <a:endParaRPr lang="en-GB" sz="700" dirty="0">
              <a:solidFill>
                <a:srgbClr val="000000"/>
              </a:solidFill>
              <a:latin typeface="Calibri" pitchFamily="34" charset="0"/>
              <a:ea typeface="ＭＳ Ｐゴシック" pitchFamily="34" charset="-128"/>
            </a:endParaRPr>
          </a:p>
          <a:p>
            <a:pPr lvl="1" algn="ctr">
              <a:lnSpc>
                <a:spcPct val="85000"/>
              </a:lnSpc>
            </a:pPr>
            <a:r>
              <a:rPr lang="en-GB" sz="1800" dirty="0">
                <a:solidFill>
                  <a:schemeClr val="accent5">
                    <a:lumMod val="50000"/>
                  </a:schemeClr>
                </a:solidFill>
                <a:latin typeface="Calibri" pitchFamily="34" charset="0"/>
                <a:ea typeface="ＭＳ Ｐゴシック" pitchFamily="34" charset="-128"/>
              </a:rPr>
              <a:t>through the coordination of scientific projects that bring together experts in process-modelling, observations, and the development of atmospheric parameterizations. </a:t>
            </a:r>
          </a:p>
          <a:p>
            <a:pPr algn="ctr">
              <a:lnSpc>
                <a:spcPct val="85000"/>
              </a:lnSpc>
            </a:pPr>
            <a:endParaRPr lang="en-GB" sz="400" b="1" dirty="0">
              <a:solidFill>
                <a:schemeClr val="accent5">
                  <a:lumMod val="50000"/>
                </a:schemeClr>
              </a:solidFill>
              <a:latin typeface="Calibri" pitchFamily="34" charset="0"/>
              <a:ea typeface="ＭＳ Ｐゴシック" pitchFamily="34" charset="-128"/>
            </a:endParaRPr>
          </a:p>
          <a:p>
            <a:pPr algn="ctr">
              <a:lnSpc>
                <a:spcPct val="85000"/>
              </a:lnSpc>
            </a:pPr>
            <a:r>
              <a:rPr lang="en-GB" sz="1800" b="1" dirty="0">
                <a:solidFill>
                  <a:schemeClr val="accent5">
                    <a:lumMod val="50000"/>
                  </a:schemeClr>
                </a:solidFill>
                <a:latin typeface="Calibri" pitchFamily="34" charset="0"/>
                <a:ea typeface="ＭＳ Ｐゴシック" pitchFamily="34" charset="-128"/>
              </a:rPr>
              <a:t>	</a:t>
            </a:r>
            <a:r>
              <a:rPr lang="en-GB" sz="1800" b="1" dirty="0">
                <a:solidFill>
                  <a:schemeClr val="tx2">
                    <a:lumMod val="50000"/>
                  </a:schemeClr>
                </a:solidFill>
                <a:latin typeface="Calibri" pitchFamily="34" charset="0"/>
                <a:ea typeface="ＭＳ Ｐゴシック" pitchFamily="34" charset="-128"/>
              </a:rPr>
              <a:t>(</a:t>
            </a:r>
            <a:r>
              <a:rPr lang="en-GB" sz="1800" dirty="0">
                <a:solidFill>
                  <a:schemeClr val="tx2">
                    <a:lumMod val="50000"/>
                  </a:schemeClr>
                </a:solidFill>
                <a:latin typeface="Calibri" pitchFamily="34" charset="0"/>
                <a:ea typeface="ＭＳ Ｐゴシック" pitchFamily="34" charset="-128"/>
              </a:rPr>
              <a:t>All projects to date involve model comparisons) </a:t>
            </a:r>
          </a:p>
        </p:txBody>
      </p:sp>
      <p:sp>
        <p:nvSpPr>
          <p:cNvPr id="8" name="TextBox 7"/>
          <p:cNvSpPr txBox="1"/>
          <p:nvPr/>
        </p:nvSpPr>
        <p:spPr>
          <a:xfrm>
            <a:off x="478631" y="4279106"/>
            <a:ext cx="3082665" cy="369332"/>
          </a:xfrm>
          <a:prstGeom prst="rect">
            <a:avLst/>
          </a:prstGeom>
          <a:noFill/>
        </p:spPr>
        <p:txBody>
          <a:bodyPr wrap="square" rtlCol="0">
            <a:spAutoFit/>
          </a:bodyPr>
          <a:lstStyle/>
          <a:p>
            <a:pPr algn="ctr"/>
            <a:r>
              <a:rPr lang="en-GB" dirty="0"/>
              <a:t>New Chairs (2018) </a:t>
            </a:r>
          </a:p>
        </p:txBody>
      </p:sp>
    </p:spTree>
    <p:extLst>
      <p:ext uri="{BB962C8B-B14F-4D97-AF65-F5344CB8AC3E}">
        <p14:creationId xmlns:p14="http://schemas.microsoft.com/office/powerpoint/2010/main" val="9632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749868"/>
            <a:ext cx="3879056" cy="2479650"/>
          </a:xfrm>
          <a:prstGeom prst="rect">
            <a:avLst/>
          </a:prstGeom>
          <a:ln w="12700">
            <a:solidFill>
              <a:schemeClr val="tx1"/>
            </a:solidFill>
          </a:ln>
        </p:spPr>
      </p:pic>
      <p:pic>
        <p:nvPicPr>
          <p:cNvPr id="3" name="Picture 2"/>
          <p:cNvPicPr>
            <a:picLocks noChangeAspect="1"/>
          </p:cNvPicPr>
          <p:nvPr/>
        </p:nvPicPr>
        <p:blipFill>
          <a:blip r:embed="rId3"/>
          <a:stretch>
            <a:fillRect/>
          </a:stretch>
        </p:blipFill>
        <p:spPr>
          <a:xfrm>
            <a:off x="3814366" y="573881"/>
            <a:ext cx="4288630" cy="1483980"/>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3957638" y="3580339"/>
            <a:ext cx="4417218" cy="1196448"/>
          </a:xfrm>
          <a:prstGeom prst="rect">
            <a:avLst/>
          </a:prstGeom>
          <a:ln w="12700">
            <a:solidFill>
              <a:schemeClr val="tx1"/>
            </a:solidFill>
          </a:ln>
        </p:spPr>
      </p:pic>
      <p:pic>
        <p:nvPicPr>
          <p:cNvPr id="5" name="Picture 4"/>
          <p:cNvPicPr>
            <a:picLocks noChangeAspect="1"/>
          </p:cNvPicPr>
          <p:nvPr/>
        </p:nvPicPr>
        <p:blipFill>
          <a:blip r:embed="rId5"/>
          <a:stretch>
            <a:fillRect/>
          </a:stretch>
        </p:blipFill>
        <p:spPr>
          <a:xfrm>
            <a:off x="197643" y="2673762"/>
            <a:ext cx="1902619" cy="1813154"/>
          </a:xfrm>
          <a:prstGeom prst="rect">
            <a:avLst/>
          </a:prstGeom>
          <a:ln w="12700">
            <a:solidFill>
              <a:schemeClr val="tx1"/>
            </a:solidFill>
          </a:ln>
        </p:spPr>
      </p:pic>
      <p:pic>
        <p:nvPicPr>
          <p:cNvPr id="4100" name="Picture 4" descr="http://portal.nersc.gov/project/capt/CAUSES/as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331" y="4001140"/>
            <a:ext cx="2038350" cy="97155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https://www.earthsystemcog.org/site_media/projects/dcmip-2016/WMO-WGN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5050" y="1821326"/>
            <a:ext cx="2227263" cy="169272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87882" y="2998497"/>
            <a:ext cx="4056960" cy="646331"/>
          </a:xfrm>
          <a:prstGeom prst="rect">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dirty="0"/>
              <a:t>GASS projects are often collaborative with other efforts</a:t>
            </a:r>
          </a:p>
        </p:txBody>
      </p:sp>
    </p:spTree>
    <p:extLst>
      <p:ext uri="{BB962C8B-B14F-4D97-AF65-F5344CB8AC3E}">
        <p14:creationId xmlns:p14="http://schemas.microsoft.com/office/powerpoint/2010/main" val="404518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1916268" y="1693625"/>
            <a:ext cx="0" cy="25063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16268" y="4200002"/>
            <a:ext cx="455884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1929425" y="1963340"/>
            <a:ext cx="4322020" cy="1515293"/>
          </a:xfrm>
          <a:custGeom>
            <a:avLst/>
            <a:gdLst>
              <a:gd name="connsiteX0" fmla="*/ 0 w 4322020"/>
              <a:gd name="connsiteY0" fmla="*/ 0 h 1515293"/>
              <a:gd name="connsiteX1" fmla="*/ 85520 w 4322020"/>
              <a:gd name="connsiteY1" fmla="*/ 6579 h 1515293"/>
              <a:gd name="connsiteX2" fmla="*/ 105255 w 4322020"/>
              <a:gd name="connsiteY2" fmla="*/ 13157 h 1515293"/>
              <a:gd name="connsiteX3" fmla="*/ 131568 w 4322020"/>
              <a:gd name="connsiteY3" fmla="*/ 19736 h 1515293"/>
              <a:gd name="connsiteX4" fmla="*/ 157882 w 4322020"/>
              <a:gd name="connsiteY4" fmla="*/ 59206 h 1515293"/>
              <a:gd name="connsiteX5" fmla="*/ 197353 w 4322020"/>
              <a:gd name="connsiteY5" fmla="*/ 78941 h 1515293"/>
              <a:gd name="connsiteX6" fmla="*/ 263137 w 4322020"/>
              <a:gd name="connsiteY6" fmla="*/ 118412 h 1515293"/>
              <a:gd name="connsiteX7" fmla="*/ 296029 w 4322020"/>
              <a:gd name="connsiteY7" fmla="*/ 124990 h 1515293"/>
              <a:gd name="connsiteX8" fmla="*/ 322343 w 4322020"/>
              <a:gd name="connsiteY8" fmla="*/ 131569 h 1515293"/>
              <a:gd name="connsiteX9" fmla="*/ 361813 w 4322020"/>
              <a:gd name="connsiteY9" fmla="*/ 144726 h 1515293"/>
              <a:gd name="connsiteX10" fmla="*/ 414440 w 4322020"/>
              <a:gd name="connsiteY10" fmla="*/ 157882 h 1515293"/>
              <a:gd name="connsiteX11" fmla="*/ 467068 w 4322020"/>
              <a:gd name="connsiteY11" fmla="*/ 171039 h 1515293"/>
              <a:gd name="connsiteX12" fmla="*/ 559166 w 4322020"/>
              <a:gd name="connsiteY12" fmla="*/ 190775 h 1515293"/>
              <a:gd name="connsiteX13" fmla="*/ 592058 w 4322020"/>
              <a:gd name="connsiteY13" fmla="*/ 197353 h 1515293"/>
              <a:gd name="connsiteX14" fmla="*/ 657842 w 4322020"/>
              <a:gd name="connsiteY14" fmla="*/ 203931 h 1515293"/>
              <a:gd name="connsiteX15" fmla="*/ 677577 w 4322020"/>
              <a:gd name="connsiteY15" fmla="*/ 210510 h 1515293"/>
              <a:gd name="connsiteX16" fmla="*/ 703891 w 4322020"/>
              <a:gd name="connsiteY16" fmla="*/ 217088 h 1515293"/>
              <a:gd name="connsiteX17" fmla="*/ 730204 w 4322020"/>
              <a:gd name="connsiteY17" fmla="*/ 230245 h 1515293"/>
              <a:gd name="connsiteX18" fmla="*/ 782832 w 4322020"/>
              <a:gd name="connsiteY18" fmla="*/ 243402 h 1515293"/>
              <a:gd name="connsiteX19" fmla="*/ 815724 w 4322020"/>
              <a:gd name="connsiteY19" fmla="*/ 256559 h 1515293"/>
              <a:gd name="connsiteX20" fmla="*/ 835459 w 4322020"/>
              <a:gd name="connsiteY20" fmla="*/ 263137 h 1515293"/>
              <a:gd name="connsiteX21" fmla="*/ 901243 w 4322020"/>
              <a:gd name="connsiteY21" fmla="*/ 302608 h 1515293"/>
              <a:gd name="connsiteX22" fmla="*/ 920979 w 4322020"/>
              <a:gd name="connsiteY22" fmla="*/ 309186 h 1515293"/>
              <a:gd name="connsiteX23" fmla="*/ 947292 w 4322020"/>
              <a:gd name="connsiteY23" fmla="*/ 322343 h 1515293"/>
              <a:gd name="connsiteX24" fmla="*/ 986763 w 4322020"/>
              <a:gd name="connsiteY24" fmla="*/ 342078 h 1515293"/>
              <a:gd name="connsiteX25" fmla="*/ 1105174 w 4322020"/>
              <a:gd name="connsiteY25" fmla="*/ 355235 h 1515293"/>
              <a:gd name="connsiteX26" fmla="*/ 1217007 w 4322020"/>
              <a:gd name="connsiteY26" fmla="*/ 388127 h 1515293"/>
              <a:gd name="connsiteX27" fmla="*/ 1236743 w 4322020"/>
              <a:gd name="connsiteY27" fmla="*/ 401284 h 1515293"/>
              <a:gd name="connsiteX28" fmla="*/ 1263056 w 4322020"/>
              <a:gd name="connsiteY28" fmla="*/ 421019 h 1515293"/>
              <a:gd name="connsiteX29" fmla="*/ 1289370 w 4322020"/>
              <a:gd name="connsiteY29" fmla="*/ 427598 h 1515293"/>
              <a:gd name="connsiteX30" fmla="*/ 1328840 w 4322020"/>
              <a:gd name="connsiteY30" fmla="*/ 440754 h 1515293"/>
              <a:gd name="connsiteX31" fmla="*/ 1407781 w 4322020"/>
              <a:gd name="connsiteY31" fmla="*/ 473647 h 1515293"/>
              <a:gd name="connsiteX32" fmla="*/ 1466987 w 4322020"/>
              <a:gd name="connsiteY32" fmla="*/ 486803 h 1515293"/>
              <a:gd name="connsiteX33" fmla="*/ 1611712 w 4322020"/>
              <a:gd name="connsiteY33" fmla="*/ 559166 h 1515293"/>
              <a:gd name="connsiteX34" fmla="*/ 1703810 w 4322020"/>
              <a:gd name="connsiteY34" fmla="*/ 585480 h 1515293"/>
              <a:gd name="connsiteX35" fmla="*/ 1743281 w 4322020"/>
              <a:gd name="connsiteY35" fmla="*/ 605215 h 1515293"/>
              <a:gd name="connsiteX36" fmla="*/ 1782751 w 4322020"/>
              <a:gd name="connsiteY36" fmla="*/ 657842 h 1515293"/>
              <a:gd name="connsiteX37" fmla="*/ 1822222 w 4322020"/>
              <a:gd name="connsiteY37" fmla="*/ 684156 h 1515293"/>
              <a:gd name="connsiteX38" fmla="*/ 1920898 w 4322020"/>
              <a:gd name="connsiteY38" fmla="*/ 769675 h 1515293"/>
              <a:gd name="connsiteX39" fmla="*/ 1966947 w 4322020"/>
              <a:gd name="connsiteY39" fmla="*/ 815724 h 1515293"/>
              <a:gd name="connsiteX40" fmla="*/ 2184035 w 4322020"/>
              <a:gd name="connsiteY40" fmla="*/ 822303 h 1515293"/>
              <a:gd name="connsiteX41" fmla="*/ 2262976 w 4322020"/>
              <a:gd name="connsiteY41" fmla="*/ 842038 h 1515293"/>
              <a:gd name="connsiteX42" fmla="*/ 2315603 w 4322020"/>
              <a:gd name="connsiteY42" fmla="*/ 855195 h 1515293"/>
              <a:gd name="connsiteX43" fmla="*/ 2420858 w 4322020"/>
              <a:gd name="connsiteY43" fmla="*/ 868352 h 1515293"/>
              <a:gd name="connsiteX44" fmla="*/ 2506377 w 4322020"/>
              <a:gd name="connsiteY44" fmla="*/ 874930 h 1515293"/>
              <a:gd name="connsiteX45" fmla="*/ 2526112 w 4322020"/>
              <a:gd name="connsiteY45" fmla="*/ 881508 h 1515293"/>
              <a:gd name="connsiteX46" fmla="*/ 2578740 w 4322020"/>
              <a:gd name="connsiteY46" fmla="*/ 894665 h 1515293"/>
              <a:gd name="connsiteX47" fmla="*/ 2637945 w 4322020"/>
              <a:gd name="connsiteY47" fmla="*/ 920979 h 1515293"/>
              <a:gd name="connsiteX48" fmla="*/ 2710308 w 4322020"/>
              <a:gd name="connsiteY48" fmla="*/ 947293 h 1515293"/>
              <a:gd name="connsiteX49" fmla="*/ 2756357 w 4322020"/>
              <a:gd name="connsiteY49" fmla="*/ 960449 h 1515293"/>
              <a:gd name="connsiteX50" fmla="*/ 2776092 w 4322020"/>
              <a:gd name="connsiteY50" fmla="*/ 967028 h 1515293"/>
              <a:gd name="connsiteX51" fmla="*/ 2795827 w 4322020"/>
              <a:gd name="connsiteY51" fmla="*/ 980185 h 1515293"/>
              <a:gd name="connsiteX52" fmla="*/ 2822141 w 4322020"/>
              <a:gd name="connsiteY52" fmla="*/ 993341 h 1515293"/>
              <a:gd name="connsiteX53" fmla="*/ 2841876 w 4322020"/>
              <a:gd name="connsiteY53" fmla="*/ 1006498 h 1515293"/>
              <a:gd name="connsiteX54" fmla="*/ 2894504 w 4322020"/>
              <a:gd name="connsiteY54" fmla="*/ 1019655 h 1515293"/>
              <a:gd name="connsiteX55" fmla="*/ 2914239 w 4322020"/>
              <a:gd name="connsiteY55" fmla="*/ 1032812 h 1515293"/>
              <a:gd name="connsiteX56" fmla="*/ 2960288 w 4322020"/>
              <a:gd name="connsiteY56" fmla="*/ 1065704 h 1515293"/>
              <a:gd name="connsiteX57" fmla="*/ 3012915 w 4322020"/>
              <a:gd name="connsiteY57" fmla="*/ 1092018 h 1515293"/>
              <a:gd name="connsiteX58" fmla="*/ 3058964 w 4322020"/>
              <a:gd name="connsiteY58" fmla="*/ 1111753 h 1515293"/>
              <a:gd name="connsiteX59" fmla="*/ 3105013 w 4322020"/>
              <a:gd name="connsiteY59" fmla="*/ 1118331 h 1515293"/>
              <a:gd name="connsiteX60" fmla="*/ 3144484 w 4322020"/>
              <a:gd name="connsiteY60" fmla="*/ 1124910 h 1515293"/>
              <a:gd name="connsiteX61" fmla="*/ 3282630 w 4322020"/>
              <a:gd name="connsiteY61" fmla="*/ 1138067 h 1515293"/>
              <a:gd name="connsiteX62" fmla="*/ 3315522 w 4322020"/>
              <a:gd name="connsiteY62" fmla="*/ 1144645 h 1515293"/>
              <a:gd name="connsiteX63" fmla="*/ 3341836 w 4322020"/>
              <a:gd name="connsiteY63" fmla="*/ 1157802 h 1515293"/>
              <a:gd name="connsiteX64" fmla="*/ 3420777 w 4322020"/>
              <a:gd name="connsiteY64" fmla="*/ 1170959 h 1515293"/>
              <a:gd name="connsiteX65" fmla="*/ 3486561 w 4322020"/>
              <a:gd name="connsiteY65" fmla="*/ 1197272 h 1515293"/>
              <a:gd name="connsiteX66" fmla="*/ 3532610 w 4322020"/>
              <a:gd name="connsiteY66" fmla="*/ 1243321 h 1515293"/>
              <a:gd name="connsiteX67" fmla="*/ 3565502 w 4322020"/>
              <a:gd name="connsiteY67" fmla="*/ 1276213 h 1515293"/>
              <a:gd name="connsiteX68" fmla="*/ 3585237 w 4322020"/>
              <a:gd name="connsiteY68" fmla="*/ 1282792 h 1515293"/>
              <a:gd name="connsiteX69" fmla="*/ 3624708 w 4322020"/>
              <a:gd name="connsiteY69" fmla="*/ 1309106 h 1515293"/>
              <a:gd name="connsiteX70" fmla="*/ 3690492 w 4322020"/>
              <a:gd name="connsiteY70" fmla="*/ 1328841 h 1515293"/>
              <a:gd name="connsiteX71" fmla="*/ 3723384 w 4322020"/>
              <a:gd name="connsiteY71" fmla="*/ 1348576 h 1515293"/>
              <a:gd name="connsiteX72" fmla="*/ 3762855 w 4322020"/>
              <a:gd name="connsiteY72" fmla="*/ 1355154 h 1515293"/>
              <a:gd name="connsiteX73" fmla="*/ 3782590 w 4322020"/>
              <a:gd name="connsiteY73" fmla="*/ 1361733 h 1515293"/>
              <a:gd name="connsiteX74" fmla="*/ 3815482 w 4322020"/>
              <a:gd name="connsiteY74" fmla="*/ 1368311 h 1515293"/>
              <a:gd name="connsiteX75" fmla="*/ 3874688 w 4322020"/>
              <a:gd name="connsiteY75" fmla="*/ 1401203 h 1515293"/>
              <a:gd name="connsiteX76" fmla="*/ 3914158 w 4322020"/>
              <a:gd name="connsiteY76" fmla="*/ 1414360 h 1515293"/>
              <a:gd name="connsiteX77" fmla="*/ 3953629 w 4322020"/>
              <a:gd name="connsiteY77" fmla="*/ 1427517 h 1515293"/>
              <a:gd name="connsiteX78" fmla="*/ 4019413 w 4322020"/>
              <a:gd name="connsiteY78" fmla="*/ 1440674 h 1515293"/>
              <a:gd name="connsiteX79" fmla="*/ 4065462 w 4322020"/>
              <a:gd name="connsiteY79" fmla="*/ 1466988 h 1515293"/>
              <a:gd name="connsiteX80" fmla="*/ 4104932 w 4322020"/>
              <a:gd name="connsiteY80" fmla="*/ 1473566 h 1515293"/>
              <a:gd name="connsiteX81" fmla="*/ 4124668 w 4322020"/>
              <a:gd name="connsiteY81" fmla="*/ 1480144 h 1515293"/>
              <a:gd name="connsiteX82" fmla="*/ 4164138 w 4322020"/>
              <a:gd name="connsiteY82" fmla="*/ 1506458 h 1515293"/>
              <a:gd name="connsiteX83" fmla="*/ 4322020 w 4322020"/>
              <a:gd name="connsiteY83" fmla="*/ 1513036 h 151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322020" h="1515293">
                <a:moveTo>
                  <a:pt x="0" y="0"/>
                </a:moveTo>
                <a:cubicBezTo>
                  <a:pt x="28507" y="2193"/>
                  <a:pt x="57150" y="3033"/>
                  <a:pt x="85520" y="6579"/>
                </a:cubicBezTo>
                <a:cubicBezTo>
                  <a:pt x="92401" y="7439"/>
                  <a:pt x="98588" y="11252"/>
                  <a:pt x="105255" y="13157"/>
                </a:cubicBezTo>
                <a:cubicBezTo>
                  <a:pt x="113948" y="15641"/>
                  <a:pt x="122797" y="17543"/>
                  <a:pt x="131568" y="19736"/>
                </a:cubicBezTo>
                <a:cubicBezTo>
                  <a:pt x="181115" y="52767"/>
                  <a:pt x="123900" y="8232"/>
                  <a:pt x="157882" y="59206"/>
                </a:cubicBezTo>
                <a:cubicBezTo>
                  <a:pt x="165170" y="70138"/>
                  <a:pt x="186094" y="75188"/>
                  <a:pt x="197353" y="78941"/>
                </a:cubicBezTo>
                <a:cubicBezTo>
                  <a:pt x="212367" y="88950"/>
                  <a:pt x="242908" y="111669"/>
                  <a:pt x="263137" y="118412"/>
                </a:cubicBezTo>
                <a:cubicBezTo>
                  <a:pt x="273744" y="121948"/>
                  <a:pt x="285114" y="122564"/>
                  <a:pt x="296029" y="124990"/>
                </a:cubicBezTo>
                <a:cubicBezTo>
                  <a:pt x="304855" y="126951"/>
                  <a:pt x="313683" y="128971"/>
                  <a:pt x="322343" y="131569"/>
                </a:cubicBezTo>
                <a:cubicBezTo>
                  <a:pt x="335626" y="135554"/>
                  <a:pt x="348214" y="142006"/>
                  <a:pt x="361813" y="144726"/>
                </a:cubicBezTo>
                <a:cubicBezTo>
                  <a:pt x="442264" y="160815"/>
                  <a:pt x="358820" y="142713"/>
                  <a:pt x="414440" y="157882"/>
                </a:cubicBezTo>
                <a:cubicBezTo>
                  <a:pt x="431885" y="162640"/>
                  <a:pt x="467068" y="171039"/>
                  <a:pt x="467068" y="171039"/>
                </a:cubicBezTo>
                <a:cubicBezTo>
                  <a:pt x="508604" y="198730"/>
                  <a:pt x="473880" y="180114"/>
                  <a:pt x="559166" y="190775"/>
                </a:cubicBezTo>
                <a:cubicBezTo>
                  <a:pt x="570261" y="192162"/>
                  <a:pt x="580975" y="195875"/>
                  <a:pt x="592058" y="197353"/>
                </a:cubicBezTo>
                <a:cubicBezTo>
                  <a:pt x="613902" y="200265"/>
                  <a:pt x="635914" y="201738"/>
                  <a:pt x="657842" y="203931"/>
                </a:cubicBezTo>
                <a:cubicBezTo>
                  <a:pt x="664420" y="206124"/>
                  <a:pt x="670910" y="208605"/>
                  <a:pt x="677577" y="210510"/>
                </a:cubicBezTo>
                <a:cubicBezTo>
                  <a:pt x="686270" y="212994"/>
                  <a:pt x="695425" y="213913"/>
                  <a:pt x="703891" y="217088"/>
                </a:cubicBezTo>
                <a:cubicBezTo>
                  <a:pt x="713073" y="220531"/>
                  <a:pt x="720901" y="227144"/>
                  <a:pt x="730204" y="230245"/>
                </a:cubicBezTo>
                <a:cubicBezTo>
                  <a:pt x="747359" y="235963"/>
                  <a:pt x="766043" y="236686"/>
                  <a:pt x="782832" y="243402"/>
                </a:cubicBezTo>
                <a:cubicBezTo>
                  <a:pt x="793796" y="247788"/>
                  <a:pt x="804667" y="252413"/>
                  <a:pt x="815724" y="256559"/>
                </a:cubicBezTo>
                <a:cubicBezTo>
                  <a:pt x="822217" y="258994"/>
                  <a:pt x="829086" y="260406"/>
                  <a:pt x="835459" y="263137"/>
                </a:cubicBezTo>
                <a:cubicBezTo>
                  <a:pt x="879008" y="281801"/>
                  <a:pt x="848627" y="273377"/>
                  <a:pt x="901243" y="302608"/>
                </a:cubicBezTo>
                <a:cubicBezTo>
                  <a:pt x="907305" y="305976"/>
                  <a:pt x="914605" y="306454"/>
                  <a:pt x="920979" y="309186"/>
                </a:cubicBezTo>
                <a:cubicBezTo>
                  <a:pt x="929992" y="313049"/>
                  <a:pt x="938778" y="317478"/>
                  <a:pt x="947292" y="322343"/>
                </a:cubicBezTo>
                <a:cubicBezTo>
                  <a:pt x="976126" y="338820"/>
                  <a:pt x="956606" y="333462"/>
                  <a:pt x="986763" y="342078"/>
                </a:cubicBezTo>
                <a:cubicBezTo>
                  <a:pt x="1033579" y="355454"/>
                  <a:pt x="1035904" y="350287"/>
                  <a:pt x="1105174" y="355235"/>
                </a:cubicBezTo>
                <a:cubicBezTo>
                  <a:pt x="1194722" y="385085"/>
                  <a:pt x="1156916" y="376110"/>
                  <a:pt x="1217007" y="388127"/>
                </a:cubicBezTo>
                <a:cubicBezTo>
                  <a:pt x="1223586" y="392513"/>
                  <a:pt x="1230309" y="396688"/>
                  <a:pt x="1236743" y="401284"/>
                </a:cubicBezTo>
                <a:cubicBezTo>
                  <a:pt x="1245665" y="407657"/>
                  <a:pt x="1253250" y="416116"/>
                  <a:pt x="1263056" y="421019"/>
                </a:cubicBezTo>
                <a:cubicBezTo>
                  <a:pt x="1271143" y="425062"/>
                  <a:pt x="1280710" y="425000"/>
                  <a:pt x="1289370" y="427598"/>
                </a:cubicBezTo>
                <a:cubicBezTo>
                  <a:pt x="1302653" y="431583"/>
                  <a:pt x="1316436" y="434552"/>
                  <a:pt x="1328840" y="440754"/>
                </a:cubicBezTo>
                <a:cubicBezTo>
                  <a:pt x="1359199" y="455933"/>
                  <a:pt x="1370259" y="462611"/>
                  <a:pt x="1407781" y="473647"/>
                </a:cubicBezTo>
                <a:cubicBezTo>
                  <a:pt x="1427176" y="479351"/>
                  <a:pt x="1447252" y="482418"/>
                  <a:pt x="1466987" y="486803"/>
                </a:cubicBezTo>
                <a:cubicBezTo>
                  <a:pt x="1516072" y="519526"/>
                  <a:pt x="1545856" y="542702"/>
                  <a:pt x="1611712" y="559166"/>
                </a:cubicBezTo>
                <a:cubicBezTo>
                  <a:pt x="1618732" y="560921"/>
                  <a:pt x="1692483" y="577929"/>
                  <a:pt x="1703810" y="585480"/>
                </a:cubicBezTo>
                <a:cubicBezTo>
                  <a:pt x="1729315" y="602482"/>
                  <a:pt x="1716045" y="596136"/>
                  <a:pt x="1743281" y="605215"/>
                </a:cubicBezTo>
                <a:cubicBezTo>
                  <a:pt x="1753962" y="621237"/>
                  <a:pt x="1769726" y="646119"/>
                  <a:pt x="1782751" y="657842"/>
                </a:cubicBezTo>
                <a:cubicBezTo>
                  <a:pt x="1794505" y="668420"/>
                  <a:pt x="1809932" y="674207"/>
                  <a:pt x="1822222" y="684156"/>
                </a:cubicBezTo>
                <a:cubicBezTo>
                  <a:pt x="1856052" y="711542"/>
                  <a:pt x="1890121" y="738898"/>
                  <a:pt x="1920898" y="769675"/>
                </a:cubicBezTo>
                <a:cubicBezTo>
                  <a:pt x="1936248" y="785025"/>
                  <a:pt x="1945661" y="811467"/>
                  <a:pt x="1966947" y="815724"/>
                </a:cubicBezTo>
                <a:cubicBezTo>
                  <a:pt x="2037937" y="829922"/>
                  <a:pt x="2111672" y="820110"/>
                  <a:pt x="2184035" y="822303"/>
                </a:cubicBezTo>
                <a:cubicBezTo>
                  <a:pt x="2263789" y="848886"/>
                  <a:pt x="2183251" y="824321"/>
                  <a:pt x="2262976" y="842038"/>
                </a:cubicBezTo>
                <a:cubicBezTo>
                  <a:pt x="2339217" y="858981"/>
                  <a:pt x="2201901" y="836244"/>
                  <a:pt x="2315603" y="855195"/>
                </a:cubicBezTo>
                <a:cubicBezTo>
                  <a:pt x="2345106" y="860112"/>
                  <a:pt x="2392605" y="865784"/>
                  <a:pt x="2420858" y="868352"/>
                </a:cubicBezTo>
                <a:cubicBezTo>
                  <a:pt x="2449331" y="870941"/>
                  <a:pt x="2477871" y="872737"/>
                  <a:pt x="2506377" y="874930"/>
                </a:cubicBezTo>
                <a:cubicBezTo>
                  <a:pt x="2512955" y="877123"/>
                  <a:pt x="2519385" y="879826"/>
                  <a:pt x="2526112" y="881508"/>
                </a:cubicBezTo>
                <a:lnTo>
                  <a:pt x="2578740" y="894665"/>
                </a:lnTo>
                <a:cubicBezTo>
                  <a:pt x="2616708" y="919978"/>
                  <a:pt x="2579233" y="897494"/>
                  <a:pt x="2637945" y="920979"/>
                </a:cubicBezTo>
                <a:cubicBezTo>
                  <a:pt x="2665733" y="932094"/>
                  <a:pt x="2680752" y="938849"/>
                  <a:pt x="2710308" y="947293"/>
                </a:cubicBezTo>
                <a:lnTo>
                  <a:pt x="2756357" y="960449"/>
                </a:lnTo>
                <a:cubicBezTo>
                  <a:pt x="2762999" y="962442"/>
                  <a:pt x="2769890" y="963927"/>
                  <a:pt x="2776092" y="967028"/>
                </a:cubicBezTo>
                <a:cubicBezTo>
                  <a:pt x="2783163" y="970564"/>
                  <a:pt x="2788962" y="976262"/>
                  <a:pt x="2795827" y="980185"/>
                </a:cubicBezTo>
                <a:cubicBezTo>
                  <a:pt x="2804341" y="985050"/>
                  <a:pt x="2813627" y="988476"/>
                  <a:pt x="2822141" y="993341"/>
                </a:cubicBezTo>
                <a:cubicBezTo>
                  <a:pt x="2829006" y="997264"/>
                  <a:pt x="2834804" y="1002962"/>
                  <a:pt x="2841876" y="1006498"/>
                </a:cubicBezTo>
                <a:cubicBezTo>
                  <a:pt x="2855364" y="1013242"/>
                  <a:pt x="2881990" y="1017152"/>
                  <a:pt x="2894504" y="1019655"/>
                </a:cubicBezTo>
                <a:cubicBezTo>
                  <a:pt x="2901082" y="1024041"/>
                  <a:pt x="2907805" y="1028217"/>
                  <a:pt x="2914239" y="1032812"/>
                </a:cubicBezTo>
                <a:cubicBezTo>
                  <a:pt x="2925045" y="1040530"/>
                  <a:pt x="2947174" y="1058551"/>
                  <a:pt x="2960288" y="1065704"/>
                </a:cubicBezTo>
                <a:cubicBezTo>
                  <a:pt x="2977506" y="1075096"/>
                  <a:pt x="2995373" y="1083247"/>
                  <a:pt x="3012915" y="1092018"/>
                </a:cubicBezTo>
                <a:cubicBezTo>
                  <a:pt x="3027180" y="1099150"/>
                  <a:pt x="3042831" y="1108527"/>
                  <a:pt x="3058964" y="1111753"/>
                </a:cubicBezTo>
                <a:cubicBezTo>
                  <a:pt x="3074168" y="1114794"/>
                  <a:pt x="3089688" y="1115973"/>
                  <a:pt x="3105013" y="1118331"/>
                </a:cubicBezTo>
                <a:cubicBezTo>
                  <a:pt x="3118196" y="1120359"/>
                  <a:pt x="3131227" y="1123437"/>
                  <a:pt x="3144484" y="1124910"/>
                </a:cubicBezTo>
                <a:cubicBezTo>
                  <a:pt x="3216023" y="1132859"/>
                  <a:pt x="3217628" y="1128781"/>
                  <a:pt x="3282630" y="1138067"/>
                </a:cubicBezTo>
                <a:cubicBezTo>
                  <a:pt x="3293699" y="1139648"/>
                  <a:pt x="3304558" y="1142452"/>
                  <a:pt x="3315522" y="1144645"/>
                </a:cubicBezTo>
                <a:cubicBezTo>
                  <a:pt x="3324293" y="1149031"/>
                  <a:pt x="3332533" y="1154701"/>
                  <a:pt x="3341836" y="1157802"/>
                </a:cubicBezTo>
                <a:cubicBezTo>
                  <a:pt x="3356260" y="1162610"/>
                  <a:pt x="3410355" y="1169470"/>
                  <a:pt x="3420777" y="1170959"/>
                </a:cubicBezTo>
                <a:cubicBezTo>
                  <a:pt x="3442705" y="1179730"/>
                  <a:pt x="3471808" y="1178830"/>
                  <a:pt x="3486561" y="1197272"/>
                </a:cubicBezTo>
                <a:cubicBezTo>
                  <a:pt x="3517814" y="1236339"/>
                  <a:pt x="3501192" y="1222377"/>
                  <a:pt x="3532610" y="1243321"/>
                </a:cubicBezTo>
                <a:cubicBezTo>
                  <a:pt x="3545768" y="1263058"/>
                  <a:pt x="3543573" y="1265248"/>
                  <a:pt x="3565502" y="1276213"/>
                </a:cubicBezTo>
                <a:cubicBezTo>
                  <a:pt x="3571704" y="1279314"/>
                  <a:pt x="3579175" y="1279424"/>
                  <a:pt x="3585237" y="1282792"/>
                </a:cubicBezTo>
                <a:cubicBezTo>
                  <a:pt x="3599060" y="1290471"/>
                  <a:pt x="3609707" y="1304106"/>
                  <a:pt x="3624708" y="1309106"/>
                </a:cubicBezTo>
                <a:cubicBezTo>
                  <a:pt x="3672756" y="1325121"/>
                  <a:pt x="3650725" y="1318898"/>
                  <a:pt x="3690492" y="1328841"/>
                </a:cubicBezTo>
                <a:cubicBezTo>
                  <a:pt x="3701456" y="1335419"/>
                  <a:pt x="3711368" y="1344207"/>
                  <a:pt x="3723384" y="1348576"/>
                </a:cubicBezTo>
                <a:cubicBezTo>
                  <a:pt x="3735919" y="1353134"/>
                  <a:pt x="3749834" y="1352260"/>
                  <a:pt x="3762855" y="1355154"/>
                </a:cubicBezTo>
                <a:cubicBezTo>
                  <a:pt x="3769624" y="1356658"/>
                  <a:pt x="3775863" y="1360051"/>
                  <a:pt x="3782590" y="1361733"/>
                </a:cubicBezTo>
                <a:cubicBezTo>
                  <a:pt x="3793437" y="1364445"/>
                  <a:pt x="3804518" y="1366118"/>
                  <a:pt x="3815482" y="1368311"/>
                </a:cubicBezTo>
                <a:cubicBezTo>
                  <a:pt x="3832184" y="1378332"/>
                  <a:pt x="3855804" y="1393650"/>
                  <a:pt x="3874688" y="1401203"/>
                </a:cubicBezTo>
                <a:cubicBezTo>
                  <a:pt x="3887565" y="1406353"/>
                  <a:pt x="3901001" y="1409974"/>
                  <a:pt x="3914158" y="1414360"/>
                </a:cubicBezTo>
                <a:lnTo>
                  <a:pt x="3953629" y="1427517"/>
                </a:lnTo>
                <a:lnTo>
                  <a:pt x="4019413" y="1440674"/>
                </a:lnTo>
                <a:cubicBezTo>
                  <a:pt x="4032627" y="1449483"/>
                  <a:pt x="4050286" y="1462435"/>
                  <a:pt x="4065462" y="1466988"/>
                </a:cubicBezTo>
                <a:cubicBezTo>
                  <a:pt x="4078238" y="1470821"/>
                  <a:pt x="4091911" y="1470673"/>
                  <a:pt x="4104932" y="1473566"/>
                </a:cubicBezTo>
                <a:cubicBezTo>
                  <a:pt x="4111701" y="1475070"/>
                  <a:pt x="4118089" y="1477951"/>
                  <a:pt x="4124668" y="1480144"/>
                </a:cubicBezTo>
                <a:cubicBezTo>
                  <a:pt x="4137825" y="1488915"/>
                  <a:pt x="4148633" y="1503357"/>
                  <a:pt x="4164138" y="1506458"/>
                </a:cubicBezTo>
                <a:cubicBezTo>
                  <a:pt x="4237884" y="1521206"/>
                  <a:pt x="4185849" y="1513036"/>
                  <a:pt x="4322020" y="1513036"/>
                </a:cubicBez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49281" y="1508959"/>
            <a:ext cx="1390124" cy="369332"/>
          </a:xfrm>
          <a:prstGeom prst="rect">
            <a:avLst/>
          </a:prstGeom>
          <a:noFill/>
        </p:spPr>
        <p:txBody>
          <a:bodyPr wrap="none" rtlCol="0">
            <a:spAutoFit/>
          </a:bodyPr>
          <a:lstStyle/>
          <a:p>
            <a:r>
              <a:rPr lang="en-GB" dirty="0"/>
              <a:t>Model Error</a:t>
            </a:r>
          </a:p>
        </p:txBody>
      </p:sp>
      <p:sp>
        <p:nvSpPr>
          <p:cNvPr id="15" name="TextBox 14"/>
          <p:cNvSpPr txBox="1"/>
          <p:nvPr/>
        </p:nvSpPr>
        <p:spPr>
          <a:xfrm>
            <a:off x="5786076" y="4391402"/>
            <a:ext cx="689035" cy="369332"/>
          </a:xfrm>
          <a:prstGeom prst="rect">
            <a:avLst/>
          </a:prstGeom>
          <a:noFill/>
        </p:spPr>
        <p:txBody>
          <a:bodyPr wrap="none" rtlCol="0">
            <a:spAutoFit/>
          </a:bodyPr>
          <a:lstStyle/>
          <a:p>
            <a:r>
              <a:rPr lang="en-GB" dirty="0"/>
              <a:t>Time</a:t>
            </a:r>
          </a:p>
        </p:txBody>
      </p:sp>
      <p:cxnSp>
        <p:nvCxnSpPr>
          <p:cNvPr id="17" name="Straight Connector 16"/>
          <p:cNvCxnSpPr/>
          <p:nvPr/>
        </p:nvCxnSpPr>
        <p:spPr>
          <a:xfrm>
            <a:off x="5953468" y="295983"/>
            <a:ext cx="401283"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07378" y="111317"/>
            <a:ext cx="2685351" cy="369332"/>
          </a:xfrm>
          <a:prstGeom prst="rect">
            <a:avLst/>
          </a:prstGeom>
          <a:noFill/>
        </p:spPr>
        <p:txBody>
          <a:bodyPr wrap="none" rtlCol="0">
            <a:spAutoFit/>
          </a:bodyPr>
          <a:lstStyle/>
          <a:p>
            <a:r>
              <a:rPr lang="en-GB" dirty="0"/>
              <a:t>Improved representation</a:t>
            </a:r>
          </a:p>
        </p:txBody>
      </p:sp>
      <p:cxnSp>
        <p:nvCxnSpPr>
          <p:cNvPr id="33" name="Straight Connector 32"/>
          <p:cNvCxnSpPr/>
          <p:nvPr/>
        </p:nvCxnSpPr>
        <p:spPr>
          <a:xfrm>
            <a:off x="5953468" y="736737"/>
            <a:ext cx="401283"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953467" y="1172009"/>
            <a:ext cx="4012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953467" y="1586718"/>
            <a:ext cx="401283"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07378" y="552071"/>
            <a:ext cx="1817549" cy="369332"/>
          </a:xfrm>
          <a:prstGeom prst="rect">
            <a:avLst/>
          </a:prstGeom>
          <a:noFill/>
        </p:spPr>
        <p:txBody>
          <a:bodyPr wrap="none" rtlCol="0">
            <a:spAutoFit/>
          </a:bodyPr>
          <a:lstStyle/>
          <a:p>
            <a:r>
              <a:rPr lang="en-GB" dirty="0"/>
              <a:t>Truncation error</a:t>
            </a:r>
          </a:p>
        </p:txBody>
      </p:sp>
      <p:sp>
        <p:nvSpPr>
          <p:cNvPr id="37" name="TextBox 36"/>
          <p:cNvSpPr txBox="1"/>
          <p:nvPr/>
        </p:nvSpPr>
        <p:spPr>
          <a:xfrm>
            <a:off x="6407377" y="963856"/>
            <a:ext cx="2082621" cy="369332"/>
          </a:xfrm>
          <a:prstGeom prst="rect">
            <a:avLst/>
          </a:prstGeom>
          <a:noFill/>
        </p:spPr>
        <p:txBody>
          <a:bodyPr wrap="none" rtlCol="0">
            <a:spAutoFit/>
          </a:bodyPr>
          <a:lstStyle/>
          <a:p>
            <a:r>
              <a:rPr lang="en-GB" dirty="0"/>
              <a:t>Missing processes</a:t>
            </a:r>
          </a:p>
        </p:txBody>
      </p:sp>
      <p:sp>
        <p:nvSpPr>
          <p:cNvPr id="38" name="TextBox 37"/>
          <p:cNvSpPr txBox="1"/>
          <p:nvPr/>
        </p:nvSpPr>
        <p:spPr>
          <a:xfrm>
            <a:off x="6407377" y="1411054"/>
            <a:ext cx="1505540" cy="369332"/>
          </a:xfrm>
          <a:prstGeom prst="rect">
            <a:avLst/>
          </a:prstGeom>
          <a:noFill/>
        </p:spPr>
        <p:txBody>
          <a:bodyPr wrap="none" rtlCol="0">
            <a:spAutoFit/>
          </a:bodyPr>
          <a:lstStyle/>
          <a:p>
            <a:r>
              <a:rPr lang="en-GB" dirty="0"/>
              <a:t>P-D coupling</a:t>
            </a:r>
          </a:p>
        </p:txBody>
      </p:sp>
      <p:sp>
        <p:nvSpPr>
          <p:cNvPr id="39" name="Freeform 38"/>
          <p:cNvSpPr/>
          <p:nvPr/>
        </p:nvSpPr>
        <p:spPr>
          <a:xfrm>
            <a:off x="1937173" y="2404533"/>
            <a:ext cx="4314613" cy="1322351"/>
          </a:xfrm>
          <a:custGeom>
            <a:avLst/>
            <a:gdLst>
              <a:gd name="connsiteX0" fmla="*/ 0 w 4314613"/>
              <a:gd name="connsiteY0" fmla="*/ 0 h 1322351"/>
              <a:gd name="connsiteX1" fmla="*/ 128693 w 4314613"/>
              <a:gd name="connsiteY1" fmla="*/ 6773 h 1322351"/>
              <a:gd name="connsiteX2" fmla="*/ 149013 w 4314613"/>
              <a:gd name="connsiteY2" fmla="*/ 13547 h 1322351"/>
              <a:gd name="connsiteX3" fmla="*/ 277707 w 4314613"/>
              <a:gd name="connsiteY3" fmla="*/ 20320 h 1322351"/>
              <a:gd name="connsiteX4" fmla="*/ 298027 w 4314613"/>
              <a:gd name="connsiteY4" fmla="*/ 27093 h 1322351"/>
              <a:gd name="connsiteX5" fmla="*/ 352213 w 4314613"/>
              <a:gd name="connsiteY5" fmla="*/ 60960 h 1322351"/>
              <a:gd name="connsiteX6" fmla="*/ 392853 w 4314613"/>
              <a:gd name="connsiteY6" fmla="*/ 94827 h 1322351"/>
              <a:gd name="connsiteX7" fmla="*/ 433493 w 4314613"/>
              <a:gd name="connsiteY7" fmla="*/ 108373 h 1322351"/>
              <a:gd name="connsiteX8" fmla="*/ 501227 w 4314613"/>
              <a:gd name="connsiteY8" fmla="*/ 142240 h 1322351"/>
              <a:gd name="connsiteX9" fmla="*/ 528320 w 4314613"/>
              <a:gd name="connsiteY9" fmla="*/ 155787 h 1322351"/>
              <a:gd name="connsiteX10" fmla="*/ 589280 w 4314613"/>
              <a:gd name="connsiteY10" fmla="*/ 182880 h 1322351"/>
              <a:gd name="connsiteX11" fmla="*/ 684107 w 4314613"/>
              <a:gd name="connsiteY11" fmla="*/ 203200 h 1322351"/>
              <a:gd name="connsiteX12" fmla="*/ 704427 w 4314613"/>
              <a:gd name="connsiteY12" fmla="*/ 209973 h 1322351"/>
              <a:gd name="connsiteX13" fmla="*/ 758613 w 4314613"/>
              <a:gd name="connsiteY13" fmla="*/ 223520 h 1322351"/>
              <a:gd name="connsiteX14" fmla="*/ 799253 w 4314613"/>
              <a:gd name="connsiteY14" fmla="*/ 237067 h 1322351"/>
              <a:gd name="connsiteX15" fmla="*/ 975360 w 4314613"/>
              <a:gd name="connsiteY15" fmla="*/ 250613 h 1322351"/>
              <a:gd name="connsiteX16" fmla="*/ 1253067 w 4314613"/>
              <a:gd name="connsiteY16" fmla="*/ 257387 h 1322351"/>
              <a:gd name="connsiteX17" fmla="*/ 1368213 w 4314613"/>
              <a:gd name="connsiteY17" fmla="*/ 270933 h 1322351"/>
              <a:gd name="connsiteX18" fmla="*/ 1435947 w 4314613"/>
              <a:gd name="connsiteY18" fmla="*/ 298027 h 1322351"/>
              <a:gd name="connsiteX19" fmla="*/ 1469813 w 4314613"/>
              <a:gd name="connsiteY19" fmla="*/ 304800 h 1322351"/>
              <a:gd name="connsiteX20" fmla="*/ 1544320 w 4314613"/>
              <a:gd name="connsiteY20" fmla="*/ 338667 h 1322351"/>
              <a:gd name="connsiteX21" fmla="*/ 1584960 w 4314613"/>
              <a:gd name="connsiteY21" fmla="*/ 365760 h 1322351"/>
              <a:gd name="connsiteX22" fmla="*/ 1612053 w 4314613"/>
              <a:gd name="connsiteY22" fmla="*/ 386080 h 1322351"/>
              <a:gd name="connsiteX23" fmla="*/ 1645920 w 4314613"/>
              <a:gd name="connsiteY23" fmla="*/ 399627 h 1322351"/>
              <a:gd name="connsiteX24" fmla="*/ 1693333 w 4314613"/>
              <a:gd name="connsiteY24" fmla="*/ 426720 h 1322351"/>
              <a:gd name="connsiteX25" fmla="*/ 1713653 w 4314613"/>
              <a:gd name="connsiteY25" fmla="*/ 433493 h 1322351"/>
              <a:gd name="connsiteX26" fmla="*/ 1767840 w 4314613"/>
              <a:gd name="connsiteY26" fmla="*/ 447040 h 1322351"/>
              <a:gd name="connsiteX27" fmla="*/ 1808480 w 4314613"/>
              <a:gd name="connsiteY27" fmla="*/ 460587 h 1322351"/>
              <a:gd name="connsiteX28" fmla="*/ 1876213 w 4314613"/>
              <a:gd name="connsiteY28" fmla="*/ 474133 h 1322351"/>
              <a:gd name="connsiteX29" fmla="*/ 1903307 w 4314613"/>
              <a:gd name="connsiteY29" fmla="*/ 487680 h 1322351"/>
              <a:gd name="connsiteX30" fmla="*/ 1957493 w 4314613"/>
              <a:gd name="connsiteY30" fmla="*/ 501227 h 1322351"/>
              <a:gd name="connsiteX31" fmla="*/ 2011680 w 4314613"/>
              <a:gd name="connsiteY31" fmla="*/ 528320 h 1322351"/>
              <a:gd name="connsiteX32" fmla="*/ 2106507 w 4314613"/>
              <a:gd name="connsiteY32" fmla="*/ 548640 h 1322351"/>
              <a:gd name="connsiteX33" fmla="*/ 2133600 w 4314613"/>
              <a:gd name="connsiteY33" fmla="*/ 555413 h 1322351"/>
              <a:gd name="connsiteX34" fmla="*/ 2201333 w 4314613"/>
              <a:gd name="connsiteY34" fmla="*/ 562187 h 1322351"/>
              <a:gd name="connsiteX35" fmla="*/ 2269067 w 4314613"/>
              <a:gd name="connsiteY35" fmla="*/ 589280 h 1322351"/>
              <a:gd name="connsiteX36" fmla="*/ 2309707 w 4314613"/>
              <a:gd name="connsiteY36" fmla="*/ 616373 h 1322351"/>
              <a:gd name="connsiteX37" fmla="*/ 2330027 w 4314613"/>
              <a:gd name="connsiteY37" fmla="*/ 629920 h 1322351"/>
              <a:gd name="connsiteX38" fmla="*/ 2350347 w 4314613"/>
              <a:gd name="connsiteY38" fmla="*/ 643467 h 1322351"/>
              <a:gd name="connsiteX39" fmla="*/ 2390987 w 4314613"/>
              <a:gd name="connsiteY39" fmla="*/ 677333 h 1322351"/>
              <a:gd name="connsiteX40" fmla="*/ 2424853 w 4314613"/>
              <a:gd name="connsiteY40" fmla="*/ 690880 h 1322351"/>
              <a:gd name="connsiteX41" fmla="*/ 2499360 w 4314613"/>
              <a:gd name="connsiteY41" fmla="*/ 724747 h 1322351"/>
              <a:gd name="connsiteX42" fmla="*/ 2553547 w 4314613"/>
              <a:gd name="connsiteY42" fmla="*/ 745067 h 1322351"/>
              <a:gd name="connsiteX43" fmla="*/ 2621280 w 4314613"/>
              <a:gd name="connsiteY43" fmla="*/ 758613 h 1322351"/>
              <a:gd name="connsiteX44" fmla="*/ 2641600 w 4314613"/>
              <a:gd name="connsiteY44" fmla="*/ 765387 h 1322351"/>
              <a:gd name="connsiteX45" fmla="*/ 2668693 w 4314613"/>
              <a:gd name="connsiteY45" fmla="*/ 772160 h 1322351"/>
              <a:gd name="connsiteX46" fmla="*/ 2722880 w 4314613"/>
              <a:gd name="connsiteY46" fmla="*/ 799253 h 1322351"/>
              <a:gd name="connsiteX47" fmla="*/ 2804160 w 4314613"/>
              <a:gd name="connsiteY47" fmla="*/ 812800 h 1322351"/>
              <a:gd name="connsiteX48" fmla="*/ 2844800 w 4314613"/>
              <a:gd name="connsiteY48" fmla="*/ 833120 h 1322351"/>
              <a:gd name="connsiteX49" fmla="*/ 2892213 w 4314613"/>
              <a:gd name="connsiteY49" fmla="*/ 839893 h 1322351"/>
              <a:gd name="connsiteX50" fmla="*/ 2912533 w 4314613"/>
              <a:gd name="connsiteY50" fmla="*/ 846667 h 1322351"/>
              <a:gd name="connsiteX51" fmla="*/ 2980267 w 4314613"/>
              <a:gd name="connsiteY51" fmla="*/ 853440 h 1322351"/>
              <a:gd name="connsiteX52" fmla="*/ 3054773 w 4314613"/>
              <a:gd name="connsiteY52" fmla="*/ 866987 h 1322351"/>
              <a:gd name="connsiteX53" fmla="*/ 3102187 w 4314613"/>
              <a:gd name="connsiteY53" fmla="*/ 873760 h 1322351"/>
              <a:gd name="connsiteX54" fmla="*/ 3136053 w 4314613"/>
              <a:gd name="connsiteY54" fmla="*/ 880533 h 1322351"/>
              <a:gd name="connsiteX55" fmla="*/ 3176693 w 4314613"/>
              <a:gd name="connsiteY55" fmla="*/ 900853 h 1322351"/>
              <a:gd name="connsiteX56" fmla="*/ 3224107 w 4314613"/>
              <a:gd name="connsiteY56" fmla="*/ 907627 h 1322351"/>
              <a:gd name="connsiteX57" fmla="*/ 3251200 w 4314613"/>
              <a:gd name="connsiteY57" fmla="*/ 914400 h 1322351"/>
              <a:gd name="connsiteX58" fmla="*/ 3325707 w 4314613"/>
              <a:gd name="connsiteY58" fmla="*/ 941493 h 1322351"/>
              <a:gd name="connsiteX59" fmla="*/ 3379893 w 4314613"/>
              <a:gd name="connsiteY59" fmla="*/ 948267 h 1322351"/>
              <a:gd name="connsiteX60" fmla="*/ 3400213 w 4314613"/>
              <a:gd name="connsiteY60" fmla="*/ 955040 h 1322351"/>
              <a:gd name="connsiteX61" fmla="*/ 3454400 w 4314613"/>
              <a:gd name="connsiteY61" fmla="*/ 968587 h 1322351"/>
              <a:gd name="connsiteX62" fmla="*/ 3522133 w 4314613"/>
              <a:gd name="connsiteY62" fmla="*/ 988907 h 1322351"/>
              <a:gd name="connsiteX63" fmla="*/ 3549227 w 4314613"/>
              <a:gd name="connsiteY63" fmla="*/ 1002453 h 1322351"/>
              <a:gd name="connsiteX64" fmla="*/ 3569547 w 4314613"/>
              <a:gd name="connsiteY64" fmla="*/ 1009227 h 1322351"/>
              <a:gd name="connsiteX65" fmla="*/ 3616960 w 4314613"/>
              <a:gd name="connsiteY65" fmla="*/ 1029547 h 1322351"/>
              <a:gd name="connsiteX66" fmla="*/ 3664373 w 4314613"/>
              <a:gd name="connsiteY66" fmla="*/ 1063413 h 1322351"/>
              <a:gd name="connsiteX67" fmla="*/ 3711787 w 4314613"/>
              <a:gd name="connsiteY67" fmla="*/ 1070187 h 1322351"/>
              <a:gd name="connsiteX68" fmla="*/ 3765973 w 4314613"/>
              <a:gd name="connsiteY68" fmla="*/ 1083733 h 1322351"/>
              <a:gd name="connsiteX69" fmla="*/ 3820160 w 4314613"/>
              <a:gd name="connsiteY69" fmla="*/ 1110827 h 1322351"/>
              <a:gd name="connsiteX70" fmla="*/ 3847253 w 4314613"/>
              <a:gd name="connsiteY70" fmla="*/ 1124373 h 1322351"/>
              <a:gd name="connsiteX71" fmla="*/ 3901440 w 4314613"/>
              <a:gd name="connsiteY71" fmla="*/ 1137920 h 1322351"/>
              <a:gd name="connsiteX72" fmla="*/ 3928533 w 4314613"/>
              <a:gd name="connsiteY72" fmla="*/ 1151467 h 1322351"/>
              <a:gd name="connsiteX73" fmla="*/ 3948853 w 4314613"/>
              <a:gd name="connsiteY73" fmla="*/ 1165013 h 1322351"/>
              <a:gd name="connsiteX74" fmla="*/ 3989493 w 4314613"/>
              <a:gd name="connsiteY74" fmla="*/ 1178560 h 1322351"/>
              <a:gd name="connsiteX75" fmla="*/ 4023360 w 4314613"/>
              <a:gd name="connsiteY75" fmla="*/ 1198880 h 1322351"/>
              <a:gd name="connsiteX76" fmla="*/ 4050453 w 4314613"/>
              <a:gd name="connsiteY76" fmla="*/ 1219200 h 1322351"/>
              <a:gd name="connsiteX77" fmla="*/ 4077547 w 4314613"/>
              <a:gd name="connsiteY77" fmla="*/ 1232747 h 1322351"/>
              <a:gd name="connsiteX78" fmla="*/ 4097867 w 4314613"/>
              <a:gd name="connsiteY78" fmla="*/ 1259840 h 1322351"/>
              <a:gd name="connsiteX79" fmla="*/ 4152053 w 4314613"/>
              <a:gd name="connsiteY79" fmla="*/ 1293707 h 1322351"/>
              <a:gd name="connsiteX80" fmla="*/ 4192693 w 4314613"/>
              <a:gd name="connsiteY80" fmla="*/ 1307253 h 1322351"/>
              <a:gd name="connsiteX81" fmla="*/ 4219787 w 4314613"/>
              <a:gd name="connsiteY81" fmla="*/ 1320800 h 1322351"/>
              <a:gd name="connsiteX82" fmla="*/ 4314613 w 4314613"/>
              <a:gd name="connsiteY82" fmla="*/ 1320800 h 13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314613" h="1322351">
                <a:moveTo>
                  <a:pt x="0" y="0"/>
                </a:moveTo>
                <a:cubicBezTo>
                  <a:pt x="42898" y="2258"/>
                  <a:pt x="85912" y="2884"/>
                  <a:pt x="128693" y="6773"/>
                </a:cubicBezTo>
                <a:cubicBezTo>
                  <a:pt x="135803" y="7419"/>
                  <a:pt x="141903" y="12901"/>
                  <a:pt x="149013" y="13547"/>
                </a:cubicBezTo>
                <a:cubicBezTo>
                  <a:pt x="191794" y="17436"/>
                  <a:pt x="234809" y="18062"/>
                  <a:pt x="277707" y="20320"/>
                </a:cubicBezTo>
                <a:cubicBezTo>
                  <a:pt x="284480" y="22578"/>
                  <a:pt x="291465" y="24281"/>
                  <a:pt x="298027" y="27093"/>
                </a:cubicBezTo>
                <a:cubicBezTo>
                  <a:pt x="321153" y="37004"/>
                  <a:pt x="332766" y="44291"/>
                  <a:pt x="352213" y="60960"/>
                </a:cubicBezTo>
                <a:cubicBezTo>
                  <a:pt x="369389" y="75683"/>
                  <a:pt x="372127" y="85615"/>
                  <a:pt x="392853" y="94827"/>
                </a:cubicBezTo>
                <a:cubicBezTo>
                  <a:pt x="405902" y="100626"/>
                  <a:pt x="419946" y="103858"/>
                  <a:pt x="433493" y="108373"/>
                </a:cubicBezTo>
                <a:cubicBezTo>
                  <a:pt x="481879" y="140631"/>
                  <a:pt x="458338" y="131519"/>
                  <a:pt x="501227" y="142240"/>
                </a:cubicBezTo>
                <a:cubicBezTo>
                  <a:pt x="510258" y="146756"/>
                  <a:pt x="519553" y="150777"/>
                  <a:pt x="528320" y="155787"/>
                </a:cubicBezTo>
                <a:cubicBezTo>
                  <a:pt x="556742" y="172028"/>
                  <a:pt x="547547" y="175925"/>
                  <a:pt x="589280" y="182880"/>
                </a:cubicBezTo>
                <a:cubicBezTo>
                  <a:pt x="623391" y="188565"/>
                  <a:pt x="650345" y="191947"/>
                  <a:pt x="684107" y="203200"/>
                </a:cubicBezTo>
                <a:cubicBezTo>
                  <a:pt x="690880" y="205458"/>
                  <a:pt x="697539" y="208094"/>
                  <a:pt x="704427" y="209973"/>
                </a:cubicBezTo>
                <a:cubicBezTo>
                  <a:pt x="722389" y="214872"/>
                  <a:pt x="740951" y="217632"/>
                  <a:pt x="758613" y="223520"/>
                </a:cubicBezTo>
                <a:cubicBezTo>
                  <a:pt x="772160" y="228036"/>
                  <a:pt x="785044" y="235646"/>
                  <a:pt x="799253" y="237067"/>
                </a:cubicBezTo>
                <a:cubicBezTo>
                  <a:pt x="868317" y="243973"/>
                  <a:pt x="899668" y="247957"/>
                  <a:pt x="975360" y="250613"/>
                </a:cubicBezTo>
                <a:cubicBezTo>
                  <a:pt x="1067900" y="253860"/>
                  <a:pt x="1160498" y="255129"/>
                  <a:pt x="1253067" y="257387"/>
                </a:cubicBezTo>
                <a:lnTo>
                  <a:pt x="1368213" y="270933"/>
                </a:lnTo>
                <a:cubicBezTo>
                  <a:pt x="1447139" y="287846"/>
                  <a:pt x="1375782" y="277972"/>
                  <a:pt x="1435947" y="298027"/>
                </a:cubicBezTo>
                <a:cubicBezTo>
                  <a:pt x="1446868" y="301667"/>
                  <a:pt x="1458524" y="302542"/>
                  <a:pt x="1469813" y="304800"/>
                </a:cubicBezTo>
                <a:cubicBezTo>
                  <a:pt x="1520032" y="338279"/>
                  <a:pt x="1494488" y="328700"/>
                  <a:pt x="1544320" y="338667"/>
                </a:cubicBezTo>
                <a:cubicBezTo>
                  <a:pt x="1557867" y="347698"/>
                  <a:pt x="1571935" y="355991"/>
                  <a:pt x="1584960" y="365760"/>
                </a:cubicBezTo>
                <a:cubicBezTo>
                  <a:pt x="1593991" y="372533"/>
                  <a:pt x="1602185" y="380598"/>
                  <a:pt x="1612053" y="386080"/>
                </a:cubicBezTo>
                <a:cubicBezTo>
                  <a:pt x="1622682" y="391985"/>
                  <a:pt x="1635045" y="394189"/>
                  <a:pt x="1645920" y="399627"/>
                </a:cubicBezTo>
                <a:cubicBezTo>
                  <a:pt x="1662201" y="407767"/>
                  <a:pt x="1677052" y="418580"/>
                  <a:pt x="1693333" y="426720"/>
                </a:cubicBezTo>
                <a:cubicBezTo>
                  <a:pt x="1699719" y="429913"/>
                  <a:pt x="1706765" y="431614"/>
                  <a:pt x="1713653" y="433493"/>
                </a:cubicBezTo>
                <a:cubicBezTo>
                  <a:pt x="1731615" y="438392"/>
                  <a:pt x="1750177" y="441152"/>
                  <a:pt x="1767840" y="447040"/>
                </a:cubicBezTo>
                <a:cubicBezTo>
                  <a:pt x="1781387" y="451556"/>
                  <a:pt x="1794395" y="458240"/>
                  <a:pt x="1808480" y="460587"/>
                </a:cubicBezTo>
                <a:cubicBezTo>
                  <a:pt x="1858302" y="468890"/>
                  <a:pt x="1835797" y="464029"/>
                  <a:pt x="1876213" y="474133"/>
                </a:cubicBezTo>
                <a:cubicBezTo>
                  <a:pt x="1885244" y="478649"/>
                  <a:pt x="1894026" y="483703"/>
                  <a:pt x="1903307" y="487680"/>
                </a:cubicBezTo>
                <a:cubicBezTo>
                  <a:pt x="1921528" y="495489"/>
                  <a:pt x="1937621" y="497252"/>
                  <a:pt x="1957493" y="501227"/>
                </a:cubicBezTo>
                <a:cubicBezTo>
                  <a:pt x="1975555" y="510258"/>
                  <a:pt x="1992089" y="523422"/>
                  <a:pt x="2011680" y="528320"/>
                </a:cubicBezTo>
                <a:cubicBezTo>
                  <a:pt x="2132503" y="558526"/>
                  <a:pt x="2008177" y="528975"/>
                  <a:pt x="2106507" y="548640"/>
                </a:cubicBezTo>
                <a:cubicBezTo>
                  <a:pt x="2115635" y="550466"/>
                  <a:pt x="2124385" y="554096"/>
                  <a:pt x="2133600" y="555413"/>
                </a:cubicBezTo>
                <a:cubicBezTo>
                  <a:pt x="2156062" y="558622"/>
                  <a:pt x="2178755" y="559929"/>
                  <a:pt x="2201333" y="562187"/>
                </a:cubicBezTo>
                <a:cubicBezTo>
                  <a:pt x="2230413" y="571880"/>
                  <a:pt x="2244149" y="574330"/>
                  <a:pt x="2269067" y="589280"/>
                </a:cubicBezTo>
                <a:cubicBezTo>
                  <a:pt x="2283028" y="597656"/>
                  <a:pt x="2296160" y="607342"/>
                  <a:pt x="2309707" y="616373"/>
                </a:cubicBezTo>
                <a:lnTo>
                  <a:pt x="2330027" y="629920"/>
                </a:lnTo>
                <a:cubicBezTo>
                  <a:pt x="2336800" y="634436"/>
                  <a:pt x="2344591" y="637711"/>
                  <a:pt x="2350347" y="643467"/>
                </a:cubicBezTo>
                <a:cubicBezTo>
                  <a:pt x="2365329" y="658449"/>
                  <a:pt x="2372125" y="667902"/>
                  <a:pt x="2390987" y="677333"/>
                </a:cubicBezTo>
                <a:cubicBezTo>
                  <a:pt x="2401862" y="682770"/>
                  <a:pt x="2413978" y="685443"/>
                  <a:pt x="2424853" y="690880"/>
                </a:cubicBezTo>
                <a:cubicBezTo>
                  <a:pt x="2515651" y="736280"/>
                  <a:pt x="2397762" y="687803"/>
                  <a:pt x="2499360" y="724747"/>
                </a:cubicBezTo>
                <a:cubicBezTo>
                  <a:pt x="2509045" y="728269"/>
                  <a:pt x="2539785" y="741891"/>
                  <a:pt x="2553547" y="745067"/>
                </a:cubicBezTo>
                <a:cubicBezTo>
                  <a:pt x="2575982" y="750244"/>
                  <a:pt x="2598845" y="753436"/>
                  <a:pt x="2621280" y="758613"/>
                </a:cubicBezTo>
                <a:cubicBezTo>
                  <a:pt x="2628237" y="760218"/>
                  <a:pt x="2634735" y="763425"/>
                  <a:pt x="2641600" y="765387"/>
                </a:cubicBezTo>
                <a:cubicBezTo>
                  <a:pt x="2650551" y="767944"/>
                  <a:pt x="2659662" y="769902"/>
                  <a:pt x="2668693" y="772160"/>
                </a:cubicBezTo>
                <a:cubicBezTo>
                  <a:pt x="2688541" y="785392"/>
                  <a:pt x="2697269" y="793227"/>
                  <a:pt x="2722880" y="799253"/>
                </a:cubicBezTo>
                <a:cubicBezTo>
                  <a:pt x="2749617" y="805544"/>
                  <a:pt x="2804160" y="812800"/>
                  <a:pt x="2804160" y="812800"/>
                </a:cubicBezTo>
                <a:cubicBezTo>
                  <a:pt x="2817707" y="819573"/>
                  <a:pt x="2830324" y="828666"/>
                  <a:pt x="2844800" y="833120"/>
                </a:cubicBezTo>
                <a:cubicBezTo>
                  <a:pt x="2860059" y="837815"/>
                  <a:pt x="2876558" y="836762"/>
                  <a:pt x="2892213" y="839893"/>
                </a:cubicBezTo>
                <a:cubicBezTo>
                  <a:pt x="2899214" y="841293"/>
                  <a:pt x="2905476" y="845581"/>
                  <a:pt x="2912533" y="846667"/>
                </a:cubicBezTo>
                <a:cubicBezTo>
                  <a:pt x="2934960" y="850117"/>
                  <a:pt x="2957732" y="850789"/>
                  <a:pt x="2980267" y="853440"/>
                </a:cubicBezTo>
                <a:cubicBezTo>
                  <a:pt x="3092257" y="866615"/>
                  <a:pt x="2979911" y="853375"/>
                  <a:pt x="3054773" y="866987"/>
                </a:cubicBezTo>
                <a:cubicBezTo>
                  <a:pt x="3070481" y="869843"/>
                  <a:pt x="3086439" y="871135"/>
                  <a:pt x="3102187" y="873760"/>
                </a:cubicBezTo>
                <a:cubicBezTo>
                  <a:pt x="3113543" y="875653"/>
                  <a:pt x="3124764" y="878275"/>
                  <a:pt x="3136053" y="880533"/>
                </a:cubicBezTo>
                <a:cubicBezTo>
                  <a:pt x="3149600" y="887306"/>
                  <a:pt x="3162217" y="896399"/>
                  <a:pt x="3176693" y="900853"/>
                </a:cubicBezTo>
                <a:cubicBezTo>
                  <a:pt x="3191952" y="905548"/>
                  <a:pt x="3208399" y="904771"/>
                  <a:pt x="3224107" y="907627"/>
                </a:cubicBezTo>
                <a:cubicBezTo>
                  <a:pt x="3233266" y="909292"/>
                  <a:pt x="3242369" y="911456"/>
                  <a:pt x="3251200" y="914400"/>
                </a:cubicBezTo>
                <a:cubicBezTo>
                  <a:pt x="3280298" y="924099"/>
                  <a:pt x="3294704" y="934849"/>
                  <a:pt x="3325707" y="941493"/>
                </a:cubicBezTo>
                <a:cubicBezTo>
                  <a:pt x="3343506" y="945307"/>
                  <a:pt x="3361831" y="946009"/>
                  <a:pt x="3379893" y="948267"/>
                </a:cubicBezTo>
                <a:cubicBezTo>
                  <a:pt x="3386666" y="950525"/>
                  <a:pt x="3393325" y="953161"/>
                  <a:pt x="3400213" y="955040"/>
                </a:cubicBezTo>
                <a:cubicBezTo>
                  <a:pt x="3418175" y="959939"/>
                  <a:pt x="3437747" y="960261"/>
                  <a:pt x="3454400" y="968587"/>
                </a:cubicBezTo>
                <a:cubicBezTo>
                  <a:pt x="3493777" y="988275"/>
                  <a:pt x="3471534" y="980473"/>
                  <a:pt x="3522133" y="988907"/>
                </a:cubicBezTo>
                <a:cubicBezTo>
                  <a:pt x="3531164" y="993422"/>
                  <a:pt x="3539946" y="998476"/>
                  <a:pt x="3549227" y="1002453"/>
                </a:cubicBezTo>
                <a:cubicBezTo>
                  <a:pt x="3555790" y="1005265"/>
                  <a:pt x="3563161" y="1006034"/>
                  <a:pt x="3569547" y="1009227"/>
                </a:cubicBezTo>
                <a:cubicBezTo>
                  <a:pt x="3616322" y="1032614"/>
                  <a:pt x="3560575" y="1015449"/>
                  <a:pt x="3616960" y="1029547"/>
                </a:cubicBezTo>
                <a:cubicBezTo>
                  <a:pt x="3616995" y="1029573"/>
                  <a:pt x="3658868" y="1061762"/>
                  <a:pt x="3664373" y="1063413"/>
                </a:cubicBezTo>
                <a:cubicBezTo>
                  <a:pt x="3679665" y="1068001"/>
                  <a:pt x="3696132" y="1067056"/>
                  <a:pt x="3711787" y="1070187"/>
                </a:cubicBezTo>
                <a:cubicBezTo>
                  <a:pt x="3730043" y="1073838"/>
                  <a:pt x="3765973" y="1083733"/>
                  <a:pt x="3765973" y="1083733"/>
                </a:cubicBezTo>
                <a:lnTo>
                  <a:pt x="3820160" y="1110827"/>
                </a:lnTo>
                <a:cubicBezTo>
                  <a:pt x="3829191" y="1115342"/>
                  <a:pt x="3837674" y="1121180"/>
                  <a:pt x="3847253" y="1124373"/>
                </a:cubicBezTo>
                <a:cubicBezTo>
                  <a:pt x="3878495" y="1134788"/>
                  <a:pt x="3860572" y="1129747"/>
                  <a:pt x="3901440" y="1137920"/>
                </a:cubicBezTo>
                <a:cubicBezTo>
                  <a:pt x="3910471" y="1142436"/>
                  <a:pt x="3919766" y="1146457"/>
                  <a:pt x="3928533" y="1151467"/>
                </a:cubicBezTo>
                <a:cubicBezTo>
                  <a:pt x="3935601" y="1155506"/>
                  <a:pt x="3941414" y="1161707"/>
                  <a:pt x="3948853" y="1165013"/>
                </a:cubicBezTo>
                <a:cubicBezTo>
                  <a:pt x="3961902" y="1170812"/>
                  <a:pt x="3977248" y="1171213"/>
                  <a:pt x="3989493" y="1178560"/>
                </a:cubicBezTo>
                <a:cubicBezTo>
                  <a:pt x="4000782" y="1185333"/>
                  <a:pt x="4012406" y="1191577"/>
                  <a:pt x="4023360" y="1198880"/>
                </a:cubicBezTo>
                <a:cubicBezTo>
                  <a:pt x="4032753" y="1205142"/>
                  <a:pt x="4040880" y="1213217"/>
                  <a:pt x="4050453" y="1219200"/>
                </a:cubicBezTo>
                <a:cubicBezTo>
                  <a:pt x="4059016" y="1224552"/>
                  <a:pt x="4068516" y="1228231"/>
                  <a:pt x="4077547" y="1232747"/>
                </a:cubicBezTo>
                <a:cubicBezTo>
                  <a:pt x="4084320" y="1241778"/>
                  <a:pt x="4089885" y="1251858"/>
                  <a:pt x="4097867" y="1259840"/>
                </a:cubicBezTo>
                <a:cubicBezTo>
                  <a:pt x="4111452" y="1273425"/>
                  <a:pt x="4134169" y="1286554"/>
                  <a:pt x="4152053" y="1293707"/>
                </a:cubicBezTo>
                <a:cubicBezTo>
                  <a:pt x="4165311" y="1299010"/>
                  <a:pt x="4179921" y="1300867"/>
                  <a:pt x="4192693" y="1307253"/>
                </a:cubicBezTo>
                <a:cubicBezTo>
                  <a:pt x="4201724" y="1311769"/>
                  <a:pt x="4209751" y="1319685"/>
                  <a:pt x="4219787" y="1320800"/>
                </a:cubicBezTo>
                <a:cubicBezTo>
                  <a:pt x="4251202" y="1324291"/>
                  <a:pt x="4283004" y="1320800"/>
                  <a:pt x="4314613" y="132080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937173" y="2797386"/>
            <a:ext cx="4294293" cy="1043094"/>
          </a:xfrm>
          <a:custGeom>
            <a:avLst/>
            <a:gdLst>
              <a:gd name="connsiteX0" fmla="*/ 0 w 4294293"/>
              <a:gd name="connsiteY0" fmla="*/ 0 h 1043094"/>
              <a:gd name="connsiteX1" fmla="*/ 237067 w 4294293"/>
              <a:gd name="connsiteY1" fmla="*/ 13547 h 1043094"/>
              <a:gd name="connsiteX2" fmla="*/ 257387 w 4294293"/>
              <a:gd name="connsiteY2" fmla="*/ 20320 h 1043094"/>
              <a:gd name="connsiteX3" fmla="*/ 284480 w 4294293"/>
              <a:gd name="connsiteY3" fmla="*/ 27094 h 1043094"/>
              <a:gd name="connsiteX4" fmla="*/ 345440 w 4294293"/>
              <a:gd name="connsiteY4" fmla="*/ 33867 h 1043094"/>
              <a:gd name="connsiteX5" fmla="*/ 704427 w 4294293"/>
              <a:gd name="connsiteY5" fmla="*/ 40640 h 1043094"/>
              <a:gd name="connsiteX6" fmla="*/ 758613 w 4294293"/>
              <a:gd name="connsiteY6" fmla="*/ 60960 h 1043094"/>
              <a:gd name="connsiteX7" fmla="*/ 799253 w 4294293"/>
              <a:gd name="connsiteY7" fmla="*/ 74507 h 1043094"/>
              <a:gd name="connsiteX8" fmla="*/ 819573 w 4294293"/>
              <a:gd name="connsiteY8" fmla="*/ 88054 h 1043094"/>
              <a:gd name="connsiteX9" fmla="*/ 866987 w 4294293"/>
              <a:gd name="connsiteY9" fmla="*/ 101600 h 1043094"/>
              <a:gd name="connsiteX10" fmla="*/ 900853 w 4294293"/>
              <a:gd name="connsiteY10" fmla="*/ 121920 h 1043094"/>
              <a:gd name="connsiteX11" fmla="*/ 934720 w 4294293"/>
              <a:gd name="connsiteY11" fmla="*/ 135467 h 1043094"/>
              <a:gd name="connsiteX12" fmla="*/ 1016000 w 4294293"/>
              <a:gd name="connsiteY12" fmla="*/ 203200 h 1043094"/>
              <a:gd name="connsiteX13" fmla="*/ 1049867 w 4294293"/>
              <a:gd name="connsiteY13" fmla="*/ 230294 h 1043094"/>
              <a:gd name="connsiteX14" fmla="*/ 1097280 w 4294293"/>
              <a:gd name="connsiteY14" fmla="*/ 237067 h 1043094"/>
              <a:gd name="connsiteX15" fmla="*/ 1117600 w 4294293"/>
              <a:gd name="connsiteY15" fmla="*/ 250614 h 1043094"/>
              <a:gd name="connsiteX16" fmla="*/ 1158240 w 4294293"/>
              <a:gd name="connsiteY16" fmla="*/ 257387 h 1043094"/>
              <a:gd name="connsiteX17" fmla="*/ 1273387 w 4294293"/>
              <a:gd name="connsiteY17" fmla="*/ 270934 h 1043094"/>
              <a:gd name="connsiteX18" fmla="*/ 1354667 w 4294293"/>
              <a:gd name="connsiteY18" fmla="*/ 284480 h 1043094"/>
              <a:gd name="connsiteX19" fmla="*/ 1442720 w 4294293"/>
              <a:gd name="connsiteY19" fmla="*/ 298027 h 1043094"/>
              <a:gd name="connsiteX20" fmla="*/ 1496907 w 4294293"/>
              <a:gd name="connsiteY20" fmla="*/ 304800 h 1043094"/>
              <a:gd name="connsiteX21" fmla="*/ 1977813 w 4294293"/>
              <a:gd name="connsiteY21" fmla="*/ 311574 h 1043094"/>
              <a:gd name="connsiteX22" fmla="*/ 2018453 w 4294293"/>
              <a:gd name="connsiteY22" fmla="*/ 325120 h 1043094"/>
              <a:gd name="connsiteX23" fmla="*/ 2052320 w 4294293"/>
              <a:gd name="connsiteY23" fmla="*/ 345440 h 1043094"/>
              <a:gd name="connsiteX24" fmla="*/ 2086187 w 4294293"/>
              <a:gd name="connsiteY24" fmla="*/ 352214 h 1043094"/>
              <a:gd name="connsiteX25" fmla="*/ 2126827 w 4294293"/>
              <a:gd name="connsiteY25" fmla="*/ 372534 h 1043094"/>
              <a:gd name="connsiteX26" fmla="*/ 2174240 w 4294293"/>
              <a:gd name="connsiteY26" fmla="*/ 392854 h 1043094"/>
              <a:gd name="connsiteX27" fmla="*/ 2208107 w 4294293"/>
              <a:gd name="connsiteY27" fmla="*/ 413174 h 1043094"/>
              <a:gd name="connsiteX28" fmla="*/ 2235200 w 4294293"/>
              <a:gd name="connsiteY28" fmla="*/ 419947 h 1043094"/>
              <a:gd name="connsiteX29" fmla="*/ 2282613 w 4294293"/>
              <a:gd name="connsiteY29" fmla="*/ 433494 h 1043094"/>
              <a:gd name="connsiteX30" fmla="*/ 2302933 w 4294293"/>
              <a:gd name="connsiteY30" fmla="*/ 447040 h 1043094"/>
              <a:gd name="connsiteX31" fmla="*/ 2370667 w 4294293"/>
              <a:gd name="connsiteY31" fmla="*/ 460587 h 1043094"/>
              <a:gd name="connsiteX32" fmla="*/ 2404533 w 4294293"/>
              <a:gd name="connsiteY32" fmla="*/ 467360 h 1043094"/>
              <a:gd name="connsiteX33" fmla="*/ 2424853 w 4294293"/>
              <a:gd name="connsiteY33" fmla="*/ 474134 h 1043094"/>
              <a:gd name="connsiteX34" fmla="*/ 2499360 w 4294293"/>
              <a:gd name="connsiteY34" fmla="*/ 494454 h 1043094"/>
              <a:gd name="connsiteX35" fmla="*/ 2526453 w 4294293"/>
              <a:gd name="connsiteY35" fmla="*/ 508000 h 1043094"/>
              <a:gd name="connsiteX36" fmla="*/ 2628053 w 4294293"/>
              <a:gd name="connsiteY36" fmla="*/ 514774 h 1043094"/>
              <a:gd name="connsiteX37" fmla="*/ 2682240 w 4294293"/>
              <a:gd name="connsiteY37" fmla="*/ 521547 h 1043094"/>
              <a:gd name="connsiteX38" fmla="*/ 2810933 w 4294293"/>
              <a:gd name="connsiteY38" fmla="*/ 535094 h 1043094"/>
              <a:gd name="connsiteX39" fmla="*/ 2871893 w 4294293"/>
              <a:gd name="connsiteY39" fmla="*/ 541867 h 1043094"/>
              <a:gd name="connsiteX40" fmla="*/ 2898987 w 4294293"/>
              <a:gd name="connsiteY40" fmla="*/ 548640 h 1043094"/>
              <a:gd name="connsiteX41" fmla="*/ 2939627 w 4294293"/>
              <a:gd name="connsiteY41" fmla="*/ 562187 h 1043094"/>
              <a:gd name="connsiteX42" fmla="*/ 3007360 w 4294293"/>
              <a:gd name="connsiteY42" fmla="*/ 575734 h 1043094"/>
              <a:gd name="connsiteX43" fmla="*/ 3034453 w 4294293"/>
              <a:gd name="connsiteY43" fmla="*/ 589280 h 1043094"/>
              <a:gd name="connsiteX44" fmla="*/ 3081867 w 4294293"/>
              <a:gd name="connsiteY44" fmla="*/ 616374 h 1043094"/>
              <a:gd name="connsiteX45" fmla="*/ 3102187 w 4294293"/>
              <a:gd name="connsiteY45" fmla="*/ 623147 h 1043094"/>
              <a:gd name="connsiteX46" fmla="*/ 3169920 w 4294293"/>
              <a:gd name="connsiteY46" fmla="*/ 657014 h 1043094"/>
              <a:gd name="connsiteX47" fmla="*/ 3230880 w 4294293"/>
              <a:gd name="connsiteY47" fmla="*/ 684107 h 1043094"/>
              <a:gd name="connsiteX48" fmla="*/ 3285067 w 4294293"/>
              <a:gd name="connsiteY48" fmla="*/ 690880 h 1043094"/>
              <a:gd name="connsiteX49" fmla="*/ 3325707 w 4294293"/>
              <a:gd name="connsiteY49" fmla="*/ 697654 h 1043094"/>
              <a:gd name="connsiteX50" fmla="*/ 3359573 w 4294293"/>
              <a:gd name="connsiteY50" fmla="*/ 704427 h 1043094"/>
              <a:gd name="connsiteX51" fmla="*/ 3434080 w 4294293"/>
              <a:gd name="connsiteY51" fmla="*/ 711200 h 1043094"/>
              <a:gd name="connsiteX52" fmla="*/ 3481493 w 4294293"/>
              <a:gd name="connsiteY52" fmla="*/ 738294 h 1043094"/>
              <a:gd name="connsiteX53" fmla="*/ 3522133 w 4294293"/>
              <a:gd name="connsiteY53" fmla="*/ 758614 h 1043094"/>
              <a:gd name="connsiteX54" fmla="*/ 3569547 w 4294293"/>
              <a:gd name="connsiteY54" fmla="*/ 778934 h 1043094"/>
              <a:gd name="connsiteX55" fmla="*/ 3603413 w 4294293"/>
              <a:gd name="connsiteY55" fmla="*/ 799254 h 1043094"/>
              <a:gd name="connsiteX56" fmla="*/ 3644053 w 4294293"/>
              <a:gd name="connsiteY56" fmla="*/ 812800 h 1043094"/>
              <a:gd name="connsiteX57" fmla="*/ 3684693 w 4294293"/>
              <a:gd name="connsiteY57" fmla="*/ 833120 h 1043094"/>
              <a:gd name="connsiteX58" fmla="*/ 3705013 w 4294293"/>
              <a:gd name="connsiteY58" fmla="*/ 846667 h 1043094"/>
              <a:gd name="connsiteX59" fmla="*/ 3732107 w 4294293"/>
              <a:gd name="connsiteY59" fmla="*/ 853440 h 1043094"/>
              <a:gd name="connsiteX60" fmla="*/ 3813387 w 4294293"/>
              <a:gd name="connsiteY60" fmla="*/ 866987 h 1043094"/>
              <a:gd name="connsiteX61" fmla="*/ 3854027 w 4294293"/>
              <a:gd name="connsiteY61" fmla="*/ 880534 h 1043094"/>
              <a:gd name="connsiteX62" fmla="*/ 3874347 w 4294293"/>
              <a:gd name="connsiteY62" fmla="*/ 887307 h 1043094"/>
              <a:gd name="connsiteX63" fmla="*/ 3942080 w 4294293"/>
              <a:gd name="connsiteY63" fmla="*/ 900854 h 1043094"/>
              <a:gd name="connsiteX64" fmla="*/ 3982720 w 4294293"/>
              <a:gd name="connsiteY64" fmla="*/ 921174 h 1043094"/>
              <a:gd name="connsiteX65" fmla="*/ 4050453 w 4294293"/>
              <a:gd name="connsiteY65" fmla="*/ 941494 h 1043094"/>
              <a:gd name="connsiteX66" fmla="*/ 4070773 w 4294293"/>
              <a:gd name="connsiteY66" fmla="*/ 948267 h 1043094"/>
              <a:gd name="connsiteX67" fmla="*/ 4091093 w 4294293"/>
              <a:gd name="connsiteY67" fmla="*/ 961814 h 1043094"/>
              <a:gd name="connsiteX68" fmla="*/ 4111413 w 4294293"/>
              <a:gd name="connsiteY68" fmla="*/ 982134 h 1043094"/>
              <a:gd name="connsiteX69" fmla="*/ 4172373 w 4294293"/>
              <a:gd name="connsiteY69" fmla="*/ 1016000 h 1043094"/>
              <a:gd name="connsiteX70" fmla="*/ 4273973 w 4294293"/>
              <a:gd name="connsiteY70" fmla="*/ 1022774 h 1043094"/>
              <a:gd name="connsiteX71" fmla="*/ 4294293 w 4294293"/>
              <a:gd name="connsiteY71" fmla="*/ 1043094 h 104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294293" h="1043094">
                <a:moveTo>
                  <a:pt x="0" y="0"/>
                </a:moveTo>
                <a:cubicBezTo>
                  <a:pt x="43984" y="1833"/>
                  <a:pt x="174530" y="4614"/>
                  <a:pt x="237067" y="13547"/>
                </a:cubicBezTo>
                <a:cubicBezTo>
                  <a:pt x="244135" y="14557"/>
                  <a:pt x="250522" y="18359"/>
                  <a:pt x="257387" y="20320"/>
                </a:cubicBezTo>
                <a:cubicBezTo>
                  <a:pt x="266338" y="22877"/>
                  <a:pt x="275279" y="25678"/>
                  <a:pt x="284480" y="27094"/>
                </a:cubicBezTo>
                <a:cubicBezTo>
                  <a:pt x="304687" y="30203"/>
                  <a:pt x="325006" y="33208"/>
                  <a:pt x="345440" y="33867"/>
                </a:cubicBezTo>
                <a:cubicBezTo>
                  <a:pt x="465061" y="37726"/>
                  <a:pt x="584765" y="38382"/>
                  <a:pt x="704427" y="40640"/>
                </a:cubicBezTo>
                <a:cubicBezTo>
                  <a:pt x="784715" y="56699"/>
                  <a:pt x="701533" y="35592"/>
                  <a:pt x="758613" y="60960"/>
                </a:cubicBezTo>
                <a:cubicBezTo>
                  <a:pt x="771662" y="66759"/>
                  <a:pt x="799253" y="74507"/>
                  <a:pt x="799253" y="74507"/>
                </a:cubicBezTo>
                <a:cubicBezTo>
                  <a:pt x="806026" y="79023"/>
                  <a:pt x="812292" y="84413"/>
                  <a:pt x="819573" y="88054"/>
                </a:cubicBezTo>
                <a:cubicBezTo>
                  <a:pt x="829290" y="92912"/>
                  <a:pt x="858307" y="99430"/>
                  <a:pt x="866987" y="101600"/>
                </a:cubicBezTo>
                <a:cubicBezTo>
                  <a:pt x="878276" y="108373"/>
                  <a:pt x="889078" y="116032"/>
                  <a:pt x="900853" y="121920"/>
                </a:cubicBezTo>
                <a:cubicBezTo>
                  <a:pt x="911728" y="127358"/>
                  <a:pt x="924492" y="128892"/>
                  <a:pt x="934720" y="135467"/>
                </a:cubicBezTo>
                <a:cubicBezTo>
                  <a:pt x="1019159" y="189749"/>
                  <a:pt x="971554" y="164310"/>
                  <a:pt x="1016000" y="203200"/>
                </a:cubicBezTo>
                <a:cubicBezTo>
                  <a:pt x="1026880" y="212720"/>
                  <a:pt x="1036522" y="224734"/>
                  <a:pt x="1049867" y="230294"/>
                </a:cubicBezTo>
                <a:cubicBezTo>
                  <a:pt x="1064604" y="236434"/>
                  <a:pt x="1081476" y="234809"/>
                  <a:pt x="1097280" y="237067"/>
                </a:cubicBezTo>
                <a:cubicBezTo>
                  <a:pt x="1104053" y="241583"/>
                  <a:pt x="1109877" y="248040"/>
                  <a:pt x="1117600" y="250614"/>
                </a:cubicBezTo>
                <a:cubicBezTo>
                  <a:pt x="1130629" y="254957"/>
                  <a:pt x="1144728" y="254930"/>
                  <a:pt x="1158240" y="257387"/>
                </a:cubicBezTo>
                <a:cubicBezTo>
                  <a:pt x="1266938" y="277149"/>
                  <a:pt x="1066875" y="245120"/>
                  <a:pt x="1273387" y="270934"/>
                </a:cubicBezTo>
                <a:cubicBezTo>
                  <a:pt x="1300642" y="274341"/>
                  <a:pt x="1327574" y="279964"/>
                  <a:pt x="1354667" y="284480"/>
                </a:cubicBezTo>
                <a:cubicBezTo>
                  <a:pt x="1396089" y="291384"/>
                  <a:pt x="1399108" y="292212"/>
                  <a:pt x="1442720" y="298027"/>
                </a:cubicBezTo>
                <a:cubicBezTo>
                  <a:pt x="1460763" y="300433"/>
                  <a:pt x="1478710" y="304339"/>
                  <a:pt x="1496907" y="304800"/>
                </a:cubicBezTo>
                <a:cubicBezTo>
                  <a:pt x="1657174" y="308857"/>
                  <a:pt x="1817511" y="309316"/>
                  <a:pt x="1977813" y="311574"/>
                </a:cubicBezTo>
                <a:cubicBezTo>
                  <a:pt x="1991360" y="316089"/>
                  <a:pt x="2006209" y="317773"/>
                  <a:pt x="2018453" y="325120"/>
                </a:cubicBezTo>
                <a:cubicBezTo>
                  <a:pt x="2029742" y="331893"/>
                  <a:pt x="2040097" y="340551"/>
                  <a:pt x="2052320" y="345440"/>
                </a:cubicBezTo>
                <a:cubicBezTo>
                  <a:pt x="2063009" y="349716"/>
                  <a:pt x="2074898" y="349956"/>
                  <a:pt x="2086187" y="352214"/>
                </a:cubicBezTo>
                <a:cubicBezTo>
                  <a:pt x="2144420" y="391034"/>
                  <a:pt x="2070742" y="344491"/>
                  <a:pt x="2126827" y="372534"/>
                </a:cubicBezTo>
                <a:cubicBezTo>
                  <a:pt x="2173602" y="395921"/>
                  <a:pt x="2117855" y="378756"/>
                  <a:pt x="2174240" y="392854"/>
                </a:cubicBezTo>
                <a:cubicBezTo>
                  <a:pt x="2185529" y="399627"/>
                  <a:pt x="2196077" y="407827"/>
                  <a:pt x="2208107" y="413174"/>
                </a:cubicBezTo>
                <a:cubicBezTo>
                  <a:pt x="2216614" y="416955"/>
                  <a:pt x="2226249" y="417390"/>
                  <a:pt x="2235200" y="419947"/>
                </a:cubicBezTo>
                <a:cubicBezTo>
                  <a:pt x="2303260" y="439392"/>
                  <a:pt x="2197864" y="412304"/>
                  <a:pt x="2282613" y="433494"/>
                </a:cubicBezTo>
                <a:cubicBezTo>
                  <a:pt x="2289386" y="438009"/>
                  <a:pt x="2295153" y="444646"/>
                  <a:pt x="2302933" y="447040"/>
                </a:cubicBezTo>
                <a:cubicBezTo>
                  <a:pt x="2324940" y="453811"/>
                  <a:pt x="2348089" y="456071"/>
                  <a:pt x="2370667" y="460587"/>
                </a:cubicBezTo>
                <a:cubicBezTo>
                  <a:pt x="2381956" y="462845"/>
                  <a:pt x="2393612" y="463719"/>
                  <a:pt x="2404533" y="467360"/>
                </a:cubicBezTo>
                <a:cubicBezTo>
                  <a:pt x="2411306" y="469618"/>
                  <a:pt x="2417965" y="472255"/>
                  <a:pt x="2424853" y="474134"/>
                </a:cubicBezTo>
                <a:cubicBezTo>
                  <a:pt x="2434376" y="476731"/>
                  <a:pt x="2481162" y="486655"/>
                  <a:pt x="2499360" y="494454"/>
                </a:cubicBezTo>
                <a:cubicBezTo>
                  <a:pt x="2508640" y="498431"/>
                  <a:pt x="2516480" y="506425"/>
                  <a:pt x="2526453" y="508000"/>
                </a:cubicBezTo>
                <a:cubicBezTo>
                  <a:pt x="2559980" y="513294"/>
                  <a:pt x="2594239" y="511834"/>
                  <a:pt x="2628053" y="514774"/>
                </a:cubicBezTo>
                <a:cubicBezTo>
                  <a:pt x="2646187" y="516351"/>
                  <a:pt x="2664178" y="519289"/>
                  <a:pt x="2682240" y="521547"/>
                </a:cubicBezTo>
                <a:cubicBezTo>
                  <a:pt x="2745302" y="537312"/>
                  <a:pt x="2688958" y="524929"/>
                  <a:pt x="2810933" y="535094"/>
                </a:cubicBezTo>
                <a:cubicBezTo>
                  <a:pt x="2831307" y="536792"/>
                  <a:pt x="2851573" y="539609"/>
                  <a:pt x="2871893" y="541867"/>
                </a:cubicBezTo>
                <a:cubicBezTo>
                  <a:pt x="2880924" y="544125"/>
                  <a:pt x="2890070" y="545965"/>
                  <a:pt x="2898987" y="548640"/>
                </a:cubicBezTo>
                <a:cubicBezTo>
                  <a:pt x="2912664" y="552743"/>
                  <a:pt x="2925774" y="558724"/>
                  <a:pt x="2939627" y="562187"/>
                </a:cubicBezTo>
                <a:cubicBezTo>
                  <a:pt x="2980044" y="572291"/>
                  <a:pt x="2957538" y="567429"/>
                  <a:pt x="3007360" y="575734"/>
                </a:cubicBezTo>
                <a:cubicBezTo>
                  <a:pt x="3016391" y="580249"/>
                  <a:pt x="3025686" y="584271"/>
                  <a:pt x="3034453" y="589280"/>
                </a:cubicBezTo>
                <a:cubicBezTo>
                  <a:pt x="3068468" y="608717"/>
                  <a:pt x="3040926" y="598828"/>
                  <a:pt x="3081867" y="616374"/>
                </a:cubicBezTo>
                <a:cubicBezTo>
                  <a:pt x="3088429" y="619186"/>
                  <a:pt x="3095414" y="620889"/>
                  <a:pt x="3102187" y="623147"/>
                </a:cubicBezTo>
                <a:cubicBezTo>
                  <a:pt x="3182715" y="676831"/>
                  <a:pt x="3108654" y="634039"/>
                  <a:pt x="3169920" y="657014"/>
                </a:cubicBezTo>
                <a:cubicBezTo>
                  <a:pt x="3198653" y="667789"/>
                  <a:pt x="3198759" y="676695"/>
                  <a:pt x="3230880" y="684107"/>
                </a:cubicBezTo>
                <a:cubicBezTo>
                  <a:pt x="3248617" y="688200"/>
                  <a:pt x="3267047" y="688306"/>
                  <a:pt x="3285067" y="690880"/>
                </a:cubicBezTo>
                <a:cubicBezTo>
                  <a:pt x="3298663" y="692822"/>
                  <a:pt x="3312195" y="695197"/>
                  <a:pt x="3325707" y="697654"/>
                </a:cubicBezTo>
                <a:cubicBezTo>
                  <a:pt x="3337034" y="699713"/>
                  <a:pt x="3348150" y="702999"/>
                  <a:pt x="3359573" y="704427"/>
                </a:cubicBezTo>
                <a:cubicBezTo>
                  <a:pt x="3384319" y="707520"/>
                  <a:pt x="3409244" y="708942"/>
                  <a:pt x="3434080" y="711200"/>
                </a:cubicBezTo>
                <a:cubicBezTo>
                  <a:pt x="3476782" y="725435"/>
                  <a:pt x="3430233" y="707538"/>
                  <a:pt x="3481493" y="738294"/>
                </a:cubicBezTo>
                <a:cubicBezTo>
                  <a:pt x="3494480" y="746086"/>
                  <a:pt x="3508293" y="752463"/>
                  <a:pt x="3522133" y="758614"/>
                </a:cubicBezTo>
                <a:cubicBezTo>
                  <a:pt x="3570095" y="779930"/>
                  <a:pt x="3510522" y="746142"/>
                  <a:pt x="3569547" y="778934"/>
                </a:cubicBezTo>
                <a:cubicBezTo>
                  <a:pt x="3581055" y="785327"/>
                  <a:pt x="3591428" y="793806"/>
                  <a:pt x="3603413" y="799254"/>
                </a:cubicBezTo>
                <a:cubicBezTo>
                  <a:pt x="3616412" y="805163"/>
                  <a:pt x="3644053" y="812800"/>
                  <a:pt x="3644053" y="812800"/>
                </a:cubicBezTo>
                <a:cubicBezTo>
                  <a:pt x="3702288" y="851624"/>
                  <a:pt x="3628607" y="805077"/>
                  <a:pt x="3684693" y="833120"/>
                </a:cubicBezTo>
                <a:cubicBezTo>
                  <a:pt x="3691974" y="836761"/>
                  <a:pt x="3697531" y="843460"/>
                  <a:pt x="3705013" y="846667"/>
                </a:cubicBezTo>
                <a:cubicBezTo>
                  <a:pt x="3713570" y="850334"/>
                  <a:pt x="3722957" y="851724"/>
                  <a:pt x="3732107" y="853440"/>
                </a:cubicBezTo>
                <a:cubicBezTo>
                  <a:pt x="3759104" y="858502"/>
                  <a:pt x="3787330" y="858301"/>
                  <a:pt x="3813387" y="866987"/>
                </a:cubicBezTo>
                <a:lnTo>
                  <a:pt x="3854027" y="880534"/>
                </a:lnTo>
                <a:cubicBezTo>
                  <a:pt x="3860800" y="882792"/>
                  <a:pt x="3867346" y="885907"/>
                  <a:pt x="3874347" y="887307"/>
                </a:cubicBezTo>
                <a:lnTo>
                  <a:pt x="3942080" y="900854"/>
                </a:lnTo>
                <a:cubicBezTo>
                  <a:pt x="3955627" y="907627"/>
                  <a:pt x="3968739" y="915349"/>
                  <a:pt x="3982720" y="921174"/>
                </a:cubicBezTo>
                <a:cubicBezTo>
                  <a:pt x="4017825" y="935801"/>
                  <a:pt x="4018873" y="932471"/>
                  <a:pt x="4050453" y="941494"/>
                </a:cubicBezTo>
                <a:cubicBezTo>
                  <a:pt x="4057318" y="943455"/>
                  <a:pt x="4064000" y="946009"/>
                  <a:pt x="4070773" y="948267"/>
                </a:cubicBezTo>
                <a:cubicBezTo>
                  <a:pt x="4077546" y="952783"/>
                  <a:pt x="4084839" y="956602"/>
                  <a:pt x="4091093" y="961814"/>
                </a:cubicBezTo>
                <a:cubicBezTo>
                  <a:pt x="4098452" y="967946"/>
                  <a:pt x="4103852" y="976253"/>
                  <a:pt x="4111413" y="982134"/>
                </a:cubicBezTo>
                <a:cubicBezTo>
                  <a:pt x="4123046" y="991182"/>
                  <a:pt x="4151933" y="1013729"/>
                  <a:pt x="4172373" y="1016000"/>
                </a:cubicBezTo>
                <a:cubicBezTo>
                  <a:pt x="4206107" y="1019748"/>
                  <a:pt x="4240106" y="1020516"/>
                  <a:pt x="4273973" y="1022774"/>
                </a:cubicBezTo>
                <a:lnTo>
                  <a:pt x="4294293" y="1043094"/>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1943946" y="3182186"/>
            <a:ext cx="4301067" cy="129974"/>
          </a:xfrm>
          <a:custGeom>
            <a:avLst/>
            <a:gdLst>
              <a:gd name="connsiteX0" fmla="*/ 0 w 4301067"/>
              <a:gd name="connsiteY0" fmla="*/ 41920 h 129974"/>
              <a:gd name="connsiteX1" fmla="*/ 33867 w 4301067"/>
              <a:gd name="connsiteY1" fmla="*/ 28374 h 129974"/>
              <a:gd name="connsiteX2" fmla="*/ 74507 w 4301067"/>
              <a:gd name="connsiteY2" fmla="*/ 14827 h 129974"/>
              <a:gd name="connsiteX3" fmla="*/ 325120 w 4301067"/>
              <a:gd name="connsiteY3" fmla="*/ 21600 h 129974"/>
              <a:gd name="connsiteX4" fmla="*/ 365760 w 4301067"/>
              <a:gd name="connsiteY4" fmla="*/ 28374 h 129974"/>
              <a:gd name="connsiteX5" fmla="*/ 474134 w 4301067"/>
              <a:gd name="connsiteY5" fmla="*/ 35147 h 129974"/>
              <a:gd name="connsiteX6" fmla="*/ 724747 w 4301067"/>
              <a:gd name="connsiteY6" fmla="*/ 21600 h 129974"/>
              <a:gd name="connsiteX7" fmla="*/ 812800 w 4301067"/>
              <a:gd name="connsiteY7" fmla="*/ 8054 h 129974"/>
              <a:gd name="connsiteX8" fmla="*/ 894080 w 4301067"/>
              <a:gd name="connsiteY8" fmla="*/ 14827 h 129974"/>
              <a:gd name="connsiteX9" fmla="*/ 921174 w 4301067"/>
              <a:gd name="connsiteY9" fmla="*/ 21600 h 129974"/>
              <a:gd name="connsiteX10" fmla="*/ 995680 w 4301067"/>
              <a:gd name="connsiteY10" fmla="*/ 35147 h 129974"/>
              <a:gd name="connsiteX11" fmla="*/ 1029547 w 4301067"/>
              <a:gd name="connsiteY11" fmla="*/ 41920 h 129974"/>
              <a:gd name="connsiteX12" fmla="*/ 1110827 w 4301067"/>
              <a:gd name="connsiteY12" fmla="*/ 48694 h 129974"/>
              <a:gd name="connsiteX13" fmla="*/ 1165014 w 4301067"/>
              <a:gd name="connsiteY13" fmla="*/ 55467 h 129974"/>
              <a:gd name="connsiteX14" fmla="*/ 1205654 w 4301067"/>
              <a:gd name="connsiteY14" fmla="*/ 69014 h 129974"/>
              <a:gd name="connsiteX15" fmla="*/ 1225974 w 4301067"/>
              <a:gd name="connsiteY15" fmla="*/ 75787 h 129974"/>
              <a:gd name="connsiteX16" fmla="*/ 1273387 w 4301067"/>
              <a:gd name="connsiteY16" fmla="*/ 82560 h 129974"/>
              <a:gd name="connsiteX17" fmla="*/ 1320800 w 4301067"/>
              <a:gd name="connsiteY17" fmla="*/ 96107 h 129974"/>
              <a:gd name="connsiteX18" fmla="*/ 1361440 w 4301067"/>
              <a:gd name="connsiteY18" fmla="*/ 109654 h 129974"/>
              <a:gd name="connsiteX19" fmla="*/ 1381760 w 4301067"/>
              <a:gd name="connsiteY19" fmla="*/ 116427 h 129974"/>
              <a:gd name="connsiteX20" fmla="*/ 1463040 w 4301067"/>
              <a:gd name="connsiteY20" fmla="*/ 129974 h 129974"/>
              <a:gd name="connsiteX21" fmla="*/ 1632374 w 4301067"/>
              <a:gd name="connsiteY21" fmla="*/ 123200 h 129974"/>
              <a:gd name="connsiteX22" fmla="*/ 1652694 w 4301067"/>
              <a:gd name="connsiteY22" fmla="*/ 116427 h 129974"/>
              <a:gd name="connsiteX23" fmla="*/ 1700107 w 4301067"/>
              <a:gd name="connsiteY23" fmla="*/ 102880 h 129974"/>
              <a:gd name="connsiteX24" fmla="*/ 1842347 w 4301067"/>
              <a:gd name="connsiteY24" fmla="*/ 109654 h 129974"/>
              <a:gd name="connsiteX25" fmla="*/ 1882987 w 4301067"/>
              <a:gd name="connsiteY25" fmla="*/ 116427 h 129974"/>
              <a:gd name="connsiteX26" fmla="*/ 2160694 w 4301067"/>
              <a:gd name="connsiteY26" fmla="*/ 109654 h 129974"/>
              <a:gd name="connsiteX27" fmla="*/ 2187787 w 4301067"/>
              <a:gd name="connsiteY27" fmla="*/ 102880 h 129974"/>
              <a:gd name="connsiteX28" fmla="*/ 2228427 w 4301067"/>
              <a:gd name="connsiteY28" fmla="*/ 89334 h 129974"/>
              <a:gd name="connsiteX29" fmla="*/ 2275840 w 4301067"/>
              <a:gd name="connsiteY29" fmla="*/ 75787 h 129974"/>
              <a:gd name="connsiteX30" fmla="*/ 2309707 w 4301067"/>
              <a:gd name="connsiteY30" fmla="*/ 62240 h 129974"/>
              <a:gd name="connsiteX31" fmla="*/ 2330027 w 4301067"/>
              <a:gd name="connsiteY31" fmla="*/ 55467 h 129974"/>
              <a:gd name="connsiteX32" fmla="*/ 2411307 w 4301067"/>
              <a:gd name="connsiteY32" fmla="*/ 48694 h 129974"/>
              <a:gd name="connsiteX33" fmla="*/ 3142827 w 4301067"/>
              <a:gd name="connsiteY33" fmla="*/ 41920 h 129974"/>
              <a:gd name="connsiteX34" fmla="*/ 3224107 w 4301067"/>
              <a:gd name="connsiteY34" fmla="*/ 28374 h 129974"/>
              <a:gd name="connsiteX35" fmla="*/ 3244427 w 4301067"/>
              <a:gd name="connsiteY35" fmla="*/ 21600 h 129974"/>
              <a:gd name="connsiteX36" fmla="*/ 3285067 w 4301067"/>
              <a:gd name="connsiteY36" fmla="*/ 1280 h 129974"/>
              <a:gd name="connsiteX37" fmla="*/ 3650827 w 4301067"/>
              <a:gd name="connsiteY37" fmla="*/ 14827 h 129974"/>
              <a:gd name="connsiteX38" fmla="*/ 3718560 w 4301067"/>
              <a:gd name="connsiteY38" fmla="*/ 35147 h 129974"/>
              <a:gd name="connsiteX39" fmla="*/ 3738880 w 4301067"/>
              <a:gd name="connsiteY39" fmla="*/ 41920 h 129974"/>
              <a:gd name="connsiteX40" fmla="*/ 3765974 w 4301067"/>
              <a:gd name="connsiteY40" fmla="*/ 48694 h 129974"/>
              <a:gd name="connsiteX41" fmla="*/ 3806614 w 4301067"/>
              <a:gd name="connsiteY41" fmla="*/ 62240 h 129974"/>
              <a:gd name="connsiteX42" fmla="*/ 3826934 w 4301067"/>
              <a:gd name="connsiteY42" fmla="*/ 69014 h 129974"/>
              <a:gd name="connsiteX43" fmla="*/ 3948854 w 4301067"/>
              <a:gd name="connsiteY43" fmla="*/ 62240 h 129974"/>
              <a:gd name="connsiteX44" fmla="*/ 3975947 w 4301067"/>
              <a:gd name="connsiteY44" fmla="*/ 55467 h 129974"/>
              <a:gd name="connsiteX45" fmla="*/ 4179147 w 4301067"/>
              <a:gd name="connsiteY45" fmla="*/ 48694 h 129974"/>
              <a:gd name="connsiteX46" fmla="*/ 4199467 w 4301067"/>
              <a:gd name="connsiteY46" fmla="*/ 41920 h 129974"/>
              <a:gd name="connsiteX47" fmla="*/ 4301067 w 4301067"/>
              <a:gd name="connsiteY47" fmla="*/ 48694 h 12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01067" h="129974">
                <a:moveTo>
                  <a:pt x="0" y="41920"/>
                </a:moveTo>
                <a:cubicBezTo>
                  <a:pt x="11289" y="37405"/>
                  <a:pt x="22440" y="32529"/>
                  <a:pt x="33867" y="28374"/>
                </a:cubicBezTo>
                <a:cubicBezTo>
                  <a:pt x="47287" y="23494"/>
                  <a:pt x="74507" y="14827"/>
                  <a:pt x="74507" y="14827"/>
                </a:cubicBezTo>
                <a:lnTo>
                  <a:pt x="325120" y="21600"/>
                </a:lnTo>
                <a:cubicBezTo>
                  <a:pt x="338839" y="22238"/>
                  <a:pt x="352083" y="27131"/>
                  <a:pt x="365760" y="28374"/>
                </a:cubicBezTo>
                <a:cubicBezTo>
                  <a:pt x="401806" y="31651"/>
                  <a:pt x="438009" y="32889"/>
                  <a:pt x="474134" y="35147"/>
                </a:cubicBezTo>
                <a:cubicBezTo>
                  <a:pt x="538945" y="32201"/>
                  <a:pt x="654160" y="28017"/>
                  <a:pt x="724747" y="21600"/>
                </a:cubicBezTo>
                <a:cubicBezTo>
                  <a:pt x="743922" y="19857"/>
                  <a:pt x="792399" y="11454"/>
                  <a:pt x="812800" y="8054"/>
                </a:cubicBezTo>
                <a:cubicBezTo>
                  <a:pt x="839893" y="10312"/>
                  <a:pt x="867103" y="11455"/>
                  <a:pt x="894080" y="14827"/>
                </a:cubicBezTo>
                <a:cubicBezTo>
                  <a:pt x="903317" y="15982"/>
                  <a:pt x="912086" y="19580"/>
                  <a:pt x="921174" y="21600"/>
                </a:cubicBezTo>
                <a:cubicBezTo>
                  <a:pt x="958842" y="29971"/>
                  <a:pt x="955214" y="27790"/>
                  <a:pt x="995680" y="35147"/>
                </a:cubicBezTo>
                <a:cubicBezTo>
                  <a:pt x="1007007" y="37206"/>
                  <a:pt x="1018113" y="40575"/>
                  <a:pt x="1029547" y="41920"/>
                </a:cubicBezTo>
                <a:cubicBezTo>
                  <a:pt x="1056548" y="45097"/>
                  <a:pt x="1083775" y="45989"/>
                  <a:pt x="1110827" y="48694"/>
                </a:cubicBezTo>
                <a:cubicBezTo>
                  <a:pt x="1128940" y="50505"/>
                  <a:pt x="1146952" y="53209"/>
                  <a:pt x="1165014" y="55467"/>
                </a:cubicBezTo>
                <a:lnTo>
                  <a:pt x="1205654" y="69014"/>
                </a:lnTo>
                <a:cubicBezTo>
                  <a:pt x="1212427" y="71272"/>
                  <a:pt x="1218906" y="74777"/>
                  <a:pt x="1225974" y="75787"/>
                </a:cubicBezTo>
                <a:lnTo>
                  <a:pt x="1273387" y="82560"/>
                </a:lnTo>
                <a:cubicBezTo>
                  <a:pt x="1341648" y="105316"/>
                  <a:pt x="1235788" y="70603"/>
                  <a:pt x="1320800" y="96107"/>
                </a:cubicBezTo>
                <a:cubicBezTo>
                  <a:pt x="1334477" y="100210"/>
                  <a:pt x="1347893" y="105138"/>
                  <a:pt x="1361440" y="109654"/>
                </a:cubicBezTo>
                <a:cubicBezTo>
                  <a:pt x="1368213" y="111912"/>
                  <a:pt x="1374692" y="115417"/>
                  <a:pt x="1381760" y="116427"/>
                </a:cubicBezTo>
                <a:cubicBezTo>
                  <a:pt x="1440571" y="124828"/>
                  <a:pt x="1413519" y="120069"/>
                  <a:pt x="1463040" y="129974"/>
                </a:cubicBezTo>
                <a:cubicBezTo>
                  <a:pt x="1519485" y="127716"/>
                  <a:pt x="1576028" y="127225"/>
                  <a:pt x="1632374" y="123200"/>
                </a:cubicBezTo>
                <a:cubicBezTo>
                  <a:pt x="1639496" y="122691"/>
                  <a:pt x="1645829" y="118388"/>
                  <a:pt x="1652694" y="116427"/>
                </a:cubicBezTo>
                <a:cubicBezTo>
                  <a:pt x="1712202" y="99425"/>
                  <a:pt x="1651406" y="119115"/>
                  <a:pt x="1700107" y="102880"/>
                </a:cubicBezTo>
                <a:cubicBezTo>
                  <a:pt x="1747520" y="105138"/>
                  <a:pt x="1795010" y="106147"/>
                  <a:pt x="1842347" y="109654"/>
                </a:cubicBezTo>
                <a:cubicBezTo>
                  <a:pt x="1856043" y="110669"/>
                  <a:pt x="1869253" y="116427"/>
                  <a:pt x="1882987" y="116427"/>
                </a:cubicBezTo>
                <a:cubicBezTo>
                  <a:pt x="1975584" y="116427"/>
                  <a:pt x="2068125" y="111912"/>
                  <a:pt x="2160694" y="109654"/>
                </a:cubicBezTo>
                <a:cubicBezTo>
                  <a:pt x="2169725" y="107396"/>
                  <a:pt x="2178871" y="105555"/>
                  <a:pt x="2187787" y="102880"/>
                </a:cubicBezTo>
                <a:cubicBezTo>
                  <a:pt x="2201464" y="98777"/>
                  <a:pt x="2214574" y="92798"/>
                  <a:pt x="2228427" y="89334"/>
                </a:cubicBezTo>
                <a:cubicBezTo>
                  <a:pt x="2249770" y="83998"/>
                  <a:pt x="2256411" y="83073"/>
                  <a:pt x="2275840" y="75787"/>
                </a:cubicBezTo>
                <a:cubicBezTo>
                  <a:pt x="2287225" y="71518"/>
                  <a:pt x="2298322" y="66509"/>
                  <a:pt x="2309707" y="62240"/>
                </a:cubicBezTo>
                <a:cubicBezTo>
                  <a:pt x="2316392" y="59733"/>
                  <a:pt x="2322950" y="56411"/>
                  <a:pt x="2330027" y="55467"/>
                </a:cubicBezTo>
                <a:cubicBezTo>
                  <a:pt x="2356976" y="51874"/>
                  <a:pt x="2384124" y="49147"/>
                  <a:pt x="2411307" y="48694"/>
                </a:cubicBezTo>
                <a:lnTo>
                  <a:pt x="3142827" y="41920"/>
                </a:lnTo>
                <a:cubicBezTo>
                  <a:pt x="3169920" y="37405"/>
                  <a:pt x="3198050" y="37061"/>
                  <a:pt x="3224107" y="28374"/>
                </a:cubicBezTo>
                <a:cubicBezTo>
                  <a:pt x="3230880" y="26116"/>
                  <a:pt x="3238041" y="24793"/>
                  <a:pt x="3244427" y="21600"/>
                </a:cubicBezTo>
                <a:cubicBezTo>
                  <a:pt x="3296949" y="-4661"/>
                  <a:pt x="3233992" y="18307"/>
                  <a:pt x="3285067" y="1280"/>
                </a:cubicBezTo>
                <a:cubicBezTo>
                  <a:pt x="3407222" y="3825"/>
                  <a:pt x="3530719" y="-9193"/>
                  <a:pt x="3650827" y="14827"/>
                </a:cubicBezTo>
                <a:cubicBezTo>
                  <a:pt x="3676421" y="19946"/>
                  <a:pt x="3692638" y="26506"/>
                  <a:pt x="3718560" y="35147"/>
                </a:cubicBezTo>
                <a:cubicBezTo>
                  <a:pt x="3725333" y="37405"/>
                  <a:pt x="3731954" y="40188"/>
                  <a:pt x="3738880" y="41920"/>
                </a:cubicBezTo>
                <a:cubicBezTo>
                  <a:pt x="3747911" y="44178"/>
                  <a:pt x="3757057" y="46019"/>
                  <a:pt x="3765974" y="48694"/>
                </a:cubicBezTo>
                <a:cubicBezTo>
                  <a:pt x="3779651" y="52797"/>
                  <a:pt x="3793067" y="57724"/>
                  <a:pt x="3806614" y="62240"/>
                </a:cubicBezTo>
                <a:lnTo>
                  <a:pt x="3826934" y="69014"/>
                </a:lnTo>
                <a:cubicBezTo>
                  <a:pt x="3867574" y="66756"/>
                  <a:pt x="3908318" y="65925"/>
                  <a:pt x="3948854" y="62240"/>
                </a:cubicBezTo>
                <a:cubicBezTo>
                  <a:pt x="3958125" y="61397"/>
                  <a:pt x="3966654" y="56014"/>
                  <a:pt x="3975947" y="55467"/>
                </a:cubicBezTo>
                <a:cubicBezTo>
                  <a:pt x="4043601" y="51488"/>
                  <a:pt x="4111414" y="50952"/>
                  <a:pt x="4179147" y="48694"/>
                </a:cubicBezTo>
                <a:cubicBezTo>
                  <a:pt x="4185920" y="46436"/>
                  <a:pt x="4192327" y="41920"/>
                  <a:pt x="4199467" y="41920"/>
                </a:cubicBezTo>
                <a:cubicBezTo>
                  <a:pt x="4233409" y="41920"/>
                  <a:pt x="4267125" y="48694"/>
                  <a:pt x="4301067" y="48694"/>
                </a:cubicBez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1950720" y="2201230"/>
            <a:ext cx="4287520" cy="1002556"/>
          </a:xfrm>
          <a:custGeom>
            <a:avLst/>
            <a:gdLst>
              <a:gd name="connsiteX0" fmla="*/ 0 w 4287520"/>
              <a:gd name="connsiteY0" fmla="*/ 1002556 h 1002556"/>
              <a:gd name="connsiteX1" fmla="*/ 128693 w 4287520"/>
              <a:gd name="connsiteY1" fmla="*/ 995783 h 1002556"/>
              <a:gd name="connsiteX2" fmla="*/ 169333 w 4287520"/>
              <a:gd name="connsiteY2" fmla="*/ 982236 h 1002556"/>
              <a:gd name="connsiteX3" fmla="*/ 318346 w 4287520"/>
              <a:gd name="connsiteY3" fmla="*/ 968690 h 1002556"/>
              <a:gd name="connsiteX4" fmla="*/ 453813 w 4287520"/>
              <a:gd name="connsiteY4" fmla="*/ 948370 h 1002556"/>
              <a:gd name="connsiteX5" fmla="*/ 629920 w 4287520"/>
              <a:gd name="connsiteY5" fmla="*/ 941596 h 1002556"/>
              <a:gd name="connsiteX6" fmla="*/ 677333 w 4287520"/>
              <a:gd name="connsiteY6" fmla="*/ 934823 h 1002556"/>
              <a:gd name="connsiteX7" fmla="*/ 704426 w 4287520"/>
              <a:gd name="connsiteY7" fmla="*/ 928050 h 1002556"/>
              <a:gd name="connsiteX8" fmla="*/ 819573 w 4287520"/>
              <a:gd name="connsiteY8" fmla="*/ 921276 h 1002556"/>
              <a:gd name="connsiteX9" fmla="*/ 846666 w 4287520"/>
              <a:gd name="connsiteY9" fmla="*/ 914503 h 1002556"/>
              <a:gd name="connsiteX10" fmla="*/ 866986 w 4287520"/>
              <a:gd name="connsiteY10" fmla="*/ 907730 h 1002556"/>
              <a:gd name="connsiteX11" fmla="*/ 927946 w 4287520"/>
              <a:gd name="connsiteY11" fmla="*/ 900956 h 1002556"/>
              <a:gd name="connsiteX12" fmla="*/ 1131146 w 4287520"/>
              <a:gd name="connsiteY12" fmla="*/ 907730 h 1002556"/>
              <a:gd name="connsiteX13" fmla="*/ 1185333 w 4287520"/>
              <a:gd name="connsiteY13" fmla="*/ 914503 h 1002556"/>
              <a:gd name="connsiteX14" fmla="*/ 1557866 w 4287520"/>
              <a:gd name="connsiteY14" fmla="*/ 921276 h 1002556"/>
              <a:gd name="connsiteX15" fmla="*/ 1666240 w 4287520"/>
              <a:gd name="connsiteY15" fmla="*/ 914503 h 1002556"/>
              <a:gd name="connsiteX16" fmla="*/ 1693333 w 4287520"/>
              <a:gd name="connsiteY16" fmla="*/ 907730 h 1002556"/>
              <a:gd name="connsiteX17" fmla="*/ 1761066 w 4287520"/>
              <a:gd name="connsiteY17" fmla="*/ 900956 h 1002556"/>
              <a:gd name="connsiteX18" fmla="*/ 1794933 w 4287520"/>
              <a:gd name="connsiteY18" fmla="*/ 894183 h 1002556"/>
              <a:gd name="connsiteX19" fmla="*/ 1869440 w 4287520"/>
              <a:gd name="connsiteY19" fmla="*/ 887410 h 1002556"/>
              <a:gd name="connsiteX20" fmla="*/ 1916853 w 4287520"/>
              <a:gd name="connsiteY20" fmla="*/ 880636 h 1002556"/>
              <a:gd name="connsiteX21" fmla="*/ 2011680 w 4287520"/>
              <a:gd name="connsiteY21" fmla="*/ 867090 h 1002556"/>
              <a:gd name="connsiteX22" fmla="*/ 2032000 w 4287520"/>
              <a:gd name="connsiteY22" fmla="*/ 860316 h 1002556"/>
              <a:gd name="connsiteX23" fmla="*/ 2099733 w 4287520"/>
              <a:gd name="connsiteY23" fmla="*/ 839996 h 1002556"/>
              <a:gd name="connsiteX24" fmla="*/ 2140373 w 4287520"/>
              <a:gd name="connsiteY24" fmla="*/ 826450 h 1002556"/>
              <a:gd name="connsiteX25" fmla="*/ 2167466 w 4287520"/>
              <a:gd name="connsiteY25" fmla="*/ 819676 h 1002556"/>
              <a:gd name="connsiteX26" fmla="*/ 2194560 w 4287520"/>
              <a:gd name="connsiteY26" fmla="*/ 806130 h 1002556"/>
              <a:gd name="connsiteX27" fmla="*/ 2221653 w 4287520"/>
              <a:gd name="connsiteY27" fmla="*/ 799356 h 1002556"/>
              <a:gd name="connsiteX28" fmla="*/ 2241973 w 4287520"/>
              <a:gd name="connsiteY28" fmla="*/ 792583 h 1002556"/>
              <a:gd name="connsiteX29" fmla="*/ 2323253 w 4287520"/>
              <a:gd name="connsiteY29" fmla="*/ 779036 h 1002556"/>
              <a:gd name="connsiteX30" fmla="*/ 2343573 w 4287520"/>
              <a:gd name="connsiteY30" fmla="*/ 772263 h 1002556"/>
              <a:gd name="connsiteX31" fmla="*/ 2377440 w 4287520"/>
              <a:gd name="connsiteY31" fmla="*/ 758716 h 1002556"/>
              <a:gd name="connsiteX32" fmla="*/ 2404533 w 4287520"/>
              <a:gd name="connsiteY32" fmla="*/ 751943 h 1002556"/>
              <a:gd name="connsiteX33" fmla="*/ 2445173 w 4287520"/>
              <a:gd name="connsiteY33" fmla="*/ 738396 h 1002556"/>
              <a:gd name="connsiteX34" fmla="*/ 2472266 w 4287520"/>
              <a:gd name="connsiteY34" fmla="*/ 731623 h 1002556"/>
              <a:gd name="connsiteX35" fmla="*/ 2546773 w 4287520"/>
              <a:gd name="connsiteY35" fmla="*/ 711303 h 1002556"/>
              <a:gd name="connsiteX36" fmla="*/ 2594186 w 4287520"/>
              <a:gd name="connsiteY36" fmla="*/ 670663 h 1002556"/>
              <a:gd name="connsiteX37" fmla="*/ 2614506 w 4287520"/>
              <a:gd name="connsiteY37" fmla="*/ 657116 h 1002556"/>
              <a:gd name="connsiteX38" fmla="*/ 2641600 w 4287520"/>
              <a:gd name="connsiteY38" fmla="*/ 636796 h 1002556"/>
              <a:gd name="connsiteX39" fmla="*/ 2743200 w 4287520"/>
              <a:gd name="connsiteY39" fmla="*/ 623250 h 1002556"/>
              <a:gd name="connsiteX40" fmla="*/ 2810933 w 4287520"/>
              <a:gd name="connsiteY40" fmla="*/ 602930 h 1002556"/>
              <a:gd name="connsiteX41" fmla="*/ 2831253 w 4287520"/>
              <a:gd name="connsiteY41" fmla="*/ 596156 h 1002556"/>
              <a:gd name="connsiteX42" fmla="*/ 2871893 w 4287520"/>
              <a:gd name="connsiteY42" fmla="*/ 589383 h 1002556"/>
              <a:gd name="connsiteX43" fmla="*/ 2912533 w 4287520"/>
              <a:gd name="connsiteY43" fmla="*/ 575836 h 1002556"/>
              <a:gd name="connsiteX44" fmla="*/ 2980266 w 4287520"/>
              <a:gd name="connsiteY44" fmla="*/ 521650 h 1002556"/>
              <a:gd name="connsiteX45" fmla="*/ 3000586 w 4287520"/>
              <a:gd name="connsiteY45" fmla="*/ 508103 h 1002556"/>
              <a:gd name="connsiteX46" fmla="*/ 3054773 w 4287520"/>
              <a:gd name="connsiteY46" fmla="*/ 487783 h 1002556"/>
              <a:gd name="connsiteX47" fmla="*/ 3075093 w 4287520"/>
              <a:gd name="connsiteY47" fmla="*/ 481010 h 1002556"/>
              <a:gd name="connsiteX48" fmla="*/ 3108960 w 4287520"/>
              <a:gd name="connsiteY48" fmla="*/ 467463 h 1002556"/>
              <a:gd name="connsiteX49" fmla="*/ 3156373 w 4287520"/>
              <a:gd name="connsiteY49" fmla="*/ 460690 h 1002556"/>
              <a:gd name="connsiteX50" fmla="*/ 3210560 w 4287520"/>
              <a:gd name="connsiteY50" fmla="*/ 440370 h 1002556"/>
              <a:gd name="connsiteX51" fmla="*/ 3264746 w 4287520"/>
              <a:gd name="connsiteY51" fmla="*/ 413276 h 1002556"/>
              <a:gd name="connsiteX52" fmla="*/ 3312160 w 4287520"/>
              <a:gd name="connsiteY52" fmla="*/ 386183 h 1002556"/>
              <a:gd name="connsiteX53" fmla="*/ 3366346 w 4287520"/>
              <a:gd name="connsiteY53" fmla="*/ 359090 h 1002556"/>
              <a:gd name="connsiteX54" fmla="*/ 3434080 w 4287520"/>
              <a:gd name="connsiteY54" fmla="*/ 345543 h 1002556"/>
              <a:gd name="connsiteX55" fmla="*/ 3474720 w 4287520"/>
              <a:gd name="connsiteY55" fmla="*/ 325223 h 1002556"/>
              <a:gd name="connsiteX56" fmla="*/ 3495040 w 4287520"/>
              <a:gd name="connsiteY56" fmla="*/ 311676 h 1002556"/>
              <a:gd name="connsiteX57" fmla="*/ 3542453 w 4287520"/>
              <a:gd name="connsiteY57" fmla="*/ 298130 h 1002556"/>
              <a:gd name="connsiteX58" fmla="*/ 3562773 w 4287520"/>
              <a:gd name="connsiteY58" fmla="*/ 284583 h 1002556"/>
              <a:gd name="connsiteX59" fmla="*/ 3630506 w 4287520"/>
              <a:gd name="connsiteY59" fmla="*/ 271036 h 1002556"/>
              <a:gd name="connsiteX60" fmla="*/ 3657600 w 4287520"/>
              <a:gd name="connsiteY60" fmla="*/ 264263 h 1002556"/>
              <a:gd name="connsiteX61" fmla="*/ 3677920 w 4287520"/>
              <a:gd name="connsiteY61" fmla="*/ 257490 h 1002556"/>
              <a:gd name="connsiteX62" fmla="*/ 3732106 w 4287520"/>
              <a:gd name="connsiteY62" fmla="*/ 243943 h 1002556"/>
              <a:gd name="connsiteX63" fmla="*/ 3779520 w 4287520"/>
              <a:gd name="connsiteY63" fmla="*/ 223623 h 1002556"/>
              <a:gd name="connsiteX64" fmla="*/ 3826933 w 4287520"/>
              <a:gd name="connsiteY64" fmla="*/ 182983 h 1002556"/>
              <a:gd name="connsiteX65" fmla="*/ 3854026 w 4287520"/>
              <a:gd name="connsiteY65" fmla="*/ 176210 h 1002556"/>
              <a:gd name="connsiteX66" fmla="*/ 3901440 w 4287520"/>
              <a:gd name="connsiteY66" fmla="*/ 135570 h 1002556"/>
              <a:gd name="connsiteX67" fmla="*/ 3921760 w 4287520"/>
              <a:gd name="connsiteY67" fmla="*/ 122023 h 1002556"/>
              <a:gd name="connsiteX68" fmla="*/ 3942080 w 4287520"/>
              <a:gd name="connsiteY68" fmla="*/ 101703 h 1002556"/>
              <a:gd name="connsiteX69" fmla="*/ 3975946 w 4287520"/>
              <a:gd name="connsiteY69" fmla="*/ 88156 h 1002556"/>
              <a:gd name="connsiteX70" fmla="*/ 3996266 w 4287520"/>
              <a:gd name="connsiteY70" fmla="*/ 74610 h 1002556"/>
              <a:gd name="connsiteX71" fmla="*/ 4023360 w 4287520"/>
              <a:gd name="connsiteY71" fmla="*/ 67836 h 1002556"/>
              <a:gd name="connsiteX72" fmla="*/ 4064000 w 4287520"/>
              <a:gd name="connsiteY72" fmla="*/ 54290 h 1002556"/>
              <a:gd name="connsiteX73" fmla="*/ 4104640 w 4287520"/>
              <a:gd name="connsiteY73" fmla="*/ 47516 h 1002556"/>
              <a:gd name="connsiteX74" fmla="*/ 4145280 w 4287520"/>
              <a:gd name="connsiteY74" fmla="*/ 33970 h 1002556"/>
              <a:gd name="connsiteX75" fmla="*/ 4165600 w 4287520"/>
              <a:gd name="connsiteY75" fmla="*/ 27196 h 1002556"/>
              <a:gd name="connsiteX76" fmla="*/ 4192693 w 4287520"/>
              <a:gd name="connsiteY76" fmla="*/ 20423 h 1002556"/>
              <a:gd name="connsiteX77" fmla="*/ 4219786 w 4287520"/>
              <a:gd name="connsiteY77" fmla="*/ 6876 h 1002556"/>
              <a:gd name="connsiteX78" fmla="*/ 4287520 w 4287520"/>
              <a:gd name="connsiteY78" fmla="*/ 103 h 10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287520" h="1002556">
                <a:moveTo>
                  <a:pt x="0" y="1002556"/>
                </a:moveTo>
                <a:cubicBezTo>
                  <a:pt x="42898" y="1000298"/>
                  <a:pt x="86042" y="1000901"/>
                  <a:pt x="128693" y="995783"/>
                </a:cubicBezTo>
                <a:cubicBezTo>
                  <a:pt x="142871" y="994082"/>
                  <a:pt x="155141" y="983813"/>
                  <a:pt x="169333" y="982236"/>
                </a:cubicBezTo>
                <a:cubicBezTo>
                  <a:pt x="259551" y="972212"/>
                  <a:pt x="209908" y="977031"/>
                  <a:pt x="318346" y="968690"/>
                </a:cubicBezTo>
                <a:cubicBezTo>
                  <a:pt x="385333" y="946360"/>
                  <a:pt x="352990" y="953411"/>
                  <a:pt x="453813" y="948370"/>
                </a:cubicBezTo>
                <a:cubicBezTo>
                  <a:pt x="512485" y="945436"/>
                  <a:pt x="571218" y="943854"/>
                  <a:pt x="629920" y="941596"/>
                </a:cubicBezTo>
                <a:cubicBezTo>
                  <a:pt x="645724" y="939338"/>
                  <a:pt x="661626" y="937679"/>
                  <a:pt x="677333" y="934823"/>
                </a:cubicBezTo>
                <a:cubicBezTo>
                  <a:pt x="686492" y="933158"/>
                  <a:pt x="695159" y="928933"/>
                  <a:pt x="704426" y="928050"/>
                </a:cubicBezTo>
                <a:cubicBezTo>
                  <a:pt x="742701" y="924405"/>
                  <a:pt x="781191" y="923534"/>
                  <a:pt x="819573" y="921276"/>
                </a:cubicBezTo>
                <a:cubicBezTo>
                  <a:pt x="828604" y="919018"/>
                  <a:pt x="837715" y="917060"/>
                  <a:pt x="846666" y="914503"/>
                </a:cubicBezTo>
                <a:cubicBezTo>
                  <a:pt x="853531" y="912542"/>
                  <a:pt x="859943" y="908904"/>
                  <a:pt x="866986" y="907730"/>
                </a:cubicBezTo>
                <a:cubicBezTo>
                  <a:pt x="887153" y="904369"/>
                  <a:pt x="907626" y="903214"/>
                  <a:pt x="927946" y="900956"/>
                </a:cubicBezTo>
                <a:lnTo>
                  <a:pt x="1131146" y="907730"/>
                </a:lnTo>
                <a:cubicBezTo>
                  <a:pt x="1149324" y="908687"/>
                  <a:pt x="1167139" y="913925"/>
                  <a:pt x="1185333" y="914503"/>
                </a:cubicBezTo>
                <a:cubicBezTo>
                  <a:pt x="1309469" y="918444"/>
                  <a:pt x="1433688" y="919018"/>
                  <a:pt x="1557866" y="921276"/>
                </a:cubicBezTo>
                <a:cubicBezTo>
                  <a:pt x="1593991" y="919018"/>
                  <a:pt x="1630224" y="918104"/>
                  <a:pt x="1666240" y="914503"/>
                </a:cubicBezTo>
                <a:cubicBezTo>
                  <a:pt x="1675503" y="913577"/>
                  <a:pt x="1684118" y="909047"/>
                  <a:pt x="1693333" y="907730"/>
                </a:cubicBezTo>
                <a:cubicBezTo>
                  <a:pt x="1715795" y="904521"/>
                  <a:pt x="1738575" y="903955"/>
                  <a:pt x="1761066" y="900956"/>
                </a:cubicBezTo>
                <a:cubicBezTo>
                  <a:pt x="1772478" y="899434"/>
                  <a:pt x="1783509" y="895611"/>
                  <a:pt x="1794933" y="894183"/>
                </a:cubicBezTo>
                <a:cubicBezTo>
                  <a:pt x="1819679" y="891090"/>
                  <a:pt x="1844654" y="890164"/>
                  <a:pt x="1869440" y="887410"/>
                </a:cubicBezTo>
                <a:cubicBezTo>
                  <a:pt x="1885307" y="885647"/>
                  <a:pt x="1901011" y="882616"/>
                  <a:pt x="1916853" y="880636"/>
                </a:cubicBezTo>
                <a:cubicBezTo>
                  <a:pt x="1958994" y="875368"/>
                  <a:pt x="1974805" y="876309"/>
                  <a:pt x="2011680" y="867090"/>
                </a:cubicBezTo>
                <a:cubicBezTo>
                  <a:pt x="2018607" y="865358"/>
                  <a:pt x="2025135" y="862278"/>
                  <a:pt x="2032000" y="860316"/>
                </a:cubicBezTo>
                <a:cubicBezTo>
                  <a:pt x="2103688" y="839833"/>
                  <a:pt x="2003105" y="872205"/>
                  <a:pt x="2099733" y="839996"/>
                </a:cubicBezTo>
                <a:cubicBezTo>
                  <a:pt x="2113280" y="835481"/>
                  <a:pt x="2126520" y="829914"/>
                  <a:pt x="2140373" y="826450"/>
                </a:cubicBezTo>
                <a:cubicBezTo>
                  <a:pt x="2149404" y="824192"/>
                  <a:pt x="2158750" y="822945"/>
                  <a:pt x="2167466" y="819676"/>
                </a:cubicBezTo>
                <a:cubicBezTo>
                  <a:pt x="2176920" y="816131"/>
                  <a:pt x="2185106" y="809675"/>
                  <a:pt x="2194560" y="806130"/>
                </a:cubicBezTo>
                <a:cubicBezTo>
                  <a:pt x="2203276" y="802861"/>
                  <a:pt x="2212702" y="801913"/>
                  <a:pt x="2221653" y="799356"/>
                </a:cubicBezTo>
                <a:cubicBezTo>
                  <a:pt x="2228518" y="797395"/>
                  <a:pt x="2234972" y="793983"/>
                  <a:pt x="2241973" y="792583"/>
                </a:cubicBezTo>
                <a:cubicBezTo>
                  <a:pt x="2268907" y="787196"/>
                  <a:pt x="2297195" y="787721"/>
                  <a:pt x="2323253" y="779036"/>
                </a:cubicBezTo>
                <a:cubicBezTo>
                  <a:pt x="2330026" y="776778"/>
                  <a:pt x="2336888" y="774770"/>
                  <a:pt x="2343573" y="772263"/>
                </a:cubicBezTo>
                <a:cubicBezTo>
                  <a:pt x="2354958" y="767994"/>
                  <a:pt x="2365905" y="762561"/>
                  <a:pt x="2377440" y="758716"/>
                </a:cubicBezTo>
                <a:cubicBezTo>
                  <a:pt x="2386271" y="755772"/>
                  <a:pt x="2395617" y="754618"/>
                  <a:pt x="2404533" y="751943"/>
                </a:cubicBezTo>
                <a:cubicBezTo>
                  <a:pt x="2418210" y="747840"/>
                  <a:pt x="2431320" y="741859"/>
                  <a:pt x="2445173" y="738396"/>
                </a:cubicBezTo>
                <a:cubicBezTo>
                  <a:pt x="2454204" y="736138"/>
                  <a:pt x="2463350" y="734298"/>
                  <a:pt x="2472266" y="731623"/>
                </a:cubicBezTo>
                <a:cubicBezTo>
                  <a:pt x="2541016" y="710998"/>
                  <a:pt x="2485046" y="723648"/>
                  <a:pt x="2546773" y="711303"/>
                </a:cubicBezTo>
                <a:cubicBezTo>
                  <a:pt x="2593423" y="680202"/>
                  <a:pt x="2536699" y="719938"/>
                  <a:pt x="2594186" y="670663"/>
                </a:cubicBezTo>
                <a:cubicBezTo>
                  <a:pt x="2600367" y="665365"/>
                  <a:pt x="2607882" y="661848"/>
                  <a:pt x="2614506" y="657116"/>
                </a:cubicBezTo>
                <a:cubicBezTo>
                  <a:pt x="2623692" y="650554"/>
                  <a:pt x="2631118" y="640989"/>
                  <a:pt x="2641600" y="636796"/>
                </a:cubicBezTo>
                <a:cubicBezTo>
                  <a:pt x="2653293" y="632119"/>
                  <a:pt x="2741706" y="623416"/>
                  <a:pt x="2743200" y="623250"/>
                </a:cubicBezTo>
                <a:cubicBezTo>
                  <a:pt x="2784140" y="613014"/>
                  <a:pt x="2761471" y="619417"/>
                  <a:pt x="2810933" y="602930"/>
                </a:cubicBezTo>
                <a:cubicBezTo>
                  <a:pt x="2817706" y="600672"/>
                  <a:pt x="2824210" y="597330"/>
                  <a:pt x="2831253" y="596156"/>
                </a:cubicBezTo>
                <a:cubicBezTo>
                  <a:pt x="2844800" y="593898"/>
                  <a:pt x="2858570" y="592714"/>
                  <a:pt x="2871893" y="589383"/>
                </a:cubicBezTo>
                <a:cubicBezTo>
                  <a:pt x="2885746" y="585920"/>
                  <a:pt x="2912533" y="575836"/>
                  <a:pt x="2912533" y="575836"/>
                </a:cubicBezTo>
                <a:cubicBezTo>
                  <a:pt x="2951139" y="537230"/>
                  <a:pt x="2928998" y="555829"/>
                  <a:pt x="2980266" y="521650"/>
                </a:cubicBezTo>
                <a:cubicBezTo>
                  <a:pt x="2987039" y="517134"/>
                  <a:pt x="2992863" y="510677"/>
                  <a:pt x="3000586" y="508103"/>
                </a:cubicBezTo>
                <a:cubicBezTo>
                  <a:pt x="3046708" y="492730"/>
                  <a:pt x="2989980" y="512080"/>
                  <a:pt x="3054773" y="487783"/>
                </a:cubicBezTo>
                <a:cubicBezTo>
                  <a:pt x="3061458" y="485276"/>
                  <a:pt x="3068408" y="483517"/>
                  <a:pt x="3075093" y="481010"/>
                </a:cubicBezTo>
                <a:cubicBezTo>
                  <a:pt x="3086478" y="476741"/>
                  <a:pt x="3097164" y="470412"/>
                  <a:pt x="3108960" y="467463"/>
                </a:cubicBezTo>
                <a:cubicBezTo>
                  <a:pt x="3124448" y="463591"/>
                  <a:pt x="3140569" y="462948"/>
                  <a:pt x="3156373" y="460690"/>
                </a:cubicBezTo>
                <a:cubicBezTo>
                  <a:pt x="3173953" y="454829"/>
                  <a:pt x="3194371" y="448464"/>
                  <a:pt x="3210560" y="440370"/>
                </a:cubicBezTo>
                <a:cubicBezTo>
                  <a:pt x="3274552" y="408375"/>
                  <a:pt x="3218919" y="428553"/>
                  <a:pt x="3264746" y="413276"/>
                </a:cubicBezTo>
                <a:cubicBezTo>
                  <a:pt x="3317683" y="373574"/>
                  <a:pt x="3268398" y="406075"/>
                  <a:pt x="3312160" y="386183"/>
                </a:cubicBezTo>
                <a:cubicBezTo>
                  <a:pt x="3330544" y="377827"/>
                  <a:pt x="3346427" y="362410"/>
                  <a:pt x="3366346" y="359090"/>
                </a:cubicBezTo>
                <a:cubicBezTo>
                  <a:pt x="3416169" y="350785"/>
                  <a:pt x="3393662" y="355647"/>
                  <a:pt x="3434080" y="345543"/>
                </a:cubicBezTo>
                <a:cubicBezTo>
                  <a:pt x="3492315" y="306719"/>
                  <a:pt x="3418634" y="353266"/>
                  <a:pt x="3474720" y="325223"/>
                </a:cubicBezTo>
                <a:cubicBezTo>
                  <a:pt x="3482001" y="321582"/>
                  <a:pt x="3487759" y="315317"/>
                  <a:pt x="3495040" y="311676"/>
                </a:cubicBezTo>
                <a:cubicBezTo>
                  <a:pt x="3504756" y="306818"/>
                  <a:pt x="3533774" y="300300"/>
                  <a:pt x="3542453" y="298130"/>
                </a:cubicBezTo>
                <a:cubicBezTo>
                  <a:pt x="3549226" y="293614"/>
                  <a:pt x="3555492" y="288224"/>
                  <a:pt x="3562773" y="284583"/>
                </a:cubicBezTo>
                <a:cubicBezTo>
                  <a:pt x="3582642" y="274649"/>
                  <a:pt x="3610900" y="274601"/>
                  <a:pt x="3630506" y="271036"/>
                </a:cubicBezTo>
                <a:cubicBezTo>
                  <a:pt x="3639665" y="269371"/>
                  <a:pt x="3648649" y="266820"/>
                  <a:pt x="3657600" y="264263"/>
                </a:cubicBezTo>
                <a:cubicBezTo>
                  <a:pt x="3664465" y="262302"/>
                  <a:pt x="3670994" y="259222"/>
                  <a:pt x="3677920" y="257490"/>
                </a:cubicBezTo>
                <a:cubicBezTo>
                  <a:pt x="3703356" y="251131"/>
                  <a:pt x="3710435" y="253231"/>
                  <a:pt x="3732106" y="243943"/>
                </a:cubicBezTo>
                <a:cubicBezTo>
                  <a:pt x="3790695" y="218834"/>
                  <a:pt x="3731866" y="239507"/>
                  <a:pt x="3779520" y="223623"/>
                </a:cubicBezTo>
                <a:cubicBezTo>
                  <a:pt x="3793076" y="210067"/>
                  <a:pt x="3809556" y="191672"/>
                  <a:pt x="3826933" y="182983"/>
                </a:cubicBezTo>
                <a:cubicBezTo>
                  <a:pt x="3835259" y="178820"/>
                  <a:pt x="3844995" y="178468"/>
                  <a:pt x="3854026" y="176210"/>
                </a:cubicBezTo>
                <a:cubicBezTo>
                  <a:pt x="3900676" y="145109"/>
                  <a:pt x="3843952" y="184844"/>
                  <a:pt x="3901440" y="135570"/>
                </a:cubicBezTo>
                <a:cubicBezTo>
                  <a:pt x="3907621" y="130272"/>
                  <a:pt x="3915506" y="127235"/>
                  <a:pt x="3921760" y="122023"/>
                </a:cubicBezTo>
                <a:cubicBezTo>
                  <a:pt x="3929119" y="115891"/>
                  <a:pt x="3933957" y="106780"/>
                  <a:pt x="3942080" y="101703"/>
                </a:cubicBezTo>
                <a:cubicBezTo>
                  <a:pt x="3952390" y="95259"/>
                  <a:pt x="3965071" y="93593"/>
                  <a:pt x="3975946" y="88156"/>
                </a:cubicBezTo>
                <a:cubicBezTo>
                  <a:pt x="3983227" y="84515"/>
                  <a:pt x="3988784" y="77817"/>
                  <a:pt x="3996266" y="74610"/>
                </a:cubicBezTo>
                <a:cubicBezTo>
                  <a:pt x="4004823" y="70943"/>
                  <a:pt x="4014443" y="70511"/>
                  <a:pt x="4023360" y="67836"/>
                </a:cubicBezTo>
                <a:cubicBezTo>
                  <a:pt x="4037037" y="63733"/>
                  <a:pt x="4049915" y="56638"/>
                  <a:pt x="4064000" y="54290"/>
                </a:cubicBezTo>
                <a:cubicBezTo>
                  <a:pt x="4077547" y="52032"/>
                  <a:pt x="4091316" y="50847"/>
                  <a:pt x="4104640" y="47516"/>
                </a:cubicBezTo>
                <a:cubicBezTo>
                  <a:pt x="4118493" y="44053"/>
                  <a:pt x="4131733" y="38486"/>
                  <a:pt x="4145280" y="33970"/>
                </a:cubicBezTo>
                <a:cubicBezTo>
                  <a:pt x="4152053" y="31712"/>
                  <a:pt x="4158673" y="28928"/>
                  <a:pt x="4165600" y="27196"/>
                </a:cubicBezTo>
                <a:lnTo>
                  <a:pt x="4192693" y="20423"/>
                </a:lnTo>
                <a:cubicBezTo>
                  <a:pt x="4201724" y="15907"/>
                  <a:pt x="4210115" y="9777"/>
                  <a:pt x="4219786" y="6876"/>
                </a:cubicBezTo>
                <a:cubicBezTo>
                  <a:pt x="4247311" y="-1382"/>
                  <a:pt x="4261175" y="103"/>
                  <a:pt x="4287520" y="103"/>
                </a:cubicBezTo>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948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 y="694640"/>
            <a:ext cx="9144000" cy="3754220"/>
          </a:xfrm>
          <a:prstGeom prst="rect">
            <a:avLst/>
          </a:prstGeom>
        </p:spPr>
      </p:pic>
    </p:spTree>
    <p:extLst>
      <p:ext uri="{BB962C8B-B14F-4D97-AF65-F5344CB8AC3E}">
        <p14:creationId xmlns:p14="http://schemas.microsoft.com/office/powerpoint/2010/main" val="285717139"/>
      </p:ext>
    </p:extLst>
  </p:cSld>
  <p:clrMapOvr>
    <a:masterClrMapping/>
  </p:clrMapOvr>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19B062-023A-40C9-A3F4-13BE4308F963}" vid="{E3889E12-D829-4549-AA70-6F580A5BA266}"/>
    </a:ext>
  </a:extLst>
</a:theme>
</file>

<file path=ppt/theme/theme2.xml><?xml version="1.0" encoding="utf-8"?>
<a:theme xmlns:a="http://schemas.openxmlformats.org/drawingml/2006/main" name="12_MO_16-9 standard_template_14_0085">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noFill/>
        <a:ln w="9525" cap="flat" cmpd="sng" algn="ctr">
          <a:solidFill>
            <a:schemeClr val="tx2"/>
          </a:solidFill>
          <a:prstDash val="solid"/>
          <a:round/>
          <a:headEnd type="none" w="med" len="med"/>
          <a:tailEnd type="none" w="med" len="med"/>
        </a:ln>
        <a:effectLst/>
      </a:spPr>
      <a:body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1.Met Office PowerPoint Template</Template>
  <TotalTime>3932</TotalTime>
  <Words>1823</Words>
  <Application>Microsoft Office PowerPoint</Application>
  <PresentationFormat>On-screen Show (16:9)</PresentationFormat>
  <Paragraphs>146</Paragraphs>
  <Slides>21</Slides>
  <Notes>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ＭＳ Ｐゴシック</vt:lpstr>
      <vt:lpstr>Arial</vt:lpstr>
      <vt:lpstr>Calibri</vt:lpstr>
      <vt:lpstr>Helvetica Light</vt:lpstr>
      <vt:lpstr>Office Theme</vt:lpstr>
      <vt:lpstr>12_MO_16-9 standard_template_14_0085</vt:lpstr>
      <vt:lpstr>Outcomes from the PDC sessions at the Second Pan-GASS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Phil’s breakout notes</vt:lpstr>
      <vt:lpstr>Proposal for intercomparison work</vt:lpstr>
      <vt:lpstr>...further gathering of community requirements needed?</vt:lpstr>
      <vt:lpstr>Summary</vt:lpstr>
      <vt:lpstr>Irina…</vt:lpstr>
      <vt:lpstr>PowerPoint Presentation</vt:lpstr>
      <vt:lpstr>PowerPoint Presentation</vt:lpstr>
      <vt:lpstr>PowerPoint Presentation</vt:lpstr>
      <vt:lpstr>PowerPoint Presentation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Outcomes from the PDC sessions at the Second Pan-GASS meeting</dc:title>
  <dc:creator>Shipway, Ben</dc:creator>
  <cp:lastModifiedBy>Karen Clarke</cp:lastModifiedBy>
  <cp:revision>33</cp:revision>
  <dcterms:created xsi:type="dcterms:W3CDTF">2018-07-09T14:28:57Z</dcterms:created>
  <dcterms:modified xsi:type="dcterms:W3CDTF">2018-07-12T08:38:30Z</dcterms:modified>
</cp:coreProperties>
</file>