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669" r:id="rId3"/>
    <p:sldId id="661" r:id="rId4"/>
    <p:sldId id="645" r:id="rId5"/>
    <p:sldId id="647" r:id="rId6"/>
    <p:sldId id="646" r:id="rId7"/>
    <p:sldId id="635" r:id="rId8"/>
    <p:sldId id="649" r:id="rId9"/>
    <p:sldId id="650" r:id="rId10"/>
    <p:sldId id="651" r:id="rId11"/>
    <p:sldId id="652" r:id="rId12"/>
    <p:sldId id="653" r:id="rId13"/>
    <p:sldId id="648" r:id="rId14"/>
    <p:sldId id="657" r:id="rId15"/>
    <p:sldId id="660" r:id="rId16"/>
    <p:sldId id="664" r:id="rId17"/>
    <p:sldId id="656" r:id="rId18"/>
    <p:sldId id="658" r:id="rId19"/>
    <p:sldId id="668" r:id="rId20"/>
    <p:sldId id="659" r:id="rId21"/>
    <p:sldId id="662" r:id="rId22"/>
    <p:sldId id="665" r:id="rId23"/>
    <p:sldId id="666" r:id="rId24"/>
    <p:sldId id="667" r:id="rId25"/>
    <p:sldId id="655" r:id="rId26"/>
    <p:sldId id="641" r:id="rId27"/>
    <p:sldId id="642" r:id="rId28"/>
    <p:sldId id="643" r:id="rId29"/>
    <p:sldId id="307" r:id="rId30"/>
    <p:sldId id="663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81942" autoAdjust="0"/>
  </p:normalViewPr>
  <p:slideViewPr>
    <p:cSldViewPr snapToGrid="0" snapToObjects="1">
      <p:cViewPr varScale="1">
        <p:scale>
          <a:sx n="74" d="100"/>
          <a:sy n="74" d="100"/>
        </p:scale>
        <p:origin x="-1768" y="-112"/>
      </p:cViewPr>
      <p:guideLst>
        <p:guide orient="horz" pos="2160"/>
        <p:guide pos="2875"/>
      </p:guideLst>
    </p:cSldViewPr>
  </p:slideViewPr>
  <p:outlineViewPr>
    <p:cViewPr>
      <p:scale>
        <a:sx n="33" d="100"/>
        <a:sy n="33" d="100"/>
      </p:scale>
      <p:origin x="0" y="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9C49D0E-34EB-2243-90AD-99818115293C}" type="datetime1">
              <a:rPr lang="en-US"/>
              <a:pPr>
                <a:defRPr/>
              </a:pPr>
              <a:t>7/9/18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F0CD40C-D097-194B-9E71-C1F4FBDF9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27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BB227681-6C30-E744-8555-EB1C66A852BE}" type="datetime1">
              <a:rPr lang="en-US"/>
              <a:pPr>
                <a:defRPr/>
              </a:pPr>
              <a:t>7/9/18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8CB31241-B225-F54F-8C7B-110374B76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661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Simplified boundary conditions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11BADD-16A2-4948-B61F-3967A968C880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Simplified boundary conditions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11BADD-16A2-4948-B61F-3967A968C880}" type="slidenum">
              <a:rPr lang="en-US" sz="1200">
                <a:latin typeface="Calibri" charset="0"/>
              </a:rPr>
              <a:pPr eaLnBrk="1" hangingPunct="1"/>
              <a:t>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Simplified boundary conditions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11BADD-16A2-4948-B61F-3967A968C880}" type="slidenum">
              <a:rPr lang="en-US" sz="1200">
                <a:latin typeface="Calibri" charset="0"/>
              </a:rPr>
              <a:pPr eaLnBrk="1" hangingPunct="1"/>
              <a:t>13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When the ratio of the physics time-step to the dynamical core time-step is too large, numerical filters have more time to smooth specific humidity perturbations prior to passing to the condensation routine, destroying the length scale D.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B31241-B225-F54F-8C7B-110374B760F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0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When the ratio of the physics time-step to the dynamical core time-step is too large, numerical filters have more time to smooth specific humidity perturbations prior to passing to the condensation routine, destroying the length scale D.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B31241-B225-F54F-8C7B-110374B760F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0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Simplified boundary conditions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11BADD-16A2-4948-B61F-3967A968C880}" type="slidenum">
              <a:rPr lang="en-US" sz="1200">
                <a:latin typeface="Calibri" charset="0"/>
              </a:rPr>
              <a:pPr eaLnBrk="1" hangingPunct="1"/>
              <a:t>25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86115-0C81-324B-923A-BB0EDABDD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25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4D5F3-C74C-2A4D-94A8-535ABEDDA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3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D00D2-D4F3-C543-B707-F9E69AEC4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9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41028-81AD-C945-AF03-C602F4E63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99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3BE40-9D85-DC4F-BF28-978A47E30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72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3BEF5-7EA1-C84E-A4DF-4B2C5FAEE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9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0D443-BACD-9D41-8F54-7458F21CD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2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78BB1-619D-5F49-BD15-5AD09748D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33247-E903-2E44-B1EF-770BC54F8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25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27ECA-49CB-7342-966B-A24A1F324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11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68B55-25F2-584D-9198-C0B8EAFF8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54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181725"/>
            <a:ext cx="3117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b="0" smtClean="0">
                <a:solidFill>
                  <a:schemeClr val="bg1"/>
                </a:solidFill>
                <a:latin typeface="Arial (Body)"/>
                <a:ea typeface="+mn-ea"/>
                <a:cs typeface="Arial (Body)"/>
              </a:defRPr>
            </a:lvl1pPr>
          </a:lstStyle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18172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60557F8-06F7-E64D-A1CD-CEABB7CA5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8" charset="0"/>
          <a:ea typeface="ＭＳ Ｐゴシック" pitchFamily="-106" charset="-128"/>
          <a:cs typeface="ＭＳ Ｐゴシック" pitchFamily="-106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8" charset="0"/>
          <a:ea typeface="ＭＳ Ｐゴシック" pitchFamily="-106" charset="-128"/>
          <a:cs typeface="ＭＳ Ｐゴシック" pitchFamily="-106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8" charset="0"/>
          <a:ea typeface="ＭＳ Ｐゴシック" pitchFamily="-106" charset="-128"/>
          <a:cs typeface="ＭＳ Ｐゴシック" pitchFamily="-106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8" charset="0"/>
          <a:ea typeface="ＭＳ Ｐゴシック" pitchFamily="-106" charset="-128"/>
          <a:cs typeface="ＭＳ Ｐゴシック" pitchFamily="-106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4.emf"/><Relationship Id="rId5" Type="http://schemas.openxmlformats.org/officeDocument/2006/relationships/image" Target="../media/image21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emf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652571"/>
            <a:ext cx="8686800" cy="14700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900" b="1" dirty="0">
                <a:solidFill>
                  <a:schemeClr val="accent2"/>
                </a:solidFill>
              </a:rPr>
              <a:t>Reduced Complexity Frameworks for Exploring Physics Dynamics Coupling Sensitivities</a:t>
            </a:r>
            <a:endParaRPr lang="en-US" sz="29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457200" y="3829140"/>
            <a:ext cx="8229600" cy="10953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8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Kevin A. 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Reed &amp; </a:t>
            </a:r>
            <a:r>
              <a:rPr lang="en-US" sz="2400" b="1" u="sng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Adam R. Herrington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School 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of Marine and Atmospheric Sciences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i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Stony Brook University, Stony Brook, New </a:t>
            </a:r>
            <a:r>
              <a:rPr lang="en-US" sz="1800" i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York, USA</a:t>
            </a:r>
            <a:endParaRPr lang="en-US" sz="1200" i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133600" y="381000"/>
            <a:ext cx="6781800" cy="1636713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pic>
        <p:nvPicPr>
          <p:cNvPr id="15364" name="Picture 10" descr="hurricane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382588"/>
            <a:ext cx="185578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5" name="Group 4"/>
          <p:cNvGrpSpPr>
            <a:grpSpLocks/>
          </p:cNvGrpSpPr>
          <p:nvPr/>
        </p:nvGrpSpPr>
        <p:grpSpPr bwMode="auto">
          <a:xfrm>
            <a:off x="228600" y="6138863"/>
            <a:ext cx="8686800" cy="461962"/>
            <a:chOff x="144" y="3867"/>
            <a:chExt cx="5472" cy="291"/>
          </a:xfrm>
        </p:grpSpPr>
        <p:sp>
          <p:nvSpPr>
            <p:cNvPr id="15370" name="Rectangle 5"/>
            <p:cNvSpPr>
              <a:spLocks noChangeArrowheads="1"/>
            </p:cNvSpPr>
            <p:nvPr/>
          </p:nvSpPr>
          <p:spPr bwMode="auto">
            <a:xfrm>
              <a:off x="144" y="3888"/>
              <a:ext cx="5472" cy="240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15371" name="Text Box 6"/>
            <p:cNvSpPr txBox="1">
              <a:spLocks noChangeArrowheads="1"/>
            </p:cNvSpPr>
            <p:nvPr/>
          </p:nvSpPr>
          <p:spPr bwMode="auto">
            <a:xfrm>
              <a:off x="5328" y="3867"/>
              <a:ext cx="28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18" name="Date Placeholder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 dirty="0"/>
          </a:p>
        </p:txBody>
      </p:sp>
      <p:sp>
        <p:nvSpPr>
          <p:cNvPr id="15367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DB82BE-FA70-FB48-B8D2-67274CA51440}" type="slidenum">
              <a:rPr lang="en-US" sz="1600">
                <a:solidFill>
                  <a:srgbClr val="FFFFFF"/>
                </a:solidFill>
              </a:rPr>
              <a:pPr eaLnBrk="1" hangingPunct="1"/>
              <a:t>1</a:t>
            </a:fld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15368" name="Picture 1" descr="SBU horz_2clr_pm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105" y="770398"/>
            <a:ext cx="4431806" cy="76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29699" name="Group 12"/>
          <p:cNvGrpSpPr>
            <a:grpSpLocks/>
          </p:cNvGrpSpPr>
          <p:nvPr/>
        </p:nvGrpSpPr>
        <p:grpSpPr bwMode="auto">
          <a:xfrm>
            <a:off x="163513" y="273050"/>
            <a:ext cx="8839200" cy="1301750"/>
            <a:chOff x="96" y="172"/>
            <a:chExt cx="5568" cy="820"/>
          </a:xfrm>
        </p:grpSpPr>
        <p:sp>
          <p:nvSpPr>
            <p:cNvPr id="29706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29707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3200" dirty="0">
                  <a:solidFill>
                    <a:schemeClr val="bg1"/>
                  </a:solidFill>
                </a:rPr>
                <a:t>Reduced Planet </a:t>
              </a:r>
              <a:r>
                <a:rPr lang="en-US" sz="3200" dirty="0" smtClean="0">
                  <a:solidFill>
                    <a:schemeClr val="bg1"/>
                  </a:solidFill>
                </a:rPr>
                <a:t>RCE: Resolution Dependence – Scale Awareness</a:t>
              </a:r>
              <a:endParaRPr lang="en-US" sz="3200" dirty="0">
                <a:solidFill>
                  <a:schemeClr val="tx2"/>
                </a:solidFill>
              </a:endParaRPr>
            </a:p>
          </p:txBody>
        </p:sp>
        <p:pic>
          <p:nvPicPr>
            <p:cNvPr id="29708" name="Picture 10" descr="hurricane_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Date Placeholder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29701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3D0AAF-9542-5B4A-9CF7-81B9A32BDA2C}" type="slidenum">
              <a:rPr lang="en-US" sz="1600">
                <a:solidFill>
                  <a:srgbClr val="FFFFFF"/>
                </a:solidFill>
              </a:rPr>
              <a:pPr eaLnBrk="1" hangingPunct="1"/>
              <a:t>10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9702" name="TextBox 11"/>
          <p:cNvSpPr txBox="1">
            <a:spLocks noChangeArrowheads="1"/>
          </p:cNvSpPr>
          <p:nvPr/>
        </p:nvSpPr>
        <p:spPr bwMode="auto">
          <a:xfrm>
            <a:off x="3414713" y="6172200"/>
            <a:ext cx="4821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[Reed and Medeiros 2016, GRL]</a:t>
            </a:r>
          </a:p>
        </p:txBody>
      </p:sp>
      <p:sp>
        <p:nvSpPr>
          <p:cNvPr id="29703" name="Picture 1" descr="figure_1.eps"/>
          <p:cNvSpPr>
            <a:spLocks noChangeAspect="1"/>
          </p:cNvSpPr>
          <p:nvPr/>
        </p:nvSpPr>
        <p:spPr bwMode="auto">
          <a:xfrm>
            <a:off x="727075" y="1619250"/>
            <a:ext cx="339090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9704" name="Picture 2" descr="figure_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1899832"/>
            <a:ext cx="4344987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" descr="figure_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600200"/>
            <a:ext cx="34305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01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29699" name="Group 12"/>
          <p:cNvGrpSpPr>
            <a:grpSpLocks/>
          </p:cNvGrpSpPr>
          <p:nvPr/>
        </p:nvGrpSpPr>
        <p:grpSpPr bwMode="auto">
          <a:xfrm>
            <a:off x="163513" y="273050"/>
            <a:ext cx="8839200" cy="1301750"/>
            <a:chOff x="96" y="172"/>
            <a:chExt cx="5568" cy="820"/>
          </a:xfrm>
        </p:grpSpPr>
        <p:sp>
          <p:nvSpPr>
            <p:cNvPr id="29706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29707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3200" dirty="0">
                  <a:solidFill>
                    <a:schemeClr val="bg1"/>
                  </a:solidFill>
                </a:rPr>
                <a:t>Reduced Planet </a:t>
              </a:r>
              <a:r>
                <a:rPr lang="en-US" sz="3200" dirty="0" smtClean="0">
                  <a:solidFill>
                    <a:schemeClr val="bg1"/>
                  </a:solidFill>
                </a:rPr>
                <a:t>RCE: Resolution Dependence – Scale Awareness</a:t>
              </a:r>
              <a:endParaRPr lang="en-US" sz="3200" dirty="0">
                <a:solidFill>
                  <a:schemeClr val="tx2"/>
                </a:solidFill>
              </a:endParaRPr>
            </a:p>
          </p:txBody>
        </p:sp>
        <p:pic>
          <p:nvPicPr>
            <p:cNvPr id="29708" name="Picture 10" descr="hurricane_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Date Placeholder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29701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3D0AAF-9542-5B4A-9CF7-81B9A32BDA2C}" type="slidenum">
              <a:rPr lang="en-US" sz="1600">
                <a:solidFill>
                  <a:srgbClr val="FFFFFF"/>
                </a:solidFill>
              </a:rPr>
              <a:pPr eaLnBrk="1" hangingPunct="1"/>
              <a:t>11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9702" name="TextBox 11"/>
          <p:cNvSpPr txBox="1">
            <a:spLocks noChangeArrowheads="1"/>
          </p:cNvSpPr>
          <p:nvPr/>
        </p:nvSpPr>
        <p:spPr bwMode="auto">
          <a:xfrm>
            <a:off x="3414713" y="6172200"/>
            <a:ext cx="4821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[Reed and Medeiros 2016, GRL]</a:t>
            </a:r>
          </a:p>
        </p:txBody>
      </p:sp>
      <p:sp>
        <p:nvSpPr>
          <p:cNvPr id="29703" name="Picture 1" descr="figure_1.eps"/>
          <p:cNvSpPr>
            <a:spLocks noChangeAspect="1"/>
          </p:cNvSpPr>
          <p:nvPr/>
        </p:nvSpPr>
        <p:spPr bwMode="auto">
          <a:xfrm>
            <a:off x="727075" y="1619250"/>
            <a:ext cx="339090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 descr="figure_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6" y="2230097"/>
            <a:ext cx="8279197" cy="3908766"/>
          </a:xfrm>
          <a:prstGeom prst="rect">
            <a:avLst/>
          </a:prstGeom>
        </p:spPr>
      </p:pic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1195109" y="1982989"/>
            <a:ext cx="3112572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C0504D"/>
                </a:solidFill>
                <a:latin typeface="+mn-lt"/>
                <a:ea typeface="Helvetica" pitchFamily="-111" charset="0"/>
                <a:cs typeface="Helvetica" pitchFamily="-111" charset="0"/>
              </a:rPr>
              <a:t>Ascending</a:t>
            </a:r>
            <a:endParaRPr lang="en-US" sz="2000" b="1" dirty="0">
              <a:solidFill>
                <a:srgbClr val="C0504D"/>
              </a:solidFill>
              <a:latin typeface="+mn-lt"/>
              <a:ea typeface="Helvetica" pitchFamily="-111" charset="0"/>
              <a:cs typeface="Helvetica" pitchFamily="-111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352631" y="1986641"/>
            <a:ext cx="3197263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C0504D"/>
                </a:solidFill>
                <a:latin typeface="+mn-lt"/>
                <a:ea typeface="Helvetica" pitchFamily="-111" charset="0"/>
                <a:cs typeface="Helvetica" pitchFamily="-111" charset="0"/>
              </a:rPr>
              <a:t>Descending</a:t>
            </a:r>
            <a:endParaRPr lang="en-US" sz="2000" b="1" dirty="0">
              <a:solidFill>
                <a:srgbClr val="C0504D"/>
              </a:solidFill>
              <a:latin typeface="+mn-lt"/>
              <a:ea typeface="Helvetica" pitchFamily="-111" charset="0"/>
              <a:cs typeface="Helvetic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1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75778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75779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75785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75786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000" dirty="0" smtClean="0">
                  <a:solidFill>
                    <a:schemeClr val="bg1"/>
                  </a:solidFill>
                </a:rPr>
                <a:t>Investigate Convection Parameterizations Choices</a:t>
              </a:r>
              <a:endParaRPr lang="en-US" sz="4000" dirty="0">
                <a:solidFill>
                  <a:schemeClr val="tx2"/>
                </a:solidFill>
              </a:endParaRPr>
            </a:p>
          </p:txBody>
        </p:sp>
        <p:sp>
          <p:nvSpPr>
            <p:cNvPr id="75787" name="Picture 10" descr="hurricane_icon"/>
            <p:cNvSpPr>
              <a:spLocks noChangeAspect="1" noChangeArrowheads="1"/>
            </p:cNvSpPr>
            <p:nvPr/>
          </p:nvSpPr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Date Placeholder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 dirty="0"/>
          </a:p>
        </p:txBody>
      </p:sp>
      <p:sp>
        <p:nvSpPr>
          <p:cNvPr id="75781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A52331-1752-3141-BFCA-ADCC7870D7C3}" type="slidenum">
              <a:rPr lang="en-US" sz="1600">
                <a:solidFill>
                  <a:srgbClr val="FFFFFF"/>
                </a:solidFill>
              </a:rPr>
              <a:pPr eaLnBrk="1" hangingPunct="1"/>
              <a:t>12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75782" name="TextBox 11"/>
          <p:cNvSpPr txBox="1">
            <a:spLocks noChangeArrowheads="1"/>
          </p:cNvSpPr>
          <p:nvPr/>
        </p:nvSpPr>
        <p:spPr bwMode="auto">
          <a:xfrm>
            <a:off x="3414713" y="6172200"/>
            <a:ext cx="3400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[Courtesy of Adam Herrington]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5784" name="Picture 10" descr="hurricane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4638"/>
            <a:ext cx="1474788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reedtours_multi_new.ep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53" b="-3830"/>
          <a:stretch/>
        </p:blipFill>
        <p:spPr>
          <a:xfrm>
            <a:off x="1404646" y="2942404"/>
            <a:ext cx="6400800" cy="3200400"/>
          </a:xfrm>
          <a:prstGeom prst="rect">
            <a:avLst/>
          </a:prstGeom>
        </p:spPr>
      </p:pic>
      <p:pic>
        <p:nvPicPr>
          <p:cNvPr id="14" name="Picture 13" descr="reedtours_multi_new.ep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" b="81927"/>
          <a:stretch/>
        </p:blipFill>
        <p:spPr>
          <a:xfrm>
            <a:off x="1408169" y="1702224"/>
            <a:ext cx="6400800" cy="1200898"/>
          </a:xfrm>
          <a:prstGeom prst="rect">
            <a:avLst/>
          </a:prstGeom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 rot="16200000">
            <a:off x="1223483" y="2175162"/>
            <a:ext cx="100343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504D"/>
                </a:solidFill>
              </a:rPr>
              <a:t>CAM5</a:t>
            </a:r>
            <a:endParaRPr lang="en-US" sz="2000" b="1" dirty="0">
              <a:solidFill>
                <a:srgbClr val="C0504D"/>
              </a:solidFill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 rot="16200000">
            <a:off x="1236576" y="4435701"/>
            <a:ext cx="100343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504D"/>
                </a:solidFill>
              </a:rPr>
              <a:t>CAM6</a:t>
            </a:r>
            <a:endParaRPr lang="en-US" sz="2000" b="1" dirty="0">
              <a:solidFill>
                <a:srgbClr val="C0504D"/>
              </a:solidFill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 rot="16200000">
            <a:off x="5773318" y="3219793"/>
            <a:ext cx="343524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 rot="16200000">
            <a:off x="923156" y="3127133"/>
            <a:ext cx="1270121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504D"/>
                </a:solidFill>
              </a:rPr>
              <a:t>CAM5</a:t>
            </a:r>
          </a:p>
          <a:p>
            <a:pPr algn="ctr"/>
            <a:r>
              <a:rPr lang="en-US" sz="2000" b="1" dirty="0" smtClean="0">
                <a:solidFill>
                  <a:srgbClr val="C0504D"/>
                </a:solidFill>
              </a:rPr>
              <a:t>No Deep</a:t>
            </a:r>
            <a:endParaRPr lang="en-US" sz="2000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3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Helvetica" charset="0"/>
              </a:rPr>
              <a:t>Utilize a test hierarchy</a:t>
            </a:r>
            <a:endParaRPr lang="en-US" dirty="0">
              <a:solidFill>
                <a:srgbClr val="FF0000"/>
              </a:solidFill>
              <a:latin typeface="Helvetica" charset="0"/>
              <a:ea typeface="ＭＳ Ｐゴシック" charset="0"/>
              <a:cs typeface="Helvetica" charset="0"/>
            </a:endParaRPr>
          </a:p>
        </p:txBody>
      </p:sp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38916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38940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38941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3600" dirty="0">
                  <a:solidFill>
                    <a:schemeClr val="bg1"/>
                  </a:solidFill>
                </a:rPr>
                <a:t>How Do we evaluate GCMs</a:t>
              </a:r>
              <a:r>
                <a:rPr lang="en-US" sz="3600" dirty="0" smtClean="0">
                  <a:solidFill>
                    <a:schemeClr val="bg1"/>
                  </a:solidFill>
                </a:rPr>
                <a:t>?</a:t>
              </a:r>
            </a:p>
            <a:p>
              <a:r>
                <a:rPr lang="en-US" sz="3600" dirty="0" smtClean="0">
                  <a:solidFill>
                    <a:schemeClr val="bg1"/>
                  </a:solidFill>
                </a:rPr>
                <a:t>Physics-Dynamics Coupling?</a:t>
              </a:r>
              <a:endParaRPr lang="en-US" sz="3600" dirty="0">
                <a:solidFill>
                  <a:schemeClr val="tx2"/>
                </a:solidFill>
              </a:endParaRPr>
            </a:p>
          </p:txBody>
        </p:sp>
        <p:pic>
          <p:nvPicPr>
            <p:cNvPr id="38942" name="Picture 10" descr="hurricane_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Date Placeholder 3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38936" name="Slide Number Placeholder 3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CC94C8-2C48-3B4A-8E99-EE8CAD6C8DA8}" type="slidenum">
              <a:rPr lang="en-US" sz="1600">
                <a:solidFill>
                  <a:srgbClr val="FFFFFF"/>
                </a:solidFill>
              </a:rPr>
              <a:pPr eaLnBrk="1" hangingPunct="1"/>
              <a:t>13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38937" name="TextBox 11"/>
          <p:cNvSpPr txBox="1">
            <a:spLocks noChangeArrowheads="1"/>
          </p:cNvSpPr>
          <p:nvPr/>
        </p:nvSpPr>
        <p:spPr bwMode="auto">
          <a:xfrm>
            <a:off x="2167467" y="6172200"/>
            <a:ext cx="54398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[</a:t>
            </a:r>
            <a:r>
              <a:rPr lang="en-US" sz="1800" i="1" dirty="0" smtClean="0">
                <a:solidFill>
                  <a:schemeClr val="bg1"/>
                </a:solidFill>
              </a:rPr>
              <a:t>Updated from </a:t>
            </a:r>
            <a:r>
              <a:rPr lang="en-US" sz="1800" dirty="0" smtClean="0">
                <a:solidFill>
                  <a:schemeClr val="bg1"/>
                </a:solidFill>
              </a:rPr>
              <a:t>Reed </a:t>
            </a:r>
            <a:r>
              <a:rPr lang="en-US" sz="1800" dirty="0">
                <a:solidFill>
                  <a:schemeClr val="bg1"/>
                </a:solidFill>
              </a:rPr>
              <a:t>&amp; </a:t>
            </a:r>
            <a:r>
              <a:rPr lang="en-US" sz="1800" dirty="0" err="1">
                <a:solidFill>
                  <a:schemeClr val="bg1"/>
                </a:solidFill>
              </a:rPr>
              <a:t>Jablonowski</a:t>
            </a:r>
            <a:r>
              <a:rPr lang="en-US" sz="1800" dirty="0">
                <a:solidFill>
                  <a:schemeClr val="bg1"/>
                </a:solidFill>
              </a:rPr>
              <a:t> 2012, JAMES]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45720" y="3197017"/>
            <a:ext cx="1280160" cy="1600200"/>
          </a:xfrm>
          <a:prstGeom prst="roundRect">
            <a:avLst/>
          </a:prstGeom>
          <a:solidFill>
            <a:srgbClr val="FDFF7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1600200" y="3197017"/>
            <a:ext cx="1280160" cy="1600200"/>
          </a:xfrm>
          <a:prstGeom prst="roundRect">
            <a:avLst/>
          </a:prstGeom>
          <a:solidFill>
            <a:srgbClr val="FFFCA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6263640" y="3197017"/>
            <a:ext cx="1280160" cy="1600200"/>
          </a:xfrm>
          <a:prstGeom prst="roundRect">
            <a:avLst/>
          </a:prstGeom>
          <a:solidFill>
            <a:srgbClr val="CCD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7818120" y="3197017"/>
            <a:ext cx="1280160" cy="1600200"/>
          </a:xfrm>
          <a:prstGeom prst="roundRect">
            <a:avLst/>
          </a:prstGeom>
          <a:solidFill>
            <a:srgbClr val="557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89" name="TextBox 16"/>
          <p:cNvSpPr txBox="1">
            <a:spLocks noChangeArrowheads="1"/>
          </p:cNvSpPr>
          <p:nvPr/>
        </p:nvSpPr>
        <p:spPr bwMode="auto">
          <a:xfrm>
            <a:off x="45720" y="3396952"/>
            <a:ext cx="12801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 charset="0"/>
              </a:rPr>
              <a:t>2D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Shallow Water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Test Cases</a:t>
            </a:r>
          </a:p>
        </p:txBody>
      </p:sp>
      <p:sp>
        <p:nvSpPr>
          <p:cNvPr id="90" name="TextBox 17"/>
          <p:cNvSpPr txBox="1">
            <a:spLocks noChangeArrowheads="1"/>
          </p:cNvSpPr>
          <p:nvPr/>
        </p:nvSpPr>
        <p:spPr bwMode="auto">
          <a:xfrm>
            <a:off x="1600200" y="3258454"/>
            <a:ext cx="128016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 charset="0"/>
              </a:rPr>
              <a:t>3D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Dry Dynamical Core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Test Cases</a:t>
            </a:r>
          </a:p>
        </p:txBody>
      </p:sp>
      <p:sp>
        <p:nvSpPr>
          <p:cNvPr id="91" name="TextBox 18"/>
          <p:cNvSpPr txBox="1">
            <a:spLocks noChangeArrowheads="1"/>
          </p:cNvSpPr>
          <p:nvPr/>
        </p:nvSpPr>
        <p:spPr bwMode="auto">
          <a:xfrm>
            <a:off x="6263640" y="3396951"/>
            <a:ext cx="12801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 charset="0"/>
              </a:rPr>
              <a:t>3D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Aqua-Planet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Experiment</a:t>
            </a:r>
          </a:p>
        </p:txBody>
      </p:sp>
      <p:sp>
        <p:nvSpPr>
          <p:cNvPr id="92" name="TextBox 19"/>
          <p:cNvSpPr txBox="1">
            <a:spLocks noChangeArrowheads="1"/>
          </p:cNvSpPr>
          <p:nvPr/>
        </p:nvSpPr>
        <p:spPr bwMode="auto">
          <a:xfrm>
            <a:off x="7818120" y="3673951"/>
            <a:ext cx="1280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 charset="0"/>
              </a:rPr>
              <a:t>3D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AMIP</a:t>
            </a:r>
          </a:p>
        </p:txBody>
      </p:sp>
      <p:sp>
        <p:nvSpPr>
          <p:cNvPr id="93" name="Rounded Rectangle 92"/>
          <p:cNvSpPr/>
          <p:nvPr/>
        </p:nvSpPr>
        <p:spPr bwMode="auto">
          <a:xfrm>
            <a:off x="3154680" y="2968417"/>
            <a:ext cx="1280160" cy="2057400"/>
          </a:xfrm>
          <a:prstGeom prst="roundRect">
            <a:avLst/>
          </a:prstGeom>
          <a:solidFill>
            <a:srgbClr val="C8E5C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94" name="TextBox 20"/>
          <p:cNvSpPr txBox="1">
            <a:spLocks noChangeArrowheads="1"/>
          </p:cNvSpPr>
          <p:nvPr/>
        </p:nvSpPr>
        <p:spPr bwMode="auto">
          <a:xfrm>
            <a:off x="3154680" y="2963165"/>
            <a:ext cx="12801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>
                <a:latin typeface="Calibri" charset="0"/>
              </a:rPr>
              <a:t>3D</a:t>
            </a:r>
            <a:endParaRPr lang="en-US" sz="1800" dirty="0">
              <a:latin typeface="Calibri" charset="0"/>
            </a:endParaRPr>
          </a:p>
          <a:p>
            <a:pPr algn="ctr" eaLnBrk="1" hangingPunct="1"/>
            <a:r>
              <a:rPr lang="en-US" sz="1800" dirty="0">
                <a:latin typeface="Calibri" charset="0"/>
              </a:rPr>
              <a:t>Dynamical Core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+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1800" b="1" dirty="0">
                <a:solidFill>
                  <a:srgbClr val="C0504D"/>
                </a:solidFill>
                <a:latin typeface="Calibri" charset="0"/>
              </a:rPr>
              <a:t>Moist </a:t>
            </a:r>
          </a:p>
          <a:p>
            <a:pPr algn="ctr" eaLnBrk="1" hangingPunct="1"/>
            <a:r>
              <a:rPr lang="en-US" sz="1800" b="1" dirty="0" smtClean="0">
                <a:solidFill>
                  <a:srgbClr val="C0504D"/>
                </a:solidFill>
                <a:latin typeface="Calibri" charset="0"/>
              </a:rPr>
              <a:t>Simplified-</a:t>
            </a:r>
            <a:r>
              <a:rPr lang="en-US" sz="1800" b="1" dirty="0">
                <a:solidFill>
                  <a:srgbClr val="C0504D"/>
                </a:solidFill>
                <a:latin typeface="Calibri" charset="0"/>
              </a:rPr>
              <a:t>Physics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Test Cases</a:t>
            </a:r>
          </a:p>
        </p:txBody>
      </p:sp>
      <p:sp>
        <p:nvSpPr>
          <p:cNvPr id="95" name="Right Arrow 94"/>
          <p:cNvSpPr/>
          <p:nvPr/>
        </p:nvSpPr>
        <p:spPr>
          <a:xfrm>
            <a:off x="457200" y="2188637"/>
            <a:ext cx="8229600" cy="708025"/>
          </a:xfrm>
          <a:prstGeom prst="rightArrow">
            <a:avLst/>
          </a:prstGeom>
          <a:gradFill flip="none" rotWithShape="1">
            <a:gsLst>
              <a:gs pos="0">
                <a:srgbClr val="FDFF76"/>
              </a:gs>
              <a:gs pos="100000">
                <a:srgbClr val="FFFFFF"/>
              </a:gs>
              <a:gs pos="99000">
                <a:srgbClr val="557C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96" name="Right Arrow 95"/>
          <p:cNvSpPr/>
          <p:nvPr/>
        </p:nvSpPr>
        <p:spPr>
          <a:xfrm>
            <a:off x="1325880" y="3745657"/>
            <a:ext cx="447675" cy="457200"/>
          </a:xfrm>
          <a:prstGeom prst="rightArrow">
            <a:avLst/>
          </a:prstGeom>
          <a:solidFill>
            <a:srgbClr val="FF0000"/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97" name="Right Arrow 96"/>
          <p:cNvSpPr/>
          <p:nvPr/>
        </p:nvSpPr>
        <p:spPr>
          <a:xfrm>
            <a:off x="7543800" y="3745657"/>
            <a:ext cx="447675" cy="457200"/>
          </a:xfrm>
          <a:prstGeom prst="rightArrow">
            <a:avLst/>
          </a:prstGeom>
          <a:solidFill>
            <a:srgbClr val="FF0000"/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98" name="Right Arrow 97"/>
          <p:cNvSpPr/>
          <p:nvPr/>
        </p:nvSpPr>
        <p:spPr>
          <a:xfrm>
            <a:off x="5989320" y="3745657"/>
            <a:ext cx="447675" cy="457200"/>
          </a:xfrm>
          <a:prstGeom prst="rightArrow">
            <a:avLst/>
          </a:prstGeom>
          <a:solidFill>
            <a:srgbClr val="FF0000"/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99" name="Right Arrow 98"/>
          <p:cNvSpPr/>
          <p:nvPr/>
        </p:nvSpPr>
        <p:spPr>
          <a:xfrm>
            <a:off x="2880360" y="3745657"/>
            <a:ext cx="446087" cy="457200"/>
          </a:xfrm>
          <a:prstGeom prst="rightArrow">
            <a:avLst/>
          </a:prstGeom>
          <a:solidFill>
            <a:srgbClr val="FF0000"/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10312" y="5300137"/>
            <a:ext cx="2468880" cy="6400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anchor="b" anchorCtr="0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Deterministic</a:t>
            </a:r>
            <a:r>
              <a:rPr lang="en-US" sz="2000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endParaRPr lang="en-US" sz="2000" dirty="0" smtClean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r>
              <a:rPr lang="en-US" sz="2000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Tests</a:t>
            </a:r>
            <a:endParaRPr lang="en-US" sz="2000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464808" y="5300137"/>
            <a:ext cx="2468880" cy="6400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spAutoFit/>
          </a:bodyPr>
          <a:lstStyle/>
          <a:p>
            <a:pPr algn="ctr">
              <a:defRPr/>
            </a:pPr>
            <a:r>
              <a:rPr lang="en-US" sz="2000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Tests </a:t>
            </a:r>
            <a:r>
              <a:rPr lang="en-US" sz="2000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of</a:t>
            </a:r>
            <a:r>
              <a:rPr lang="en-US" sz="2000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endParaRPr lang="en-US" sz="2000" dirty="0" smtClean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r>
              <a:rPr lang="en-US" sz="2000" b="1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Statistical</a:t>
            </a:r>
            <a:r>
              <a:rPr lang="en-US" sz="2000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Behavior</a:t>
            </a:r>
            <a:endParaRPr lang="en-US" sz="2000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" name="Rounded Rectangle 101"/>
          <p:cNvSpPr/>
          <p:nvPr/>
        </p:nvSpPr>
        <p:spPr bwMode="auto">
          <a:xfrm>
            <a:off x="4709160" y="2968417"/>
            <a:ext cx="1280160" cy="2057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103" name="TextBox 20"/>
          <p:cNvSpPr txBox="1">
            <a:spLocks noChangeArrowheads="1"/>
          </p:cNvSpPr>
          <p:nvPr/>
        </p:nvSpPr>
        <p:spPr bwMode="auto">
          <a:xfrm>
            <a:off x="4709160" y="2981455"/>
            <a:ext cx="1280160" cy="2031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dirty="0" smtClean="0">
                <a:latin typeface="Calibri" charset="0"/>
              </a:rPr>
              <a:t>3D</a:t>
            </a:r>
          </a:p>
          <a:p>
            <a:pPr algn="ctr" eaLnBrk="1" hangingPunct="1">
              <a:defRPr/>
            </a:pPr>
            <a:r>
              <a:rPr lang="en-US" sz="1800" dirty="0" smtClean="0">
                <a:latin typeface="Calibri" charset="0"/>
              </a:rPr>
              <a:t>Aqua-Planet</a:t>
            </a:r>
          </a:p>
          <a:p>
            <a:pPr algn="ctr" eaLnBrk="1" hangingPunct="1">
              <a:defRPr/>
            </a:pPr>
            <a:r>
              <a:rPr lang="en-US" sz="1800" dirty="0" smtClean="0">
                <a:latin typeface="Calibri" charset="0"/>
              </a:rPr>
              <a:t>+</a:t>
            </a:r>
          </a:p>
          <a:p>
            <a:pPr algn="ctr" eaLnBrk="1" hangingPunct="1">
              <a:defRPr/>
            </a:pPr>
            <a:r>
              <a:rPr lang="en-US" sz="1800" b="1" dirty="0" smtClean="0">
                <a:solidFill>
                  <a:srgbClr val="C0504D"/>
                </a:solidFill>
                <a:latin typeface="Calibri" charset="0"/>
              </a:rPr>
              <a:t>Simplified Boundary </a:t>
            </a:r>
            <a:r>
              <a:rPr lang="en-US" sz="1800" dirty="0" smtClean="0">
                <a:latin typeface="Calibri" charset="0"/>
              </a:rPr>
              <a:t>Conditions</a:t>
            </a:r>
            <a:endParaRPr lang="en-US" sz="1800" dirty="0">
              <a:latin typeface="Calibri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337560" y="5300137"/>
            <a:ext cx="2468880" cy="6400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anchor="b" anchorCtr="0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Additional</a:t>
            </a:r>
            <a:r>
              <a:rPr lang="en-US" sz="2000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</a:p>
          <a:p>
            <a:pPr algn="ctr">
              <a:defRPr/>
            </a:pPr>
            <a:r>
              <a:rPr lang="en-US" sz="2000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Complexities</a:t>
            </a:r>
            <a:endParaRPr lang="en-US" sz="2000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4" name="Right Arrow 103"/>
          <p:cNvSpPr/>
          <p:nvPr/>
        </p:nvSpPr>
        <p:spPr>
          <a:xfrm>
            <a:off x="4434840" y="3745657"/>
            <a:ext cx="447675" cy="457200"/>
          </a:xfrm>
          <a:prstGeom prst="rightArrow">
            <a:avLst/>
          </a:prstGeom>
          <a:solidFill>
            <a:srgbClr val="FF0000"/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106" name="TextBox 26"/>
          <p:cNvSpPr txBox="1">
            <a:spLocks noChangeArrowheads="1"/>
          </p:cNvSpPr>
          <p:nvPr/>
        </p:nvSpPr>
        <p:spPr bwMode="auto">
          <a:xfrm>
            <a:off x="2743200" y="2307170"/>
            <a:ext cx="3657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Increasing Complexity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2880360" y="3745657"/>
            <a:ext cx="2002155" cy="457200"/>
          </a:xfrm>
          <a:prstGeom prst="rightArrow">
            <a:avLst/>
          </a:prstGeom>
          <a:solidFill>
            <a:srgbClr val="FF0000"/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91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/>
      <p:bldP spid="99" grpId="0" animBg="1"/>
      <p:bldP spid="10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27652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27656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27657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200" dirty="0" smtClean="0">
                  <a:solidFill>
                    <a:schemeClr val="bg1"/>
                  </a:solidFill>
                </a:rPr>
                <a:t>Think Back to the CAM5 </a:t>
              </a:r>
              <a:r>
                <a:rPr lang="en-US" sz="4200" dirty="0" smtClean="0">
                  <a:solidFill>
                    <a:schemeClr val="bg1"/>
                  </a:solidFill>
                </a:rPr>
                <a:t>A</a:t>
              </a:r>
              <a:r>
                <a:rPr lang="en-US" sz="4200" dirty="0" smtClean="0">
                  <a:solidFill>
                    <a:schemeClr val="bg1"/>
                  </a:solidFill>
                </a:rPr>
                <a:t>qua-</a:t>
              </a:r>
              <a:r>
                <a:rPr lang="en-US" sz="4200" dirty="0" smtClean="0">
                  <a:solidFill>
                    <a:schemeClr val="bg1"/>
                  </a:solidFill>
                </a:rPr>
                <a:t>P</a:t>
              </a:r>
              <a:r>
                <a:rPr lang="en-US" sz="4200" dirty="0" smtClean="0">
                  <a:solidFill>
                    <a:schemeClr val="bg1"/>
                  </a:solidFill>
                </a:rPr>
                <a:t>lanet </a:t>
              </a:r>
              <a:endParaRPr lang="en-US" sz="4200" dirty="0">
                <a:solidFill>
                  <a:schemeClr val="tx2"/>
                </a:solidFill>
              </a:endParaRPr>
            </a:p>
          </p:txBody>
        </p:sp>
        <p:pic>
          <p:nvPicPr>
            <p:cNvPr id="27658" name="Picture 10" descr="hurricane_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3" name="TextBox 11"/>
          <p:cNvSpPr txBox="1">
            <a:spLocks noChangeArrowheads="1"/>
          </p:cNvSpPr>
          <p:nvPr/>
        </p:nvSpPr>
        <p:spPr bwMode="auto">
          <a:xfrm>
            <a:off x="2967038" y="6172200"/>
            <a:ext cx="4835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[Herrington </a:t>
            </a:r>
            <a:r>
              <a:rPr lang="en-US" sz="1800" dirty="0">
                <a:solidFill>
                  <a:schemeClr val="bg1"/>
                </a:solidFill>
              </a:rPr>
              <a:t>&amp; </a:t>
            </a:r>
            <a:r>
              <a:rPr lang="en-US" sz="1800" dirty="0" smtClean="0">
                <a:solidFill>
                  <a:schemeClr val="bg1"/>
                </a:solidFill>
              </a:rPr>
              <a:t>Reed</a:t>
            </a:r>
            <a:r>
              <a:rPr lang="en-US" sz="1800" dirty="0" smtClean="0">
                <a:solidFill>
                  <a:schemeClr val="bg1"/>
                </a:solidFill>
              </a:rPr>
              <a:t> 2018, JAMES]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27655" name="Slide Number Placeholder 1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415B8D-0AA1-FA4C-A877-49127815DB05}" type="slidenum">
              <a:rPr lang="en-US" sz="1600">
                <a:solidFill>
                  <a:srgbClr val="FFFFFF"/>
                </a:solidFill>
              </a:rPr>
              <a:pPr eaLnBrk="1" hangingPunct="1"/>
              <a:t>14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203199" y="2102041"/>
            <a:ext cx="2736306" cy="1015663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algn="ctr"/>
            <a:r>
              <a:rPr lang="en-US" sz="2000" b="1" dirty="0">
                <a:solidFill>
                  <a:srgbClr val="C0504D"/>
                </a:solidFill>
              </a:rPr>
              <a:t>Resolved vertical pressure velocity </a:t>
            </a:r>
            <a:r>
              <a:rPr lang="en-US" sz="2000" dirty="0"/>
              <a:t>(colors)</a:t>
            </a:r>
            <a:endParaRPr lang="en-US" sz="2000" dirty="0"/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230733" y="3739360"/>
            <a:ext cx="2736306" cy="2246769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en-US" sz="2000" b="1" dirty="0">
                <a:solidFill>
                  <a:srgbClr val="C0504D"/>
                </a:solidFill>
              </a:rPr>
              <a:t>Potential Temperature perturbation from parameterizations </a:t>
            </a:r>
            <a:r>
              <a:rPr lang="en-US" sz="2000" dirty="0"/>
              <a:t>(color</a:t>
            </a:r>
            <a:r>
              <a:rPr lang="en-US" sz="2000" dirty="0" smtClean="0"/>
              <a:t>) with </a:t>
            </a:r>
            <a:r>
              <a:rPr lang="en-US" sz="2000" b="1" dirty="0">
                <a:solidFill>
                  <a:srgbClr val="C0504D"/>
                </a:solidFill>
              </a:rPr>
              <a:t>Deep convective mass fluxes </a:t>
            </a:r>
            <a:r>
              <a:rPr lang="en-US" sz="2000" dirty="0"/>
              <a:t>(black contour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039" y="1249049"/>
            <a:ext cx="6018928" cy="601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7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27652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27656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27657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200" dirty="0" smtClean="0">
                  <a:solidFill>
                    <a:schemeClr val="bg1"/>
                  </a:solidFill>
                </a:rPr>
                <a:t>The thought....</a:t>
              </a:r>
              <a:endParaRPr lang="en-US" sz="4200" dirty="0">
                <a:solidFill>
                  <a:schemeClr val="tx2"/>
                </a:solidFill>
              </a:endParaRPr>
            </a:p>
          </p:txBody>
        </p:sp>
        <p:pic>
          <p:nvPicPr>
            <p:cNvPr id="27658" name="Picture 10" descr="hurricane_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3" name="TextBox 11"/>
          <p:cNvSpPr txBox="1">
            <a:spLocks noChangeArrowheads="1"/>
          </p:cNvSpPr>
          <p:nvPr/>
        </p:nvSpPr>
        <p:spPr bwMode="auto">
          <a:xfrm>
            <a:off x="2967038" y="6172200"/>
            <a:ext cx="4835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[modified </a:t>
            </a:r>
            <a:r>
              <a:rPr lang="en-US" sz="1800" dirty="0">
                <a:solidFill>
                  <a:schemeClr val="bg1"/>
                </a:solidFill>
              </a:rPr>
              <a:t>after </a:t>
            </a:r>
            <a:r>
              <a:rPr lang="en-US" sz="1800" dirty="0" err="1">
                <a:solidFill>
                  <a:schemeClr val="bg1"/>
                </a:solidFill>
              </a:rPr>
              <a:t>Jeevanjee</a:t>
            </a:r>
            <a:r>
              <a:rPr lang="en-US" sz="1800" dirty="0">
                <a:solidFill>
                  <a:schemeClr val="bg1"/>
                </a:solidFill>
              </a:rPr>
              <a:t> and Romps </a:t>
            </a:r>
            <a:r>
              <a:rPr lang="en-US" sz="1800" dirty="0" smtClean="0">
                <a:solidFill>
                  <a:schemeClr val="bg1"/>
                </a:solidFill>
              </a:rPr>
              <a:t>2015]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 dirty="0"/>
          </a:p>
        </p:txBody>
      </p:sp>
      <p:sp>
        <p:nvSpPr>
          <p:cNvPr id="27655" name="Slide Number Placeholder 1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415B8D-0AA1-FA4C-A877-49127815DB05}" type="slidenum">
              <a:rPr lang="en-US" sz="1600">
                <a:solidFill>
                  <a:srgbClr val="FFFFFF"/>
                </a:solidFill>
              </a:rPr>
              <a:pPr eaLnBrk="1" hangingPunct="1"/>
              <a:t>15</a:t>
            </a:fld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35" y="1744134"/>
            <a:ext cx="3597387" cy="438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59" y="1672434"/>
            <a:ext cx="2420539" cy="16943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19" y="3366811"/>
            <a:ext cx="1628775" cy="4191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7872" y="3912559"/>
            <a:ext cx="3988287" cy="2123658"/>
          </a:xfrm>
          <a:prstGeom prst="rect">
            <a:avLst/>
          </a:prstGeom>
          <a:ln w="38100">
            <a:solidFill>
              <a:srgbClr val="0005FF"/>
            </a:solidFill>
          </a:ln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C0504D"/>
                </a:solidFill>
                <a:latin typeface="Arial" charset="0"/>
                <a:ea typeface="Arial" charset="0"/>
                <a:cs typeface="Arial" charset="0"/>
              </a:rPr>
              <a:t>Hypothesize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D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proportional to 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Δx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in aqua-planets &amp; and that their equilibrated solutions are described by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scaling:</a:t>
            </a:r>
          </a:p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W ~ 1/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Δx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32558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r="23865"/>
          <a:stretch/>
        </p:blipFill>
        <p:spPr>
          <a:xfrm>
            <a:off x="5059815" y="1591085"/>
            <a:ext cx="2553946" cy="4608625"/>
          </a:xfrm>
          <a:prstGeom prst="rect">
            <a:avLst/>
          </a:prstGeom>
        </p:spPr>
      </p:pic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27652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27656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27657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200" dirty="0" smtClean="0">
                  <a:solidFill>
                    <a:schemeClr val="bg1"/>
                  </a:solidFill>
                </a:rPr>
                <a:t>The thought....</a:t>
              </a:r>
              <a:endParaRPr lang="en-US" sz="4200" dirty="0">
                <a:solidFill>
                  <a:schemeClr val="tx2"/>
                </a:solidFill>
              </a:endParaRPr>
            </a:p>
          </p:txBody>
        </p:sp>
        <p:pic>
          <p:nvPicPr>
            <p:cNvPr id="27658" name="Picture 10" descr="hurricane_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Date Placeholder 1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 dirty="0"/>
          </a:p>
        </p:txBody>
      </p:sp>
      <p:sp>
        <p:nvSpPr>
          <p:cNvPr id="27655" name="Slide Number Placeholder 1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415B8D-0AA1-FA4C-A877-49127815DB05}" type="slidenum">
              <a:rPr lang="en-US" sz="1600">
                <a:solidFill>
                  <a:srgbClr val="FFFFFF"/>
                </a:solidFill>
              </a:rPr>
              <a:pPr eaLnBrk="1" hangingPunct="1"/>
              <a:t>16</a:t>
            </a:fld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59" y="1672434"/>
            <a:ext cx="2420539" cy="16943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19" y="3366811"/>
            <a:ext cx="1628775" cy="4191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7872" y="3912559"/>
            <a:ext cx="3988287" cy="1446550"/>
          </a:xfrm>
          <a:prstGeom prst="rect">
            <a:avLst/>
          </a:prstGeom>
          <a:ln w="38100">
            <a:solidFill>
              <a:srgbClr val="0005FF"/>
            </a:solidFill>
          </a:ln>
        </p:spPr>
        <p:txBody>
          <a:bodyPr wrap="square">
            <a:spAutoFit/>
          </a:bodyPr>
          <a:lstStyle/>
          <a:p>
            <a:r>
              <a:rPr lang="en-US" sz="2200" dirty="0" smtClean="0">
                <a:ea typeface="Arial" charset="0"/>
                <a:cs typeface="Arial" charset="0"/>
              </a:rPr>
              <a:t>This </a:t>
            </a:r>
            <a:r>
              <a:rPr lang="en-US" sz="2200" b="1" dirty="0">
                <a:solidFill>
                  <a:srgbClr val="C0504D"/>
                </a:solidFill>
                <a:ea typeface="Arial" charset="0"/>
                <a:cs typeface="Arial" charset="0"/>
              </a:rPr>
              <a:t>scaling over</a:t>
            </a:r>
            <a:r>
              <a:rPr lang="en-US" sz="2200" b="1" dirty="0" smtClean="0">
                <a:solidFill>
                  <a:srgbClr val="C0504D"/>
                </a:solidFill>
                <a:ea typeface="Arial" charset="0"/>
                <a:cs typeface="Arial" charset="0"/>
              </a:rPr>
              <a:t>-``predicts” </a:t>
            </a:r>
            <a:r>
              <a:rPr lang="en-US" sz="2200" dirty="0">
                <a:ea typeface="Arial" charset="0"/>
                <a:cs typeface="Arial" charset="0"/>
              </a:rPr>
              <a:t>the vertical velocity response to horizontal resolution on aqua-</a:t>
            </a:r>
            <a:r>
              <a:rPr lang="en-US" sz="2200" dirty="0" smtClean="0">
                <a:ea typeface="Arial" charset="0"/>
                <a:cs typeface="Arial" charset="0"/>
              </a:rPr>
              <a:t>planets...</a:t>
            </a:r>
            <a:endParaRPr lang="en-US" sz="2200" b="1" dirty="0">
              <a:solidFill>
                <a:srgbClr val="7030A0"/>
              </a:solidFill>
              <a:ea typeface="Arial" charset="0"/>
              <a:cs typeface="Arial" charset="0"/>
            </a:endParaRPr>
          </a:p>
        </p:txBody>
      </p:sp>
      <p:sp>
        <p:nvSpPr>
          <p:cNvPr id="25" name="TextBox 10"/>
          <p:cNvSpPr txBox="1">
            <a:spLocks noChangeArrowheads="1"/>
          </p:cNvSpPr>
          <p:nvPr/>
        </p:nvSpPr>
        <p:spPr bwMode="auto">
          <a:xfrm rot="5400000">
            <a:off x="7129934" y="4576787"/>
            <a:ext cx="1812848" cy="707886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algn="ctr"/>
            <a:r>
              <a:rPr lang="en-US" sz="2000" b="1" dirty="0" smtClean="0">
                <a:solidFill>
                  <a:srgbClr val="C0504D"/>
                </a:solidFill>
              </a:rPr>
              <a:t>Scaled to high-res</a:t>
            </a:r>
            <a:endParaRPr lang="en-US" sz="2000" dirty="0"/>
          </a:p>
        </p:txBody>
      </p:sp>
      <p:sp>
        <p:nvSpPr>
          <p:cNvPr id="26" name="TextBox 10"/>
          <p:cNvSpPr txBox="1">
            <a:spLocks noChangeArrowheads="1"/>
          </p:cNvSpPr>
          <p:nvPr/>
        </p:nvSpPr>
        <p:spPr bwMode="auto">
          <a:xfrm rot="5400000">
            <a:off x="7182837" y="2348724"/>
            <a:ext cx="1732860" cy="707886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algn="ctr"/>
            <a:r>
              <a:rPr lang="en-US" sz="2000" b="1" dirty="0">
                <a:solidFill>
                  <a:srgbClr val="C0504D"/>
                </a:solidFill>
              </a:rPr>
              <a:t>Aqua-planet solutions</a:t>
            </a:r>
            <a:endParaRPr lang="en-US" sz="2000" dirty="0"/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2967038" y="6172200"/>
            <a:ext cx="4835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[Herrington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&amp;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Reed 2017, J. Climate]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6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100" dirty="0" smtClean="0">
                <a:ea typeface="ＭＳ Ｐゴシック" charset="0"/>
                <a:cs typeface="ＭＳ Ｐゴシック" charset="0"/>
              </a:rPr>
              <a:t>NCAR’s </a:t>
            </a:r>
            <a:r>
              <a:rPr lang="en-US" sz="2100" dirty="0">
                <a:ea typeface="ＭＳ Ｐゴシック" charset="0"/>
                <a:cs typeface="ＭＳ Ｐゴシック" charset="0"/>
              </a:rPr>
              <a:t>Community </a:t>
            </a:r>
            <a:r>
              <a:rPr lang="en-US" sz="2100" dirty="0" smtClean="0">
                <a:ea typeface="ＭＳ Ｐゴシック" charset="0"/>
                <a:cs typeface="ＭＳ Ｐゴシック" charset="0"/>
              </a:rPr>
              <a:t>Atmosphere </a:t>
            </a:r>
            <a:r>
              <a:rPr lang="en-US" sz="2100" dirty="0">
                <a:ea typeface="ＭＳ Ｐゴシック" charset="0"/>
                <a:cs typeface="ＭＳ Ｐゴシック" charset="0"/>
              </a:rPr>
              <a:t>Model version </a:t>
            </a:r>
            <a:r>
              <a:rPr lang="en-US" sz="2100" dirty="0" smtClean="0">
                <a:ea typeface="ＭＳ Ｐゴシック" charset="0"/>
                <a:cs typeface="ＭＳ Ｐゴシック" charset="0"/>
              </a:rPr>
              <a:t>5 </a:t>
            </a:r>
            <a:r>
              <a:rPr lang="en-US" sz="2100" dirty="0">
                <a:ea typeface="ＭＳ Ｐゴシック" charset="0"/>
                <a:cs typeface="ＭＳ Ｐゴシック" charset="0"/>
              </a:rPr>
              <a:t>(CAM </a:t>
            </a:r>
            <a:r>
              <a:rPr lang="en-US" sz="2100" dirty="0" smtClean="0">
                <a:ea typeface="ＭＳ Ｐゴシック" charset="0"/>
                <a:cs typeface="ＭＳ Ｐゴシック" charset="0"/>
              </a:rPr>
              <a:t>5)</a:t>
            </a:r>
            <a:r>
              <a:rPr lang="en-US" sz="2100" dirty="0"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100" dirty="0">
                <a:ea typeface="ＭＳ Ｐゴシック" charset="0"/>
                <a:cs typeface="ＭＳ Ｐゴシック" charset="0"/>
              </a:rPr>
              <a:t>The </a:t>
            </a:r>
            <a:r>
              <a:rPr lang="en-US" sz="2100" dirty="0" smtClean="0">
                <a:solidFill>
                  <a:srgbClr val="C0504D"/>
                </a:solidFill>
                <a:ea typeface="ＭＳ Ｐゴシック" charset="0"/>
                <a:cs typeface="ＭＳ Ｐゴシック" charset="0"/>
              </a:rPr>
              <a:t>SE </a:t>
            </a:r>
            <a:r>
              <a:rPr lang="en-US" sz="2100" dirty="0">
                <a:ea typeface="ＭＳ Ｐゴシック" charset="0"/>
                <a:cs typeface="ＭＳ Ｐゴシック" charset="0"/>
              </a:rPr>
              <a:t>dynamical core with 30 vertical levels is used at the </a:t>
            </a:r>
            <a:r>
              <a:rPr lang="en-US" sz="2100" dirty="0">
                <a:solidFill>
                  <a:srgbClr val="C0504D"/>
                </a:solidFill>
                <a:ea typeface="ＭＳ Ｐゴシック" charset="0"/>
                <a:cs typeface="ＭＳ Ｐゴシック" charset="0"/>
              </a:rPr>
              <a:t>horizontal </a:t>
            </a:r>
            <a:r>
              <a:rPr lang="en-US" sz="2100" dirty="0" smtClean="0">
                <a:solidFill>
                  <a:srgbClr val="C0504D"/>
                </a:solidFill>
                <a:ea typeface="ＭＳ Ｐゴシック" charset="0"/>
                <a:cs typeface="ＭＳ Ｐゴシック" charset="0"/>
              </a:rPr>
              <a:t>resolution </a:t>
            </a:r>
            <a:r>
              <a:rPr lang="en-US" sz="2100" dirty="0" smtClean="0">
                <a:ea typeface="ＭＳ Ｐゴシック" charset="0"/>
                <a:cs typeface="ＭＳ Ｐゴシック" charset="0"/>
              </a:rPr>
              <a:t>of</a:t>
            </a:r>
            <a:r>
              <a:rPr lang="en-US" sz="21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100" dirty="0" smtClean="0">
                <a:ea typeface="ＭＳ Ｐゴシック" charset="0"/>
                <a:cs typeface="ＭＳ Ｐゴシック" charset="0"/>
              </a:rPr>
              <a:t>ne</a:t>
            </a:r>
            <a:r>
              <a:rPr lang="en-US" sz="2100" dirty="0" smtClean="0">
                <a:ea typeface="ＭＳ Ｐゴシック" charset="0"/>
                <a:cs typeface="ＭＳ Ｐゴシック" charset="0"/>
              </a:rPr>
              <a:t>=30 (~100 km</a:t>
            </a:r>
            <a:r>
              <a:rPr lang="en-US" sz="2100" dirty="0" smtClean="0">
                <a:ea typeface="ＭＳ Ｐゴシック" charset="0"/>
                <a:cs typeface="ＭＳ Ｐゴシック" charset="0"/>
              </a:rPr>
              <a:t>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100" dirty="0" smtClean="0">
                <a:ea typeface="ＭＳ Ｐゴシック" charset="0"/>
                <a:cs typeface="ＭＳ Ｐゴシック" charset="0"/>
              </a:rPr>
              <a:t>The radius of the Earth is then decreased to </a:t>
            </a:r>
            <a:r>
              <a:rPr lang="en-US" sz="2100" b="1" dirty="0" smtClean="0">
                <a:solidFill>
                  <a:srgbClr val="C0504D"/>
                </a:solidFill>
                <a:ea typeface="ＭＳ Ｐゴシック" charset="0"/>
                <a:cs typeface="ＭＳ Ｐゴシック" charset="0"/>
              </a:rPr>
              <a:t>mimic increase resolution</a:t>
            </a:r>
            <a:r>
              <a:rPr lang="en-US" sz="2100" dirty="0" smtClean="0">
                <a:solidFill>
                  <a:srgbClr val="C0504D"/>
                </a:solidFill>
                <a:ea typeface="ＭＳ Ｐゴシック" charset="0"/>
                <a:cs typeface="ＭＳ Ｐゴシック" charset="0"/>
              </a:rPr>
              <a:t>.</a:t>
            </a:r>
            <a:endParaRPr lang="en-US" sz="2100" dirty="0" smtClean="0">
              <a:solidFill>
                <a:srgbClr val="C0504D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100" dirty="0" smtClean="0">
                <a:ea typeface="ＭＳ Ｐゴシック" charset="0"/>
              </a:rPr>
              <a:t>Select physics (i.e., none (dry), simple condensation, or </a:t>
            </a:r>
            <a:r>
              <a:rPr lang="en-US" sz="2100" dirty="0" err="1" smtClean="0">
                <a:ea typeface="ＭＳ Ｐゴシック" charset="0"/>
              </a:rPr>
              <a:t>stratiform</a:t>
            </a:r>
            <a:r>
              <a:rPr lang="en-US" sz="2100" dirty="0" smtClean="0">
                <a:ea typeface="ＭＳ Ｐゴシック" charset="0"/>
              </a:rPr>
              <a:t> </a:t>
            </a:r>
            <a:r>
              <a:rPr lang="en-US" sz="2100" dirty="0" err="1" smtClean="0">
                <a:ea typeface="ＭＳ Ｐゴシック" charset="0"/>
              </a:rPr>
              <a:t>precip</a:t>
            </a:r>
            <a:r>
              <a:rPr lang="en-US" sz="2100" dirty="0" smtClean="0">
                <a:ea typeface="ＭＳ Ｐゴシック" charset="0"/>
              </a:rPr>
              <a:t> only) in is </a:t>
            </a:r>
            <a:r>
              <a:rPr lang="en-US" sz="2100" dirty="0">
                <a:ea typeface="ＭＳ Ｐゴシック" charset="0"/>
              </a:rPr>
              <a:t>used, with a simplified ocean covered Earth and constant </a:t>
            </a:r>
            <a:r>
              <a:rPr lang="en-US" sz="2100" dirty="0" smtClean="0">
                <a:ea typeface="ＭＳ Ｐゴシック" charset="0"/>
              </a:rPr>
              <a:t>SST of </a:t>
            </a:r>
            <a:r>
              <a:rPr lang="en-US" sz="2100" dirty="0" smtClean="0">
                <a:solidFill>
                  <a:srgbClr val="C0504D"/>
                </a:solidFill>
                <a:ea typeface="ＭＳ Ｐゴシック" charset="0"/>
              </a:rPr>
              <a:t>29</a:t>
            </a:r>
            <a:r>
              <a:rPr lang="en-US" sz="2100" baseline="40000" dirty="0">
                <a:solidFill>
                  <a:srgbClr val="C0504D"/>
                </a:solidFill>
                <a:ea typeface="ＭＳ Ｐゴシック" charset="0"/>
              </a:rPr>
              <a:t>o</a:t>
            </a:r>
            <a:r>
              <a:rPr lang="en-US" sz="2100" dirty="0" smtClean="0">
                <a:solidFill>
                  <a:srgbClr val="C0504D"/>
                </a:solidFill>
                <a:ea typeface="ＭＳ Ｐゴシック" charset="0"/>
              </a:rPr>
              <a:t> C</a:t>
            </a:r>
            <a:r>
              <a:rPr lang="en-US" sz="2100" dirty="0" smtClean="0">
                <a:ea typeface="ＭＳ Ｐゴシック" charset="0"/>
              </a:rPr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100" dirty="0" smtClean="0">
                <a:solidFill>
                  <a:srgbClr val="C0504D"/>
                </a:solidFill>
              </a:rPr>
              <a:t>No rotation </a:t>
            </a:r>
            <a:r>
              <a:rPr lang="en-US" sz="2100" dirty="0" smtClean="0"/>
              <a:t>effects. </a:t>
            </a:r>
            <a:endParaRPr lang="en-US" sz="2100" dirty="0" smtClean="0"/>
          </a:p>
          <a:p>
            <a:pPr marL="342900" lvl="1" indent="-342900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100" dirty="0" smtClean="0">
                <a:ea typeface="ＭＳ Ｐゴシック" charset="0"/>
              </a:rPr>
              <a:t>Any tuning </a:t>
            </a:r>
            <a:r>
              <a:rPr lang="en-US" sz="2100" dirty="0" smtClean="0">
                <a:ea typeface="ＭＳ Ｐゴシック" charset="0"/>
              </a:rPr>
              <a:t>parameters are set to ne=30 configuration for all simulations.</a:t>
            </a:r>
          </a:p>
          <a:p>
            <a:pPr marL="342900" lvl="1" indent="-342900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100" dirty="0">
                <a:ea typeface="ＭＳ Ｐゴシック" charset="0"/>
              </a:rPr>
              <a:t>Such a setup mimics </a:t>
            </a:r>
            <a:r>
              <a:rPr lang="en-US" sz="2100" dirty="0" smtClean="0">
                <a:ea typeface="ＭＳ Ｐゴシック" charset="0"/>
              </a:rPr>
              <a:t>similar to previous work with bubble experiments, but to include moisture!</a:t>
            </a:r>
            <a:endParaRPr lang="en-US" sz="2100" dirty="0" smtClean="0">
              <a:ea typeface="ＭＳ Ｐゴシック" charset="0"/>
            </a:endParaRPr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45060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45063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45064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400" dirty="0">
                  <a:solidFill>
                    <a:schemeClr val="bg1"/>
                  </a:solidFill>
                </a:rPr>
                <a:t>Design </a:t>
              </a:r>
              <a:r>
                <a:rPr lang="en-US" sz="4400" dirty="0" smtClean="0">
                  <a:solidFill>
                    <a:schemeClr val="bg1"/>
                  </a:solidFill>
                </a:rPr>
                <a:t>of Idealized Bubble </a:t>
              </a:r>
              <a:r>
                <a:rPr lang="en-US" sz="4400" dirty="0">
                  <a:solidFill>
                    <a:schemeClr val="bg1"/>
                  </a:solidFill>
                </a:rPr>
                <a:t>Experiments</a:t>
              </a:r>
              <a:endParaRPr lang="en-US" sz="4400" dirty="0">
                <a:solidFill>
                  <a:schemeClr val="tx2"/>
                </a:solidFill>
              </a:endParaRPr>
            </a:p>
          </p:txBody>
        </p:sp>
        <p:pic>
          <p:nvPicPr>
            <p:cNvPr id="45065" name="Picture 10" descr="hurricane_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Date Placeholder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45062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2D369A-11E6-D04D-A0E6-69ED622FA91A}" type="slidenum">
              <a:rPr lang="en-US" sz="1600">
                <a:solidFill>
                  <a:srgbClr val="FFFFFF"/>
                </a:solidFill>
              </a:rPr>
              <a:pPr eaLnBrk="1" hangingPunct="1"/>
              <a:t>17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2967038" y="6172200"/>
            <a:ext cx="4835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[Herrington </a:t>
            </a:r>
            <a:r>
              <a:rPr lang="en-US" sz="1800" dirty="0">
                <a:solidFill>
                  <a:schemeClr val="bg1"/>
                </a:solidFill>
              </a:rPr>
              <a:t>&amp; </a:t>
            </a:r>
            <a:r>
              <a:rPr lang="en-US" sz="1800" dirty="0" smtClean="0">
                <a:solidFill>
                  <a:schemeClr val="bg1"/>
                </a:solidFill>
              </a:rPr>
              <a:t>Reed</a:t>
            </a:r>
            <a:r>
              <a:rPr lang="en-US" sz="1800" dirty="0" smtClean="0">
                <a:solidFill>
                  <a:schemeClr val="bg1"/>
                </a:solidFill>
              </a:rPr>
              <a:t> 2018, JAMES]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516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45060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45063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45064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400" dirty="0">
                  <a:solidFill>
                    <a:schemeClr val="bg1"/>
                  </a:solidFill>
                </a:rPr>
                <a:t>Design </a:t>
              </a:r>
              <a:r>
                <a:rPr lang="en-US" sz="4400" dirty="0" smtClean="0">
                  <a:solidFill>
                    <a:schemeClr val="bg1"/>
                  </a:solidFill>
                </a:rPr>
                <a:t>of Idealized Bubble </a:t>
              </a:r>
              <a:r>
                <a:rPr lang="en-US" sz="4400" dirty="0">
                  <a:solidFill>
                    <a:schemeClr val="bg1"/>
                  </a:solidFill>
                </a:rPr>
                <a:t>Experiments</a:t>
              </a:r>
              <a:endParaRPr lang="en-US" sz="4400" dirty="0">
                <a:solidFill>
                  <a:schemeClr val="tx2"/>
                </a:solidFill>
              </a:endParaRPr>
            </a:p>
          </p:txBody>
        </p:sp>
        <p:pic>
          <p:nvPicPr>
            <p:cNvPr id="45065" name="Picture 10" descr="hurricane_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Date Placeholder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45062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2D369A-11E6-D04D-A0E6-69ED622FA91A}" type="slidenum">
              <a:rPr lang="en-US" sz="1600">
                <a:solidFill>
                  <a:srgbClr val="FFFFFF"/>
                </a:solidFill>
              </a:rPr>
              <a:pPr eaLnBrk="1" hangingPunct="1"/>
              <a:t>18</a:t>
            </a:fld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3" name="Picture 2" descr="Screen Shot 2018-07-09 at 11.23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6" y="1609122"/>
            <a:ext cx="7382934" cy="4492026"/>
          </a:xfrm>
          <a:prstGeom prst="rect">
            <a:avLst/>
          </a:prstGeom>
        </p:spPr>
      </p:pic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2967038" y="6172200"/>
            <a:ext cx="4835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[Herrington </a:t>
            </a:r>
            <a:r>
              <a:rPr lang="en-US" sz="1800" dirty="0">
                <a:solidFill>
                  <a:schemeClr val="bg1"/>
                </a:solidFill>
              </a:rPr>
              <a:t>&amp; </a:t>
            </a:r>
            <a:r>
              <a:rPr lang="en-US" sz="1800" dirty="0" smtClean="0">
                <a:solidFill>
                  <a:schemeClr val="bg1"/>
                </a:solidFill>
              </a:rPr>
              <a:t>Reed</a:t>
            </a:r>
            <a:r>
              <a:rPr lang="en-US" sz="1800" dirty="0" smtClean="0">
                <a:solidFill>
                  <a:schemeClr val="bg1"/>
                </a:solidFill>
              </a:rPr>
              <a:t> 2018, JAMES]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0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41986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41987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42003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42004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Reduced Complexity</a:t>
              </a:r>
              <a:endParaRPr lang="en-US" sz="4400" dirty="0">
                <a:solidFill>
                  <a:schemeClr val="tx2"/>
                </a:solidFill>
              </a:endParaRPr>
            </a:p>
          </p:txBody>
        </p:sp>
        <p:pic>
          <p:nvPicPr>
            <p:cNvPr id="42005" name="Picture 10" descr="hurricane_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988" name="Picture 3" descr="processes_dyn_phy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7"/>
          <a:stretch>
            <a:fillRect/>
          </a:stretch>
        </p:blipFill>
        <p:spPr bwMode="auto">
          <a:xfrm>
            <a:off x="3346450" y="2005013"/>
            <a:ext cx="4445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2165350" y="1689100"/>
            <a:ext cx="237331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Dynamical Core</a:t>
            </a:r>
          </a:p>
        </p:txBody>
      </p:sp>
      <p:sp>
        <p:nvSpPr>
          <p:cNvPr id="41990" name="Text Box 5"/>
          <p:cNvSpPr txBox="1">
            <a:spLocks noChangeArrowheads="1"/>
          </p:cNvSpPr>
          <p:nvPr/>
        </p:nvSpPr>
        <p:spPr bwMode="auto">
          <a:xfrm>
            <a:off x="6837363" y="1776413"/>
            <a:ext cx="13366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Physics</a:t>
            </a:r>
          </a:p>
        </p:txBody>
      </p:sp>
      <p:sp>
        <p:nvSpPr>
          <p:cNvPr id="41991" name="Oval 6"/>
          <p:cNvSpPr>
            <a:spLocks noChangeArrowheads="1"/>
          </p:cNvSpPr>
          <p:nvPr/>
        </p:nvSpPr>
        <p:spPr bwMode="auto">
          <a:xfrm>
            <a:off x="1143000" y="2819400"/>
            <a:ext cx="990600" cy="4572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Rectangle 7"/>
          <p:cNvSpPr>
            <a:spLocks noChangeArrowheads="1"/>
          </p:cNvSpPr>
          <p:nvPr/>
        </p:nvSpPr>
        <p:spPr bwMode="auto">
          <a:xfrm>
            <a:off x="1143000" y="4038600"/>
            <a:ext cx="8382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Line 8"/>
          <p:cNvSpPr>
            <a:spLocks noChangeShapeType="1"/>
          </p:cNvSpPr>
          <p:nvPr/>
        </p:nvSpPr>
        <p:spPr bwMode="auto">
          <a:xfrm>
            <a:off x="1143000" y="54102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4" name="Text Box 9"/>
          <p:cNvSpPr txBox="1">
            <a:spLocks noChangeArrowheads="1"/>
          </p:cNvSpPr>
          <p:nvPr/>
        </p:nvSpPr>
        <p:spPr bwMode="auto">
          <a:xfrm>
            <a:off x="914400" y="2286000"/>
            <a:ext cx="1285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Process</a:t>
            </a:r>
          </a:p>
        </p:txBody>
      </p:sp>
      <p:sp>
        <p:nvSpPr>
          <p:cNvPr id="41995" name="Text Box 10"/>
          <p:cNvSpPr txBox="1">
            <a:spLocks noChangeArrowheads="1"/>
          </p:cNvSpPr>
          <p:nvPr/>
        </p:nvSpPr>
        <p:spPr bwMode="auto">
          <a:xfrm>
            <a:off x="914400" y="3581400"/>
            <a:ext cx="13017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Variable</a:t>
            </a:r>
          </a:p>
        </p:txBody>
      </p:sp>
      <p:sp>
        <p:nvSpPr>
          <p:cNvPr id="41996" name="Text Box 11"/>
          <p:cNvSpPr txBox="1">
            <a:spLocks noChangeArrowheads="1"/>
          </p:cNvSpPr>
          <p:nvPr/>
        </p:nvSpPr>
        <p:spPr bwMode="auto">
          <a:xfrm>
            <a:off x="914400" y="4800600"/>
            <a:ext cx="16081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Interaction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27775" y="3338513"/>
            <a:ext cx="1133475" cy="485775"/>
          </a:xfrm>
          <a:prstGeom prst="rect">
            <a:avLst/>
          </a:prstGeom>
          <a:solidFill>
            <a:srgbClr val="FFFF00">
              <a:alpha val="6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72113" y="2781300"/>
            <a:ext cx="855662" cy="339725"/>
          </a:xfrm>
          <a:prstGeom prst="rect">
            <a:avLst/>
          </a:prstGeom>
          <a:solidFill>
            <a:srgbClr val="FFFF00">
              <a:alpha val="6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000" name="TextBox 24"/>
          <p:cNvSpPr txBox="1">
            <a:spLocks noChangeArrowheads="1"/>
          </p:cNvSpPr>
          <p:nvPr/>
        </p:nvSpPr>
        <p:spPr bwMode="auto">
          <a:xfrm>
            <a:off x="8637588" y="4954588"/>
            <a:ext cx="185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42002" name="Slide Number Placeholder 3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99F994-A7A4-624C-9928-CCBB938868AF}" type="slidenum">
              <a:rPr lang="en-US" sz="1600">
                <a:solidFill>
                  <a:srgbClr val="FFFFFF"/>
                </a:solidFill>
              </a:rPr>
              <a:pPr eaLnBrk="1" hangingPunct="1"/>
              <a:t>19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82144" y="2005013"/>
            <a:ext cx="2405856" cy="1735137"/>
          </a:xfrm>
          <a:prstGeom prst="rect">
            <a:avLst/>
          </a:prstGeom>
          <a:solidFill>
            <a:srgbClr val="FFFF00">
              <a:alpha val="6000"/>
            </a:srgbClr>
          </a:solidFill>
          <a:ln w="25400">
            <a:solidFill>
              <a:srgbClr val="FF0000"/>
            </a:solidFill>
          </a:ln>
          <a:scene3d>
            <a:camera prst="orthographicFront">
              <a:rot lat="3085243" lon="21048550" rev="12442801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36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21508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21513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21514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Motivation: Extreme Weather and Climate</a:t>
              </a:r>
              <a:endParaRPr lang="en-US" sz="4400" dirty="0">
                <a:solidFill>
                  <a:schemeClr val="tx2"/>
                </a:solidFill>
              </a:endParaRPr>
            </a:p>
          </p:txBody>
        </p:sp>
        <p:pic>
          <p:nvPicPr>
            <p:cNvPr id="21515" name="Picture 10" descr="hurricane_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09" name="TextBox 15"/>
          <p:cNvSpPr txBox="1">
            <a:spLocks noChangeArrowheads="1"/>
          </p:cNvSpPr>
          <p:nvPr/>
        </p:nvSpPr>
        <p:spPr bwMode="auto">
          <a:xfrm>
            <a:off x="3902075" y="5726113"/>
            <a:ext cx="1339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chemeClr val="bg1"/>
                </a:solidFill>
                <a:latin typeface="Calibri" charset="0"/>
              </a:rPr>
              <a:t>4000 km</a:t>
            </a:r>
          </a:p>
        </p:txBody>
      </p:sp>
      <p:sp>
        <p:nvSpPr>
          <p:cNvPr id="21510" name="TextBox 11"/>
          <p:cNvSpPr txBox="1">
            <a:spLocks noChangeArrowheads="1"/>
          </p:cNvSpPr>
          <p:nvPr/>
        </p:nvSpPr>
        <p:spPr bwMode="auto">
          <a:xfrm>
            <a:off x="3315581" y="6184900"/>
            <a:ext cx="6673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bg1"/>
                </a:solidFill>
                <a:latin typeface="Calibri" charset="0"/>
              </a:rPr>
              <a:t>Courtesy of Colin </a:t>
            </a:r>
            <a:r>
              <a:rPr lang="en-US" sz="1600" dirty="0" err="1" smtClean="0">
                <a:solidFill>
                  <a:schemeClr val="bg1"/>
                </a:solidFill>
                <a:latin typeface="Calibri" charset="0"/>
              </a:rPr>
              <a:t>Zarzycki</a:t>
            </a:r>
            <a:r>
              <a:rPr lang="en-US" sz="1600" dirty="0" smtClean="0">
                <a:solidFill>
                  <a:schemeClr val="bg1"/>
                </a:solidFill>
                <a:latin typeface="Calibri" charset="0"/>
              </a:rPr>
              <a:t> (NCAR)</a:t>
            </a:r>
            <a:endParaRPr lang="en-US" sz="16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21512" name="Slide Number Placeholder 2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7BD97B-4546-EE45-9D44-3524D61F89FE}" type="slidenum">
              <a:rPr lang="en-US" sz="1600">
                <a:solidFill>
                  <a:srgbClr val="FFFFFF"/>
                </a:solidFill>
              </a:rPr>
              <a:pPr eaLnBrk="1" hangingPunct="1"/>
              <a:t>2</a:t>
            </a:fld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14" name="Picture 13" descr="sandy_res_se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909118" cy="4572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15582" y="1600200"/>
            <a:ext cx="2675646" cy="20829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78399" y="1600200"/>
            <a:ext cx="2930522" cy="20829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5799" y="3683127"/>
            <a:ext cx="2630065" cy="2103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15581" y="3683127"/>
            <a:ext cx="2630065" cy="2103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78399" y="3683127"/>
            <a:ext cx="2630065" cy="2103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7772" y="5855194"/>
            <a:ext cx="1264999" cy="307777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OLR (W/m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3328521" y="1774596"/>
            <a:ext cx="5641189" cy="1754327"/>
          </a:xfrm>
          <a:prstGeom prst="rect">
            <a:avLst/>
          </a:prstGeom>
          <a:solidFill>
            <a:schemeClr val="accent2"/>
          </a:solidFill>
          <a:ln>
            <a:solidFill>
              <a:srgbClr val="08417B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08417B"/>
                </a:solidFill>
                <a:latin typeface="Trebuchet MS"/>
                <a:cs typeface="Trebuchet MS"/>
              </a:rPr>
              <a:t>Resolution </a:t>
            </a:r>
            <a:r>
              <a:rPr lang="en-US" sz="1800" b="1" dirty="0" smtClean="0">
                <a:solidFill>
                  <a:srgbClr val="08417B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1800" b="1" dirty="0" smtClean="0">
                <a:solidFill>
                  <a:srgbClr val="08417B"/>
                </a:solidFill>
                <a:latin typeface="Trebuchet MS"/>
                <a:ea typeface="Wingdings"/>
                <a:cs typeface="Trebuchet MS"/>
                <a:sym typeface="Wingdings"/>
              </a:rPr>
              <a:t>, </a:t>
            </a:r>
            <a:r>
              <a:rPr lang="en-US" sz="1800" b="1" dirty="0">
                <a:solidFill>
                  <a:srgbClr val="08417B"/>
                </a:solidFill>
                <a:latin typeface="Trebuchet MS"/>
                <a:cs typeface="Trebuchet MS"/>
                <a:sym typeface="Wingdings"/>
              </a:rPr>
              <a:t>b</a:t>
            </a:r>
            <a:r>
              <a:rPr lang="en-US" sz="1800" b="1" dirty="0" smtClean="0">
                <a:solidFill>
                  <a:srgbClr val="08417B"/>
                </a:solidFill>
                <a:latin typeface="Trebuchet MS"/>
                <a:cs typeface="Trebuchet MS"/>
              </a:rPr>
              <a:t>etter representation of: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8417B"/>
                </a:solidFill>
                <a:latin typeface="Trebuchet MS"/>
                <a:cs typeface="Trebuchet MS"/>
              </a:rPr>
              <a:t>Extreme weather events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8417B"/>
                </a:solidFill>
                <a:latin typeface="Trebuchet MS"/>
                <a:cs typeface="Trebuchet MS"/>
              </a:rPr>
              <a:t>Land-surface processes</a:t>
            </a:r>
          </a:p>
          <a:p>
            <a:pPr marL="285750" indent="-285750">
              <a:buFont typeface="Arial"/>
              <a:buChar char="•"/>
            </a:pPr>
            <a:r>
              <a:rPr lang="en-US" sz="1800" kern="1200" dirty="0" smtClean="0">
                <a:solidFill>
                  <a:srgbClr val="08417B"/>
                </a:solidFill>
                <a:latin typeface="Trebuchet MS"/>
                <a:cs typeface="Trebuchet MS"/>
              </a:rPr>
              <a:t>Topography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err="1" smtClean="0">
                <a:solidFill>
                  <a:srgbClr val="08417B"/>
                </a:solidFill>
                <a:latin typeface="Trebuchet MS"/>
                <a:cs typeface="Trebuchet MS"/>
              </a:rPr>
              <a:t>Atm</a:t>
            </a:r>
            <a:r>
              <a:rPr lang="en-US" sz="1800" dirty="0" smtClean="0">
                <a:solidFill>
                  <a:srgbClr val="08417B"/>
                </a:solidFill>
                <a:latin typeface="Trebuchet MS"/>
                <a:cs typeface="Trebuchet MS"/>
              </a:rPr>
              <a:t>/</a:t>
            </a:r>
            <a:r>
              <a:rPr lang="en-US" sz="1800" dirty="0" err="1" smtClean="0">
                <a:solidFill>
                  <a:srgbClr val="08417B"/>
                </a:solidFill>
                <a:latin typeface="Trebuchet MS"/>
                <a:cs typeface="Trebuchet MS"/>
              </a:rPr>
              <a:t>ocn</a:t>
            </a:r>
            <a:r>
              <a:rPr lang="en-US" sz="1800" dirty="0" smtClean="0">
                <a:solidFill>
                  <a:srgbClr val="08417B"/>
                </a:solidFill>
                <a:latin typeface="Trebuchet MS"/>
                <a:cs typeface="Trebuchet MS"/>
              </a:rPr>
              <a:t>/ice/</a:t>
            </a:r>
            <a:r>
              <a:rPr lang="en-US" sz="1800" dirty="0" err="1" smtClean="0">
                <a:solidFill>
                  <a:srgbClr val="08417B"/>
                </a:solidFill>
                <a:latin typeface="Trebuchet MS"/>
                <a:cs typeface="Trebuchet MS"/>
              </a:rPr>
              <a:t>lnd</a:t>
            </a:r>
            <a:r>
              <a:rPr lang="en-US" sz="1800" dirty="0" smtClean="0">
                <a:solidFill>
                  <a:srgbClr val="08417B"/>
                </a:solidFill>
                <a:latin typeface="Trebuchet MS"/>
                <a:cs typeface="Trebuchet MS"/>
              </a:rPr>
              <a:t> interfaces</a:t>
            </a:r>
          </a:p>
          <a:p>
            <a:pPr marL="285750" indent="-285750">
              <a:buFont typeface="Arial"/>
              <a:buChar char="•"/>
            </a:pPr>
            <a:r>
              <a:rPr lang="en-US" sz="1800" kern="1200" dirty="0" smtClean="0">
                <a:solidFill>
                  <a:srgbClr val="08417B"/>
                </a:solidFill>
                <a:latin typeface="Trebuchet MS"/>
                <a:cs typeface="Trebuchet MS"/>
              </a:rPr>
              <a:t>Chemical emission/transport/reactions/removal</a:t>
            </a:r>
            <a:endParaRPr lang="en-US" sz="1800" kern="1200" dirty="0">
              <a:solidFill>
                <a:srgbClr val="08417B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18302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 animBg="1"/>
      <p:bldP spid="23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88217" cy="4525963"/>
          </a:xfrm>
        </p:spPr>
        <p:txBody>
          <a:bodyPr/>
          <a:lstStyle/>
          <a:p>
            <a:pPr marL="0" indent="182880">
              <a:spcBef>
                <a:spcPts val="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RED: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Consider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the dry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SE dynamical core only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182880">
              <a:spcBef>
                <a:spcPts val="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BLUE: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Couple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with a large-scale condensation routine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from Reed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Jablonowski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2011.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0" indent="182880">
              <a:spcBef>
                <a:spcPts val="0"/>
              </a:spcBef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(Model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the environment/bubble after aqua-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planets)</a:t>
            </a:r>
            <a:endParaRPr lang="en-US" sz="2400" b="1" i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182880" eaLnBrk="1" hangingPunct="1">
              <a:spcBef>
                <a:spcPts val="0"/>
              </a:spcBef>
              <a:defRPr/>
            </a:pPr>
            <a:endParaRPr lang="en-US" sz="2400" dirty="0" smtClean="0">
              <a:ea typeface="ＭＳ Ｐゴシック" charset="0"/>
            </a:endParaRPr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45060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45063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45064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Scaling with Bubble Test:</a:t>
              </a:r>
            </a:p>
            <a:p>
              <a:r>
                <a:rPr lang="en-US" sz="4400" dirty="0" smtClean="0">
                  <a:solidFill>
                    <a:schemeClr val="bg1"/>
                  </a:solidFill>
                </a:rPr>
                <a:t>Dry and Simple Physics </a:t>
              </a:r>
              <a:endParaRPr lang="en-US" sz="4400" dirty="0">
                <a:solidFill>
                  <a:schemeClr val="tx2"/>
                </a:solidFill>
              </a:endParaRPr>
            </a:p>
          </p:txBody>
        </p:sp>
        <p:pic>
          <p:nvPicPr>
            <p:cNvPr id="45065" name="Picture 10" descr="hurricane_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Date Placeholder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45062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2D369A-11E6-D04D-A0E6-69ED622FA91A}" type="slidenum">
              <a:rPr lang="en-US" sz="1600">
                <a:solidFill>
                  <a:srgbClr val="FFFFFF"/>
                </a:solidFill>
              </a:rPr>
              <a:pPr eaLnBrk="1" hangingPunct="1"/>
              <a:t>20</a:t>
            </a:fld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8" r="21578" b="51228"/>
          <a:stretch/>
        </p:blipFill>
        <p:spPr>
          <a:xfrm>
            <a:off x="4352401" y="1815936"/>
            <a:ext cx="4660903" cy="408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Shot 2018-07-10 at 10.05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579" y="5901501"/>
            <a:ext cx="977900" cy="2413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7200" y="5179911"/>
            <a:ext cx="3988287" cy="707886"/>
          </a:xfrm>
          <a:prstGeom prst="rect">
            <a:avLst/>
          </a:prstGeom>
          <a:ln w="38100">
            <a:solidFill>
              <a:srgbClr val="0005FF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504D"/>
                </a:solidFill>
                <a:ea typeface="Arial" charset="0"/>
                <a:cs typeface="Arial" charset="0"/>
              </a:rPr>
              <a:t>The 		     scaling works, even with </a:t>
            </a:r>
            <a:r>
              <a:rPr lang="en-US" sz="2000" b="1" dirty="0" smtClean="0">
                <a:solidFill>
                  <a:srgbClr val="C0504D"/>
                </a:solidFill>
                <a:ea typeface="Arial" charset="0"/>
                <a:cs typeface="Arial" charset="0"/>
              </a:rPr>
              <a:t>moisture!!</a:t>
            </a:r>
            <a:endParaRPr lang="en-US" sz="2000" b="1" dirty="0">
              <a:solidFill>
                <a:srgbClr val="C0504D"/>
              </a:solidFill>
              <a:ea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97" y="5275730"/>
            <a:ext cx="1185181" cy="298802"/>
          </a:xfrm>
          <a:prstGeom prst="rect">
            <a:avLst/>
          </a:prstGeom>
        </p:spPr>
      </p:pic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2967038" y="6172200"/>
            <a:ext cx="4835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[Herrington </a:t>
            </a:r>
            <a:r>
              <a:rPr lang="en-US" sz="1800" dirty="0">
                <a:solidFill>
                  <a:schemeClr val="bg1"/>
                </a:solidFill>
              </a:rPr>
              <a:t>&amp; </a:t>
            </a:r>
            <a:r>
              <a:rPr lang="en-US" sz="1800" dirty="0" smtClean="0">
                <a:solidFill>
                  <a:schemeClr val="bg1"/>
                </a:solidFill>
              </a:rPr>
              <a:t>Reed</a:t>
            </a:r>
            <a:r>
              <a:rPr lang="en-US" sz="1800" dirty="0" smtClean="0">
                <a:solidFill>
                  <a:schemeClr val="bg1"/>
                </a:solidFill>
              </a:rPr>
              <a:t> 2018, JAMES]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28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6" r="24210" b="50877"/>
          <a:stretch/>
        </p:blipFill>
        <p:spPr>
          <a:xfrm>
            <a:off x="276725" y="2214801"/>
            <a:ext cx="4230343" cy="40426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6" t="51111" r="23801"/>
          <a:stretch/>
        </p:blipFill>
        <p:spPr>
          <a:xfrm>
            <a:off x="4469870" y="2328625"/>
            <a:ext cx="4201458" cy="4023370"/>
          </a:xfrm>
          <a:prstGeom prst="rect">
            <a:avLst/>
          </a:prstGeom>
        </p:spPr>
      </p:pic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90003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Conventionally, physics packages only update the state periodically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C0504D"/>
                </a:solidFill>
                <a:latin typeface="Arial" charset="0"/>
                <a:ea typeface="Arial" charset="0"/>
                <a:cs typeface="Arial" charset="0"/>
              </a:rPr>
              <a:t>Incrementally increase the physics time-step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dycore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Δt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=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75 s)</a:t>
            </a:r>
            <a:endParaRPr lang="en-US" sz="20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45060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45063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45064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400" dirty="0">
                  <a:solidFill>
                    <a:schemeClr val="bg1"/>
                  </a:solidFill>
                </a:rPr>
                <a:t>Test the S</a:t>
              </a:r>
              <a:r>
                <a:rPr lang="en-US" sz="4400" dirty="0" smtClean="0">
                  <a:solidFill>
                    <a:schemeClr val="bg1"/>
                  </a:solidFill>
                </a:rPr>
                <a:t>caling</a:t>
              </a:r>
              <a:r>
                <a:rPr lang="en-US" sz="4400" dirty="0">
                  <a:solidFill>
                    <a:schemeClr val="bg1"/>
                  </a:solidFill>
                </a:rPr>
                <a:t>: </a:t>
              </a:r>
              <a:r>
                <a:rPr lang="en-US" sz="4400" dirty="0" smtClean="0">
                  <a:solidFill>
                    <a:schemeClr val="bg1"/>
                  </a:solidFill>
                </a:rPr>
                <a:t>Choice of Physics Time-Step</a:t>
              </a:r>
              <a:endParaRPr lang="en-US" sz="4400" dirty="0">
                <a:solidFill>
                  <a:schemeClr val="tx2"/>
                </a:solidFill>
              </a:endParaRPr>
            </a:p>
          </p:txBody>
        </p:sp>
        <p:pic>
          <p:nvPicPr>
            <p:cNvPr id="45065" name="Picture 10" descr="hurricane_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Date Placeholder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45062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2D369A-11E6-D04D-A0E6-69ED622FA91A}" type="slidenum">
              <a:rPr lang="en-US" sz="1600">
                <a:solidFill>
                  <a:srgbClr val="FFFFFF"/>
                </a:solidFill>
              </a:rPr>
              <a:pPr eaLnBrk="1" hangingPunct="1"/>
              <a:t>21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2967038" y="6172200"/>
            <a:ext cx="4835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[Herrington </a:t>
            </a:r>
            <a:r>
              <a:rPr lang="en-US" sz="1800" dirty="0">
                <a:solidFill>
                  <a:schemeClr val="bg1"/>
                </a:solidFill>
              </a:rPr>
              <a:t>&amp; </a:t>
            </a:r>
            <a:r>
              <a:rPr lang="en-US" sz="1800" dirty="0" smtClean="0">
                <a:solidFill>
                  <a:schemeClr val="bg1"/>
                </a:solidFill>
              </a:rPr>
              <a:t>Reed</a:t>
            </a:r>
            <a:r>
              <a:rPr lang="en-US" sz="1800" dirty="0" smtClean="0">
                <a:solidFill>
                  <a:schemeClr val="bg1"/>
                </a:solidFill>
              </a:rPr>
              <a:t> 2018, JAMES]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57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7-10 at 10.17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59" y="2534556"/>
            <a:ext cx="3833234" cy="3671965"/>
          </a:xfrm>
          <a:prstGeom prst="rect">
            <a:avLst/>
          </a:prstGeom>
        </p:spPr>
      </p:pic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90003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Is this sensitive to the choice of dynamical core and therefore potentially physics-dynamics coupling decisions?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rgbClr val="C0504D"/>
                </a:solidFill>
                <a:latin typeface="Arial" charset="0"/>
                <a:ea typeface="Arial" charset="0"/>
                <a:cs typeface="Arial" charset="0"/>
              </a:rPr>
              <a:t>Results are similar with CAM-FV core!</a:t>
            </a:r>
            <a:endParaRPr lang="en-US" sz="20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45060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45063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45064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400" dirty="0">
                  <a:solidFill>
                    <a:schemeClr val="bg1"/>
                  </a:solidFill>
                </a:rPr>
                <a:t>Test the S</a:t>
              </a:r>
              <a:r>
                <a:rPr lang="en-US" sz="4400" dirty="0" smtClean="0">
                  <a:solidFill>
                    <a:schemeClr val="bg1"/>
                  </a:solidFill>
                </a:rPr>
                <a:t>caling</a:t>
              </a:r>
              <a:r>
                <a:rPr lang="en-US" sz="4400" dirty="0">
                  <a:solidFill>
                    <a:schemeClr val="bg1"/>
                  </a:solidFill>
                </a:rPr>
                <a:t>: </a:t>
              </a:r>
              <a:r>
                <a:rPr lang="en-US" sz="4400" dirty="0" smtClean="0">
                  <a:solidFill>
                    <a:schemeClr val="bg1"/>
                  </a:solidFill>
                </a:rPr>
                <a:t>Choice of Dynamical Core</a:t>
              </a:r>
              <a:endParaRPr lang="en-US" sz="4400" dirty="0">
                <a:solidFill>
                  <a:schemeClr val="tx2"/>
                </a:solidFill>
              </a:endParaRPr>
            </a:p>
          </p:txBody>
        </p:sp>
        <p:pic>
          <p:nvPicPr>
            <p:cNvPr id="45065" name="Picture 10" descr="hurricane_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Date Placeholder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45062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2D369A-11E6-D04D-A0E6-69ED622FA91A}" type="slidenum">
              <a:rPr lang="en-US" sz="1600">
                <a:solidFill>
                  <a:srgbClr val="FFFFFF"/>
                </a:solidFill>
              </a:rPr>
              <a:pPr eaLnBrk="1" hangingPunct="1"/>
              <a:t>22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2967038" y="6172200"/>
            <a:ext cx="4835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[Herrington </a:t>
            </a:r>
            <a:r>
              <a:rPr lang="en-US" sz="1800" dirty="0">
                <a:solidFill>
                  <a:schemeClr val="bg1"/>
                </a:solidFill>
              </a:rPr>
              <a:t>&amp; </a:t>
            </a:r>
            <a:r>
              <a:rPr lang="en-US" sz="1800" dirty="0" smtClean="0">
                <a:solidFill>
                  <a:schemeClr val="bg1"/>
                </a:solidFill>
              </a:rPr>
              <a:t>Reed</a:t>
            </a:r>
            <a:r>
              <a:rPr lang="en-US" sz="1800" dirty="0" smtClean="0">
                <a:solidFill>
                  <a:schemeClr val="bg1"/>
                </a:solidFill>
              </a:rPr>
              <a:t> 2018, JAMES]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6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900035"/>
          </a:xfrm>
        </p:spPr>
        <p:txBody>
          <a:bodyPr/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Recover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the scaling by reducing the horizontal hyper-viscosity coefficients (for specific humidity, only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).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45060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45063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45064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200" dirty="0">
                  <a:solidFill>
                    <a:schemeClr val="bg1"/>
                  </a:solidFill>
                </a:rPr>
                <a:t>Test the Scaling: Choice of </a:t>
              </a:r>
              <a:r>
                <a:rPr lang="en-US" sz="4200" dirty="0" err="1">
                  <a:solidFill>
                    <a:schemeClr val="bg1"/>
                  </a:solidFill>
                </a:rPr>
                <a:t>H</a:t>
              </a:r>
              <a:r>
                <a:rPr lang="en-US" sz="4200" dirty="0" err="1" smtClean="0">
                  <a:solidFill>
                    <a:schemeClr val="bg1"/>
                  </a:solidFill>
                </a:rPr>
                <a:t>yperviscosity</a:t>
              </a:r>
              <a:r>
                <a:rPr lang="en-US" sz="4200" dirty="0" smtClean="0">
                  <a:solidFill>
                    <a:schemeClr val="bg1"/>
                  </a:solidFill>
                </a:rPr>
                <a:t> </a:t>
              </a:r>
              <a:r>
                <a:rPr lang="en-US" sz="4200" dirty="0" err="1" smtClean="0">
                  <a:solidFill>
                    <a:schemeClr val="bg1"/>
                  </a:solidFill>
                </a:rPr>
                <a:t>Coeficient</a:t>
              </a:r>
              <a:endParaRPr lang="en-US" sz="4200" dirty="0">
                <a:solidFill>
                  <a:schemeClr val="tx2"/>
                </a:solidFill>
              </a:endParaRPr>
            </a:p>
          </p:txBody>
        </p:sp>
        <p:pic>
          <p:nvPicPr>
            <p:cNvPr id="45065" name="Picture 10" descr="hurricane_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Date Placeholder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45062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2D369A-11E6-D04D-A0E6-69ED622FA91A}" type="slidenum">
              <a:rPr lang="en-US" sz="1600">
                <a:solidFill>
                  <a:srgbClr val="FFFFFF"/>
                </a:solidFill>
              </a:rPr>
              <a:pPr eaLnBrk="1" hangingPunct="1"/>
              <a:t>23</a:t>
            </a:fld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2" r="22632" b="51053"/>
          <a:stretch/>
        </p:blipFill>
        <p:spPr>
          <a:xfrm>
            <a:off x="91288" y="2328625"/>
            <a:ext cx="4071477" cy="3664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Screen Shot 2018-07-10 at 10.05.4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88" y="5918662"/>
            <a:ext cx="977900" cy="241300"/>
          </a:xfrm>
          <a:prstGeom prst="rect">
            <a:avLst/>
          </a:prstGeom>
        </p:spPr>
      </p:pic>
      <p:pic>
        <p:nvPicPr>
          <p:cNvPr id="3" name="Picture 2" descr="Screen Shot 2018-07-10 at 10.25.23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22" y="2968871"/>
            <a:ext cx="5728961" cy="2063348"/>
          </a:xfrm>
          <a:prstGeom prst="rect">
            <a:avLst/>
          </a:prstGeom>
        </p:spPr>
      </p:pic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2967038" y="6172200"/>
            <a:ext cx="4835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[Herrington </a:t>
            </a:r>
            <a:r>
              <a:rPr lang="en-US" sz="1800" dirty="0">
                <a:solidFill>
                  <a:schemeClr val="bg1"/>
                </a:solidFill>
              </a:rPr>
              <a:t>&amp; </a:t>
            </a:r>
            <a:r>
              <a:rPr lang="en-US" sz="1800" dirty="0" smtClean="0">
                <a:solidFill>
                  <a:schemeClr val="bg1"/>
                </a:solidFill>
              </a:rPr>
              <a:t>Reed</a:t>
            </a:r>
            <a:r>
              <a:rPr lang="en-US" sz="1800" dirty="0" smtClean="0">
                <a:solidFill>
                  <a:schemeClr val="bg1"/>
                </a:solidFill>
              </a:rPr>
              <a:t> 2018, JAMES]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92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900035"/>
          </a:xfrm>
        </p:spPr>
        <p:txBody>
          <a:bodyPr/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if we rescale the more complex Aqua-planet simulations?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45060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45063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45064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200" dirty="0" smtClean="0">
                  <a:solidFill>
                    <a:schemeClr val="bg1"/>
                  </a:solidFill>
                </a:rPr>
                <a:t>Relate back to Aqua-planet?</a:t>
              </a:r>
              <a:endParaRPr lang="en-US" sz="4200" dirty="0">
                <a:solidFill>
                  <a:schemeClr val="tx2"/>
                </a:solidFill>
              </a:endParaRPr>
            </a:p>
          </p:txBody>
        </p:sp>
        <p:pic>
          <p:nvPicPr>
            <p:cNvPr id="45065" name="Picture 10" descr="hurricane_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Date Placeholder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45062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2D369A-11E6-D04D-A0E6-69ED622FA91A}" type="slidenum">
              <a:rPr lang="en-US" sz="1600">
                <a:solidFill>
                  <a:srgbClr val="FFFFFF"/>
                </a:solidFill>
              </a:rPr>
              <a:pPr eaLnBrk="1" hangingPunct="1"/>
              <a:t>24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2967038" y="6172200"/>
            <a:ext cx="4835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[Herrington </a:t>
            </a:r>
            <a:r>
              <a:rPr lang="en-US" sz="1800" dirty="0">
                <a:solidFill>
                  <a:schemeClr val="bg1"/>
                </a:solidFill>
              </a:rPr>
              <a:t>&amp; </a:t>
            </a:r>
            <a:r>
              <a:rPr lang="en-US" sz="1800" dirty="0" smtClean="0">
                <a:solidFill>
                  <a:schemeClr val="bg1"/>
                </a:solidFill>
              </a:rPr>
              <a:t>Reed</a:t>
            </a:r>
            <a:r>
              <a:rPr lang="en-US" sz="1800" dirty="0" smtClean="0">
                <a:solidFill>
                  <a:schemeClr val="bg1"/>
                </a:solidFill>
              </a:rPr>
              <a:t> 2018, JAMES]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8" y="2091931"/>
            <a:ext cx="3335571" cy="4063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Shot 2018-07-10 at 10.29.0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24" y="1985405"/>
            <a:ext cx="4216400" cy="38481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132182" y="5668981"/>
            <a:ext cx="4928074" cy="400110"/>
          </a:xfrm>
          <a:prstGeom prst="rect">
            <a:avLst/>
          </a:prstGeom>
          <a:ln w="38100">
            <a:solidFill>
              <a:srgbClr val="0005FF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504D"/>
                </a:solidFill>
                <a:ea typeface="Arial" charset="0"/>
                <a:cs typeface="Arial" charset="0"/>
              </a:rPr>
              <a:t>Need to build up additional complexity!</a:t>
            </a:r>
            <a:endParaRPr lang="en-US" sz="2000" b="1" dirty="0">
              <a:solidFill>
                <a:srgbClr val="C0504D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8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Helvetica" charset="0"/>
              </a:rPr>
              <a:t>Utilize a test hierarchy</a:t>
            </a:r>
            <a:endParaRPr lang="en-US" dirty="0">
              <a:solidFill>
                <a:srgbClr val="FF0000"/>
              </a:solidFill>
              <a:latin typeface="Helvetica" charset="0"/>
              <a:ea typeface="ＭＳ Ｐゴシック" charset="0"/>
              <a:cs typeface="Helvetica" charset="0"/>
            </a:endParaRPr>
          </a:p>
        </p:txBody>
      </p:sp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38916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38940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38941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3600" dirty="0">
                  <a:solidFill>
                    <a:schemeClr val="bg1"/>
                  </a:solidFill>
                </a:rPr>
                <a:t>How Do we evaluate GCMs</a:t>
              </a:r>
              <a:r>
                <a:rPr lang="en-US" sz="3600" dirty="0" smtClean="0">
                  <a:solidFill>
                    <a:schemeClr val="bg1"/>
                  </a:solidFill>
                </a:rPr>
                <a:t>?</a:t>
              </a:r>
            </a:p>
            <a:p>
              <a:r>
                <a:rPr lang="en-US" sz="3600" dirty="0" smtClean="0">
                  <a:solidFill>
                    <a:schemeClr val="bg1"/>
                  </a:solidFill>
                </a:rPr>
                <a:t>Physics-Dynamics Coupling?</a:t>
              </a:r>
              <a:endParaRPr lang="en-US" sz="3600" dirty="0">
                <a:solidFill>
                  <a:schemeClr val="tx2"/>
                </a:solidFill>
              </a:endParaRPr>
            </a:p>
          </p:txBody>
        </p:sp>
        <p:pic>
          <p:nvPicPr>
            <p:cNvPr id="38942" name="Picture 10" descr="hurricane_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Date Placeholder 3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38936" name="Slide Number Placeholder 3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CC94C8-2C48-3B4A-8E99-EE8CAD6C8DA8}" type="slidenum">
              <a:rPr lang="en-US" sz="1600">
                <a:solidFill>
                  <a:srgbClr val="FFFFFF"/>
                </a:solidFill>
              </a:rPr>
              <a:pPr eaLnBrk="1" hangingPunct="1"/>
              <a:t>25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38937" name="TextBox 11"/>
          <p:cNvSpPr txBox="1">
            <a:spLocks noChangeArrowheads="1"/>
          </p:cNvSpPr>
          <p:nvPr/>
        </p:nvSpPr>
        <p:spPr bwMode="auto">
          <a:xfrm>
            <a:off x="2167467" y="6172200"/>
            <a:ext cx="54398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[</a:t>
            </a:r>
            <a:r>
              <a:rPr lang="en-US" sz="1800" i="1" dirty="0" smtClean="0">
                <a:solidFill>
                  <a:schemeClr val="bg1"/>
                </a:solidFill>
              </a:rPr>
              <a:t>Updated from </a:t>
            </a:r>
            <a:r>
              <a:rPr lang="en-US" sz="1800" dirty="0" smtClean="0">
                <a:solidFill>
                  <a:schemeClr val="bg1"/>
                </a:solidFill>
              </a:rPr>
              <a:t>Reed </a:t>
            </a:r>
            <a:r>
              <a:rPr lang="en-US" sz="1800" dirty="0">
                <a:solidFill>
                  <a:schemeClr val="bg1"/>
                </a:solidFill>
              </a:rPr>
              <a:t>&amp; </a:t>
            </a:r>
            <a:r>
              <a:rPr lang="en-US" sz="1800" dirty="0" err="1">
                <a:solidFill>
                  <a:schemeClr val="bg1"/>
                </a:solidFill>
              </a:rPr>
              <a:t>Jablonowski</a:t>
            </a:r>
            <a:r>
              <a:rPr lang="en-US" sz="1800" dirty="0">
                <a:solidFill>
                  <a:schemeClr val="bg1"/>
                </a:solidFill>
              </a:rPr>
              <a:t> 2012, JAMES]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45720" y="3197017"/>
            <a:ext cx="1280160" cy="1600200"/>
          </a:xfrm>
          <a:prstGeom prst="roundRect">
            <a:avLst/>
          </a:prstGeom>
          <a:solidFill>
            <a:srgbClr val="FDFF7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1600200" y="3197017"/>
            <a:ext cx="1280160" cy="1600200"/>
          </a:xfrm>
          <a:prstGeom prst="roundRect">
            <a:avLst/>
          </a:prstGeom>
          <a:solidFill>
            <a:srgbClr val="FFFCA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6263640" y="3197017"/>
            <a:ext cx="1280160" cy="1600200"/>
          </a:xfrm>
          <a:prstGeom prst="roundRect">
            <a:avLst/>
          </a:prstGeom>
          <a:solidFill>
            <a:srgbClr val="CCD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7818120" y="3197017"/>
            <a:ext cx="1280160" cy="1600200"/>
          </a:xfrm>
          <a:prstGeom prst="roundRect">
            <a:avLst/>
          </a:prstGeom>
          <a:solidFill>
            <a:srgbClr val="557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89" name="TextBox 16"/>
          <p:cNvSpPr txBox="1">
            <a:spLocks noChangeArrowheads="1"/>
          </p:cNvSpPr>
          <p:nvPr/>
        </p:nvSpPr>
        <p:spPr bwMode="auto">
          <a:xfrm>
            <a:off x="45720" y="3396952"/>
            <a:ext cx="12801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 charset="0"/>
              </a:rPr>
              <a:t>2D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Shallow Water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Test Cases</a:t>
            </a:r>
          </a:p>
        </p:txBody>
      </p:sp>
      <p:sp>
        <p:nvSpPr>
          <p:cNvPr id="90" name="TextBox 17"/>
          <p:cNvSpPr txBox="1">
            <a:spLocks noChangeArrowheads="1"/>
          </p:cNvSpPr>
          <p:nvPr/>
        </p:nvSpPr>
        <p:spPr bwMode="auto">
          <a:xfrm>
            <a:off x="1600200" y="3258454"/>
            <a:ext cx="128016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 charset="0"/>
              </a:rPr>
              <a:t>3D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Dry Dynamical Core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Test Cases</a:t>
            </a:r>
          </a:p>
        </p:txBody>
      </p:sp>
      <p:sp>
        <p:nvSpPr>
          <p:cNvPr id="91" name="TextBox 18"/>
          <p:cNvSpPr txBox="1">
            <a:spLocks noChangeArrowheads="1"/>
          </p:cNvSpPr>
          <p:nvPr/>
        </p:nvSpPr>
        <p:spPr bwMode="auto">
          <a:xfrm>
            <a:off x="6263640" y="3396951"/>
            <a:ext cx="12801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 charset="0"/>
              </a:rPr>
              <a:t>3D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Aqua-Planet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Experiment</a:t>
            </a:r>
          </a:p>
        </p:txBody>
      </p:sp>
      <p:sp>
        <p:nvSpPr>
          <p:cNvPr id="92" name="TextBox 19"/>
          <p:cNvSpPr txBox="1">
            <a:spLocks noChangeArrowheads="1"/>
          </p:cNvSpPr>
          <p:nvPr/>
        </p:nvSpPr>
        <p:spPr bwMode="auto">
          <a:xfrm>
            <a:off x="7818120" y="3673951"/>
            <a:ext cx="1280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 charset="0"/>
              </a:rPr>
              <a:t>3D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AMIP</a:t>
            </a:r>
          </a:p>
        </p:txBody>
      </p:sp>
      <p:sp>
        <p:nvSpPr>
          <p:cNvPr id="93" name="Rounded Rectangle 92"/>
          <p:cNvSpPr/>
          <p:nvPr/>
        </p:nvSpPr>
        <p:spPr bwMode="auto">
          <a:xfrm>
            <a:off x="3154680" y="2968417"/>
            <a:ext cx="1280160" cy="2057400"/>
          </a:xfrm>
          <a:prstGeom prst="roundRect">
            <a:avLst/>
          </a:prstGeom>
          <a:solidFill>
            <a:srgbClr val="C8E5C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94" name="TextBox 20"/>
          <p:cNvSpPr txBox="1">
            <a:spLocks noChangeArrowheads="1"/>
          </p:cNvSpPr>
          <p:nvPr/>
        </p:nvSpPr>
        <p:spPr bwMode="auto">
          <a:xfrm>
            <a:off x="3154680" y="2963165"/>
            <a:ext cx="12801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>
                <a:latin typeface="Calibri" charset="0"/>
              </a:rPr>
              <a:t>3D</a:t>
            </a:r>
            <a:endParaRPr lang="en-US" sz="1800" dirty="0">
              <a:latin typeface="Calibri" charset="0"/>
            </a:endParaRPr>
          </a:p>
          <a:p>
            <a:pPr algn="ctr" eaLnBrk="1" hangingPunct="1"/>
            <a:r>
              <a:rPr lang="en-US" sz="1800" dirty="0">
                <a:latin typeface="Calibri" charset="0"/>
              </a:rPr>
              <a:t>Dynamical Core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+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1800" b="1" dirty="0">
                <a:solidFill>
                  <a:srgbClr val="C0504D"/>
                </a:solidFill>
                <a:latin typeface="Calibri" charset="0"/>
              </a:rPr>
              <a:t>Moist </a:t>
            </a:r>
          </a:p>
          <a:p>
            <a:pPr algn="ctr" eaLnBrk="1" hangingPunct="1"/>
            <a:r>
              <a:rPr lang="en-US" sz="1800" b="1" dirty="0" smtClean="0">
                <a:solidFill>
                  <a:srgbClr val="C0504D"/>
                </a:solidFill>
                <a:latin typeface="Calibri" charset="0"/>
              </a:rPr>
              <a:t>Simplified-</a:t>
            </a:r>
            <a:r>
              <a:rPr lang="en-US" sz="1800" b="1" dirty="0">
                <a:solidFill>
                  <a:srgbClr val="C0504D"/>
                </a:solidFill>
                <a:latin typeface="Calibri" charset="0"/>
              </a:rPr>
              <a:t>Physics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Test Cases</a:t>
            </a:r>
          </a:p>
        </p:txBody>
      </p:sp>
      <p:sp>
        <p:nvSpPr>
          <p:cNvPr id="95" name="Right Arrow 94"/>
          <p:cNvSpPr/>
          <p:nvPr/>
        </p:nvSpPr>
        <p:spPr>
          <a:xfrm>
            <a:off x="457200" y="2188637"/>
            <a:ext cx="8229600" cy="708025"/>
          </a:xfrm>
          <a:prstGeom prst="rightArrow">
            <a:avLst/>
          </a:prstGeom>
          <a:gradFill flip="none" rotWithShape="1">
            <a:gsLst>
              <a:gs pos="0">
                <a:srgbClr val="FDFF76"/>
              </a:gs>
              <a:gs pos="100000">
                <a:srgbClr val="FFFFFF"/>
              </a:gs>
              <a:gs pos="99000">
                <a:srgbClr val="557C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96" name="Right Arrow 95"/>
          <p:cNvSpPr/>
          <p:nvPr/>
        </p:nvSpPr>
        <p:spPr>
          <a:xfrm>
            <a:off x="1325880" y="3745657"/>
            <a:ext cx="447675" cy="457200"/>
          </a:xfrm>
          <a:prstGeom prst="rightArrow">
            <a:avLst/>
          </a:prstGeom>
          <a:solidFill>
            <a:srgbClr val="FF0000"/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97" name="Right Arrow 96"/>
          <p:cNvSpPr/>
          <p:nvPr/>
        </p:nvSpPr>
        <p:spPr>
          <a:xfrm>
            <a:off x="7543800" y="3745657"/>
            <a:ext cx="447675" cy="457200"/>
          </a:xfrm>
          <a:prstGeom prst="rightArrow">
            <a:avLst/>
          </a:prstGeom>
          <a:solidFill>
            <a:srgbClr val="FF0000"/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98" name="Right Arrow 97"/>
          <p:cNvSpPr/>
          <p:nvPr/>
        </p:nvSpPr>
        <p:spPr>
          <a:xfrm>
            <a:off x="5989320" y="3745657"/>
            <a:ext cx="447675" cy="457200"/>
          </a:xfrm>
          <a:prstGeom prst="rightArrow">
            <a:avLst/>
          </a:prstGeom>
          <a:solidFill>
            <a:srgbClr val="FF0000"/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99" name="Right Arrow 98"/>
          <p:cNvSpPr/>
          <p:nvPr/>
        </p:nvSpPr>
        <p:spPr>
          <a:xfrm>
            <a:off x="2880360" y="3745657"/>
            <a:ext cx="446087" cy="457200"/>
          </a:xfrm>
          <a:prstGeom prst="rightArrow">
            <a:avLst/>
          </a:prstGeom>
          <a:solidFill>
            <a:srgbClr val="FF0000"/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10312" y="5300137"/>
            <a:ext cx="2468880" cy="6400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anchor="b" anchorCtr="0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Deterministic</a:t>
            </a:r>
            <a:r>
              <a:rPr lang="en-US" sz="2000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endParaRPr lang="en-US" sz="2000" dirty="0" smtClean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r>
              <a:rPr lang="en-US" sz="2000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Tests</a:t>
            </a:r>
            <a:endParaRPr lang="en-US" sz="2000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464808" y="5300137"/>
            <a:ext cx="2468880" cy="6400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spAutoFit/>
          </a:bodyPr>
          <a:lstStyle/>
          <a:p>
            <a:pPr algn="ctr">
              <a:defRPr/>
            </a:pPr>
            <a:r>
              <a:rPr lang="en-US" sz="2000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Tests </a:t>
            </a:r>
            <a:r>
              <a:rPr lang="en-US" sz="2000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of</a:t>
            </a:r>
            <a:r>
              <a:rPr lang="en-US" sz="2000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endParaRPr lang="en-US" sz="2000" dirty="0" smtClean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r>
              <a:rPr lang="en-US" sz="2000" b="1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Statistical</a:t>
            </a:r>
            <a:r>
              <a:rPr lang="en-US" sz="2000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Behavior</a:t>
            </a:r>
            <a:endParaRPr lang="en-US" sz="2000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" name="Rounded Rectangle 101"/>
          <p:cNvSpPr/>
          <p:nvPr/>
        </p:nvSpPr>
        <p:spPr bwMode="auto">
          <a:xfrm>
            <a:off x="4709160" y="2968417"/>
            <a:ext cx="1280160" cy="2057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103" name="TextBox 20"/>
          <p:cNvSpPr txBox="1">
            <a:spLocks noChangeArrowheads="1"/>
          </p:cNvSpPr>
          <p:nvPr/>
        </p:nvSpPr>
        <p:spPr bwMode="auto">
          <a:xfrm>
            <a:off x="4709160" y="2981455"/>
            <a:ext cx="1280160" cy="2031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dirty="0" smtClean="0">
                <a:latin typeface="Calibri" charset="0"/>
              </a:rPr>
              <a:t>3D</a:t>
            </a:r>
          </a:p>
          <a:p>
            <a:pPr algn="ctr" eaLnBrk="1" hangingPunct="1">
              <a:defRPr/>
            </a:pPr>
            <a:r>
              <a:rPr lang="en-US" sz="1800" dirty="0" smtClean="0">
                <a:latin typeface="Calibri" charset="0"/>
              </a:rPr>
              <a:t>Aqua-Planet</a:t>
            </a:r>
          </a:p>
          <a:p>
            <a:pPr algn="ctr" eaLnBrk="1" hangingPunct="1">
              <a:defRPr/>
            </a:pPr>
            <a:r>
              <a:rPr lang="en-US" sz="1800" dirty="0" smtClean="0">
                <a:latin typeface="Calibri" charset="0"/>
              </a:rPr>
              <a:t>+</a:t>
            </a:r>
          </a:p>
          <a:p>
            <a:pPr algn="ctr" eaLnBrk="1" hangingPunct="1">
              <a:defRPr/>
            </a:pPr>
            <a:r>
              <a:rPr lang="en-US" sz="1800" b="1" dirty="0" smtClean="0">
                <a:solidFill>
                  <a:srgbClr val="C0504D"/>
                </a:solidFill>
                <a:latin typeface="Calibri" charset="0"/>
              </a:rPr>
              <a:t>Simplified Boundary </a:t>
            </a:r>
            <a:r>
              <a:rPr lang="en-US" sz="1800" dirty="0" smtClean="0">
                <a:latin typeface="Calibri" charset="0"/>
              </a:rPr>
              <a:t>Conditions</a:t>
            </a:r>
            <a:endParaRPr lang="en-US" sz="1800" dirty="0">
              <a:latin typeface="Calibri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337560" y="5300137"/>
            <a:ext cx="2468880" cy="6400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anchor="b" anchorCtr="0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Additional</a:t>
            </a:r>
            <a:r>
              <a:rPr lang="en-US" sz="2000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</a:p>
          <a:p>
            <a:pPr algn="ctr">
              <a:defRPr/>
            </a:pPr>
            <a:r>
              <a:rPr lang="en-US" sz="2000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Complexities</a:t>
            </a:r>
            <a:endParaRPr lang="en-US" sz="2000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4" name="Right Arrow 103"/>
          <p:cNvSpPr/>
          <p:nvPr/>
        </p:nvSpPr>
        <p:spPr>
          <a:xfrm>
            <a:off x="4434840" y="3745657"/>
            <a:ext cx="447675" cy="457200"/>
          </a:xfrm>
          <a:prstGeom prst="rightArrow">
            <a:avLst/>
          </a:prstGeom>
          <a:solidFill>
            <a:srgbClr val="FF0000"/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106" name="TextBox 26"/>
          <p:cNvSpPr txBox="1">
            <a:spLocks noChangeArrowheads="1"/>
          </p:cNvSpPr>
          <p:nvPr/>
        </p:nvSpPr>
        <p:spPr bwMode="auto">
          <a:xfrm>
            <a:off x="2743200" y="2307170"/>
            <a:ext cx="3657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Increasing Complexity</a:t>
            </a:r>
          </a:p>
        </p:txBody>
      </p:sp>
    </p:spTree>
    <p:extLst>
      <p:ext uri="{BB962C8B-B14F-4D97-AF65-F5344CB8AC3E}">
        <p14:creationId xmlns:p14="http://schemas.microsoft.com/office/powerpoint/2010/main" val="412032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41986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41987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42003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42004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400" dirty="0">
                  <a:solidFill>
                    <a:schemeClr val="bg1"/>
                  </a:solidFill>
                </a:rPr>
                <a:t>Simple-Physics</a:t>
              </a:r>
              <a:endParaRPr lang="en-US" sz="4400" dirty="0">
                <a:solidFill>
                  <a:schemeClr val="tx2"/>
                </a:solidFill>
              </a:endParaRPr>
            </a:p>
          </p:txBody>
        </p:sp>
        <p:pic>
          <p:nvPicPr>
            <p:cNvPr id="42005" name="Picture 10" descr="hurricane_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988" name="Picture 3" descr="processes_dyn_phy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7"/>
          <a:stretch>
            <a:fillRect/>
          </a:stretch>
        </p:blipFill>
        <p:spPr bwMode="auto">
          <a:xfrm>
            <a:off x="3346450" y="2005013"/>
            <a:ext cx="4445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2165350" y="1689100"/>
            <a:ext cx="237331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Dynamical Core</a:t>
            </a:r>
          </a:p>
        </p:txBody>
      </p:sp>
      <p:sp>
        <p:nvSpPr>
          <p:cNvPr id="41990" name="Text Box 5"/>
          <p:cNvSpPr txBox="1">
            <a:spLocks noChangeArrowheads="1"/>
          </p:cNvSpPr>
          <p:nvPr/>
        </p:nvSpPr>
        <p:spPr bwMode="auto">
          <a:xfrm>
            <a:off x="6837363" y="1776413"/>
            <a:ext cx="13366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Physics</a:t>
            </a:r>
          </a:p>
        </p:txBody>
      </p:sp>
      <p:sp>
        <p:nvSpPr>
          <p:cNvPr id="41991" name="Oval 6"/>
          <p:cNvSpPr>
            <a:spLocks noChangeArrowheads="1"/>
          </p:cNvSpPr>
          <p:nvPr/>
        </p:nvSpPr>
        <p:spPr bwMode="auto">
          <a:xfrm>
            <a:off x="1143000" y="2819400"/>
            <a:ext cx="990600" cy="4572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Rectangle 7"/>
          <p:cNvSpPr>
            <a:spLocks noChangeArrowheads="1"/>
          </p:cNvSpPr>
          <p:nvPr/>
        </p:nvSpPr>
        <p:spPr bwMode="auto">
          <a:xfrm>
            <a:off x="1143000" y="4038600"/>
            <a:ext cx="8382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Line 8"/>
          <p:cNvSpPr>
            <a:spLocks noChangeShapeType="1"/>
          </p:cNvSpPr>
          <p:nvPr/>
        </p:nvSpPr>
        <p:spPr bwMode="auto">
          <a:xfrm>
            <a:off x="1143000" y="54102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4" name="Text Box 9"/>
          <p:cNvSpPr txBox="1">
            <a:spLocks noChangeArrowheads="1"/>
          </p:cNvSpPr>
          <p:nvPr/>
        </p:nvSpPr>
        <p:spPr bwMode="auto">
          <a:xfrm>
            <a:off x="914400" y="2286000"/>
            <a:ext cx="1285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Process</a:t>
            </a:r>
          </a:p>
        </p:txBody>
      </p:sp>
      <p:sp>
        <p:nvSpPr>
          <p:cNvPr id="41995" name="Text Box 10"/>
          <p:cNvSpPr txBox="1">
            <a:spLocks noChangeArrowheads="1"/>
          </p:cNvSpPr>
          <p:nvPr/>
        </p:nvSpPr>
        <p:spPr bwMode="auto">
          <a:xfrm>
            <a:off x="914400" y="3581400"/>
            <a:ext cx="13017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Variable</a:t>
            </a:r>
          </a:p>
        </p:txBody>
      </p:sp>
      <p:sp>
        <p:nvSpPr>
          <p:cNvPr id="41996" name="Text Box 11"/>
          <p:cNvSpPr txBox="1">
            <a:spLocks noChangeArrowheads="1"/>
          </p:cNvSpPr>
          <p:nvPr/>
        </p:nvSpPr>
        <p:spPr bwMode="auto">
          <a:xfrm>
            <a:off x="914400" y="4800600"/>
            <a:ext cx="16081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Interaction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82988" y="4160838"/>
            <a:ext cx="3408362" cy="485775"/>
          </a:xfrm>
          <a:prstGeom prst="rect">
            <a:avLst/>
          </a:prstGeom>
          <a:solidFill>
            <a:srgbClr val="FFFF00">
              <a:alpha val="6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327775" y="3338513"/>
            <a:ext cx="1133475" cy="485775"/>
          </a:xfrm>
          <a:prstGeom prst="rect">
            <a:avLst/>
          </a:prstGeom>
          <a:solidFill>
            <a:srgbClr val="FFFF00">
              <a:alpha val="6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72113" y="2781300"/>
            <a:ext cx="855662" cy="339725"/>
          </a:xfrm>
          <a:prstGeom prst="rect">
            <a:avLst/>
          </a:prstGeom>
          <a:solidFill>
            <a:srgbClr val="FFFF00">
              <a:alpha val="6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000" name="TextBox 24"/>
          <p:cNvSpPr txBox="1">
            <a:spLocks noChangeArrowheads="1"/>
          </p:cNvSpPr>
          <p:nvPr/>
        </p:nvSpPr>
        <p:spPr bwMode="auto">
          <a:xfrm>
            <a:off x="8637588" y="4954588"/>
            <a:ext cx="185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42002" name="Slide Number Placeholder 3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99F994-A7A4-624C-9928-CCBB938868AF}" type="slidenum">
              <a:rPr lang="en-US" sz="1600">
                <a:solidFill>
                  <a:srgbClr val="FFFFFF"/>
                </a:solidFill>
              </a:rPr>
              <a:pPr eaLnBrk="1" hangingPunct="1"/>
              <a:t>26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82144" y="2005013"/>
            <a:ext cx="2405856" cy="1735137"/>
          </a:xfrm>
          <a:prstGeom prst="rect">
            <a:avLst/>
          </a:prstGeom>
          <a:solidFill>
            <a:srgbClr val="FFFF00">
              <a:alpha val="6000"/>
            </a:srgbClr>
          </a:solidFill>
          <a:ln w="25400">
            <a:solidFill>
              <a:srgbClr val="FF0000"/>
            </a:solidFill>
          </a:ln>
          <a:scene3d>
            <a:camera prst="orthographicFront">
              <a:rot lat="3085243" lon="21048550" rev="12442801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43011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43017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43018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3600" dirty="0">
                  <a:solidFill>
                    <a:schemeClr val="bg1"/>
                  </a:solidFill>
                </a:rPr>
                <a:t>Simple-Physics Dynamical Core </a:t>
              </a:r>
              <a:r>
                <a:rPr lang="en-US" sz="3600" dirty="0" smtClean="0">
                  <a:solidFill>
                    <a:schemeClr val="bg1"/>
                  </a:solidFill>
                </a:rPr>
                <a:t>Comparison </a:t>
              </a:r>
              <a:r>
                <a:rPr lang="mr-IN" sz="3600" dirty="0" smtClean="0">
                  <a:solidFill>
                    <a:schemeClr val="bg1"/>
                  </a:solidFill>
                </a:rPr>
                <a:t>–</a:t>
              </a:r>
              <a:r>
                <a:rPr lang="en-US" sz="3600" dirty="0" smtClean="0">
                  <a:solidFill>
                    <a:schemeClr val="bg1"/>
                  </a:solidFill>
                </a:rPr>
                <a:t> Coupling Role?</a:t>
              </a:r>
              <a:endParaRPr lang="en-US" sz="3600" dirty="0">
                <a:solidFill>
                  <a:schemeClr val="tx2"/>
                </a:solidFill>
              </a:endParaRPr>
            </a:p>
          </p:txBody>
        </p:sp>
        <p:pic>
          <p:nvPicPr>
            <p:cNvPr id="43019" name="Picture 10" descr="hurricane_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2" name="TextBox 14"/>
          <p:cNvSpPr txBox="1">
            <a:spLocks noChangeArrowheads="1"/>
          </p:cNvSpPr>
          <p:nvPr/>
        </p:nvSpPr>
        <p:spPr bwMode="auto">
          <a:xfrm>
            <a:off x="6499225" y="1643063"/>
            <a:ext cx="2416175" cy="4402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latin typeface="Helvetica" charset="0"/>
                <a:cs typeface="Helvetica" charset="0"/>
              </a:rPr>
              <a:t>Wind Speed (m/s) </a:t>
            </a:r>
          </a:p>
          <a:p>
            <a:pPr algn="ctr" eaLnBrk="1" hangingPunct="1"/>
            <a:r>
              <a:rPr lang="en-US" sz="2000">
                <a:latin typeface="Helvetica" charset="0"/>
                <a:cs typeface="Helvetica" charset="0"/>
              </a:rPr>
              <a:t>At Day 10</a:t>
            </a:r>
          </a:p>
          <a:p>
            <a:pPr algn="ctr" eaLnBrk="1" hangingPunct="1"/>
            <a:endParaRPr lang="en-US" sz="2000">
              <a:latin typeface="Helvetica" charset="0"/>
              <a:cs typeface="Helvetica" charset="0"/>
            </a:endParaRPr>
          </a:p>
          <a:p>
            <a:pPr algn="ctr" eaLnBrk="1" hangingPunct="1"/>
            <a:r>
              <a:rPr lang="en-US" sz="2000">
                <a:latin typeface="Helvetica" charset="0"/>
                <a:cs typeface="Helvetica" charset="0"/>
              </a:rPr>
              <a:t>Differing strengths and shapes:</a:t>
            </a:r>
            <a:br>
              <a:rPr lang="en-US" sz="2000">
                <a:latin typeface="Helvetica" charset="0"/>
                <a:cs typeface="Helvetica" charset="0"/>
              </a:rPr>
            </a:br>
            <a:r>
              <a:rPr lang="en-US" sz="2000">
                <a:latin typeface="Helvetica" charset="0"/>
                <a:cs typeface="Helvetica" charset="0"/>
              </a:rPr>
              <a:t/>
            </a:r>
            <a:br>
              <a:rPr lang="en-US" sz="2000">
                <a:latin typeface="Helvetica" charset="0"/>
                <a:cs typeface="Helvetica" charset="0"/>
              </a:rPr>
            </a:br>
            <a:r>
              <a:rPr lang="en-US" sz="2000">
                <a:latin typeface="Helvetica" charset="0"/>
                <a:cs typeface="Helvetica" charset="0"/>
              </a:rPr>
              <a:t>FV &amp; SE </a:t>
            </a:r>
            <a:br>
              <a:rPr lang="en-US" sz="2000">
                <a:latin typeface="Helvetica" charset="0"/>
                <a:cs typeface="Helvetica" charset="0"/>
              </a:rPr>
            </a:br>
            <a:r>
              <a:rPr lang="en-US" sz="2000">
                <a:latin typeface="Helvetica" charset="0"/>
                <a:cs typeface="Helvetica" charset="0"/>
              </a:rPr>
              <a:t>at 0.25</a:t>
            </a:r>
            <a:r>
              <a:rPr lang="en-US" sz="2000" baseline="40000">
                <a:latin typeface="Helvetica" charset="0"/>
              </a:rPr>
              <a:t>o</a:t>
            </a:r>
            <a:r>
              <a:rPr lang="en-US" sz="2000">
                <a:latin typeface="Helvetica" charset="0"/>
                <a:cs typeface="Helvetica" charset="0"/>
              </a:rPr>
              <a:t> </a:t>
            </a:r>
            <a:br>
              <a:rPr lang="en-US" sz="2000">
                <a:latin typeface="Helvetica" charset="0"/>
                <a:cs typeface="Helvetica" charset="0"/>
              </a:rPr>
            </a:br>
            <a:r>
              <a:rPr lang="en-US" sz="2000">
                <a:latin typeface="Helvetica" charset="0"/>
                <a:cs typeface="Helvetica" charset="0"/>
              </a:rPr>
              <a:t>(≈ 28 km)</a:t>
            </a:r>
            <a:br>
              <a:rPr lang="en-US" sz="2000">
                <a:latin typeface="Helvetica" charset="0"/>
                <a:cs typeface="Helvetica" charset="0"/>
              </a:rPr>
            </a:br>
            <a:r>
              <a:rPr lang="en-US" sz="2000">
                <a:latin typeface="Helvetica" charset="0"/>
                <a:cs typeface="Helvetica" charset="0"/>
              </a:rPr>
              <a:t/>
            </a:r>
            <a:br>
              <a:rPr lang="en-US" sz="2000">
                <a:latin typeface="Helvetica" charset="0"/>
                <a:cs typeface="Helvetica" charset="0"/>
              </a:rPr>
            </a:br>
            <a:r>
              <a:rPr lang="en-US" sz="2000">
                <a:latin typeface="Helvetica" charset="0"/>
                <a:cs typeface="Helvetica" charset="0"/>
              </a:rPr>
              <a:t>EUL &amp; SLD </a:t>
            </a:r>
            <a:br>
              <a:rPr lang="en-US" sz="2000">
                <a:latin typeface="Helvetica" charset="0"/>
                <a:cs typeface="Helvetica" charset="0"/>
              </a:rPr>
            </a:br>
            <a:r>
              <a:rPr lang="en-US" sz="2000">
                <a:latin typeface="Helvetica" charset="0"/>
                <a:cs typeface="Helvetica" charset="0"/>
              </a:rPr>
              <a:t>at T340</a:t>
            </a:r>
            <a:br>
              <a:rPr lang="en-US" sz="2000">
                <a:latin typeface="Helvetica" charset="0"/>
                <a:cs typeface="Helvetica" charset="0"/>
              </a:rPr>
            </a:br>
            <a:r>
              <a:rPr lang="en-US" sz="2000">
                <a:latin typeface="Helvetica" charset="0"/>
                <a:cs typeface="Helvetica" charset="0"/>
              </a:rPr>
              <a:t>(≈ 39 km)</a:t>
            </a:r>
          </a:p>
          <a:p>
            <a:pPr eaLnBrk="1" hangingPunct="1"/>
            <a:r>
              <a:rPr lang="en-US" sz="2000">
                <a:latin typeface="Helvetica" charset="0"/>
                <a:cs typeface="Helvetica" charset="0"/>
              </a:rPr>
              <a:t> </a:t>
            </a:r>
          </a:p>
        </p:txBody>
      </p:sp>
      <p:pic>
        <p:nvPicPr>
          <p:cNvPr id="43013" name="Picture 18" descr="cross_section_day_10_0.25_T340_simple.ep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782763"/>
            <a:ext cx="6680200" cy="423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Date Placeholder 1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43015" name="Slide Number Placeholder 2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BAF995-8F84-224D-B423-BC9953E27A32}" type="slidenum">
              <a:rPr lang="en-US" sz="1600">
                <a:solidFill>
                  <a:srgbClr val="FFFFFF"/>
                </a:solidFill>
              </a:rPr>
              <a:pPr eaLnBrk="1" hangingPunct="1"/>
              <a:t>27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43016" name="TextBox 11"/>
          <p:cNvSpPr txBox="1">
            <a:spLocks noChangeArrowheads="1"/>
          </p:cNvSpPr>
          <p:nvPr/>
        </p:nvSpPr>
        <p:spPr bwMode="auto">
          <a:xfrm>
            <a:off x="2728913" y="6172200"/>
            <a:ext cx="4878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[Reed &amp; Jablonowski 2012, JAMES]</a:t>
            </a:r>
          </a:p>
        </p:txBody>
      </p:sp>
    </p:spTree>
    <p:extLst>
      <p:ext uri="{BB962C8B-B14F-4D97-AF65-F5344CB8AC3E}">
        <p14:creationId xmlns:p14="http://schemas.microsoft.com/office/powerpoint/2010/main" val="2371880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43011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43017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43018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3600" dirty="0" smtClean="0">
                  <a:solidFill>
                    <a:schemeClr val="bg1"/>
                  </a:solidFill>
                </a:rPr>
                <a:t>DCMIP</a:t>
              </a:r>
              <a:r>
                <a:rPr lang="en-US" sz="3600" dirty="0">
                  <a:solidFill>
                    <a:schemeClr val="bg1"/>
                  </a:solidFill>
                </a:rPr>
                <a:t>-</a:t>
              </a:r>
              <a:r>
                <a:rPr lang="en-US" sz="3600" dirty="0" smtClean="0">
                  <a:solidFill>
                    <a:schemeClr val="bg1"/>
                  </a:solidFill>
                </a:rPr>
                <a:t>2016: Dynamical Core </a:t>
              </a:r>
              <a:r>
                <a:rPr lang="en-US" sz="3600" dirty="0" err="1" smtClean="0">
                  <a:solidFill>
                    <a:schemeClr val="bg1"/>
                  </a:solidFill>
                </a:rPr>
                <a:t>Intercomparison</a:t>
              </a:r>
              <a:r>
                <a:rPr lang="en-US" sz="3600" dirty="0" smtClean="0">
                  <a:solidFill>
                    <a:schemeClr val="bg1"/>
                  </a:solidFill>
                </a:rPr>
                <a:t> Project</a:t>
              </a:r>
              <a:endParaRPr lang="en-US" sz="3600" dirty="0">
                <a:solidFill>
                  <a:schemeClr val="tx2"/>
                </a:solidFill>
              </a:endParaRPr>
            </a:p>
          </p:txBody>
        </p:sp>
        <p:pic>
          <p:nvPicPr>
            <p:cNvPr id="43019" name="Picture 10" descr="hurricane_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2" name="TextBox 14"/>
          <p:cNvSpPr txBox="1">
            <a:spLocks noChangeArrowheads="1"/>
          </p:cNvSpPr>
          <p:nvPr/>
        </p:nvSpPr>
        <p:spPr bwMode="auto">
          <a:xfrm>
            <a:off x="6499225" y="1643063"/>
            <a:ext cx="2416175" cy="3477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latin typeface="Helvetica" charset="0"/>
                <a:cs typeface="Helvetica" charset="0"/>
              </a:rPr>
              <a:t>Wind Speed (m/s) </a:t>
            </a:r>
          </a:p>
          <a:p>
            <a:pPr algn="ctr" eaLnBrk="1" hangingPunct="1"/>
            <a:r>
              <a:rPr lang="en-US" sz="2000" dirty="0">
                <a:latin typeface="Helvetica" charset="0"/>
                <a:cs typeface="Helvetica" charset="0"/>
              </a:rPr>
              <a:t>At Day 10</a:t>
            </a:r>
          </a:p>
          <a:p>
            <a:pPr algn="ctr" eaLnBrk="1" hangingPunct="1"/>
            <a:endParaRPr lang="en-US" sz="2000" dirty="0">
              <a:latin typeface="Helvetica" charset="0"/>
              <a:cs typeface="Helvetica" charset="0"/>
            </a:endParaRPr>
          </a:p>
          <a:p>
            <a:pPr algn="ctr" eaLnBrk="1" hangingPunct="1"/>
            <a:r>
              <a:rPr lang="en-US" sz="2000" dirty="0">
                <a:latin typeface="Helvetica" charset="0"/>
                <a:cs typeface="Helvetica" charset="0"/>
              </a:rPr>
              <a:t>Differing strengths and shapes</a:t>
            </a:r>
            <a:r>
              <a:rPr lang="en-US" sz="2000" dirty="0" smtClean="0">
                <a:latin typeface="Helvetica" charset="0"/>
                <a:cs typeface="Helvetica" charset="0"/>
              </a:rPr>
              <a:t>:</a:t>
            </a:r>
          </a:p>
          <a:p>
            <a:pPr algn="ctr" eaLnBrk="1" hangingPunct="1"/>
            <a:r>
              <a:rPr lang="en-US" sz="2000" dirty="0">
                <a:latin typeface="Helvetica" charset="0"/>
                <a:cs typeface="Helvetica" charset="0"/>
              </a:rPr>
              <a:t/>
            </a:r>
            <a:br>
              <a:rPr lang="en-US" sz="2000" dirty="0">
                <a:latin typeface="Helvetica" charset="0"/>
                <a:cs typeface="Helvetica" charset="0"/>
              </a:rPr>
            </a:br>
            <a:r>
              <a:rPr lang="en-US" sz="2000" dirty="0" smtClean="0">
                <a:latin typeface="Helvetica" charset="0"/>
                <a:cs typeface="Helvetica" charset="0"/>
              </a:rPr>
              <a:t>Various Models</a:t>
            </a:r>
            <a:r>
              <a:rPr lang="en-US" sz="2000" dirty="0">
                <a:latin typeface="Helvetica" charset="0"/>
                <a:cs typeface="Helvetica" charset="0"/>
              </a:rPr>
              <a:t/>
            </a:r>
            <a:br>
              <a:rPr lang="en-US" sz="2000" dirty="0">
                <a:latin typeface="Helvetica" charset="0"/>
                <a:cs typeface="Helvetica" charset="0"/>
              </a:rPr>
            </a:br>
            <a:r>
              <a:rPr lang="en-US" sz="2000" dirty="0" smtClean="0">
                <a:latin typeface="Helvetica" charset="0"/>
                <a:cs typeface="Helvetica" charset="0"/>
              </a:rPr>
              <a:t> from around the world at 0.5</a:t>
            </a:r>
            <a:r>
              <a:rPr lang="en-US" sz="2000" baseline="40000" dirty="0" smtClean="0">
                <a:latin typeface="Helvetica" charset="0"/>
              </a:rPr>
              <a:t>o</a:t>
            </a:r>
            <a:r>
              <a:rPr lang="en-US" sz="2000" dirty="0" smtClean="0">
                <a:latin typeface="Helvetica" charset="0"/>
                <a:cs typeface="Helvetica" charset="0"/>
              </a:rPr>
              <a:t> </a:t>
            </a:r>
            <a:r>
              <a:rPr lang="en-US" sz="2000" dirty="0">
                <a:latin typeface="Helvetica" charset="0"/>
                <a:cs typeface="Helvetica" charset="0"/>
              </a:rPr>
              <a:t/>
            </a:r>
            <a:br>
              <a:rPr lang="en-US" sz="2000" dirty="0">
                <a:latin typeface="Helvetica" charset="0"/>
                <a:cs typeface="Helvetica" charset="0"/>
              </a:rPr>
            </a:br>
            <a:r>
              <a:rPr lang="en-US" sz="2000" dirty="0">
                <a:latin typeface="Helvetica" charset="0"/>
                <a:cs typeface="Helvetica" charset="0"/>
              </a:rPr>
              <a:t>(≈ </a:t>
            </a:r>
            <a:r>
              <a:rPr lang="en-US" sz="2000" dirty="0" smtClean="0">
                <a:latin typeface="Helvetica" charset="0"/>
                <a:cs typeface="Helvetica" charset="0"/>
              </a:rPr>
              <a:t>56 </a:t>
            </a:r>
            <a:r>
              <a:rPr lang="en-US" sz="2000" dirty="0">
                <a:latin typeface="Helvetica" charset="0"/>
                <a:cs typeface="Helvetica" charset="0"/>
              </a:rPr>
              <a:t>km)</a:t>
            </a:r>
            <a:br>
              <a:rPr lang="en-US" sz="2000" dirty="0">
                <a:latin typeface="Helvetica" charset="0"/>
                <a:cs typeface="Helvetica" charset="0"/>
              </a:rPr>
            </a:br>
            <a:endParaRPr lang="en-US" sz="2000" dirty="0">
              <a:latin typeface="Helvetica" charset="0"/>
              <a:cs typeface="Helvetica" charset="0"/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43015" name="Slide Number Placeholder 2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BAF995-8F84-224D-B423-BC9953E27A32}" type="slidenum">
              <a:rPr lang="en-US" sz="1600">
                <a:solidFill>
                  <a:srgbClr val="FFFFFF"/>
                </a:solidFill>
              </a:rPr>
              <a:pPr eaLnBrk="1" hangingPunct="1"/>
              <a:t>28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43016" name="TextBox 11"/>
          <p:cNvSpPr txBox="1">
            <a:spLocks noChangeArrowheads="1"/>
          </p:cNvSpPr>
          <p:nvPr/>
        </p:nvSpPr>
        <p:spPr bwMode="auto">
          <a:xfrm>
            <a:off x="2728913" y="6172200"/>
            <a:ext cx="4878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[Reed </a:t>
            </a:r>
            <a:r>
              <a:rPr lang="en-US" sz="1800" dirty="0" smtClean="0">
                <a:solidFill>
                  <a:schemeClr val="bg1"/>
                </a:solidFill>
              </a:rPr>
              <a:t>et al. 2018, </a:t>
            </a:r>
            <a:r>
              <a:rPr lang="en-US" sz="1800" i="1" dirty="0" smtClean="0">
                <a:solidFill>
                  <a:schemeClr val="bg1"/>
                </a:solidFill>
              </a:rPr>
              <a:t>in prep. </a:t>
            </a:r>
            <a:r>
              <a:rPr lang="en-US" sz="1800" dirty="0" smtClean="0">
                <a:solidFill>
                  <a:schemeClr val="bg1"/>
                </a:solidFill>
              </a:rPr>
              <a:t>]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" name="Picture 1" descr="Screen Shot 2017-03-14 at 10.44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43062"/>
            <a:ext cx="6156878" cy="440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5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3916363"/>
          </a:xfrm>
        </p:spPr>
        <p:txBody>
          <a:bodyPr/>
          <a:lstStyle/>
          <a:p>
            <a:r>
              <a:rPr lang="en-US" sz="2300" dirty="0" smtClean="0">
                <a:latin typeface="Arial"/>
                <a:cs typeface="Arial"/>
              </a:rPr>
              <a:t>Standard and reduced complexity CAM simulations </a:t>
            </a:r>
            <a:r>
              <a:rPr lang="en-US" sz="2300" dirty="0">
                <a:latin typeface="Arial"/>
                <a:ea typeface="Arial" charset="0"/>
                <a:cs typeface="Arial"/>
              </a:rPr>
              <a:t>show a </a:t>
            </a:r>
            <a:r>
              <a:rPr lang="en-US" sz="2300" b="1" dirty="0">
                <a:solidFill>
                  <a:srgbClr val="C0504D"/>
                </a:solidFill>
                <a:latin typeface="Arial"/>
                <a:ea typeface="Arial" charset="0"/>
                <a:cs typeface="Arial"/>
              </a:rPr>
              <a:t>sensitivity </a:t>
            </a:r>
            <a:r>
              <a:rPr lang="en-US" sz="2300" b="1" dirty="0" smtClean="0">
                <a:solidFill>
                  <a:srgbClr val="C0504D"/>
                </a:solidFill>
                <a:latin typeface="Arial"/>
                <a:ea typeface="Arial" charset="0"/>
                <a:cs typeface="Arial"/>
              </a:rPr>
              <a:t>to </a:t>
            </a:r>
            <a:r>
              <a:rPr lang="en-US" sz="2300" b="1" dirty="0">
                <a:solidFill>
                  <a:srgbClr val="C0504D"/>
                </a:solidFill>
                <a:latin typeface="Arial"/>
                <a:ea typeface="Arial" charset="0"/>
                <a:cs typeface="Arial"/>
              </a:rPr>
              <a:t>horizontal </a:t>
            </a:r>
            <a:r>
              <a:rPr lang="en-US" sz="2300" b="1" dirty="0" smtClean="0">
                <a:solidFill>
                  <a:srgbClr val="C0504D"/>
                </a:solidFill>
                <a:latin typeface="Arial"/>
                <a:ea typeface="Arial" charset="0"/>
                <a:cs typeface="Arial"/>
              </a:rPr>
              <a:t>resolution</a:t>
            </a:r>
            <a:r>
              <a:rPr lang="en-US" sz="2300" dirty="0" smtClean="0">
                <a:latin typeface="Arial"/>
                <a:ea typeface="Arial" charset="0"/>
                <a:cs typeface="Arial"/>
              </a:rPr>
              <a:t>. The magnitude of this sensitivity is </a:t>
            </a:r>
            <a:r>
              <a:rPr lang="en-US" sz="2300" dirty="0">
                <a:latin typeface="Arial"/>
                <a:ea typeface="Arial" charset="0"/>
                <a:cs typeface="Arial"/>
              </a:rPr>
              <a:t>not expected from </a:t>
            </a:r>
            <a:r>
              <a:rPr lang="en-US" sz="2300" i="1" dirty="0">
                <a:solidFill>
                  <a:srgbClr val="C0504D"/>
                </a:solidFill>
                <a:latin typeface="Arial"/>
                <a:ea typeface="Arial" charset="0"/>
                <a:cs typeface="Arial"/>
              </a:rPr>
              <a:t>simple scaling arguments</a:t>
            </a:r>
            <a:endParaRPr lang="en-US" sz="2300" i="1" dirty="0" smtClean="0">
              <a:solidFill>
                <a:srgbClr val="C0504D"/>
              </a:solidFill>
              <a:latin typeface="Arial"/>
              <a:cs typeface="Arial"/>
            </a:endParaRPr>
          </a:p>
          <a:p>
            <a:r>
              <a:rPr lang="en-US" sz="2300" dirty="0" smtClean="0">
                <a:latin typeface="Arial"/>
                <a:cs typeface="Arial"/>
              </a:rPr>
              <a:t>Isolating interactions </a:t>
            </a:r>
            <a:r>
              <a:rPr lang="en-US" sz="2300" dirty="0">
                <a:latin typeface="Arial"/>
                <a:cs typeface="Arial"/>
              </a:rPr>
              <a:t>between a dynamical core and moisture </a:t>
            </a:r>
            <a:r>
              <a:rPr lang="en-US" sz="2300" dirty="0" smtClean="0">
                <a:latin typeface="Arial"/>
                <a:cs typeface="Arial"/>
              </a:rPr>
              <a:t>processes using </a:t>
            </a:r>
            <a:r>
              <a:rPr lang="en-US" sz="2300" b="1" dirty="0" smtClean="0">
                <a:solidFill>
                  <a:srgbClr val="C0504D"/>
                </a:solidFill>
                <a:latin typeface="Arial"/>
                <a:cs typeface="Arial"/>
              </a:rPr>
              <a:t>simplified physics </a:t>
            </a:r>
            <a:r>
              <a:rPr lang="en-US" sz="2300" b="1" dirty="0" smtClean="0">
                <a:solidFill>
                  <a:srgbClr val="C0504D"/>
                </a:solidFill>
                <a:latin typeface="Arial"/>
                <a:cs typeface="Arial"/>
              </a:rPr>
              <a:t>packages </a:t>
            </a:r>
            <a:r>
              <a:rPr lang="en-US" sz="2300" dirty="0" smtClean="0">
                <a:latin typeface="Arial"/>
                <a:cs typeface="Arial"/>
              </a:rPr>
              <a:t>can reveal </a:t>
            </a:r>
            <a:r>
              <a:rPr lang="en-US" sz="2300" dirty="0">
                <a:latin typeface="Arial"/>
                <a:cs typeface="Arial"/>
              </a:rPr>
              <a:t>aspects of the physics-dynamics </a:t>
            </a:r>
            <a:r>
              <a:rPr lang="en-US" sz="2300" dirty="0" smtClean="0">
                <a:latin typeface="Arial"/>
                <a:cs typeface="Arial"/>
              </a:rPr>
              <a:t>coupling that impact this resolution sensitivity (i.e., </a:t>
            </a:r>
            <a:r>
              <a:rPr lang="en-US" sz="2300" b="1" dirty="0" smtClean="0">
                <a:solidFill>
                  <a:schemeClr val="accent2"/>
                </a:solidFill>
                <a:latin typeface="Arial"/>
                <a:cs typeface="Arial"/>
              </a:rPr>
              <a:t>coupling frequency!</a:t>
            </a:r>
            <a:r>
              <a:rPr lang="en-US" sz="2300" dirty="0" smtClean="0">
                <a:latin typeface="Arial"/>
                <a:cs typeface="Arial"/>
              </a:rPr>
              <a:t>).</a:t>
            </a:r>
            <a:endParaRPr lang="en-US" sz="2300" dirty="0">
              <a:latin typeface="Arial"/>
              <a:cs typeface="Arial"/>
            </a:endParaRPr>
          </a:p>
          <a:p>
            <a:r>
              <a:rPr lang="en-US" sz="2300" b="1" dirty="0" smtClean="0">
                <a:solidFill>
                  <a:srgbClr val="C0504D"/>
                </a:solidFill>
                <a:latin typeface="Arial"/>
                <a:cs typeface="Arial"/>
              </a:rPr>
              <a:t>Reduced </a:t>
            </a:r>
            <a:r>
              <a:rPr lang="en-US" sz="2300" b="1" dirty="0">
                <a:solidFill>
                  <a:srgbClr val="C0504D"/>
                </a:solidFill>
                <a:latin typeface="Arial"/>
                <a:cs typeface="Arial"/>
              </a:rPr>
              <a:t>complexity </a:t>
            </a:r>
            <a:r>
              <a:rPr lang="en-US" sz="2300" b="1" dirty="0" err="1" smtClean="0">
                <a:solidFill>
                  <a:srgbClr val="C0504D"/>
                </a:solidFill>
                <a:latin typeface="Arial"/>
                <a:cs typeface="Arial"/>
              </a:rPr>
              <a:t>testbeds</a:t>
            </a:r>
            <a:r>
              <a:rPr lang="en-US" sz="2300" b="1" dirty="0" smtClean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lang="en-US" sz="2300" dirty="0" smtClean="0">
                <a:latin typeface="Arial"/>
                <a:cs typeface="Arial"/>
              </a:rPr>
              <a:t>are </a:t>
            </a:r>
            <a:r>
              <a:rPr lang="en-US" sz="2300" dirty="0">
                <a:latin typeface="Arial"/>
                <a:cs typeface="Arial"/>
              </a:rPr>
              <a:t>a useful tool (with quick turn around times) </a:t>
            </a:r>
            <a:r>
              <a:rPr lang="en-US" sz="2300" dirty="0" smtClean="0">
                <a:latin typeface="Arial"/>
                <a:cs typeface="Arial"/>
              </a:rPr>
              <a:t>to test/understand </a:t>
            </a:r>
            <a:r>
              <a:rPr lang="en-US" sz="2300" b="1" dirty="0" smtClean="0">
                <a:solidFill>
                  <a:srgbClr val="C0504D"/>
                </a:solidFill>
                <a:latin typeface="Arial"/>
                <a:cs typeface="Arial"/>
              </a:rPr>
              <a:t>physics-dynamics coupling</a:t>
            </a:r>
            <a:r>
              <a:rPr lang="en-US" sz="2300" dirty="0" smtClean="0">
                <a:latin typeface="Arial"/>
                <a:cs typeface="Arial"/>
              </a:rPr>
              <a:t>, since </a:t>
            </a:r>
            <a:r>
              <a:rPr lang="en-US" sz="2300" dirty="0" smtClean="0">
                <a:latin typeface="Arial"/>
                <a:cs typeface="Arial"/>
              </a:rPr>
              <a:t>they can be </a:t>
            </a:r>
            <a:r>
              <a:rPr lang="en-US" sz="2300" dirty="0">
                <a:latin typeface="Arial"/>
                <a:cs typeface="Arial"/>
              </a:rPr>
              <a:t>analyzed more </a:t>
            </a:r>
            <a:r>
              <a:rPr lang="en-US" sz="2300" dirty="0" smtClean="0">
                <a:latin typeface="Arial"/>
                <a:cs typeface="Arial"/>
              </a:rPr>
              <a:t>easily </a:t>
            </a:r>
            <a:r>
              <a:rPr lang="en-US" sz="2300" dirty="0" smtClean="0">
                <a:latin typeface="Arial"/>
                <a:cs typeface="Arial"/>
              </a:rPr>
              <a:t>than </a:t>
            </a:r>
            <a:r>
              <a:rPr lang="en-US" sz="2300" dirty="0" smtClean="0">
                <a:latin typeface="Arial"/>
                <a:cs typeface="Arial"/>
              </a:rPr>
              <a:t>traditional climate </a:t>
            </a:r>
            <a:r>
              <a:rPr lang="en-US" sz="2300" dirty="0" smtClean="0">
                <a:latin typeface="Arial"/>
                <a:cs typeface="Arial"/>
              </a:rPr>
              <a:t>modeling approaches.</a:t>
            </a:r>
            <a:endParaRPr lang="en-US" sz="2300" dirty="0">
              <a:latin typeface="Arial"/>
              <a:cs typeface="Arial"/>
            </a:endParaRPr>
          </a:p>
          <a:p>
            <a:pPr marL="0" indent="0">
              <a:buFont typeface="Arial" charset="0"/>
              <a:buNone/>
              <a:defRPr/>
            </a:pPr>
            <a:endParaRPr lang="en-US" sz="23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0115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90116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90121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90122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400">
                  <a:solidFill>
                    <a:schemeClr val="bg1"/>
                  </a:solidFill>
                </a:rPr>
                <a:t>Final Thoughts</a:t>
              </a:r>
              <a:endParaRPr lang="en-US" sz="4400">
                <a:solidFill>
                  <a:schemeClr val="tx2"/>
                </a:solidFill>
              </a:endParaRPr>
            </a:p>
          </p:txBody>
        </p:sp>
        <p:sp>
          <p:nvSpPr>
            <p:cNvPr id="90123" name="Picture 10" descr="hurricane_icon"/>
            <p:cNvSpPr>
              <a:spLocks noChangeAspect="1" noChangeArrowheads="1"/>
            </p:cNvSpPr>
            <p:nvPr/>
          </p:nvSpPr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Date Placeholder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90118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D0E54A-0446-E04C-8EF0-3E153F4B78C5}" type="slidenum">
              <a:rPr lang="en-US" sz="1600">
                <a:solidFill>
                  <a:srgbClr val="FFFFFF"/>
                </a:solidFill>
              </a:rPr>
              <a:pPr eaLnBrk="1" hangingPunct="1"/>
              <a:t>29</a:t>
            </a:fld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90120" name="Picture 10" descr="hurricane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4638"/>
            <a:ext cx="1474788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92388" y="5673504"/>
            <a:ext cx="4573587" cy="460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2"/>
                </a:solidFill>
              </a:rPr>
              <a:t>kevin.a.reed@stonybrook.edu</a:t>
            </a:r>
            <a:endParaRPr lang="en-US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7-10 at 9.36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47" y="1639304"/>
            <a:ext cx="3276067" cy="4551422"/>
          </a:xfrm>
          <a:prstGeom prst="rect">
            <a:avLst/>
          </a:prstGeom>
        </p:spPr>
      </p:pic>
      <p:pic>
        <p:nvPicPr>
          <p:cNvPr id="3" name="Picture 2" descr="Screen Shot 2018-07-10 at 9.36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565" y="1622143"/>
            <a:ext cx="2954193" cy="4615926"/>
          </a:xfrm>
          <a:prstGeom prst="rect">
            <a:avLst/>
          </a:prstGeom>
        </p:spPr>
      </p:pic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27652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27656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27657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200" dirty="0" smtClean="0">
                  <a:solidFill>
                    <a:schemeClr val="bg1"/>
                  </a:solidFill>
                </a:rPr>
                <a:t>Motivation: Resolution Sensitivity in CAM</a:t>
              </a:r>
              <a:endParaRPr lang="en-US" sz="4200" dirty="0">
                <a:solidFill>
                  <a:schemeClr val="tx2"/>
                </a:solidFill>
              </a:endParaRPr>
            </a:p>
          </p:txBody>
        </p:sp>
        <p:pic>
          <p:nvPicPr>
            <p:cNvPr id="27658" name="Picture 10" descr="hurricane_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3" name="TextBox 11"/>
          <p:cNvSpPr txBox="1">
            <a:spLocks noChangeArrowheads="1"/>
          </p:cNvSpPr>
          <p:nvPr/>
        </p:nvSpPr>
        <p:spPr bwMode="auto">
          <a:xfrm>
            <a:off x="2967038" y="6172200"/>
            <a:ext cx="4835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[</a:t>
            </a:r>
            <a:r>
              <a:rPr lang="en-US" sz="1800" dirty="0" err="1" smtClean="0">
                <a:solidFill>
                  <a:schemeClr val="bg1"/>
                </a:solidFill>
              </a:rPr>
              <a:t>Bacmeister</a:t>
            </a:r>
            <a:r>
              <a:rPr lang="en-US" sz="1800" dirty="0" smtClean="0">
                <a:solidFill>
                  <a:schemeClr val="bg1"/>
                </a:solidFill>
              </a:rPr>
              <a:t> et al. </a:t>
            </a:r>
            <a:r>
              <a:rPr lang="en-US" sz="1800" dirty="0" smtClean="0">
                <a:solidFill>
                  <a:schemeClr val="bg1"/>
                </a:solidFill>
              </a:rPr>
              <a:t>2014</a:t>
            </a:r>
            <a:r>
              <a:rPr lang="en-US" sz="1800" dirty="0" smtClean="0">
                <a:solidFill>
                  <a:schemeClr val="bg1"/>
                </a:solidFill>
              </a:rPr>
              <a:t>, J. Climate]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 dirty="0"/>
          </a:p>
        </p:txBody>
      </p:sp>
      <p:sp>
        <p:nvSpPr>
          <p:cNvPr id="27655" name="Slide Number Placeholder 1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415B8D-0AA1-FA4C-A877-49127815DB05}" type="slidenum">
              <a:rPr lang="en-US" sz="1600">
                <a:solidFill>
                  <a:srgbClr val="FFFFFF"/>
                </a:solidFill>
              </a:rPr>
              <a:pPr eaLnBrk="1" hangingPunct="1"/>
              <a:t>3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1932237" y="3500972"/>
            <a:ext cx="2736306" cy="40011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algn="ctr"/>
            <a:r>
              <a:rPr lang="en-US" sz="2000" b="1" dirty="0" smtClean="0">
                <a:solidFill>
                  <a:srgbClr val="C0504D"/>
                </a:solidFill>
              </a:rPr>
              <a:t>CAM4</a:t>
            </a:r>
            <a:endParaRPr lang="en-US" sz="2000" dirty="0"/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4960331" y="3500972"/>
            <a:ext cx="2736306" cy="40011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algn="ctr"/>
            <a:r>
              <a:rPr lang="en-US" sz="2000" b="1" dirty="0" smtClean="0">
                <a:solidFill>
                  <a:srgbClr val="C0504D"/>
                </a:solidFill>
              </a:rPr>
              <a:t>CAM5</a:t>
            </a:r>
            <a:endParaRPr lang="en-US" sz="2000" dirty="0"/>
          </a:p>
        </p:txBody>
      </p:sp>
      <p:sp>
        <p:nvSpPr>
          <p:cNvPr id="22" name="TextBox 10"/>
          <p:cNvSpPr txBox="1">
            <a:spLocks noChangeArrowheads="1"/>
          </p:cNvSpPr>
          <p:nvPr/>
        </p:nvSpPr>
        <p:spPr bwMode="auto">
          <a:xfrm rot="16200000">
            <a:off x="292684" y="2199033"/>
            <a:ext cx="1655515" cy="707886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algn="ctr"/>
            <a:r>
              <a:rPr lang="en-US" sz="2000" b="1" dirty="0" smtClean="0">
                <a:solidFill>
                  <a:srgbClr val="C0504D"/>
                </a:solidFill>
              </a:rPr>
              <a:t>1 deg.</a:t>
            </a:r>
          </a:p>
          <a:p>
            <a:pPr marL="0" algn="ctr"/>
            <a:r>
              <a:rPr lang="en-US" sz="2000" b="1" dirty="0" smtClean="0">
                <a:solidFill>
                  <a:srgbClr val="C0504D"/>
                </a:solidFill>
              </a:rPr>
              <a:t>(100 km)</a:t>
            </a:r>
            <a:endParaRPr lang="en-US" sz="2000" dirty="0"/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 rot="16200000">
            <a:off x="292686" y="4458651"/>
            <a:ext cx="1655515" cy="707886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algn="ctr"/>
            <a:r>
              <a:rPr lang="en-US" sz="2000" b="1" dirty="0" smtClean="0">
                <a:solidFill>
                  <a:srgbClr val="C0504D"/>
                </a:solidFill>
              </a:rPr>
              <a:t>0.25 deg.</a:t>
            </a:r>
          </a:p>
          <a:p>
            <a:pPr marL="0" algn="ctr"/>
            <a:r>
              <a:rPr lang="en-US" sz="2000" b="1" dirty="0" smtClean="0">
                <a:solidFill>
                  <a:srgbClr val="C0504D"/>
                </a:solidFill>
              </a:rPr>
              <a:t>(25 km)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789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45060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45063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45064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Advertisement: RCEMIP </a:t>
              </a:r>
              <a:endParaRPr lang="en-US" sz="4400" dirty="0">
                <a:solidFill>
                  <a:schemeClr val="tx2"/>
                </a:solidFill>
              </a:endParaRPr>
            </a:p>
          </p:txBody>
        </p:sp>
        <p:pic>
          <p:nvPicPr>
            <p:cNvPr id="45065" name="Picture 10" descr="hurricane_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Date Placeholder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45062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2D369A-11E6-D04D-A0E6-69ED622FA91A}" type="slidenum">
              <a:rPr lang="en-US" sz="1600">
                <a:solidFill>
                  <a:srgbClr val="FFFFFF"/>
                </a:solidFill>
              </a:rPr>
              <a:pPr eaLnBrk="1" hangingPunct="1"/>
              <a:t>30</a:t>
            </a:fld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3" name="Picture 2" descr="Screen Shot 2018-07-10 at 11.42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" y="1609123"/>
            <a:ext cx="3964831" cy="1936446"/>
          </a:xfrm>
          <a:prstGeom prst="rect">
            <a:avLst/>
          </a:prstGeom>
        </p:spPr>
      </p:pic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2728913" y="6172200"/>
            <a:ext cx="4878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[http://</a:t>
            </a:r>
            <a:r>
              <a:rPr lang="en-US" sz="1800" dirty="0" err="1">
                <a:solidFill>
                  <a:schemeClr val="bg1"/>
                </a:solidFill>
              </a:rPr>
              <a:t>myweb.fsu.edu</a:t>
            </a:r>
            <a:r>
              <a:rPr lang="en-US" sz="1800" dirty="0">
                <a:solidFill>
                  <a:schemeClr val="bg1"/>
                </a:solidFill>
              </a:rPr>
              <a:t>/awing/</a:t>
            </a:r>
            <a:r>
              <a:rPr lang="en-US" sz="1800" dirty="0" err="1">
                <a:solidFill>
                  <a:schemeClr val="bg1"/>
                </a:solidFill>
              </a:rPr>
              <a:t>rcemip.html</a:t>
            </a:r>
            <a:r>
              <a:rPr lang="en-US" sz="1800" dirty="0">
                <a:solidFill>
                  <a:schemeClr val="bg1"/>
                </a:solidFill>
              </a:rPr>
              <a:t>]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Picture 3" descr="Fig1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10" y="3307291"/>
            <a:ext cx="8388794" cy="2796265"/>
          </a:xfrm>
          <a:prstGeom prst="rect">
            <a:avLst/>
          </a:prstGeom>
        </p:spPr>
      </p:pic>
      <p:pic>
        <p:nvPicPr>
          <p:cNvPr id="5" name="Picture 4" descr="Fig0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92" y="1602772"/>
            <a:ext cx="1159360" cy="1623103"/>
          </a:xfrm>
          <a:prstGeom prst="rect">
            <a:avLst/>
          </a:prstGeom>
        </p:spPr>
      </p:pic>
      <p:pic>
        <p:nvPicPr>
          <p:cNvPr id="6" name="Picture 5" descr="Fig08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1344" y="1364081"/>
            <a:ext cx="1623104" cy="2100488"/>
          </a:xfrm>
          <a:prstGeom prst="rect">
            <a:avLst/>
          </a:prstGeom>
        </p:spPr>
      </p:pic>
      <p:pic>
        <p:nvPicPr>
          <p:cNvPr id="7" name="Picture 6" descr="Fig09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32" y="1604137"/>
            <a:ext cx="900568" cy="16217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896" y="506252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327" y="4461882"/>
            <a:ext cx="1598994" cy="160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57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27652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27656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27657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200" dirty="0" smtClean="0">
                  <a:solidFill>
                    <a:schemeClr val="bg1"/>
                  </a:solidFill>
                </a:rPr>
                <a:t>Motivation: Resolution Sensitivity in CAM4 </a:t>
              </a:r>
              <a:endParaRPr lang="en-US" sz="4200" dirty="0">
                <a:solidFill>
                  <a:schemeClr val="tx2"/>
                </a:solidFill>
              </a:endParaRPr>
            </a:p>
          </p:txBody>
        </p:sp>
        <p:pic>
          <p:nvPicPr>
            <p:cNvPr id="27658" name="Picture 10" descr="hurricane_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3" name="TextBox 11"/>
          <p:cNvSpPr txBox="1">
            <a:spLocks noChangeArrowheads="1"/>
          </p:cNvSpPr>
          <p:nvPr/>
        </p:nvSpPr>
        <p:spPr bwMode="auto">
          <a:xfrm>
            <a:off x="2967038" y="6172200"/>
            <a:ext cx="4835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[Herrington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&amp;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Reed 2017, J. Climate]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 dirty="0"/>
          </a:p>
        </p:txBody>
      </p:sp>
      <p:sp>
        <p:nvSpPr>
          <p:cNvPr id="27655" name="Slide Number Placeholder 1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415B8D-0AA1-FA4C-A877-49127815DB05}" type="slidenum">
              <a:rPr lang="en-US" sz="1600">
                <a:solidFill>
                  <a:srgbClr val="FFFFFF"/>
                </a:solidFill>
              </a:rPr>
              <a:pPr eaLnBrk="1" hangingPunct="1"/>
              <a:t>4</a:t>
            </a:fld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r="23333" b="53601"/>
          <a:stretch/>
        </p:blipFill>
        <p:spPr>
          <a:xfrm>
            <a:off x="3795868" y="1717132"/>
            <a:ext cx="4890932" cy="42551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8" t="29883" r="27476" b="62246"/>
          <a:stretch/>
        </p:blipFill>
        <p:spPr>
          <a:xfrm>
            <a:off x="4691400" y="2540368"/>
            <a:ext cx="1615662" cy="779385"/>
          </a:xfrm>
          <a:prstGeom prst="rect">
            <a:avLst/>
          </a:prstGeom>
        </p:spPr>
      </p:pic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745061" y="1848042"/>
            <a:ext cx="2736306" cy="1200328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ea typeface="Arial" charset="0"/>
                <a:cs typeface="Arial" charset="0"/>
              </a:rPr>
              <a:t>Change </a:t>
            </a:r>
            <a:r>
              <a:rPr lang="en-US" dirty="0" smtClean="0">
                <a:ea typeface="Arial" charset="0"/>
                <a:cs typeface="Arial" charset="0"/>
              </a:rPr>
              <a:t>in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  <a:ea typeface="Arial" charset="0"/>
                <a:cs typeface="Arial" charset="0"/>
              </a:rPr>
              <a:t>c</a:t>
            </a:r>
            <a:r>
              <a:rPr lang="en-US" b="1" dirty="0" smtClean="0">
                <a:solidFill>
                  <a:schemeClr val="accent2"/>
                </a:solidFill>
                <a:ea typeface="Arial" charset="0"/>
                <a:cs typeface="Arial" charset="0"/>
              </a:rPr>
              <a:t>onvective</a:t>
            </a:r>
          </a:p>
          <a:p>
            <a:pPr algn="ctr"/>
            <a:r>
              <a:rPr lang="en-US" dirty="0" smtClean="0">
                <a:ea typeface="Arial" charset="0"/>
                <a:cs typeface="Arial" charset="0"/>
              </a:rPr>
              <a:t>precipitation </a:t>
            </a:r>
            <a:endParaRPr lang="en-US" dirty="0"/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745061" y="4078020"/>
            <a:ext cx="2736306" cy="156966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en-US" dirty="0">
                <a:ea typeface="Arial" charset="0"/>
                <a:cs typeface="Arial" charset="0"/>
              </a:rPr>
              <a:t>Change </a:t>
            </a:r>
            <a:r>
              <a:rPr lang="en-US" dirty="0" smtClean="0">
                <a:ea typeface="Arial" charset="0"/>
                <a:cs typeface="Arial" charset="0"/>
              </a:rPr>
              <a:t>in </a:t>
            </a:r>
            <a:r>
              <a:rPr lang="en-US" b="1" dirty="0" err="1" smtClean="0">
                <a:solidFill>
                  <a:srgbClr val="C0504D"/>
                </a:solidFill>
                <a:ea typeface="Arial" charset="0"/>
                <a:cs typeface="Arial" charset="0"/>
              </a:rPr>
              <a:t>stratiform</a:t>
            </a:r>
            <a:r>
              <a:rPr lang="en-US" dirty="0" smtClean="0">
                <a:ea typeface="Arial" charset="0"/>
                <a:cs typeface="Arial" charset="0"/>
              </a:rPr>
              <a:t> </a:t>
            </a:r>
          </a:p>
          <a:p>
            <a:pPr marL="0" indent="0" algn="ctr"/>
            <a:r>
              <a:rPr lang="en-US" dirty="0" smtClean="0">
                <a:ea typeface="Arial" charset="0"/>
                <a:cs typeface="Arial" charset="0"/>
              </a:rPr>
              <a:t>(large-scale) precipitation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530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Helvetica" charset="0"/>
              </a:rPr>
              <a:t>Utilize a test hierarchy</a:t>
            </a:r>
            <a:endParaRPr lang="en-US" dirty="0">
              <a:solidFill>
                <a:srgbClr val="FF0000"/>
              </a:solidFill>
              <a:latin typeface="Helvetica" charset="0"/>
              <a:ea typeface="ＭＳ Ｐゴシック" charset="0"/>
              <a:cs typeface="Helvetica" charset="0"/>
            </a:endParaRPr>
          </a:p>
        </p:txBody>
      </p:sp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38916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38940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38941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3600" dirty="0">
                  <a:solidFill>
                    <a:schemeClr val="bg1"/>
                  </a:solidFill>
                </a:rPr>
                <a:t>How </a:t>
              </a:r>
              <a:r>
                <a:rPr lang="en-US" sz="3600" dirty="0" smtClean="0">
                  <a:solidFill>
                    <a:schemeClr val="bg1"/>
                  </a:solidFill>
                </a:rPr>
                <a:t>are GCMs evaluated? </a:t>
              </a:r>
              <a:r>
                <a:rPr lang="en-US" sz="3600" dirty="0" smtClean="0">
                  <a:solidFill>
                    <a:schemeClr val="bg1"/>
                  </a:solidFill>
                </a:rPr>
                <a:t>Physics-Dynamics Coupling?</a:t>
              </a:r>
              <a:endParaRPr lang="en-US" sz="3600" dirty="0">
                <a:solidFill>
                  <a:schemeClr val="tx2"/>
                </a:solidFill>
              </a:endParaRPr>
            </a:p>
          </p:txBody>
        </p:sp>
        <p:pic>
          <p:nvPicPr>
            <p:cNvPr id="38942" name="Picture 10" descr="hurricane_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ounded Rectangle 11"/>
          <p:cNvSpPr/>
          <p:nvPr/>
        </p:nvSpPr>
        <p:spPr>
          <a:xfrm>
            <a:off x="17463" y="3368675"/>
            <a:ext cx="1600200" cy="1600200"/>
          </a:xfrm>
          <a:prstGeom prst="roundRect">
            <a:avLst/>
          </a:prstGeom>
          <a:solidFill>
            <a:srgbClr val="FDFF7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884363" y="3368675"/>
            <a:ext cx="1600200" cy="1600200"/>
          </a:xfrm>
          <a:prstGeom prst="roundRect">
            <a:avLst/>
          </a:prstGeom>
          <a:solidFill>
            <a:srgbClr val="FFFCA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659438" y="3368675"/>
            <a:ext cx="1600200" cy="1600200"/>
          </a:xfrm>
          <a:prstGeom prst="roundRect">
            <a:avLst/>
          </a:prstGeom>
          <a:solidFill>
            <a:srgbClr val="CCD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26338" y="3368675"/>
            <a:ext cx="1600200" cy="1600200"/>
          </a:xfrm>
          <a:prstGeom prst="roundRect">
            <a:avLst/>
          </a:prstGeom>
          <a:solidFill>
            <a:srgbClr val="557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38921" name="TextBox 16"/>
          <p:cNvSpPr txBox="1">
            <a:spLocks noChangeArrowheads="1"/>
          </p:cNvSpPr>
          <p:nvPr/>
        </p:nvSpPr>
        <p:spPr bwMode="auto">
          <a:xfrm>
            <a:off x="20638" y="3640138"/>
            <a:ext cx="160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2D</a:t>
            </a:r>
          </a:p>
          <a:p>
            <a:pPr algn="ctr" eaLnBrk="1" hangingPunct="1"/>
            <a:r>
              <a:rPr lang="en-US" sz="1800">
                <a:latin typeface="Calibri" charset="0"/>
              </a:rPr>
              <a:t>Shallow Water</a:t>
            </a:r>
          </a:p>
          <a:p>
            <a:pPr algn="ctr" eaLnBrk="1" hangingPunct="1"/>
            <a:r>
              <a:rPr lang="en-US" sz="1800">
                <a:latin typeface="Calibri" charset="0"/>
              </a:rPr>
              <a:t>Test Cases</a:t>
            </a:r>
          </a:p>
        </p:txBody>
      </p:sp>
      <p:sp>
        <p:nvSpPr>
          <p:cNvPr id="38922" name="TextBox 17"/>
          <p:cNvSpPr txBox="1">
            <a:spLocks noChangeArrowheads="1"/>
          </p:cNvSpPr>
          <p:nvPr/>
        </p:nvSpPr>
        <p:spPr bwMode="auto">
          <a:xfrm>
            <a:off x="1876425" y="3502025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3D</a:t>
            </a:r>
          </a:p>
          <a:p>
            <a:pPr algn="ctr" eaLnBrk="1" hangingPunct="1"/>
            <a:r>
              <a:rPr lang="en-US" sz="1800">
                <a:latin typeface="Calibri" charset="0"/>
              </a:rPr>
              <a:t>Dry Dynamical Core</a:t>
            </a:r>
          </a:p>
          <a:p>
            <a:pPr algn="ctr" eaLnBrk="1" hangingPunct="1"/>
            <a:r>
              <a:rPr lang="en-US" sz="1800">
                <a:latin typeface="Calibri" charset="0"/>
              </a:rPr>
              <a:t>Test Cases</a:t>
            </a:r>
          </a:p>
        </p:txBody>
      </p:sp>
      <p:sp>
        <p:nvSpPr>
          <p:cNvPr id="38923" name="TextBox 18"/>
          <p:cNvSpPr txBox="1">
            <a:spLocks noChangeArrowheads="1"/>
          </p:cNvSpPr>
          <p:nvPr/>
        </p:nvSpPr>
        <p:spPr bwMode="auto">
          <a:xfrm>
            <a:off x="5659438" y="3640138"/>
            <a:ext cx="160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3D</a:t>
            </a:r>
          </a:p>
          <a:p>
            <a:pPr algn="ctr" eaLnBrk="1" hangingPunct="1"/>
            <a:r>
              <a:rPr lang="en-US" sz="1800">
                <a:latin typeface="Calibri" charset="0"/>
              </a:rPr>
              <a:t>Aqua-Planet</a:t>
            </a:r>
          </a:p>
          <a:p>
            <a:pPr algn="ctr" eaLnBrk="1" hangingPunct="1"/>
            <a:r>
              <a:rPr lang="en-US" sz="1800">
                <a:latin typeface="Calibri" charset="0"/>
              </a:rPr>
              <a:t>Experiment</a:t>
            </a:r>
          </a:p>
        </p:txBody>
      </p:sp>
      <p:sp>
        <p:nvSpPr>
          <p:cNvPr id="38924" name="TextBox 19"/>
          <p:cNvSpPr txBox="1">
            <a:spLocks noChangeArrowheads="1"/>
          </p:cNvSpPr>
          <p:nvPr/>
        </p:nvSpPr>
        <p:spPr bwMode="auto">
          <a:xfrm>
            <a:off x="7445375" y="3778250"/>
            <a:ext cx="17383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3D</a:t>
            </a:r>
          </a:p>
          <a:p>
            <a:pPr algn="ctr" eaLnBrk="1" hangingPunct="1"/>
            <a:r>
              <a:rPr lang="en-US" sz="1800">
                <a:latin typeface="Calibri" charset="0"/>
              </a:rPr>
              <a:t>AMIP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641350" y="2374900"/>
            <a:ext cx="7754938" cy="708025"/>
          </a:xfrm>
          <a:prstGeom prst="rightArrow">
            <a:avLst/>
          </a:prstGeom>
          <a:gradFill flip="none" rotWithShape="1">
            <a:gsLst>
              <a:gs pos="0">
                <a:srgbClr val="FDFF76"/>
              </a:gs>
              <a:gs pos="100000">
                <a:srgbClr val="FFFFFF"/>
              </a:gs>
              <a:gs pos="99000">
                <a:srgbClr val="557C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1600200" y="3944938"/>
            <a:ext cx="447675" cy="457200"/>
          </a:xfrm>
          <a:prstGeom prst="rightArrow">
            <a:avLst/>
          </a:prstGeom>
          <a:solidFill>
            <a:srgbClr val="FF0000"/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7259638" y="3944938"/>
            <a:ext cx="447675" cy="457200"/>
          </a:xfrm>
          <a:prstGeom prst="rightArrow">
            <a:avLst/>
          </a:prstGeom>
          <a:solidFill>
            <a:srgbClr val="FF0000"/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38931" name="TextBox 26"/>
          <p:cNvSpPr txBox="1">
            <a:spLocks noChangeArrowheads="1"/>
          </p:cNvSpPr>
          <p:nvPr/>
        </p:nvSpPr>
        <p:spPr bwMode="auto">
          <a:xfrm>
            <a:off x="2868613" y="2476500"/>
            <a:ext cx="3406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Increasing Complexity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9763" y="5184775"/>
            <a:ext cx="2289175" cy="400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Deterministic tests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45200" y="5078413"/>
            <a:ext cx="2428875" cy="10144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Tests of the </a:t>
            </a:r>
          </a:p>
          <a:p>
            <a:pPr>
              <a:defRPr/>
            </a:pPr>
            <a:r>
              <a:rPr lang="en-US" sz="2000" b="1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statistical</a:t>
            </a:r>
            <a:r>
              <a:rPr lang="en-US" sz="2000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behavior</a:t>
            </a:r>
            <a:br>
              <a:rPr lang="en-US" sz="2000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</a:br>
            <a:r>
              <a:rPr lang="en-US" sz="2000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(model ‘climate’)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3484563" y="3968750"/>
            <a:ext cx="2339975" cy="457200"/>
          </a:xfrm>
          <a:prstGeom prst="rightArrow">
            <a:avLst/>
          </a:prstGeom>
          <a:solidFill>
            <a:srgbClr val="FF0000"/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39" name="Date Placeholder 3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38936" name="Slide Number Placeholder 3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CC94C8-2C48-3B4A-8E99-EE8CAD6C8DA8}" type="slidenum">
              <a:rPr lang="en-US" sz="1600">
                <a:solidFill>
                  <a:srgbClr val="FFFFFF"/>
                </a:solidFill>
              </a:rPr>
              <a:pPr eaLnBrk="1" hangingPunct="1"/>
              <a:t>5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38937" name="TextBox 11"/>
          <p:cNvSpPr txBox="1">
            <a:spLocks noChangeArrowheads="1"/>
          </p:cNvSpPr>
          <p:nvPr/>
        </p:nvSpPr>
        <p:spPr bwMode="auto">
          <a:xfrm>
            <a:off x="2728913" y="6172200"/>
            <a:ext cx="4878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[Reed &amp; Jablonowski 2012, JAMES]</a:t>
            </a:r>
          </a:p>
        </p:txBody>
      </p:sp>
    </p:spTree>
    <p:extLst>
      <p:ext uri="{BB962C8B-B14F-4D97-AF65-F5344CB8AC3E}">
        <p14:creationId xmlns:p14="http://schemas.microsoft.com/office/powerpoint/2010/main" val="571265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778930" y="1600200"/>
            <a:ext cx="3809993" cy="4525963"/>
          </a:xfrm>
        </p:spPr>
        <p:txBody>
          <a:bodyPr/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Temperature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tendency from the </a:t>
            </a:r>
            <a:r>
              <a:rPr lang="en-US" sz="2000" b="1" dirty="0">
                <a:solidFill>
                  <a:srgbClr val="C0504D"/>
                </a:solidFill>
                <a:latin typeface="Arial" charset="0"/>
                <a:ea typeface="Arial" charset="0"/>
                <a:cs typeface="Arial" charset="0"/>
              </a:rPr>
              <a:t>physical parameterizations</a:t>
            </a:r>
            <a:r>
              <a:rPr lang="en-US" sz="2000" dirty="0">
                <a:solidFill>
                  <a:srgbClr val="C0504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black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), vertical pressure velocity from the </a:t>
            </a:r>
            <a:r>
              <a:rPr lang="en-US" sz="2000" b="1" dirty="0">
                <a:solidFill>
                  <a:srgbClr val="C0504D"/>
                </a:solidFill>
                <a:latin typeface="Arial" charset="0"/>
                <a:ea typeface="Arial" charset="0"/>
                <a:cs typeface="Arial" charset="0"/>
              </a:rPr>
              <a:t>dynamical core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colors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endParaRPr lang="en-US" sz="10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Magnitude of vertical velocities increase with resolution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endParaRPr lang="en-US" sz="1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b="1" i="1" dirty="0">
                <a:solidFill>
                  <a:srgbClr val="C0504D"/>
                </a:solidFill>
                <a:latin typeface="Arial" charset="0"/>
                <a:ea typeface="Arial" charset="0"/>
                <a:cs typeface="Arial" charset="0"/>
              </a:rPr>
              <a:t>Horizontal scale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of the physics forcing decreases with resolution</a:t>
            </a:r>
            <a:endParaRPr lang="en-US" sz="20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27652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27656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27657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200" dirty="0" smtClean="0">
                  <a:solidFill>
                    <a:schemeClr val="bg1"/>
                  </a:solidFill>
                </a:rPr>
                <a:t>Scale sensitivity in CAM5 </a:t>
              </a:r>
              <a:r>
                <a:rPr lang="en-US" sz="4200" dirty="0" smtClean="0">
                  <a:solidFill>
                    <a:schemeClr val="bg1"/>
                  </a:solidFill>
                </a:rPr>
                <a:t>A</a:t>
              </a:r>
              <a:r>
                <a:rPr lang="en-US" sz="4200" dirty="0" smtClean="0">
                  <a:solidFill>
                    <a:schemeClr val="bg1"/>
                  </a:solidFill>
                </a:rPr>
                <a:t>qua-</a:t>
              </a:r>
              <a:r>
                <a:rPr lang="en-US" sz="4200" dirty="0" smtClean="0">
                  <a:solidFill>
                    <a:schemeClr val="bg1"/>
                  </a:solidFill>
                </a:rPr>
                <a:t>P</a:t>
              </a:r>
              <a:r>
                <a:rPr lang="en-US" sz="4200" dirty="0" smtClean="0">
                  <a:solidFill>
                    <a:schemeClr val="bg1"/>
                  </a:solidFill>
                </a:rPr>
                <a:t>lanet </a:t>
              </a:r>
              <a:endParaRPr lang="en-US" sz="4200" dirty="0">
                <a:solidFill>
                  <a:schemeClr val="tx2"/>
                </a:solidFill>
              </a:endParaRPr>
            </a:p>
          </p:txBody>
        </p:sp>
        <p:pic>
          <p:nvPicPr>
            <p:cNvPr id="27658" name="Picture 10" descr="hurricane_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3" name="TextBox 11"/>
          <p:cNvSpPr txBox="1">
            <a:spLocks noChangeArrowheads="1"/>
          </p:cNvSpPr>
          <p:nvPr/>
        </p:nvSpPr>
        <p:spPr bwMode="auto">
          <a:xfrm>
            <a:off x="2967038" y="6172200"/>
            <a:ext cx="4835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[Herrington </a:t>
            </a:r>
            <a:r>
              <a:rPr lang="en-US" sz="1800" dirty="0">
                <a:solidFill>
                  <a:schemeClr val="bg1"/>
                </a:solidFill>
              </a:rPr>
              <a:t>&amp; </a:t>
            </a:r>
            <a:r>
              <a:rPr lang="en-US" sz="1800" dirty="0" smtClean="0">
                <a:solidFill>
                  <a:schemeClr val="bg1"/>
                </a:solidFill>
              </a:rPr>
              <a:t>Reed</a:t>
            </a:r>
            <a:r>
              <a:rPr lang="en-US" sz="1800" dirty="0" smtClean="0">
                <a:solidFill>
                  <a:schemeClr val="bg1"/>
                </a:solidFill>
              </a:rPr>
              <a:t> 2018, JAMES]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27655" name="Slide Number Placeholder 1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415B8D-0AA1-FA4C-A877-49127815DB05}" type="slidenum">
              <a:rPr lang="en-US" sz="1600">
                <a:solidFill>
                  <a:srgbClr val="FFFFFF"/>
                </a:solidFill>
              </a:rPr>
              <a:pPr eaLnBrk="1" hangingPunct="1"/>
              <a:t>6</a:t>
            </a:fld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35" y="1744134"/>
            <a:ext cx="3597387" cy="4382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477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Helvetica" charset="0"/>
              </a:rPr>
              <a:t>Utilize a test hierarchy</a:t>
            </a:r>
            <a:endParaRPr lang="en-US" dirty="0">
              <a:solidFill>
                <a:srgbClr val="FF0000"/>
              </a:solidFill>
              <a:latin typeface="Helvetica" charset="0"/>
              <a:ea typeface="ＭＳ Ｐゴシック" charset="0"/>
              <a:cs typeface="Helvetica" charset="0"/>
            </a:endParaRPr>
          </a:p>
        </p:txBody>
      </p:sp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38916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38940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38941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3600" dirty="0">
                  <a:solidFill>
                    <a:schemeClr val="bg1"/>
                  </a:solidFill>
                </a:rPr>
                <a:t>How are GCMs evaluated? Physics-Dynamics Coupling?</a:t>
              </a:r>
              <a:endParaRPr lang="en-US" sz="3600" dirty="0">
                <a:solidFill>
                  <a:schemeClr val="tx2"/>
                </a:solidFill>
              </a:endParaRPr>
            </a:p>
          </p:txBody>
        </p:sp>
        <p:pic>
          <p:nvPicPr>
            <p:cNvPr id="38942" name="Picture 10" descr="hurricane_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Date Placeholder 3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38936" name="Slide Number Placeholder 3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CC94C8-2C48-3B4A-8E99-EE8CAD6C8DA8}" type="slidenum">
              <a:rPr lang="en-US" sz="1600">
                <a:solidFill>
                  <a:srgbClr val="FFFFFF"/>
                </a:solidFill>
              </a:rPr>
              <a:pPr eaLnBrk="1" hangingPunct="1"/>
              <a:t>7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38937" name="TextBox 11"/>
          <p:cNvSpPr txBox="1">
            <a:spLocks noChangeArrowheads="1"/>
          </p:cNvSpPr>
          <p:nvPr/>
        </p:nvSpPr>
        <p:spPr bwMode="auto">
          <a:xfrm>
            <a:off x="2167467" y="6172200"/>
            <a:ext cx="54398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[</a:t>
            </a:r>
            <a:r>
              <a:rPr lang="en-US" sz="1800" i="1" dirty="0" smtClean="0">
                <a:solidFill>
                  <a:schemeClr val="bg1"/>
                </a:solidFill>
              </a:rPr>
              <a:t>Updated from </a:t>
            </a:r>
            <a:r>
              <a:rPr lang="en-US" sz="1800" dirty="0" smtClean="0">
                <a:solidFill>
                  <a:schemeClr val="bg1"/>
                </a:solidFill>
              </a:rPr>
              <a:t>Reed </a:t>
            </a:r>
            <a:r>
              <a:rPr lang="en-US" sz="1800" dirty="0">
                <a:solidFill>
                  <a:schemeClr val="bg1"/>
                </a:solidFill>
              </a:rPr>
              <a:t>&amp; </a:t>
            </a:r>
            <a:r>
              <a:rPr lang="en-US" sz="1800" dirty="0" err="1">
                <a:solidFill>
                  <a:schemeClr val="bg1"/>
                </a:solidFill>
              </a:rPr>
              <a:t>Jablonowski</a:t>
            </a:r>
            <a:r>
              <a:rPr lang="en-US" sz="1800" dirty="0">
                <a:solidFill>
                  <a:schemeClr val="bg1"/>
                </a:solidFill>
              </a:rPr>
              <a:t> 2012, JAMES]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45720" y="3197017"/>
            <a:ext cx="1280160" cy="1600200"/>
          </a:xfrm>
          <a:prstGeom prst="roundRect">
            <a:avLst/>
          </a:prstGeom>
          <a:solidFill>
            <a:srgbClr val="FDFF7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1600200" y="3197017"/>
            <a:ext cx="1280160" cy="1600200"/>
          </a:xfrm>
          <a:prstGeom prst="roundRect">
            <a:avLst/>
          </a:prstGeom>
          <a:solidFill>
            <a:srgbClr val="FFFCA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6263640" y="3197017"/>
            <a:ext cx="1280160" cy="1600200"/>
          </a:xfrm>
          <a:prstGeom prst="roundRect">
            <a:avLst/>
          </a:prstGeom>
          <a:solidFill>
            <a:srgbClr val="CCD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7818120" y="3197017"/>
            <a:ext cx="1280160" cy="1600200"/>
          </a:xfrm>
          <a:prstGeom prst="roundRect">
            <a:avLst/>
          </a:prstGeom>
          <a:solidFill>
            <a:srgbClr val="557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89" name="TextBox 16"/>
          <p:cNvSpPr txBox="1">
            <a:spLocks noChangeArrowheads="1"/>
          </p:cNvSpPr>
          <p:nvPr/>
        </p:nvSpPr>
        <p:spPr bwMode="auto">
          <a:xfrm>
            <a:off x="45720" y="3396952"/>
            <a:ext cx="12801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 charset="0"/>
              </a:rPr>
              <a:t>2D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Shallow Water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Test Cases</a:t>
            </a:r>
          </a:p>
        </p:txBody>
      </p:sp>
      <p:sp>
        <p:nvSpPr>
          <p:cNvPr id="90" name="TextBox 17"/>
          <p:cNvSpPr txBox="1">
            <a:spLocks noChangeArrowheads="1"/>
          </p:cNvSpPr>
          <p:nvPr/>
        </p:nvSpPr>
        <p:spPr bwMode="auto">
          <a:xfrm>
            <a:off x="1600200" y="3258454"/>
            <a:ext cx="128016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 charset="0"/>
              </a:rPr>
              <a:t>3D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Dry Dynamical Core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Test Cases</a:t>
            </a:r>
          </a:p>
        </p:txBody>
      </p:sp>
      <p:sp>
        <p:nvSpPr>
          <p:cNvPr id="91" name="TextBox 18"/>
          <p:cNvSpPr txBox="1">
            <a:spLocks noChangeArrowheads="1"/>
          </p:cNvSpPr>
          <p:nvPr/>
        </p:nvSpPr>
        <p:spPr bwMode="auto">
          <a:xfrm>
            <a:off x="6263640" y="3396951"/>
            <a:ext cx="12801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 charset="0"/>
              </a:rPr>
              <a:t>3D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Aqua-Planet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Experiment</a:t>
            </a:r>
          </a:p>
        </p:txBody>
      </p:sp>
      <p:sp>
        <p:nvSpPr>
          <p:cNvPr id="92" name="TextBox 19"/>
          <p:cNvSpPr txBox="1">
            <a:spLocks noChangeArrowheads="1"/>
          </p:cNvSpPr>
          <p:nvPr/>
        </p:nvSpPr>
        <p:spPr bwMode="auto">
          <a:xfrm>
            <a:off x="7818120" y="3673951"/>
            <a:ext cx="1280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 charset="0"/>
              </a:rPr>
              <a:t>3D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AMIP</a:t>
            </a:r>
          </a:p>
        </p:txBody>
      </p:sp>
      <p:sp>
        <p:nvSpPr>
          <p:cNvPr id="95" name="Right Arrow 94"/>
          <p:cNvSpPr/>
          <p:nvPr/>
        </p:nvSpPr>
        <p:spPr>
          <a:xfrm>
            <a:off x="457200" y="2188637"/>
            <a:ext cx="8229600" cy="708025"/>
          </a:xfrm>
          <a:prstGeom prst="rightArrow">
            <a:avLst/>
          </a:prstGeom>
          <a:gradFill flip="none" rotWithShape="1">
            <a:gsLst>
              <a:gs pos="0">
                <a:srgbClr val="FDFF76"/>
              </a:gs>
              <a:gs pos="100000">
                <a:srgbClr val="FFFFFF"/>
              </a:gs>
              <a:gs pos="99000">
                <a:srgbClr val="557C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96" name="Right Arrow 95"/>
          <p:cNvSpPr/>
          <p:nvPr/>
        </p:nvSpPr>
        <p:spPr>
          <a:xfrm>
            <a:off x="1325880" y="3745657"/>
            <a:ext cx="447675" cy="457200"/>
          </a:xfrm>
          <a:prstGeom prst="rightArrow">
            <a:avLst/>
          </a:prstGeom>
          <a:solidFill>
            <a:srgbClr val="FF0000"/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97" name="Right Arrow 96"/>
          <p:cNvSpPr/>
          <p:nvPr/>
        </p:nvSpPr>
        <p:spPr>
          <a:xfrm>
            <a:off x="7543800" y="3745657"/>
            <a:ext cx="447675" cy="457200"/>
          </a:xfrm>
          <a:prstGeom prst="rightArrow">
            <a:avLst/>
          </a:prstGeom>
          <a:solidFill>
            <a:srgbClr val="FF0000"/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98" name="Right Arrow 97"/>
          <p:cNvSpPr/>
          <p:nvPr/>
        </p:nvSpPr>
        <p:spPr>
          <a:xfrm>
            <a:off x="5989320" y="3745657"/>
            <a:ext cx="383721" cy="457200"/>
          </a:xfrm>
          <a:prstGeom prst="rightArrow">
            <a:avLst/>
          </a:prstGeom>
          <a:solidFill>
            <a:srgbClr val="FF0000"/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10312" y="5300137"/>
            <a:ext cx="2468880" cy="6400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anchor="b" anchorCtr="0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Deterministic</a:t>
            </a:r>
            <a:r>
              <a:rPr lang="en-US" sz="2000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endParaRPr lang="en-US" sz="2000" dirty="0" smtClean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r>
              <a:rPr lang="en-US" sz="2000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Tests</a:t>
            </a:r>
            <a:endParaRPr lang="en-US" sz="2000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464808" y="5300137"/>
            <a:ext cx="2468880" cy="6400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spAutoFit/>
          </a:bodyPr>
          <a:lstStyle/>
          <a:p>
            <a:pPr algn="ctr">
              <a:defRPr/>
            </a:pPr>
            <a:r>
              <a:rPr lang="en-US" sz="2000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Tests </a:t>
            </a:r>
            <a:r>
              <a:rPr lang="en-US" sz="2000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of</a:t>
            </a:r>
            <a:r>
              <a:rPr lang="en-US" sz="2000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endParaRPr lang="en-US" sz="2000" dirty="0" smtClean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>
              <a:defRPr/>
            </a:pPr>
            <a:r>
              <a:rPr lang="en-US" sz="2000" b="1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Statistical</a:t>
            </a:r>
            <a:r>
              <a:rPr lang="en-US" sz="2000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Behavior</a:t>
            </a:r>
            <a:endParaRPr lang="en-US" sz="2000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337560" y="5300137"/>
            <a:ext cx="2468880" cy="6400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anchor="b" anchorCtr="0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Additional</a:t>
            </a:r>
            <a:r>
              <a:rPr lang="en-US" sz="2000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</a:p>
          <a:p>
            <a:pPr algn="ctr">
              <a:defRPr/>
            </a:pPr>
            <a:r>
              <a:rPr lang="en-US" sz="2000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Complexities</a:t>
            </a:r>
            <a:endParaRPr lang="en-US" sz="2000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6" name="TextBox 26"/>
          <p:cNvSpPr txBox="1">
            <a:spLocks noChangeArrowheads="1"/>
          </p:cNvSpPr>
          <p:nvPr/>
        </p:nvSpPr>
        <p:spPr bwMode="auto">
          <a:xfrm>
            <a:off x="2743200" y="2307170"/>
            <a:ext cx="3657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Increasing Complexity</a:t>
            </a:r>
          </a:p>
        </p:txBody>
      </p:sp>
      <p:sp>
        <p:nvSpPr>
          <p:cNvPr id="107" name="Right Arrow 106"/>
          <p:cNvSpPr/>
          <p:nvPr/>
        </p:nvSpPr>
        <p:spPr>
          <a:xfrm>
            <a:off x="2880360" y="3745657"/>
            <a:ext cx="3520440" cy="457200"/>
          </a:xfrm>
          <a:prstGeom prst="rightArrow">
            <a:avLst/>
          </a:prstGeom>
          <a:solidFill>
            <a:srgbClr val="FF0000"/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102" name="Rounded Rectangle 101"/>
          <p:cNvSpPr/>
          <p:nvPr/>
        </p:nvSpPr>
        <p:spPr bwMode="auto">
          <a:xfrm>
            <a:off x="4709160" y="2968417"/>
            <a:ext cx="1280160" cy="2057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103" name="TextBox 20"/>
          <p:cNvSpPr txBox="1">
            <a:spLocks noChangeArrowheads="1"/>
          </p:cNvSpPr>
          <p:nvPr/>
        </p:nvSpPr>
        <p:spPr bwMode="auto">
          <a:xfrm>
            <a:off x="4709160" y="2981455"/>
            <a:ext cx="1280160" cy="2031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dirty="0" smtClean="0">
                <a:latin typeface="Calibri" charset="0"/>
              </a:rPr>
              <a:t>3D</a:t>
            </a:r>
          </a:p>
          <a:p>
            <a:pPr algn="ctr" eaLnBrk="1" hangingPunct="1">
              <a:defRPr/>
            </a:pPr>
            <a:r>
              <a:rPr lang="en-US" sz="1800" dirty="0" smtClean="0">
                <a:latin typeface="Calibri" charset="0"/>
              </a:rPr>
              <a:t>Aqua-Planet</a:t>
            </a:r>
          </a:p>
          <a:p>
            <a:pPr algn="ctr" eaLnBrk="1" hangingPunct="1">
              <a:defRPr/>
            </a:pPr>
            <a:r>
              <a:rPr lang="en-US" sz="1800" dirty="0" smtClean="0">
                <a:latin typeface="Calibri" charset="0"/>
              </a:rPr>
              <a:t>+</a:t>
            </a:r>
          </a:p>
          <a:p>
            <a:pPr algn="ctr" eaLnBrk="1" hangingPunct="1">
              <a:defRPr/>
            </a:pPr>
            <a:r>
              <a:rPr lang="en-US" sz="1800" b="1" dirty="0" smtClean="0">
                <a:solidFill>
                  <a:srgbClr val="C0504D"/>
                </a:solidFill>
                <a:latin typeface="Calibri" charset="0"/>
              </a:rPr>
              <a:t>Simplified Boundary </a:t>
            </a:r>
            <a:r>
              <a:rPr lang="en-US" sz="1800" dirty="0" smtClean="0">
                <a:latin typeface="Calibri" charset="0"/>
              </a:rPr>
              <a:t>Conditions</a:t>
            </a:r>
            <a:endParaRPr 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0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05" grpId="0" animBg="1"/>
      <p:bldP spid="102" grpId="0" animBg="1"/>
      <p:bldP spid="1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100" dirty="0" smtClean="0">
                <a:ea typeface="ＭＳ Ｐゴシック" charset="0"/>
                <a:cs typeface="ＭＳ Ｐゴシック" charset="0"/>
              </a:rPr>
              <a:t>NCAR’s </a:t>
            </a:r>
            <a:r>
              <a:rPr lang="en-US" sz="2100" dirty="0">
                <a:ea typeface="ＭＳ Ｐゴシック" charset="0"/>
                <a:cs typeface="ＭＳ Ｐゴシック" charset="0"/>
              </a:rPr>
              <a:t>Community </a:t>
            </a:r>
            <a:r>
              <a:rPr lang="en-US" sz="2100" dirty="0" smtClean="0">
                <a:ea typeface="ＭＳ Ｐゴシック" charset="0"/>
                <a:cs typeface="ＭＳ Ｐゴシック" charset="0"/>
              </a:rPr>
              <a:t>Atmosphere </a:t>
            </a:r>
            <a:r>
              <a:rPr lang="en-US" sz="2100" dirty="0">
                <a:ea typeface="ＭＳ Ｐゴシック" charset="0"/>
                <a:cs typeface="ＭＳ Ｐゴシック" charset="0"/>
              </a:rPr>
              <a:t>Model version </a:t>
            </a:r>
            <a:r>
              <a:rPr lang="en-US" sz="2100" dirty="0" smtClean="0">
                <a:ea typeface="ＭＳ Ｐゴシック" charset="0"/>
                <a:cs typeface="ＭＳ Ｐゴシック" charset="0"/>
              </a:rPr>
              <a:t>5 </a:t>
            </a:r>
            <a:r>
              <a:rPr lang="en-US" sz="2100" dirty="0">
                <a:ea typeface="ＭＳ Ｐゴシック" charset="0"/>
                <a:cs typeface="ＭＳ Ｐゴシック" charset="0"/>
              </a:rPr>
              <a:t>(CAM </a:t>
            </a:r>
            <a:r>
              <a:rPr lang="en-US" sz="2100" dirty="0" smtClean="0">
                <a:ea typeface="ＭＳ Ｐゴシック" charset="0"/>
                <a:cs typeface="ＭＳ Ｐゴシック" charset="0"/>
              </a:rPr>
              <a:t>5)</a:t>
            </a:r>
            <a:r>
              <a:rPr lang="en-US" sz="2100" dirty="0"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100" dirty="0">
                <a:ea typeface="ＭＳ Ｐゴシック" charset="0"/>
                <a:cs typeface="ＭＳ Ｐゴシック" charset="0"/>
              </a:rPr>
              <a:t>The </a:t>
            </a:r>
            <a:r>
              <a:rPr lang="en-US" sz="2100" dirty="0" smtClean="0">
                <a:solidFill>
                  <a:srgbClr val="C0504D"/>
                </a:solidFill>
                <a:ea typeface="ＭＳ Ｐゴシック" charset="0"/>
                <a:cs typeface="ＭＳ Ｐゴシック" charset="0"/>
              </a:rPr>
              <a:t>SE</a:t>
            </a:r>
            <a:r>
              <a:rPr lang="en-US" sz="21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sz="2100" dirty="0">
                <a:ea typeface="ＭＳ Ｐゴシック" charset="0"/>
                <a:cs typeface="ＭＳ Ｐゴシック" charset="0"/>
              </a:rPr>
              <a:t>dynamical core with 30 vertical levels is used at the </a:t>
            </a:r>
            <a:r>
              <a:rPr lang="en-US" sz="2100" dirty="0">
                <a:solidFill>
                  <a:srgbClr val="C0504D"/>
                </a:solidFill>
                <a:ea typeface="ＭＳ Ｐゴシック" charset="0"/>
                <a:cs typeface="ＭＳ Ｐゴシック" charset="0"/>
              </a:rPr>
              <a:t>horizontal resolutions </a:t>
            </a:r>
            <a:r>
              <a:rPr lang="en-US" sz="2100" dirty="0">
                <a:ea typeface="ＭＳ Ｐゴシック" charset="0"/>
                <a:cs typeface="ＭＳ Ｐゴシック" charset="0"/>
              </a:rPr>
              <a:t>of: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100" dirty="0">
                <a:ea typeface="ＭＳ Ｐゴシック" charset="0"/>
                <a:cs typeface="ＭＳ Ｐゴシック" charset="0"/>
              </a:rPr>
              <a:t>n</a:t>
            </a:r>
            <a:r>
              <a:rPr lang="en-US" sz="2100" dirty="0" smtClean="0">
                <a:ea typeface="ＭＳ Ｐゴシック" charset="0"/>
                <a:cs typeface="ＭＳ Ｐゴシック" charset="0"/>
              </a:rPr>
              <a:t>e=30 (~100 km</a:t>
            </a:r>
            <a:r>
              <a:rPr lang="en-US" sz="2100" b="1" dirty="0" smtClean="0">
                <a:solidFill>
                  <a:srgbClr val="C0504D"/>
                </a:solidFill>
                <a:ea typeface="ＭＳ Ｐゴシック" charset="0"/>
                <a:cs typeface="ＭＳ Ｐゴシック" charset="0"/>
              </a:rPr>
              <a:t>) =&gt; with reduced Earth radius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100" dirty="0" smtClean="0">
                <a:ea typeface="ＭＳ Ｐゴシック" charset="0"/>
                <a:cs typeface="ＭＳ Ｐゴシック" charset="0"/>
              </a:rPr>
              <a:t>ne=120 (~25 km)</a:t>
            </a:r>
            <a:endParaRPr lang="en-US" sz="2100" baseline="40000" dirty="0" smtClean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100" dirty="0" smtClean="0">
                <a:ea typeface="ＭＳ Ｐゴシック" charset="0"/>
              </a:rPr>
              <a:t>Full </a:t>
            </a:r>
            <a:r>
              <a:rPr lang="en-US" sz="2100" dirty="0">
                <a:ea typeface="ＭＳ Ｐゴシック" charset="0"/>
              </a:rPr>
              <a:t>physics in </a:t>
            </a:r>
            <a:r>
              <a:rPr lang="en-US" sz="2100" dirty="0" err="1">
                <a:ea typeface="ＭＳ Ｐゴシック" charset="0"/>
              </a:rPr>
              <a:t>Aquaplanet</a:t>
            </a:r>
            <a:r>
              <a:rPr lang="en-US" sz="2100" dirty="0">
                <a:ea typeface="ＭＳ Ｐゴシック" charset="0"/>
              </a:rPr>
              <a:t> mode is used, with a simplified ocean covered Earth and constant </a:t>
            </a:r>
            <a:r>
              <a:rPr lang="en-US" sz="2100" dirty="0" smtClean="0">
                <a:ea typeface="ＭＳ Ｐゴシック" charset="0"/>
              </a:rPr>
              <a:t>SST of</a:t>
            </a:r>
            <a:r>
              <a:rPr lang="en-US" sz="2100" dirty="0" smtClean="0">
                <a:solidFill>
                  <a:srgbClr val="C0504D"/>
                </a:solidFill>
                <a:ea typeface="ＭＳ Ｐゴシック" charset="0"/>
              </a:rPr>
              <a:t> 29</a:t>
            </a:r>
            <a:r>
              <a:rPr lang="en-US" sz="2100" baseline="40000" dirty="0">
                <a:solidFill>
                  <a:srgbClr val="C0504D"/>
                </a:solidFill>
                <a:ea typeface="ＭＳ Ｐゴシック" charset="0"/>
              </a:rPr>
              <a:t>o</a:t>
            </a:r>
            <a:r>
              <a:rPr lang="en-US" sz="2100" dirty="0" smtClean="0">
                <a:solidFill>
                  <a:srgbClr val="C0504D"/>
                </a:solidFill>
                <a:ea typeface="ＭＳ Ｐゴシック" charset="0"/>
              </a:rPr>
              <a:t> C</a:t>
            </a:r>
            <a:r>
              <a:rPr lang="en-US" sz="2100" dirty="0" smtClean="0">
                <a:ea typeface="ＭＳ Ｐゴシック" charset="0"/>
              </a:rPr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100" dirty="0" smtClean="0">
                <a:solidFill>
                  <a:srgbClr val="C0504D"/>
                </a:solidFill>
              </a:rPr>
              <a:t>No rotation </a:t>
            </a:r>
            <a:r>
              <a:rPr lang="en-US" sz="2100" dirty="0" smtClean="0"/>
              <a:t>effects </a:t>
            </a:r>
            <a:r>
              <a:rPr lang="en-US" sz="2100" dirty="0" smtClean="0"/>
              <a:t>(i.e., 10 deg. N).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100" dirty="0" smtClean="0"/>
              <a:t>Diurnally </a:t>
            </a:r>
            <a:r>
              <a:rPr lang="en-US" sz="2100" dirty="0"/>
              <a:t>varying, spatially uniform </a:t>
            </a:r>
            <a:r>
              <a:rPr lang="en-US" sz="2100" dirty="0" smtClean="0">
                <a:solidFill>
                  <a:srgbClr val="C0504D"/>
                </a:solidFill>
              </a:rPr>
              <a:t>insolation </a:t>
            </a:r>
            <a:r>
              <a:rPr lang="en-US" sz="2100" dirty="0" smtClean="0"/>
              <a:t>(~340 W/m</a:t>
            </a:r>
            <a:r>
              <a:rPr lang="en-US" sz="2100" baseline="30000" dirty="0" smtClean="0"/>
              <a:t>2</a:t>
            </a:r>
            <a:r>
              <a:rPr lang="en-US" sz="2100" dirty="0" smtClean="0"/>
              <a:t>).</a:t>
            </a:r>
            <a:endParaRPr lang="en-US" sz="2100" dirty="0" smtClean="0"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100" dirty="0" smtClean="0">
                <a:ea typeface="ＭＳ Ｐゴシック" charset="0"/>
              </a:rPr>
              <a:t>No direct and indirect effects of aerosols.</a:t>
            </a:r>
          </a:p>
          <a:p>
            <a:pPr marL="342900" lvl="1" indent="-342900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100" dirty="0" smtClean="0">
                <a:ea typeface="ＭＳ Ｐゴシック" charset="0"/>
              </a:rPr>
              <a:t>Tuning parameters are set to ne=30 configuration for all simulations.</a:t>
            </a:r>
          </a:p>
          <a:p>
            <a:pPr marL="342900" lvl="1" indent="-342900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100" dirty="0">
                <a:ea typeface="ＭＳ Ｐゴシック" charset="0"/>
              </a:rPr>
              <a:t>Such a setup mimics similar simulations with limited-area or cloud-resolving models, but at a relatively lower resolution.</a:t>
            </a:r>
          </a:p>
          <a:p>
            <a:pPr marL="342900" lvl="1" indent="-342900"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en-US" sz="2100" dirty="0" smtClean="0">
              <a:ea typeface="ＭＳ Ｐゴシック" charset="0"/>
            </a:endParaRPr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45060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45063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45064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4400" dirty="0">
                  <a:solidFill>
                    <a:schemeClr val="bg1"/>
                  </a:solidFill>
                </a:rPr>
                <a:t>Design </a:t>
              </a:r>
              <a:r>
                <a:rPr lang="en-US" sz="4400" dirty="0" smtClean="0">
                  <a:solidFill>
                    <a:schemeClr val="bg1"/>
                  </a:solidFill>
                </a:rPr>
                <a:t>of RCE </a:t>
              </a:r>
              <a:r>
                <a:rPr lang="en-US" sz="4400" dirty="0">
                  <a:solidFill>
                    <a:schemeClr val="bg1"/>
                  </a:solidFill>
                </a:rPr>
                <a:t>Experiments</a:t>
              </a:r>
              <a:endParaRPr lang="en-US" sz="4400" dirty="0">
                <a:solidFill>
                  <a:schemeClr val="tx2"/>
                </a:solidFill>
              </a:endParaRPr>
            </a:p>
          </p:txBody>
        </p:sp>
        <p:pic>
          <p:nvPicPr>
            <p:cNvPr id="45065" name="Picture 10" descr="hurricane_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Date Placeholder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45062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2D369A-11E6-D04D-A0E6-69ED622FA91A}" type="slidenum">
              <a:rPr lang="en-US" sz="1600">
                <a:solidFill>
                  <a:srgbClr val="FFFFFF"/>
                </a:solidFill>
              </a:rPr>
              <a:pPr eaLnBrk="1" hangingPunct="1"/>
              <a:t>8</a:t>
            </a:fld>
            <a:endParaRPr lang="en-US" sz="1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prect_6hr_ne12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2152650"/>
            <a:ext cx="457200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1" descr="prect_6hr_ne3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457200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Picture 2" descr="prect_6hr_ne120.gif"/>
          <p:cNvSpPr>
            <a:spLocks noChangeAspect="1"/>
          </p:cNvSpPr>
          <p:nvPr/>
        </p:nvSpPr>
        <p:spPr bwMode="auto">
          <a:xfrm>
            <a:off x="4572000" y="2133600"/>
            <a:ext cx="457200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25605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sz="2800" b="1" dirty="0">
                <a:solidFill>
                  <a:srgbClr val="C0504D"/>
                </a:solidFill>
                <a:latin typeface="Arial" charset="0"/>
                <a:ea typeface="ＭＳ Ｐゴシック" charset="0"/>
                <a:cs typeface="ＭＳ Ｐゴシック" charset="0"/>
              </a:rPr>
              <a:t>6-hr Avg. Precipitation (mm/day)</a:t>
            </a:r>
          </a:p>
        </p:txBody>
      </p:sp>
      <p:sp>
        <p:nvSpPr>
          <p:cNvPr id="25606" name="Rectangle 5"/>
          <p:cNvSpPr>
            <a:spLocks noChangeArrowheads="1"/>
          </p:cNvSpPr>
          <p:nvPr/>
        </p:nvSpPr>
        <p:spPr bwMode="auto">
          <a:xfrm>
            <a:off x="228600" y="6172200"/>
            <a:ext cx="8686800" cy="381000"/>
          </a:xfrm>
          <a:prstGeom prst="rect">
            <a:avLst/>
          </a:prstGeom>
          <a:solidFill>
            <a:srgbClr val="3372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Calibri" charset="0"/>
            </a:endParaRPr>
          </a:p>
        </p:txBody>
      </p:sp>
      <p:grpSp>
        <p:nvGrpSpPr>
          <p:cNvPr id="25607" name="Group 12"/>
          <p:cNvGrpSpPr>
            <a:grpSpLocks/>
          </p:cNvGrpSpPr>
          <p:nvPr/>
        </p:nvGrpSpPr>
        <p:grpSpPr bwMode="auto">
          <a:xfrm>
            <a:off x="152400" y="273050"/>
            <a:ext cx="8839200" cy="1301750"/>
            <a:chOff x="96" y="172"/>
            <a:chExt cx="5568" cy="820"/>
          </a:xfrm>
        </p:grpSpPr>
        <p:sp>
          <p:nvSpPr>
            <p:cNvPr id="25613" name="Rectangle 8"/>
            <p:cNvSpPr>
              <a:spLocks noChangeArrowheads="1"/>
            </p:cNvSpPr>
            <p:nvPr/>
          </p:nvSpPr>
          <p:spPr bwMode="auto">
            <a:xfrm>
              <a:off x="1124" y="172"/>
              <a:ext cx="4540" cy="816"/>
            </a:xfrm>
            <a:prstGeom prst="rect">
              <a:avLst/>
            </a:prstGeom>
            <a:solidFill>
              <a:srgbClr val="337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latin typeface="Calibri" charset="0"/>
              </a:endParaRPr>
            </a:p>
          </p:txBody>
        </p:sp>
        <p:sp>
          <p:nvSpPr>
            <p:cNvPr id="25614" name="Rectangle 9"/>
            <p:cNvSpPr>
              <a:spLocks noChangeArrowheads="1"/>
            </p:cNvSpPr>
            <p:nvPr/>
          </p:nvSpPr>
          <p:spPr bwMode="auto">
            <a:xfrm>
              <a:off x="1248" y="220"/>
              <a:ext cx="42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3600" dirty="0" smtClean="0">
                  <a:solidFill>
                    <a:schemeClr val="bg1"/>
                  </a:solidFill>
                </a:rPr>
                <a:t>RCE:</a:t>
              </a:r>
              <a:r>
                <a:rPr lang="en-US" sz="3600" dirty="0">
                  <a:solidFill>
                    <a:schemeClr val="bg1"/>
                  </a:solidFill>
                </a:rPr>
                <a:t> </a:t>
              </a:r>
              <a:r>
                <a:rPr lang="en-US" sz="3600" dirty="0" smtClean="0">
                  <a:solidFill>
                    <a:schemeClr val="bg1"/>
                  </a:solidFill>
                </a:rPr>
                <a:t>Resolution </a:t>
              </a:r>
              <a:r>
                <a:rPr lang="en-US" sz="3600" dirty="0">
                  <a:solidFill>
                    <a:schemeClr val="bg1"/>
                  </a:solidFill>
                </a:rPr>
                <a:t>Comparison</a:t>
              </a:r>
              <a:endParaRPr lang="en-US" sz="3600" dirty="0">
                <a:solidFill>
                  <a:schemeClr val="tx2"/>
                </a:solidFill>
              </a:endParaRPr>
            </a:p>
          </p:txBody>
        </p:sp>
        <p:pic>
          <p:nvPicPr>
            <p:cNvPr id="25615" name="Picture 10" descr="hurricane_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72"/>
              <a:ext cx="92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Date Placeholder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10th, 2018</a:t>
            </a:r>
            <a:endParaRPr lang="en-US"/>
          </a:p>
        </p:txBody>
      </p:sp>
      <p:sp>
        <p:nvSpPr>
          <p:cNvPr id="25609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BCE640-9518-3B43-A7CF-2B81496AA4E0}" type="slidenum">
              <a:rPr lang="en-US" sz="1600">
                <a:solidFill>
                  <a:srgbClr val="FFFFFF"/>
                </a:solidFill>
              </a:rPr>
              <a:pPr eaLnBrk="1" hangingPunct="1"/>
              <a:t>9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5610" name="TextBox 3"/>
          <p:cNvSpPr txBox="1">
            <a:spLocks noChangeArrowheads="1"/>
          </p:cNvSpPr>
          <p:nvPr/>
        </p:nvSpPr>
        <p:spPr bwMode="auto">
          <a:xfrm>
            <a:off x="1050925" y="5588000"/>
            <a:ext cx="2479675" cy="461963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ne30 (~100 km)</a:t>
            </a:r>
          </a:p>
        </p:txBody>
      </p:sp>
      <p:sp>
        <p:nvSpPr>
          <p:cNvPr id="25611" name="TextBox 14"/>
          <p:cNvSpPr txBox="1">
            <a:spLocks noChangeArrowheads="1"/>
          </p:cNvSpPr>
          <p:nvPr/>
        </p:nvSpPr>
        <p:spPr bwMode="auto">
          <a:xfrm>
            <a:off x="5584825" y="5588000"/>
            <a:ext cx="2535238" cy="461963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ne120 (~25 km)</a:t>
            </a:r>
          </a:p>
        </p:txBody>
      </p:sp>
      <p:sp>
        <p:nvSpPr>
          <p:cNvPr id="25612" name="TextBox 11"/>
          <p:cNvSpPr txBox="1">
            <a:spLocks noChangeArrowheads="1"/>
          </p:cNvSpPr>
          <p:nvPr/>
        </p:nvSpPr>
        <p:spPr bwMode="auto">
          <a:xfrm>
            <a:off x="2278222" y="6172200"/>
            <a:ext cx="63632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chemeClr val="bg1"/>
                </a:solidFill>
              </a:rPr>
              <a:t>[Reed et al. 2015, </a:t>
            </a:r>
            <a:r>
              <a:rPr lang="en-US" sz="1800" dirty="0" smtClean="0">
                <a:solidFill>
                  <a:schemeClr val="bg1"/>
                </a:solidFill>
              </a:rPr>
              <a:t>JAS]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84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39612</TotalTime>
  <Words>1647</Words>
  <Application>Microsoft Macintosh PowerPoint</Application>
  <PresentationFormat>On-screen Show (4:3)</PresentationFormat>
  <Paragraphs>352</Paragraphs>
  <Slides>30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Reduced Complexity Frameworks for Exploring Physics Dynamics Coupling Sensitivities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  <vt:lpstr>Outline</vt:lpstr>
    </vt:vector>
  </TitlesOfParts>
  <Manager/>
  <Company>University of Michigan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Idealized Tropical Cyclones in Atmospheric General Circulation Models: Sensitivity to Initial Conditions and Physics Parameterizations </dc:title>
  <dc:subject/>
  <dc:creator>Kevin</dc:creator>
  <cp:keywords/>
  <dc:description/>
  <cp:lastModifiedBy>Kevin Reed</cp:lastModifiedBy>
  <cp:revision>437</cp:revision>
  <cp:lastPrinted>2010-05-14T06:25:51Z</cp:lastPrinted>
  <dcterms:created xsi:type="dcterms:W3CDTF">2012-01-18T14:39:15Z</dcterms:created>
  <dcterms:modified xsi:type="dcterms:W3CDTF">2018-07-10T14:04:29Z</dcterms:modified>
  <cp:category/>
</cp:coreProperties>
</file>