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  <p:sldMasterId id="2147483728" r:id="rId5"/>
    <p:sldMasterId id="2147483752" r:id="rId6"/>
  </p:sldMasterIdLst>
  <p:notesMasterIdLst>
    <p:notesMasterId r:id="rId29"/>
  </p:notesMasterIdLst>
  <p:handoutMasterIdLst>
    <p:handoutMasterId r:id="rId30"/>
  </p:handoutMasterIdLst>
  <p:sldIdLst>
    <p:sldId id="264" r:id="rId7"/>
    <p:sldId id="307" r:id="rId8"/>
    <p:sldId id="312" r:id="rId9"/>
    <p:sldId id="328" r:id="rId10"/>
    <p:sldId id="316" r:id="rId11"/>
    <p:sldId id="318" r:id="rId12"/>
    <p:sldId id="319" r:id="rId13"/>
    <p:sldId id="329" r:id="rId14"/>
    <p:sldId id="320" r:id="rId15"/>
    <p:sldId id="321" r:id="rId16"/>
    <p:sldId id="322" r:id="rId17"/>
    <p:sldId id="330" r:id="rId18"/>
    <p:sldId id="323" r:id="rId19"/>
    <p:sldId id="324" r:id="rId20"/>
    <p:sldId id="325" r:id="rId21"/>
    <p:sldId id="331" r:id="rId22"/>
    <p:sldId id="310" r:id="rId23"/>
    <p:sldId id="306" r:id="rId24"/>
    <p:sldId id="280" r:id="rId25"/>
    <p:sldId id="332" r:id="rId26"/>
    <p:sldId id="333" r:id="rId27"/>
    <p:sldId id="32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A97FD0-EDCC-444F-8366-C5F97659723B}">
          <p14:sldIdLst>
            <p14:sldId id="264"/>
            <p14:sldId id="307"/>
            <p14:sldId id="312"/>
            <p14:sldId id="328"/>
            <p14:sldId id="316"/>
            <p14:sldId id="318"/>
            <p14:sldId id="319"/>
            <p14:sldId id="329"/>
            <p14:sldId id="320"/>
            <p14:sldId id="321"/>
            <p14:sldId id="322"/>
            <p14:sldId id="330"/>
            <p14:sldId id="323"/>
            <p14:sldId id="324"/>
            <p14:sldId id="325"/>
            <p14:sldId id="331"/>
            <p14:sldId id="310"/>
            <p14:sldId id="306"/>
            <p14:sldId id="280"/>
            <p14:sldId id="332"/>
            <p14:sldId id="333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80" userDrawn="1">
          <p15:clr>
            <a:srgbClr val="A4A3A4"/>
          </p15:clr>
        </p15:guide>
        <p15:guide id="2" pos="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FF"/>
    <a:srgbClr val="CC7022"/>
    <a:srgbClr val="9080E5"/>
    <a:srgbClr val="0432FF"/>
    <a:srgbClr val="0070C0"/>
    <a:srgbClr val="D27122"/>
    <a:srgbClr val="E9D2FF"/>
    <a:srgbClr val="D7AEFF"/>
    <a:srgbClr val="031793"/>
    <a:srgbClr val="CE5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2"/>
    <p:restoredTop sz="94108"/>
  </p:normalViewPr>
  <p:slideViewPr>
    <p:cSldViewPr snapToGrid="0">
      <p:cViewPr varScale="1">
        <p:scale>
          <a:sx n="102" d="100"/>
          <a:sy n="102" d="100"/>
        </p:scale>
        <p:origin x="560" y="168"/>
      </p:cViewPr>
      <p:guideLst>
        <p:guide orient="horz" pos="480"/>
        <p:guide pos="1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0A31A-19FD-E948-84FE-618494EECCDF}" type="datetimeFigureOut">
              <a:rPr lang="en-US" smtClean="0"/>
              <a:pPr/>
              <a:t>7/9/18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CE1B3-C980-6846-8849-6B0FF407A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6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B9A1-F6A1-9D40-82E7-3633A601FD23}" type="datetimeFigureOut">
              <a:rPr lang="en-US" smtClean="0"/>
              <a:pPr/>
              <a:t>7/9/18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5324A-0D9B-9A43-AE72-6DBF24439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8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6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63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3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3169911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4356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7985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287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625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3473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4937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4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83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570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44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055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5400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178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425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5386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238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413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07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40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30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94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rgbClr val="242424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42424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242424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242424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24242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9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371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4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5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76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9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tinum_PowerPoint_Background_08-19-201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24344" y="219456"/>
            <a:ext cx="1600200" cy="8128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04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4" r:id="rId3"/>
    <p:sldLayoutId id="2147483715" r:id="rId4"/>
    <p:sldLayoutId id="2147483716" r:id="rId5"/>
    <p:sldLayoutId id="2147483717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CC702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8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18623" y="219456"/>
            <a:ext cx="1600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40" r:id="rId3"/>
    <p:sldLayoutId id="2147483741" r:id="rId4"/>
    <p:sldLayoutId id="2147483742" r:id="rId5"/>
    <p:sldLayoutId id="2147483743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kern="1200">
          <a:solidFill>
            <a:srgbClr val="24242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800" kern="1200">
          <a:solidFill>
            <a:srgbClr val="24242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rgbClr val="24242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24344" y="219456"/>
            <a:ext cx="1600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CC702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2000" kern="1200">
          <a:solidFill>
            <a:srgbClr val="24242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1800" kern="1200">
          <a:solidFill>
            <a:srgbClr val="24242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1"/>
        </a:buBlip>
        <a:defRPr sz="1600" kern="1200">
          <a:solidFill>
            <a:srgbClr val="24242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pnnl.gov/atmospheric/jobs.as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Gary.Worrell@pnnl.go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7.png"/><Relationship Id="rId7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0" y="1610436"/>
            <a:ext cx="8883969" cy="1719618"/>
          </a:xfrm>
        </p:spPr>
        <p:txBody>
          <a:bodyPr/>
          <a:lstStyle/>
          <a:p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Assessing and Improving the Numerical Solution of Atmospheric Physics in an Earth System Model</a:t>
            </a:r>
            <a:b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4" name="Text Placeholder 15"/>
          <p:cNvSpPr txBox="1">
            <a:spLocks/>
          </p:cNvSpPr>
          <p:nvPr/>
        </p:nvSpPr>
        <p:spPr>
          <a:xfrm>
            <a:off x="274320" y="248748"/>
            <a:ext cx="6037580" cy="5767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SzPct val="100000"/>
              <a:buFontTx/>
              <a:buNone/>
              <a:defRPr sz="14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/>
              <a:t>Funding for the studies presented here was provided by US DOE ‘s Office of Biological and Environmental Research and Office of Advanced Scientific Computing Research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77366" y="3318325"/>
            <a:ext cx="8130034" cy="255068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 behalf of a </a:t>
            </a:r>
            <a:r>
              <a:rPr lang="en-US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SciDAC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project team: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Hui Wan</a:t>
            </a:r>
            <a:r>
              <a:rPr lang="en-US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Carol Woodward</a:t>
            </a:r>
            <a:r>
              <a:rPr lang="en-US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David Gardner</a:t>
            </a:r>
            <a:r>
              <a:rPr lang="en-US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Huan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Lei</a:t>
            </a:r>
            <a:r>
              <a:rPr lang="en-US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Vince Larson</a:t>
            </a:r>
            <a:r>
              <a:rPr lang="en-US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Phil Rasch</a:t>
            </a:r>
            <a:r>
              <a:rPr lang="en-US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Balwinder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Singh</a:t>
            </a:r>
            <a:r>
              <a:rPr lang="en-US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Jeremy Sousa</a:t>
            </a:r>
            <a:r>
              <a:rPr lang="en-US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Panos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/>
              <a:t>Stinis</a:t>
            </a:r>
            <a:r>
              <a:rPr lang="en-US" baseline="30000" dirty="0"/>
              <a:t>1</a:t>
            </a:r>
            <a:r>
              <a:rPr lang="en-US" dirty="0"/>
              <a:t>, Nicolas Strike</a:t>
            </a:r>
            <a:r>
              <a:rPr lang="en-US" baseline="30000" dirty="0"/>
              <a:t>3</a:t>
            </a:r>
            <a:r>
              <a:rPr lang="en-US" dirty="0"/>
              <a:t>, Chris Vogl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/>
              <a:t>Xubin</a:t>
            </a:r>
            <a:r>
              <a:rPr lang="en-US" dirty="0"/>
              <a:t> Zeng</a:t>
            </a:r>
            <a:r>
              <a:rPr lang="en-US" baseline="30000" dirty="0"/>
              <a:t>4</a:t>
            </a:r>
            <a:r>
              <a:rPr lang="en-US" dirty="0"/>
              <a:t>, and </a:t>
            </a:r>
            <a:r>
              <a:rPr lang="en-US" dirty="0" err="1"/>
              <a:t>Shixuan</a:t>
            </a:r>
            <a:r>
              <a:rPr lang="en-US" dirty="0"/>
              <a:t> Zhang</a:t>
            </a:r>
            <a:r>
              <a:rPr lang="en-US" baseline="30000" dirty="0"/>
              <a:t>1</a:t>
            </a:r>
            <a:br>
              <a:rPr lang="en-US" baseline="30000" dirty="0"/>
            </a:br>
            <a:endParaRPr lang="en-US" baseline="30000" dirty="0"/>
          </a:p>
          <a:p>
            <a:pPr>
              <a:lnSpc>
                <a:spcPct val="120000"/>
              </a:lnSpc>
            </a:pPr>
            <a:r>
              <a:rPr lang="en-US" baseline="30000" dirty="0"/>
              <a:t>1</a:t>
            </a:r>
            <a:r>
              <a:rPr lang="en-US" dirty="0"/>
              <a:t>Pacific Northwest National Laboratory </a:t>
            </a:r>
          </a:p>
          <a:p>
            <a:pPr>
              <a:lnSpc>
                <a:spcPct val="120000"/>
              </a:lnSpc>
            </a:pPr>
            <a:r>
              <a:rPr lang="en-US" baseline="30000" dirty="0"/>
              <a:t>2</a:t>
            </a:r>
            <a:r>
              <a:rPr lang="en-US" dirty="0"/>
              <a:t>Lawrence Livermore National Laboratory</a:t>
            </a:r>
          </a:p>
          <a:p>
            <a:pPr>
              <a:lnSpc>
                <a:spcPct val="120000"/>
              </a:lnSpc>
            </a:pPr>
            <a:r>
              <a:rPr lang="en-US" baseline="30000" dirty="0"/>
              <a:t>3</a:t>
            </a:r>
            <a:r>
              <a:rPr lang="en-US" dirty="0"/>
              <a:t>University of Wisconsin—Milwaukee</a:t>
            </a:r>
          </a:p>
          <a:p>
            <a:pPr>
              <a:lnSpc>
                <a:spcPct val="120000"/>
              </a:lnSpc>
            </a:pPr>
            <a:r>
              <a:rPr lang="en-US" baseline="30000" dirty="0"/>
              <a:t>4</a:t>
            </a:r>
            <a:r>
              <a:rPr lang="en-US" dirty="0"/>
              <a:t>University of Arizona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90500" y="3005966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Phil </a:t>
            </a:r>
            <a:r>
              <a:rPr lang="en-US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Rasch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05100" y="6356350"/>
            <a:ext cx="4152900" cy="365125"/>
          </a:xfrm>
        </p:spPr>
        <p:txBody>
          <a:bodyPr/>
          <a:lstStyle/>
          <a:p>
            <a:r>
              <a:rPr lang="en-US" dirty="0"/>
              <a:t>3rd Workshop on Physics Dynamics Coupling (PDC18), ECMWF, July, 2018</a:t>
            </a:r>
          </a:p>
        </p:txBody>
      </p:sp>
    </p:spTree>
    <p:extLst>
      <p:ext uri="{BB962C8B-B14F-4D97-AF65-F5344CB8AC3E}">
        <p14:creationId xmlns:p14="http://schemas.microsoft.com/office/powerpoint/2010/main" val="3959111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Splitting for the Closure</a:t>
            </a:r>
          </a:p>
        </p:txBody>
      </p:sp>
      <p:sp>
        <p:nvSpPr>
          <p:cNvPr id="29" name="Content Placeholder 5"/>
          <p:cNvSpPr txBox="1">
            <a:spLocks/>
          </p:cNvSpPr>
          <p:nvPr/>
        </p:nvSpPr>
        <p:spPr>
          <a:xfrm>
            <a:off x="228600" y="1401028"/>
            <a:ext cx="491367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Original implementation in e.g., CAM4: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228601" y="2742608"/>
            <a:ext cx="444187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Revision: use step </a:t>
            </a:r>
            <a:r>
              <a:rPr lang="en-US" sz="1800" dirty="0">
                <a:solidFill>
                  <a:srgbClr val="0092FF"/>
                </a:solidFill>
              </a:rPr>
              <a:t>n</a:t>
            </a:r>
            <a:r>
              <a:rPr lang="en-US" sz="1800" dirty="0"/>
              <a:t> (in equilibrium)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784002" y="1652430"/>
            <a:ext cx="2286135" cy="2180356"/>
            <a:chOff x="5645674" y="1768904"/>
            <a:chExt cx="2286135" cy="21803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36" t="8274"/>
            <a:stretch/>
          </p:blipFill>
          <p:spPr>
            <a:xfrm>
              <a:off x="5645674" y="1768904"/>
              <a:ext cx="2286135" cy="218035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086301" y="3275245"/>
              <a:ext cx="1634837" cy="3361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66618" y="1829399"/>
              <a:ext cx="586347" cy="29034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87403" y="3107157"/>
              <a:ext cx="1490643" cy="3361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21148" y="1868331"/>
              <a:ext cx="1263326" cy="47025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Original splitting: 0.7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66062" y="2944459"/>
              <a:ext cx="1286903" cy="3511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432FF"/>
                  </a:solidFill>
                  <a:latin typeface="Arial" charset="0"/>
                  <a:ea typeface="Arial" charset="0"/>
                  <a:cs typeface="Arial" charset="0"/>
                </a:rPr>
                <a:t>Revised splitting: 1.0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561919" y="1319783"/>
            <a:ext cx="3103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Convergence rate in test problem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241821" y="4083710"/>
            <a:ext cx="5361451" cy="2747096"/>
            <a:chOff x="3919718" y="3742288"/>
            <a:chExt cx="5361451" cy="27470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93" r="23643" b="50000"/>
            <a:stretch/>
          </p:blipFill>
          <p:spPr>
            <a:xfrm>
              <a:off x="4127587" y="4222844"/>
              <a:ext cx="2276681" cy="219933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3" r="24643" b="49814"/>
            <a:stretch/>
          </p:blipFill>
          <p:spPr>
            <a:xfrm>
              <a:off x="6600444" y="4311817"/>
              <a:ext cx="2276681" cy="217756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919718" y="3742288"/>
              <a:ext cx="536145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Mean climate in full-model simulations with CAM4 physics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52935" y="4021086"/>
              <a:ext cx="13532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Total cloud cover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09892" y="4034818"/>
              <a:ext cx="17940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Longwave cloud forcing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58955" y="4370317"/>
              <a:ext cx="111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Revised splitting</a:t>
              </a:r>
            </a:p>
            <a:p>
              <a:r>
                <a:rPr lang="en-US" sz="1000" dirty="0">
                  <a:solidFill>
                    <a:srgbClr val="FF0000"/>
                  </a:solidFill>
                </a:rPr>
                <a:t>Original splitting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47712" y="5732665"/>
              <a:ext cx="111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Revised splitting</a:t>
              </a:r>
            </a:p>
            <a:p>
              <a:r>
                <a:rPr lang="en-US" sz="1000" dirty="0">
                  <a:solidFill>
                    <a:srgbClr val="FF0000"/>
                  </a:solidFill>
                </a:rPr>
                <a:t>Original splitting</a:t>
              </a:r>
            </a:p>
          </p:txBody>
        </p:sp>
      </p:grpSp>
      <p:sp>
        <p:nvSpPr>
          <p:cNvPr id="34" name="Content Placeholder 5"/>
          <p:cNvSpPr txBox="1">
            <a:spLocks/>
          </p:cNvSpPr>
          <p:nvPr/>
        </p:nvSpPr>
        <p:spPr>
          <a:xfrm>
            <a:off x="264324" y="4018624"/>
            <a:ext cx="297749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Helps restore convergence in test problem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6" y="3063321"/>
            <a:ext cx="2373002" cy="809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3" y="1721741"/>
            <a:ext cx="2162660" cy="758223"/>
          </a:xfrm>
          <a:prstGeom prst="rect">
            <a:avLst/>
          </a:prstGeom>
        </p:spPr>
      </p:pic>
      <p:sp>
        <p:nvSpPr>
          <p:cNvPr id="28" name="Content Placeholder 5"/>
          <p:cNvSpPr txBox="1">
            <a:spLocks/>
          </p:cNvSpPr>
          <p:nvPr/>
        </p:nvSpPr>
        <p:spPr>
          <a:xfrm>
            <a:off x="276018" y="5326523"/>
            <a:ext cx="276186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Also </a:t>
            </a:r>
            <a:r>
              <a:rPr lang="en-US" sz="1800" dirty="0"/>
              <a:t>has a substantial impact on model climate in CAM4!</a:t>
            </a:r>
          </a:p>
        </p:txBody>
      </p:sp>
    </p:spTree>
    <p:extLst>
      <p:ext uri="{BB962C8B-B14F-4D97-AF65-F5344CB8AC3E}">
        <p14:creationId xmlns:p14="http://schemas.microsoft.com/office/powerpoint/2010/main" val="132768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Error Analysis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21524" y="4496544"/>
            <a:ext cx="8030926" cy="615553"/>
          </a:xfrm>
        </p:spPr>
        <p:txBody>
          <a:bodyPr/>
          <a:lstStyle/>
          <a:p>
            <a:r>
              <a:rPr lang="en-US" dirty="0"/>
              <a:t>Impact of singularity: f = 0 can lead to </a:t>
            </a:r>
            <a:r>
              <a:rPr lang="en-US" dirty="0">
                <a:solidFill>
                  <a:srgbClr val="FF0000"/>
                </a:solidFill>
              </a:rPr>
              <a:t>unbounded</a:t>
            </a:r>
            <a:r>
              <a:rPr lang="en-US" dirty="0"/>
              <a:t> solution error, hence loss of convergence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3" y="1752606"/>
            <a:ext cx="18415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8" y="2646063"/>
            <a:ext cx="8279119" cy="133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3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3058" y="2832803"/>
            <a:ext cx="8124568" cy="86868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C7022"/>
                </a:solidFill>
              </a:rPr>
              <a:t>Impact of Model’s Continuous Formulation</a:t>
            </a:r>
            <a:br>
              <a:rPr lang="en-US" dirty="0">
                <a:solidFill>
                  <a:srgbClr val="CC7022"/>
                </a:solidFill>
              </a:rPr>
            </a:br>
            <a:endParaRPr lang="en-US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67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of Singularity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893" y="2953984"/>
            <a:ext cx="968523" cy="739136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297180" y="1561958"/>
            <a:ext cx="8595360" cy="1920526"/>
          </a:xfrm>
          <a:prstGeom prst="rect">
            <a:avLst/>
          </a:prstGeom>
          <a:effectLst/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  <a:p>
            <a:r>
              <a:rPr lang="en-US" sz="1800" dirty="0"/>
              <a:t>Disconnect between </a:t>
            </a:r>
            <a:r>
              <a:rPr lang="en-US" sz="1800" dirty="0" err="1"/>
              <a:t>ql</a:t>
            </a:r>
            <a:r>
              <a:rPr lang="en-US" sz="1800" dirty="0"/>
              <a:t> and f in basic model setup</a:t>
            </a:r>
          </a:p>
          <a:p>
            <a:pPr lvl="1"/>
            <a:r>
              <a:rPr lang="en-US" dirty="0"/>
              <a:t>Cloud fraction based purely on RH (</a:t>
            </a:r>
            <a:r>
              <a:rPr lang="en-US" dirty="0" err="1"/>
              <a:t>Slingo</a:t>
            </a:r>
            <a:r>
              <a:rPr lang="en-US" dirty="0"/>
              <a:t>-type)</a:t>
            </a:r>
          </a:p>
          <a:p>
            <a:pPr lvl="1"/>
            <a:r>
              <a:rPr lang="en-US" dirty="0"/>
              <a:t>Liquid concentration predicted by a separate equation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Closure assumption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283325" y="3959154"/>
            <a:ext cx="8595360" cy="124957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Revised splitting helps, but convergence can still be lost</a:t>
            </a:r>
          </a:p>
          <a:p>
            <a:pPr lvl="1"/>
            <a:r>
              <a:rPr lang="en-US" dirty="0"/>
              <a:t>Within 1 hour -- if initial condition contains singularity</a:t>
            </a:r>
          </a:p>
          <a:p>
            <a:pPr lvl="1"/>
            <a:r>
              <a:rPr lang="en-US" dirty="0"/>
              <a:t>In longer simulations -- because singularity can be generated even when it does not occur in the initial conditions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274320" y="5505266"/>
            <a:ext cx="8595360" cy="61555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Ultimate solution of convergence problem requires revision of model formulation</a:t>
            </a:r>
          </a:p>
        </p:txBody>
      </p:sp>
    </p:spTree>
    <p:extLst>
      <p:ext uri="{BB962C8B-B14F-4D97-AF65-F5344CB8AC3E}">
        <p14:creationId xmlns:p14="http://schemas.microsoft.com/office/powerpoint/2010/main" val="655099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Revised Formulation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609398"/>
          </a:xfrm>
        </p:spPr>
        <p:txBody>
          <a:bodyPr/>
          <a:lstStyle/>
          <a:p>
            <a:r>
              <a:rPr lang="en-US" sz="1800" dirty="0"/>
              <a:t>Keeps the basic setup and assumptions</a:t>
            </a:r>
          </a:p>
          <a:p>
            <a:r>
              <a:rPr lang="en-US" sz="1800" dirty="0"/>
              <a:t>Replaced the closure assumption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018" y="1786527"/>
            <a:ext cx="968523" cy="739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65F9EF-E3A0-42DA-AB84-1F70741D8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670" y="2498739"/>
            <a:ext cx="4667635" cy="2333818"/>
          </a:xfrm>
          <a:prstGeom prst="rect">
            <a:avLst/>
          </a:prstGeom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228600" y="5053340"/>
            <a:ext cx="8595360" cy="144039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Preliminary results:</a:t>
            </a:r>
            <a:br>
              <a:rPr lang="en-US" sz="1800" dirty="0"/>
            </a:br>
            <a:r>
              <a:rPr lang="en-US" sz="1800" dirty="0"/>
              <a:t>Closure without assumption of continuity shows better convergence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Another possibility: change the basic setup, choose different prognostic variables (we are interested in exploring this option, too)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1093" y="3657772"/>
            <a:ext cx="2743026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Binary cloudiness (0 or 1)</a:t>
            </a:r>
          </a:p>
          <a:p>
            <a:r>
              <a:rPr lang="en-US" sz="1400" dirty="0"/>
              <a:t>Fractional cloudiness</a:t>
            </a:r>
          </a:p>
        </p:txBody>
      </p:sp>
    </p:spTree>
    <p:extLst>
      <p:ext uri="{BB962C8B-B14F-4D97-AF65-F5344CB8AC3E}">
        <p14:creationId xmlns:p14="http://schemas.microsoft.com/office/powerpoint/2010/main" val="454958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4320" y="1572492"/>
            <a:ext cx="5115301" cy="1960664"/>
          </a:xfrm>
        </p:spPr>
        <p:txBody>
          <a:bodyPr/>
          <a:lstStyle/>
          <a:p>
            <a:r>
              <a:rPr lang="en-US" sz="1800" dirty="0"/>
              <a:t>What we encountered was essentially a “division by zero” problem, commonly encountered in, e.g.</a:t>
            </a:r>
          </a:p>
          <a:p>
            <a:pPr lvl="1"/>
            <a:r>
              <a:rPr lang="en-US" sz="1600" dirty="0"/>
              <a:t>In-cloud hydrometeor concentrations</a:t>
            </a:r>
          </a:p>
          <a:p>
            <a:pPr lvl="1"/>
            <a:r>
              <a:rPr lang="en-US" sz="1600" dirty="0"/>
              <a:t>In-cloud aerosol concentrations</a:t>
            </a:r>
          </a:p>
          <a:p>
            <a:pPr lvl="1"/>
            <a:r>
              <a:rPr lang="en-US" sz="1600" dirty="0"/>
              <a:t>Skewness of sub-grid PDFs in CLUBB  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74320" y="3712590"/>
            <a:ext cx="4276905" cy="243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use of the “</a:t>
            </a:r>
            <a:r>
              <a:rPr lang="en-US" sz="1800" dirty="0">
                <a:solidFill>
                  <a:schemeClr val="tx2"/>
                </a:solidFill>
              </a:rPr>
              <a:t>safeguard parameter</a:t>
            </a:r>
            <a:r>
              <a:rPr lang="en-US" sz="1800" dirty="0"/>
              <a:t>” seems to simplify life</a:t>
            </a:r>
          </a:p>
          <a:p>
            <a:r>
              <a:rPr lang="mr-IN" sz="1800" dirty="0"/>
              <a:t>…</a:t>
            </a:r>
            <a:r>
              <a:rPr lang="en-US" sz="1800" dirty="0"/>
              <a:t> but it can hide problems</a:t>
            </a:r>
          </a:p>
          <a:p>
            <a:endParaRPr lang="en-US" sz="1800" dirty="0"/>
          </a:p>
          <a:p>
            <a:r>
              <a:rPr lang="en-US" sz="1800" dirty="0"/>
              <a:t>The revised splitting avoids sensitivity to the artificial parameter</a:t>
            </a:r>
          </a:p>
          <a:p>
            <a:r>
              <a:rPr lang="en-US" sz="1800" dirty="0"/>
              <a:t>The revised formulation does not need the parameter at all.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69689" y="4308765"/>
            <a:ext cx="523841" cy="344266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161972" y="2041418"/>
            <a:ext cx="3413617" cy="4053920"/>
            <a:chOff x="5161972" y="2041418"/>
            <a:chExt cx="3413617" cy="4053920"/>
          </a:xfrm>
        </p:grpSpPr>
        <p:grpSp>
          <p:nvGrpSpPr>
            <p:cNvPr id="2" name="Group 1"/>
            <p:cNvGrpSpPr/>
            <p:nvPr/>
          </p:nvGrpSpPr>
          <p:grpSpPr>
            <a:xfrm>
              <a:off x="5161972" y="2041418"/>
              <a:ext cx="3413617" cy="4053920"/>
              <a:chOff x="5161972" y="2041418"/>
              <a:chExt cx="3413617" cy="405392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161972" y="2041418"/>
                <a:ext cx="3413617" cy="4053920"/>
                <a:chOff x="1541442" y="2331153"/>
                <a:chExt cx="3413617" cy="4053920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1442" y="2593653"/>
                  <a:ext cx="3106092" cy="3194837"/>
                </a:xfrm>
                <a:prstGeom prst="rect">
                  <a:avLst/>
                </a:prstGeom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2160477" y="6048897"/>
                  <a:ext cx="1634837" cy="336176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666137" y="2331153"/>
                  <a:ext cx="3288922" cy="47025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Original closure </a:t>
                  </a:r>
                  <a:r>
                    <a:rPr lang="en-US" sz="1200" b="1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assumption and splitting</a:t>
                  </a:r>
                  <a:r>
                    <a:rPr lang="en-US" sz="1200" b="1" dirty="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, poor convergence masked by large </a:t>
                  </a:r>
                  <a:r>
                    <a:rPr lang="en-US" sz="1200" b="1" dirty="0" err="1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fmin</a:t>
                  </a:r>
                  <a:endParaRPr lang="en-US" sz="1200" b="1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 flipV="1">
                <a:off x="7538067" y="2591811"/>
                <a:ext cx="642105" cy="31466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 flipV="1">
                <a:off x="5781006" y="4711745"/>
                <a:ext cx="1622481" cy="31466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5818077" y="2772083"/>
              <a:ext cx="693935" cy="49783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6128953" y="4073084"/>
              <a:ext cx="731520" cy="2651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084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3058" y="2334037"/>
            <a:ext cx="8124568" cy="86868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C7022"/>
                </a:solidFill>
              </a:rPr>
              <a:t>Impact of Time Stepping in Physics</a:t>
            </a:r>
          </a:p>
        </p:txBody>
      </p:sp>
    </p:spTree>
    <p:extLst>
      <p:ext uri="{BB962C8B-B14F-4D97-AF65-F5344CB8AC3E}">
        <p14:creationId xmlns:p14="http://schemas.microsoft.com/office/powerpoint/2010/main" val="370527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765B9D3-A1D0-A049-B0AE-F4E42DAAC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93" y="1499031"/>
            <a:ext cx="2507441" cy="267068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320" y="201168"/>
            <a:ext cx="6583680" cy="868680"/>
          </a:xfrm>
        </p:spPr>
        <p:txBody>
          <a:bodyPr/>
          <a:lstStyle/>
          <a:p>
            <a:r>
              <a:rPr lang="en-US" dirty="0"/>
              <a:t>Cloud Fraction Change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9774" y="3169226"/>
            <a:ext cx="5004616" cy="1440394"/>
          </a:xfrm>
        </p:spPr>
        <p:txBody>
          <a:bodyPr/>
          <a:lstStyle/>
          <a:p>
            <a:r>
              <a:rPr lang="en-US" sz="1800" dirty="0"/>
              <a:t>Two options based on a semi-analytic method (Zhang et al. 2003): </a:t>
            </a:r>
            <a:r>
              <a:rPr lang="en-US" sz="1800" dirty="0">
                <a:solidFill>
                  <a:srgbClr val="FF0000"/>
                </a:solidFill>
              </a:rPr>
              <a:t>explicit </a:t>
            </a:r>
            <a:r>
              <a:rPr lang="en-US" sz="1800" dirty="0">
                <a:solidFill>
                  <a:schemeClr val="accent2"/>
                </a:solidFill>
              </a:rPr>
              <a:t>and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432FF"/>
                </a:solidFill>
              </a:rPr>
              <a:t>implicit</a:t>
            </a:r>
            <a:br>
              <a:rPr lang="en-US" sz="1800" dirty="0">
                <a:solidFill>
                  <a:srgbClr val="0432FF"/>
                </a:solidFill>
              </a:rPr>
            </a:br>
            <a:endParaRPr lang="en-US" sz="1800" dirty="0">
              <a:solidFill>
                <a:srgbClr val="0432FF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Explicit</a:t>
            </a:r>
            <a:r>
              <a:rPr lang="en-US" sz="1800" dirty="0">
                <a:solidFill>
                  <a:schemeClr val="accent2"/>
                </a:solidFill>
              </a:rPr>
              <a:t> method converges poorly and produces unphysically large oscillations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8353" y="1928739"/>
            <a:ext cx="3386365" cy="680242"/>
            <a:chOff x="1864905" y="4313149"/>
            <a:chExt cx="3386365" cy="6802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4905" y="4386967"/>
              <a:ext cx="3386365" cy="60642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872438" y="4313149"/>
              <a:ext cx="378832" cy="653861"/>
            </a:xfrm>
            <a:prstGeom prst="rect">
              <a:avLst/>
            </a:prstGeom>
            <a:noFill/>
            <a:ln>
              <a:solidFill>
                <a:srgbClr val="943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A914AED-0300-3540-BA05-2E80295B2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4477695"/>
            <a:ext cx="3720919" cy="22681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AB4EC5-5FB2-A549-BFF1-1B478F88C8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6"/>
          <a:stretch/>
        </p:blipFill>
        <p:spPr>
          <a:xfrm>
            <a:off x="6007418" y="4858583"/>
            <a:ext cx="1193246" cy="619204"/>
          </a:xfrm>
          <a:prstGeom prst="rect">
            <a:avLst/>
          </a:prstGeom>
        </p:spPr>
      </p:pic>
      <p:sp>
        <p:nvSpPr>
          <p:cNvPr id="15" name="Content Placeholder 5"/>
          <p:cNvSpPr txBox="1">
            <a:spLocks/>
          </p:cNvSpPr>
          <p:nvPr/>
        </p:nvSpPr>
        <p:spPr>
          <a:xfrm>
            <a:off x="267237" y="4779916"/>
            <a:ext cx="423616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8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9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Fast and strongly coupled processes need to be handled with care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06862" y="1262917"/>
            <a:ext cx="2026456" cy="5133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Time Stepping Error and Convergence Rate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09437" y="4476809"/>
            <a:ext cx="2909209" cy="302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Time Series </a:t>
            </a:r>
            <a:r>
              <a:rPr lang="en-US" sz="1200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of Condensation Rate</a:t>
            </a:r>
            <a:endParaRPr lang="en-US" sz="1200" b="1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72236" y="5789979"/>
            <a:ext cx="9906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Implicit</a:t>
            </a:r>
          </a:p>
          <a:p>
            <a:r>
              <a:rPr lang="en-US" sz="1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Explicit</a:t>
            </a:r>
          </a:p>
        </p:txBody>
      </p:sp>
    </p:spTree>
    <p:extLst>
      <p:ext uri="{BB962C8B-B14F-4D97-AF65-F5344CB8AC3E}">
        <p14:creationId xmlns:p14="http://schemas.microsoft.com/office/powerpoint/2010/main" val="786754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4320" y="1835726"/>
            <a:ext cx="8595360" cy="3046988"/>
          </a:xfrm>
        </p:spPr>
        <p:txBody>
          <a:bodyPr/>
          <a:lstStyle/>
          <a:p>
            <a:r>
              <a:rPr lang="en-US" sz="1800" dirty="0"/>
              <a:t>E3SM model developers have teamed up with applied mathematicians to address the time-step convergence puzzle in the atmosphere model</a:t>
            </a:r>
          </a:p>
          <a:p>
            <a:r>
              <a:rPr lang="en-US" sz="1800" dirty="0"/>
              <a:t>First results from a simplified model demonstrate that </a:t>
            </a:r>
            <a:r>
              <a:rPr lang="en-US" sz="1800" dirty="0">
                <a:solidFill>
                  <a:schemeClr val="tx2"/>
                </a:solidFill>
              </a:rPr>
              <a:t>poor convergence</a:t>
            </a:r>
            <a:r>
              <a:rPr lang="en-US" sz="1800" dirty="0"/>
              <a:t> in short-tem simulations </a:t>
            </a:r>
            <a:r>
              <a:rPr lang="en-US" sz="1800" dirty="0">
                <a:solidFill>
                  <a:schemeClr val="tx2"/>
                </a:solidFill>
              </a:rPr>
              <a:t>can be understood and improved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Poorly converging and properly converging models can produce </a:t>
            </a:r>
            <a:r>
              <a:rPr lang="en-US" sz="1800" dirty="0">
                <a:solidFill>
                  <a:schemeClr val="tx2"/>
                </a:solidFill>
              </a:rPr>
              <a:t>different climate</a:t>
            </a:r>
          </a:p>
          <a:p>
            <a:r>
              <a:rPr lang="en-US" sz="1800" dirty="0">
                <a:solidFill>
                  <a:schemeClr val="tx2"/>
                </a:solidFill>
              </a:rPr>
              <a:t>Insights</a:t>
            </a:r>
            <a:r>
              <a:rPr lang="en-US" sz="1800" dirty="0"/>
              <a:t> from convergence testing can help improve not only </a:t>
            </a:r>
            <a:r>
              <a:rPr lang="en-US" sz="1800" dirty="0">
                <a:solidFill>
                  <a:schemeClr val="tx2"/>
                </a:solidFill>
              </a:rPr>
              <a:t>time integration </a:t>
            </a:r>
            <a:r>
              <a:rPr lang="en-US" sz="1800" dirty="0"/>
              <a:t>but also the </a:t>
            </a:r>
            <a:r>
              <a:rPr lang="en-US" sz="1800" dirty="0">
                <a:solidFill>
                  <a:schemeClr val="tx2"/>
                </a:solidFill>
              </a:rPr>
              <a:t>continuous formulation</a:t>
            </a:r>
            <a:r>
              <a:rPr lang="en-US" sz="1800" dirty="0"/>
              <a:t> of a parameterization.</a:t>
            </a:r>
          </a:p>
          <a:p>
            <a:r>
              <a:rPr lang="en-US" sz="1800" dirty="0"/>
              <a:t>We are now working on more complex and realistic equations </a:t>
            </a:r>
            <a:br>
              <a:rPr lang="en-US" sz="1800" dirty="0"/>
            </a:br>
            <a:r>
              <a:rPr lang="en-US" sz="1800" dirty="0"/>
              <a:t>(i.e., parameterizations in E3SM: CLUBB, cloud microphysics, etc.)</a:t>
            </a:r>
          </a:p>
          <a:p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61" y="5474859"/>
            <a:ext cx="1776749" cy="9518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0" y="5494672"/>
            <a:ext cx="3956538" cy="9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38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FDB7A8-A8A8-B64C-9B86-E9ADB2C8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Careers at PNNL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68F0E1-7F3B-9143-ABF4-576BF984EE9D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6B400E9-4EE9-5D4D-A581-FF19CD1A45AE}"/>
              </a:ext>
            </a:extLst>
          </p:cNvPr>
          <p:cNvSpPr txBox="1">
            <a:spLocks/>
          </p:cNvSpPr>
          <p:nvPr/>
        </p:nvSpPr>
        <p:spPr>
          <a:xfrm>
            <a:off x="157589" y="1547345"/>
            <a:ext cx="8735889" cy="4835927"/>
          </a:xfrm>
          <a:prstGeom prst="rect">
            <a:avLst/>
          </a:prstGeom>
        </p:spPr>
        <p:txBody>
          <a:bodyPr/>
          <a:lstStyle>
            <a:lvl1pPr marL="457120" indent="-457120" algn="l" defTabSz="609493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990427" indent="-380933" algn="l" defTabSz="609493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523733" indent="-304747" algn="l" defTabSz="609493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2133227" indent="-304747" algn="l" defTabSz="609493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742720" indent="-304747" algn="l" defTabSz="609493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600" b="1" dirty="0"/>
              <a:t>Build your career at PNNL, one of the world’s leading institutions for atmospheric, climate, and global change research!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600" dirty="0"/>
              <a:t>We’re searching for creative, ambitious, and collaboration-oriented scientists to join the Atmospheric Sciences and Global Change Division at Pacific Northwest National Laboratory. PNNL leads and contributes to a wide range of projects supported by the U.S. Department of Energy as well as other federal agencies. This includes, for example, ARM, E3SM, GCAM, and many other cutting-edge observational and modeling activities. 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600" b="1" dirty="0"/>
              <a:t>We are in immediate need of 10+ researchers </a:t>
            </a:r>
            <a:r>
              <a:rPr lang="en-US" sz="1600" dirty="0"/>
              <a:t>at all career stages to build, lead, and contribute to projects spanning the atmospheric, climate, and Earth system sciences. Positions are currently available for work in a wide range of research </a:t>
            </a:r>
            <a:br>
              <a:rPr lang="en-US" sz="1600" dirty="0"/>
            </a:br>
            <a:r>
              <a:rPr lang="en-US" sz="1600" dirty="0"/>
              <a:t>areas, including: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Convection and cloud physics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Aerosol observations and modeling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Aerosol-cloud interactions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Global cloud resolving modeling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Hydrology and land surface processes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Land-atmosphere interactions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969FD68F-5CCC-9D4F-92D5-86E7BE1518B9}"/>
              </a:ext>
            </a:extLst>
          </p:cNvPr>
          <p:cNvSpPr txBox="1">
            <a:spLocks/>
          </p:cNvSpPr>
          <p:nvPr/>
        </p:nvSpPr>
        <p:spPr>
          <a:xfrm>
            <a:off x="4183693" y="4425214"/>
            <a:ext cx="4934125" cy="1755771"/>
          </a:xfrm>
          <a:prstGeom prst="rect">
            <a:avLst/>
          </a:prstGeom>
        </p:spPr>
        <p:txBody>
          <a:bodyPr/>
          <a:lstStyle>
            <a:lvl1pPr marL="457120" indent="-457120" algn="l" defTabSz="609493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990427" indent="-380933" algn="l" defTabSz="609493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523733" indent="-304747" algn="l" defTabSz="609493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2133227" indent="-304747" algn="l" defTabSz="609493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742720" indent="-304747" algn="l" defTabSz="609493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/>
              <a:t>Cloud observations and remote sensing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Climate dynamics and atmospheric feedbacks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Terrestrial biogeochemistry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Arctic amplification and high-latitude processes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Integrated assessment and multi-sector modeling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Software engineering to support multi-sector modeling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5E5CE7-879E-8C4F-A4E0-60D3D94EB1A7}"/>
              </a:ext>
            </a:extLst>
          </p:cNvPr>
          <p:cNvSpPr txBox="1"/>
          <p:nvPr/>
        </p:nvSpPr>
        <p:spPr>
          <a:xfrm>
            <a:off x="274320" y="6425682"/>
            <a:ext cx="81416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 </a:t>
            </a:r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Gary.Worrell@pnnl.gov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visit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https://www.pnnl.gov/atmospheric/jobs.asp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9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Parameterizations in AGCMs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4319" y="1399012"/>
            <a:ext cx="8769097" cy="1218795"/>
          </a:xfrm>
        </p:spPr>
        <p:txBody>
          <a:bodyPr/>
          <a:lstStyle/>
          <a:p>
            <a:r>
              <a:rPr lang="en-US" sz="1800" dirty="0"/>
              <a:t>Traditional focus on conceptualization of understanding + handling of spatial scales </a:t>
            </a:r>
          </a:p>
          <a:p>
            <a:r>
              <a:rPr lang="en-US" sz="1800" dirty="0"/>
              <a:t>Practical motivation to use longest possible time step</a:t>
            </a:r>
          </a:p>
          <a:p>
            <a:r>
              <a:rPr lang="en-US" sz="1800" dirty="0"/>
              <a:t>Ubiquitous use of clipping, limiters etc.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74319" y="5105813"/>
            <a:ext cx="8467345" cy="127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Physics parameterizations</a:t>
            </a:r>
          </a:p>
          <a:p>
            <a:pPr lvl="1"/>
            <a:r>
              <a:rPr lang="en-US" dirty="0"/>
              <a:t>are known to be noisy in time (i.e., varying fast compare to dynamics)</a:t>
            </a:r>
          </a:p>
          <a:p>
            <a:pPr lvl="1"/>
            <a:r>
              <a:rPr lang="en-US" dirty="0"/>
              <a:t>can be very sensitive to perturbation</a:t>
            </a:r>
          </a:p>
          <a:p>
            <a:r>
              <a:rPr lang="en-US" sz="1800" dirty="0"/>
              <a:t>Are these expected for deterministic PDE systems?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48562" y="3026796"/>
            <a:ext cx="4262284" cy="1727968"/>
            <a:chOff x="4573418" y="2491095"/>
            <a:chExt cx="4262284" cy="17279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418" y="2586612"/>
              <a:ext cx="4262284" cy="163245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16392" y="2491095"/>
              <a:ext cx="3823487" cy="307777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59019" y="3277817"/>
              <a:ext cx="17907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∆t = 10 minutes</a:t>
              </a:r>
            </a:p>
            <a:p>
              <a:r>
                <a:rPr lang="en-US" sz="1100" dirty="0">
                  <a:solidFill>
                    <a:srgbClr val="0000C9"/>
                  </a:solidFill>
                </a:rPr>
                <a:t>∆t = 1 minute</a:t>
              </a:r>
            </a:p>
            <a:p>
              <a:endParaRPr lang="en-US" sz="12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1851" y="2852955"/>
            <a:ext cx="7786013" cy="3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1-day time series of T tendency (K/day) at 700 </a:t>
            </a:r>
            <a:r>
              <a:rPr lang="en-US" sz="1600" b="1" dirty="0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hPa</a:t>
            </a:r>
            <a:r>
              <a:rPr lang="en-US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from E3SM v0 physics</a:t>
            </a:r>
          </a:p>
        </p:txBody>
      </p:sp>
    </p:spTree>
    <p:extLst>
      <p:ext uri="{BB962C8B-B14F-4D97-AF65-F5344CB8AC3E}">
        <p14:creationId xmlns:p14="http://schemas.microsoft.com/office/powerpoint/2010/main" val="776975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05DB16-F3E1-7B41-BE18-DA9132C94C8C}" type="datetime4">
              <a:rPr lang="en-US" smtClean="0"/>
              <a:pPr/>
              <a:t>July 9, 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692847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319" y="201168"/>
            <a:ext cx="6777409" cy="868680"/>
          </a:xfrm>
        </p:spPr>
        <p:txBody>
          <a:bodyPr/>
          <a:lstStyle/>
          <a:p>
            <a:r>
              <a:rPr lang="en-US" dirty="0"/>
              <a:t>Strong Time-step Sensitivity in E3SM and Its Predecessors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5" y="2401192"/>
            <a:ext cx="3173510" cy="156145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9" y="3929717"/>
            <a:ext cx="3228131" cy="15556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7930" y="4524228"/>
            <a:ext cx="160774" cy="198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flipV="1">
            <a:off x="667930" y="2379044"/>
            <a:ext cx="160774" cy="1913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33493" y="3934650"/>
            <a:ext cx="9144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∆</a:t>
            </a: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297180" y="1318658"/>
            <a:ext cx="8595360" cy="2769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Present-day climate simulated with CAM5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1065220" y="2057858"/>
            <a:ext cx="1792452" cy="31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Total Cloud Cover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96061" y="1719704"/>
            <a:ext cx="2826016" cy="3994250"/>
            <a:chOff x="3896061" y="1667666"/>
            <a:chExt cx="2826016" cy="3994250"/>
          </a:xfrm>
        </p:grpSpPr>
        <p:grpSp>
          <p:nvGrpSpPr>
            <p:cNvPr id="16" name="Group 15"/>
            <p:cNvGrpSpPr/>
            <p:nvPr/>
          </p:nvGrpSpPr>
          <p:grpSpPr>
            <a:xfrm>
              <a:off x="3896061" y="1849331"/>
              <a:ext cx="2660683" cy="3812585"/>
              <a:chOff x="3884905" y="1735810"/>
              <a:chExt cx="2892592" cy="418196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4905" y="1735811"/>
                <a:ext cx="2892592" cy="4181959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340888" y="1735810"/>
                <a:ext cx="160774" cy="1985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340888" y="3826790"/>
                <a:ext cx="160774" cy="1985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925397" y="1667666"/>
              <a:ext cx="2796680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b="1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Cloud Ice Mass Concentration</a:t>
              </a:r>
            </a:p>
          </p:txBody>
        </p:sp>
      </p:grpSp>
      <p:sp>
        <p:nvSpPr>
          <p:cNvPr id="23" name="Content Placeholder 5"/>
          <p:cNvSpPr txBox="1">
            <a:spLocks/>
          </p:cNvSpPr>
          <p:nvPr/>
        </p:nvSpPr>
        <p:spPr>
          <a:xfrm>
            <a:off x="297180" y="5943349"/>
            <a:ext cx="8595360" cy="5539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E3SM v0 uses a different dynamical core but shows very similar results, indicating the issues are in the </a:t>
            </a:r>
            <a:r>
              <a:rPr lang="en-US" sz="1800"/>
              <a:t>physics package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 flipV="1">
            <a:off x="659689" y="3878337"/>
            <a:ext cx="160774" cy="1913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656313" y="2443852"/>
            <a:ext cx="2326727" cy="3243166"/>
            <a:chOff x="6656313" y="2391814"/>
            <a:chExt cx="2326727" cy="3243166"/>
          </a:xfrm>
        </p:grpSpPr>
        <p:sp>
          <p:nvSpPr>
            <p:cNvPr id="10" name="TextBox 9"/>
            <p:cNvSpPr txBox="1"/>
            <p:nvPr/>
          </p:nvSpPr>
          <p:spPr>
            <a:xfrm>
              <a:off x="6855850" y="2391814"/>
              <a:ext cx="1828801" cy="8309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Default model </a:t>
              </a:r>
              <a:br>
                <a:rPr lang="en-US" sz="16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16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(2-degree FV, </a:t>
              </a:r>
              <a:br>
                <a:rPr lang="en-US" sz="16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16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30-min step size)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55849" y="4207452"/>
              <a:ext cx="1828801" cy="83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Difference due to reduction of step size to </a:t>
              </a:r>
              <a:r>
                <a:rPr lang="en-US" sz="16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4 min</a:t>
              </a:r>
              <a:endParaRPr lang="en-US" sz="16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56313" y="5357981"/>
              <a:ext cx="23267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charset="0"/>
                  <a:ea typeface="Arial" charset="0"/>
                  <a:cs typeface="Arial" charset="0"/>
                </a:rPr>
                <a:t>Wan, </a:t>
              </a:r>
              <a:r>
                <a:rPr lang="en-US" sz="1200" i="1" dirty="0" err="1">
                  <a:latin typeface="Arial" charset="0"/>
                  <a:ea typeface="Arial" charset="0"/>
                  <a:cs typeface="Arial" charset="0"/>
                </a:rPr>
                <a:t>Rasch</a:t>
              </a:r>
              <a:r>
                <a:rPr lang="en-US" sz="1200" i="1" dirty="0">
                  <a:latin typeface="Arial" charset="0"/>
                  <a:ea typeface="Arial" charset="0"/>
                  <a:cs typeface="Arial" charset="0"/>
                </a:rPr>
                <a:t> et al. (2014, GMD)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4986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03" y="3603013"/>
            <a:ext cx="3087155" cy="30379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Noisy Physics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74320" y="3383873"/>
            <a:ext cx="4104497" cy="2019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SDE work inspired by </a:t>
            </a:r>
            <a:r>
              <a:rPr lang="en-US" sz="1800" dirty="0" err="1"/>
              <a:t>Hodyss</a:t>
            </a:r>
            <a:r>
              <a:rPr lang="en-US" sz="1800" dirty="0"/>
              <a:t> et al. (2013, MWR)</a:t>
            </a:r>
          </a:p>
          <a:p>
            <a:r>
              <a:rPr lang="en-US" sz="1800" dirty="0"/>
              <a:t>Our first test problem: </a:t>
            </a:r>
          </a:p>
          <a:p>
            <a:pPr lvl="1"/>
            <a:r>
              <a:rPr lang="en-US" sz="1600" dirty="0"/>
              <a:t>1D advection-diffusion equation with a wide spectrum of fast forcing</a:t>
            </a:r>
          </a:p>
          <a:p>
            <a:pPr lvl="1"/>
            <a:r>
              <a:rPr lang="en-US" sz="1600" u="sng" dirty="0"/>
              <a:t>Generalized</a:t>
            </a:r>
            <a:r>
              <a:rPr lang="en-US" sz="1600" dirty="0"/>
              <a:t> Ito correction</a:t>
            </a:r>
          </a:p>
          <a:p>
            <a:pPr lvl="1"/>
            <a:r>
              <a:rPr lang="en-US" sz="1600" dirty="0"/>
              <a:t>Improved accuracy and convergence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4848" y="2995319"/>
            <a:ext cx="27207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Time-stepping error in advection-diffusion model with </a:t>
            </a:r>
            <a:r>
              <a:rPr lang="en-US" sz="1200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colored spectrum of fast forcing</a:t>
            </a:r>
            <a:endParaRPr lang="en-US" sz="1200" b="1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274320" y="1431676"/>
            <a:ext cx="8595360" cy="123880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1800" dirty="0"/>
              <a:t>Our strategy for addressing this challenge</a:t>
            </a:r>
          </a:p>
          <a:p>
            <a:pPr lvl="1">
              <a:spcBef>
                <a:spcPts val="500"/>
              </a:spcBef>
            </a:pPr>
            <a:r>
              <a:rPr lang="en-US" sz="1600" dirty="0"/>
              <a:t>Identify and remove pathological noisiness</a:t>
            </a:r>
          </a:p>
          <a:p>
            <a:pPr lvl="1">
              <a:spcBef>
                <a:spcPts val="500"/>
              </a:spcBef>
            </a:pPr>
            <a:r>
              <a:rPr lang="en-US" sz="1600" dirty="0"/>
              <a:t>Apply deterministic and stochastic PDE theories to handle physical noisiness</a:t>
            </a:r>
          </a:p>
          <a:p>
            <a:pPr>
              <a:spcBef>
                <a:spcPts val="500"/>
              </a:spcBef>
            </a:pPr>
            <a:r>
              <a:rPr lang="en-US" sz="1800" dirty="0"/>
              <a:t>Initial investigations into prototype problems show promising results</a:t>
            </a:r>
          </a:p>
        </p:txBody>
      </p:sp>
    </p:spTree>
    <p:extLst>
      <p:ext uri="{BB962C8B-B14F-4D97-AF65-F5344CB8AC3E}">
        <p14:creationId xmlns:p14="http://schemas.microsoft.com/office/powerpoint/2010/main" val="97845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Time-step Convergence Puzzle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450" y="1574732"/>
            <a:ext cx="4452663" cy="1951303"/>
          </a:xfrm>
        </p:spPr>
        <p:txBody>
          <a:bodyPr/>
          <a:lstStyle/>
          <a:p>
            <a:r>
              <a:rPr lang="en-US" sz="1800" dirty="0"/>
              <a:t>Experimental design</a:t>
            </a:r>
          </a:p>
          <a:p>
            <a:pPr lvl="1"/>
            <a:r>
              <a:rPr lang="en-US" sz="1600" dirty="0"/>
              <a:t>Very short (1-hour) simulations</a:t>
            </a:r>
          </a:p>
          <a:p>
            <a:pPr lvl="1"/>
            <a:r>
              <a:rPr lang="en-US" sz="1600" dirty="0"/>
              <a:t>A wide range of time step sizes</a:t>
            </a:r>
          </a:p>
          <a:p>
            <a:pPr lvl="1"/>
            <a:r>
              <a:rPr lang="en-US" sz="1600" dirty="0"/>
              <a:t>Solution with shortest step size as reference (i.e. self-convergence)</a:t>
            </a:r>
          </a:p>
          <a:p>
            <a:pPr lvl="1"/>
            <a:r>
              <a:rPr lang="en-US" sz="1600" dirty="0"/>
              <a:t>Ensemble runs to take into account possible flow-dependency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53295" y="3753225"/>
            <a:ext cx="4249297" cy="86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Convergence rate of the </a:t>
            </a:r>
            <a:r>
              <a:rPr lang="en-US" sz="1800" dirty="0">
                <a:solidFill>
                  <a:srgbClr val="9080E5"/>
                </a:solidFill>
              </a:rPr>
              <a:t>full model</a:t>
            </a:r>
          </a:p>
          <a:p>
            <a:pPr lvl="1"/>
            <a:r>
              <a:rPr lang="en-US" sz="1600" dirty="0"/>
              <a:t>Expected: 1.0</a:t>
            </a:r>
          </a:p>
          <a:p>
            <a:pPr lvl="1"/>
            <a:r>
              <a:rPr lang="en-US" sz="1600" dirty="0"/>
              <a:t>Diagnosed: 0.4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45829" y="2051975"/>
            <a:ext cx="2961523" cy="562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Time Stepping Error </a:t>
            </a:r>
            <a:r>
              <a:rPr lang="en-US" sz="1400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and Convergence Rate in CAM5</a:t>
            </a:r>
            <a:endParaRPr lang="en-US" sz="1400" b="1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63" y="2614950"/>
            <a:ext cx="2998061" cy="2988864"/>
          </a:xfrm>
          <a:prstGeom prst="rect">
            <a:avLst/>
          </a:prstGeom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399015" y="5004840"/>
            <a:ext cx="4619651" cy="116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Contrast between </a:t>
            </a:r>
            <a:r>
              <a:rPr lang="en-US" sz="1800" dirty="0">
                <a:solidFill>
                  <a:srgbClr val="C00000"/>
                </a:solidFill>
              </a:rPr>
              <a:t>dynamical-core-only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9080E5"/>
                </a:solidFill>
              </a:rPr>
              <a:t>full-model </a:t>
            </a:r>
            <a:r>
              <a:rPr lang="en-US" sz="1800" dirty="0"/>
              <a:t>results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Slower convergence is associated with larger time stepping error</a:t>
            </a:r>
          </a:p>
        </p:txBody>
      </p:sp>
    </p:spTree>
    <p:extLst>
      <p:ext uri="{BB962C8B-B14F-4D97-AF65-F5344CB8AC3E}">
        <p14:creationId xmlns:p14="http://schemas.microsoft.com/office/powerpoint/2010/main" val="155794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Convergence Testing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95762" y="2576168"/>
            <a:ext cx="8290766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2"/>
                </a:solidFill>
              </a:rPr>
              <a:t>Our opinion</a:t>
            </a:r>
            <a:r>
              <a:rPr lang="en-US" sz="1800" dirty="0">
                <a:solidFill>
                  <a:schemeClr val="accent2"/>
                </a:solidFill>
              </a:rPr>
              <a:t>: For very short simulations, if the solutions do not converge or converge to an unexpected state, then the </a:t>
            </a:r>
            <a:r>
              <a:rPr lang="en-US" sz="1800" u="sng" dirty="0">
                <a:solidFill>
                  <a:schemeClr val="accent2"/>
                </a:solidFill>
              </a:rPr>
              <a:t>equations</a:t>
            </a:r>
            <a:r>
              <a:rPr lang="en-US" sz="1800" dirty="0">
                <a:solidFill>
                  <a:schemeClr val="accent2"/>
                </a:solidFill>
              </a:rPr>
              <a:t>, the </a:t>
            </a:r>
            <a:r>
              <a:rPr lang="en-US" sz="1800" u="sng" dirty="0">
                <a:solidFill>
                  <a:schemeClr val="accent2"/>
                </a:solidFill>
              </a:rPr>
              <a:t>discretization</a:t>
            </a:r>
            <a:r>
              <a:rPr lang="en-US" sz="1800" dirty="0">
                <a:solidFill>
                  <a:schemeClr val="accent2"/>
                </a:solidFill>
              </a:rPr>
              <a:t>, and the </a:t>
            </a:r>
            <a:r>
              <a:rPr lang="en-US" sz="1800" u="sng" dirty="0">
                <a:solidFill>
                  <a:schemeClr val="accent2"/>
                </a:solidFill>
              </a:rPr>
              <a:t>coding</a:t>
            </a:r>
            <a:r>
              <a:rPr lang="en-US" sz="1800" dirty="0">
                <a:solidFill>
                  <a:schemeClr val="accent2"/>
                </a:solidFill>
              </a:rPr>
              <a:t> need to be revisited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02030" y="1600702"/>
            <a:ext cx="8312208" cy="5539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For a full-fledged model with complex physics, does it make sense to talk about time-step convergence at </a:t>
            </a:r>
            <a:r>
              <a:rPr lang="en-US" sz="1800"/>
              <a:t>all?</a:t>
            </a:r>
            <a:endParaRPr lang="en-US" sz="180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295762" y="3920570"/>
            <a:ext cx="8595360" cy="131112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next slides demonstrate that convergence testing can help identify issues in</a:t>
            </a:r>
          </a:p>
          <a:p>
            <a:pPr lvl="1"/>
            <a:r>
              <a:rPr lang="en-US" b="1" dirty="0">
                <a:solidFill>
                  <a:srgbClr val="CC7022"/>
                </a:solidFill>
              </a:rPr>
              <a:t>Model’s continuous formulation</a:t>
            </a:r>
          </a:p>
          <a:p>
            <a:pPr lvl="1"/>
            <a:r>
              <a:rPr lang="en-US" b="1" dirty="0">
                <a:solidFill>
                  <a:srgbClr val="CC7022"/>
                </a:solidFill>
              </a:rPr>
              <a:t>Physics-dynamics coupling (splitting)</a:t>
            </a:r>
          </a:p>
          <a:p>
            <a:pPr lvl="1"/>
            <a:r>
              <a:rPr lang="en-US" b="1" dirty="0">
                <a:solidFill>
                  <a:srgbClr val="CC7022"/>
                </a:solidFill>
              </a:rPr>
              <a:t>Time stepping in physics</a:t>
            </a:r>
          </a:p>
        </p:txBody>
      </p:sp>
    </p:spTree>
    <p:extLst>
      <p:ext uri="{BB962C8B-B14F-4D97-AF65-F5344CB8AC3E}">
        <p14:creationId xmlns:p14="http://schemas.microsoft.com/office/powerpoint/2010/main" val="192578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28" y="2526734"/>
            <a:ext cx="3432993" cy="28618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Test Problem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7024" y="5395220"/>
            <a:ext cx="3203992" cy="73866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Dynamics (advection): </a:t>
            </a:r>
            <a:r>
              <a:rPr lang="en-US" sz="1600" dirty="0"/>
              <a:t>Spectral-element dynamical core on cubed sphere,1-degree, 30 layers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768" y="2706096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Temperature: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718" y="3711446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Water vapor:</a:t>
            </a:r>
            <a:endParaRPr lang="en-US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63" y="4697980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Cloud liquid: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02254" y="2545815"/>
            <a:ext cx="567386" cy="261244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57008" y="2520056"/>
            <a:ext cx="1014613" cy="26382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5715056" y="2880449"/>
            <a:ext cx="3026608" cy="1317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Physics</a:t>
            </a:r>
            <a:r>
              <a:rPr lang="en-US" sz="1600" dirty="0"/>
              <a:t>: bare-bone version of the large-scale condensation scheme in CAM2-CAM4</a:t>
            </a:r>
          </a:p>
          <a:p>
            <a:pPr marL="0" indent="0">
              <a:buNone/>
            </a:pPr>
            <a:br>
              <a:rPr lang="en-US" sz="800" dirty="0"/>
            </a:br>
            <a:r>
              <a:rPr lang="en-US" sz="1400" dirty="0"/>
              <a:t>(Zhang et al., 2003; </a:t>
            </a:r>
            <a:r>
              <a:rPr lang="en-US" sz="1400" dirty="0" err="1"/>
              <a:t>Rasch</a:t>
            </a:r>
            <a:r>
              <a:rPr lang="en-US" sz="1400" dirty="0"/>
              <a:t> and Kristjansson,1998; Sundqvist,1978)</a:t>
            </a: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228600" y="1381148"/>
            <a:ext cx="8313626" cy="97872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E3SM’s dynamical core + a very simple parameterization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Equations directly affected by parameterizations are: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Large-scale Condensation Scheme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7199" y="1445456"/>
            <a:ext cx="8595360" cy="972574"/>
          </a:xfrm>
        </p:spPr>
        <p:txBody>
          <a:bodyPr/>
          <a:lstStyle/>
          <a:p>
            <a:r>
              <a:rPr lang="en-US" sz="1800" dirty="0"/>
              <a:t>Basic assumptions</a:t>
            </a:r>
          </a:p>
          <a:p>
            <a:pPr lvl="1"/>
            <a:r>
              <a:rPr lang="en-US" dirty="0"/>
              <a:t>Instantaneous condensation</a:t>
            </a:r>
          </a:p>
          <a:p>
            <a:pPr lvl="1"/>
            <a:r>
              <a:rPr lang="en-US" dirty="0"/>
              <a:t>Fractional cloudiness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84301" y="2658405"/>
            <a:ext cx="8595360" cy="2769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Grid-box mean condensation rate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44615" y="3116299"/>
            <a:ext cx="6329496" cy="1329675"/>
            <a:chOff x="1508218" y="4427938"/>
            <a:chExt cx="6686933" cy="14575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389" y="4466869"/>
              <a:ext cx="4655820" cy="83375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402958" y="4528509"/>
              <a:ext cx="604161" cy="562294"/>
            </a:xfrm>
            <a:prstGeom prst="rect">
              <a:avLst/>
            </a:prstGeom>
            <a:noFill/>
            <a:ln>
              <a:solidFill>
                <a:srgbClr val="943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55091" y="4517566"/>
              <a:ext cx="2033743" cy="668975"/>
            </a:xfrm>
            <a:prstGeom prst="rect">
              <a:avLst/>
            </a:prstGeom>
            <a:noFill/>
            <a:ln>
              <a:solidFill>
                <a:srgbClr val="943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88827" y="4427938"/>
              <a:ext cx="870381" cy="893461"/>
            </a:xfrm>
            <a:prstGeom prst="rect">
              <a:avLst/>
            </a:prstGeom>
            <a:noFill/>
            <a:ln>
              <a:solidFill>
                <a:srgbClr val="943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62492" y="5215621"/>
              <a:ext cx="1326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9437FF"/>
                  </a:solidFill>
                </a:rPr>
                <a:t>Clear-sky evaporation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99743" y="5244459"/>
              <a:ext cx="2895408" cy="64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9437FF"/>
                  </a:solidFill>
                </a:rPr>
                <a:t>Phase change associated with cloud fraction change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08218" y="5233673"/>
              <a:ext cx="15468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9437FF"/>
                  </a:solidFill>
                </a:rPr>
                <a:t>In-cloud condensation</a:t>
              </a:r>
            </a:p>
          </p:txBody>
        </p:sp>
      </p:grpSp>
      <p:sp>
        <p:nvSpPr>
          <p:cNvPr id="19" name="Content Placeholder 5"/>
          <p:cNvSpPr txBox="1">
            <a:spLocks/>
          </p:cNvSpPr>
          <p:nvPr/>
        </p:nvSpPr>
        <p:spPr>
          <a:xfrm>
            <a:off x="373639" y="6165502"/>
            <a:ext cx="8595360" cy="5539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4872" y="4769099"/>
            <a:ext cx="968523" cy="739136"/>
          </a:xfrm>
          <a:prstGeom prst="rect">
            <a:avLst/>
          </a:prstGeom>
        </p:spPr>
      </p:pic>
      <p:sp>
        <p:nvSpPr>
          <p:cNvPr id="21" name="Content Placeholder 5"/>
          <p:cNvSpPr txBox="1">
            <a:spLocks/>
          </p:cNvSpPr>
          <p:nvPr/>
        </p:nvSpPr>
        <p:spPr>
          <a:xfrm>
            <a:off x="292995" y="4977383"/>
            <a:ext cx="8345511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Closure assumption:</a:t>
            </a:r>
            <a:br>
              <a:rPr lang="en-US" sz="1800" dirty="0"/>
            </a:br>
            <a:br>
              <a:rPr lang="en-US" sz="1800" dirty="0"/>
            </a:br>
            <a:r>
              <a:rPr lang="en-US" sz="1600" dirty="0"/>
              <a:t>“</a:t>
            </a:r>
            <a:r>
              <a:rPr lang="en-US" sz="1600" i="1" dirty="0">
                <a:latin typeface="Times" charset="0"/>
                <a:ea typeface="Times" charset="0"/>
                <a:cs typeface="Times" charset="0"/>
              </a:rPr>
              <a:t>When the cloud is growing (</a:t>
            </a:r>
            <a:r>
              <a:rPr lang="en-US" sz="1600" i="1" dirty="0" err="1">
                <a:latin typeface="Times" charset="0"/>
                <a:ea typeface="Times" charset="0"/>
                <a:cs typeface="Times" charset="0"/>
              </a:rPr>
              <a:t>df</a:t>
            </a:r>
            <a:r>
              <a:rPr lang="en-US" sz="1600" i="1" dirty="0">
                <a:latin typeface="Times" charset="0"/>
                <a:ea typeface="Times" charset="0"/>
                <a:cs typeface="Times" charset="0"/>
              </a:rPr>
              <a:t>/</a:t>
            </a:r>
            <a:r>
              <a:rPr lang="en-US" sz="1600" i="1" dirty="0" err="1">
                <a:latin typeface="Times" charset="0"/>
                <a:ea typeface="Times" charset="0"/>
                <a:cs typeface="Times" charset="0"/>
              </a:rPr>
              <a:t>dt</a:t>
            </a:r>
            <a:r>
              <a:rPr lang="en-US" sz="1600" i="1" dirty="0">
                <a:latin typeface="Times" charset="0"/>
                <a:ea typeface="Times" charset="0"/>
                <a:cs typeface="Times" charset="0"/>
              </a:rPr>
              <a:t> &gt; 0), the new cloud water increases to match that within the cloudy part of the grid box. Conversely, when the cloud is eroding (</a:t>
            </a:r>
            <a:r>
              <a:rPr lang="en-US" sz="1600" i="1" dirty="0" err="1">
                <a:latin typeface="Times" charset="0"/>
                <a:ea typeface="Times" charset="0"/>
                <a:cs typeface="Times" charset="0"/>
              </a:rPr>
              <a:t>df</a:t>
            </a:r>
            <a:r>
              <a:rPr lang="en-US" sz="1600" i="1" dirty="0">
                <a:latin typeface="Times" charset="0"/>
                <a:ea typeface="Times" charset="0"/>
                <a:cs typeface="Times" charset="0"/>
              </a:rPr>
              <a:t>/</a:t>
            </a:r>
            <a:r>
              <a:rPr lang="en-US" sz="1600" i="1" dirty="0" err="1">
                <a:latin typeface="Times" charset="0"/>
                <a:ea typeface="Times" charset="0"/>
                <a:cs typeface="Times" charset="0"/>
              </a:rPr>
              <a:t>dt</a:t>
            </a:r>
            <a:r>
              <a:rPr lang="en-US" sz="1600" i="1" dirty="0">
                <a:latin typeface="Times" charset="0"/>
                <a:ea typeface="Times" charset="0"/>
                <a:cs typeface="Times" charset="0"/>
              </a:rPr>
              <a:t> &lt; 0), the cloud water goes to zero in that region.” </a:t>
            </a:r>
            <a:br>
              <a:rPr lang="en-US" sz="1600" i="1" dirty="0">
                <a:latin typeface="Times" charset="0"/>
                <a:ea typeface="Times" charset="0"/>
                <a:cs typeface="Times" charset="0"/>
              </a:rPr>
            </a:br>
            <a:r>
              <a:rPr lang="en-US" sz="1600" i="1" dirty="0">
                <a:latin typeface="Times" charset="0"/>
                <a:ea typeface="Times" charset="0"/>
                <a:cs typeface="Times" charset="0"/>
              </a:rPr>
              <a:t>                                                               — </a:t>
            </a:r>
            <a:r>
              <a:rPr lang="en-US" sz="1600" i="1" dirty="0" err="1">
                <a:latin typeface="Times" charset="0"/>
                <a:ea typeface="Times" charset="0"/>
                <a:cs typeface="Times" charset="0"/>
              </a:rPr>
              <a:t>Rasch</a:t>
            </a:r>
            <a:r>
              <a:rPr lang="en-US" sz="1600" i="1" dirty="0">
                <a:latin typeface="Times" charset="0"/>
                <a:ea typeface="Times" charset="0"/>
                <a:cs typeface="Times" charset="0"/>
              </a:rPr>
              <a:t> and </a:t>
            </a:r>
            <a:r>
              <a:rPr lang="en-US" sz="1600" i="1" dirty="0" err="1">
                <a:latin typeface="Times" charset="0"/>
                <a:ea typeface="Times" charset="0"/>
                <a:cs typeface="Times" charset="0"/>
              </a:rPr>
              <a:t>Kristjansson</a:t>
            </a:r>
            <a:r>
              <a:rPr lang="en-US" sz="1600" i="1" dirty="0">
                <a:latin typeface="Times" charset="0"/>
                <a:ea typeface="Times" charset="0"/>
                <a:cs typeface="Times" charset="0"/>
              </a:rPr>
              <a:t> (1998); Zhang et al. (2003)</a:t>
            </a:r>
          </a:p>
        </p:txBody>
      </p:sp>
    </p:spTree>
    <p:extLst>
      <p:ext uri="{BB962C8B-B14F-4D97-AF65-F5344CB8AC3E}">
        <p14:creationId xmlns:p14="http://schemas.microsoft.com/office/powerpoint/2010/main" val="118296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5737" y="1632157"/>
            <a:ext cx="8595360" cy="2215991"/>
          </a:xfrm>
        </p:spPr>
        <p:txBody>
          <a:bodyPr/>
          <a:lstStyle/>
          <a:p>
            <a:r>
              <a:rPr lang="en-US" sz="1800" dirty="0"/>
              <a:t>Closure assumption</a:t>
            </a:r>
          </a:p>
          <a:p>
            <a:endParaRPr lang="en-US" sz="1800" dirty="0"/>
          </a:p>
          <a:p>
            <a:r>
              <a:rPr lang="en-US" sz="1800" dirty="0"/>
              <a:t>If </a:t>
            </a:r>
            <a:r>
              <a:rPr lang="en-US" sz="1800" dirty="0" err="1"/>
              <a:t>ql</a:t>
            </a:r>
            <a:r>
              <a:rPr lang="en-US" sz="1800" dirty="0"/>
              <a:t> &gt; 0 but f ~ 0, we get “infinitely dense cloud” (singularity)</a:t>
            </a:r>
          </a:p>
          <a:p>
            <a:r>
              <a:rPr lang="en-US" sz="1800" dirty="0"/>
              <a:t>The use of a ”</a:t>
            </a:r>
            <a:r>
              <a:rPr lang="en-US" sz="1800" dirty="0">
                <a:solidFill>
                  <a:srgbClr val="FF0000"/>
                </a:solidFill>
              </a:rPr>
              <a:t>safeguard parameter</a:t>
            </a:r>
            <a:r>
              <a:rPr lang="en-US" sz="1800" dirty="0"/>
              <a:t>” is a common remedy</a:t>
            </a:r>
          </a:p>
          <a:p>
            <a:endParaRPr lang="en-US" sz="1800" dirty="0"/>
          </a:p>
          <a:p>
            <a:r>
              <a:rPr lang="mr-IN" sz="1800" dirty="0"/>
              <a:t>…</a:t>
            </a:r>
            <a:r>
              <a:rPr lang="en-US" sz="1800" dirty="0"/>
              <a:t> but it can hide problems</a:t>
            </a:r>
            <a:br>
              <a:rPr lang="en-US" sz="1800" dirty="0"/>
            </a:br>
            <a:r>
              <a:rPr lang="en-US" sz="1800" dirty="0"/>
              <a:t>(will show </a:t>
            </a:r>
            <a:r>
              <a:rPr lang="en-US" sz="1800" dirty="0" err="1"/>
              <a:t>ona</a:t>
            </a:r>
            <a:r>
              <a:rPr lang="en-US" sz="1800" dirty="0"/>
              <a:t> later slide)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671" y="1457822"/>
            <a:ext cx="968523" cy="739136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475737" y="4438744"/>
            <a:ext cx="8595360" cy="5539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Does such singularity actually occur in the simulations? </a:t>
            </a:r>
            <a:br>
              <a:rPr lang="en-US" sz="1800" dirty="0"/>
            </a:br>
            <a:r>
              <a:rPr lang="en-US" sz="1800" dirty="0">
                <a:solidFill>
                  <a:schemeClr val="tx2"/>
                </a:solidFill>
              </a:rPr>
              <a:t>Unfortunately, yes, and it affects convergence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879" y="2499752"/>
            <a:ext cx="1766935" cy="5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2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3058" y="2832803"/>
            <a:ext cx="8124568" cy="86868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C7022"/>
                </a:solidFill>
              </a:rPr>
              <a:t>Impact of Physics-Dynamics Coupling (Splitting)</a:t>
            </a:r>
            <a:br>
              <a:rPr lang="en-US" dirty="0">
                <a:solidFill>
                  <a:srgbClr val="CC7022"/>
                </a:solidFill>
              </a:rPr>
            </a:br>
            <a:endParaRPr lang="en-US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in CAM4</a:t>
            </a:r>
          </a:p>
        </p:txBody>
      </p:sp>
      <p:sp>
        <p:nvSpPr>
          <p:cNvPr id="29" name="Content Placeholder 5"/>
          <p:cNvSpPr txBox="1">
            <a:spLocks/>
          </p:cNvSpPr>
          <p:nvPr/>
        </p:nvSpPr>
        <p:spPr>
          <a:xfrm>
            <a:off x="228600" y="1636558"/>
            <a:ext cx="537034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Physics and dynamics are sequentially split</a:t>
            </a:r>
          </a:p>
        </p:txBody>
      </p:sp>
      <p:sp>
        <p:nvSpPr>
          <p:cNvPr id="30" name="Content Placeholder 5"/>
          <p:cNvSpPr txBox="1">
            <a:spLocks/>
          </p:cNvSpPr>
          <p:nvPr/>
        </p:nvSpPr>
        <p:spPr>
          <a:xfrm>
            <a:off x="228601" y="2389965"/>
            <a:ext cx="5202381" cy="185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 the intermediate step </a:t>
            </a:r>
            <a:r>
              <a:rPr lang="en-US" dirty="0">
                <a:solidFill>
                  <a:srgbClr val="0092FF"/>
                </a:solidFill>
              </a:rPr>
              <a:t>n*</a:t>
            </a:r>
          </a:p>
          <a:p>
            <a:pPr lvl="1"/>
            <a:r>
              <a:rPr lang="en-US" dirty="0"/>
              <a:t>Model state is out of saturation equilibrium</a:t>
            </a:r>
          </a:p>
          <a:p>
            <a:pPr lvl="1"/>
            <a:r>
              <a:rPr lang="en-US" dirty="0"/>
              <a:t>Condensation scheme is expected to bring the state back to equilibrium</a:t>
            </a:r>
          </a:p>
          <a:p>
            <a:pPr lvl="1"/>
            <a:r>
              <a:rPr lang="en-US" i="1" dirty="0"/>
              <a:t>This is </a:t>
            </a:r>
            <a:r>
              <a:rPr lang="en-US" b="1" i="1" dirty="0"/>
              <a:t>totally legitimate </a:t>
            </a:r>
            <a:r>
              <a:rPr lang="en-US" i="1" dirty="0"/>
              <a:t>(i.e., this is how the parameterization was designed to work)</a:t>
            </a:r>
          </a:p>
        </p:txBody>
      </p:sp>
      <p:sp>
        <p:nvSpPr>
          <p:cNvPr id="32" name="Content Placeholder 5"/>
          <p:cNvSpPr txBox="1">
            <a:spLocks/>
          </p:cNvSpPr>
          <p:nvPr/>
        </p:nvSpPr>
        <p:spPr>
          <a:xfrm>
            <a:off x="228600" y="4343491"/>
            <a:ext cx="7626927" cy="2289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r>
              <a:rPr lang="en-US" b="1" dirty="0"/>
              <a:t>But</a:t>
            </a:r>
            <a:r>
              <a:rPr lang="en-US" dirty="0"/>
              <a:t> consider this scenario:</a:t>
            </a:r>
          </a:p>
          <a:p>
            <a:pPr lvl="1"/>
            <a:r>
              <a:rPr lang="en-US" dirty="0"/>
              <a:t>Advection brings liquid to a very dry cell</a:t>
            </a:r>
          </a:p>
          <a:p>
            <a:pPr lvl="1"/>
            <a:r>
              <a:rPr lang="en-US" dirty="0"/>
              <a:t>Condensation scheme evaporates liquid and brings cell back to cloud-free at step </a:t>
            </a:r>
            <a:r>
              <a:rPr lang="en-US" dirty="0">
                <a:solidFill>
                  <a:srgbClr val="0092FF"/>
                </a:solidFill>
              </a:rPr>
              <a:t>n+1</a:t>
            </a:r>
          </a:p>
          <a:p>
            <a:pPr lvl="1"/>
            <a:r>
              <a:rPr lang="en-US" dirty="0"/>
              <a:t>The intermediate step </a:t>
            </a:r>
            <a:r>
              <a:rPr lang="en-US" dirty="0">
                <a:solidFill>
                  <a:srgbClr val="0092FF"/>
                </a:solidFill>
              </a:rPr>
              <a:t>n* </a:t>
            </a:r>
            <a:r>
              <a:rPr lang="en-US" dirty="0"/>
              <a:t>has </a:t>
            </a:r>
            <a:r>
              <a:rPr lang="en-US" dirty="0" err="1"/>
              <a:t>ql</a:t>
            </a:r>
            <a:r>
              <a:rPr lang="en-US" dirty="0"/>
              <a:t> &gt; 0 and f = 0!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314" y="1944335"/>
            <a:ext cx="3174972" cy="20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80069"/>
      </p:ext>
    </p:extLst>
  </p:cSld>
  <p:clrMapOvr>
    <a:masterClrMapping/>
  </p:clrMapOvr>
</p:sld>
</file>

<file path=ppt/theme/theme1.xml><?xml version="1.0" encoding="utf-8"?>
<a:theme xmlns:a="http://schemas.openxmlformats.org/drawingml/2006/main" name="PNNL Platinum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NNL Silver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NNL White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9F2011-32CF-4C7C-8065-4905615DDB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2EF5D1-8BDA-4F5A-B542-E68EB322F5B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C9877FF-A48D-4A25-8738-442FD07AD4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PNNL_Presentation_Template_01-21-2012.potx</Template>
  <TotalTime>10466</TotalTime>
  <Words>1342</Words>
  <Application>Microsoft Macintosh PowerPoint</Application>
  <PresentationFormat>On-screen Show (4:3)</PresentationFormat>
  <Paragraphs>204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</vt:lpstr>
      <vt:lpstr>PNNL Platinum Theme</vt:lpstr>
      <vt:lpstr>PNNL Silver Theme</vt:lpstr>
      <vt:lpstr>PNNL White Theme</vt:lpstr>
      <vt:lpstr>Assessing and Improving the Numerical Solution of Atmospheric Physics in an Earth System Model </vt:lpstr>
      <vt:lpstr>Parameterizations in AGCMs</vt:lpstr>
      <vt:lpstr>The Time-step Convergence Puzzle</vt:lpstr>
      <vt:lpstr>Value of Convergence Testing</vt:lpstr>
      <vt:lpstr>A Test Problem</vt:lpstr>
      <vt:lpstr>Large-scale Condensation Scheme</vt:lpstr>
      <vt:lpstr>Singularity</vt:lpstr>
      <vt:lpstr>Impact of Physics-Dynamics Coupling (Splitting) </vt:lpstr>
      <vt:lpstr>Splitting in CAM4</vt:lpstr>
      <vt:lpstr>Revised Splitting for the Closure</vt:lpstr>
      <vt:lpstr>Formal Error Analysis</vt:lpstr>
      <vt:lpstr>Impact of Model’s Continuous Formulation </vt:lpstr>
      <vt:lpstr>Cause of Singularity</vt:lpstr>
      <vt:lpstr>A Revised Formulation</vt:lpstr>
      <vt:lpstr>Why Is This Important?</vt:lpstr>
      <vt:lpstr>Impact of Time Stepping in Physics</vt:lpstr>
      <vt:lpstr>Cloud Fraction Change</vt:lpstr>
      <vt:lpstr>Summary</vt:lpstr>
      <vt:lpstr>Careers at PNNL</vt:lpstr>
      <vt:lpstr>Backup slides</vt:lpstr>
      <vt:lpstr>Strong Time-step Sensitivity in E3SM and Its Predecessors</vt:lpstr>
      <vt:lpstr>Noisy Physics</vt:lpstr>
    </vt:vector>
  </TitlesOfParts>
  <Company>Pacific Northwest National Laboratory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DeGraaf</dc:creator>
  <cp:lastModifiedBy>Phil Rasch</cp:lastModifiedBy>
  <cp:revision>604</cp:revision>
  <dcterms:created xsi:type="dcterms:W3CDTF">2011-07-01T00:09:34Z</dcterms:created>
  <dcterms:modified xsi:type="dcterms:W3CDTF">2018-07-09T17:01:08Z</dcterms:modified>
</cp:coreProperties>
</file>