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handoutMasterIdLst>
    <p:handoutMasterId r:id="rId33"/>
  </p:handoutMasterIdLst>
  <p:sldIdLst>
    <p:sldId id="258" r:id="rId2"/>
    <p:sldId id="385" r:id="rId3"/>
    <p:sldId id="378" r:id="rId4"/>
    <p:sldId id="379" r:id="rId5"/>
    <p:sldId id="368" r:id="rId6"/>
    <p:sldId id="369" r:id="rId7"/>
    <p:sldId id="370" r:id="rId8"/>
    <p:sldId id="388" r:id="rId9"/>
    <p:sldId id="312" r:id="rId10"/>
    <p:sldId id="333" r:id="rId11"/>
    <p:sldId id="332" r:id="rId12"/>
    <p:sldId id="334" r:id="rId13"/>
    <p:sldId id="335" r:id="rId14"/>
    <p:sldId id="313" r:id="rId15"/>
    <p:sldId id="315" r:id="rId16"/>
    <p:sldId id="356" r:id="rId17"/>
    <p:sldId id="375" r:id="rId18"/>
    <p:sldId id="351" r:id="rId19"/>
    <p:sldId id="326" r:id="rId20"/>
    <p:sldId id="349" r:id="rId21"/>
    <p:sldId id="387" r:id="rId22"/>
    <p:sldId id="359" r:id="rId23"/>
    <p:sldId id="381" r:id="rId24"/>
    <p:sldId id="382" r:id="rId25"/>
    <p:sldId id="383" r:id="rId26"/>
    <p:sldId id="384" r:id="rId27"/>
    <p:sldId id="371" r:id="rId28"/>
    <p:sldId id="374" r:id="rId29"/>
    <p:sldId id="372" r:id="rId30"/>
    <p:sldId id="367" r:id="rId31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468D"/>
    <a:srgbClr val="0054A7"/>
    <a:srgbClr val="496481"/>
    <a:srgbClr val="6D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4660"/>
  </p:normalViewPr>
  <p:slideViewPr>
    <p:cSldViewPr>
      <p:cViewPr varScale="1">
        <p:scale>
          <a:sx n="71" d="100"/>
          <a:sy n="71" d="100"/>
        </p:scale>
        <p:origin x="11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2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37B4-4724-4BEE-BA64-34D3A629D2AF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CCCCB-D88B-4554-B093-810279637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66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F79EC0-9E3C-4CEF-A405-C6EF1757EFD7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950707-6B44-4D60-B310-2D21583B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8D6A-EA21-42AC-8476-C332A563C6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4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8D6A-EA21-42AC-8476-C332A563C64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4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8D6A-EA21-42AC-8476-C332A563C64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4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8D6A-EA21-42AC-8476-C332A563C64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4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8D6A-EA21-42AC-8476-C332A563C64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4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5587733" y="6397620"/>
            <a:ext cx="4276254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312E79-24D1-4650-A508-4774F33E07A4}" type="slidenum">
              <a:rPr lang="en-US" altLang="ja-JP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ja-JP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7" name="Picture 24" descr="http://jsusr07.met.kishou.go.jp/koho/image/koho/20100709110355.jpg"/>
          <p:cNvPicPr>
            <a:picLocks noChangeAspect="1" noChangeArrowheads="1"/>
          </p:cNvPicPr>
          <p:nvPr userDrawn="1"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3779825" y="0"/>
            <a:ext cx="1411672" cy="936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Picture 28" descr="http://jsusr07.met.kishou.go.jp/koho/image/koho/20100608131411.jpg"/>
          <p:cNvPicPr>
            <a:picLocks noChangeAspect="1" noChangeArrowheads="1"/>
          </p:cNvPicPr>
          <p:nvPr userDrawn="1"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5191200" y="0"/>
            <a:ext cx="1405534" cy="936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Picture 4" descr="http://awfodev01.met.kishou.go.jp/Weather/2008/05/11/SAT/ir1_200805110000.jpg"/>
          <p:cNvPicPr>
            <a:picLocks noChangeAspect="1" noChangeArrowheads="1"/>
          </p:cNvPicPr>
          <p:nvPr userDrawn="1"/>
        </p:nvPicPr>
        <p:blipFill>
          <a:blip r:embed="rId4" cstate="print">
            <a:lum bright="8000"/>
          </a:blip>
          <a:srcRect l="43057" t="67558" r="24233" b="5020"/>
          <a:stretch>
            <a:fillRect/>
          </a:stretch>
        </p:blipFill>
        <p:spPr bwMode="auto">
          <a:xfrm>
            <a:off x="2660346" y="0"/>
            <a:ext cx="1116391" cy="936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" name="Picture 2" descr="C:\Documents and Settings\JMA30C1.MET\デスクトップ\20091222165015\00噴火（ベスト9）\IMG_3416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04000" cy="936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1" name="Picture 3" descr="C:\Documents and Settings\JMA30C1.MET\デスクトップ\20091119113354\20091028_7.JPG"/>
          <p:cNvPicPr>
            <a:picLocks noChangeAspect="1" noChangeArrowheads="1"/>
          </p:cNvPicPr>
          <p:nvPr userDrawn="1"/>
        </p:nvPicPr>
        <p:blipFill>
          <a:blip r:embed="rId6" cstate="print"/>
          <a:srcRect l="686"/>
          <a:stretch>
            <a:fillRect/>
          </a:stretch>
        </p:blipFill>
        <p:spPr bwMode="auto">
          <a:xfrm>
            <a:off x="7500938" y="0"/>
            <a:ext cx="1652587" cy="936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Picture 7" descr="http://jsusr07.met.kishou.go.jp/koho/image/koho/20091211183729.jpg"/>
          <p:cNvPicPr>
            <a:picLocks noChangeAspect="1" noChangeArrowheads="1"/>
          </p:cNvPicPr>
          <p:nvPr userDrawn="1"/>
        </p:nvPicPr>
        <p:blipFill>
          <a:blip r:embed="rId7" cstate="print"/>
          <a:srcRect l="1747" t="12415" r="5334" b="13451"/>
          <a:stretch>
            <a:fillRect/>
          </a:stretch>
        </p:blipFill>
        <p:spPr bwMode="auto">
          <a:xfrm>
            <a:off x="6594574" y="0"/>
            <a:ext cx="906886" cy="936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8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0"/>
            <a:ext cx="1256345" cy="94357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D45F-CB8C-4AFE-831E-212F8161C2A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C30F-9608-4C5C-ADA7-C5CBBAF824A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183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213E-8A34-443A-8715-A6596AEBE3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F0D8-8ADA-4B70-A11F-BA660F94498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B6A-107A-4980-9A2D-CDC1DB1D55B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3DEB-6F96-4E7B-AA5A-CC83EACCB4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87C1-93AC-4071-8322-170071EC522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697-4AE2-42C1-BB64-288C8DBD8A5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FEA-66F4-4325-A3B9-606E39A040E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0EF-ECDA-4ECE-8DA7-C6B35CBD466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spect="1" noChangeArrowheads="1"/>
          </p:cNvPicPr>
          <p:nvPr/>
        </p:nvPicPr>
        <p:blipFill rotWithShape="1">
          <a:blip r:embed="rId2" cstate="print"/>
          <a:srcRect l="6075" t="263" r="5454" b="26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spect="1" noChangeArrowheads="1"/>
          </p:cNvPicPr>
          <p:nvPr/>
        </p:nvPicPr>
        <p:blipFill rotWithShape="1">
          <a:blip r:embed="rId2" cstate="print"/>
          <a:srcRect l="11147" t="263" r="466" b="26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8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pic>
        <p:nvPicPr>
          <p:cNvPr id="9" name="Picture 3" descr="C:\Users\JMA3214\Desktop\20130204160756\気象庁ロゴ\(大）気象庁ロゴマーク_濃い青_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" y="6455131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4" y="6631876"/>
            <a:ext cx="20988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" y="6555420"/>
            <a:ext cx="768793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 userDrawn="1"/>
        </p:nvSpPr>
        <p:spPr>
          <a:xfrm>
            <a:off x="418560" y="6479625"/>
            <a:ext cx="872544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5" name="Picture 24" descr="http://jsusr07.met.kishou.go.jp/koho/image/koho/20100709110355.jpg"/>
          <p:cNvPicPr>
            <a:picLocks noChangeAspect="1" noChangeArrowheads="1"/>
          </p:cNvPicPr>
          <p:nvPr userDrawn="1"/>
        </p:nvPicPr>
        <p:blipFill>
          <a:blip r:embed="rId5" cstate="print">
            <a:lum bright="8000"/>
          </a:blip>
          <a:srcRect/>
          <a:stretch>
            <a:fillRect/>
          </a:stretch>
        </p:blipFill>
        <p:spPr bwMode="auto">
          <a:xfrm>
            <a:off x="3779825" y="0"/>
            <a:ext cx="1411672" cy="936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28" descr="http://jsusr07.met.kishou.go.jp/koho/image/koho/20100608131411.jpg"/>
          <p:cNvPicPr>
            <a:picLocks noChangeAspect="1" noChangeArrowheads="1"/>
          </p:cNvPicPr>
          <p:nvPr userDrawn="1"/>
        </p:nvPicPr>
        <p:blipFill>
          <a:blip r:embed="rId6" cstate="print">
            <a:lum bright="8000"/>
          </a:blip>
          <a:srcRect/>
          <a:stretch>
            <a:fillRect/>
          </a:stretch>
        </p:blipFill>
        <p:spPr bwMode="auto">
          <a:xfrm>
            <a:off x="5191200" y="0"/>
            <a:ext cx="1405534" cy="936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7" name="Picture 4" descr="http://awfodev01.met.kishou.go.jp/Weather/2008/05/11/SAT/ir1_200805110000.jpg"/>
          <p:cNvPicPr>
            <a:picLocks noChangeAspect="1" noChangeArrowheads="1"/>
          </p:cNvPicPr>
          <p:nvPr userDrawn="1"/>
        </p:nvPicPr>
        <p:blipFill>
          <a:blip r:embed="rId7" cstate="print">
            <a:lum bright="8000"/>
          </a:blip>
          <a:srcRect l="43057" t="67558" r="24233" b="5020"/>
          <a:stretch>
            <a:fillRect/>
          </a:stretch>
        </p:blipFill>
        <p:spPr bwMode="auto">
          <a:xfrm>
            <a:off x="2660346" y="0"/>
            <a:ext cx="1116391" cy="936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8" name="Picture 2" descr="C:\Documents and Settings\JMA30C1.MET\デスクトップ\20091222165015\00噴火（ベスト9）\IMG_3416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404000" cy="936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9" name="Picture 3" descr="C:\Documents and Settings\JMA30C1.MET\デスクトップ\20091119113354\20091028_7.JPG"/>
          <p:cNvPicPr>
            <a:picLocks noChangeAspect="1" noChangeArrowheads="1"/>
          </p:cNvPicPr>
          <p:nvPr userDrawn="1"/>
        </p:nvPicPr>
        <p:blipFill>
          <a:blip r:embed="rId9" cstate="print"/>
          <a:srcRect l="686"/>
          <a:stretch>
            <a:fillRect/>
          </a:stretch>
        </p:blipFill>
        <p:spPr bwMode="auto">
          <a:xfrm>
            <a:off x="7500938" y="0"/>
            <a:ext cx="1652587" cy="936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20" name="Picture 7" descr="http://jsusr07.met.kishou.go.jp/koho/image/koho/20091211183729.jpg"/>
          <p:cNvPicPr>
            <a:picLocks noChangeAspect="1" noChangeArrowheads="1"/>
          </p:cNvPicPr>
          <p:nvPr userDrawn="1"/>
        </p:nvPicPr>
        <p:blipFill>
          <a:blip r:embed="rId10" cstate="print"/>
          <a:srcRect l="1747" t="12415" r="5334" b="13451"/>
          <a:stretch>
            <a:fillRect/>
          </a:stretch>
        </p:blipFill>
        <p:spPr bwMode="auto">
          <a:xfrm>
            <a:off x="6594574" y="0"/>
            <a:ext cx="906886" cy="936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21" name="図 20"/>
          <p:cNvPicPr>
            <a:picLocks noChangeAspect="1"/>
          </p:cNvPicPr>
          <p:nvPr userDrawn="1"/>
        </p:nvPicPr>
        <p:blipFill>
          <a:blip r:embed="rId11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0"/>
            <a:ext cx="1256345" cy="94357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5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MA3214\Desktop\20130204160756\気象庁ロゴ\(大）気象庁ロゴマーク_濃い青_小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" y="6455131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4" y="6631876"/>
            <a:ext cx="20988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" y="6555420"/>
            <a:ext cx="768793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52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779912" y="6525344"/>
            <a:ext cx="453650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388424" y="6525344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1D7E6F-8CFD-4309-83DF-4EFD1A91320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18560" y="6479625"/>
            <a:ext cx="872544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26" r:id="rId2"/>
    <p:sldLayoutId id="2147484747" r:id="rId3"/>
    <p:sldLayoutId id="2147484748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27" r:id="rId10"/>
    <p:sldLayoutId id="2147484728" r:id="rId11"/>
    <p:sldLayoutId id="2147484729" r:id="rId12"/>
    <p:sldLayoutId id="2147484730" r:id="rId13"/>
    <p:sldLayoutId id="2147484731" r:id="rId14"/>
    <p:sldLayoutId id="2147484732" r:id="rId15"/>
    <p:sldLayoutId id="2147484733" r:id="rId16"/>
    <p:sldLayoutId id="2147484734" r:id="rId17"/>
    <p:sldLayoutId id="2147484735" r:id="rId18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22.png"/><Relationship Id="rId5" Type="http://schemas.openxmlformats.org/officeDocument/2006/relationships/image" Target="../media/image4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/>
              <a:t>Coupling isobaric physics with isochoric dynamics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88F77E-4FCA-4C87-B48F-FC8F4B807336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5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4292600"/>
            <a:ext cx="6400800" cy="1296988"/>
          </a:xfrm>
        </p:spPr>
        <p:txBody>
          <a:bodyPr/>
          <a:lstStyle/>
          <a:p>
            <a:r>
              <a:rPr lang="en-US" altLang="ja-JP" dirty="0" err="1"/>
              <a:t>Kohei</a:t>
            </a:r>
            <a:r>
              <a:rPr lang="en-US" altLang="ja-JP" dirty="0"/>
              <a:t> Kawano</a:t>
            </a: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Numerical Prediction Division, </a:t>
            </a: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Japan Meteorological Agency (JMA)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141" y="2708920"/>
            <a:ext cx="3200187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16029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16029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16029" y="5085184"/>
            <a:ext cx="720080" cy="72008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316029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972213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036109" y="5805264"/>
            <a:ext cx="93610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956376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956376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956376" y="508518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956376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>
            <a:spLocks noChangeAspect="1"/>
          </p:cNvSpPr>
          <p:nvPr/>
        </p:nvSpPr>
        <p:spPr>
          <a:xfrm>
            <a:off x="5576881" y="23483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172013" y="5085186"/>
            <a:ext cx="0" cy="72007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749546" y="52401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4972213" y="5085184"/>
            <a:ext cx="720080" cy="72008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anchor="t"/>
          <a:lstStyle/>
          <a:p>
            <a:r>
              <a:rPr kumimoji="1" lang="en-US" altLang="ja-JP" sz="2800" dirty="0"/>
              <a:t>Coupling isobaric physics with isochoric dynamics</a:t>
            </a:r>
            <a:endParaRPr kumimoji="1" lang="ja-JP" altLang="en-US" sz="2800" dirty="0"/>
          </a:p>
        </p:txBody>
      </p:sp>
      <p:cxnSp>
        <p:nvCxnSpPr>
          <p:cNvPr id="64" name="直線矢印コネクタ 63"/>
          <p:cNvCxnSpPr>
            <a:cxnSpLocks noChangeAspect="1"/>
          </p:cNvCxnSpPr>
          <p:nvPr/>
        </p:nvCxnSpPr>
        <p:spPr>
          <a:xfrm flipH="1">
            <a:off x="3882601" y="5620018"/>
            <a:ext cx="39699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>
            <a:spLocks noChangeAspect="1"/>
          </p:cNvSpPr>
          <p:nvPr/>
        </p:nvSpPr>
        <p:spPr>
          <a:xfrm>
            <a:off x="5733174" y="5556394"/>
            <a:ext cx="73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/>
              <a:t>inputs</a:t>
            </a:r>
            <a:endParaRPr lang="ja-JP" altLang="en-US" sz="1600" dirty="0"/>
          </a:p>
        </p:txBody>
      </p:sp>
      <p:sp>
        <p:nvSpPr>
          <p:cNvPr id="69" name="正方形/長方形 68"/>
          <p:cNvSpPr>
            <a:spLocks noChangeAspect="1"/>
          </p:cNvSpPr>
          <p:nvPr/>
        </p:nvSpPr>
        <p:spPr>
          <a:xfrm>
            <a:off x="4182410" y="5147900"/>
            <a:ext cx="436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err="1"/>
              <a:t>Δθ</a:t>
            </a:r>
            <a:endParaRPr lang="ja-JP" altLang="en-US" sz="1600" dirty="0"/>
          </a:p>
        </p:txBody>
      </p:sp>
      <p:cxnSp>
        <p:nvCxnSpPr>
          <p:cNvPr id="70" name="直線矢印コネクタ 69"/>
          <p:cNvCxnSpPr>
            <a:cxnSpLocks noChangeAspect="1"/>
          </p:cNvCxnSpPr>
          <p:nvPr/>
        </p:nvCxnSpPr>
        <p:spPr>
          <a:xfrm>
            <a:off x="3923928" y="5485874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>
            <a:spLocks noChangeAspect="1"/>
          </p:cNvSpPr>
          <p:nvPr/>
        </p:nvSpPr>
        <p:spPr>
          <a:xfrm>
            <a:off x="3236270" y="25242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physics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>
            <a:spLocks noChangeAspect="1"/>
          </p:cNvSpPr>
          <p:nvPr/>
        </p:nvSpPr>
        <p:spPr>
          <a:xfrm>
            <a:off x="7661180" y="24836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dynamics</a:t>
            </a:r>
            <a:endParaRPr kumimoji="1" lang="ja-JP" altLang="en-US" dirty="0"/>
          </a:p>
        </p:txBody>
      </p:sp>
      <p:sp>
        <p:nvSpPr>
          <p:cNvPr id="79" name="コンテンツ プレースホルダー 2"/>
          <p:cNvSpPr txBox="1">
            <a:spLocks/>
          </p:cNvSpPr>
          <p:nvPr/>
        </p:nvSpPr>
        <p:spPr>
          <a:xfrm>
            <a:off x="457200" y="620688"/>
            <a:ext cx="8219256" cy="18722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Coupling (Test)</a:t>
            </a:r>
            <a:r>
              <a:rPr lang="en-US" altLang="ja-JP" sz="1800" dirty="0"/>
              <a:t>: </a:t>
            </a:r>
            <a:r>
              <a:rPr lang="en-US" altLang="ja-JP" sz="1800" dirty="0">
                <a:solidFill>
                  <a:schemeClr val="tx2"/>
                </a:solidFill>
              </a:rPr>
              <a:t>incorporates the change of cell volume  in condensation</a:t>
            </a:r>
          </a:p>
          <a:p>
            <a:pPr lvl="1"/>
            <a:r>
              <a:rPr lang="en-US" altLang="ja-JP" sz="2000" dirty="0"/>
              <a:t>passes </a:t>
            </a:r>
            <a:r>
              <a:rPr lang="en-US" altLang="ja-JP" sz="2000" b="1" dirty="0"/>
              <a:t>inputs </a:t>
            </a:r>
            <a:r>
              <a:rPr lang="en-US" altLang="ja-JP" sz="2000" dirty="0"/>
              <a:t>to physics, then receives </a:t>
            </a:r>
            <a:r>
              <a:rPr lang="en-US" altLang="ja-JP" sz="2000" b="1" dirty="0"/>
              <a:t>tendencies (</a:t>
            </a:r>
            <a:r>
              <a:rPr lang="en-US" altLang="ja-JP" sz="2000" b="1" dirty="0" err="1"/>
              <a:t>Δθ</a:t>
            </a:r>
            <a:r>
              <a:rPr lang="en-US" altLang="ja-JP" sz="2000" b="1" dirty="0"/>
              <a:t>)</a:t>
            </a:r>
          </a:p>
          <a:p>
            <a:pPr lvl="1"/>
            <a:r>
              <a:rPr lang="en-US" altLang="ja-JP" sz="2000" dirty="0"/>
              <a:t>assume that pressure in each cell is kept constant. </a:t>
            </a:r>
            <a:r>
              <a:rPr lang="ja-JP" altLang="en-US" sz="2000" dirty="0"/>
              <a:t>⇒ </a:t>
            </a:r>
            <a:r>
              <a:rPr lang="en-US" altLang="ja-JP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2000" dirty="0">
                <a:latin typeface="Cambria Math" panose="02040503050406030204" pitchFamily="18" charset="0"/>
              </a:rPr>
              <a:t>≠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incorporates the change of cell volume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Tendencies could be distributed to multiple cells</a:t>
            </a:r>
            <a:endParaRPr lang="ja-JP" altLang="en-US" sz="2000" dirty="0"/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3324413" y="5894948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3544047" y="58772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980597" y="5904240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5200231" y="58865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91" name="スライド番号プレースホルダー 3"/>
          <p:cNvSpPr>
            <a:spLocks noGrp="1" noChangeAspect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086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141" y="2708920"/>
            <a:ext cx="3200187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16029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16029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16029" y="5085184"/>
            <a:ext cx="720080" cy="72008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72213" y="4869160"/>
            <a:ext cx="720080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4036109" y="4869160"/>
            <a:ext cx="936104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16029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972213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036109" y="5805264"/>
            <a:ext cx="93610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956376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956376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956376" y="508518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956376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>
            <a:spLocks noChangeAspect="1"/>
          </p:cNvSpPr>
          <p:nvPr/>
        </p:nvSpPr>
        <p:spPr>
          <a:xfrm>
            <a:off x="5576881" y="23483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172013" y="5085186"/>
            <a:ext cx="0" cy="72007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927810" y="52401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5548277" y="4869161"/>
            <a:ext cx="0" cy="216025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125810" y="47971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00FF"/>
                </a:solidFill>
              </a:rPr>
              <a:t>dz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972213" y="5085184"/>
            <a:ext cx="720080" cy="72008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anchor="t"/>
          <a:lstStyle/>
          <a:p>
            <a:r>
              <a:rPr kumimoji="1" lang="en-US" altLang="ja-JP" sz="2800" dirty="0"/>
              <a:t>Coupling isobaric physics with isochoric dynamics</a:t>
            </a:r>
            <a:endParaRPr kumimoji="1" lang="ja-JP" altLang="en-US" sz="2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14061" y="494116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isobaric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4141" y="4221088"/>
            <a:ext cx="2304256" cy="600164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</a:t>
            </a:r>
            <a:r>
              <a:rPr lang="en-US" altLang="ja-JP" sz="1100" b="1" dirty="0" err="1"/>
              <a:t>Δθ</a:t>
            </a:r>
            <a:r>
              <a:rPr lang="en-US" altLang="ja-JP" sz="1100" b="1" dirty="0"/>
              <a:t> causes c</a:t>
            </a:r>
            <a:r>
              <a:rPr kumimoji="1" lang="en-US" altLang="ja-JP" sz="1100" b="1" dirty="0"/>
              <a:t>ell volume expansion </a:t>
            </a:r>
            <a:r>
              <a:rPr lang="en-US" altLang="ja-JP" sz="1100" b="1" dirty="0"/>
              <a:t>only </a:t>
            </a:r>
            <a:r>
              <a:rPr lang="en-US" altLang="ja-JP" sz="1100" b="1" u="sng" dirty="0">
                <a:solidFill>
                  <a:srgbClr val="0000FF"/>
                </a:solidFill>
              </a:rPr>
              <a:t>in vertical and upside, </a:t>
            </a:r>
            <a:r>
              <a:rPr lang="en-US" altLang="ja-JP" sz="1100" b="1" u="sng" dirty="0" err="1">
                <a:solidFill>
                  <a:srgbClr val="0000FF"/>
                </a:solidFill>
              </a:rPr>
              <a:t>dz</a:t>
            </a:r>
            <a:r>
              <a:rPr lang="en-US" altLang="ja-JP" sz="1100" b="1" dirty="0"/>
              <a:t> </a:t>
            </a:r>
            <a:r>
              <a:rPr lang="en-US" altLang="ja-JP" sz="1100" b="1" dirty="0">
                <a:solidFill>
                  <a:srgbClr val="FF0000"/>
                </a:solidFill>
              </a:rPr>
              <a:t>(*1)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>
            <a:cxnSpLocks noChangeAspect="1"/>
          </p:cNvCxnSpPr>
          <p:nvPr/>
        </p:nvCxnSpPr>
        <p:spPr>
          <a:xfrm flipH="1">
            <a:off x="3882601" y="5620018"/>
            <a:ext cx="39699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>
            <a:spLocks noChangeAspect="1"/>
          </p:cNvSpPr>
          <p:nvPr/>
        </p:nvSpPr>
        <p:spPr>
          <a:xfrm>
            <a:off x="5733174" y="5556394"/>
            <a:ext cx="73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/>
              <a:t>inputs</a:t>
            </a:r>
            <a:endParaRPr lang="ja-JP" altLang="en-US" sz="1600" dirty="0"/>
          </a:p>
        </p:txBody>
      </p:sp>
      <p:sp>
        <p:nvSpPr>
          <p:cNvPr id="69" name="正方形/長方形 68"/>
          <p:cNvSpPr>
            <a:spLocks noChangeAspect="1"/>
          </p:cNvSpPr>
          <p:nvPr/>
        </p:nvSpPr>
        <p:spPr>
          <a:xfrm>
            <a:off x="4182410" y="5147900"/>
            <a:ext cx="436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err="1"/>
              <a:t>Δθ</a:t>
            </a:r>
            <a:endParaRPr lang="ja-JP" altLang="en-US" sz="1600" dirty="0"/>
          </a:p>
        </p:txBody>
      </p:sp>
      <p:cxnSp>
        <p:nvCxnSpPr>
          <p:cNvPr id="70" name="直線矢印コネクタ 69"/>
          <p:cNvCxnSpPr>
            <a:cxnSpLocks noChangeAspect="1"/>
          </p:cNvCxnSpPr>
          <p:nvPr/>
        </p:nvCxnSpPr>
        <p:spPr>
          <a:xfrm>
            <a:off x="3923928" y="5485874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>
            <a:spLocks noChangeAspect="1"/>
          </p:cNvSpPr>
          <p:nvPr/>
        </p:nvSpPr>
        <p:spPr>
          <a:xfrm>
            <a:off x="3236270" y="25242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physics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>
            <a:spLocks noChangeAspect="1"/>
          </p:cNvSpPr>
          <p:nvPr/>
        </p:nvSpPr>
        <p:spPr>
          <a:xfrm>
            <a:off x="7661180" y="24836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dynamics</a:t>
            </a:r>
            <a:endParaRPr kumimoji="1" lang="ja-JP" altLang="en-US" dirty="0"/>
          </a:p>
        </p:txBody>
      </p:sp>
      <p:sp>
        <p:nvSpPr>
          <p:cNvPr id="79" name="コンテンツ プレースホルダー 2"/>
          <p:cNvSpPr txBox="1">
            <a:spLocks/>
          </p:cNvSpPr>
          <p:nvPr/>
        </p:nvSpPr>
        <p:spPr>
          <a:xfrm>
            <a:off x="457200" y="620688"/>
            <a:ext cx="8219256" cy="18722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Coupling (Test</a:t>
            </a:r>
            <a:r>
              <a:rPr lang="en-US" altLang="ja-JP" sz="1800" dirty="0"/>
              <a:t>): </a:t>
            </a:r>
            <a:r>
              <a:rPr lang="en-US" altLang="ja-JP" sz="1800" dirty="0">
                <a:solidFill>
                  <a:schemeClr val="tx2"/>
                </a:solidFill>
              </a:rPr>
              <a:t>incorporates the change of cell volume  in condensation</a:t>
            </a:r>
          </a:p>
          <a:p>
            <a:pPr lvl="1"/>
            <a:r>
              <a:rPr lang="en-US" altLang="ja-JP" sz="2000" dirty="0"/>
              <a:t>passes </a:t>
            </a:r>
            <a:r>
              <a:rPr lang="en-US" altLang="ja-JP" sz="2000" b="1" dirty="0"/>
              <a:t>inputs </a:t>
            </a:r>
            <a:r>
              <a:rPr lang="en-US" altLang="ja-JP" sz="2000" dirty="0"/>
              <a:t>to physics, then receives </a:t>
            </a:r>
            <a:r>
              <a:rPr lang="en-US" altLang="ja-JP" sz="2000" b="1" dirty="0"/>
              <a:t>tendencies (</a:t>
            </a:r>
            <a:r>
              <a:rPr lang="en-US" altLang="ja-JP" sz="2000" b="1" dirty="0" err="1"/>
              <a:t>Δθ</a:t>
            </a:r>
            <a:r>
              <a:rPr lang="en-US" altLang="ja-JP" sz="2000" b="1" dirty="0"/>
              <a:t>)</a:t>
            </a:r>
          </a:p>
          <a:p>
            <a:pPr lvl="1"/>
            <a:r>
              <a:rPr lang="en-US" altLang="ja-JP" sz="2000" dirty="0"/>
              <a:t>assume that pressure in each cell is kept constant. </a:t>
            </a:r>
            <a:r>
              <a:rPr lang="ja-JP" altLang="en-US" sz="2000" dirty="0"/>
              <a:t>⇒ </a:t>
            </a:r>
            <a:r>
              <a:rPr lang="en-US" altLang="ja-JP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2000" dirty="0">
                <a:latin typeface="Cambria Math" panose="02040503050406030204" pitchFamily="18" charset="0"/>
              </a:rPr>
              <a:t>≠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incorporates the change of cell volume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Tendencies could be distributed to multiple cells</a:t>
            </a:r>
            <a:endParaRPr lang="ja-JP" altLang="en-US" sz="2000" dirty="0"/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3324413" y="5894948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3544047" y="58772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980597" y="5904240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5200231" y="58865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07504" y="4329100"/>
            <a:ext cx="2820306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(*1)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(Assume isobaric process)</a:t>
            </a:r>
          </a:p>
          <a:p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kumimoji="1"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RT+ρR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/T=-ρπ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 (1)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(total mass conservation)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d(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ρzS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)=0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/ρ (2)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With (1) and (2)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</a:t>
            </a:r>
          </a:p>
        </p:txBody>
      </p:sp>
      <p:sp>
        <p:nvSpPr>
          <p:cNvPr id="91" name="スライド番号プレースホルダー 3"/>
          <p:cNvSpPr>
            <a:spLocks noGrp="1" noChangeAspect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51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141" y="2708920"/>
            <a:ext cx="3200187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16029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16029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16029" y="5085184"/>
            <a:ext cx="720080" cy="72008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72213" y="4869160"/>
            <a:ext cx="720080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4036109" y="4869160"/>
            <a:ext cx="936104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16029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972213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036109" y="5805264"/>
            <a:ext cx="93610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956376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956376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956376" y="508518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956376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>
            <a:spLocks noChangeAspect="1"/>
          </p:cNvSpPr>
          <p:nvPr/>
        </p:nvSpPr>
        <p:spPr>
          <a:xfrm>
            <a:off x="5576881" y="23483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172013" y="5085186"/>
            <a:ext cx="0" cy="72007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5548277" y="4869161"/>
            <a:ext cx="0" cy="216025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125810" y="47971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00FF"/>
                </a:solidFill>
              </a:rPr>
              <a:t>dz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972213" y="5085184"/>
            <a:ext cx="720080" cy="72008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anchor="t"/>
          <a:lstStyle/>
          <a:p>
            <a:r>
              <a:rPr kumimoji="1" lang="en-US" altLang="ja-JP" sz="2800" dirty="0"/>
              <a:t>Coupling isobaric physics with isochoric dynamics</a:t>
            </a:r>
            <a:endParaRPr kumimoji="1" lang="ja-JP" altLang="en-US" sz="2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14061" y="494116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isobaric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4141" y="4221088"/>
            <a:ext cx="2304256" cy="600164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</a:t>
            </a:r>
            <a:r>
              <a:rPr lang="en-US" altLang="ja-JP" sz="1100" b="1" dirty="0" err="1"/>
              <a:t>Δθ</a:t>
            </a:r>
            <a:r>
              <a:rPr lang="en-US" altLang="ja-JP" sz="1100" b="1" dirty="0"/>
              <a:t> causes c</a:t>
            </a:r>
            <a:r>
              <a:rPr kumimoji="1" lang="en-US" altLang="ja-JP" sz="1100" b="1" dirty="0"/>
              <a:t>ell volume expansion </a:t>
            </a:r>
            <a:r>
              <a:rPr lang="en-US" altLang="ja-JP" sz="1100" b="1" dirty="0"/>
              <a:t>only </a:t>
            </a:r>
            <a:r>
              <a:rPr lang="en-US" altLang="ja-JP" sz="1100" b="1" u="sng" dirty="0">
                <a:solidFill>
                  <a:srgbClr val="0000FF"/>
                </a:solidFill>
              </a:rPr>
              <a:t>in vertical and upside, </a:t>
            </a:r>
            <a:r>
              <a:rPr lang="en-US" altLang="ja-JP" sz="1100" b="1" u="sng" dirty="0" err="1">
                <a:solidFill>
                  <a:srgbClr val="0000FF"/>
                </a:solidFill>
              </a:rPr>
              <a:t>dz</a:t>
            </a:r>
            <a:r>
              <a:rPr lang="en-US" altLang="ja-JP" sz="1100" b="1" dirty="0"/>
              <a:t> </a:t>
            </a:r>
            <a:r>
              <a:rPr lang="en-US" altLang="ja-JP" sz="1100" b="1" dirty="0">
                <a:solidFill>
                  <a:srgbClr val="FF0000"/>
                </a:solidFill>
              </a:rPr>
              <a:t>(*1)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>
            <a:cxnSpLocks noChangeAspect="1"/>
          </p:cNvCxnSpPr>
          <p:nvPr/>
        </p:nvCxnSpPr>
        <p:spPr>
          <a:xfrm flipH="1">
            <a:off x="3882601" y="5620018"/>
            <a:ext cx="39699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>
            <a:spLocks noChangeAspect="1"/>
          </p:cNvSpPr>
          <p:nvPr/>
        </p:nvSpPr>
        <p:spPr>
          <a:xfrm>
            <a:off x="5733174" y="5556394"/>
            <a:ext cx="73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/>
              <a:t>inputs</a:t>
            </a:r>
            <a:endParaRPr lang="ja-JP" altLang="en-US" sz="1600" dirty="0"/>
          </a:p>
        </p:txBody>
      </p:sp>
      <p:sp>
        <p:nvSpPr>
          <p:cNvPr id="69" name="正方形/長方形 68"/>
          <p:cNvSpPr>
            <a:spLocks noChangeAspect="1"/>
          </p:cNvSpPr>
          <p:nvPr/>
        </p:nvSpPr>
        <p:spPr>
          <a:xfrm>
            <a:off x="4182410" y="5147900"/>
            <a:ext cx="436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err="1"/>
              <a:t>Δθ</a:t>
            </a:r>
            <a:endParaRPr lang="ja-JP" altLang="en-US" sz="1600" dirty="0"/>
          </a:p>
        </p:txBody>
      </p:sp>
      <p:cxnSp>
        <p:nvCxnSpPr>
          <p:cNvPr id="70" name="直線矢印コネクタ 69"/>
          <p:cNvCxnSpPr>
            <a:cxnSpLocks noChangeAspect="1"/>
          </p:cNvCxnSpPr>
          <p:nvPr/>
        </p:nvCxnSpPr>
        <p:spPr>
          <a:xfrm>
            <a:off x="3923928" y="5485874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>
            <a:spLocks noChangeAspect="1"/>
          </p:cNvSpPr>
          <p:nvPr/>
        </p:nvSpPr>
        <p:spPr>
          <a:xfrm>
            <a:off x="3236270" y="25242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physics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>
            <a:spLocks noChangeAspect="1"/>
          </p:cNvSpPr>
          <p:nvPr/>
        </p:nvSpPr>
        <p:spPr>
          <a:xfrm>
            <a:off x="7661180" y="24836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dynamics</a:t>
            </a:r>
            <a:endParaRPr kumimoji="1" lang="ja-JP" altLang="en-US" dirty="0"/>
          </a:p>
        </p:txBody>
      </p:sp>
      <p:sp>
        <p:nvSpPr>
          <p:cNvPr id="79" name="コンテンツ プレースホルダー 2"/>
          <p:cNvSpPr txBox="1">
            <a:spLocks/>
          </p:cNvSpPr>
          <p:nvPr/>
        </p:nvSpPr>
        <p:spPr>
          <a:xfrm>
            <a:off x="457200" y="620688"/>
            <a:ext cx="8219256" cy="18722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Coupling (Test</a:t>
            </a:r>
            <a:r>
              <a:rPr lang="en-US" altLang="ja-JP" sz="1800" dirty="0"/>
              <a:t>): </a:t>
            </a:r>
            <a:r>
              <a:rPr lang="en-US" altLang="ja-JP" sz="1800" dirty="0">
                <a:solidFill>
                  <a:schemeClr val="tx2"/>
                </a:solidFill>
              </a:rPr>
              <a:t>incorporates the change of cell volume  in condensation</a:t>
            </a:r>
          </a:p>
          <a:p>
            <a:pPr lvl="1"/>
            <a:r>
              <a:rPr lang="en-US" altLang="ja-JP" sz="2000" dirty="0"/>
              <a:t>passes </a:t>
            </a:r>
            <a:r>
              <a:rPr lang="en-US" altLang="ja-JP" sz="2000" b="1" dirty="0"/>
              <a:t>inputs </a:t>
            </a:r>
            <a:r>
              <a:rPr lang="en-US" altLang="ja-JP" sz="2000" dirty="0"/>
              <a:t>to physics, then receives </a:t>
            </a:r>
            <a:r>
              <a:rPr lang="en-US" altLang="ja-JP" sz="2000" b="1" dirty="0"/>
              <a:t>tendencies (</a:t>
            </a:r>
            <a:r>
              <a:rPr lang="en-US" altLang="ja-JP" sz="2000" b="1" dirty="0" err="1"/>
              <a:t>Δθ</a:t>
            </a:r>
            <a:r>
              <a:rPr lang="en-US" altLang="ja-JP" sz="2000" b="1" dirty="0"/>
              <a:t>)</a:t>
            </a:r>
          </a:p>
          <a:p>
            <a:pPr lvl="1"/>
            <a:r>
              <a:rPr lang="en-US" altLang="ja-JP" sz="2000" dirty="0"/>
              <a:t>assume that pressure in each cell is kept constant. </a:t>
            </a:r>
            <a:r>
              <a:rPr lang="ja-JP" altLang="en-US" sz="2000" dirty="0"/>
              <a:t>⇒ </a:t>
            </a:r>
            <a:r>
              <a:rPr lang="en-US" altLang="ja-JP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2000" dirty="0">
                <a:latin typeface="Cambria Math" panose="02040503050406030204" pitchFamily="18" charset="0"/>
              </a:rPr>
              <a:t>≠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incorporates the change of cell volume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Tendencies could be distributed to multiple cells</a:t>
            </a:r>
            <a:endParaRPr lang="ja-JP" altLang="en-US" sz="2000" dirty="0"/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3324413" y="5894948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3544047" y="58772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980597" y="5904240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5200231" y="58865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91" name="スライド番号プレースホルダー 3"/>
          <p:cNvSpPr>
            <a:spLocks noGrp="1" noChangeAspect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4972213" y="3789040"/>
            <a:ext cx="7200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972213" y="306896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4036109" y="3789040"/>
            <a:ext cx="936104" cy="57606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4036109" y="3068960"/>
            <a:ext cx="936104" cy="57606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612173" y="3140968"/>
            <a:ext cx="1503784" cy="769441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upper cells are lifted by lower cells expansion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27810" y="52401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7504" y="4329100"/>
            <a:ext cx="2820306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(*1)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(Assume isobaric process)</a:t>
            </a:r>
          </a:p>
          <a:p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kumimoji="1"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RT+ρR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/T=-ρπ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 (1)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(total mass conservation)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d(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ρzS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)=0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/ρ (2)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With (1) and (2)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</a:t>
            </a:r>
          </a:p>
        </p:txBody>
      </p:sp>
    </p:spTree>
    <p:extLst>
      <p:ext uri="{BB962C8B-B14F-4D97-AF65-F5344CB8AC3E}">
        <p14:creationId xmlns:p14="http://schemas.microsoft.com/office/powerpoint/2010/main" val="216655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141" y="2708920"/>
            <a:ext cx="3200187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16029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16029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16029" y="5085184"/>
            <a:ext cx="720080" cy="72008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72213" y="3789040"/>
            <a:ext cx="7200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972213" y="306896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972213" y="4869160"/>
            <a:ext cx="720080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4036109" y="3789040"/>
            <a:ext cx="936104" cy="57606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4036109" y="4869160"/>
            <a:ext cx="936104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16029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972213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036109" y="5805264"/>
            <a:ext cx="93610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956376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956376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956376" y="508518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rgbClr val="0000FF"/>
                </a:solidFill>
              </a:rPr>
              <a:t>Δρ</a:t>
            </a:r>
            <a:r>
              <a:rPr lang="en-US" altLang="ja-JP" sz="1400" dirty="0" err="1">
                <a:solidFill>
                  <a:schemeClr val="tx1"/>
                </a:solidFill>
              </a:rPr>
              <a:t>,</a:t>
            </a:r>
            <a:r>
              <a:rPr lang="en-US" altLang="ja-JP" sz="1400" dirty="0" err="1">
                <a:solidFill>
                  <a:srgbClr val="FF0000"/>
                </a:solidFill>
              </a:rPr>
              <a:t>Δθ</a:t>
            </a:r>
            <a:r>
              <a:rPr lang="en-US" altLang="ja-JP" sz="1400" dirty="0">
                <a:solidFill>
                  <a:srgbClr val="FF0000"/>
                </a:solidFill>
              </a:rPr>
              <a:t>’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956376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588224" y="3789040"/>
            <a:ext cx="7200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588224" y="306896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588224" y="4869160"/>
            <a:ext cx="72008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588224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6660232" y="4905164"/>
            <a:ext cx="576064" cy="128666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8028384" y="4884510"/>
            <a:ext cx="576064" cy="128666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7092280" y="4365104"/>
            <a:ext cx="86409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7092280" y="5085184"/>
            <a:ext cx="86409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092280" y="5805264"/>
            <a:ext cx="86409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>
            <a:spLocks noChangeAspect="1"/>
          </p:cNvSpPr>
          <p:nvPr/>
        </p:nvSpPr>
        <p:spPr>
          <a:xfrm>
            <a:off x="5576881" y="23483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172013" y="5085186"/>
            <a:ext cx="0" cy="72007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5548277" y="4869161"/>
            <a:ext cx="0" cy="216025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125810" y="47971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00FF"/>
                </a:solidFill>
              </a:rPr>
              <a:t>dz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972213" y="5085184"/>
            <a:ext cx="720080" cy="72008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4036109" y="3068960"/>
            <a:ext cx="936104" cy="57606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anchor="t"/>
          <a:lstStyle/>
          <a:p>
            <a:r>
              <a:rPr kumimoji="1" lang="en-US" altLang="ja-JP" sz="2800" dirty="0"/>
              <a:t>Coupling isobaric physics with isochoric dynamics</a:t>
            </a:r>
            <a:endParaRPr kumimoji="1" lang="ja-JP" altLang="en-US" sz="2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14061" y="494116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isobaric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4141" y="4221088"/>
            <a:ext cx="2304256" cy="600164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</a:t>
            </a:r>
            <a:r>
              <a:rPr lang="en-US" altLang="ja-JP" sz="1100" b="1" dirty="0" err="1"/>
              <a:t>Δθ</a:t>
            </a:r>
            <a:r>
              <a:rPr lang="en-US" altLang="ja-JP" sz="1100" b="1" dirty="0"/>
              <a:t> causes c</a:t>
            </a:r>
            <a:r>
              <a:rPr kumimoji="1" lang="en-US" altLang="ja-JP" sz="1100" b="1" dirty="0"/>
              <a:t>ell volume expansion </a:t>
            </a:r>
            <a:r>
              <a:rPr lang="en-US" altLang="ja-JP" sz="1100" b="1" dirty="0"/>
              <a:t>only </a:t>
            </a:r>
            <a:r>
              <a:rPr lang="en-US" altLang="ja-JP" sz="1100" b="1" u="sng" dirty="0">
                <a:solidFill>
                  <a:srgbClr val="0000FF"/>
                </a:solidFill>
              </a:rPr>
              <a:t>in vertical and upside, </a:t>
            </a:r>
            <a:r>
              <a:rPr lang="en-US" altLang="ja-JP" sz="1100" b="1" u="sng" dirty="0" err="1">
                <a:solidFill>
                  <a:srgbClr val="0000FF"/>
                </a:solidFill>
              </a:rPr>
              <a:t>dz</a:t>
            </a:r>
            <a:r>
              <a:rPr lang="en-US" altLang="ja-JP" sz="1100" b="1" dirty="0"/>
              <a:t> </a:t>
            </a:r>
            <a:r>
              <a:rPr lang="en-US" altLang="ja-JP" sz="1100" b="1" dirty="0">
                <a:solidFill>
                  <a:srgbClr val="FF0000"/>
                </a:solidFill>
              </a:rPr>
              <a:t>(*1)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>
            <a:cxnSpLocks noChangeAspect="1"/>
          </p:cNvCxnSpPr>
          <p:nvPr/>
        </p:nvCxnSpPr>
        <p:spPr>
          <a:xfrm flipH="1">
            <a:off x="3882601" y="5620018"/>
            <a:ext cx="39699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>
            <a:spLocks noChangeAspect="1"/>
          </p:cNvSpPr>
          <p:nvPr/>
        </p:nvSpPr>
        <p:spPr>
          <a:xfrm>
            <a:off x="5733174" y="5556394"/>
            <a:ext cx="73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/>
              <a:t>inputs</a:t>
            </a:r>
            <a:endParaRPr lang="ja-JP" altLang="en-US" sz="1600" dirty="0"/>
          </a:p>
        </p:txBody>
      </p:sp>
      <p:sp>
        <p:nvSpPr>
          <p:cNvPr id="69" name="正方形/長方形 68"/>
          <p:cNvSpPr>
            <a:spLocks noChangeAspect="1"/>
          </p:cNvSpPr>
          <p:nvPr/>
        </p:nvSpPr>
        <p:spPr>
          <a:xfrm>
            <a:off x="4182410" y="5147900"/>
            <a:ext cx="436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err="1"/>
              <a:t>Δθ</a:t>
            </a:r>
            <a:endParaRPr lang="ja-JP" altLang="en-US" sz="1600" dirty="0"/>
          </a:p>
        </p:txBody>
      </p:sp>
      <p:cxnSp>
        <p:nvCxnSpPr>
          <p:cNvPr id="70" name="直線矢印コネクタ 69"/>
          <p:cNvCxnSpPr>
            <a:cxnSpLocks noChangeAspect="1"/>
          </p:cNvCxnSpPr>
          <p:nvPr/>
        </p:nvCxnSpPr>
        <p:spPr>
          <a:xfrm>
            <a:off x="3923928" y="5485874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5953851" y="4969497"/>
            <a:ext cx="1906911" cy="1232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>
            <a:spLocks noChangeAspect="1"/>
          </p:cNvSpPr>
          <p:nvPr/>
        </p:nvSpPr>
        <p:spPr>
          <a:xfrm>
            <a:off x="3236270" y="25242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physics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>
            <a:spLocks noChangeAspect="1"/>
          </p:cNvSpPr>
          <p:nvPr/>
        </p:nvSpPr>
        <p:spPr>
          <a:xfrm>
            <a:off x="7661180" y="24836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dynamics</a:t>
            </a:r>
            <a:endParaRPr kumimoji="1" lang="ja-JP" altLang="en-US" dirty="0"/>
          </a:p>
        </p:txBody>
      </p:sp>
      <p:sp>
        <p:nvSpPr>
          <p:cNvPr id="79" name="コンテンツ プレースホルダー 2"/>
          <p:cNvSpPr txBox="1">
            <a:spLocks/>
          </p:cNvSpPr>
          <p:nvPr/>
        </p:nvSpPr>
        <p:spPr>
          <a:xfrm>
            <a:off x="457200" y="620688"/>
            <a:ext cx="8219256" cy="18722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Coupling (Test</a:t>
            </a:r>
            <a:r>
              <a:rPr lang="en-US" altLang="ja-JP" sz="1800" dirty="0"/>
              <a:t>): </a:t>
            </a:r>
            <a:r>
              <a:rPr lang="en-US" altLang="ja-JP" sz="1800" dirty="0">
                <a:solidFill>
                  <a:schemeClr val="tx2"/>
                </a:solidFill>
              </a:rPr>
              <a:t>incorporates the change of cell volume  in condensation</a:t>
            </a:r>
          </a:p>
          <a:p>
            <a:pPr lvl="1"/>
            <a:r>
              <a:rPr lang="en-US" altLang="ja-JP" sz="2000" dirty="0"/>
              <a:t>passes </a:t>
            </a:r>
            <a:r>
              <a:rPr lang="en-US" altLang="ja-JP" sz="2000" b="1" dirty="0"/>
              <a:t>inputs </a:t>
            </a:r>
            <a:r>
              <a:rPr lang="en-US" altLang="ja-JP" sz="2000" dirty="0"/>
              <a:t>to physics, then receives </a:t>
            </a:r>
            <a:r>
              <a:rPr lang="en-US" altLang="ja-JP" sz="2000" b="1" dirty="0"/>
              <a:t>tendencies (</a:t>
            </a:r>
            <a:r>
              <a:rPr lang="en-US" altLang="ja-JP" sz="2000" b="1" dirty="0" err="1"/>
              <a:t>Δθ</a:t>
            </a:r>
            <a:r>
              <a:rPr lang="en-US" altLang="ja-JP" sz="2000" b="1" dirty="0"/>
              <a:t>)</a:t>
            </a:r>
          </a:p>
          <a:p>
            <a:pPr lvl="1"/>
            <a:r>
              <a:rPr lang="en-US" altLang="ja-JP" sz="2000" dirty="0"/>
              <a:t>assume that pressure in each cell is kept constant. </a:t>
            </a:r>
            <a:r>
              <a:rPr lang="ja-JP" altLang="en-US" sz="2000" dirty="0"/>
              <a:t>⇒ </a:t>
            </a:r>
            <a:r>
              <a:rPr lang="en-US" altLang="ja-JP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2000" dirty="0">
                <a:latin typeface="Cambria Math" panose="02040503050406030204" pitchFamily="18" charset="0"/>
              </a:rPr>
              <a:t>≠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incorporates the change of cell volume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Tendencies could be distributed to multiple cells</a:t>
            </a:r>
            <a:endParaRPr lang="ja-JP" altLang="en-US" sz="2000" dirty="0"/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3324413" y="5894948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3544047" y="58772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980597" y="5904240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5200231" y="58865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612173" y="3140968"/>
            <a:ext cx="1503784" cy="769441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upper cells are lifted by lower cells expansion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91" name="スライド番号プレースホルダー 3"/>
          <p:cNvSpPr>
            <a:spLocks noGrp="1" noChangeAspect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cxnSp>
        <p:nvCxnSpPr>
          <p:cNvPr id="97" name="直線矢印コネクタ 96"/>
          <p:cNvCxnSpPr>
            <a:cxnSpLocks noChangeAspect="1"/>
          </p:cNvCxnSpPr>
          <p:nvPr/>
        </p:nvCxnSpPr>
        <p:spPr>
          <a:xfrm>
            <a:off x="5867567" y="5517232"/>
            <a:ext cx="197662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/>
          <p:cNvSpPr>
            <a:spLocks noChangeAspect="1"/>
          </p:cNvSpPr>
          <p:nvPr/>
        </p:nvSpPr>
        <p:spPr>
          <a:xfrm>
            <a:off x="7092603" y="5157192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err="1"/>
              <a:t>Δρ,Δθ</a:t>
            </a:r>
            <a:r>
              <a:rPr lang="en-US" altLang="ja-JP" sz="1600" dirty="0"/>
              <a:t>’</a:t>
            </a:r>
            <a:endParaRPr lang="ja-JP" altLang="en-US" sz="1600" dirty="0"/>
          </a:p>
        </p:txBody>
      </p:sp>
      <p:cxnSp>
        <p:nvCxnSpPr>
          <p:cNvPr id="104" name="直線矢印コネクタ 103"/>
          <p:cNvCxnSpPr/>
          <p:nvPr/>
        </p:nvCxnSpPr>
        <p:spPr>
          <a:xfrm flipV="1">
            <a:off x="5867567" y="5013176"/>
            <a:ext cx="86284" cy="37775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927810" y="52401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07504" y="4329100"/>
            <a:ext cx="2820306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(*1)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(Assume isobaric process)</a:t>
            </a:r>
          </a:p>
          <a:p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kumimoji="1"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RT+ρR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/T=-ρπ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 (1)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(total mass conservation)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d(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ρzS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)=0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/ρ (2)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With (1) and (2)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661180" y="3111351"/>
            <a:ext cx="144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ja-JP" sz="1200" b="1" dirty="0">
                <a:solidFill>
                  <a:schemeClr val="tx2"/>
                </a:solidFill>
              </a:rPr>
              <a:t>mapping </a:t>
            </a:r>
            <a:r>
              <a:rPr lang="en-US" altLang="ja-JP" sz="1200" b="1" dirty="0" err="1">
                <a:solidFill>
                  <a:schemeClr val="tx2"/>
                </a:solidFill>
              </a:rPr>
              <a:t>Δρ</a:t>
            </a:r>
            <a:r>
              <a:rPr lang="en-US" altLang="ja-JP" sz="1200" b="1" dirty="0">
                <a:solidFill>
                  <a:schemeClr val="tx2"/>
                </a:solidFill>
              </a:rPr>
              <a:t>, </a:t>
            </a:r>
            <a:r>
              <a:rPr lang="en-US" altLang="ja-JP" sz="1200" b="1" dirty="0" err="1">
                <a:solidFill>
                  <a:schemeClr val="tx2"/>
                </a:solidFill>
              </a:rPr>
              <a:t>Δθ</a:t>
            </a:r>
            <a:r>
              <a:rPr lang="en-US" altLang="ja-JP" sz="1200" b="1" dirty="0">
                <a:solidFill>
                  <a:schemeClr val="tx2"/>
                </a:solidFill>
              </a:rPr>
              <a:t> to original cells</a:t>
            </a:r>
          </a:p>
        </p:txBody>
      </p:sp>
    </p:spTree>
    <p:extLst>
      <p:ext uri="{BB962C8B-B14F-4D97-AF65-F5344CB8AC3E}">
        <p14:creationId xmlns:p14="http://schemas.microsoft.com/office/powerpoint/2010/main" val="368203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141" y="2708920"/>
            <a:ext cx="3200187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16029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16029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16029" y="5085184"/>
            <a:ext cx="720080" cy="72008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72213" y="3789040"/>
            <a:ext cx="7200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972213" y="306896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972213" y="4869160"/>
            <a:ext cx="720080" cy="9361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4036109" y="3789040"/>
            <a:ext cx="936104" cy="57606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4036109" y="4869160"/>
            <a:ext cx="936104" cy="2160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316029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972213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036109" y="5805264"/>
            <a:ext cx="936104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956376" y="436510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956376" y="364502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rgbClr val="0000FF"/>
                </a:solidFill>
              </a:rPr>
              <a:t>Δρ</a:t>
            </a:r>
            <a:r>
              <a:rPr lang="en-US" altLang="ja-JP" sz="1400" dirty="0" err="1">
                <a:solidFill>
                  <a:schemeClr val="tx1"/>
                </a:solidFill>
              </a:rPr>
              <a:t>,</a:t>
            </a:r>
            <a:r>
              <a:rPr lang="en-US" altLang="ja-JP" sz="1400" dirty="0" err="1">
                <a:solidFill>
                  <a:srgbClr val="FF0000"/>
                </a:solidFill>
              </a:rPr>
              <a:t>Δθ</a:t>
            </a:r>
            <a:r>
              <a:rPr lang="en-US" altLang="ja-JP" sz="1400" dirty="0">
                <a:solidFill>
                  <a:srgbClr val="FF0000"/>
                </a:solidFill>
              </a:rPr>
              <a:t>’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956376" y="508518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rgbClr val="0000FF"/>
                </a:solidFill>
              </a:rPr>
              <a:t>Δρ</a:t>
            </a:r>
            <a:r>
              <a:rPr lang="en-US" altLang="ja-JP" sz="1400" dirty="0" err="1">
                <a:solidFill>
                  <a:schemeClr val="tx1"/>
                </a:solidFill>
              </a:rPr>
              <a:t>,</a:t>
            </a:r>
            <a:r>
              <a:rPr lang="en-US" altLang="ja-JP" sz="1400" dirty="0" err="1">
                <a:solidFill>
                  <a:srgbClr val="FF0000"/>
                </a:solidFill>
              </a:rPr>
              <a:t>Δθ</a:t>
            </a:r>
            <a:r>
              <a:rPr lang="en-US" altLang="ja-JP" sz="1400" dirty="0">
                <a:solidFill>
                  <a:srgbClr val="FF0000"/>
                </a:solidFill>
              </a:rPr>
              <a:t>’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956376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588224" y="3789040"/>
            <a:ext cx="7200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588224" y="306896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588224" y="4869160"/>
            <a:ext cx="72008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588224" y="5805264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7092280" y="3645024"/>
            <a:ext cx="86409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6660232" y="4437112"/>
            <a:ext cx="576064" cy="39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660232" y="4905164"/>
            <a:ext cx="576064" cy="128666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8028384" y="4884510"/>
            <a:ext cx="576064" cy="128666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7092280" y="4365104"/>
            <a:ext cx="86409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7092280" y="5085184"/>
            <a:ext cx="86409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092280" y="5805264"/>
            <a:ext cx="86409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>
            <a:spLocks noChangeAspect="1"/>
          </p:cNvSpPr>
          <p:nvPr/>
        </p:nvSpPr>
        <p:spPr>
          <a:xfrm>
            <a:off x="5576881" y="23483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172013" y="5085186"/>
            <a:ext cx="0" cy="72007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5548277" y="4869161"/>
            <a:ext cx="0" cy="216025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125810" y="47971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00FF"/>
                </a:solidFill>
              </a:rPr>
              <a:t>dz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972213" y="5085184"/>
            <a:ext cx="720080" cy="72008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4036109" y="3068960"/>
            <a:ext cx="936104" cy="57606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anchor="t"/>
          <a:lstStyle/>
          <a:p>
            <a:r>
              <a:rPr kumimoji="1" lang="en-US" altLang="ja-JP" sz="2800" dirty="0"/>
              <a:t>Coupling isobaric physics with isochoric dynamics</a:t>
            </a:r>
            <a:endParaRPr kumimoji="1" lang="ja-JP" altLang="en-US" sz="2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14061" y="494116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isobaric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4141" y="4221088"/>
            <a:ext cx="2304256" cy="600164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</a:t>
            </a:r>
            <a:r>
              <a:rPr lang="en-US" altLang="ja-JP" sz="1100" b="1" dirty="0" err="1"/>
              <a:t>Δθ</a:t>
            </a:r>
            <a:r>
              <a:rPr lang="en-US" altLang="ja-JP" sz="1100" b="1" dirty="0"/>
              <a:t> causes c</a:t>
            </a:r>
            <a:r>
              <a:rPr kumimoji="1" lang="en-US" altLang="ja-JP" sz="1100" b="1" dirty="0"/>
              <a:t>ell volume expansion </a:t>
            </a:r>
            <a:r>
              <a:rPr lang="en-US" altLang="ja-JP" sz="1100" b="1" dirty="0"/>
              <a:t>only </a:t>
            </a:r>
            <a:r>
              <a:rPr lang="en-US" altLang="ja-JP" sz="1100" b="1" u="sng" dirty="0">
                <a:solidFill>
                  <a:srgbClr val="0000FF"/>
                </a:solidFill>
              </a:rPr>
              <a:t>in vertical and upside, </a:t>
            </a:r>
            <a:r>
              <a:rPr lang="en-US" altLang="ja-JP" sz="1100" b="1" u="sng" dirty="0" err="1">
                <a:solidFill>
                  <a:srgbClr val="0000FF"/>
                </a:solidFill>
              </a:rPr>
              <a:t>dz</a:t>
            </a:r>
            <a:r>
              <a:rPr lang="en-US" altLang="ja-JP" sz="1100" b="1" dirty="0"/>
              <a:t> </a:t>
            </a:r>
            <a:r>
              <a:rPr lang="en-US" altLang="ja-JP" sz="1100" b="1" dirty="0">
                <a:solidFill>
                  <a:srgbClr val="FF0000"/>
                </a:solidFill>
              </a:rPr>
              <a:t>(*1)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>
            <a:cxnSpLocks noChangeAspect="1"/>
          </p:cNvCxnSpPr>
          <p:nvPr/>
        </p:nvCxnSpPr>
        <p:spPr>
          <a:xfrm flipH="1">
            <a:off x="3882601" y="5620018"/>
            <a:ext cx="39699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>
            <a:spLocks noChangeAspect="1"/>
          </p:cNvSpPr>
          <p:nvPr/>
        </p:nvSpPr>
        <p:spPr>
          <a:xfrm>
            <a:off x="5733174" y="5556394"/>
            <a:ext cx="73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/>
              <a:t>inputs</a:t>
            </a:r>
            <a:endParaRPr lang="ja-JP" altLang="en-US" sz="1600" dirty="0"/>
          </a:p>
        </p:txBody>
      </p:sp>
      <p:sp>
        <p:nvSpPr>
          <p:cNvPr id="66" name="正方形/長方形 65"/>
          <p:cNvSpPr/>
          <p:nvPr/>
        </p:nvSpPr>
        <p:spPr>
          <a:xfrm>
            <a:off x="8028384" y="4437112"/>
            <a:ext cx="576064" cy="3960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9" name="正方形/長方形 68"/>
          <p:cNvSpPr>
            <a:spLocks noChangeAspect="1"/>
          </p:cNvSpPr>
          <p:nvPr/>
        </p:nvSpPr>
        <p:spPr>
          <a:xfrm>
            <a:off x="4182410" y="5147900"/>
            <a:ext cx="436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err="1"/>
              <a:t>Δθ</a:t>
            </a:r>
            <a:endParaRPr lang="ja-JP" altLang="en-US" sz="1600" dirty="0"/>
          </a:p>
        </p:txBody>
      </p:sp>
      <p:cxnSp>
        <p:nvCxnSpPr>
          <p:cNvPr id="70" name="直線矢印コネクタ 69"/>
          <p:cNvCxnSpPr>
            <a:cxnSpLocks noChangeAspect="1"/>
          </p:cNvCxnSpPr>
          <p:nvPr/>
        </p:nvCxnSpPr>
        <p:spPr>
          <a:xfrm>
            <a:off x="3923928" y="5485874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5953851" y="4969497"/>
            <a:ext cx="1906911" cy="1232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>
            <a:spLocks noChangeAspect="1"/>
          </p:cNvSpPr>
          <p:nvPr/>
        </p:nvSpPr>
        <p:spPr>
          <a:xfrm>
            <a:off x="3236270" y="25242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physics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>
            <a:spLocks noChangeAspect="1"/>
          </p:cNvSpPr>
          <p:nvPr/>
        </p:nvSpPr>
        <p:spPr>
          <a:xfrm>
            <a:off x="7661180" y="24836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dynamics</a:t>
            </a:r>
            <a:endParaRPr kumimoji="1" lang="ja-JP" altLang="en-US" dirty="0"/>
          </a:p>
        </p:txBody>
      </p:sp>
      <p:sp>
        <p:nvSpPr>
          <p:cNvPr id="79" name="コンテンツ プレースホルダー 2"/>
          <p:cNvSpPr txBox="1">
            <a:spLocks/>
          </p:cNvSpPr>
          <p:nvPr/>
        </p:nvSpPr>
        <p:spPr>
          <a:xfrm>
            <a:off x="457200" y="620688"/>
            <a:ext cx="8219256" cy="18722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Coupling (Test</a:t>
            </a:r>
            <a:r>
              <a:rPr lang="en-US" altLang="ja-JP" sz="1800" dirty="0"/>
              <a:t>): </a:t>
            </a:r>
            <a:r>
              <a:rPr lang="en-US" altLang="ja-JP" sz="1800" dirty="0">
                <a:solidFill>
                  <a:schemeClr val="tx2"/>
                </a:solidFill>
              </a:rPr>
              <a:t>incorporates the change of cell volume  in condensation</a:t>
            </a:r>
          </a:p>
          <a:p>
            <a:pPr lvl="1"/>
            <a:r>
              <a:rPr lang="en-US" altLang="ja-JP" sz="2000" dirty="0"/>
              <a:t>passes </a:t>
            </a:r>
            <a:r>
              <a:rPr lang="en-US" altLang="ja-JP" sz="2000" b="1" dirty="0"/>
              <a:t>inputs </a:t>
            </a:r>
            <a:r>
              <a:rPr lang="en-US" altLang="ja-JP" sz="2000" dirty="0"/>
              <a:t>to physics, then receives </a:t>
            </a:r>
            <a:r>
              <a:rPr lang="en-US" altLang="ja-JP" sz="2000" b="1" dirty="0"/>
              <a:t>tendencies (</a:t>
            </a:r>
            <a:r>
              <a:rPr lang="en-US" altLang="ja-JP" sz="2000" b="1" dirty="0" err="1"/>
              <a:t>Δθ</a:t>
            </a:r>
            <a:r>
              <a:rPr lang="en-US" altLang="ja-JP" sz="2000" b="1" dirty="0"/>
              <a:t>)</a:t>
            </a:r>
          </a:p>
          <a:p>
            <a:pPr lvl="1"/>
            <a:r>
              <a:rPr lang="en-US" altLang="ja-JP" sz="2000" dirty="0"/>
              <a:t>assume that pressure in each cell is kept constant. </a:t>
            </a:r>
            <a:r>
              <a:rPr lang="ja-JP" altLang="en-US" sz="2000" dirty="0"/>
              <a:t>⇒ </a:t>
            </a:r>
            <a:r>
              <a:rPr lang="en-US" altLang="ja-JP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2000" dirty="0">
                <a:latin typeface="Cambria Math" panose="02040503050406030204" pitchFamily="18" charset="0"/>
              </a:rPr>
              <a:t>≠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incorporates the change of cell volume</a:t>
            </a:r>
          </a:p>
          <a:p>
            <a:pPr lvl="2"/>
            <a:r>
              <a:rPr lang="en-US" altLang="ja-JP" sz="1600" dirty="0">
                <a:solidFill>
                  <a:schemeClr val="tx2"/>
                </a:solidFill>
              </a:rPr>
              <a:t>Tendencies could be distributed to multiple cells</a:t>
            </a:r>
            <a:endParaRPr lang="ja-JP" altLang="en-US" sz="2000" dirty="0"/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3324413" y="5894948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3544047" y="58772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980597" y="5904240"/>
            <a:ext cx="711696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5200231" y="58865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612173" y="3140968"/>
            <a:ext cx="1503784" cy="769441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upper cells are lifted by lower cells expansion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91" name="スライド番号プレースホルダー 3"/>
          <p:cNvSpPr>
            <a:spLocks noGrp="1" noChangeAspect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cxnSp>
        <p:nvCxnSpPr>
          <p:cNvPr id="97" name="直線矢印コネクタ 96"/>
          <p:cNvCxnSpPr>
            <a:cxnSpLocks noChangeAspect="1"/>
          </p:cNvCxnSpPr>
          <p:nvPr/>
        </p:nvCxnSpPr>
        <p:spPr>
          <a:xfrm>
            <a:off x="5867567" y="5517232"/>
            <a:ext cx="197662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/>
          <p:cNvSpPr>
            <a:spLocks noChangeAspect="1"/>
          </p:cNvSpPr>
          <p:nvPr/>
        </p:nvSpPr>
        <p:spPr>
          <a:xfrm>
            <a:off x="7092603" y="5157192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err="1"/>
              <a:t>Δρ,Δθ</a:t>
            </a:r>
            <a:r>
              <a:rPr lang="en-US" altLang="ja-JP" sz="1600" dirty="0"/>
              <a:t>’</a:t>
            </a:r>
            <a:endParaRPr lang="ja-JP" altLang="en-US" sz="1600" dirty="0"/>
          </a:p>
        </p:txBody>
      </p:sp>
      <p:cxnSp>
        <p:nvCxnSpPr>
          <p:cNvPr id="104" name="直線矢印コネクタ 103"/>
          <p:cNvCxnSpPr/>
          <p:nvPr/>
        </p:nvCxnSpPr>
        <p:spPr>
          <a:xfrm flipV="1">
            <a:off x="5867567" y="5013176"/>
            <a:ext cx="86284" cy="37775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2927810" y="52401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07504" y="4329100"/>
            <a:ext cx="2820306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(*1)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(Assume isobaric process)</a:t>
            </a:r>
          </a:p>
          <a:p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kumimoji="1"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kumimoji="1"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RT+ρR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/T=-ρπ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/T=-ρ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 (1)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(total mass conservation)</a:t>
            </a: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d(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ρzS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)=0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=-z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dρ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/ρ (2)</a:t>
            </a:r>
          </a:p>
          <a:p>
            <a:endParaRPr lang="en-US" altLang="ja-JP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With (1) and (2)</a:t>
            </a:r>
          </a:p>
          <a:p>
            <a:r>
              <a:rPr lang="ja-JP" altLang="en-US" sz="1200" dirty="0">
                <a:latin typeface="Cambria Math" panose="02040503050406030204" pitchFamily="18" charset="0"/>
              </a:rPr>
              <a:t>⇒ 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=z</a:t>
            </a:r>
            <a:r>
              <a:rPr lang="ja-JP" altLang="en-US" sz="1200" dirty="0">
                <a:latin typeface="Cambria Math" panose="02040503050406030204" pitchFamily="18" charset="0"/>
              </a:rPr>
              <a:t>・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dθ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/θ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661180" y="3111351"/>
            <a:ext cx="144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ja-JP" sz="1200" b="1" dirty="0">
                <a:solidFill>
                  <a:schemeClr val="tx2"/>
                </a:solidFill>
              </a:rPr>
              <a:t>mapping </a:t>
            </a:r>
            <a:r>
              <a:rPr lang="en-US" altLang="ja-JP" sz="1200" b="1" dirty="0" err="1">
                <a:solidFill>
                  <a:schemeClr val="tx2"/>
                </a:solidFill>
              </a:rPr>
              <a:t>Δρ</a:t>
            </a:r>
            <a:r>
              <a:rPr lang="en-US" altLang="ja-JP" sz="1200" b="1" dirty="0">
                <a:solidFill>
                  <a:schemeClr val="tx2"/>
                </a:solidFill>
              </a:rPr>
              <a:t>, </a:t>
            </a:r>
            <a:r>
              <a:rPr lang="en-US" altLang="ja-JP" sz="1200" b="1" dirty="0" err="1">
                <a:solidFill>
                  <a:schemeClr val="tx2"/>
                </a:solidFill>
              </a:rPr>
              <a:t>Δθ</a:t>
            </a:r>
            <a:r>
              <a:rPr lang="en-US" altLang="ja-JP" sz="1200" b="1" dirty="0">
                <a:solidFill>
                  <a:schemeClr val="tx2"/>
                </a:solidFill>
              </a:rPr>
              <a:t> to original cells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6660232" y="3140968"/>
            <a:ext cx="576064" cy="443480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084168" y="2710081"/>
            <a:ext cx="1840419" cy="430887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Assumption: some mass goes out of model top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Warm bubble test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052289"/>
          </a:xfrm>
        </p:spPr>
        <p:txBody>
          <a:bodyPr/>
          <a:lstStyle/>
          <a:p>
            <a:r>
              <a:rPr lang="en-US" altLang="ja-JP" sz="2000" dirty="0"/>
              <a:t>Check the representation of warm bubble rising</a:t>
            </a:r>
            <a:endParaRPr lang="ja-JP" altLang="en-US" sz="2000" dirty="0"/>
          </a:p>
          <a:p>
            <a:pPr lvl="1"/>
            <a:r>
              <a:rPr lang="en-US" altLang="ja-JP" sz="1600" dirty="0">
                <a:solidFill>
                  <a:srgbClr val="0000FF"/>
                </a:solidFill>
              </a:rPr>
              <a:t>[</a:t>
            </a:r>
            <a:r>
              <a:rPr lang="en-US" altLang="ja-JP" sz="1600" b="1" u="sng" dirty="0">
                <a:solidFill>
                  <a:srgbClr val="0000FF"/>
                </a:solidFill>
              </a:rPr>
              <a:t>Initial state</a:t>
            </a:r>
            <a:r>
              <a:rPr lang="en-US" altLang="ja-JP" sz="1600" dirty="0">
                <a:solidFill>
                  <a:srgbClr val="0000FF"/>
                </a:solidFill>
              </a:rPr>
              <a:t>]: </a:t>
            </a:r>
            <a:r>
              <a:rPr lang="en-US" altLang="ja-JP" sz="1600" dirty="0"/>
              <a:t>a</a:t>
            </a:r>
            <a:r>
              <a:rPr kumimoji="1" lang="en-US" altLang="ja-JP" sz="1600" dirty="0"/>
              <a:t>dd PT perturbation</a:t>
            </a:r>
            <a:r>
              <a:rPr lang="en-US" altLang="ja-JP" sz="1600" dirty="0"/>
              <a:t>(</a:t>
            </a:r>
            <a:r>
              <a:rPr kumimoji="1" lang="en-US" altLang="ja-JP" sz="1600" dirty="0"/>
              <a:t>+6.6K), and make initial state (vertically balanced)</a:t>
            </a:r>
          </a:p>
          <a:p>
            <a:pPr lvl="1"/>
            <a:r>
              <a:rPr lang="en-US" altLang="ja-JP" sz="1600" dirty="0">
                <a:solidFill>
                  <a:srgbClr val="0000FF"/>
                </a:solidFill>
              </a:rPr>
              <a:t>[</a:t>
            </a:r>
            <a:r>
              <a:rPr lang="en-US" altLang="ja-JP" sz="1600" b="1" u="sng" dirty="0" err="1">
                <a:solidFill>
                  <a:srgbClr val="0000FF"/>
                </a:solidFill>
              </a:rPr>
              <a:t>Tend_cntl</a:t>
            </a:r>
            <a:r>
              <a:rPr lang="en-US" altLang="ja-JP" sz="1600" dirty="0">
                <a:solidFill>
                  <a:srgbClr val="0000FF"/>
                </a:solidFill>
              </a:rPr>
              <a:t>]: </a:t>
            </a:r>
            <a:r>
              <a:rPr lang="en-US" altLang="ja-JP" sz="1600" dirty="0"/>
              <a:t>add PT tendency(+6.6K/</a:t>
            </a:r>
            <a:r>
              <a:rPr lang="en-US" altLang="ja-JP" sz="1600" dirty="0" err="1"/>
              <a:t>Δt</a:t>
            </a:r>
            <a:r>
              <a:rPr lang="en-US" altLang="ja-JP" sz="1600" dirty="0"/>
              <a:t>) at adjustment physics in 1</a:t>
            </a:r>
            <a:r>
              <a:rPr lang="en-US" altLang="ja-JP" sz="1600" baseline="30000" dirty="0"/>
              <a:t>st</a:t>
            </a:r>
            <a:r>
              <a:rPr lang="en-US" altLang="ja-JP" sz="1600" dirty="0"/>
              <a:t> step with current coupling</a:t>
            </a:r>
          </a:p>
          <a:p>
            <a:pPr lvl="1"/>
            <a:r>
              <a:rPr lang="en-US" altLang="ja-JP" sz="1600" dirty="0">
                <a:solidFill>
                  <a:srgbClr val="0000FF"/>
                </a:solidFill>
              </a:rPr>
              <a:t>[</a:t>
            </a:r>
            <a:r>
              <a:rPr lang="en-US" altLang="ja-JP" sz="1600" b="1" u="sng" dirty="0" err="1">
                <a:solidFill>
                  <a:srgbClr val="0000FF"/>
                </a:solidFill>
              </a:rPr>
              <a:t>Tend_test</a:t>
            </a:r>
            <a:r>
              <a:rPr lang="en-US" altLang="ja-JP" sz="1600" dirty="0">
                <a:solidFill>
                  <a:srgbClr val="0000FF"/>
                </a:solidFill>
              </a:rPr>
              <a:t>]:</a:t>
            </a:r>
            <a:r>
              <a:rPr lang="en-US" altLang="ja-JP" sz="1600" dirty="0"/>
              <a:t>add PT tendency (+6.6K/</a:t>
            </a:r>
            <a:r>
              <a:rPr lang="en-US" altLang="ja-JP" sz="1600" dirty="0" err="1"/>
              <a:t>Δt</a:t>
            </a:r>
            <a:r>
              <a:rPr lang="en-US" altLang="ja-JP" sz="1600" dirty="0"/>
              <a:t>) at adjustment physics in 1</a:t>
            </a:r>
            <a:r>
              <a:rPr lang="en-US" altLang="ja-JP" sz="1600" baseline="30000" dirty="0"/>
              <a:t>st</a:t>
            </a:r>
            <a:r>
              <a:rPr lang="en-US" altLang="ja-JP" sz="1600" dirty="0"/>
              <a:t> step</a:t>
            </a:r>
            <a:r>
              <a:rPr lang="en-US" altLang="ja-JP" sz="1600" dirty="0">
                <a:solidFill>
                  <a:srgbClr val="2B468D"/>
                </a:solidFill>
              </a:rPr>
              <a:t> </a:t>
            </a:r>
            <a:r>
              <a:rPr lang="en-US" altLang="ja-JP" sz="1600" b="1" dirty="0">
                <a:solidFill>
                  <a:srgbClr val="2B468D"/>
                </a:solidFill>
              </a:rPr>
              <a:t>with experimental coupling incorporates the change of cell volume</a:t>
            </a:r>
          </a:p>
          <a:p>
            <a:r>
              <a:rPr lang="en-US" altLang="ja-JP" sz="2000" dirty="0"/>
              <a:t>As for [</a:t>
            </a:r>
            <a:r>
              <a:rPr lang="en-US" altLang="ja-JP" sz="2000" b="1" u="sng" dirty="0" err="1"/>
              <a:t>Tend_cntl</a:t>
            </a:r>
            <a:r>
              <a:rPr lang="en-US" altLang="ja-JP" sz="2000" dirty="0"/>
              <a:t>] and [</a:t>
            </a:r>
            <a:r>
              <a:rPr lang="en-US" altLang="ja-JP" sz="2000" b="1" u="sng" dirty="0" err="1"/>
              <a:t>Tend_test</a:t>
            </a:r>
            <a:r>
              <a:rPr lang="en-US" altLang="ja-JP" sz="2000" dirty="0"/>
              <a:t>], does it work? How is the Initial behavior comparing to </a:t>
            </a:r>
            <a:r>
              <a:rPr lang="en-US" altLang="ja-JP" sz="2000" b="1" dirty="0"/>
              <a:t>[Initial state]</a:t>
            </a:r>
            <a:r>
              <a:rPr lang="en-US" altLang="ja-JP" sz="2000" dirty="0"/>
              <a:t>? Is there any obvious difference in the final distribution of W or PT among these tests?</a:t>
            </a:r>
            <a:endParaRPr kumimoji="1" lang="en-US" altLang="ja-JP" sz="1600" dirty="0"/>
          </a:p>
          <a:p>
            <a:pPr lvl="1"/>
            <a:endParaRPr kumimoji="1" lang="ja-JP" altLang="en-US" sz="1600" dirty="0"/>
          </a:p>
        </p:txBody>
      </p:sp>
      <p:pic>
        <p:nvPicPr>
          <p:cNvPr id="2050" name="Picture 2" descr="\\lib.npd.naps.kishou.go.jp\share3\メソ\河野耕平\素材\PDC\warmbubble\ini.work.200\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085860"/>
            <a:ext cx="3749040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89216" y="114488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PT(FT=0)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\\lib.npd.naps.kishou.go.jp\share3\メソ\河野耕平\素材\PDC\warmbubble\ini.work.200\ini_pt_t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5850"/>
            <a:ext cx="3749040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833632" y="1124744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PT(FT=10min)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6064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dx=</a:t>
            </a:r>
            <a:r>
              <a:rPr kumimoji="1" lang="en-US" altLang="ja-JP" b="1" dirty="0" err="1"/>
              <a:t>dz</a:t>
            </a:r>
            <a:r>
              <a:rPr kumimoji="1" lang="en-US" altLang="ja-JP" b="1" dirty="0"/>
              <a:t>=100m</a:t>
            </a:r>
          </a:p>
          <a:p>
            <a:r>
              <a:rPr lang="en-US" altLang="ja-JP" b="1" dirty="0" err="1"/>
              <a:t>d</a:t>
            </a:r>
            <a:r>
              <a:rPr kumimoji="1" lang="en-US" altLang="ja-JP" b="1" dirty="0" err="1"/>
              <a:t>t</a:t>
            </a:r>
            <a:r>
              <a:rPr kumimoji="1" lang="en-US" altLang="ja-JP" b="1" dirty="0"/>
              <a:t>=10s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0757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pic>
        <p:nvPicPr>
          <p:cNvPr id="6146" name="Picture 2" descr="\\lib.npd.naps.kishou.go.jp\share3\メソ\河野耕平\素材\PDC\warmbubble\ini_wstg_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4" y="476672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lib.npd.naps.kishou.go.jp\share3\メソ\河野耕平\素材\PDC\warmbubble\ini_wstg_t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52" y="476672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lib.npd.naps.kishou.go.jp\share3\メソ\河野耕平\素材\PDC\warmbubble\ini_wstg_t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lib.npd.naps.kishou.go.jp\share3\メソ\河野耕平\素材\PDC\warmbubble\tend_wstg_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6921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lib.npd.naps.kishou.go.jp\share3\メソ\河野耕平\素材\PDC\warmbubble\tend_wstg_t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52" y="2586921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lib.npd.naps.kishou.go.jp\share3\メソ\河野耕平\素材\PDC\warmbubble\tend_wstg_t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86921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\\lib.npd.naps.kishou.go.jp\share3\メソ\河野耕平\素材\PDC\warmbubble\redist_wstg_t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4" y="4646781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\\lib.npd.naps.kishou.go.jp\share3\メソ\河野耕平\素材\PDC\warmbubble\redist_wstg_t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52" y="4646781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\\lib.npd.naps.kishou.go.jp\share3\メソ\河野耕平\素材\PDC\warmbubble\redist_wstg_t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46781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179512" y="476672"/>
            <a:ext cx="8712968" cy="20602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79512" y="2564904"/>
            <a:ext cx="8712968" cy="20602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79512" y="4609103"/>
            <a:ext cx="8712968" cy="20602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585432"/>
            <a:ext cx="1287532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Initial state</a:t>
            </a:r>
            <a:endParaRPr kumimoji="1" lang="ja-JP" altLang="en-US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2708920"/>
            <a:ext cx="1172180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Tend_cntl</a:t>
            </a:r>
            <a:endParaRPr kumimoji="1" lang="ja-JP" altLang="en-US" u="sng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797152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Tend_test</a:t>
            </a:r>
            <a:endParaRPr kumimoji="1" lang="ja-JP" altLang="en-US" u="sng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7544" y="44624"/>
            <a:ext cx="681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Initial behavior is different between [</a:t>
            </a:r>
            <a:r>
              <a:rPr lang="en-US" altLang="ja-JP" dirty="0" err="1"/>
              <a:t>Tend_cntl</a:t>
            </a:r>
            <a:r>
              <a:rPr lang="en-US" altLang="ja-JP" dirty="0"/>
              <a:t>] and [</a:t>
            </a:r>
            <a:r>
              <a:rPr lang="en-US" altLang="ja-JP" dirty="0" err="1"/>
              <a:t>Tend_test</a:t>
            </a:r>
            <a:r>
              <a:rPr lang="en-US" altLang="ja-JP" dirty="0"/>
              <a:t>]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6065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205" y="6113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39501" y="6206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kumimoji="1" lang="en-US" altLang="ja-JP" dirty="0">
                <a:solidFill>
                  <a:schemeClr val="bg1"/>
                </a:solidFill>
              </a:rPr>
              <a:t>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268544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75205" y="2690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39501" y="269962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kumimoji="1" lang="en-US" altLang="ja-JP" dirty="0">
                <a:solidFill>
                  <a:schemeClr val="bg1"/>
                </a:solidFill>
              </a:rPr>
              <a:t>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3768" y="47736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47213" y="47785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11509" y="478786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kumimoji="1" lang="en-US" altLang="ja-JP" dirty="0">
                <a:solidFill>
                  <a:schemeClr val="bg1"/>
                </a:solidFill>
              </a:rPr>
              <a:t>step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74993" y="3049215"/>
            <a:ext cx="2424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generates acoustic waves…</a:t>
            </a:r>
            <a:endParaRPr lang="ja-JP" altLang="en-US" sz="1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1043608" y="5138028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Smoothly start, same as </a:t>
            </a:r>
          </a:p>
          <a:p>
            <a:r>
              <a:rPr lang="en-US" altLang="ja-JP" sz="1400" dirty="0"/>
              <a:t>[initial state] test</a:t>
            </a:r>
            <a:endParaRPr lang="ja-JP" altLang="en-US" sz="1400" dirty="0"/>
          </a:p>
        </p:txBody>
      </p:sp>
      <p:sp>
        <p:nvSpPr>
          <p:cNvPr id="8" name="右矢印 7"/>
          <p:cNvSpPr/>
          <p:nvPr/>
        </p:nvSpPr>
        <p:spPr>
          <a:xfrm>
            <a:off x="2483768" y="980728"/>
            <a:ext cx="5155733" cy="14401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2483768" y="2996952"/>
            <a:ext cx="5155733" cy="14401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2483768" y="5085184"/>
            <a:ext cx="5155733" cy="144016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12957" y="-2738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W [m/s]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855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3865" y="1034877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W [m/s]</a:t>
            </a:r>
            <a:endParaRPr kumimoji="1" lang="ja-JP" altLang="en-US" sz="2000" b="1" dirty="0"/>
          </a:p>
        </p:txBody>
      </p:sp>
      <p:pic>
        <p:nvPicPr>
          <p:cNvPr id="5122" name="Picture 2" descr="\\lib.npd.naps.kishou.go.jp\share3\メソ\河野耕平\素材\PDC\warmbubble\ini.work.200\ini_wstg_t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32" y="113154"/>
            <a:ext cx="4572000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lib.npd.naps.kishou.go.jp\share3\メソ\河野耕平\素材\PDC\warmbubble\redist.work.200\redist_wstg_t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1506"/>
            <a:ext cx="4572000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lib.npd.naps.kishou.go.jp\share3\メソ\河野耕平\素材\PDC\warmbubble\tend.work.200\tend_wstg_t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1506"/>
            <a:ext cx="4572000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3528" y="413956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At 10min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23665" y="40466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Initial state</a:t>
            </a:r>
            <a:endParaRPr kumimoji="1" lang="ja-JP" alt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501008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Tend_cntl</a:t>
            </a:r>
            <a:endParaRPr kumimoji="1" lang="ja-JP" alt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3501008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Tend_test</a:t>
            </a:r>
            <a:endParaRPr kumimoji="1" lang="ja-JP" alt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1" y="38703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Strength of updraft is similar to [</a:t>
            </a:r>
            <a:r>
              <a:rPr lang="en-US" altLang="ja-JP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Tend_cntl</a:t>
            </a:r>
            <a:r>
              <a:rPr lang="en-US" altLang="ja-JP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 test </a:t>
            </a:r>
            <a:endParaRPr kumimoji="1" lang="en-US" altLang="ja-JP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9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From a warm bubble test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Current coupling</a:t>
            </a:r>
          </a:p>
          <a:p>
            <a:pPr lvl="1"/>
            <a:r>
              <a:rPr lang="en-US" altLang="ja-JP" sz="2400" dirty="0"/>
              <a:t>can represents the main characteristics of rising warm bubble</a:t>
            </a:r>
          </a:p>
          <a:p>
            <a:pPr lvl="2"/>
            <a:r>
              <a:rPr lang="en-US" altLang="ja-JP" sz="1800" dirty="0"/>
              <a:t>strength of updraft does not change comparing to [initial state] test</a:t>
            </a:r>
          </a:p>
          <a:p>
            <a:pPr lvl="1"/>
            <a:r>
              <a:rPr lang="en-US" altLang="ja-JP" sz="2400" dirty="0"/>
              <a:t>tend to generate acoustic waves</a:t>
            </a:r>
          </a:p>
          <a:p>
            <a:pPr lvl="2"/>
            <a:r>
              <a:rPr lang="en-US" altLang="ja-JP" sz="1800" dirty="0"/>
              <a:t>by the repeat of local pressure increasing and decreasing </a:t>
            </a:r>
          </a:p>
          <a:p>
            <a:r>
              <a:rPr lang="en-US" altLang="ja-JP" sz="2800" dirty="0"/>
              <a:t>Experimental coupling</a:t>
            </a:r>
          </a:p>
          <a:p>
            <a:pPr lvl="1"/>
            <a:r>
              <a:rPr lang="en-US" altLang="ja-JP" sz="2400" dirty="0"/>
              <a:t>can</a:t>
            </a:r>
            <a:r>
              <a:rPr lang="ja-JP" altLang="en-US" sz="2400" dirty="0"/>
              <a:t> </a:t>
            </a:r>
            <a:r>
              <a:rPr lang="en-US" altLang="ja-JP" sz="2400" dirty="0"/>
              <a:t>represents the main characteristics of rising warm bubble</a:t>
            </a:r>
          </a:p>
          <a:p>
            <a:pPr lvl="2"/>
            <a:r>
              <a:rPr lang="en-US" altLang="ja-JP" sz="1800" dirty="0"/>
              <a:t>strength of updraft does not change comparing to the current coupling</a:t>
            </a:r>
          </a:p>
          <a:p>
            <a:pPr lvl="1"/>
            <a:r>
              <a:rPr lang="en-US" altLang="ja-JP" sz="2400" dirty="0"/>
              <a:t>not generate acoustic waves </a:t>
            </a:r>
          </a:p>
          <a:p>
            <a:pPr lvl="2"/>
            <a:r>
              <a:rPr lang="en-US" altLang="ja-JP" sz="1800" dirty="0"/>
              <a:t>repeat of local pressure increasing and decreasing is modified, as expected</a:t>
            </a:r>
          </a:p>
          <a:p>
            <a:pPr lvl="1"/>
            <a:endParaRPr lang="en-US" altLang="ja-JP" sz="2400" dirty="0"/>
          </a:p>
          <a:p>
            <a:pPr lvl="1"/>
            <a:endParaRPr lang="en-US" altLang="ja-JP" sz="2400" dirty="0"/>
          </a:p>
          <a:p>
            <a:pPr lvl="2"/>
            <a:endParaRPr lang="en-US" altLang="ja-JP" sz="1800" dirty="0"/>
          </a:p>
          <a:p>
            <a:endParaRPr kumimoji="1" lang="en-US" altLang="ja-JP" sz="2400" dirty="0"/>
          </a:p>
          <a:p>
            <a:endParaRPr kumimoji="1" lang="en-US" altLang="ja-JP" sz="2800" dirty="0"/>
          </a:p>
          <a:p>
            <a:pPr marL="457200" lvl="1" indent="0">
              <a:buNone/>
            </a:pP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89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タイトル 15367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 anchor="t"/>
          <a:lstStyle/>
          <a:p>
            <a:r>
              <a:rPr lang="en-US" altLang="ja-JP" sz="3600" dirty="0"/>
              <a:t>“extremely strong updrafts” case</a:t>
            </a:r>
            <a:endParaRPr kumimoji="1" lang="ja-JP" altLang="en-US" sz="3600" dirty="0"/>
          </a:p>
        </p:txBody>
      </p:sp>
      <p:pic>
        <p:nvPicPr>
          <p:cNvPr id="15363" name="Picture 3" descr="\\lib.npd.naps.kishou.go.jp\share3\メソ\河野耕平\素材\PDC\org_ft3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78" y="3140968"/>
            <a:ext cx="3967162" cy="56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\\lib.npd.naps.kishou.go.jp\share3\メソ\河野耕平\素材\PDC\test_ft3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967162" cy="56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151458" y="6113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TEST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7826" y="34824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>
                <a:solidFill>
                  <a:srgbClr val="00B050"/>
                </a:solidFill>
              </a:rPr>
              <a:t>Cntl</a:t>
            </a:r>
            <a:r>
              <a:rPr lang="en-US" altLang="ja-JP" b="1" dirty="0">
                <a:solidFill>
                  <a:srgbClr val="00B050"/>
                </a:solidFill>
              </a:rPr>
              <a:t> (current coupling)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pic>
        <p:nvPicPr>
          <p:cNvPr id="39" name="Picture 3" descr="\\lib.npd.naps.kishou.go.jp\share3\メソ\河野耕平\素材\PDC\org_wstg_x104t1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 bwMode="auto">
          <a:xfrm>
            <a:off x="724254" y="3501008"/>
            <a:ext cx="3415698" cy="252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1475656" y="529956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>
                <a:solidFill>
                  <a:schemeClr val="bg1"/>
                </a:solidFill>
              </a:rPr>
              <a:t>extreamly</a:t>
            </a:r>
            <a:r>
              <a:rPr lang="en-US" altLang="ja-JP" sz="1400" b="1" dirty="0">
                <a:solidFill>
                  <a:schemeClr val="bg1"/>
                </a:solidFill>
              </a:rPr>
              <a:t> strong updrafts</a:t>
            </a:r>
          </a:p>
          <a:p>
            <a:r>
              <a:rPr lang="ja-JP" altLang="en-US" sz="1400" b="1" dirty="0">
                <a:solidFill>
                  <a:schemeClr val="bg1"/>
                </a:solidFill>
              </a:rPr>
              <a:t>（</a:t>
            </a:r>
            <a:r>
              <a:rPr lang="en-US" altLang="ja-JP" sz="1400" b="1" dirty="0">
                <a:solidFill>
                  <a:schemeClr val="bg1"/>
                </a:solidFill>
              </a:rPr>
              <a:t>&gt;20m/s)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923928" y="4711826"/>
            <a:ext cx="1800200" cy="276356"/>
          </a:xfrm>
          <a:prstGeom prst="line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\\lib.npd.naps.kishou.go.jp\share3\メソ\河野耕平\素材\PDC\test_wstg_x104t1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20"/>
          <a:stretch/>
        </p:blipFill>
        <p:spPr bwMode="auto">
          <a:xfrm>
            <a:off x="716387" y="620688"/>
            <a:ext cx="3424917" cy="25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1043608" y="2924944"/>
            <a:ext cx="29523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strength of updraft were not inherently changed.</a:t>
            </a:r>
            <a:endParaRPr kumimoji="1" lang="ja-JP" altLang="en-US" sz="1400" b="1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3923928" y="1823892"/>
            <a:ext cx="1785146" cy="276356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6BC08653-D986-46AA-B786-BA10800C5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21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Outline</a:t>
            </a:r>
            <a:endParaRPr lang="ja-JP" altLang="en-US" dirty="0"/>
          </a:p>
        </p:txBody>
      </p:sp>
      <p:sp>
        <p:nvSpPr>
          <p:cNvPr id="1229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ja-JP" dirty="0" err="1"/>
              <a:t>Nonhydrostatic</a:t>
            </a:r>
            <a:r>
              <a:rPr lang="en-US" altLang="ja-JP" dirty="0"/>
              <a:t> model ASUCA</a:t>
            </a:r>
          </a:p>
          <a:p>
            <a:pPr eaLnBrk="1" hangingPunct="1"/>
            <a:r>
              <a:rPr lang="en-US" altLang="ja-JP" sz="2800" dirty="0"/>
              <a:t>Issues of suspicious convection growth seen in the JMA’s regional model</a:t>
            </a:r>
          </a:p>
          <a:p>
            <a:pPr lvl="1"/>
            <a:r>
              <a:rPr lang="en-US" altLang="ja-JP" sz="2400" dirty="0"/>
              <a:t>are these issues due to simple coupling “isobaric physics with isochoric dynamics” ?</a:t>
            </a:r>
          </a:p>
          <a:p>
            <a:r>
              <a:rPr lang="en-US" altLang="ja-JP" sz="2800" dirty="0"/>
              <a:t>Consideration and trial on coupling isobaric physics with isochoric (height-based) dynamics</a:t>
            </a:r>
          </a:p>
          <a:p>
            <a:pPr lvl="1"/>
            <a:r>
              <a:rPr lang="en-US" altLang="ja-JP" sz="2000" dirty="0"/>
              <a:t>To explore these issues, another coupling method which incorporates the change of cell volume  in condensation is tested</a:t>
            </a:r>
          </a:p>
          <a:p>
            <a:pPr lvl="2"/>
            <a:r>
              <a:rPr lang="en-US" altLang="ja-JP" sz="2000" dirty="0"/>
              <a:t>Description of the coupling method</a:t>
            </a:r>
          </a:p>
          <a:p>
            <a:pPr lvl="1"/>
            <a:r>
              <a:rPr lang="en-US" altLang="ja-JP" sz="2400" dirty="0"/>
              <a:t>Tests and Results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B64BCC36-36B9-4426-85A3-5145424C8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449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pic>
        <p:nvPicPr>
          <p:cNvPr id="3075" name="Picture 3" descr="\\lib.npd.naps.kishou.go.jp\share3\メソ\河野耕平\素材\PDC\org_wstg_x104t1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96935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1450802" y="4991995"/>
            <a:ext cx="3337222" cy="1412086"/>
            <a:chOff x="1716556" y="1844824"/>
            <a:chExt cx="6856706" cy="212287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22" name="グループ化 21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24" name="直線コネクタ 23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円弧 29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円弧 30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3" name="円弧 22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弧 14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979194" y="4991995"/>
            <a:ext cx="3337222" cy="1412086"/>
            <a:chOff x="1716556" y="1844824"/>
            <a:chExt cx="6856706" cy="212287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46" name="グループ化 45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48" name="直線コネクタ 47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円弧 53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円弧 54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7" name="円弧 46"/>
                <p:cNvSpPr/>
                <p:nvPr/>
              </p:nvSpPr>
              <p:spPr>
                <a:xfrm>
                  <a:off x="2978037" y="1052736"/>
                  <a:ext cx="5623940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" name="テキスト ボックス 42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-1523806" y="2765627"/>
                <a:ext cx="6640684" cy="196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-80107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4134801" y="2309683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359416" y="2959206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36" name="円弧 35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弧 36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弧 37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弧 38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弧 39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弧 40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2150863" y="628813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N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67287" y="6288139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N+1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4283968" y="5712075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sz="1100" b="1" dirty="0" err="1">
                <a:solidFill>
                  <a:srgbClr val="FF0000"/>
                </a:solidFill>
              </a:rPr>
              <a:t>Δθ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7812360" y="5712075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sz="1100" b="1" dirty="0" err="1">
                <a:solidFill>
                  <a:srgbClr val="FF0000"/>
                </a:solidFill>
              </a:rPr>
              <a:t>Δθ</a:t>
            </a:r>
            <a:endParaRPr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-468561" y="5064003"/>
            <a:ext cx="10082335" cy="1677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3" name="上矢印 3072"/>
          <p:cNvSpPr/>
          <p:nvPr/>
        </p:nvSpPr>
        <p:spPr>
          <a:xfrm rot="20746274">
            <a:off x="4760465" y="5248239"/>
            <a:ext cx="142266" cy="4505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上矢印 74"/>
          <p:cNvSpPr/>
          <p:nvPr/>
        </p:nvSpPr>
        <p:spPr>
          <a:xfrm>
            <a:off x="5868144" y="5277513"/>
            <a:ext cx="90724" cy="383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上矢印 75"/>
          <p:cNvSpPr/>
          <p:nvPr/>
        </p:nvSpPr>
        <p:spPr>
          <a:xfrm rot="1168483" flipH="1">
            <a:off x="6471898" y="5292420"/>
            <a:ext cx="127975" cy="431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上矢印 77"/>
          <p:cNvSpPr/>
          <p:nvPr/>
        </p:nvSpPr>
        <p:spPr>
          <a:xfrm>
            <a:off x="8369708" y="5301208"/>
            <a:ext cx="90724" cy="383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87" name="直線コネクタ 3086"/>
          <p:cNvCxnSpPr>
            <a:stCxn id="60" idx="0"/>
            <a:endCxn id="197" idx="3"/>
          </p:cNvCxnSpPr>
          <p:nvPr/>
        </p:nvCxnSpPr>
        <p:spPr>
          <a:xfrm flipH="1" flipV="1">
            <a:off x="3664321" y="4104529"/>
            <a:ext cx="871675" cy="160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テキスト ボックス 3096"/>
          <p:cNvSpPr txBox="1"/>
          <p:nvPr/>
        </p:nvSpPr>
        <p:spPr>
          <a:xfrm>
            <a:off x="179512" y="443547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</a:rPr>
              <a:t>extreamly</a:t>
            </a:r>
            <a:r>
              <a:rPr lang="en-US" altLang="ja-JP" sz="1200" b="1" dirty="0">
                <a:solidFill>
                  <a:schemeClr val="bg1"/>
                </a:solidFill>
              </a:rPr>
              <a:t> strong updrafts</a:t>
            </a:r>
          </a:p>
          <a:p>
            <a:r>
              <a:rPr lang="ja-JP" altLang="en-US" sz="1200" b="1" dirty="0">
                <a:solidFill>
                  <a:schemeClr val="bg1"/>
                </a:solidFill>
              </a:rPr>
              <a:t>（</a:t>
            </a:r>
            <a:r>
              <a:rPr lang="en-US" altLang="ja-JP" sz="1200" b="1" dirty="0">
                <a:solidFill>
                  <a:schemeClr val="bg1"/>
                </a:solidFill>
              </a:rPr>
              <a:t>&gt;20m/s)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96" name="グループ化 95"/>
          <p:cNvGrpSpPr/>
          <p:nvPr/>
        </p:nvGrpSpPr>
        <p:grpSpPr>
          <a:xfrm>
            <a:off x="-2005582" y="5013176"/>
            <a:ext cx="3337222" cy="1412086"/>
            <a:chOff x="1716556" y="1844824"/>
            <a:chExt cx="6856706" cy="2122874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106" name="グループ化 105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110" name="グループ化 109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112" name="直線コネクタ 111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コネクタ 112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113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コネクタ 116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円弧 117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" name="円弧 118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11" name="円弧 110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7" name="テキスト ボックス 106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108" name="直線コネクタ 107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テキスト ボックス 108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98" name="テキスト ボックス 97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00" name="円弧 99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弧 100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弧 101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弧 102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弧 103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弧 104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4" name="角丸四角形 143"/>
          <p:cNvSpPr/>
          <p:nvPr/>
        </p:nvSpPr>
        <p:spPr>
          <a:xfrm>
            <a:off x="827584" y="5733256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sz="1100" b="1" dirty="0" err="1">
                <a:solidFill>
                  <a:srgbClr val="FF0000"/>
                </a:solidFill>
              </a:rPr>
              <a:t>Δθ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145" name="グループ化 144"/>
          <p:cNvGrpSpPr/>
          <p:nvPr/>
        </p:nvGrpSpPr>
        <p:grpSpPr>
          <a:xfrm>
            <a:off x="8604448" y="5013176"/>
            <a:ext cx="3337222" cy="1412086"/>
            <a:chOff x="1716556" y="1844824"/>
            <a:chExt cx="6856706" cy="2122874"/>
          </a:xfrm>
        </p:grpSpPr>
        <p:grpSp>
          <p:nvGrpSpPr>
            <p:cNvPr id="146" name="グループ化 145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155" name="グループ化 154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159" name="グループ化 158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161" name="直線コネクタ 160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線コネクタ 161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線コネクタ 162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線コネクタ 163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線コネクタ 164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円弧 166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" name="円弧 167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60" name="円弧 159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6" name="テキスト ボックス 155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157" name="直線コネクタ 156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テキスト ボックス 157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47" name="テキスト ボックス 146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49" name="円弧 148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弧 149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弧 150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弧 151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弧 152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弧 153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3" name="上矢印 172"/>
          <p:cNvSpPr/>
          <p:nvPr/>
        </p:nvSpPr>
        <p:spPr>
          <a:xfrm rot="20746274">
            <a:off x="7544893" y="5239773"/>
            <a:ext cx="142266" cy="4505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\\lib.npd.naps.kishou.go.jp\share3\メソ\河野耕平\素材\PDC\test_wstg_x104t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888" y="-27384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lib.npd.naps.kishou.go.jp\share3\メソ\河野耕平\素材\PDC\test_pptcncl_x104t12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r="26240"/>
          <a:stretch/>
        </p:blipFill>
        <p:spPr bwMode="auto">
          <a:xfrm>
            <a:off x="2880038" y="144607"/>
            <a:ext cx="756000" cy="20602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lib.npd.naps.kishou.go.jp\share3\メソ\河野耕平\素材\PDC\test_padj_x104t1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7" r="26456"/>
          <a:stretch/>
        </p:blipFill>
        <p:spPr bwMode="auto">
          <a:xfrm>
            <a:off x="4236706" y="144607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lib.npd.naps.kishou.go.jp\share3\メソ\河野耕平\素材\PDC\test_prk1_x104t1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3"/>
          <a:stretch/>
        </p:blipFill>
        <p:spPr bwMode="auto">
          <a:xfrm>
            <a:off x="5508104" y="153751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lib.npd.naps.kishou.go.jp\share3\メソ\河野耕平\素材\PDC\test_prk2_x104t12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6" r="25038"/>
          <a:stretch/>
        </p:blipFill>
        <p:spPr bwMode="auto">
          <a:xfrm>
            <a:off x="6336280" y="153751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lib.npd.naps.kishou.go.jp\share3\メソ\河野耕平\素材\PDC\test_prk3_x104t12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2" r="25922"/>
          <a:stretch/>
        </p:blipFill>
        <p:spPr bwMode="auto">
          <a:xfrm>
            <a:off x="7164288" y="144607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lib.npd.naps.kishou.go.jp\share3\メソ\河野耕平\素材\PDC\test_padj_x104t12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6" r="25087"/>
          <a:stretch/>
        </p:blipFill>
        <p:spPr bwMode="auto">
          <a:xfrm>
            <a:off x="8064472" y="144607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 flipV="1">
            <a:off x="179512" y="2636912"/>
            <a:ext cx="8190196" cy="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467544" y="277163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>
                <a:solidFill>
                  <a:srgbClr val="00B050"/>
                </a:solidFill>
              </a:rPr>
              <a:t>Cntl</a:t>
            </a:r>
            <a:r>
              <a:rPr lang="en-US" altLang="ja-JP" b="1" dirty="0">
                <a:solidFill>
                  <a:srgbClr val="00B050"/>
                </a:solidFill>
              </a:rPr>
              <a:t>(current coupling)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467544" y="220486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TEST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747606" y="1760503"/>
            <a:ext cx="1576779" cy="65189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</a:rPr>
              <a:t>Pressure increased above cells PT tendency is added 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4355976" y="2452111"/>
            <a:ext cx="4750585" cy="382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Same behavior observed </a:t>
            </a:r>
            <a:r>
              <a:rPr lang="en-US" altLang="ja-JP" sz="1600" dirty="0"/>
              <a:t>in warm bubble test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  <p:sp>
        <p:nvSpPr>
          <p:cNvPr id="169" name="正方形/長方形 168"/>
          <p:cNvSpPr/>
          <p:nvPr/>
        </p:nvSpPr>
        <p:spPr>
          <a:xfrm>
            <a:off x="2915816" y="188640"/>
            <a:ext cx="357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err="1">
                <a:solidFill>
                  <a:srgbClr val="FF0000"/>
                </a:solidFill>
              </a:rPr>
              <a:t>Δθ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107505" y="1772816"/>
            <a:ext cx="2520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/>
              <a:t>strength of updraft were not inherently changed.</a:t>
            </a:r>
            <a:endParaRPr kumimoji="1" lang="ja-JP" altLang="en-US" sz="1200" b="1" dirty="0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4205305" y="1556792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Max:+70Pa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436096" y="1988840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Max:+40Pa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6293537" y="1988840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Max:+30Pa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8021729" y="1988840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Max:+70Pa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2843437" y="1988840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Max:+0.1K/s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pic>
        <p:nvPicPr>
          <p:cNvPr id="197" name="Picture 12" descr="\\lib.npd.naps.kishou.go.jp\share3\メソ\河野耕平\素材\PDC\org_pptcncl_x104t12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2"/>
          <a:stretch/>
        </p:blipFill>
        <p:spPr bwMode="auto">
          <a:xfrm>
            <a:off x="2908321" y="3074400"/>
            <a:ext cx="756000" cy="20602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\\lib.npd.naps.kishou.go.jp\share3\メソ\河野耕平\素材\PDC\padj_wstg_x104t12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8" r="27567"/>
          <a:stretch/>
        </p:blipFill>
        <p:spPr bwMode="auto">
          <a:xfrm>
            <a:off x="4247965" y="3073455"/>
            <a:ext cx="75541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5" descr="\\lib.npd.naps.kishou.go.jp\share3\メソ\河野耕平\素材\PDC\prk1_wstg_x104t121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3"/>
          <a:stretch/>
        </p:blipFill>
        <p:spPr bwMode="auto">
          <a:xfrm>
            <a:off x="5503267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6" descr="\\lib.npd.naps.kishou.go.jp\share3\メソ\河野耕平\素材\PDC\prk3_wstg_x104t12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3"/>
          <a:stretch/>
        </p:blipFill>
        <p:spPr bwMode="auto">
          <a:xfrm>
            <a:off x="7164288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9" descr="\\lib.npd.naps.kishou.go.jp\share3\メソ\河野耕平\素材\PDC\prk2_wstg_x104t121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1"/>
          <a:stretch/>
        </p:blipFill>
        <p:spPr bwMode="auto">
          <a:xfrm>
            <a:off x="6345873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10" descr="\\lib.npd.naps.kishou.go.jp\share3\メソ\河野耕平\素材\PDC\padj_wstg_x104t122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0" r="27163"/>
          <a:stretch/>
        </p:blipFill>
        <p:spPr bwMode="auto">
          <a:xfrm>
            <a:off x="8064472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正方形/長方形 205"/>
          <p:cNvSpPr/>
          <p:nvPr/>
        </p:nvSpPr>
        <p:spPr>
          <a:xfrm>
            <a:off x="2918066" y="3068960"/>
            <a:ext cx="357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 err="1">
                <a:solidFill>
                  <a:srgbClr val="FF0000"/>
                </a:solidFill>
              </a:rPr>
              <a:t>Δθ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4168309" y="4895582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Max:+240Pa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5426107" y="4903276"/>
            <a:ext cx="946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Max:+120Pa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6290203" y="49032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Max:+80Pa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8018395" y="4903276"/>
            <a:ext cx="946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Max:+240Pa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2843437" y="4903276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Max:+0.1K/s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Issues of suspicious convection growth seen in the JMA’s regional model</a:t>
            </a:r>
          </a:p>
          <a:p>
            <a:pPr lvl="1"/>
            <a:r>
              <a:rPr lang="en-US" altLang="ja-JP" sz="2400" dirty="0"/>
              <a:t>repeat of local pressure increasing and decreasing</a:t>
            </a:r>
          </a:p>
          <a:p>
            <a:pPr lvl="1"/>
            <a:r>
              <a:rPr lang="en-US" altLang="ja-JP" sz="2400" dirty="0"/>
              <a:t>extremely strong updraft</a:t>
            </a:r>
            <a:endParaRPr lang="en-US" altLang="ja-JP" dirty="0"/>
          </a:p>
          <a:p>
            <a:r>
              <a:rPr lang="en-US" altLang="ja-JP" sz="2800" dirty="0"/>
              <a:t>Simple coupling method which incorporates the change of cell volume (isobaric) in condensation is tested</a:t>
            </a:r>
          </a:p>
          <a:p>
            <a:pPr lvl="1"/>
            <a:r>
              <a:rPr lang="en-US" altLang="ja-JP" sz="2400" dirty="0"/>
              <a:t>can mitigate repeat of local pressure increasing and decreasing</a:t>
            </a:r>
          </a:p>
          <a:p>
            <a:pPr lvl="1"/>
            <a:r>
              <a:rPr lang="en-US" altLang="ja-JP" sz="2400" dirty="0"/>
              <a:t>do not affect to mitigate the strength of updraft</a:t>
            </a:r>
          </a:p>
          <a:p>
            <a:pPr lvl="2"/>
            <a:r>
              <a:rPr lang="en-US" altLang="ja-JP" sz="2000" dirty="0"/>
              <a:t>we need to keep study to address the strong updraft issue including another approach other than PDC coupling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089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6AD45F-CB8C-4AFE-831E-212F8161C2A0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39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222508" y="2893587"/>
            <a:ext cx="8813988" cy="3703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0151" y="3152001"/>
            <a:ext cx="367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2"/>
                </a:solidFill>
              </a:rPr>
              <a:t>Pressure increased </a:t>
            </a:r>
            <a:r>
              <a:rPr lang="en-US" altLang="ja-JP" sz="1200" b="1" dirty="0">
                <a:solidFill>
                  <a:schemeClr val="tx2"/>
                </a:solidFill>
              </a:rPr>
              <a:t>at cells PT tendency is added </a:t>
            </a:r>
            <a:endParaRPr kumimoji="1"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9500" y="3573016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Tend_cntl</a:t>
            </a:r>
            <a:endParaRPr kumimoji="1" lang="ja-JP" altLang="en-US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3573016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Tend_test</a:t>
            </a:r>
            <a:endParaRPr kumimoji="1" lang="ja-JP" altLang="en-US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6008" y="6073551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Max:+1800Pa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6336" y="6073551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Max:+400Pa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32140" y="3140968"/>
            <a:ext cx="4511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</a:rPr>
              <a:t>Pressure increased above cells PT tendency is added </a:t>
            </a:r>
            <a:endParaRPr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4624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Reaction to the tendency in detail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1162770" y="404664"/>
            <a:ext cx="3337222" cy="1412086"/>
            <a:chOff x="1716556" y="1844824"/>
            <a:chExt cx="6856706" cy="2122874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28" name="グループ化 27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円弧 35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弧 36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9" name="円弧 28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弧 20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979194" y="404664"/>
            <a:ext cx="3337222" cy="1412086"/>
            <a:chOff x="1716556" y="1844824"/>
            <a:chExt cx="6856706" cy="2122874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54" name="グループ化 53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56" name="直線コネクタ 55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円弧 61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5" name="円弧 54"/>
                <p:cNvSpPr/>
                <p:nvPr/>
              </p:nvSpPr>
              <p:spPr>
                <a:xfrm>
                  <a:off x="2978037" y="1052736"/>
                  <a:ext cx="5623940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>
                <a:off x="-1523806" y="2765627"/>
                <a:ext cx="6640684" cy="196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42" name="円弧 41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弧 42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弧 45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17" name="下矢印 9216"/>
          <p:cNvSpPr/>
          <p:nvPr/>
        </p:nvSpPr>
        <p:spPr>
          <a:xfrm flipV="1">
            <a:off x="4644008" y="1434742"/>
            <a:ext cx="118888" cy="36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0" name="テキスト ボックス 9219"/>
          <p:cNvSpPr txBox="1"/>
          <p:nvPr/>
        </p:nvSpPr>
        <p:spPr>
          <a:xfrm>
            <a:off x="971600" y="17008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/>
              <a:t>ini</a:t>
            </a:r>
            <a:endParaRPr kumimoji="1" lang="en-US" altLang="ja-JP" sz="1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150863" y="1700808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r>
              <a:rPr kumimoji="1" lang="en-US" altLang="ja-JP" sz="1400" baseline="30000" dirty="0"/>
              <a:t>st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967287" y="170080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2nd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8" name="角丸四角形 67"/>
          <p:cNvSpPr/>
          <p:nvPr/>
        </p:nvSpPr>
        <p:spPr>
          <a:xfrm>
            <a:off x="3995936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b="1" dirty="0" err="1">
                <a:solidFill>
                  <a:srgbClr val="FF0000"/>
                </a:solidFill>
              </a:rPr>
              <a:t>Δθ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7812360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9223" name="角丸四角形 9222"/>
          <p:cNvSpPr/>
          <p:nvPr/>
        </p:nvSpPr>
        <p:spPr>
          <a:xfrm>
            <a:off x="683568" y="476672"/>
            <a:ext cx="7848872" cy="1677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pic>
        <p:nvPicPr>
          <p:cNvPr id="6146" name="Picture 2" descr="\\lib.npd.naps.kishou.go.jp\share3\メソ\河野耕平\素材\PDC\warmbubble\tend.work.200\p_adj_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lib.npd.naps.kishou.go.jp\share3\メソ\河野耕平\素材\PDC\warmbubble\redist.work.200\p_adj_red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3405470" y="2002487"/>
            <a:ext cx="2678698" cy="562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Monitoring Just after 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the adjustment at 1</a:t>
            </a:r>
            <a:r>
              <a:rPr lang="en-US" altLang="ja-JP" sz="1600" baseline="30000" dirty="0">
                <a:solidFill>
                  <a:schemeClr val="bg1"/>
                </a:solidFill>
              </a:rPr>
              <a:t>st</a:t>
            </a:r>
            <a:r>
              <a:rPr lang="en-US" altLang="ja-JP" sz="1600" dirty="0">
                <a:solidFill>
                  <a:schemeClr val="bg1"/>
                </a:solidFill>
              </a:rPr>
              <a:t> step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67544" y="2708920"/>
            <a:ext cx="4130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pressure change from initial state</a:t>
            </a:r>
            <a:endParaRPr kumimoji="1" lang="ja-JP" altLang="en-US" b="1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981634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73122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3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/>
          <p:cNvSpPr/>
          <p:nvPr/>
        </p:nvSpPr>
        <p:spPr>
          <a:xfrm>
            <a:off x="222508" y="2893587"/>
            <a:ext cx="8813988" cy="3703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683568" y="476672"/>
            <a:ext cx="7848872" cy="1677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3152001"/>
            <a:ext cx="367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</a:rPr>
              <a:t>Local high pressure is mitigated through following dynamics steps</a:t>
            </a:r>
            <a:endParaRPr lang="ja-JP" altLang="en-US" sz="1200" b="1" dirty="0">
              <a:solidFill>
                <a:schemeClr val="tx2"/>
              </a:solidFill>
            </a:endParaRPr>
          </a:p>
          <a:p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endParaRPr kumimoji="1"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9500" y="3573016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Tend_cntl</a:t>
            </a:r>
            <a:endParaRPr lang="ja-JP" altLang="en-US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3573016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Tend_test</a:t>
            </a:r>
            <a:endParaRPr kumimoji="1" lang="ja-JP" altLang="en-US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6008" y="6073551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Max:+600Pa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6336" y="6073551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Max:+220Pa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3140968"/>
            <a:ext cx="382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</a:rPr>
              <a:t>Local high pressure ( relatively small ) is mitigated through following dynamics steps</a:t>
            </a:r>
            <a:endParaRPr lang="ja-JP" altLang="en-US" sz="1200" b="1" dirty="0">
              <a:solidFill>
                <a:schemeClr val="tx2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162770" y="404664"/>
            <a:ext cx="3337222" cy="1412086"/>
            <a:chOff x="1716556" y="1844824"/>
            <a:chExt cx="6856706" cy="2122874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28" name="グループ化 27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円弧 35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弧 36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9" name="円弧 28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弧 20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979194" y="404664"/>
            <a:ext cx="3337222" cy="1412086"/>
            <a:chOff x="1716556" y="1844824"/>
            <a:chExt cx="6856706" cy="2122874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54" name="グループ化 53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56" name="直線コネクタ 55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円弧 61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5" name="円弧 54"/>
                <p:cNvSpPr/>
                <p:nvPr/>
              </p:nvSpPr>
              <p:spPr>
                <a:xfrm>
                  <a:off x="2978037" y="1052736"/>
                  <a:ext cx="5623940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>
                <a:off x="-1523806" y="2765627"/>
                <a:ext cx="6640684" cy="196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42" name="円弧 41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弧 42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弧 45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17" name="下矢印 9216"/>
          <p:cNvSpPr/>
          <p:nvPr/>
        </p:nvSpPr>
        <p:spPr>
          <a:xfrm flipV="1">
            <a:off x="5940152" y="1434742"/>
            <a:ext cx="118888" cy="36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0" name="テキスト ボックス 9219"/>
          <p:cNvSpPr txBox="1"/>
          <p:nvPr/>
        </p:nvSpPr>
        <p:spPr>
          <a:xfrm>
            <a:off x="971600" y="17008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/>
              <a:t>ini</a:t>
            </a:r>
            <a:endParaRPr kumimoji="1" lang="en-US" altLang="ja-JP" sz="1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150863" y="1700808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r>
              <a:rPr kumimoji="1" lang="en-US" altLang="ja-JP" sz="1400" baseline="30000" dirty="0"/>
              <a:t>st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967287" y="170080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2nd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7812360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72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pic>
        <p:nvPicPr>
          <p:cNvPr id="3074" name="Picture 2" descr="\\lib.npd.naps.kishou.go.jp\share3\メソ\河野耕平\素材\PDC\warmbubble\tend.work.200\rk1_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\\lib.npd.naps.kishou.go.jp\share3\メソ\河野耕平\素材\PDC\warmbubble\redist.work.200\rk1_red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角丸四角形 73"/>
          <p:cNvSpPr/>
          <p:nvPr/>
        </p:nvSpPr>
        <p:spPr>
          <a:xfrm>
            <a:off x="4701614" y="2002487"/>
            <a:ext cx="2678698" cy="562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Monitoring Just after 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the RK1 at 2nd step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3995936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b="1" dirty="0" err="1">
                <a:solidFill>
                  <a:srgbClr val="FF0000"/>
                </a:solidFill>
              </a:rPr>
              <a:t>Δθ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07504" y="44624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Reaction to the tendency in detail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67544" y="2708920"/>
            <a:ext cx="4130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pressure change from initial state</a:t>
            </a:r>
            <a:endParaRPr kumimoji="1" lang="ja-JP" altLang="en-US" b="1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981634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373122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正方形/長方形 82"/>
          <p:cNvSpPr/>
          <p:nvPr/>
        </p:nvSpPr>
        <p:spPr>
          <a:xfrm>
            <a:off x="222508" y="2893587"/>
            <a:ext cx="8813988" cy="3703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>
            <a:off x="683568" y="476672"/>
            <a:ext cx="7848872" cy="1677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\\lib.npd.naps.kishou.go.jp\share3\メソ\河野耕平\素材\PDC\warmbubble\tend.work.200\rk2_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19500" y="3573016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Tend_cntl</a:t>
            </a:r>
            <a:endParaRPr lang="ja-JP" altLang="en-US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3573016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Tend_test</a:t>
            </a:r>
            <a:endParaRPr kumimoji="1" lang="ja-JP" altLang="en-US" u="sng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162770" y="404664"/>
            <a:ext cx="3337222" cy="1412086"/>
            <a:chOff x="1716556" y="1844824"/>
            <a:chExt cx="6856706" cy="2122874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28" name="グループ化 27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円弧 35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弧 36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9" name="円弧 28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弧 20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979194" y="404664"/>
            <a:ext cx="3337222" cy="1412086"/>
            <a:chOff x="1716556" y="1844824"/>
            <a:chExt cx="6856706" cy="2122874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54" name="グループ化 53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56" name="直線コネクタ 55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円弧 61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5" name="円弧 54"/>
                <p:cNvSpPr/>
                <p:nvPr/>
              </p:nvSpPr>
              <p:spPr>
                <a:xfrm>
                  <a:off x="2978037" y="1052736"/>
                  <a:ext cx="5623940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>
                <a:off x="-1523806" y="2765627"/>
                <a:ext cx="6640684" cy="196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42" name="円弧 41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弧 42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弧 45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17" name="下矢印 9216"/>
          <p:cNvSpPr/>
          <p:nvPr/>
        </p:nvSpPr>
        <p:spPr>
          <a:xfrm flipV="1">
            <a:off x="6300192" y="1434742"/>
            <a:ext cx="118888" cy="36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0" name="テキスト ボックス 9219"/>
          <p:cNvSpPr txBox="1"/>
          <p:nvPr/>
        </p:nvSpPr>
        <p:spPr>
          <a:xfrm>
            <a:off x="971600" y="17008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/>
              <a:t>ini</a:t>
            </a:r>
            <a:endParaRPr kumimoji="1" lang="en-US" altLang="ja-JP" sz="1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150863" y="1700808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r>
              <a:rPr kumimoji="1" lang="en-US" altLang="ja-JP" sz="1400" baseline="30000" dirty="0"/>
              <a:t>st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967287" y="170080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2nd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7812360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78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pic>
        <p:nvPicPr>
          <p:cNvPr id="4100" name="Picture 4" descr="\\lib.npd.naps.kishou.go.jp\share3\メソ\河野耕平\素材\PDC\warmbubble\redist.work.200\rk2_red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角丸四角形 69"/>
          <p:cNvSpPr/>
          <p:nvPr/>
        </p:nvSpPr>
        <p:spPr>
          <a:xfrm>
            <a:off x="5004048" y="2002487"/>
            <a:ext cx="2678698" cy="562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Monitoring Just after 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the RK2 at 2nd step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3995936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b="1" dirty="0" err="1">
                <a:solidFill>
                  <a:srgbClr val="FF0000"/>
                </a:solidFill>
              </a:rPr>
              <a:t>Δθ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07504" y="44624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Reaction to the tendency in detail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67544" y="3152001"/>
            <a:ext cx="367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</a:rPr>
              <a:t>Local high pressure is mitigated through following dynamics steps</a:t>
            </a:r>
            <a:endParaRPr lang="ja-JP" altLang="en-US" sz="1200" b="1" dirty="0">
              <a:solidFill>
                <a:schemeClr val="tx2"/>
              </a:solidFill>
            </a:endParaRPr>
          </a:p>
          <a:p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endParaRPr kumimoji="1"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076056" y="3140968"/>
            <a:ext cx="382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</a:rPr>
              <a:t>Local high pressure ( relatively small ) is mitigated through following dynamics steps</a:t>
            </a:r>
            <a:endParaRPr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67544" y="2708920"/>
            <a:ext cx="4130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pressure change from initial state</a:t>
            </a:r>
            <a:endParaRPr kumimoji="1" lang="ja-JP" altLang="en-US" b="1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981634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373122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9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正方形/長方形 81"/>
          <p:cNvSpPr/>
          <p:nvPr/>
        </p:nvSpPr>
        <p:spPr>
          <a:xfrm>
            <a:off x="222508" y="2893587"/>
            <a:ext cx="8813988" cy="3703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67544" y="3152001"/>
            <a:ext cx="367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</a:rPr>
              <a:t>Local high pressure is mitigated through following dynamics steps</a:t>
            </a:r>
            <a:endParaRPr lang="ja-JP" altLang="en-US" sz="1200" b="1" dirty="0">
              <a:solidFill>
                <a:schemeClr val="tx2"/>
              </a:solidFill>
            </a:endParaRPr>
          </a:p>
          <a:p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endParaRPr kumimoji="1"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076056" y="3140968"/>
            <a:ext cx="382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</a:rPr>
              <a:t>Local high pressure ( relatively small ) is mitigated through following dynamics steps</a:t>
            </a:r>
            <a:endParaRPr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683568" y="476672"/>
            <a:ext cx="7848872" cy="1677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9500" y="3573016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Tend_cntl</a:t>
            </a:r>
            <a:endParaRPr lang="ja-JP" altLang="en-US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3573016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err="1"/>
              <a:t>Tend_test</a:t>
            </a:r>
            <a:endParaRPr kumimoji="1" lang="ja-JP" altLang="en-US" u="sng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162770" y="404664"/>
            <a:ext cx="3337222" cy="1412086"/>
            <a:chOff x="1716556" y="1844824"/>
            <a:chExt cx="6856706" cy="2122874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28" name="グループ化 27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円弧 35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弧 36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9" name="円弧 28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弧 20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979194" y="404664"/>
            <a:ext cx="3337222" cy="1412086"/>
            <a:chOff x="1716556" y="1844824"/>
            <a:chExt cx="6856706" cy="2122874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54" name="グループ化 53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56" name="直線コネクタ 55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円弧 61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5" name="円弧 54"/>
                <p:cNvSpPr/>
                <p:nvPr/>
              </p:nvSpPr>
              <p:spPr>
                <a:xfrm>
                  <a:off x="2978037" y="1052736"/>
                  <a:ext cx="5623940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>
                <a:off x="-1523806" y="2765627"/>
                <a:ext cx="6640684" cy="196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42" name="円弧 41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弧 42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弧 43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弧 45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17" name="下矢印 9216"/>
          <p:cNvSpPr/>
          <p:nvPr/>
        </p:nvSpPr>
        <p:spPr>
          <a:xfrm flipV="1">
            <a:off x="7693472" y="1434742"/>
            <a:ext cx="118888" cy="36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0" name="テキスト ボックス 9219"/>
          <p:cNvSpPr txBox="1"/>
          <p:nvPr/>
        </p:nvSpPr>
        <p:spPr>
          <a:xfrm>
            <a:off x="971600" y="17008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/>
              <a:t>ini</a:t>
            </a:r>
            <a:endParaRPr kumimoji="1" lang="en-US" altLang="ja-JP" sz="1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150863" y="1700808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r>
              <a:rPr kumimoji="1" lang="en-US" altLang="ja-JP" sz="1400" baseline="30000" dirty="0"/>
              <a:t>st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967287" y="170080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2nd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7812360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75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pic>
        <p:nvPicPr>
          <p:cNvPr id="5122" name="Picture 2" descr="\\lib.npd.naps.kishou.go.jp\share3\メソ\河野耕平\素材\PDC\warmbubble\tend.work.200\rk3_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lib.npd.naps.kishou.go.jp\share3\メソ\河野耕平\素材\PDC\warmbubble\redist.work.200\rk3_red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06146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角丸四角形 71"/>
          <p:cNvSpPr/>
          <p:nvPr/>
        </p:nvSpPr>
        <p:spPr>
          <a:xfrm>
            <a:off x="6429806" y="2002487"/>
            <a:ext cx="2678698" cy="562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Monitoring Just after 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the RK3 at 2nd step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3995936" y="1124744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b="1" dirty="0" err="1">
                <a:solidFill>
                  <a:srgbClr val="FF0000"/>
                </a:solidFill>
              </a:rPr>
              <a:t>Δθ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07504" y="44624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Reaction to the tendency in detail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67544" y="2708920"/>
            <a:ext cx="4130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pressure change from initial state</a:t>
            </a:r>
            <a:endParaRPr kumimoji="1"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81634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373122" y="3573016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interval: 100Pa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0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869950"/>
          </a:xfrm>
        </p:spPr>
        <p:txBody>
          <a:bodyPr/>
          <a:lstStyle/>
          <a:p>
            <a:pPr eaLnBrk="1" hangingPunct="1"/>
            <a:r>
              <a:rPr lang="en-US" altLang="ja-JP" dirty="0"/>
              <a:t>Governing equations of ASUCA</a:t>
            </a:r>
            <a:endParaRPr lang="ja-JP" altLang="en-US" dirty="0"/>
          </a:p>
        </p:txBody>
      </p:sp>
      <p:sp>
        <p:nvSpPr>
          <p:cNvPr id="1028" name="スライド番号プレースホルダ 1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9C1A0BF-0535-4823-835C-4AE95F0360B2}" type="slidenum">
              <a:rPr lang="ja-JP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27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428625" y="5489575"/>
            <a:ext cx="842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1600" dirty="0">
                <a:latin typeface="Calibri" pitchFamily="34" charset="0"/>
              </a:rPr>
              <a:t>The RHS terms involve not only physics processes, Coriolis terms and curvature terms but also the terms arising from change of density due to precipitation and physical processes. </a:t>
            </a:r>
            <a:endParaRPr lang="en-US" altLang="ja-JP" sz="1600" dirty="0">
              <a:latin typeface="+mn-lt"/>
              <a:ea typeface="+mn-ea"/>
            </a:endParaRPr>
          </a:p>
        </p:txBody>
      </p:sp>
      <p:sp>
        <p:nvSpPr>
          <p:cNvPr id="1030" name="テキスト ボックス 10"/>
          <p:cNvSpPr txBox="1">
            <a:spLocks noChangeArrowheads="1"/>
          </p:cNvSpPr>
          <p:nvPr/>
        </p:nvSpPr>
        <p:spPr bwMode="auto">
          <a:xfrm>
            <a:off x="4927600" y="2414588"/>
            <a:ext cx="3965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2"/>
                </a:solidFill>
                <a:latin typeface="Calibri" pitchFamily="34" charset="0"/>
              </a:rPr>
              <a:t>J is a Jacobian of the coordinate transformation</a:t>
            </a:r>
            <a:endParaRPr lang="ja-JP" altLang="en-US" sz="1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31" name="テキスト ボックス 14"/>
          <p:cNvSpPr txBox="1">
            <a:spLocks noChangeArrowheads="1"/>
          </p:cNvSpPr>
          <p:nvPr/>
        </p:nvSpPr>
        <p:spPr bwMode="auto">
          <a:xfrm>
            <a:off x="4879975" y="2781300"/>
            <a:ext cx="4264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u, v, w : </a:t>
            </a:r>
            <a:r>
              <a:rPr lang="ja-JP" altLang="en-US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velocity components in the physical space</a:t>
            </a:r>
          </a:p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ˆu, ˆv, ˆ w : </a:t>
            </a:r>
            <a:r>
              <a:rPr lang="ja-JP" altLang="en-US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those in the computational space</a:t>
            </a:r>
          </a:p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ρ : </a:t>
            </a:r>
            <a:r>
              <a:rPr lang="ja-JP" altLang="en-US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total mass density</a:t>
            </a:r>
          </a:p>
          <a:p>
            <a:pPr eaLnBrk="1" hangingPunct="1"/>
            <a:endParaRPr lang="en-US" altLang="ja-JP" sz="1600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en-US" altLang="ja-JP" sz="1600" dirty="0" err="1">
                <a:solidFill>
                  <a:schemeClr val="tx2"/>
                </a:solidFill>
                <a:latin typeface="Calibri" pitchFamily="34" charset="0"/>
              </a:rPr>
              <a:t>q</a:t>
            </a:r>
            <a:r>
              <a:rPr lang="en-US" altLang="ja-JP" sz="1000" dirty="0" err="1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 :  ratio of the density of a water substance </a:t>
            </a:r>
            <a:r>
              <a:rPr lang="en-US" altLang="ja-JP" sz="1600" dirty="0">
                <a:solidFill>
                  <a:schemeClr val="tx2"/>
                </a:solidFill>
                <a:latin typeface="Symbol" pitchFamily="18" charset="2"/>
              </a:rPr>
              <a:t>a</a:t>
            </a:r>
          </a:p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       to the total mass density</a:t>
            </a:r>
            <a:endParaRPr lang="ja-JP" alt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32" name="テキスト ボックス 16"/>
          <p:cNvSpPr txBox="1">
            <a:spLocks noChangeArrowheads="1"/>
          </p:cNvSpPr>
          <p:nvPr/>
        </p:nvSpPr>
        <p:spPr bwMode="auto">
          <a:xfrm>
            <a:off x="6011863" y="982663"/>
            <a:ext cx="2949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lvl="1" eaLnBrk="1" hangingPunct="1"/>
            <a:r>
              <a:rPr lang="en-US" altLang="ja-JP" sz="1400">
                <a:solidFill>
                  <a:schemeClr val="tx2"/>
                </a:solidFill>
              </a:rPr>
              <a:t>( x</a:t>
            </a:r>
            <a:r>
              <a:rPr lang="en-US" altLang="ja-JP" sz="1000">
                <a:solidFill>
                  <a:schemeClr val="tx2"/>
                </a:solidFill>
              </a:rPr>
              <a:t>1</a:t>
            </a:r>
            <a:r>
              <a:rPr lang="en-US" altLang="ja-JP" sz="1400">
                <a:solidFill>
                  <a:schemeClr val="tx2"/>
                </a:solidFill>
              </a:rPr>
              <a:t>,  x</a:t>
            </a:r>
            <a:r>
              <a:rPr lang="en-US" altLang="ja-JP" sz="1000">
                <a:solidFill>
                  <a:schemeClr val="tx2"/>
                </a:solidFill>
              </a:rPr>
              <a:t>2</a:t>
            </a:r>
            <a:r>
              <a:rPr lang="en-US" altLang="ja-JP" sz="1400">
                <a:solidFill>
                  <a:schemeClr val="tx2"/>
                </a:solidFill>
              </a:rPr>
              <a:t>,  x</a:t>
            </a:r>
            <a:r>
              <a:rPr lang="en-US" altLang="ja-JP" sz="1100">
                <a:solidFill>
                  <a:schemeClr val="tx2"/>
                </a:solidFill>
              </a:rPr>
              <a:t>3</a:t>
            </a:r>
            <a:r>
              <a:rPr lang="en-US" altLang="ja-JP" sz="1400">
                <a:solidFill>
                  <a:schemeClr val="tx2"/>
                </a:solidFill>
              </a:rPr>
              <a:t>) : physical space.</a:t>
            </a:r>
          </a:p>
          <a:p>
            <a:pPr marL="0" lvl="1" eaLnBrk="1" hangingPunct="1"/>
            <a:r>
              <a:rPr lang="en-US" altLang="ja-JP" sz="1400">
                <a:solidFill>
                  <a:schemeClr val="tx2"/>
                </a:solidFill>
              </a:rPr>
              <a:t>(ˆx</a:t>
            </a:r>
            <a:r>
              <a:rPr lang="en-US" altLang="ja-JP" sz="1000">
                <a:solidFill>
                  <a:schemeClr val="tx2"/>
                </a:solidFill>
              </a:rPr>
              <a:t>1</a:t>
            </a:r>
            <a:r>
              <a:rPr lang="en-US" altLang="ja-JP" sz="1400">
                <a:solidFill>
                  <a:schemeClr val="tx2"/>
                </a:solidFill>
              </a:rPr>
              <a:t>, ˆx</a:t>
            </a:r>
            <a:r>
              <a:rPr lang="en-US" altLang="ja-JP" sz="1000">
                <a:solidFill>
                  <a:schemeClr val="tx2"/>
                </a:solidFill>
              </a:rPr>
              <a:t>2</a:t>
            </a:r>
            <a:r>
              <a:rPr lang="en-US" altLang="ja-JP" sz="1400">
                <a:solidFill>
                  <a:schemeClr val="tx2"/>
                </a:solidFill>
              </a:rPr>
              <a:t>, ˆx</a:t>
            </a:r>
            <a:r>
              <a:rPr lang="en-US" altLang="ja-JP" sz="1100">
                <a:solidFill>
                  <a:schemeClr val="tx2"/>
                </a:solidFill>
              </a:rPr>
              <a:t>3</a:t>
            </a:r>
            <a:r>
              <a:rPr lang="en-US" altLang="ja-JP" sz="1400">
                <a:solidFill>
                  <a:schemeClr val="tx2"/>
                </a:solidFill>
              </a:rPr>
              <a:t>) : computational space.</a:t>
            </a:r>
            <a:endParaRPr lang="ja-JP" altLang="en-US" sz="160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02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17691"/>
              </p:ext>
            </p:extLst>
          </p:nvPr>
        </p:nvGraphicFramePr>
        <p:xfrm>
          <a:off x="539750" y="1125538"/>
          <a:ext cx="5400675" cy="447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数式" r:id="rId4" imgW="3543120" imgH="2997000" progId="Equation.3">
                  <p:embed/>
                </p:oleObj>
              </mc:Choice>
              <mc:Fallback>
                <p:oleObj name="数式" r:id="rId4" imgW="3543120" imgH="29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5400675" cy="447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四角形吹き出し 10"/>
          <p:cNvSpPr/>
          <p:nvPr/>
        </p:nvSpPr>
        <p:spPr>
          <a:xfrm>
            <a:off x="4716463" y="1844675"/>
            <a:ext cx="4176712" cy="504825"/>
          </a:xfrm>
          <a:prstGeom prst="wedgeRectCallout">
            <a:avLst>
              <a:gd name="adj1" fmla="val -84526"/>
              <a:gd name="adj2" fmla="val 396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Density is used as the prognostic variable for</a:t>
            </a:r>
            <a:r>
              <a:rPr lang="en-US" altLang="ja-JP" sz="1400" dirty="0">
                <a:solidFill>
                  <a:srgbClr val="00B050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mass 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89077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ASUCA’s prognostic variable</a:t>
            </a:r>
            <a:br>
              <a:rPr lang="en-US" altLang="ja-JP" sz="4000" dirty="0"/>
            </a:br>
            <a:r>
              <a:rPr lang="en-US" altLang="ja-JP" sz="4000" dirty="0"/>
              <a:t>involved with energy</a:t>
            </a:r>
            <a:endParaRPr lang="ja-JP" altLang="en-US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2235200" cy="50800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10" y="1878920"/>
            <a:ext cx="3787639" cy="2878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15" y="4054472"/>
            <a:ext cx="6522534" cy="144016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27584" y="357301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Equation of state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38530"/>
            <a:ext cx="3384376" cy="14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73613"/>
            <a:ext cx="1524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84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altLang="ja-JP" sz="3600"/>
              <a:t>Schematic</a:t>
            </a:r>
            <a:r>
              <a:rPr lang="en-US" altLang="ja-JP" sz="3200"/>
              <a:t> structure of the </a:t>
            </a:r>
            <a:r>
              <a:rPr lang="en-US" altLang="ja-JP" sz="3200" b="1"/>
              <a:t>“Physics Library”</a:t>
            </a:r>
            <a:endParaRPr lang="ja-JP" altLang="en-US" sz="3200" b="1"/>
          </a:p>
        </p:txBody>
      </p:sp>
      <p:sp>
        <p:nvSpPr>
          <p:cNvPr id="27651" name="コンテンツ プレースホルダ 53"/>
          <p:cNvSpPr>
            <a:spLocks noGrp="1"/>
          </p:cNvSpPr>
          <p:nvPr>
            <p:ph idx="1"/>
          </p:nvPr>
        </p:nvSpPr>
        <p:spPr>
          <a:xfrm>
            <a:off x="539552" y="5229225"/>
            <a:ext cx="8532812" cy="15128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altLang="ja-JP" sz="1600" dirty="0"/>
              <a:t>The “Physics Library” is designed to be plugged in easily to any models 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ja-JP" sz="1600" dirty="0"/>
              <a:t>The physical processes implemented in the “Physics Library” are </a:t>
            </a:r>
            <a:r>
              <a:rPr lang="en-US" altLang="ja-JP" sz="1600" dirty="0">
                <a:solidFill>
                  <a:srgbClr val="FF0000"/>
                </a:solidFill>
              </a:rPr>
              <a:t>vertically one-</a:t>
            </a:r>
            <a:r>
              <a:rPr lang="en-US" altLang="ja-JP" sz="1600" dirty="0" err="1">
                <a:solidFill>
                  <a:srgbClr val="FF0000"/>
                </a:solidFill>
              </a:rPr>
              <a:t>dimensionalized</a:t>
            </a:r>
            <a:r>
              <a:rPr lang="en-US" altLang="ja-JP" sz="1600" dirty="0">
                <a:solidFill>
                  <a:srgbClr val="FF0000"/>
                </a:solidFill>
              </a:rPr>
              <a:t>.</a:t>
            </a:r>
            <a:endParaRPr lang="en-US" altLang="ja-JP" sz="1600" dirty="0">
              <a:ln>
                <a:solidFill>
                  <a:srgbClr val="FF0000"/>
                </a:solidFill>
              </a:ln>
            </a:endParaRPr>
          </a:p>
          <a:p>
            <a:pPr>
              <a:defRPr/>
            </a:pPr>
            <a:r>
              <a:rPr lang="en-US" altLang="ja-JP" sz="1600" dirty="0"/>
              <a:t>ASUCA passes </a:t>
            </a:r>
            <a:r>
              <a:rPr lang="en-US" altLang="ja-JP" sz="1600" b="1" dirty="0"/>
              <a:t>inputs (</a:t>
            </a:r>
            <a:r>
              <a:rPr lang="en-US" altLang="ja-JP" sz="1600" b="1" dirty="0" err="1"/>
              <a:t>Vars</a:t>
            </a:r>
            <a:r>
              <a:rPr lang="en-US" altLang="ja-JP" sz="1600" b="1" dirty="0"/>
              <a:t>(</a:t>
            </a:r>
            <a:r>
              <a:rPr lang="en-US" altLang="ja-JP" sz="1600" b="1" dirty="0" err="1"/>
              <a:t>nz</a:t>
            </a:r>
            <a:r>
              <a:rPr lang="en-US" altLang="ja-JP" sz="1600" b="1" dirty="0"/>
              <a:t>)) </a:t>
            </a:r>
            <a:r>
              <a:rPr lang="en-US" altLang="ja-JP" sz="1600" dirty="0"/>
              <a:t>to library, then receives </a:t>
            </a:r>
            <a:r>
              <a:rPr lang="en-US" altLang="ja-JP" sz="1600" b="1" dirty="0"/>
              <a:t>tendencies (tendency(</a:t>
            </a:r>
            <a:r>
              <a:rPr lang="en-US" altLang="ja-JP" sz="1600" b="1" dirty="0" err="1"/>
              <a:t>nz</a:t>
            </a:r>
            <a:r>
              <a:rPr lang="en-US" altLang="ja-JP" sz="1600" b="1" dirty="0"/>
              <a:t>)) </a:t>
            </a:r>
            <a:r>
              <a:rPr lang="en-US" altLang="ja-JP" sz="1600" dirty="0"/>
              <a:t>from library.</a:t>
            </a:r>
            <a:endParaRPr lang="ja-JP" altLang="en-US" sz="1600" dirty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36E0E3-9B53-422B-A5FD-4C5352923C92}" type="slidenum">
              <a:rPr lang="ja-JP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grpSp>
        <p:nvGrpSpPr>
          <p:cNvPr id="29701" name="グループ化 52"/>
          <p:cNvGrpSpPr>
            <a:grpSpLocks noChangeAspect="1"/>
          </p:cNvGrpSpPr>
          <p:nvPr/>
        </p:nvGrpSpPr>
        <p:grpSpPr bwMode="auto">
          <a:xfrm>
            <a:off x="1169988" y="1125538"/>
            <a:ext cx="7073900" cy="4070350"/>
            <a:chOff x="120525" y="1124744"/>
            <a:chExt cx="8843963" cy="5087937"/>
          </a:xfrm>
        </p:grpSpPr>
        <p:grpSp>
          <p:nvGrpSpPr>
            <p:cNvPr id="29702" name="グループ化 51"/>
            <p:cNvGrpSpPr>
              <a:grpSpLocks/>
            </p:cNvGrpSpPr>
            <p:nvPr/>
          </p:nvGrpSpPr>
          <p:grpSpPr bwMode="auto">
            <a:xfrm>
              <a:off x="120525" y="1124744"/>
              <a:ext cx="8843963" cy="5072062"/>
              <a:chOff x="0" y="1268413"/>
              <a:chExt cx="8843963" cy="5072062"/>
            </a:xfrm>
          </p:grpSpPr>
          <p:sp>
            <p:nvSpPr>
              <p:cNvPr id="51" name="角丸四角形 50"/>
              <p:cNvSpPr/>
              <p:nvPr/>
            </p:nvSpPr>
            <p:spPr bwMode="auto">
              <a:xfrm>
                <a:off x="323511" y="1353740"/>
                <a:ext cx="8230682" cy="3974703"/>
              </a:xfrm>
              <a:prstGeom prst="round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/>
              </a:p>
            </p:txBody>
          </p:sp>
          <p:sp>
            <p:nvSpPr>
              <p:cNvPr id="29705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6072260" y="1268413"/>
                <a:ext cx="1346421" cy="613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3303" tIns="151652" rIns="303303" bIns="151652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>
                    <a:latin typeface="Arial" pitchFamily="34" charset="0"/>
                  </a:rPr>
                  <a:t>SURF</a:t>
                </a:r>
                <a:endParaRPr lang="ja-JP" altLang="en-US" sz="1200">
                  <a:latin typeface="Arial" pitchFamily="34" charset="0"/>
                </a:endParaRPr>
              </a:p>
            </p:txBody>
          </p:sp>
          <p:sp>
            <p:nvSpPr>
              <p:cNvPr id="29706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7821702" y="2282803"/>
                <a:ext cx="1022261" cy="84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3303" tIns="151652" rIns="303303" bIns="151652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200">
                    <a:latin typeface="Arial" pitchFamily="34" charset="0"/>
                  </a:rPr>
                  <a:t>・・・・</a:t>
                </a:r>
              </a:p>
            </p:txBody>
          </p:sp>
          <p:sp>
            <p:nvSpPr>
              <p:cNvPr id="29707" name="テキスト ボックス 33"/>
              <p:cNvSpPr txBox="1">
                <a:spLocks noChangeArrowheads="1"/>
              </p:cNvSpPr>
              <p:nvPr/>
            </p:nvSpPr>
            <p:spPr bwMode="auto">
              <a:xfrm>
                <a:off x="5599674" y="4720348"/>
                <a:ext cx="2314270" cy="613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3303" tIns="151652" rIns="303303" bIns="151652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200">
                    <a:latin typeface="Arial" pitchFamily="34" charset="0"/>
                  </a:rPr>
                  <a:t>・・・・</a:t>
                </a:r>
              </a:p>
            </p:txBody>
          </p:sp>
          <p:cxnSp>
            <p:nvCxnSpPr>
              <p:cNvPr id="55" name="直線矢印コネクタ 54"/>
              <p:cNvCxnSpPr/>
              <p:nvPr/>
            </p:nvCxnSpPr>
            <p:spPr bwMode="auto">
              <a:xfrm rot="5400000" flipH="1" flipV="1">
                <a:off x="1612631" y="4446388"/>
                <a:ext cx="402827" cy="7939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正方形/長方形 55"/>
              <p:cNvSpPr/>
              <p:nvPr/>
            </p:nvSpPr>
            <p:spPr bwMode="auto">
              <a:xfrm>
                <a:off x="5781522" y="1859757"/>
                <a:ext cx="2030381" cy="355202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SURF_INI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 bwMode="auto">
              <a:xfrm>
                <a:off x="6486102" y="2314178"/>
                <a:ext cx="1337709" cy="30361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GRID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 bwMode="auto">
              <a:xfrm>
                <a:off x="6486102" y="2689225"/>
                <a:ext cx="1337709" cy="29964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PARM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正方形/長方形 58"/>
              <p:cNvSpPr/>
              <p:nvPr/>
            </p:nvSpPr>
            <p:spPr bwMode="auto">
              <a:xfrm>
                <a:off x="5781522" y="3060303"/>
                <a:ext cx="2030381" cy="355204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SURF_RUN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 bwMode="auto">
              <a:xfrm>
                <a:off x="6486102" y="3486944"/>
                <a:ext cx="1337709" cy="30360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正方形/長方形 60"/>
              <p:cNvSpPr/>
              <p:nvPr/>
            </p:nvSpPr>
            <p:spPr bwMode="auto">
              <a:xfrm>
                <a:off x="6486102" y="3863975"/>
                <a:ext cx="1337709" cy="30360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15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3696078" y="1268413"/>
                <a:ext cx="1351053" cy="613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3303" tIns="151652" rIns="303303" bIns="151652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>
                    <a:latin typeface="Arial" pitchFamily="34" charset="0"/>
                  </a:rPr>
                  <a:t>RAD</a:t>
                </a:r>
                <a:endParaRPr lang="ja-JP" altLang="en-US" sz="1200">
                  <a:latin typeface="Arial" pitchFamily="34" charset="0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 bwMode="auto">
              <a:xfrm>
                <a:off x="3326410" y="1859757"/>
                <a:ext cx="2032365" cy="355202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RAD_INI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4032974" y="2314178"/>
                <a:ext cx="1335724" cy="30361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GRID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正方形/長方形 64"/>
              <p:cNvSpPr/>
              <p:nvPr/>
            </p:nvSpPr>
            <p:spPr bwMode="auto">
              <a:xfrm>
                <a:off x="4032974" y="2689225"/>
                <a:ext cx="1335724" cy="29964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PARM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正方形/長方形 65"/>
              <p:cNvSpPr/>
              <p:nvPr/>
            </p:nvSpPr>
            <p:spPr bwMode="auto">
              <a:xfrm>
                <a:off x="3326410" y="3060303"/>
                <a:ext cx="2032365" cy="355204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RAD_RUN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正方形/長方形 66"/>
              <p:cNvSpPr/>
              <p:nvPr/>
            </p:nvSpPr>
            <p:spPr bwMode="auto">
              <a:xfrm>
                <a:off x="4032974" y="3486944"/>
                <a:ext cx="1335724" cy="30360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032974" y="3863975"/>
                <a:ext cx="1335724" cy="30360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角丸四角形 68"/>
              <p:cNvSpPr/>
              <p:nvPr/>
            </p:nvSpPr>
            <p:spPr bwMode="auto">
              <a:xfrm>
                <a:off x="5626713" y="1724819"/>
                <a:ext cx="2334044" cy="2510234"/>
              </a:xfrm>
              <a:prstGeom prst="roundRect">
                <a:avLst/>
              </a:prstGeom>
              <a:solidFill>
                <a:srgbClr val="00B0F0">
                  <a:alpha val="3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/>
              </a:p>
            </p:txBody>
          </p:sp>
          <p:sp>
            <p:nvSpPr>
              <p:cNvPr id="70" name="角丸四角形 69"/>
              <p:cNvSpPr/>
              <p:nvPr/>
            </p:nvSpPr>
            <p:spPr bwMode="auto">
              <a:xfrm>
                <a:off x="3082287" y="1724819"/>
                <a:ext cx="2455113" cy="2484437"/>
              </a:xfrm>
              <a:prstGeom prst="roundRect">
                <a:avLst/>
              </a:prstGeom>
              <a:solidFill>
                <a:srgbClr val="92D050">
                  <a:alpha val="3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/>
              </a:p>
            </p:txBody>
          </p:sp>
          <p:sp>
            <p:nvSpPr>
              <p:cNvPr id="29724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1103881" y="1268413"/>
                <a:ext cx="1346421" cy="613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3303" tIns="151652" rIns="303303" bIns="151652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>
                    <a:latin typeface="Arial" pitchFamily="34" charset="0"/>
                  </a:rPr>
                  <a:t>PBL</a:t>
                </a:r>
                <a:endParaRPr lang="ja-JP" altLang="en-US" sz="1200">
                  <a:latin typeface="Arial" pitchFamily="34" charset="0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 bwMode="auto">
              <a:xfrm>
                <a:off x="781984" y="1859757"/>
                <a:ext cx="2032365" cy="355202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PBL_INI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正方形/長方形 72"/>
              <p:cNvSpPr/>
              <p:nvPr/>
            </p:nvSpPr>
            <p:spPr bwMode="auto">
              <a:xfrm>
                <a:off x="1488549" y="2314178"/>
                <a:ext cx="1331754" cy="30361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GRID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1488549" y="2689225"/>
                <a:ext cx="1331754" cy="29964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PARM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正方形/長方形 74"/>
              <p:cNvSpPr/>
              <p:nvPr/>
            </p:nvSpPr>
            <p:spPr bwMode="auto">
              <a:xfrm>
                <a:off x="781984" y="3060303"/>
                <a:ext cx="2032365" cy="355204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PBL_RUN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正方形/長方形 75"/>
              <p:cNvSpPr/>
              <p:nvPr/>
            </p:nvSpPr>
            <p:spPr bwMode="auto">
              <a:xfrm>
                <a:off x="1488549" y="3486944"/>
                <a:ext cx="1331754" cy="30360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正方形/長方形 76"/>
              <p:cNvSpPr/>
              <p:nvPr/>
            </p:nvSpPr>
            <p:spPr bwMode="auto">
              <a:xfrm>
                <a:off x="1488549" y="3863975"/>
                <a:ext cx="1331754" cy="30360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角丸四角形 77"/>
              <p:cNvSpPr/>
              <p:nvPr/>
            </p:nvSpPr>
            <p:spPr bwMode="auto">
              <a:xfrm>
                <a:off x="539847" y="1724819"/>
                <a:ext cx="2453128" cy="2484437"/>
              </a:xfrm>
              <a:prstGeom prst="roundRect">
                <a:avLst/>
              </a:prstGeom>
              <a:solidFill>
                <a:srgbClr val="FFFF00">
                  <a:alpha val="3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/>
              </a:p>
            </p:txBody>
          </p:sp>
          <p:cxnSp>
            <p:nvCxnSpPr>
              <p:cNvPr id="79" name="直線矢印コネクタ 78"/>
              <p:cNvCxnSpPr/>
              <p:nvPr/>
            </p:nvCxnSpPr>
            <p:spPr bwMode="auto">
              <a:xfrm rot="5400000" flipH="1" flipV="1">
                <a:off x="6612170" y="4448372"/>
                <a:ext cx="402827" cy="3969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正方形/長方形 79"/>
              <p:cNvSpPr/>
              <p:nvPr/>
            </p:nvSpPr>
            <p:spPr bwMode="auto">
              <a:xfrm>
                <a:off x="1367479" y="4824413"/>
                <a:ext cx="2026411" cy="351234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CONST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正方形/長方形 80"/>
              <p:cNvSpPr/>
              <p:nvPr/>
            </p:nvSpPr>
            <p:spPr bwMode="auto">
              <a:xfrm>
                <a:off x="3542745" y="4824413"/>
                <a:ext cx="2030381" cy="351234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MONITOR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角丸四角形 81"/>
              <p:cNvSpPr/>
              <p:nvPr/>
            </p:nvSpPr>
            <p:spPr bwMode="auto">
              <a:xfrm>
                <a:off x="1180915" y="4637881"/>
                <a:ext cx="6779842" cy="611187"/>
              </a:xfrm>
              <a:prstGeom prst="roundRect">
                <a:avLst/>
              </a:prstGeom>
              <a:solidFill>
                <a:srgbClr val="FF0000">
                  <a:alpha val="3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endParaRPr lang="ja-JP" altLang="en-US" sz="1200" dirty="0"/>
              </a:p>
            </p:txBody>
          </p:sp>
          <p:cxnSp>
            <p:nvCxnSpPr>
              <p:cNvPr id="83" name="直線矢印コネクタ 82"/>
              <p:cNvCxnSpPr/>
              <p:nvPr/>
            </p:nvCxnSpPr>
            <p:spPr bwMode="auto">
              <a:xfrm rot="5400000" flipH="1" flipV="1">
                <a:off x="1367515" y="5568552"/>
                <a:ext cx="402829" cy="595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矢印コネクタ 83"/>
              <p:cNvCxnSpPr/>
              <p:nvPr/>
            </p:nvCxnSpPr>
            <p:spPr bwMode="auto">
              <a:xfrm rot="16200000" flipH="1" flipV="1">
                <a:off x="1643393" y="5570537"/>
                <a:ext cx="402829" cy="198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正方形/長方形 84"/>
              <p:cNvSpPr/>
              <p:nvPr/>
            </p:nvSpPr>
            <p:spPr bwMode="auto">
              <a:xfrm>
                <a:off x="0" y="5374084"/>
                <a:ext cx="1409159" cy="339329"/>
              </a:xfrm>
              <a:prstGeom prst="rect">
                <a:avLst/>
              </a:prstGeom>
              <a:solidFill>
                <a:srgbClr val="6D82A5"/>
              </a:solidFill>
              <a:ln w="508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 err="1">
                    <a:solidFill>
                      <a:schemeClr val="tx1"/>
                    </a:solidFill>
                  </a:rPr>
                  <a:t>Vars</a:t>
                </a:r>
                <a:r>
                  <a:rPr lang="en-US" altLang="ja-JP" sz="12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1200" dirty="0" err="1">
                    <a:solidFill>
                      <a:schemeClr val="tx1"/>
                    </a:solidFill>
                  </a:rPr>
                  <a:t>nz</a:t>
                </a:r>
                <a:r>
                  <a:rPr lang="en-US" altLang="ja-JP" sz="1200" dirty="0">
                    <a:solidFill>
                      <a:schemeClr val="tx1"/>
                    </a:solidFill>
                  </a:rPr>
                  <a:t>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6" name="直線矢印コネクタ 85"/>
              <p:cNvCxnSpPr/>
              <p:nvPr/>
            </p:nvCxnSpPr>
            <p:spPr bwMode="auto">
              <a:xfrm rot="5400000" flipH="1" flipV="1">
                <a:off x="4158049" y="4449365"/>
                <a:ext cx="402827" cy="198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40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2399979" y="4148250"/>
                <a:ext cx="1461035" cy="613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3303" tIns="151652" rIns="303303" bIns="151652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>
                    <a:latin typeface="Arial" pitchFamily="34" charset="0"/>
                  </a:rPr>
                  <a:t>COMM</a:t>
                </a:r>
                <a:endParaRPr lang="ja-JP" altLang="en-US" sz="1200">
                  <a:latin typeface="Arial" pitchFamily="34" charset="0"/>
                </a:endParaRPr>
              </a:p>
            </p:txBody>
          </p:sp>
          <p:sp>
            <p:nvSpPr>
              <p:cNvPr id="88" name="円/楕円 87"/>
              <p:cNvSpPr/>
              <p:nvPr/>
            </p:nvSpPr>
            <p:spPr bwMode="auto">
              <a:xfrm>
                <a:off x="4294959" y="5788819"/>
                <a:ext cx="2085952" cy="551656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Model B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正方形/長方形 88"/>
              <p:cNvSpPr/>
              <p:nvPr/>
            </p:nvSpPr>
            <p:spPr bwMode="auto">
              <a:xfrm>
                <a:off x="2123663" y="5374084"/>
                <a:ext cx="1871601" cy="36711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Tendency(</a:t>
                </a:r>
                <a:r>
                  <a:rPr lang="en-US" altLang="ja-JP" sz="1200" dirty="0" err="1">
                    <a:solidFill>
                      <a:schemeClr val="tx1"/>
                    </a:solidFill>
                  </a:rPr>
                  <a:t>nz</a:t>
                </a:r>
                <a:r>
                  <a:rPr lang="en-US" altLang="ja-JP" sz="1200" dirty="0">
                    <a:solidFill>
                      <a:schemeClr val="tx1"/>
                    </a:solidFill>
                  </a:rPr>
                  <a:t>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円/楕円 89"/>
              <p:cNvSpPr/>
              <p:nvPr/>
            </p:nvSpPr>
            <p:spPr bwMode="auto">
              <a:xfrm>
                <a:off x="6472208" y="5788819"/>
                <a:ext cx="2089923" cy="551656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3303" tIns="151652" rIns="303303" bIns="151652" anchor="ctr"/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Model C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直線矢印コネクタ 90"/>
              <p:cNvCxnSpPr/>
              <p:nvPr/>
            </p:nvCxnSpPr>
            <p:spPr bwMode="auto">
              <a:xfrm rot="5400000" flipH="1" flipV="1">
                <a:off x="4894384" y="5542756"/>
                <a:ext cx="402827" cy="595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/>
              <p:cNvCxnSpPr/>
              <p:nvPr/>
            </p:nvCxnSpPr>
            <p:spPr bwMode="auto">
              <a:xfrm rot="16200000" flipH="1" flipV="1">
                <a:off x="5169269" y="5543747"/>
                <a:ext cx="402827" cy="3969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矢印コネクタ 92"/>
              <p:cNvCxnSpPr/>
              <p:nvPr/>
            </p:nvCxnSpPr>
            <p:spPr bwMode="auto">
              <a:xfrm rot="5400000" flipH="1" flipV="1">
                <a:off x="7133159" y="5568553"/>
                <a:ext cx="402829" cy="595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/>
              <p:cNvCxnSpPr/>
              <p:nvPr/>
            </p:nvCxnSpPr>
            <p:spPr bwMode="auto">
              <a:xfrm rot="16200000" flipH="1" flipV="1">
                <a:off x="7409038" y="5570537"/>
                <a:ext cx="402829" cy="198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円/楕円 94"/>
            <p:cNvSpPr/>
            <p:nvPr/>
          </p:nvSpPr>
          <p:spPr bwMode="auto">
            <a:xfrm>
              <a:off x="791364" y="5661025"/>
              <a:ext cx="2232822" cy="551656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3303" tIns="151652" rIns="303303" bIns="151652" anchor="ctr"/>
            <a:lstStyle/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</a:rPr>
                <a:t>Model A</a:t>
              </a:r>
              <a:endParaRPr lang="ja-JP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95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specification of </a:t>
            </a:r>
            <a:br>
              <a:rPr lang="en-US" altLang="ja-JP" dirty="0"/>
            </a:br>
            <a:r>
              <a:rPr lang="en-US" altLang="ja-JP" dirty="0"/>
              <a:t>the dynamical core “ASUCA”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149558"/>
              </p:ext>
            </p:extLst>
          </p:nvPr>
        </p:nvGraphicFramePr>
        <p:xfrm>
          <a:off x="323528" y="1396936"/>
          <a:ext cx="8507288" cy="491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1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ASUCA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Governing equations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Flux form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Fully compressible equations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Prognostic variables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ρu, ρv, </a:t>
                      </a:r>
                      <a:r>
                        <a:rPr kumimoji="1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ρw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, ρθ</a:t>
                      </a:r>
                      <a:r>
                        <a:rPr kumimoji="1" lang="en-US" altLang="ja-JP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m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, ρ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Spatial discretization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Finite volume method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Time integration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Runge-Kutta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 3</a:t>
                      </a:r>
                      <a:r>
                        <a:rPr kumimoji="1" lang="en-US" altLang="ja-JP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rd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(long and short)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Treatment of sound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Conservative Split explicit 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Advection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Combining 3</a:t>
                      </a:r>
                      <a:r>
                        <a:rPr kumimoji="1" lang="en-US" altLang="ja-JP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rd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 and 1</a:t>
                      </a:r>
                      <a:r>
                        <a:rPr kumimoji="1" lang="en-US" altLang="ja-JP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st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 order upwind with flux limiter by </a:t>
                      </a:r>
                      <a:r>
                        <a:rPr kumimoji="1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Koren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(1993)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Numerical diffusion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None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Treatment of rain-drop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Time-split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Coordinate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Generalized coordinate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Conformal mapping + 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constant height-based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A7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Grid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54A7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Arakawa-C (hor.)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P明朝E" pitchFamily="18" charset="-128"/>
                        </a:rPr>
                        <a:t>Lorentz (ver.)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P明朝E" pitchFamily="18" charset="-128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947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z="4000"/>
              <a:t>Implementation of physical processes </a:t>
            </a:r>
            <a:endParaRPr lang="ja-JP" altLang="en-US" sz="400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000" dirty="0"/>
              <a:t>Physical processes are expected to provide tendencies. ASUCA just receives tendencies and temporally integrate with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/>
              <a:t>Column based physical processes include only the vertical one-dimensional loop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/>
              <a:t>The horizontal loops are parallelized using </a:t>
            </a:r>
            <a:r>
              <a:rPr lang="en-US" altLang="ja-JP" sz="2000" dirty="0" err="1"/>
              <a:t>OpenMP</a:t>
            </a:r>
            <a:r>
              <a:rPr lang="en-US" altLang="ja-JP" sz="20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/>
              <a:t>Modularity and high efficiency are satisfied.</a:t>
            </a:r>
            <a:endParaRPr lang="ja-JP" altLang="en-US" sz="2000" dirty="0"/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107950" y="2781300"/>
            <a:ext cx="6265863" cy="36000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03303" tIns="151652" rIns="303303" bIns="151652"/>
          <a:lstStyle/>
          <a:p>
            <a:pPr>
              <a:defRPr/>
            </a:pPr>
            <a:r>
              <a:rPr lang="en-US" altLang="ja-JP" sz="1400" dirty="0">
                <a:solidFill>
                  <a:srgbClr val="00B050"/>
                </a:solidFill>
                <a:latin typeface="Courier" pitchFamily="49" charset="0"/>
                <a:ea typeface="ＭＳ ゴシック" pitchFamily="49" charset="-128"/>
              </a:rPr>
              <a:t>real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::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pt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(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nz,nx,ny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),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tend_pt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(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nz,nx,ny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B050"/>
                </a:solidFill>
                <a:latin typeface="Courier" pitchFamily="49" charset="0"/>
                <a:ea typeface="ＭＳ ゴシック" pitchFamily="49" charset="-128"/>
              </a:rPr>
              <a:t>real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:: qv(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nz,nx,ny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),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tend_qv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(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nz,nx,ny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)</a:t>
            </a:r>
            <a:endParaRPr lang="en-US" altLang="ja-JP" sz="1400" dirty="0">
              <a:solidFill>
                <a:srgbClr val="00B050"/>
              </a:solidFill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r>
              <a:rPr lang="en-US" altLang="ja-JP" sz="1400" dirty="0">
                <a:solidFill>
                  <a:srgbClr val="00B050"/>
                </a:solidFill>
                <a:latin typeface="Courier" pitchFamily="49" charset="0"/>
                <a:ea typeface="ＭＳ ゴシック" pitchFamily="49" charset="-128"/>
              </a:rPr>
              <a:t>real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:: pt_1d(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nz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), tend_pt_1d(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nz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)</a:t>
            </a:r>
            <a:endParaRPr lang="en-US" altLang="ja-JP" sz="1400" dirty="0">
              <a:solidFill>
                <a:srgbClr val="C00000"/>
              </a:solidFill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solidFill>
                <a:srgbClr val="C00000"/>
              </a:solidFill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r>
              <a:rPr lang="en-US" altLang="ja-JP" sz="1400" dirty="0">
                <a:solidFill>
                  <a:srgbClr val="C00000"/>
                </a:solidFill>
                <a:latin typeface="Courier" pitchFamily="49" charset="0"/>
                <a:ea typeface="ＭＳ ゴシック" pitchFamily="49" charset="-128"/>
              </a:rPr>
              <a:t>!$OMP PARALLEL DO SCHEDULE(DYNAMIC) &amp;</a:t>
            </a:r>
          </a:p>
          <a:p>
            <a:pPr>
              <a:defRPr/>
            </a:pPr>
            <a:r>
              <a:rPr lang="en-US" altLang="ja-JP" sz="1400" dirty="0">
                <a:solidFill>
                  <a:srgbClr val="C00000"/>
                </a:solidFill>
                <a:latin typeface="Courier" pitchFamily="49" charset="0"/>
                <a:ea typeface="ＭＳ ゴシック" pitchFamily="49" charset="-128"/>
              </a:rPr>
              <a:t>!$OMP&amp; PRIVATE(pt_1d,tend_pt_1d)</a:t>
            </a: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</a:t>
            </a:r>
            <a:r>
              <a:rPr lang="en-US" altLang="ja-JP" sz="1400" dirty="0">
                <a:solidFill>
                  <a:srgbClr val="7030A0"/>
                </a:solidFill>
                <a:latin typeface="Courier" pitchFamily="49" charset="0"/>
                <a:ea typeface="ＭＳ ゴシック" pitchFamily="49" charset="-128"/>
              </a:rPr>
              <a:t>do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j = 1,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ny</a:t>
            </a: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</a:t>
            </a:r>
            <a:r>
              <a:rPr lang="en-US" altLang="ja-JP" sz="1400" dirty="0">
                <a:solidFill>
                  <a:srgbClr val="7030A0"/>
                </a:solidFill>
                <a:latin typeface="Courier" pitchFamily="49" charset="0"/>
                <a:ea typeface="ＭＳ ゴシック" pitchFamily="49" charset="-128"/>
              </a:rPr>
              <a:t>do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i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= 1,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nx</a:t>
            </a: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  pt_1d(1:nz) =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pt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(1:nz,i,j)</a:t>
            </a: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  qv_1d(1:nz) = qv(1:nz,i,j)</a:t>
            </a: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  </a:t>
            </a:r>
            <a:r>
              <a:rPr lang="en-US" altLang="ja-JP" sz="1400" dirty="0">
                <a:solidFill>
                  <a:srgbClr val="7030A0"/>
                </a:solidFill>
                <a:latin typeface="Courier" pitchFamily="49" charset="0"/>
                <a:ea typeface="ＭＳ ゴシック" pitchFamily="49" charset="-128"/>
              </a:rPr>
              <a:t>call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</a:t>
            </a:r>
            <a:r>
              <a:rPr lang="en-US" altLang="ja-JP" sz="1400" dirty="0" err="1">
                <a:solidFill>
                  <a:srgbClr val="0000FF"/>
                </a:solidFill>
                <a:latin typeface="Courier" pitchFamily="49" charset="0"/>
                <a:ea typeface="ＭＳ ゴシック" pitchFamily="49" charset="-128"/>
              </a:rPr>
              <a:t>pp_A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(i,j,tend_pt_1d,tend_qv_1d,pt_1d,qv_1d,…)</a:t>
            </a: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 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tend_pt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(1:nz,i,j) = tend_pt_1d(1:nz)</a:t>
            </a: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  </a:t>
            </a:r>
            <a:r>
              <a:rPr lang="en-US" altLang="ja-JP" sz="1400" dirty="0" err="1">
                <a:latin typeface="Courier" pitchFamily="49" charset="0"/>
                <a:ea typeface="ＭＳ ゴシック" pitchFamily="49" charset="-128"/>
              </a:rPr>
              <a:t>tend_qv</a:t>
            </a: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(1:nz,i,j) = tend_qv_1d(1:nz)</a:t>
            </a:r>
          </a:p>
          <a:p>
            <a:pPr>
              <a:defRPr/>
            </a:pPr>
            <a:r>
              <a:rPr lang="en-US" altLang="ja-JP" sz="1400" dirty="0">
                <a:latin typeface="Courier" pitchFamily="49" charset="0"/>
                <a:ea typeface="ＭＳ ゴシック" pitchFamily="49" charset="-128"/>
              </a:rPr>
              <a:t>  </a:t>
            </a:r>
            <a:r>
              <a:rPr lang="en-US" altLang="ja-JP" sz="1400" dirty="0">
                <a:solidFill>
                  <a:srgbClr val="7030A0"/>
                </a:solidFill>
                <a:latin typeface="Courier" pitchFamily="49" charset="0"/>
                <a:ea typeface="ＭＳ ゴシック" pitchFamily="49" charset="-128"/>
              </a:rPr>
              <a:t>end do</a:t>
            </a:r>
          </a:p>
          <a:p>
            <a:pPr>
              <a:defRPr/>
            </a:pPr>
            <a:r>
              <a:rPr lang="en-US" altLang="ja-JP" sz="1400" dirty="0">
                <a:solidFill>
                  <a:srgbClr val="7030A0"/>
                </a:solidFill>
                <a:latin typeface="Courier" pitchFamily="49" charset="0"/>
                <a:ea typeface="ＭＳ ゴシック" pitchFamily="49" charset="-128"/>
              </a:rPr>
              <a:t>  end do</a:t>
            </a:r>
          </a:p>
          <a:p>
            <a:pPr>
              <a:defRPr/>
            </a:pPr>
            <a:r>
              <a:rPr lang="en-US" altLang="ja-JP" sz="1400" dirty="0">
                <a:solidFill>
                  <a:srgbClr val="C00000"/>
                </a:solidFill>
                <a:latin typeface="Courier" pitchFamily="49" charset="0"/>
                <a:ea typeface="ＭＳ ゴシック" pitchFamily="49" charset="-128"/>
              </a:rPr>
              <a:t>!$OMP END PARALLEL DO</a:t>
            </a: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  <a:p>
            <a:pPr>
              <a:defRPr/>
            </a:pPr>
            <a:endParaRPr lang="en-US" altLang="ja-JP" sz="1400" dirty="0">
              <a:latin typeface="Courier" pitchFamily="49" charset="0"/>
              <a:ea typeface="ＭＳ ゴシック" pitchFamily="49" charset="-128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6607175" y="5229200"/>
            <a:ext cx="2268538" cy="936625"/>
          </a:xfrm>
          <a:prstGeom prst="wedgeRectCallout">
            <a:avLst>
              <a:gd name="adj1" fmla="val -67697"/>
              <a:gd name="adj2" fmla="val -510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err="1">
                <a:solidFill>
                  <a:schemeClr val="tx1"/>
                </a:solidFill>
              </a:rPr>
              <a:t>kij</a:t>
            </a:r>
            <a:r>
              <a:rPr lang="en-US" altLang="ja-JP" sz="1400" dirty="0">
                <a:solidFill>
                  <a:schemeClr val="tx1"/>
                </a:solidFill>
              </a:rPr>
              <a:t>-ordering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 Better cache hit ratio with vertical one dimensional calculation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5364088" y="2636912"/>
            <a:ext cx="3744987" cy="1008112"/>
          </a:xfrm>
          <a:prstGeom prst="wedgeRectCallout">
            <a:avLst>
              <a:gd name="adj1" fmla="val -72293"/>
              <a:gd name="adj2" fmla="val -63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chemeClr val="tx1"/>
                </a:solidFill>
              </a:rPr>
              <a:t>kij</a:t>
            </a:r>
            <a:r>
              <a:rPr lang="en-US" altLang="ja-JP" dirty="0">
                <a:solidFill>
                  <a:schemeClr val="tx1"/>
                </a:solidFill>
              </a:rPr>
              <a:t> -ordering</a:t>
            </a:r>
          </a:p>
          <a:p>
            <a:r>
              <a:rPr lang="en-US" altLang="ja-JP" sz="1400" dirty="0">
                <a:solidFill>
                  <a:schemeClr val="tx1"/>
                </a:solidFill>
              </a:rPr>
              <a:t>Three-dimensional arrays in space are stored sequentially in the order of z (k), x (</a:t>
            </a:r>
            <a:r>
              <a:rPr lang="en-US" altLang="ja-JP" sz="1400" dirty="0" err="1">
                <a:solidFill>
                  <a:schemeClr val="tx1"/>
                </a:solidFill>
              </a:rPr>
              <a:t>i</a:t>
            </a:r>
            <a:r>
              <a:rPr lang="en-US" altLang="ja-JP" sz="1400" dirty="0">
                <a:solidFill>
                  <a:schemeClr val="tx1"/>
                </a:solidFill>
              </a:rPr>
              <a:t>) and y (j).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6373813" y="4220381"/>
            <a:ext cx="2735262" cy="720787"/>
          </a:xfrm>
          <a:prstGeom prst="wedgeRectCallout">
            <a:avLst>
              <a:gd name="adj1" fmla="val -148101"/>
              <a:gd name="adj2" fmla="val -32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err="1">
                <a:solidFill>
                  <a:schemeClr val="tx1"/>
                </a:solidFill>
              </a:rPr>
              <a:t>kij</a:t>
            </a:r>
            <a:r>
              <a:rPr lang="en-US" altLang="ja-JP" sz="1400" dirty="0">
                <a:solidFill>
                  <a:schemeClr val="tx1"/>
                </a:solidFill>
              </a:rPr>
              <a:t>-ordering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 Better load balance among PEs</a:t>
            </a: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6804248" y="2761183"/>
            <a:ext cx="1933543" cy="307777"/>
          </a:xfrm>
          <a:prstGeom prst="rect">
            <a:avLst/>
          </a:prstGeom>
          <a:solidFill>
            <a:srgbClr val="FFFF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itchFamily="34" charset="0"/>
              </a:rPr>
              <a:t>real(8) :: </a:t>
            </a:r>
            <a:r>
              <a:rPr lang="en-US" altLang="ja-JP" sz="1400" dirty="0" err="1">
                <a:latin typeface="Arial" pitchFamily="34" charset="0"/>
              </a:rPr>
              <a:t>pt</a:t>
            </a:r>
            <a:r>
              <a:rPr lang="en-US" altLang="ja-JP" sz="1400" dirty="0">
                <a:latin typeface="Arial" pitchFamily="34" charset="0"/>
              </a:rPr>
              <a:t>(</a:t>
            </a:r>
            <a:r>
              <a:rPr lang="en-US" altLang="ja-JP" sz="1400" dirty="0" err="1">
                <a:latin typeface="Arial" pitchFamily="34" charset="0"/>
              </a:rPr>
              <a:t>nz</a:t>
            </a:r>
            <a:r>
              <a:rPr lang="en-US" altLang="ja-JP" sz="1400" dirty="0">
                <a:latin typeface="Arial" pitchFamily="34" charset="0"/>
              </a:rPr>
              <a:t>, </a:t>
            </a:r>
            <a:r>
              <a:rPr lang="en-US" altLang="ja-JP" sz="1400" dirty="0" err="1">
                <a:latin typeface="Arial" pitchFamily="34" charset="0"/>
              </a:rPr>
              <a:t>nx</a:t>
            </a:r>
            <a:r>
              <a:rPr lang="en-US" altLang="ja-JP" sz="1400" dirty="0">
                <a:latin typeface="Arial" pitchFamily="34" charset="0"/>
              </a:rPr>
              <a:t>, </a:t>
            </a:r>
            <a:r>
              <a:rPr lang="en-US" altLang="ja-JP" sz="1400" dirty="0" err="1">
                <a:latin typeface="Arial" pitchFamily="34" charset="0"/>
              </a:rPr>
              <a:t>ny</a:t>
            </a:r>
            <a:r>
              <a:rPr lang="en-US" altLang="ja-JP" sz="1400" dirty="0">
                <a:latin typeface="Arial" pitchFamily="34" charset="0"/>
              </a:rPr>
              <a:t>)</a:t>
            </a:r>
            <a:endParaRPr lang="ja-JP" altLang="en-US" sz="1400" dirty="0">
              <a:latin typeface="Arial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55576" y="5229200"/>
            <a:ext cx="5760640" cy="1512168"/>
            <a:chOff x="755576" y="5229200"/>
            <a:chExt cx="5760640" cy="1512168"/>
          </a:xfrm>
        </p:grpSpPr>
        <p:sp>
          <p:nvSpPr>
            <p:cNvPr id="2" name="角丸四角形 1"/>
            <p:cNvSpPr/>
            <p:nvPr/>
          </p:nvSpPr>
          <p:spPr>
            <a:xfrm>
              <a:off x="755576" y="5229200"/>
              <a:ext cx="3960440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角丸四角形吹き出し 3"/>
            <p:cNvSpPr/>
            <p:nvPr/>
          </p:nvSpPr>
          <p:spPr>
            <a:xfrm>
              <a:off x="2627784" y="5805264"/>
              <a:ext cx="3888432" cy="936104"/>
            </a:xfrm>
            <a:prstGeom prst="wedgeRoundRectCallout">
              <a:avLst>
                <a:gd name="adj1" fmla="val -58108"/>
                <a:gd name="adj2" fmla="val -4765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C00000"/>
                  </a:solidFill>
                </a:rPr>
                <a:t>In practice, physics tendencies</a:t>
              </a:r>
              <a:r>
                <a:rPr lang="ja-JP" altLang="en-US" dirty="0">
                  <a:solidFill>
                    <a:srgbClr val="C00000"/>
                  </a:solidFill>
                </a:rPr>
                <a:t> </a:t>
              </a:r>
              <a:r>
                <a:rPr lang="en-US" altLang="ja-JP" dirty="0">
                  <a:solidFill>
                    <a:srgbClr val="C00000"/>
                  </a:solidFill>
                </a:rPr>
                <a:t>are converted to those of ASUCA’s prognostic variables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 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711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148064" y="1053059"/>
            <a:ext cx="3326863" cy="1440160"/>
            <a:chOff x="1716556" y="1844824"/>
            <a:chExt cx="6835422" cy="216507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716556" y="1844824"/>
              <a:ext cx="6835422" cy="2165079"/>
              <a:chOff x="-1739828" y="836712"/>
              <a:chExt cx="6835422" cy="2165079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17" name="グループ化 16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19" name="直線コネクタ 18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線コネクタ 21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円弧 24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円弧 25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8" name="円弧 17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4" name="テキスト ボックス 13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-1523806" y="3001791"/>
                <a:ext cx="6619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-808253" y="1549093"/>
                <a:ext cx="870158" cy="381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50" dirty="0" err="1"/>
                  <a:t>Δt</a:t>
                </a:r>
                <a:r>
                  <a:rPr lang="en-US" altLang="ja-JP" sz="1050" dirty="0"/>
                  <a:t>/2</a:t>
                </a:r>
                <a:endParaRPr kumimoji="1" lang="ja-JP" altLang="en-US" sz="1050" dirty="0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4385476" y="2348880"/>
              <a:ext cx="639610" cy="381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dirty="0" err="1"/>
                <a:t>Δt</a:t>
              </a:r>
              <a:endParaRPr kumimoji="1" lang="ja-JP" altLang="en-US" sz="105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308351" y="2881967"/>
              <a:ext cx="870158" cy="381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dirty="0" err="1"/>
                <a:t>Δt</a:t>
              </a:r>
              <a:r>
                <a:rPr lang="en-US" altLang="ja-JP" sz="1050" dirty="0"/>
                <a:t>/3</a:t>
              </a:r>
              <a:endParaRPr kumimoji="1" lang="ja-JP" altLang="en-US" sz="1050" dirty="0"/>
            </a:p>
          </p:txBody>
        </p:sp>
        <p:sp>
          <p:nvSpPr>
            <p:cNvPr id="7" name="円弧 6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弧 10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タイトル 1"/>
          <p:cNvSpPr txBox="1">
            <a:spLocks/>
          </p:cNvSpPr>
          <p:nvPr/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/>
              <a:t>Time integration loop of ASUCA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821687" y="1775123"/>
            <a:ext cx="3024188" cy="28892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RK3 loop (long)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1182050" y="2137098"/>
            <a:ext cx="3024187" cy="503237"/>
          </a:xfrm>
          <a:prstGeom prst="rect">
            <a:avLst/>
          </a:prstGeom>
          <a:solidFill>
            <a:srgbClr val="A3FFA3">
              <a:alpha val="6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Advection, </a:t>
            </a:r>
            <a:r>
              <a:rPr lang="en-US" altLang="ja-JP" dirty="0" err="1">
                <a:solidFill>
                  <a:schemeClr val="tx1"/>
                </a:solidFill>
              </a:rPr>
              <a:t>Colioris</a:t>
            </a:r>
            <a:r>
              <a:rPr lang="en-US" altLang="ja-JP" dirty="0">
                <a:solidFill>
                  <a:schemeClr val="tx1"/>
                </a:solidFill>
              </a:rPr>
              <a:t>, Curvilinear, Rayleigh damping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182050" y="2709243"/>
            <a:ext cx="3024187" cy="28892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Start of sound loop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461325" y="1052736"/>
            <a:ext cx="3024187" cy="2857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Start of time integration loop</a:t>
            </a:r>
            <a:endParaRPr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1520" y="692696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(Simplified from the viewpoint of dynamics-condensation)</a:t>
            </a: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763688" y="3429323"/>
            <a:ext cx="3024187" cy="288925"/>
          </a:xfrm>
          <a:prstGeom prst="rect">
            <a:avLst/>
          </a:prstGeom>
          <a:solidFill>
            <a:srgbClr val="A3FFA3">
              <a:alpha val="65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2"/>
                </a:solidFill>
              </a:rPr>
              <a:t>HE-VI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1180909" y="4221733"/>
            <a:ext cx="3024188" cy="28892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End of sound loop</a:t>
            </a:r>
            <a:endParaRPr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893572" y="4581128"/>
            <a:ext cx="3024187" cy="28733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End of RK loop (long)</a:t>
            </a:r>
            <a:endParaRPr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533209" y="6238007"/>
            <a:ext cx="3024188" cy="28733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End of time integration loop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1469834" y="3069357"/>
            <a:ext cx="3024188" cy="28892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2"/>
                </a:solidFill>
              </a:rPr>
              <a:t>Start of RK3 loop (short)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469834" y="3861371"/>
            <a:ext cx="3024188" cy="28892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2"/>
                </a:solidFill>
              </a:rPr>
              <a:t>End of RK loop (short)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893572" y="4940573"/>
            <a:ext cx="3024187" cy="28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Adjustment physics</a:t>
            </a:r>
            <a:endParaRPr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893572" y="5301208"/>
            <a:ext cx="3024187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Time integration with the tendencies of adjustment physics</a:t>
            </a:r>
            <a:endParaRPr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7970871" y="1845147"/>
            <a:ext cx="504056" cy="2846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530711" y="2535030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1step</a:t>
            </a:r>
            <a:endParaRPr kumimoji="1" lang="ja-JP" altLang="en-US" sz="1000" dirty="0"/>
          </a:p>
        </p:txBody>
      </p:sp>
      <p:sp>
        <p:nvSpPr>
          <p:cNvPr id="61" name="正方形/長方形 60"/>
          <p:cNvSpPr/>
          <p:nvPr/>
        </p:nvSpPr>
        <p:spPr>
          <a:xfrm>
            <a:off x="5076056" y="3421163"/>
            <a:ext cx="4032250" cy="28733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2"/>
                </a:solidFill>
              </a:rPr>
              <a:t>Time integration of </a:t>
            </a:r>
            <a:r>
              <a:rPr lang="en-US" altLang="ja-JP" dirty="0" err="1">
                <a:solidFill>
                  <a:srgbClr val="FF0000"/>
                </a:solidFill>
              </a:rPr>
              <a:t>ρu</a:t>
            </a:r>
            <a:r>
              <a:rPr lang="en-US" altLang="ja-JP" dirty="0">
                <a:solidFill>
                  <a:srgbClr val="FF0000"/>
                </a:solidFill>
              </a:rPr>
              <a:t>/J, </a:t>
            </a:r>
            <a:r>
              <a:rPr lang="en-US" altLang="ja-JP" dirty="0" err="1">
                <a:solidFill>
                  <a:srgbClr val="FF0000"/>
                </a:solidFill>
              </a:rPr>
              <a:t>ρv</a:t>
            </a:r>
            <a:r>
              <a:rPr lang="en-US" altLang="ja-JP" dirty="0">
                <a:solidFill>
                  <a:srgbClr val="FF0000"/>
                </a:solidFill>
              </a:rPr>
              <a:t>/J </a:t>
            </a:r>
            <a:r>
              <a:rPr lang="en-US" altLang="ja-JP" dirty="0">
                <a:solidFill>
                  <a:schemeClr val="tx2"/>
                </a:solidFill>
              </a:rPr>
              <a:t>(τ </a:t>
            </a:r>
            <a:r>
              <a:rPr lang="ja-JP" altLang="en-US" dirty="0">
                <a:solidFill>
                  <a:schemeClr val="tx2"/>
                </a:solidFill>
              </a:rPr>
              <a:t>→ </a:t>
            </a:r>
            <a:r>
              <a:rPr lang="en-US" altLang="ja-JP" dirty="0">
                <a:solidFill>
                  <a:schemeClr val="tx2"/>
                </a:solidFill>
              </a:rPr>
              <a:t>τ + </a:t>
            </a:r>
            <a:r>
              <a:rPr lang="en-US" altLang="ja-JP" dirty="0" err="1">
                <a:solidFill>
                  <a:schemeClr val="tx2"/>
                </a:solidFill>
              </a:rPr>
              <a:t>Δτ</a:t>
            </a:r>
            <a:r>
              <a:rPr lang="en-US" altLang="ja-JP" dirty="0">
                <a:solidFill>
                  <a:schemeClr val="tx2"/>
                </a:solidFill>
              </a:rPr>
              <a:t>)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076056" y="3781203"/>
            <a:ext cx="4032250" cy="28733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2"/>
                </a:solidFill>
              </a:rPr>
              <a:t>Time integration of </a:t>
            </a:r>
            <a:r>
              <a:rPr lang="en-US" altLang="ja-JP" dirty="0" err="1">
                <a:solidFill>
                  <a:srgbClr val="FF0000"/>
                </a:solidFill>
              </a:rPr>
              <a:t>ρw</a:t>
            </a:r>
            <a:r>
              <a:rPr lang="en-US" altLang="ja-JP" dirty="0">
                <a:solidFill>
                  <a:srgbClr val="FF0000"/>
                </a:solidFill>
              </a:rPr>
              <a:t>/J</a:t>
            </a:r>
            <a:r>
              <a:rPr lang="en-US" altLang="ja-JP" dirty="0">
                <a:solidFill>
                  <a:schemeClr val="tx2"/>
                </a:solidFill>
              </a:rPr>
              <a:t> (τ </a:t>
            </a:r>
            <a:r>
              <a:rPr lang="ja-JP" altLang="en-US" dirty="0">
                <a:solidFill>
                  <a:schemeClr val="tx2"/>
                </a:solidFill>
              </a:rPr>
              <a:t>→ </a:t>
            </a:r>
            <a:r>
              <a:rPr lang="en-US" altLang="ja-JP" dirty="0">
                <a:solidFill>
                  <a:schemeClr val="tx2"/>
                </a:solidFill>
              </a:rPr>
              <a:t>τ + </a:t>
            </a:r>
            <a:r>
              <a:rPr lang="en-US" altLang="ja-JP" dirty="0" err="1">
                <a:solidFill>
                  <a:schemeClr val="tx2"/>
                </a:solidFill>
              </a:rPr>
              <a:t>Δτ</a:t>
            </a:r>
            <a:r>
              <a:rPr lang="en-US" altLang="ja-JP" dirty="0">
                <a:solidFill>
                  <a:schemeClr val="tx2"/>
                </a:solidFill>
              </a:rPr>
              <a:t>)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5508302" y="7030094"/>
            <a:ext cx="4032250" cy="287338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Exchanging halo of </a:t>
            </a:r>
            <a:r>
              <a:rPr lang="en-US" altLang="ja-JP" dirty="0" err="1">
                <a:solidFill>
                  <a:schemeClr val="tx1"/>
                </a:solidFill>
              </a:rPr>
              <a:t>ρw</a:t>
            </a:r>
            <a:r>
              <a:rPr lang="en-US" altLang="ja-JP" dirty="0">
                <a:solidFill>
                  <a:schemeClr val="tx1"/>
                </a:solidFill>
              </a:rPr>
              <a:t>/J(</a:t>
            </a:r>
            <a:r>
              <a:rPr lang="en-US" altLang="ja-JP" dirty="0" err="1">
                <a:solidFill>
                  <a:schemeClr val="tx1"/>
                </a:solidFill>
              </a:rPr>
              <a:t>τ+Δτ</a:t>
            </a:r>
            <a:r>
              <a:rPr lang="en-US" altLang="ja-JP" dirty="0">
                <a:solidFill>
                  <a:schemeClr val="tx1"/>
                </a:solidFill>
              </a:rPr>
              <a:t>) </a:t>
            </a:r>
            <a:endParaRPr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5076056" y="4141243"/>
            <a:ext cx="4032250" cy="2889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2"/>
                </a:solidFill>
              </a:rPr>
              <a:t>Time integration of </a:t>
            </a:r>
            <a:r>
              <a:rPr lang="en-US" altLang="ja-JP" dirty="0">
                <a:solidFill>
                  <a:srgbClr val="FF0000"/>
                </a:solidFill>
              </a:rPr>
              <a:t>ρ/J</a:t>
            </a:r>
            <a:r>
              <a:rPr lang="en-US" altLang="ja-JP" dirty="0">
                <a:solidFill>
                  <a:schemeClr val="tx2"/>
                </a:solidFill>
              </a:rPr>
              <a:t>(τ </a:t>
            </a:r>
            <a:r>
              <a:rPr lang="ja-JP" altLang="en-US" dirty="0">
                <a:solidFill>
                  <a:schemeClr val="tx2"/>
                </a:solidFill>
              </a:rPr>
              <a:t>→ </a:t>
            </a:r>
            <a:r>
              <a:rPr lang="en-US" altLang="ja-JP" dirty="0">
                <a:solidFill>
                  <a:schemeClr val="tx2"/>
                </a:solidFill>
              </a:rPr>
              <a:t>τ + </a:t>
            </a:r>
            <a:r>
              <a:rPr lang="en-US" altLang="ja-JP" dirty="0" err="1">
                <a:solidFill>
                  <a:schemeClr val="tx2"/>
                </a:solidFill>
              </a:rPr>
              <a:t>Δτ</a:t>
            </a:r>
            <a:r>
              <a:rPr lang="en-US" altLang="ja-JP" dirty="0">
                <a:solidFill>
                  <a:schemeClr val="tx2"/>
                </a:solidFill>
              </a:rPr>
              <a:t>)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076056" y="4501283"/>
            <a:ext cx="4032250" cy="28733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2"/>
                </a:solidFill>
              </a:rPr>
              <a:t>Time integration of </a:t>
            </a:r>
            <a:r>
              <a:rPr lang="en-US" altLang="ja-JP" dirty="0" err="1">
                <a:solidFill>
                  <a:srgbClr val="FF0000"/>
                </a:solidFill>
              </a:rPr>
              <a:t>ρθm</a:t>
            </a:r>
            <a:r>
              <a:rPr lang="en-US" altLang="ja-JP" dirty="0">
                <a:solidFill>
                  <a:srgbClr val="FF0000"/>
                </a:solidFill>
              </a:rPr>
              <a:t>/J</a:t>
            </a:r>
            <a:r>
              <a:rPr lang="en-US" altLang="ja-JP" dirty="0">
                <a:solidFill>
                  <a:schemeClr val="tx2"/>
                </a:solidFill>
              </a:rPr>
              <a:t>(τ </a:t>
            </a:r>
            <a:r>
              <a:rPr lang="ja-JP" altLang="en-US" dirty="0">
                <a:solidFill>
                  <a:schemeClr val="tx2"/>
                </a:solidFill>
              </a:rPr>
              <a:t>→ </a:t>
            </a:r>
            <a:r>
              <a:rPr lang="en-US" altLang="ja-JP" dirty="0">
                <a:solidFill>
                  <a:schemeClr val="tx2"/>
                </a:solidFill>
              </a:rPr>
              <a:t>τ + </a:t>
            </a:r>
            <a:r>
              <a:rPr lang="en-US" altLang="ja-JP" dirty="0" err="1">
                <a:solidFill>
                  <a:schemeClr val="tx2"/>
                </a:solidFill>
              </a:rPr>
              <a:t>Δτ</a:t>
            </a:r>
            <a:r>
              <a:rPr lang="en-US" altLang="ja-JP" dirty="0">
                <a:solidFill>
                  <a:schemeClr val="tx2"/>
                </a:solidFill>
              </a:rPr>
              <a:t>)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76" name="左中かっこ 75"/>
          <p:cNvSpPr/>
          <p:nvPr/>
        </p:nvSpPr>
        <p:spPr>
          <a:xfrm>
            <a:off x="4860032" y="3285307"/>
            <a:ext cx="288032" cy="1655266"/>
          </a:xfrm>
          <a:prstGeom prst="leftBrace">
            <a:avLst>
              <a:gd name="adj1" fmla="val 8333"/>
              <a:gd name="adj2" fmla="val 15636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cxnSp>
        <p:nvCxnSpPr>
          <p:cNvPr id="78" name="直線矢印コネクタ 77"/>
          <p:cNvCxnSpPr/>
          <p:nvPr/>
        </p:nvCxnSpPr>
        <p:spPr>
          <a:xfrm flipH="1">
            <a:off x="3995936" y="5085035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4436673" y="4839543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Microphysics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220071" y="2205187"/>
            <a:ext cx="40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latin typeface="+mn-lt"/>
              </a:rPr>
              <a:t>Δτ</a:t>
            </a:r>
            <a:endParaRPr kumimoji="1" lang="ja-JP" altLang="en-US" sz="1400" dirty="0">
              <a:latin typeface="+mn-lt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1331640" y="2998168"/>
            <a:ext cx="3528392" cy="1223565"/>
          </a:xfrm>
          <a:prstGeom prst="round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/>
          <p:cNvCxnSpPr>
            <a:stCxn id="80" idx="1"/>
          </p:cNvCxnSpPr>
          <p:nvPr/>
        </p:nvCxnSpPr>
        <p:spPr>
          <a:xfrm flipH="1">
            <a:off x="4787875" y="2359076"/>
            <a:ext cx="432196" cy="6390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827732" y="1412776"/>
            <a:ext cx="3024188" cy="287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Physical process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7898863" y="1780834"/>
            <a:ext cx="705585" cy="4245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6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8379"/>
          </a:xfrm>
        </p:spPr>
        <p:txBody>
          <a:bodyPr/>
          <a:lstStyle/>
          <a:p>
            <a:r>
              <a:rPr lang="en-US" altLang="ja-JP" sz="2800" dirty="0"/>
              <a:t>JMA’s operational regional model</a:t>
            </a:r>
          </a:p>
          <a:p>
            <a:pPr lvl="1"/>
            <a:r>
              <a:rPr lang="en-US" altLang="ja-JP" sz="2400" dirty="0"/>
              <a:t>issues of suspicious convection growth</a:t>
            </a:r>
          </a:p>
          <a:p>
            <a:endParaRPr kumimoji="1" lang="en-US" altLang="ja-JP" sz="2800" dirty="0"/>
          </a:p>
          <a:p>
            <a:endParaRPr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pic>
        <p:nvPicPr>
          <p:cNvPr id="5" name="Picture 3" descr="\\lib.npd.naps.kishou.go.jp\share3\メソ\河野耕平\素材\PDC\org_ft3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12" y="2636912"/>
            <a:ext cx="376993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lib.npd.naps.kishou.go.jp\share3\メソ\河野耕平\素材\PDC\org_wstg_x104t1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/>
        </p:blipFill>
        <p:spPr bwMode="auto">
          <a:xfrm>
            <a:off x="506660" y="2732417"/>
            <a:ext cx="4065978" cy="30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V="1">
            <a:off x="746370" y="2898817"/>
            <a:ext cx="0" cy="26271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7504" y="40277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Z(m)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8403" y="5560784"/>
            <a:ext cx="29546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Operational regional model</a:t>
            </a:r>
          </a:p>
          <a:p>
            <a:r>
              <a:rPr lang="en-US" altLang="ja-JP" dirty="0" err="1"/>
              <a:t>Dx</a:t>
            </a:r>
            <a:r>
              <a:rPr lang="en-US" altLang="ja-JP" dirty="0"/>
              <a:t>=</a:t>
            </a:r>
            <a:r>
              <a:rPr lang="en-US" altLang="ja-JP" dirty="0" err="1"/>
              <a:t>dy</a:t>
            </a:r>
            <a:r>
              <a:rPr lang="en-US" altLang="ja-JP" dirty="0"/>
              <a:t>=2km, </a:t>
            </a:r>
            <a:r>
              <a:rPr lang="en-US" altLang="ja-JP" dirty="0" err="1"/>
              <a:t>dt</a:t>
            </a:r>
            <a:r>
              <a:rPr lang="en-US" altLang="ja-JP" dirty="0"/>
              <a:t>=16.666s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For test: </a:t>
            </a:r>
            <a:r>
              <a:rPr lang="en-US" altLang="ja-JP" sz="1600" dirty="0" err="1">
                <a:solidFill>
                  <a:srgbClr val="0000FF"/>
                </a:solidFill>
              </a:rPr>
              <a:t>dt</a:t>
            </a:r>
            <a:r>
              <a:rPr lang="en-US" altLang="ja-JP" sz="1600" dirty="0">
                <a:solidFill>
                  <a:srgbClr val="0000FF"/>
                </a:solidFill>
              </a:rPr>
              <a:t>=15s for monitoring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\\lib.npd.naps.kishou.go.jp\share3\メソ\河野耕平\素材\PDC\rain_kakuda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6545" r="20288" b="52582"/>
          <a:stretch/>
        </p:blipFill>
        <p:spPr bwMode="auto">
          <a:xfrm>
            <a:off x="5076056" y="1961303"/>
            <a:ext cx="1546769" cy="1513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17" name="直線コネクタ 16"/>
          <p:cNvCxnSpPr/>
          <p:nvPr/>
        </p:nvCxnSpPr>
        <p:spPr>
          <a:xfrm>
            <a:off x="5076056" y="3474881"/>
            <a:ext cx="1080120" cy="92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6426907" y="1971009"/>
            <a:ext cx="161318" cy="215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347864" y="3046981"/>
            <a:ext cx="2501576" cy="5590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940152" y="2804425"/>
            <a:ext cx="0" cy="45443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555776" y="5203072"/>
            <a:ext cx="100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updraft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7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lib.npd.naps.kishou.go.jp\share3\メソ\河野耕平\素材\PDC\org_wstg_x104t1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96935"/>
            <a:ext cx="2667000" cy="2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角丸四角形 61"/>
          <p:cNvSpPr/>
          <p:nvPr/>
        </p:nvSpPr>
        <p:spPr>
          <a:xfrm>
            <a:off x="-468561" y="5064003"/>
            <a:ext cx="10082335" cy="1677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8379"/>
          </a:xfrm>
        </p:spPr>
        <p:txBody>
          <a:bodyPr/>
          <a:lstStyle/>
          <a:p>
            <a:r>
              <a:rPr lang="en-US" altLang="ja-JP" sz="2000" dirty="0"/>
              <a:t>at a column convection is occurred</a:t>
            </a:r>
          </a:p>
          <a:p>
            <a:pPr lvl="1"/>
            <a:r>
              <a:rPr lang="en-US" altLang="ja-JP" sz="1800" dirty="0"/>
              <a:t>repeat of local pressure increasing and decreasing </a:t>
            </a:r>
          </a:p>
          <a:p>
            <a:pPr lvl="2"/>
            <a:r>
              <a:rPr lang="en-US" altLang="ja-JP" sz="1600" dirty="0"/>
              <a:t>pressure increase (&gt;2hPa/15s) by latent heat</a:t>
            </a:r>
          </a:p>
          <a:p>
            <a:pPr lvl="2"/>
            <a:r>
              <a:rPr lang="en-US" altLang="ja-JP" sz="1600" dirty="0"/>
              <a:t>mitigating local high pressure through following dynamics steps</a:t>
            </a:r>
          </a:p>
          <a:p>
            <a:pPr lvl="2"/>
            <a:r>
              <a:rPr lang="en-US" altLang="ja-JP" sz="1600" dirty="0"/>
              <a:t>are repeated every time step. It seems unrealistic.</a:t>
            </a:r>
          </a:p>
          <a:p>
            <a:r>
              <a:rPr lang="en-US" altLang="ja-JP" sz="2000" dirty="0"/>
              <a:t>extremely strong updraft</a:t>
            </a:r>
          </a:p>
          <a:p>
            <a:pPr lvl="1"/>
            <a:endParaRPr lang="en-US" altLang="ja-JP" sz="1800" dirty="0"/>
          </a:p>
          <a:p>
            <a:endParaRPr kumimoji="1" lang="en-US" altLang="ja-JP" sz="2000" dirty="0"/>
          </a:p>
          <a:p>
            <a:endParaRPr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</p:txBody>
      </p:sp>
      <p:pic>
        <p:nvPicPr>
          <p:cNvPr id="3092" name="Picture 12" descr="\\lib.npd.naps.kishou.go.jp\share3\メソ\河野耕平\素材\PDC\org_pptcncl_x104t1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2"/>
          <a:stretch/>
        </p:blipFill>
        <p:spPr bwMode="auto">
          <a:xfrm>
            <a:off x="2908321" y="3074400"/>
            <a:ext cx="756000" cy="20602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450802" y="4991995"/>
            <a:ext cx="3337222" cy="1412086"/>
            <a:chOff x="1716556" y="1844824"/>
            <a:chExt cx="6856706" cy="212287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22" name="グループ化 21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24" name="直線コネクタ 23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円弧 29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円弧 30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3" name="円弧 22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弧 14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979194" y="4991995"/>
            <a:ext cx="3337222" cy="1412086"/>
            <a:chOff x="1716556" y="1844824"/>
            <a:chExt cx="6856706" cy="212287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46" name="グループ化 45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48" name="直線コネクタ 47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円弧 53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円弧 54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7" name="円弧 46"/>
                <p:cNvSpPr/>
                <p:nvPr/>
              </p:nvSpPr>
              <p:spPr>
                <a:xfrm>
                  <a:off x="2978037" y="1052736"/>
                  <a:ext cx="5623940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" name="テキスト ボックス 42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-1523806" y="2765627"/>
                <a:ext cx="6640684" cy="1965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-80107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4134801" y="2309683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359416" y="2959206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36" name="円弧 35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弧 36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弧 37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弧 38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弧 39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弧 40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2150863" y="628813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N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67287" y="6288139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N+1</a:t>
            </a:r>
            <a:r>
              <a:rPr kumimoji="1" lang="en-US" altLang="ja-JP" sz="1400" dirty="0"/>
              <a:t> step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4283968" y="5712075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sz="1100" b="1" dirty="0" err="1">
                <a:solidFill>
                  <a:srgbClr val="FF0000"/>
                </a:solidFill>
              </a:rPr>
              <a:t>Δθ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7812360" y="5712075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sz="1100" b="1" dirty="0" err="1">
                <a:solidFill>
                  <a:srgbClr val="FF0000"/>
                </a:solidFill>
              </a:rPr>
              <a:t>Δθ</a:t>
            </a:r>
            <a:endParaRPr lang="ja-JP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\\lib.npd.naps.kishou.go.jp\share3\メソ\河野耕平\素材\PDC\padj_wstg_x104t1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8" r="27567"/>
          <a:stretch/>
        </p:blipFill>
        <p:spPr bwMode="auto">
          <a:xfrm>
            <a:off x="4247965" y="3073455"/>
            <a:ext cx="75541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lib.npd.naps.kishou.go.jp\share3\メソ\河野耕平\素材\PDC\prk1_wstg_x104t1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3"/>
          <a:stretch/>
        </p:blipFill>
        <p:spPr bwMode="auto">
          <a:xfrm>
            <a:off x="5503267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lib.npd.naps.kishou.go.jp\share3\メソ\河野耕平\素材\PDC\prk3_wstg_x104t1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3"/>
          <a:stretch/>
        </p:blipFill>
        <p:spPr bwMode="auto">
          <a:xfrm>
            <a:off x="7164288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lib.npd.naps.kishou.go.jp\share3\メソ\河野耕平\素材\PDC\prk2_wstg_x104t12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r="27591"/>
          <a:stretch/>
        </p:blipFill>
        <p:spPr bwMode="auto">
          <a:xfrm>
            <a:off x="6345873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\lib.npd.naps.kishou.go.jp\share3\メソ\河野耕平\素材\PDC\padj_wstg_x104t12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0" r="27163"/>
          <a:stretch/>
        </p:blipFill>
        <p:spPr bwMode="auto">
          <a:xfrm>
            <a:off x="8064472" y="3068960"/>
            <a:ext cx="756000" cy="2060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上矢印 3072"/>
          <p:cNvSpPr/>
          <p:nvPr/>
        </p:nvSpPr>
        <p:spPr>
          <a:xfrm rot="20746274">
            <a:off x="4760465" y="5248239"/>
            <a:ext cx="142266" cy="4505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上矢印 74"/>
          <p:cNvSpPr/>
          <p:nvPr/>
        </p:nvSpPr>
        <p:spPr>
          <a:xfrm>
            <a:off x="5868144" y="5277513"/>
            <a:ext cx="90724" cy="383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上矢印 75"/>
          <p:cNvSpPr/>
          <p:nvPr/>
        </p:nvSpPr>
        <p:spPr>
          <a:xfrm rot="1168483" flipH="1">
            <a:off x="6471898" y="5292420"/>
            <a:ext cx="127975" cy="431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上矢印 77"/>
          <p:cNvSpPr/>
          <p:nvPr/>
        </p:nvSpPr>
        <p:spPr>
          <a:xfrm>
            <a:off x="8369708" y="5301208"/>
            <a:ext cx="90724" cy="383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3" name="テキスト ボックス 3082"/>
          <p:cNvSpPr txBox="1"/>
          <p:nvPr/>
        </p:nvSpPr>
        <p:spPr>
          <a:xfrm>
            <a:off x="3895664" y="3212976"/>
            <a:ext cx="1396416" cy="60016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2"/>
                </a:solidFill>
              </a:rPr>
              <a:t>significant </a:t>
            </a:r>
            <a:r>
              <a:rPr lang="en-US" altLang="ja-JP" sz="1100" dirty="0">
                <a:solidFill>
                  <a:srgbClr val="FF0000"/>
                </a:solidFill>
              </a:rPr>
              <a:t>pressure increase</a:t>
            </a:r>
            <a:r>
              <a:rPr lang="en-US" altLang="ja-JP" sz="1100" dirty="0">
                <a:solidFill>
                  <a:schemeClr val="tx2"/>
                </a:solidFill>
              </a:rPr>
              <a:t> by latent heat</a:t>
            </a:r>
          </a:p>
        </p:txBody>
      </p:sp>
      <p:sp>
        <p:nvSpPr>
          <p:cNvPr id="3084" name="テキスト ボックス 3083"/>
          <p:cNvSpPr txBox="1"/>
          <p:nvPr/>
        </p:nvSpPr>
        <p:spPr>
          <a:xfrm>
            <a:off x="5566871" y="3206446"/>
            <a:ext cx="2245489" cy="43088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100" dirty="0"/>
              <a:t>Local high </a:t>
            </a:r>
            <a:r>
              <a:rPr lang="en-US" altLang="ja-JP" sz="1100" dirty="0">
                <a:solidFill>
                  <a:srgbClr val="FF0000"/>
                </a:solidFill>
              </a:rPr>
              <a:t>pressure is mitigated  </a:t>
            </a:r>
            <a:r>
              <a:rPr lang="en-US" altLang="ja-JP" sz="1100" dirty="0"/>
              <a:t>through following dynamics steps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856104" y="3212976"/>
            <a:ext cx="1396416" cy="60016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2"/>
                </a:solidFill>
              </a:rPr>
              <a:t>significant </a:t>
            </a:r>
            <a:r>
              <a:rPr lang="en-US" altLang="ja-JP" sz="1100" dirty="0">
                <a:solidFill>
                  <a:srgbClr val="FF0000"/>
                </a:solidFill>
              </a:rPr>
              <a:t>pressure increase</a:t>
            </a:r>
            <a:r>
              <a:rPr lang="en-US" altLang="ja-JP" sz="1100" dirty="0">
                <a:solidFill>
                  <a:schemeClr val="tx2"/>
                </a:solidFill>
              </a:rPr>
              <a:t> by latent heat</a:t>
            </a:r>
          </a:p>
        </p:txBody>
      </p:sp>
      <p:cxnSp>
        <p:nvCxnSpPr>
          <p:cNvPr id="3087" name="直線コネクタ 3086"/>
          <p:cNvCxnSpPr>
            <a:stCxn id="60" idx="0"/>
            <a:endCxn id="3092" idx="3"/>
          </p:cNvCxnSpPr>
          <p:nvPr/>
        </p:nvCxnSpPr>
        <p:spPr>
          <a:xfrm flipH="1" flipV="1">
            <a:off x="3664321" y="4104529"/>
            <a:ext cx="871675" cy="160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正方形/長方形 3090"/>
          <p:cNvSpPr/>
          <p:nvPr/>
        </p:nvSpPr>
        <p:spPr>
          <a:xfrm>
            <a:off x="2890815" y="3068960"/>
            <a:ext cx="412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</a:rPr>
              <a:t>Δθ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97" name="テキスト ボックス 3096"/>
          <p:cNvSpPr txBox="1"/>
          <p:nvPr/>
        </p:nvSpPr>
        <p:spPr>
          <a:xfrm>
            <a:off x="179512" y="443547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</a:rPr>
              <a:t>extreamly</a:t>
            </a:r>
            <a:r>
              <a:rPr lang="en-US" altLang="ja-JP" sz="1200" b="1" dirty="0">
                <a:solidFill>
                  <a:schemeClr val="bg1"/>
                </a:solidFill>
              </a:rPr>
              <a:t> strong updrafts</a:t>
            </a:r>
          </a:p>
          <a:p>
            <a:r>
              <a:rPr lang="ja-JP" altLang="en-US" sz="1200" b="1" dirty="0">
                <a:solidFill>
                  <a:schemeClr val="bg1"/>
                </a:solidFill>
              </a:rPr>
              <a:t>（</a:t>
            </a:r>
            <a:r>
              <a:rPr lang="en-US" altLang="ja-JP" sz="1200" b="1" dirty="0">
                <a:solidFill>
                  <a:schemeClr val="bg1"/>
                </a:solidFill>
              </a:rPr>
              <a:t>&gt;20m/s)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96" name="グループ化 95"/>
          <p:cNvGrpSpPr/>
          <p:nvPr/>
        </p:nvGrpSpPr>
        <p:grpSpPr>
          <a:xfrm>
            <a:off x="-2005582" y="5013176"/>
            <a:ext cx="3337222" cy="1412086"/>
            <a:chOff x="1716556" y="1844824"/>
            <a:chExt cx="6856706" cy="2122874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106" name="グループ化 105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110" name="グループ化 109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112" name="直線コネクタ 111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コネクタ 112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113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コネクタ 116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円弧 117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" name="円弧 118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11" name="円弧 110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7" name="テキスト ボックス 106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108" name="直線コネクタ 107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テキスト ボックス 108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98" name="テキスト ボックス 97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00" name="円弧 99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弧 100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弧 101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弧 102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弧 103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弧 104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4" name="角丸四角形 143"/>
          <p:cNvSpPr/>
          <p:nvPr/>
        </p:nvSpPr>
        <p:spPr>
          <a:xfrm>
            <a:off x="827584" y="5733256"/>
            <a:ext cx="504056" cy="490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ADJ</a:t>
            </a:r>
          </a:p>
          <a:p>
            <a:pPr algn="ctr"/>
            <a:r>
              <a:rPr lang="en-US" altLang="ja-JP" sz="1100" b="1" dirty="0" err="1">
                <a:solidFill>
                  <a:srgbClr val="FF0000"/>
                </a:solidFill>
              </a:rPr>
              <a:t>Δθ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145" name="グループ化 144"/>
          <p:cNvGrpSpPr/>
          <p:nvPr/>
        </p:nvGrpSpPr>
        <p:grpSpPr>
          <a:xfrm>
            <a:off x="8604448" y="5013176"/>
            <a:ext cx="3337222" cy="1412086"/>
            <a:chOff x="1716556" y="1844824"/>
            <a:chExt cx="6856706" cy="2122874"/>
          </a:xfrm>
        </p:grpSpPr>
        <p:grpSp>
          <p:nvGrpSpPr>
            <p:cNvPr id="146" name="グループ化 145"/>
            <p:cNvGrpSpPr/>
            <p:nvPr/>
          </p:nvGrpSpPr>
          <p:grpSpPr>
            <a:xfrm>
              <a:off x="1716556" y="1844824"/>
              <a:ext cx="6856706" cy="2122874"/>
              <a:chOff x="-1739828" y="836712"/>
              <a:chExt cx="6856706" cy="2122874"/>
            </a:xfrm>
          </p:grpSpPr>
          <p:grpSp>
            <p:nvGrpSpPr>
              <p:cNvPr id="155" name="グループ化 154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159" name="グループ化 158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161" name="直線コネクタ 160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線コネクタ 161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線コネクタ 162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線コネクタ 163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線コネクタ 164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円弧 166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" name="円弧 167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60" name="円弧 159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6" name="テキスト ボックス 155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cxnSp>
            <p:nvCxnSpPr>
              <p:cNvPr id="157" name="直線コネクタ 156"/>
              <p:cNvCxnSpPr/>
              <p:nvPr/>
            </p:nvCxnSpPr>
            <p:spPr>
              <a:xfrm flipV="1">
                <a:off x="-1523806" y="2765625"/>
                <a:ext cx="6640684" cy="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テキスト ボックス 157"/>
              <p:cNvSpPr txBox="1"/>
              <p:nvPr/>
            </p:nvSpPr>
            <p:spPr>
              <a:xfrm>
                <a:off x="-509860" y="1547501"/>
                <a:ext cx="843810" cy="37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/>
                  <a:t>Δt</a:t>
                </a:r>
                <a:r>
                  <a:rPr lang="en-US" altLang="ja-JP" sz="1000" dirty="0"/>
                  <a:t>/2</a:t>
                </a:r>
                <a:endParaRPr kumimoji="1" lang="ja-JP" altLang="en-US" sz="1000" dirty="0"/>
              </a:p>
            </p:txBody>
          </p:sp>
        </p:grpSp>
        <p:sp>
          <p:nvSpPr>
            <p:cNvPr id="147" name="テキスト ボックス 146"/>
            <p:cNvSpPr txBox="1"/>
            <p:nvPr/>
          </p:nvSpPr>
          <p:spPr>
            <a:xfrm>
              <a:off x="4385476" y="2348880"/>
              <a:ext cx="626436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endParaRPr kumimoji="1" lang="ja-JP" altLang="en-US" sz="1000" dirty="0"/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2483767" y="2996953"/>
              <a:ext cx="843810" cy="370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err="1"/>
                <a:t>Δt</a:t>
              </a:r>
              <a:r>
                <a:rPr lang="en-US" altLang="ja-JP" sz="1000" dirty="0"/>
                <a:t>/3</a:t>
              </a:r>
              <a:endParaRPr kumimoji="1" lang="ja-JP" altLang="en-US" sz="1000" dirty="0"/>
            </a:p>
          </p:txBody>
        </p:sp>
        <p:sp>
          <p:nvSpPr>
            <p:cNvPr id="149" name="円弧 148"/>
            <p:cNvSpPr/>
            <p:nvPr/>
          </p:nvSpPr>
          <p:spPr>
            <a:xfrm rot="10800000">
              <a:off x="1766239" y="3141778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弧 149"/>
            <p:cNvSpPr/>
            <p:nvPr/>
          </p:nvSpPr>
          <p:spPr>
            <a:xfrm rot="10800000">
              <a:off x="1763688" y="3140967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弧 150"/>
            <p:cNvSpPr/>
            <p:nvPr/>
          </p:nvSpPr>
          <p:spPr>
            <a:xfrm rot="10800000">
              <a:off x="1763688" y="3140968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弧 151"/>
            <p:cNvSpPr/>
            <p:nvPr/>
          </p:nvSpPr>
          <p:spPr>
            <a:xfrm rot="10800000">
              <a:off x="2708279" y="3141779"/>
              <a:ext cx="927617" cy="503246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弧 152"/>
            <p:cNvSpPr/>
            <p:nvPr/>
          </p:nvSpPr>
          <p:spPr>
            <a:xfrm rot="10800000">
              <a:off x="2705728" y="3140968"/>
              <a:ext cx="556332" cy="465717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弧 153"/>
            <p:cNvSpPr/>
            <p:nvPr/>
          </p:nvSpPr>
          <p:spPr>
            <a:xfrm rot="10800000">
              <a:off x="2705728" y="3140969"/>
              <a:ext cx="397298" cy="436220"/>
            </a:xfrm>
            <a:prstGeom prst="arc">
              <a:avLst>
                <a:gd name="adj1" fmla="val 10790384"/>
                <a:gd name="adj2" fmla="val 21549450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1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173" name="上矢印 172"/>
          <p:cNvSpPr/>
          <p:nvPr/>
        </p:nvSpPr>
        <p:spPr>
          <a:xfrm rot="20746274">
            <a:off x="7544893" y="5239773"/>
            <a:ext cx="142266" cy="4505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4168309" y="4895582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Max:+240Pa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5426107" y="4903276"/>
            <a:ext cx="946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Max:+120Pa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6290203" y="490327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Max:+80Pa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8018395" y="4903276"/>
            <a:ext cx="946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Max:+240Pa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2843437" y="4903276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00FF"/>
                </a:solidFill>
              </a:rPr>
              <a:t>Max:+0.1K/s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60674" y="5224861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</a:rPr>
              <a:t>Δt</a:t>
            </a:r>
            <a:r>
              <a:rPr lang="en-US" altLang="ja-JP" sz="1400" b="1" dirty="0">
                <a:solidFill>
                  <a:srgbClr val="0000FF"/>
                </a:solidFill>
              </a:rPr>
              <a:t>=15s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7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584176"/>
          </a:xfrm>
        </p:spPr>
        <p:txBody>
          <a:bodyPr/>
          <a:lstStyle/>
          <a:p>
            <a:r>
              <a:rPr lang="en-US" altLang="ja-JP" sz="2400" b="1" dirty="0">
                <a:solidFill>
                  <a:schemeClr val="tx2"/>
                </a:solidFill>
              </a:rPr>
              <a:t>Our suspicion:  are these two issues due to simple coupling “isobaric physics with isochoric dynamics” ?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lvl="1"/>
            <a:r>
              <a:rPr lang="en-US" altLang="ja-JP" sz="2000" dirty="0">
                <a:solidFill>
                  <a:schemeClr val="tx2"/>
                </a:solidFill>
              </a:rPr>
              <a:t>explore the issues comparing to another coupling method which incorporates the change of cell volume  in condensation.</a:t>
            </a:r>
          </a:p>
          <a:p>
            <a:pPr lvl="1"/>
            <a:endParaRPr lang="en-US" altLang="ja-JP" sz="20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2880" y="3140968"/>
            <a:ext cx="3673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/>
              <a:t>Alex </a:t>
            </a:r>
            <a:r>
              <a:rPr lang="en-US" altLang="ja-JP" sz="1200" b="1" dirty="0" err="1"/>
              <a:t>Reinecke</a:t>
            </a:r>
            <a:r>
              <a:rPr lang="en-US" altLang="ja-JP" sz="1200" b="1" dirty="0"/>
              <a:t> et al: COUPLING PHYSICAL PARAMETARZATION TO A THREE-DIMENSIONAL SEM MODEL. </a:t>
            </a:r>
          </a:p>
          <a:p>
            <a:r>
              <a:rPr lang="en-US" altLang="ja-JP" sz="1200" i="1" dirty="0"/>
              <a:t>ECMWF </a:t>
            </a:r>
            <a:r>
              <a:rPr lang="en-US" altLang="ja-JP" sz="1200" i="1" dirty="0" err="1"/>
              <a:t>workshop:Shedding</a:t>
            </a:r>
            <a:r>
              <a:rPr lang="en-US" altLang="ja-JP" sz="1200" i="1" dirty="0"/>
              <a:t> light on the </a:t>
            </a:r>
            <a:r>
              <a:rPr lang="en-US" altLang="ja-JP" sz="1200" i="1" dirty="0" err="1"/>
              <a:t>greyzone</a:t>
            </a:r>
            <a:endParaRPr lang="en-US" altLang="ja-JP" sz="1200" i="1" dirty="0"/>
          </a:p>
          <a:p>
            <a:r>
              <a:rPr lang="en-US" altLang="ja-JP" sz="1200" dirty="0">
                <a:solidFill>
                  <a:schemeClr val="tx2"/>
                </a:solidFill>
              </a:rPr>
              <a:t>https://www.ecmwf.int/en/learning/workshops/shedding-light-greyzone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96952"/>
            <a:ext cx="4541916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835696" y="2564904"/>
            <a:ext cx="262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↓ </a:t>
            </a:r>
            <a:r>
              <a:rPr lang="en-US" altLang="ja-JP" sz="1400" dirty="0"/>
              <a:t>We refer to this slide concept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5768" y="4797152"/>
            <a:ext cx="353072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48h NEPTUNE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solidFill>
                  <a:schemeClr val="tx2"/>
                </a:solidFill>
              </a:rPr>
              <a:t>Most significant difference in tropical upper troposphere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2"/>
                </a:solidFill>
              </a:rPr>
              <a:t>Large difference associated with deep convection in tropics</a:t>
            </a:r>
            <a:endParaRPr kumimoji="1" lang="ja-JP" alt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076056" y="5301208"/>
            <a:ext cx="2868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Outline</a:t>
            </a:r>
            <a:endParaRPr lang="ja-JP" altLang="en-US" dirty="0"/>
          </a:p>
        </p:txBody>
      </p:sp>
      <p:sp>
        <p:nvSpPr>
          <p:cNvPr id="1229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ja-JP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Nonhydrostatic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model ASUCA</a:t>
            </a:r>
          </a:p>
          <a:p>
            <a:pPr eaLnBrk="1" hangingPunct="1"/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Issues of suspicious convection growth seen in the JMA’s regional model</a:t>
            </a:r>
          </a:p>
          <a:p>
            <a:pPr lvl="1"/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these issues due to simple coupling “isobaric physics with isochoric dynamics” ?</a:t>
            </a:r>
          </a:p>
          <a:p>
            <a:r>
              <a:rPr lang="en-US" altLang="ja-JP" sz="2800" dirty="0"/>
              <a:t>Consideration and trial on coupling isobaric physics with isochoric (height-based) dynamics</a:t>
            </a:r>
          </a:p>
          <a:p>
            <a:pPr lvl="1"/>
            <a:r>
              <a:rPr lang="en-US" altLang="ja-JP" sz="2000" dirty="0"/>
              <a:t>To explore these issues, another coupling method which incorporates the change of cell volume  in condensation is tested</a:t>
            </a:r>
          </a:p>
          <a:p>
            <a:pPr lvl="2"/>
            <a:r>
              <a:rPr lang="en-US" altLang="ja-JP" sz="2000" dirty="0"/>
              <a:t>Description of the coupling method</a:t>
            </a:r>
          </a:p>
          <a:p>
            <a:pPr lvl="1"/>
            <a:r>
              <a:rPr lang="en-US" altLang="ja-JP" sz="2400" dirty="0"/>
              <a:t>Tests and Results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A72C81CC-DBD0-4967-A1A5-FC64F85A9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375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726534" y="2574196"/>
            <a:ext cx="466795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sz="2800" dirty="0"/>
              <a:t>Coupling isobaric physics with isochoric dynamics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20689"/>
            <a:ext cx="8219256" cy="1368152"/>
          </a:xfrm>
        </p:spPr>
        <p:txBody>
          <a:bodyPr/>
          <a:lstStyle/>
          <a:p>
            <a:r>
              <a:rPr lang="en-US" altLang="ja-JP" sz="2400" dirty="0"/>
              <a:t>Current coupling</a:t>
            </a:r>
          </a:p>
          <a:p>
            <a:pPr lvl="1"/>
            <a:r>
              <a:rPr lang="en-US" altLang="ja-JP" sz="2000" dirty="0"/>
              <a:t>passes </a:t>
            </a:r>
            <a:r>
              <a:rPr lang="en-US" altLang="ja-JP" sz="2000" b="1" dirty="0"/>
              <a:t>inputs </a:t>
            </a:r>
            <a:r>
              <a:rPr lang="en-US" altLang="ja-JP" sz="2000" dirty="0"/>
              <a:t>to physics, then receives </a:t>
            </a:r>
            <a:r>
              <a:rPr lang="en-US" altLang="ja-JP" sz="2000" b="1" dirty="0"/>
              <a:t>tendencies (</a:t>
            </a:r>
            <a:r>
              <a:rPr lang="en-US" altLang="ja-JP" sz="2000" b="1" dirty="0" err="1"/>
              <a:t>Δθ</a:t>
            </a:r>
            <a:r>
              <a:rPr lang="en-US" altLang="ja-JP" sz="2000" b="1" dirty="0"/>
              <a:t>)</a:t>
            </a:r>
          </a:p>
          <a:p>
            <a:pPr lvl="1"/>
            <a:r>
              <a:rPr lang="en-US" altLang="ja-JP" sz="2000" dirty="0"/>
              <a:t>assume that total density in each cell is kept constant. </a:t>
            </a:r>
            <a:r>
              <a:rPr lang="ja-JP" altLang="en-US" sz="2000" dirty="0"/>
              <a:t>⇒ </a:t>
            </a:r>
            <a:r>
              <a:rPr lang="en-US" altLang="ja-JP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dp</a:t>
            </a:r>
            <a:r>
              <a:rPr lang="ja-JP" altLang="en-US" sz="2000" dirty="0">
                <a:latin typeface="Cambria Math" panose="02040503050406030204" pitchFamily="18" charset="0"/>
              </a:rPr>
              <a:t>≠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ja-JP" altLang="en-US" sz="2000" dirty="0">
              <a:latin typeface="Cambria Math" panose="02040503050406030204" pitchFamily="18" charset="0"/>
            </a:endParaRPr>
          </a:p>
          <a:p>
            <a:pPr lvl="1"/>
            <a:endParaRPr lang="en-US" altLang="ja-JP" sz="2000" dirty="0"/>
          </a:p>
          <a:p>
            <a:pPr lvl="1"/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5" name="正方形/長方形 4"/>
          <p:cNvSpPr>
            <a:spLocks noChangeAspect="1"/>
          </p:cNvSpPr>
          <p:nvPr/>
        </p:nvSpPr>
        <p:spPr>
          <a:xfrm>
            <a:off x="1547664" y="351030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>
            <a:spLocks noChangeAspect="1"/>
          </p:cNvSpPr>
          <p:nvPr/>
        </p:nvSpPr>
        <p:spPr>
          <a:xfrm>
            <a:off x="1547664" y="279022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>
            <a:spLocks noChangeAspect="1"/>
          </p:cNvSpPr>
          <p:nvPr/>
        </p:nvSpPr>
        <p:spPr>
          <a:xfrm>
            <a:off x="1547664" y="423038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</a:rPr>
              <a:t>c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>
            <a:spLocks noChangeAspect="1"/>
          </p:cNvSpPr>
          <p:nvPr/>
        </p:nvSpPr>
        <p:spPr>
          <a:xfrm>
            <a:off x="1547664" y="495046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>
            <a:spLocks noChangeAspect="1"/>
          </p:cNvSpPr>
          <p:nvPr/>
        </p:nvSpPr>
        <p:spPr>
          <a:xfrm>
            <a:off x="4499992" y="351030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>
            <a:spLocks noChangeAspect="1"/>
          </p:cNvSpPr>
          <p:nvPr/>
        </p:nvSpPr>
        <p:spPr>
          <a:xfrm>
            <a:off x="4499992" y="279022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>
            <a:spLocks noChangeAspect="1"/>
          </p:cNvSpPr>
          <p:nvPr/>
        </p:nvSpPr>
        <p:spPr>
          <a:xfrm>
            <a:off x="4499992" y="423038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rgbClr val="0000FF"/>
                </a:solidFill>
              </a:rPr>
              <a:t>dρ</a:t>
            </a:r>
            <a:r>
              <a:rPr lang="en-US" altLang="ja-JP" dirty="0">
                <a:solidFill>
                  <a:srgbClr val="0000FF"/>
                </a:solidFill>
              </a:rPr>
              <a:t>=0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3" name="正方形/長方形 22"/>
          <p:cNvSpPr>
            <a:spLocks noChangeAspect="1"/>
          </p:cNvSpPr>
          <p:nvPr/>
        </p:nvSpPr>
        <p:spPr>
          <a:xfrm>
            <a:off x="4499992" y="495046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>
            <a:spLocks noChangeAspect="1"/>
          </p:cNvSpPr>
          <p:nvPr/>
        </p:nvSpPr>
        <p:spPr>
          <a:xfrm>
            <a:off x="2411760" y="4061038"/>
            <a:ext cx="1008112" cy="103343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rgbClr val="FF0000"/>
                </a:solidFill>
              </a:rPr>
              <a:t>dp</a:t>
            </a:r>
            <a:r>
              <a:rPr lang="en-US" altLang="ja-JP" dirty="0">
                <a:solidFill>
                  <a:srgbClr val="FF0000"/>
                </a:solidFill>
              </a:rPr>
              <a:t>=0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>
            <a:spLocks noChangeAspect="1"/>
          </p:cNvSpPr>
          <p:nvPr/>
        </p:nvSpPr>
        <p:spPr>
          <a:xfrm>
            <a:off x="2555776" y="423038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>
            <a:cxnSpLocks noChangeAspect="1"/>
          </p:cNvCxnSpPr>
          <p:nvPr/>
        </p:nvCxnSpPr>
        <p:spPr>
          <a:xfrm>
            <a:off x="3419872" y="4061038"/>
            <a:ext cx="1080120" cy="16005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cxnSpLocks noChangeAspect="1"/>
          </p:cNvCxnSpPr>
          <p:nvPr/>
        </p:nvCxnSpPr>
        <p:spPr>
          <a:xfrm flipV="1">
            <a:off x="3491880" y="4950460"/>
            <a:ext cx="1008112" cy="14401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>
            <a:spLocks noChangeAspect="1"/>
          </p:cNvSpPr>
          <p:nvPr/>
        </p:nvSpPr>
        <p:spPr>
          <a:xfrm>
            <a:off x="3726535" y="414908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/>
              <a:t>Δθ</a:t>
            </a:r>
            <a:endParaRPr lang="ja-JP" altLang="en-US" dirty="0"/>
          </a:p>
        </p:txBody>
      </p:sp>
      <p:sp>
        <p:nvSpPr>
          <p:cNvPr id="36" name="正方形/長方形 35"/>
          <p:cNvSpPr>
            <a:spLocks noChangeAspect="1"/>
          </p:cNvSpPr>
          <p:nvPr/>
        </p:nvSpPr>
        <p:spPr>
          <a:xfrm>
            <a:off x="5659760" y="423038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rgbClr val="FF0000"/>
                </a:solidFill>
              </a:rPr>
              <a:t>dp</a:t>
            </a:r>
            <a:r>
              <a:rPr lang="en-US" altLang="ja-JP" dirty="0">
                <a:solidFill>
                  <a:srgbClr val="FF0000"/>
                </a:solidFill>
              </a:rPr>
              <a:t>&gt;0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>
            <a:spLocks noChangeAspect="1"/>
          </p:cNvSpPr>
          <p:nvPr/>
        </p:nvSpPr>
        <p:spPr>
          <a:xfrm>
            <a:off x="3419872" y="213285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>
            <a:cxnSpLocks noChangeAspect="1"/>
          </p:cNvCxnSpPr>
          <p:nvPr/>
        </p:nvCxnSpPr>
        <p:spPr>
          <a:xfrm>
            <a:off x="3563888" y="4487054"/>
            <a:ext cx="871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>
            <a:spLocks noChangeAspect="1"/>
          </p:cNvSpPr>
          <p:nvPr/>
        </p:nvSpPr>
        <p:spPr>
          <a:xfrm>
            <a:off x="1907704" y="22048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physics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>
            <a:spLocks noChangeAspect="1"/>
          </p:cNvSpPr>
          <p:nvPr/>
        </p:nvSpPr>
        <p:spPr>
          <a:xfrm>
            <a:off x="4770021" y="220486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dynamics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5349667" y="4518412"/>
            <a:ext cx="23808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>
            <a:spLocks noChangeAspect="1"/>
          </p:cNvSpPr>
          <p:nvPr/>
        </p:nvSpPr>
        <p:spPr>
          <a:xfrm>
            <a:off x="7171928" y="423038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531968" y="4061038"/>
            <a:ext cx="0" cy="3447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7531968" y="4774180"/>
            <a:ext cx="0" cy="3923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7740352" y="4590420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 flipH="1">
            <a:off x="3491880" y="4590420"/>
            <a:ext cx="871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59" y="2853476"/>
            <a:ext cx="958860" cy="368792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587752" y="2799737"/>
            <a:ext cx="1152128" cy="422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9400" y="36543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isobaric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03376" y="5192906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Cell volume expansion</a:t>
            </a:r>
            <a:endParaRPr kumimoji="1" lang="ja-JP" altLang="en-US" sz="1100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6955904" y="4590420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789535" y="5310500"/>
            <a:ext cx="1606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Local high pressure will be mitigated through following dynamics steps</a:t>
            </a:r>
            <a:endParaRPr kumimoji="1" lang="ja-JP" altLang="en-US" sz="1100" dirty="0"/>
          </a:p>
        </p:txBody>
      </p:sp>
      <p:sp>
        <p:nvSpPr>
          <p:cNvPr id="60" name="右矢印 59"/>
          <p:cNvSpPr/>
          <p:nvPr/>
        </p:nvSpPr>
        <p:spPr>
          <a:xfrm>
            <a:off x="6573803" y="4518412"/>
            <a:ext cx="23808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>
            <a:spLocks noChangeAspect="1"/>
          </p:cNvSpPr>
          <p:nvPr/>
        </p:nvSpPr>
        <p:spPr>
          <a:xfrm>
            <a:off x="3541192" y="450912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inputs</a:t>
            </a:r>
            <a:endParaRPr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283968" y="364502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isochoric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14799"/>
      </p:ext>
    </p:extLst>
  </p:cSld>
  <p:clrMapOvr>
    <a:masterClrMapping/>
  </p:clrMapOvr>
</p:sld>
</file>

<file path=ppt/theme/theme1.xml><?xml version="1.0" encoding="utf-8"?>
<a:theme xmlns:a="http://schemas.openxmlformats.org/drawingml/2006/main" name="テンプレート第５版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テンプレート第５版a</Template>
  <TotalTime>1806</TotalTime>
  <Words>2977</Words>
  <Application>Microsoft Office PowerPoint</Application>
  <PresentationFormat>画面に合わせる (4:3)</PresentationFormat>
  <Paragraphs>620</Paragraphs>
  <Slides>30</Slides>
  <Notes>7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1" baseType="lpstr">
      <vt:lpstr>Courier</vt:lpstr>
      <vt:lpstr>HGP明朝E</vt:lpstr>
      <vt:lpstr>ＭＳ Ｐゴシック</vt:lpstr>
      <vt:lpstr>ＭＳ Ｐ明朝</vt:lpstr>
      <vt:lpstr>ＭＳ ゴシック</vt:lpstr>
      <vt:lpstr>Arial</vt:lpstr>
      <vt:lpstr>Calibri</vt:lpstr>
      <vt:lpstr>Cambria Math</vt:lpstr>
      <vt:lpstr>Symbol</vt:lpstr>
      <vt:lpstr>テンプレート第５版a</vt:lpstr>
      <vt:lpstr>数式</vt:lpstr>
      <vt:lpstr>Coupling isobaric physics with isochoric dynamics</vt:lpstr>
      <vt:lpstr>Outline</vt:lpstr>
      <vt:lpstr>specification of  the dynamical core “ASUCA”</vt:lpstr>
      <vt:lpstr>PowerPoint プレゼンテーション</vt:lpstr>
      <vt:lpstr>motivation</vt:lpstr>
      <vt:lpstr>motivation</vt:lpstr>
      <vt:lpstr>motivation</vt:lpstr>
      <vt:lpstr>Outline</vt:lpstr>
      <vt:lpstr>Coupling isobaric physics with isochoric dynamics</vt:lpstr>
      <vt:lpstr>Coupling isobaric physics with isochoric dynamics</vt:lpstr>
      <vt:lpstr>Coupling isobaric physics with isochoric dynamics</vt:lpstr>
      <vt:lpstr>Coupling isobaric physics with isochoric dynamics</vt:lpstr>
      <vt:lpstr>Coupling isobaric physics with isochoric dynamics</vt:lpstr>
      <vt:lpstr>Coupling isobaric physics with isochoric dynamics</vt:lpstr>
      <vt:lpstr>Warm bubble test</vt:lpstr>
      <vt:lpstr>PowerPoint プレゼンテーション</vt:lpstr>
      <vt:lpstr>PowerPoint プレゼンテーション</vt:lpstr>
      <vt:lpstr>From a warm bubble test</vt:lpstr>
      <vt:lpstr>“extremely strong updrafts” case</vt:lpstr>
      <vt:lpstr>PowerPoint プレゼンテーション</vt:lpstr>
      <vt:lpstr>Conclusion</vt:lpstr>
      <vt:lpstr>BACKUP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Governing equations of ASUCA</vt:lpstr>
      <vt:lpstr>ASUCA’s prognostic variable involved with energy</vt:lpstr>
      <vt:lpstr>Schematic structure of the “Physics Library”</vt:lpstr>
      <vt:lpstr>Implementation of physical processes </vt:lpstr>
    </vt:vector>
  </TitlesOfParts>
  <Company>気象庁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Coupling isobaric physics with isochoric dynamics</dc:title>
  <dc:creator>気象庁</dc:creator>
  <cp:lastModifiedBy>npd</cp:lastModifiedBy>
  <cp:revision>607</cp:revision>
  <cp:lastPrinted>2018-07-01T13:32:11Z</cp:lastPrinted>
  <dcterms:created xsi:type="dcterms:W3CDTF">2018-06-23T06:52:50Z</dcterms:created>
  <dcterms:modified xsi:type="dcterms:W3CDTF">2018-07-11T05:52:14Z</dcterms:modified>
</cp:coreProperties>
</file>