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93" r:id="rId3"/>
    <p:sldId id="301" r:id="rId4"/>
    <p:sldId id="294" r:id="rId5"/>
    <p:sldId id="295" r:id="rId6"/>
    <p:sldId id="257" r:id="rId7"/>
    <p:sldId id="290" r:id="rId8"/>
    <p:sldId id="264" r:id="rId9"/>
    <p:sldId id="266" r:id="rId10"/>
    <p:sldId id="267" r:id="rId11"/>
    <p:sldId id="296" r:id="rId12"/>
    <p:sldId id="297" r:id="rId13"/>
    <p:sldId id="298" r:id="rId14"/>
    <p:sldId id="299" r:id="rId15"/>
    <p:sldId id="302" r:id="rId16"/>
    <p:sldId id="300" r:id="rId17"/>
    <p:sldId id="303" r:id="rId18"/>
    <p:sldId id="304" r:id="rId19"/>
    <p:sldId id="305" r:id="rId20"/>
    <p:sldId id="306" r:id="rId21"/>
    <p:sldId id="268" r:id="rId22"/>
    <p:sldId id="263" r:id="rId23"/>
    <p:sldId id="275" r:id="rId24"/>
    <p:sldId id="261" r:id="rId25"/>
    <p:sldId id="274" r:id="rId26"/>
    <p:sldId id="291" r:id="rId27"/>
    <p:sldId id="270" r:id="rId28"/>
    <p:sldId id="308" r:id="rId29"/>
    <p:sldId id="282" r:id="rId30"/>
    <p:sldId id="280" r:id="rId31"/>
    <p:sldId id="289" r:id="rId32"/>
    <p:sldId id="307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/>
    <p:restoredTop sz="85408"/>
  </p:normalViewPr>
  <p:slideViewPr>
    <p:cSldViewPr snapToGrid="0" snapToObjects="1">
      <p:cViewPr varScale="1">
        <p:scale>
          <a:sx n="111" d="100"/>
          <a:sy n="111" d="100"/>
        </p:scale>
        <p:origin x="16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03563-9DB4-B847-AD1B-D2F45BE902C9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7835B-EB9A-0641-A194-E47AE06B6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Left out a step of the offline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7835B-EB9A-0641-A194-E47AE06B67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we would like to do with the info in</a:t>
            </a:r>
            <a:r>
              <a:rPr lang="en-US" baseline="0" dirty="0"/>
              <a:t> the SE grid.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7835B-EB9A-0641-A194-E47AE06B67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MOAB does not have </a:t>
            </a:r>
            <a:r>
              <a:rPr lang="en-US" dirty="0" err="1"/>
              <a:t>datatypes</a:t>
            </a:r>
            <a:r>
              <a:rPr lang="en-US" dirty="0"/>
              <a:t> that grow with N or P.   Knows more then just total </a:t>
            </a:r>
            <a:r>
              <a:rPr lang="en-US" dirty="0" err="1"/>
              <a:t>dof</a:t>
            </a:r>
            <a:r>
              <a:rPr lang="en-US" dirty="0"/>
              <a:t>.   </a:t>
            </a:r>
            <a:r>
              <a:rPr lang="en-US"/>
              <a:t>Knows difference between vertex, edge, face.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7835B-EB9A-0641-A194-E47AE06B67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5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Abbreviations:</a:t>
            </a:r>
          </a:p>
          <a:p>
            <a:r>
              <a:rPr lang="en-US" dirty="0"/>
              <a:t>FV: Finite Volume</a:t>
            </a:r>
          </a:p>
          <a:p>
            <a:r>
              <a:rPr lang="en-US" dirty="0"/>
              <a:t>DG:</a:t>
            </a:r>
            <a:r>
              <a:rPr lang="en-US" baseline="0" dirty="0"/>
              <a:t> Discontinuous </a:t>
            </a:r>
            <a:r>
              <a:rPr lang="en-US" baseline="0" dirty="0" err="1"/>
              <a:t>Galerkin</a:t>
            </a:r>
            <a:r>
              <a:rPr lang="en-US" baseline="0" dirty="0"/>
              <a:t> (</a:t>
            </a:r>
            <a:r>
              <a:rPr lang="en-US" baseline="0" dirty="0" err="1"/>
              <a:t>DoFs</a:t>
            </a:r>
            <a:r>
              <a:rPr lang="en-US" baseline="0" dirty="0"/>
              <a:t> on shared edges are duplicated)</a:t>
            </a:r>
          </a:p>
          <a:p>
            <a:r>
              <a:rPr lang="en-US" baseline="0" dirty="0"/>
              <a:t>CG: Continuous </a:t>
            </a:r>
            <a:r>
              <a:rPr lang="en-US" baseline="0" dirty="0" err="1"/>
              <a:t>Galerkin</a:t>
            </a:r>
            <a:r>
              <a:rPr lang="en-US" baseline="0" dirty="0"/>
              <a:t> (</a:t>
            </a:r>
            <a:r>
              <a:rPr lang="en-US" baseline="0" dirty="0" err="1"/>
              <a:t>DoFs</a:t>
            </a:r>
            <a:r>
              <a:rPr lang="en-US" baseline="0" dirty="0"/>
              <a:t> on shared edges are not duplicated)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SE: Spectral Element (can be CG or DG);</a:t>
            </a:r>
            <a:r>
              <a:rPr lang="en-US" baseline="0" dirty="0"/>
              <a:t> HOMME uses SE + CG</a:t>
            </a:r>
            <a:endParaRPr lang="en-US" dirty="0"/>
          </a:p>
          <a:p>
            <a:endParaRPr lang="en-US" dirty="0"/>
          </a:p>
          <a:p>
            <a:r>
              <a:rPr lang="en-US" dirty="0"/>
              <a:t>- Currently we only support reduction on to the root process and</a:t>
            </a:r>
            <a:r>
              <a:rPr lang="en-US" baseline="0" dirty="0"/>
              <a:t> using serial write of the weight matrix data to a file; Need to make this parallel but it hasn’t been a priority. Certainly this needs some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5D108-0D8E-CF4D-98A5-EC3A080DF7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4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371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7724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7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1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6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3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9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9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32004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822960"/>
            <a:ext cx="48006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4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82296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8229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82296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9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6357008"/>
            <a:ext cx="13716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B968F46C-1B3F-524B-8D8D-C093E64EE59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6504908"/>
            <a:ext cx="13716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69BBCD-2F7C-0D43-A3BF-BAE1B121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8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sigma.mcs.anl.gov/moab-library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659" y="1446028"/>
            <a:ext cx="8341242" cy="2424223"/>
          </a:xfrm>
        </p:spPr>
        <p:txBody>
          <a:bodyPr/>
          <a:lstStyle/>
          <a:p>
            <a:r>
              <a:rPr lang="en-US" b="0" dirty="0"/>
              <a:t>Improving climate model coupling through complete mesh representation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659" y="3870251"/>
            <a:ext cx="8426303" cy="2589028"/>
          </a:xfrm>
        </p:spPr>
        <p:txBody>
          <a:bodyPr/>
          <a:lstStyle/>
          <a:p>
            <a:r>
              <a:rPr lang="en-US" dirty="0"/>
              <a:t>Robert Jacob, </a:t>
            </a:r>
            <a:r>
              <a:rPr lang="en-US" dirty="0" err="1"/>
              <a:t>Iulian</a:t>
            </a:r>
            <a:r>
              <a:rPr lang="en-US" dirty="0"/>
              <a:t> </a:t>
            </a:r>
            <a:r>
              <a:rPr lang="en-US" dirty="0" err="1"/>
              <a:t>Grindeanu</a:t>
            </a:r>
            <a:r>
              <a:rPr lang="en-US" dirty="0"/>
              <a:t>, Vijay </a:t>
            </a:r>
            <a:r>
              <a:rPr lang="en-US" dirty="0" err="1"/>
              <a:t>Mahadevan</a:t>
            </a:r>
            <a:r>
              <a:rPr lang="en-US" dirty="0"/>
              <a:t>, Jason </a:t>
            </a:r>
            <a:r>
              <a:rPr lang="en-US" dirty="0" err="1"/>
              <a:t>Sarich</a:t>
            </a:r>
            <a:endParaRPr lang="en-US" dirty="0"/>
          </a:p>
          <a:p>
            <a:endParaRPr lang="en-US" dirty="0"/>
          </a:p>
          <a:p>
            <a:r>
              <a:rPr lang="en-US" dirty="0"/>
              <a:t>July 12, 2018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Workshop on Physics Dynamics Coupling</a:t>
            </a:r>
          </a:p>
          <a:p>
            <a:endParaRPr lang="en-US" dirty="0"/>
          </a:p>
          <a:p>
            <a:r>
              <a:rPr lang="en-US" sz="1800" dirty="0"/>
              <a:t>Support:  U.S. DOE BER “Climate Model Development and Validation” project</a:t>
            </a:r>
          </a:p>
        </p:txBody>
      </p:sp>
      <p:sp>
        <p:nvSpPr>
          <p:cNvPr id="4" name="Rectangle 3"/>
          <p:cNvSpPr/>
          <p:nvPr/>
        </p:nvSpPr>
        <p:spPr>
          <a:xfrm rot="20201595">
            <a:off x="98758" y="245607"/>
            <a:ext cx="29634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CMDV-Software</a:t>
            </a:r>
          </a:p>
        </p:txBody>
      </p:sp>
    </p:spTree>
    <p:extLst>
      <p:ext uri="{BB962C8B-B14F-4D97-AF65-F5344CB8AC3E}">
        <p14:creationId xmlns:p14="http://schemas.microsoft.com/office/powerpoint/2010/main" val="93409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121"/>
            <a:ext cx="8229600" cy="1052623"/>
          </a:xfrm>
        </p:spPr>
        <p:txBody>
          <a:bodyPr/>
          <a:lstStyle/>
          <a:p>
            <a:r>
              <a:rPr lang="en-US" sz="2400" dirty="0"/>
              <a:t>Current coupling workflow: offline/online 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online phase: run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5178" y="1912321"/>
            <a:ext cx="2254103" cy="358733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Receive new data from source model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Perform local sparse-matrix-vector multiply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Send remapped data to destination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4948" y="1646814"/>
            <a:ext cx="56990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Stored in an MCT </a:t>
            </a:r>
            <a:r>
              <a:rPr lang="en-US" dirty="0" err="1"/>
              <a:t>AttributeVector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MCT </a:t>
            </a:r>
            <a:r>
              <a:rPr lang="en-US" dirty="0" err="1"/>
              <a:t>sMatAvMult</a:t>
            </a:r>
            <a:r>
              <a:rPr lang="en-US" dirty="0"/>
              <a:t>  method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Stored in an MCT </a:t>
            </a:r>
            <a:r>
              <a:rPr lang="en-US" dirty="0" err="1"/>
              <a:t>AttributeVector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1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686800" cy="738934"/>
          </a:xfrm>
        </p:spPr>
        <p:txBody>
          <a:bodyPr/>
          <a:lstStyle/>
          <a:p>
            <a:r>
              <a:rPr lang="en-US" dirty="0"/>
              <a:t>Two problems with current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5548"/>
            <a:ext cx="8229600" cy="410581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The atmosphere-&gt;ocean interpolation does not take advantage of the high-order SE grid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The offline-online system is fragile and poorly documented</a:t>
            </a:r>
          </a:p>
        </p:txBody>
      </p:sp>
    </p:spTree>
    <p:extLst>
      <p:ext uri="{BB962C8B-B14F-4D97-AF65-F5344CB8AC3E}">
        <p14:creationId xmlns:p14="http://schemas.microsoft.com/office/powerpoint/2010/main" val="62154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121"/>
            <a:ext cx="8229600" cy="1052623"/>
          </a:xfrm>
        </p:spPr>
        <p:txBody>
          <a:bodyPr/>
          <a:lstStyle/>
          <a:p>
            <a:r>
              <a:rPr lang="en-US" sz="2400" dirty="0"/>
              <a:t>Current coupling workflow: offline/online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offline phase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22744"/>
            <a:ext cx="2371060" cy="495477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Generate grid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Convert to SCRIP format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Feed grids to program that finds intersection and calculates weights.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Obtain weights file in SCRIP format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Point model </a:t>
            </a:r>
            <a:r>
              <a:rPr lang="en-US" sz="1800" dirty="0" err="1"/>
              <a:t>config</a:t>
            </a:r>
            <a:r>
              <a:rPr lang="en-US" sz="1800" dirty="0"/>
              <a:t> file to weights file.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4827" y="1222744"/>
            <a:ext cx="56990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MPAS: grid-gen,  HOMME: internal or </a:t>
            </a:r>
            <a:r>
              <a:rPr lang="en-US" dirty="0" err="1"/>
              <a:t>GenerateCSMesh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(some of the above can output SCRIP)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SCRIP or </a:t>
            </a:r>
            <a:r>
              <a:rPr lang="en-US" dirty="0" err="1"/>
              <a:t>ESMF_Regridder</a:t>
            </a:r>
            <a:r>
              <a:rPr lang="en-US" dirty="0"/>
              <a:t> or </a:t>
            </a:r>
            <a:r>
              <a:rPr lang="en-US" dirty="0" err="1"/>
              <a:t>TempestRemap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Ex:  map_ne30np4_to_oEC60to30v3_conserve.161222.nc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cime</a:t>
            </a:r>
            <a:r>
              <a:rPr lang="en-US" dirty="0"/>
              <a:t>/</a:t>
            </a:r>
            <a:r>
              <a:rPr lang="en-US" dirty="0" err="1"/>
              <a:t>config</a:t>
            </a:r>
            <a:r>
              <a:rPr lang="en-US" dirty="0"/>
              <a:t>/($model)/</a:t>
            </a:r>
            <a:r>
              <a:rPr lang="en-US" dirty="0" err="1"/>
              <a:t>config_grid.xml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849" y="1625053"/>
            <a:ext cx="25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Generate dual of SE grid!</a:t>
            </a:r>
          </a:p>
        </p:txBody>
      </p:sp>
    </p:spTree>
    <p:extLst>
      <p:ext uri="{BB962C8B-B14F-4D97-AF65-F5344CB8AC3E}">
        <p14:creationId xmlns:p14="http://schemas.microsoft.com/office/powerpoint/2010/main" val="196158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75" y="338987"/>
            <a:ext cx="8677876" cy="640080"/>
          </a:xfrm>
        </p:spPr>
        <p:txBody>
          <a:bodyPr/>
          <a:lstStyle/>
          <a:p>
            <a:r>
              <a:rPr lang="en-US" sz="3200" dirty="0"/>
              <a:t>How SE-&gt; FV can take advantage of 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75" y="1712645"/>
            <a:ext cx="3323968" cy="21723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the polynomials to find the value at the point in the intersected ocean mesh (which is Finite Volume with all values at cell centers)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13" y="1182130"/>
            <a:ext cx="4813300" cy="4419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153665" y="2718486"/>
            <a:ext cx="160639" cy="16063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708822" y="1297459"/>
            <a:ext cx="1075037" cy="31015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70854" y="2458995"/>
            <a:ext cx="2582562" cy="86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672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640080"/>
          </a:xfrm>
        </p:spPr>
        <p:txBody>
          <a:bodyPr/>
          <a:lstStyle/>
          <a:p>
            <a:r>
              <a:rPr lang="en-US" dirty="0"/>
              <a:t>But</a:t>
            </a:r>
            <a:r>
              <a:rPr lang="is-IS" dirty="0"/>
              <a:t>…...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67" y="1089865"/>
            <a:ext cx="3323968" cy="42235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two main programs for generating interpolation weights, </a:t>
            </a:r>
          </a:p>
          <a:p>
            <a:pPr marL="0" indent="0">
              <a:buNone/>
            </a:pPr>
            <a:r>
              <a:rPr lang="en-US" dirty="0"/>
              <a:t>SCRIP and </a:t>
            </a:r>
          </a:p>
          <a:p>
            <a:pPr marL="0" indent="0">
              <a:buNone/>
            </a:pPr>
            <a:r>
              <a:rPr lang="en-US" dirty="0" err="1"/>
              <a:t>ESMF_Regridder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can only do </a:t>
            </a:r>
          </a:p>
          <a:p>
            <a:pPr marL="0" indent="0">
              <a:buNone/>
            </a:pPr>
            <a:r>
              <a:rPr lang="en-US" dirty="0"/>
              <a:t>Finite Volume to </a:t>
            </a:r>
          </a:p>
          <a:p>
            <a:pPr marL="0" indent="0">
              <a:buNone/>
            </a:pPr>
            <a:r>
              <a:rPr lang="en-US" dirty="0"/>
              <a:t>Finite Volume (or FD)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13" y="1182130"/>
            <a:ext cx="4813300" cy="4419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153665" y="2718486"/>
            <a:ext cx="160639" cy="16063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708822" y="1297459"/>
            <a:ext cx="1075037" cy="31015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70854" y="2458995"/>
            <a:ext cx="2582562" cy="86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&quot;No&quot; Symbol 3"/>
          <p:cNvSpPr/>
          <p:nvPr/>
        </p:nvSpPr>
        <p:spPr>
          <a:xfrm>
            <a:off x="3348681" y="914400"/>
            <a:ext cx="5609968" cy="4827373"/>
          </a:xfrm>
          <a:prstGeom prst="noSmoking">
            <a:avLst>
              <a:gd name="adj" fmla="val 3239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50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060" y="347620"/>
            <a:ext cx="8563232" cy="1012104"/>
          </a:xfrm>
        </p:spPr>
        <p:txBody>
          <a:bodyPr/>
          <a:lstStyle/>
          <a:p>
            <a:r>
              <a:rPr lang="en-US" dirty="0"/>
              <a:t>For an </a:t>
            </a:r>
            <a:r>
              <a:rPr lang="en-US"/>
              <a:t>FV algorithm, have </a:t>
            </a:r>
            <a:r>
              <a:rPr lang="en-US" dirty="0"/>
              <a:t>to construct a dual of the SE grid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32992" y="1533005"/>
            <a:ext cx="4813300" cy="4419600"/>
            <a:chOff x="3555313" y="1182130"/>
            <a:chExt cx="4813300" cy="4419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5313" y="1182130"/>
              <a:ext cx="4813300" cy="44196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6153665" y="2718486"/>
              <a:ext cx="160639" cy="160638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20305449">
              <a:off x="6264400" y="2673806"/>
              <a:ext cx="952933" cy="12046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5840" y="2167534"/>
            <a:ext cx="3873268" cy="1681452"/>
          </a:xfrm>
        </p:spPr>
        <p:txBody>
          <a:bodyPr/>
          <a:lstStyle/>
          <a:p>
            <a:r>
              <a:rPr lang="en-US" dirty="0"/>
              <a:t>Treat each GLL point as the center of a polygon.</a:t>
            </a:r>
          </a:p>
        </p:txBody>
      </p:sp>
    </p:spTree>
    <p:extLst>
      <p:ext uri="{BB962C8B-B14F-4D97-AF65-F5344CB8AC3E}">
        <p14:creationId xmlns:p14="http://schemas.microsoft.com/office/powerpoint/2010/main" val="95541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652437"/>
          </a:xfrm>
        </p:spPr>
        <p:txBody>
          <a:bodyPr/>
          <a:lstStyle/>
          <a:p>
            <a:r>
              <a:rPr lang="en-US" sz="3200" dirty="0"/>
              <a:t>Constructing an SE dual grid is not trivial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4644"/>
            <a:ext cx="8102009" cy="4114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Draw a polygon around each GLL node</a:t>
            </a:r>
          </a:p>
          <a:p>
            <a:endParaRPr lang="en-US" dirty="0"/>
          </a:p>
          <a:p>
            <a:r>
              <a:rPr lang="en-US" dirty="0"/>
              <a:t>For conservative interpolation, area of polygon around GLL point must match weight of GLL node</a:t>
            </a:r>
          </a:p>
          <a:p>
            <a:endParaRPr lang="en-US" dirty="0"/>
          </a:p>
          <a:p>
            <a:r>
              <a:rPr lang="en-US" dirty="0"/>
              <a:t>Must use an iterative process, similar to spring dynamics, tweaking the polygons until the areas are correct.</a:t>
            </a:r>
          </a:p>
        </p:txBody>
      </p:sp>
    </p:spTree>
    <p:extLst>
      <p:ext uri="{BB962C8B-B14F-4D97-AF65-F5344CB8AC3E}">
        <p14:creationId xmlns:p14="http://schemas.microsoft.com/office/powerpoint/2010/main" val="68420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652437"/>
          </a:xfrm>
        </p:spPr>
        <p:txBody>
          <a:bodyPr/>
          <a:lstStyle/>
          <a:p>
            <a:r>
              <a:rPr lang="en-US" sz="3200" dirty="0"/>
              <a:t>Types of dual grids  </a:t>
            </a:r>
            <a:r>
              <a:rPr lang="en-US" sz="2800" dirty="0"/>
              <a:t>(“chevron”, “natural”)</a:t>
            </a:r>
          </a:p>
        </p:txBody>
      </p:sp>
      <p:pic>
        <p:nvPicPr>
          <p:cNvPr id="2050" name="Picture 2" descr="E4-dualgrid_p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3" y="1050324"/>
            <a:ext cx="3765722" cy="37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4-dualgrid-triangles_p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78" y="2360141"/>
            <a:ext cx="3765722" cy="37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9355" y="1050324"/>
            <a:ext cx="401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Allow pentagons and hexagons.  Converges fast.  But some hexagons become non-convex (chevrons).  SCRIP can’t do non-convex grids.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4918" y="5163412"/>
            <a:ext cx="401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Only </a:t>
            </a:r>
            <a:r>
              <a:rPr lang="en-US" dirty="0"/>
              <a:t>use centers of the GLL </a:t>
            </a:r>
            <a:r>
              <a:rPr lang="en-US" dirty="0" err="1"/>
              <a:t>subcell</a:t>
            </a:r>
            <a:r>
              <a:rPr lang="en-US" dirty="0"/>
              <a:t> grids to make polygons.  All convex but many irregular shapes (after tweaking for area)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27591" y="4816046"/>
            <a:ext cx="1826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Figures by Mark Taylor</a:t>
            </a:r>
          </a:p>
        </p:txBody>
      </p:sp>
    </p:spTree>
    <p:extLst>
      <p:ext uri="{BB962C8B-B14F-4D97-AF65-F5344CB8AC3E}">
        <p14:creationId xmlns:p14="http://schemas.microsoft.com/office/powerpoint/2010/main" val="85103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42" y="276562"/>
            <a:ext cx="8229600" cy="652437"/>
          </a:xfrm>
        </p:spPr>
        <p:txBody>
          <a:bodyPr/>
          <a:lstStyle/>
          <a:p>
            <a:r>
              <a:rPr lang="en-US" sz="3200" dirty="0"/>
              <a:t>Types of dual grids </a:t>
            </a:r>
            <a:r>
              <a:rPr lang="en-US" sz="2800" dirty="0"/>
              <a:t>(“pentagons”)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0640" y="1177914"/>
            <a:ext cx="4013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remove the irregular shapes, selectively allow (convex) pentagons.</a:t>
            </a:r>
          </a:p>
          <a:p>
            <a:endParaRPr lang="en-US" dirty="0"/>
          </a:p>
          <a:p>
            <a:r>
              <a:rPr lang="en-US" dirty="0"/>
              <a:t>This is the dual grid currently used to calculate weights in atmosphere-ocean interpolation for E3SM/CESM.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483" y="5837728"/>
            <a:ext cx="1826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Figures by Mark Taylor</a:t>
            </a:r>
          </a:p>
        </p:txBody>
      </p:sp>
      <p:pic>
        <p:nvPicPr>
          <p:cNvPr id="3074" name="Picture 2" descr="E4-pentagons_p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2" y="1292974"/>
            <a:ext cx="4544754" cy="454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99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42" y="1277132"/>
            <a:ext cx="4834699" cy="4375062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661345"/>
          </a:xfrm>
        </p:spPr>
        <p:txBody>
          <a:bodyPr/>
          <a:lstStyle/>
          <a:p>
            <a:r>
              <a:rPr lang="en-US" sz="3200" dirty="0"/>
              <a:t>Intersection of SE-dual and MPAS</a:t>
            </a:r>
          </a:p>
        </p:txBody>
      </p:sp>
      <p:sp>
        <p:nvSpPr>
          <p:cNvPr id="3" name="Oval 2"/>
          <p:cNvSpPr/>
          <p:nvPr/>
        </p:nvSpPr>
        <p:spPr>
          <a:xfrm>
            <a:off x="3856565" y="3834597"/>
            <a:ext cx="159026" cy="11927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32143" y="3247961"/>
            <a:ext cx="159026" cy="11927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07291" y="4477600"/>
            <a:ext cx="159026" cy="11927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V="1">
            <a:off x="5022937" y="2931089"/>
            <a:ext cx="162836" cy="141505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8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688437"/>
          </a:xfrm>
        </p:spPr>
        <p:txBody>
          <a:bodyPr/>
          <a:lstStyle/>
          <a:p>
            <a:r>
              <a:rPr lang="en-US" dirty="0"/>
              <a:t>The other coupled problems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9581"/>
            <a:ext cx="7060019" cy="4460869"/>
          </a:xfrm>
        </p:spPr>
      </p:pic>
      <p:sp>
        <p:nvSpPr>
          <p:cNvPr id="5" name="TextBox 4"/>
          <p:cNvSpPr txBox="1"/>
          <p:nvPr/>
        </p:nvSpPr>
        <p:spPr>
          <a:xfrm>
            <a:off x="3327991" y="5901070"/>
            <a:ext cx="5248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from Center for </a:t>
            </a:r>
            <a:r>
              <a:rPr lang="en-US" sz="1400" dirty="0" err="1"/>
              <a:t>Multiscale</a:t>
            </a:r>
            <a:r>
              <a:rPr lang="en-US" sz="1400" dirty="0"/>
              <a:t> Modeling of Atmospheric Processes</a:t>
            </a:r>
          </a:p>
        </p:txBody>
      </p:sp>
      <p:sp>
        <p:nvSpPr>
          <p:cNvPr id="3" name="Oval 2"/>
          <p:cNvSpPr/>
          <p:nvPr/>
        </p:nvSpPr>
        <p:spPr>
          <a:xfrm>
            <a:off x="6060558" y="4362262"/>
            <a:ext cx="1690577" cy="140349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63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320"/>
            <a:ext cx="8516679" cy="735773"/>
          </a:xfrm>
        </p:spPr>
        <p:txBody>
          <a:bodyPr/>
          <a:lstStyle/>
          <a:p>
            <a:r>
              <a:rPr lang="en-US" sz="3200"/>
              <a:t>A solution </a:t>
            </a:r>
            <a:r>
              <a:rPr lang="en-US" sz="3200" dirty="0"/>
              <a:t>to first problem:  </a:t>
            </a:r>
            <a:r>
              <a:rPr lang="en-US" sz="3200" dirty="0" err="1"/>
              <a:t>TempestRemap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80106"/>
            <a:ext cx="8229600" cy="2266861"/>
          </a:xfrm>
        </p:spPr>
        <p:txBody>
          <a:bodyPr/>
          <a:lstStyle/>
          <a:p>
            <a:r>
              <a:rPr lang="en-US" dirty="0" err="1">
                <a:latin typeface="Calibri Regular" charset="0"/>
              </a:rPr>
              <a:t>TempestRemap</a:t>
            </a:r>
            <a:r>
              <a:rPr lang="en-US" dirty="0">
                <a:latin typeface="Calibri Regular" charset="0"/>
              </a:rPr>
              <a:t> provides offline generation of conservative, consistent and/or monotone linear maps between meshes.</a:t>
            </a:r>
          </a:p>
          <a:p>
            <a:endParaRPr lang="en-US" dirty="0">
              <a:latin typeface="Calibri Regular" charset="0"/>
            </a:endParaRPr>
          </a:p>
          <a:p>
            <a:r>
              <a:rPr lang="en-US" dirty="0">
                <a:latin typeface="Calibri Regular" charset="0"/>
              </a:rPr>
              <a:t>Supports both source and target grids which are either finite-volume based </a:t>
            </a:r>
            <a:r>
              <a:rPr lang="en-US" b="1" dirty="0">
                <a:latin typeface="Calibri Regular" charset="0"/>
              </a:rPr>
              <a:t>or finite element</a:t>
            </a:r>
            <a:r>
              <a:rPr lang="en-US" dirty="0">
                <a:latin typeface="Calibri Regular" charset="0"/>
              </a:rPr>
              <a:t>.</a:t>
            </a:r>
          </a:p>
          <a:p>
            <a:endParaRPr lang="en-US" dirty="0">
              <a:latin typeface="Calibri Regular" charset="0"/>
            </a:endParaRPr>
          </a:p>
          <a:p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https://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github.com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ClimateGlobalChange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tempestremap</a:t>
            </a:r>
            <a:endParaRPr lang="en-US" dirty="0">
              <a:latin typeface="Calibri Regular" charset="0"/>
            </a:endParaRPr>
          </a:p>
          <a:p>
            <a:endParaRPr lang="en-US" dirty="0">
              <a:latin typeface="Calibri Regular" charset="0"/>
            </a:endParaRPr>
          </a:p>
          <a:p>
            <a:r>
              <a:rPr lang="en-US" sz="1600" dirty="0"/>
              <a:t>Paul A. </a:t>
            </a:r>
            <a:r>
              <a:rPr lang="en-US" sz="1600" dirty="0" err="1"/>
              <a:t>Ullrich</a:t>
            </a:r>
            <a:r>
              <a:rPr lang="en-US" sz="1600" dirty="0"/>
              <a:t> and Mark A. Taylor, 2015: Arbitrary-Order Conservative and Consistent Remapping and a Theory of Linear Maps: Part 1. Mon. </a:t>
            </a:r>
            <a:r>
              <a:rPr lang="en-US" sz="1600" dirty="0" err="1"/>
              <a:t>Wea</a:t>
            </a:r>
            <a:r>
              <a:rPr lang="en-US" sz="1600" dirty="0"/>
              <a:t>. Rev., 143, 2419–2440, </a:t>
            </a:r>
            <a:r>
              <a:rPr lang="en-US" sz="1600" dirty="0" err="1"/>
              <a:t>doi</a:t>
            </a:r>
            <a:r>
              <a:rPr lang="en-US" sz="1600" dirty="0"/>
              <a:t>: 10.1175/MWR-D-14-00343.1</a:t>
            </a:r>
          </a:p>
          <a:p>
            <a:r>
              <a:rPr lang="en-US" sz="1600" dirty="0"/>
              <a:t>Paul A. </a:t>
            </a:r>
            <a:r>
              <a:rPr lang="en-US" sz="1600" dirty="0" err="1"/>
              <a:t>Ullrich</a:t>
            </a:r>
            <a:r>
              <a:rPr lang="en-US" sz="1600" dirty="0"/>
              <a:t>, </a:t>
            </a:r>
            <a:r>
              <a:rPr lang="en-US" sz="1600" dirty="0" err="1"/>
              <a:t>Darshi</a:t>
            </a:r>
            <a:r>
              <a:rPr lang="en-US" sz="1600" dirty="0"/>
              <a:t> </a:t>
            </a:r>
            <a:r>
              <a:rPr lang="en-US" sz="1600" dirty="0" err="1"/>
              <a:t>Devendran</a:t>
            </a:r>
            <a:r>
              <a:rPr lang="en-US" sz="1600" dirty="0"/>
              <a:t> and Hans Johansen, 2016: Arbitrary-Order Conservative and Consistent Remapping and a Theory of Linear Maps, Part 2. Mon. Weather Rev., 144, 1529-1549, </a:t>
            </a:r>
            <a:r>
              <a:rPr lang="en-US" sz="1600" dirty="0" err="1"/>
              <a:t>doi</a:t>
            </a:r>
            <a:r>
              <a:rPr lang="en-US" sz="1600" dirty="0"/>
              <a:t>: 10.1175/MWR-D-15-0301.1.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64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734"/>
            <a:ext cx="8229600" cy="611726"/>
          </a:xfrm>
        </p:spPr>
        <p:txBody>
          <a:bodyPr/>
          <a:lstStyle/>
          <a:p>
            <a:r>
              <a:rPr lang="en-US" sz="2400" dirty="0"/>
              <a:t>The other problem with the current method...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6432"/>
            <a:ext cx="8229600" cy="2405084"/>
          </a:xfrm>
        </p:spPr>
        <p:txBody>
          <a:bodyPr/>
          <a:lstStyle/>
          <a:p>
            <a:r>
              <a:rPr lang="en-US" dirty="0"/>
              <a:t>Total offline workflow poorly documented.</a:t>
            </a:r>
          </a:p>
          <a:p>
            <a:r>
              <a:rPr lang="en-US" dirty="0"/>
              <a:t>Easy to lose provenance at each step.</a:t>
            </a:r>
          </a:p>
          <a:p>
            <a:r>
              <a:rPr lang="en-US" dirty="0"/>
              <a:t>Need to generate map sets for different resolution combinations.</a:t>
            </a:r>
          </a:p>
          <a:p>
            <a:pPr lvl="1"/>
            <a:r>
              <a:rPr lang="en-US" dirty="0"/>
              <a:t>E3SM 1 degree fully coupled case (no ice sheet) has 6 maps.</a:t>
            </a:r>
          </a:p>
          <a:p>
            <a:pPr lvl="1"/>
            <a:r>
              <a:rPr lang="en-US" dirty="0"/>
              <a:t>100s of mapping files in our input data repository</a:t>
            </a:r>
          </a:p>
          <a:p>
            <a:pPr lvl="1"/>
            <a:endParaRPr lang="en-US" dirty="0"/>
          </a:p>
          <a:p>
            <a:r>
              <a:rPr lang="en-US" dirty="0"/>
              <a:t>Bottleneck to trying simulations with different grids.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607442"/>
            <a:ext cx="8229600" cy="6414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Possible Solution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433238"/>
            <a:ext cx="8229600" cy="5209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Support online interpolation by replacing MCT with MOAB!</a:t>
            </a:r>
          </a:p>
        </p:txBody>
      </p:sp>
    </p:spTree>
    <p:extLst>
      <p:ext uri="{BB962C8B-B14F-4D97-AF65-F5344CB8AC3E}">
        <p14:creationId xmlns:p14="http://schemas.microsoft.com/office/powerpoint/2010/main" val="1463532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57038"/>
          </a:xfrm>
        </p:spPr>
        <p:txBody>
          <a:bodyPr/>
          <a:lstStyle/>
          <a:p>
            <a:r>
              <a:rPr lang="en-US" dirty="0"/>
              <a:t>MCT’s idea of the mesh (grid)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514"/>
            <a:ext cx="8229600" cy="4733615"/>
          </a:xfrm>
        </p:spPr>
        <p:txBody>
          <a:bodyPr/>
          <a:lstStyle/>
          <a:p>
            <a:r>
              <a:rPr lang="en-US" dirty="0"/>
              <a:t>MCT only knows about the number of grid points or “degrees of freedom”, </a:t>
            </a:r>
            <a:r>
              <a:rPr lang="en-US" dirty="0" err="1"/>
              <a:t>dof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Each grid must have its points numbered with integers.  One unique integer per unique point.  </a:t>
            </a:r>
          </a:p>
          <a:p>
            <a:pPr lvl="2"/>
            <a:r>
              <a:rPr lang="en-US" dirty="0"/>
              <a:t>Numbering up to user/model.</a:t>
            </a:r>
          </a:p>
          <a:p>
            <a:pPr lvl="2"/>
            <a:r>
              <a:rPr lang="en-US" dirty="0"/>
              <a:t>Must be consistent if the same grid appears in more then one model.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MCT </a:t>
            </a:r>
            <a:r>
              <a:rPr lang="en-US" dirty="0" err="1"/>
              <a:t>GlobalSegmentMap</a:t>
            </a:r>
            <a:r>
              <a:rPr lang="en-US" dirty="0"/>
              <a:t> records how grid points are assigned to processors.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Does not have enough information to find intersection of 2 meshes</a:t>
            </a:r>
          </a:p>
        </p:txBody>
      </p:sp>
    </p:spTree>
    <p:extLst>
      <p:ext uri="{BB962C8B-B14F-4D97-AF65-F5344CB8AC3E}">
        <p14:creationId xmlns:p14="http://schemas.microsoft.com/office/powerpoint/2010/main" val="1534110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6F26FE61-BA02-0B4E-8CE6-2EFA2CBFF059}" type="slidenum">
              <a:rPr lang="en-US" altLang="en-US" sz="900"/>
              <a:pPr eaLnBrk="1" hangingPunct="1"/>
              <a:t>23</a:t>
            </a:fld>
            <a:endParaRPr lang="en-US" altLang="en-US" sz="90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3774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Mesh-Oriented </a:t>
            </a:r>
            <a:r>
              <a:rPr lang="en-US" dirty="0" err="1"/>
              <a:t>datABase</a:t>
            </a:r>
            <a:r>
              <a:rPr lang="en-US" dirty="0"/>
              <a:t> (MOAB)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12381"/>
            <a:ext cx="8229600" cy="5613991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Library for representing, manipulating structured, unstructured mesh models.</a:t>
            </a:r>
          </a:p>
          <a:p>
            <a:pPr eaLnBrk="1" hangingPunct="1"/>
            <a:r>
              <a:rPr lang="en-US" altLang="en-US" sz="2000" dirty="0"/>
              <a:t>Supported mesh types:  </a:t>
            </a:r>
            <a:r>
              <a:rPr lang="en-US" altLang="en-US" sz="2000" dirty="0">
                <a:solidFill>
                  <a:srgbClr val="FF0000"/>
                </a:solidFill>
              </a:rPr>
              <a:t>(not just </a:t>
            </a:r>
            <a:r>
              <a:rPr lang="en-US" altLang="en-US" sz="2000" dirty="0" err="1">
                <a:solidFill>
                  <a:srgbClr val="FF0000"/>
                </a:solidFill>
              </a:rPr>
              <a:t>dof</a:t>
            </a:r>
            <a:r>
              <a:rPr lang="en-US" altLang="en-US" sz="2000" dirty="0">
                <a:solidFill>
                  <a:srgbClr val="FF0000"/>
                </a:solidFill>
              </a:rPr>
              <a:t> numbers)</a:t>
            </a:r>
          </a:p>
          <a:p>
            <a:pPr lvl="1" eaLnBrk="1" hangingPunct="1"/>
            <a:r>
              <a:rPr lang="en-US" altLang="en-US" sz="1800" dirty="0">
                <a:solidFill>
                  <a:srgbClr val="FF0000"/>
                </a:solidFill>
              </a:rPr>
              <a:t>FE zoo (vertices, edges, tri, quad, </a:t>
            </a:r>
            <a:r>
              <a:rPr lang="en-US" altLang="en-US" sz="1800" dirty="0" err="1">
                <a:solidFill>
                  <a:srgbClr val="FF0000"/>
                </a:solidFill>
              </a:rPr>
              <a:t>tet</a:t>
            </a:r>
            <a:r>
              <a:rPr lang="en-US" altLang="en-US" sz="1800" dirty="0">
                <a:solidFill>
                  <a:srgbClr val="FF0000"/>
                </a:solidFill>
              </a:rPr>
              <a:t>, pyramid, wedge, knife, hex)</a:t>
            </a:r>
          </a:p>
          <a:p>
            <a:pPr lvl="1" eaLnBrk="1" hangingPunct="1"/>
            <a:r>
              <a:rPr lang="en-US" altLang="en-US" sz="1800" dirty="0">
                <a:solidFill>
                  <a:srgbClr val="FF0000"/>
                </a:solidFill>
              </a:rPr>
              <a:t>Polygons/</a:t>
            </a:r>
            <a:r>
              <a:rPr lang="en-US" altLang="en-US" sz="1800" dirty="0" err="1">
                <a:solidFill>
                  <a:srgbClr val="FF0000"/>
                </a:solidFill>
              </a:rPr>
              <a:t>polyhedra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 lvl="1" eaLnBrk="1" hangingPunct="1"/>
            <a:r>
              <a:rPr lang="en-US" altLang="en-US" sz="1800" dirty="0">
                <a:solidFill>
                  <a:srgbClr val="FF0000"/>
                </a:solidFill>
              </a:rPr>
              <a:t>Structured mesh</a:t>
            </a:r>
          </a:p>
          <a:p>
            <a:pPr eaLnBrk="1" hangingPunct="1"/>
            <a:r>
              <a:rPr lang="en-US" altLang="en-US" sz="2000" dirty="0"/>
              <a:t>Optimized for </a:t>
            </a:r>
            <a:r>
              <a:rPr lang="en-US" altLang="en-US" sz="2000" dirty="0">
                <a:solidFill>
                  <a:srgbClr val="FF0000"/>
                </a:solidFill>
              </a:rPr>
              <a:t>memory usage first</a:t>
            </a:r>
            <a:r>
              <a:rPr lang="en-US" altLang="en-US" sz="2000" dirty="0"/>
              <a:t>, speed second</a:t>
            </a:r>
          </a:p>
          <a:p>
            <a:pPr eaLnBrk="1" hangingPunct="1"/>
            <a:r>
              <a:rPr lang="en-US" altLang="en-US" sz="2000" dirty="0"/>
              <a:t>Implemented in C++, but uses array-based storage model</a:t>
            </a:r>
          </a:p>
          <a:p>
            <a:pPr lvl="1" eaLnBrk="1" hangingPunct="1"/>
            <a:r>
              <a:rPr lang="en-US" altLang="en-US" sz="1800" dirty="0"/>
              <a:t>Avoids C++ object-based allocation/</a:t>
            </a:r>
            <a:r>
              <a:rPr lang="en-US" altLang="en-US" sz="1800" dirty="0" err="1"/>
              <a:t>deallocation</a:t>
            </a:r>
            <a:endParaRPr lang="en-US" altLang="en-US" sz="1800" dirty="0"/>
          </a:p>
          <a:p>
            <a:pPr lvl="1" eaLnBrk="1" hangingPunct="1"/>
            <a:r>
              <a:rPr lang="en-US" altLang="en-US" sz="1800" dirty="0"/>
              <a:t>Allows access in contiguous arrays of data</a:t>
            </a:r>
          </a:p>
          <a:p>
            <a:pPr eaLnBrk="1" hangingPunct="1"/>
            <a:r>
              <a:rPr lang="en-US" altLang="en-US" sz="2000" dirty="0"/>
              <a:t>Mesh I/O from/to various formats</a:t>
            </a:r>
          </a:p>
          <a:p>
            <a:pPr lvl="1" eaLnBrk="1" hangingPunct="1"/>
            <a:r>
              <a:rPr lang="en-US" altLang="en-US" sz="1800" dirty="0"/>
              <a:t>HDF5 (custom), </a:t>
            </a:r>
            <a:r>
              <a:rPr lang="en-US" altLang="en-US" sz="1800" dirty="0" err="1"/>
              <a:t>vtk</a:t>
            </a:r>
            <a:r>
              <a:rPr lang="en-US" altLang="en-US" sz="1800" dirty="0"/>
              <a:t>, CCMIO (Star CD/CCM+), </a:t>
            </a:r>
            <a:r>
              <a:rPr lang="en-US" altLang="en-US" sz="1800" dirty="0" err="1"/>
              <a:t>Abaqus</a:t>
            </a:r>
            <a:r>
              <a:rPr lang="en-US" altLang="en-US" sz="1800" dirty="0"/>
              <a:t>, CGM, Exodus, </a:t>
            </a:r>
            <a:r>
              <a:rPr lang="en-US" altLang="en-US" sz="1800" dirty="0" err="1"/>
              <a:t>NetCDF</a:t>
            </a:r>
            <a:endParaRPr lang="en-US" altLang="en-US" sz="1800" dirty="0"/>
          </a:p>
          <a:p>
            <a:pPr eaLnBrk="1" hangingPunct="1"/>
            <a:r>
              <a:rPr lang="en-US" altLang="en-US" sz="2000" dirty="0"/>
              <a:t>Allows a complete representation of the mesh!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30657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03DA6D9-88DF-164B-8310-C7BD6A4E3D34}" type="slidenum">
              <a:rPr lang="en-US" altLang="en-US" sz="900"/>
              <a:pPr eaLnBrk="1" hangingPunct="1"/>
              <a:t>24</a:t>
            </a:fld>
            <a:endParaRPr lang="en-US" altLang="en-US" sz="900"/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9170" y="626789"/>
            <a:ext cx="7820090" cy="1107996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/>
              <a:t>What does a complete representation of the mesh mean?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9225" y="2177376"/>
            <a:ext cx="8521700" cy="738664"/>
          </a:xfrm>
        </p:spPr>
        <p:txBody>
          <a:bodyPr>
            <a:spAutoFit/>
          </a:bodyPr>
          <a:lstStyle/>
          <a:p>
            <a:pPr eaLnBrk="1" hangingPunct="1">
              <a:buFont typeface="Wingdings" charset="0"/>
              <a:buChar char="§"/>
              <a:defRPr/>
            </a:pPr>
            <a:r>
              <a:rPr lang="en-US" dirty="0"/>
              <a:t>Not just </a:t>
            </a:r>
            <a:r>
              <a:rPr lang="en-US" dirty="0" err="1"/>
              <a:t>dofs</a:t>
            </a:r>
            <a:r>
              <a:rPr lang="en-US" dirty="0"/>
              <a:t>, know what is an edge, a vertex, a face, what is shared on a node and across nodes.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67113" y="3168650"/>
            <a:ext cx="3584575" cy="3214688"/>
            <a:chOff x="2051050" y="3429000"/>
            <a:chExt cx="3584575" cy="3214688"/>
          </a:xfrm>
        </p:grpSpPr>
        <p:grpSp>
          <p:nvGrpSpPr>
            <p:cNvPr id="21509" name="Group 14"/>
            <p:cNvGrpSpPr>
              <a:grpSpLocks/>
            </p:cNvGrpSpPr>
            <p:nvPr/>
          </p:nvGrpSpPr>
          <p:grpSpPr bwMode="auto">
            <a:xfrm>
              <a:off x="2051050" y="4941888"/>
              <a:ext cx="2449513" cy="1701800"/>
              <a:chOff x="1292" y="3113"/>
              <a:chExt cx="1543" cy="1072"/>
            </a:xfrm>
          </p:grpSpPr>
          <p:grpSp>
            <p:nvGrpSpPr>
              <p:cNvPr id="21571" name="Group 15"/>
              <p:cNvGrpSpPr>
                <a:grpSpLocks/>
              </p:cNvGrpSpPr>
              <p:nvPr/>
            </p:nvGrpSpPr>
            <p:grpSpPr bwMode="auto">
              <a:xfrm rot="10800000">
                <a:off x="1315" y="3113"/>
                <a:ext cx="1359" cy="1072"/>
                <a:chOff x="1438" y="3248"/>
                <a:chExt cx="1359" cy="1072"/>
              </a:xfrm>
            </p:grpSpPr>
            <p:sp>
              <p:nvSpPr>
                <p:cNvPr id="21577" name="AutoShape 16"/>
                <p:cNvSpPr>
                  <a:spLocks noChangeArrowheads="1"/>
                </p:cNvSpPr>
                <p:nvPr/>
              </p:nvSpPr>
              <p:spPr bwMode="auto">
                <a:xfrm rot="-7181035">
                  <a:off x="1582" y="3622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  <p:sp>
              <p:nvSpPr>
                <p:cNvPr id="21578" name="AutoShape 17"/>
                <p:cNvSpPr>
                  <a:spLocks noChangeArrowheads="1"/>
                </p:cNvSpPr>
                <p:nvPr/>
              </p:nvSpPr>
              <p:spPr bwMode="auto">
                <a:xfrm rot="3618966">
                  <a:off x="1387" y="3299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  <p:sp>
              <p:nvSpPr>
                <p:cNvPr id="21579" name="AutoShape 18"/>
                <p:cNvSpPr>
                  <a:spLocks noChangeArrowheads="1"/>
                </p:cNvSpPr>
                <p:nvPr/>
              </p:nvSpPr>
              <p:spPr bwMode="auto">
                <a:xfrm rot="-10774475">
                  <a:off x="2048" y="3467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</p:grpSp>
          <p:sp>
            <p:nvSpPr>
              <p:cNvPr id="21572" name="Oval 19"/>
              <p:cNvSpPr>
                <a:spLocks noChangeArrowheads="1"/>
              </p:cNvSpPr>
              <p:nvPr/>
            </p:nvSpPr>
            <p:spPr bwMode="auto">
              <a:xfrm>
                <a:off x="1292" y="392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73" name="Oval 20"/>
              <p:cNvSpPr>
                <a:spLocks noChangeArrowheads="1"/>
              </p:cNvSpPr>
              <p:nvPr/>
            </p:nvSpPr>
            <p:spPr bwMode="auto">
              <a:xfrm>
                <a:off x="2040" y="395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74" name="Oval 21"/>
              <p:cNvSpPr>
                <a:spLocks noChangeArrowheads="1"/>
              </p:cNvSpPr>
              <p:nvPr/>
            </p:nvSpPr>
            <p:spPr bwMode="auto">
              <a:xfrm>
                <a:off x="2789" y="395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75" name="Oval 22"/>
              <p:cNvSpPr>
                <a:spLocks noChangeArrowheads="1"/>
              </p:cNvSpPr>
              <p:nvPr/>
            </p:nvSpPr>
            <p:spPr bwMode="auto">
              <a:xfrm>
                <a:off x="1677" y="329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76" name="Oval 23"/>
              <p:cNvSpPr>
                <a:spLocks noChangeArrowheads="1"/>
              </p:cNvSpPr>
              <p:nvPr/>
            </p:nvSpPr>
            <p:spPr bwMode="auto">
              <a:xfrm>
                <a:off x="2426" y="329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</p:grpSp>
        <p:grpSp>
          <p:nvGrpSpPr>
            <p:cNvPr id="21510" name="Group 24"/>
            <p:cNvGrpSpPr>
              <a:grpSpLocks/>
            </p:cNvGrpSpPr>
            <p:nvPr/>
          </p:nvGrpSpPr>
          <p:grpSpPr bwMode="auto">
            <a:xfrm>
              <a:off x="3167063" y="3429000"/>
              <a:ext cx="2468562" cy="2411413"/>
              <a:chOff x="1995" y="2160"/>
              <a:chExt cx="1555" cy="1519"/>
            </a:xfrm>
          </p:grpSpPr>
          <p:grpSp>
            <p:nvGrpSpPr>
              <p:cNvPr id="21560" name="Group 25"/>
              <p:cNvGrpSpPr>
                <a:grpSpLocks/>
              </p:cNvGrpSpPr>
              <p:nvPr/>
            </p:nvGrpSpPr>
            <p:grpSpPr bwMode="auto">
              <a:xfrm>
                <a:off x="2018" y="2160"/>
                <a:ext cx="1532" cy="1384"/>
                <a:chOff x="2268" y="2455"/>
                <a:chExt cx="1532" cy="1384"/>
              </a:xfrm>
            </p:grpSpPr>
            <p:sp>
              <p:nvSpPr>
                <p:cNvPr id="21567" name="AutoShape 26"/>
                <p:cNvSpPr>
                  <a:spLocks noChangeArrowheads="1"/>
                </p:cNvSpPr>
                <p:nvPr/>
              </p:nvSpPr>
              <p:spPr bwMode="auto">
                <a:xfrm rot="3618965">
                  <a:off x="2738" y="2506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  <p:sp>
              <p:nvSpPr>
                <p:cNvPr id="21568" name="AutoShape 27"/>
                <p:cNvSpPr>
                  <a:spLocks noChangeArrowheads="1"/>
                </p:cNvSpPr>
                <p:nvPr/>
              </p:nvSpPr>
              <p:spPr bwMode="auto">
                <a:xfrm rot="-7181052">
                  <a:off x="2920" y="2823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  <p:sp>
              <p:nvSpPr>
                <p:cNvPr id="21569" name="AutoShape 28"/>
                <p:cNvSpPr>
                  <a:spLocks noChangeArrowheads="1"/>
                </p:cNvSpPr>
                <p:nvPr/>
              </p:nvSpPr>
              <p:spPr bwMode="auto">
                <a:xfrm>
                  <a:off x="2268" y="2659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  <p:sp>
              <p:nvSpPr>
                <p:cNvPr id="21570" name="AutoShape 29"/>
                <p:cNvSpPr>
                  <a:spLocks noChangeArrowheads="1"/>
                </p:cNvSpPr>
                <p:nvPr/>
              </p:nvSpPr>
              <p:spPr bwMode="auto">
                <a:xfrm rot="3618965">
                  <a:off x="3101" y="3141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</p:grpSp>
          <p:sp>
            <p:nvSpPr>
              <p:cNvPr id="21561" name="Oval 30"/>
              <p:cNvSpPr>
                <a:spLocks noChangeArrowheads="1"/>
              </p:cNvSpPr>
              <p:nvPr/>
            </p:nvSpPr>
            <p:spPr bwMode="auto">
              <a:xfrm>
                <a:off x="2380" y="234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62" name="Oval 31"/>
              <p:cNvSpPr>
                <a:spLocks noChangeArrowheads="1"/>
              </p:cNvSpPr>
              <p:nvPr/>
            </p:nvSpPr>
            <p:spPr bwMode="auto">
              <a:xfrm>
                <a:off x="3129" y="234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63" name="Oval 32"/>
              <p:cNvSpPr>
                <a:spLocks noChangeArrowheads="1"/>
              </p:cNvSpPr>
              <p:nvPr/>
            </p:nvSpPr>
            <p:spPr bwMode="auto">
              <a:xfrm>
                <a:off x="1995" y="299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64" name="Oval 33"/>
              <p:cNvSpPr>
                <a:spLocks noChangeArrowheads="1"/>
              </p:cNvSpPr>
              <p:nvPr/>
            </p:nvSpPr>
            <p:spPr bwMode="auto">
              <a:xfrm>
                <a:off x="2744" y="299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65" name="Oval 34"/>
              <p:cNvSpPr>
                <a:spLocks noChangeArrowheads="1"/>
              </p:cNvSpPr>
              <p:nvPr/>
            </p:nvSpPr>
            <p:spPr bwMode="auto">
              <a:xfrm>
                <a:off x="3492" y="2976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66" name="Oval 35"/>
              <p:cNvSpPr>
                <a:spLocks noChangeArrowheads="1"/>
              </p:cNvSpPr>
              <p:nvPr/>
            </p:nvSpPr>
            <p:spPr bwMode="auto">
              <a:xfrm>
                <a:off x="3107" y="3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271713" y="3405566"/>
            <a:ext cx="4822825" cy="2701925"/>
            <a:chOff x="727075" y="3681413"/>
            <a:chExt cx="4822825" cy="2701925"/>
          </a:xfrm>
        </p:grpSpPr>
        <p:grpSp>
          <p:nvGrpSpPr>
            <p:cNvPr id="21508" name="Group 4"/>
            <p:cNvGrpSpPr>
              <a:grpSpLocks/>
            </p:cNvGrpSpPr>
            <p:nvPr/>
          </p:nvGrpSpPr>
          <p:grpSpPr bwMode="auto">
            <a:xfrm>
              <a:off x="863600" y="3789363"/>
              <a:ext cx="1908175" cy="2124075"/>
              <a:chOff x="544" y="2387"/>
              <a:chExt cx="1202" cy="1338"/>
            </a:xfrm>
          </p:grpSpPr>
          <p:grpSp>
            <p:nvGrpSpPr>
              <p:cNvPr id="21580" name="Group 5"/>
              <p:cNvGrpSpPr>
                <a:grpSpLocks/>
              </p:cNvGrpSpPr>
              <p:nvPr/>
            </p:nvGrpSpPr>
            <p:grpSpPr bwMode="auto">
              <a:xfrm>
                <a:off x="544" y="2409"/>
                <a:ext cx="1179" cy="1180"/>
                <a:chOff x="544" y="2409"/>
                <a:chExt cx="1179" cy="1180"/>
              </a:xfrm>
            </p:grpSpPr>
            <p:sp>
              <p:nvSpPr>
                <p:cNvPr id="21586" name="AutoShape 6"/>
                <p:cNvSpPr>
                  <a:spLocks noChangeArrowheads="1"/>
                </p:cNvSpPr>
                <p:nvPr/>
              </p:nvSpPr>
              <p:spPr bwMode="auto">
                <a:xfrm>
                  <a:off x="589" y="2409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  <p:sp>
              <p:nvSpPr>
                <p:cNvPr id="21587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974" y="2409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  <p:sp>
              <p:nvSpPr>
                <p:cNvPr id="21588" name="AutoShape 8"/>
                <p:cNvSpPr>
                  <a:spLocks noChangeArrowheads="1"/>
                </p:cNvSpPr>
                <p:nvPr/>
              </p:nvSpPr>
              <p:spPr bwMode="auto">
                <a:xfrm rot="-3593440">
                  <a:off x="493" y="2891"/>
                  <a:ext cx="749" cy="648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200">
                    <a:latin typeface="Arial" charset="0"/>
                  </a:endParaRPr>
                </a:p>
              </p:txBody>
            </p:sp>
          </p:grpSp>
          <p:sp>
            <p:nvSpPr>
              <p:cNvPr id="21581" name="Oval 9"/>
              <p:cNvSpPr>
                <a:spLocks noChangeArrowheads="1"/>
              </p:cNvSpPr>
              <p:nvPr/>
            </p:nvSpPr>
            <p:spPr bwMode="auto">
              <a:xfrm>
                <a:off x="952" y="238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82" name="Oval 10"/>
              <p:cNvSpPr>
                <a:spLocks noChangeArrowheads="1"/>
              </p:cNvSpPr>
              <p:nvPr/>
            </p:nvSpPr>
            <p:spPr bwMode="auto">
              <a:xfrm>
                <a:off x="1700" y="238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83" name="Oval 11"/>
              <p:cNvSpPr>
                <a:spLocks noChangeArrowheads="1"/>
              </p:cNvSpPr>
              <p:nvPr/>
            </p:nvSpPr>
            <p:spPr bwMode="auto">
              <a:xfrm>
                <a:off x="567" y="304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84" name="Oval 12"/>
              <p:cNvSpPr>
                <a:spLocks noChangeArrowheads="1"/>
              </p:cNvSpPr>
              <p:nvPr/>
            </p:nvSpPr>
            <p:spPr bwMode="auto">
              <a:xfrm>
                <a:off x="1314" y="304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  <p:sp>
            <p:nvSpPr>
              <p:cNvPr id="21585" name="Oval 13"/>
              <p:cNvSpPr>
                <a:spLocks noChangeArrowheads="1"/>
              </p:cNvSpPr>
              <p:nvPr/>
            </p:nvSpPr>
            <p:spPr bwMode="auto">
              <a:xfrm>
                <a:off x="930" y="367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200">
                  <a:latin typeface="Arial" charset="0"/>
                </a:endParaRPr>
              </a:p>
            </p:txBody>
          </p:sp>
        </p:grpSp>
        <p:sp>
          <p:nvSpPr>
            <p:cNvPr id="21511" name="Text Box 36"/>
            <p:cNvSpPr txBox="1">
              <a:spLocks noChangeArrowheads="1"/>
            </p:cNvSpPr>
            <p:nvPr/>
          </p:nvSpPr>
          <p:spPr bwMode="auto">
            <a:xfrm>
              <a:off x="785813" y="3748088"/>
              <a:ext cx="1857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 b="1" i="1">
                  <a:latin typeface="Arial" charset="0"/>
                </a:rPr>
                <a:t>P0</a:t>
              </a:r>
            </a:p>
          </p:txBody>
        </p:sp>
        <p:sp>
          <p:nvSpPr>
            <p:cNvPr id="21512" name="Text Box 37"/>
            <p:cNvSpPr txBox="1">
              <a:spLocks noChangeArrowheads="1"/>
            </p:cNvSpPr>
            <p:nvPr/>
          </p:nvSpPr>
          <p:spPr bwMode="auto">
            <a:xfrm>
              <a:off x="5364163" y="3681413"/>
              <a:ext cx="1857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 b="1" i="1">
                  <a:latin typeface="Arial" charset="0"/>
                </a:rPr>
                <a:t>P1</a:t>
              </a:r>
            </a:p>
          </p:txBody>
        </p:sp>
        <p:sp>
          <p:nvSpPr>
            <p:cNvPr id="21513" name="Text Box 38"/>
            <p:cNvSpPr txBox="1">
              <a:spLocks noChangeArrowheads="1"/>
            </p:cNvSpPr>
            <p:nvPr/>
          </p:nvSpPr>
          <p:spPr bwMode="auto">
            <a:xfrm>
              <a:off x="4716463" y="6200775"/>
              <a:ext cx="1857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 b="1" i="1">
                  <a:latin typeface="Arial" charset="0"/>
                </a:rPr>
                <a:t>P2</a:t>
              </a:r>
            </a:p>
          </p:txBody>
        </p:sp>
        <p:sp>
          <p:nvSpPr>
            <p:cNvPr id="21514" name="Text Box 39"/>
            <p:cNvSpPr txBox="1">
              <a:spLocks noChangeArrowheads="1"/>
            </p:cNvSpPr>
            <p:nvPr/>
          </p:nvSpPr>
          <p:spPr bwMode="auto">
            <a:xfrm>
              <a:off x="2519363" y="3824288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v1</a:t>
              </a:r>
            </a:p>
          </p:txBody>
        </p:sp>
        <p:sp>
          <p:nvSpPr>
            <p:cNvPr id="21515" name="Text Box 40"/>
            <p:cNvSpPr txBox="1">
              <a:spLocks noChangeArrowheads="1"/>
            </p:cNvSpPr>
            <p:nvPr/>
          </p:nvSpPr>
          <p:spPr bwMode="auto">
            <a:xfrm>
              <a:off x="1331913" y="3789363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v2</a:t>
              </a:r>
            </a:p>
          </p:txBody>
        </p:sp>
        <p:sp>
          <p:nvSpPr>
            <p:cNvPr id="21516" name="Text Box 41"/>
            <p:cNvSpPr txBox="1">
              <a:spLocks noChangeArrowheads="1"/>
            </p:cNvSpPr>
            <p:nvPr/>
          </p:nvSpPr>
          <p:spPr bwMode="auto">
            <a:xfrm>
              <a:off x="1908175" y="4689475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v3</a:t>
              </a:r>
            </a:p>
          </p:txBody>
        </p:sp>
        <p:sp>
          <p:nvSpPr>
            <p:cNvPr id="21517" name="Text Box 42"/>
            <p:cNvSpPr txBox="1">
              <a:spLocks noChangeArrowheads="1"/>
            </p:cNvSpPr>
            <p:nvPr/>
          </p:nvSpPr>
          <p:spPr bwMode="auto">
            <a:xfrm>
              <a:off x="727075" y="4697413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v5</a:t>
              </a:r>
            </a:p>
          </p:txBody>
        </p:sp>
        <p:sp>
          <p:nvSpPr>
            <p:cNvPr id="21518" name="Text Box 43"/>
            <p:cNvSpPr txBox="1">
              <a:spLocks noChangeArrowheads="1"/>
            </p:cNvSpPr>
            <p:nvPr/>
          </p:nvSpPr>
          <p:spPr bwMode="auto">
            <a:xfrm>
              <a:off x="1331913" y="584200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v4</a:t>
              </a:r>
            </a:p>
          </p:txBody>
        </p:sp>
        <p:sp>
          <p:nvSpPr>
            <p:cNvPr id="21519" name="Text Box 44"/>
            <p:cNvSpPr txBox="1">
              <a:spLocks noChangeArrowheads="1"/>
            </p:cNvSpPr>
            <p:nvPr/>
          </p:nvSpPr>
          <p:spPr bwMode="auto">
            <a:xfrm>
              <a:off x="2268538" y="4221163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e1</a:t>
              </a:r>
            </a:p>
          </p:txBody>
        </p:sp>
        <p:sp>
          <p:nvSpPr>
            <p:cNvPr id="21520" name="Text Box 45"/>
            <p:cNvSpPr txBox="1">
              <a:spLocks noChangeArrowheads="1"/>
            </p:cNvSpPr>
            <p:nvPr/>
          </p:nvSpPr>
          <p:spPr bwMode="auto">
            <a:xfrm>
              <a:off x="1619250" y="5265738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e2</a:t>
              </a:r>
            </a:p>
          </p:txBody>
        </p:sp>
        <p:sp>
          <p:nvSpPr>
            <p:cNvPr id="21521" name="Text Box 46"/>
            <p:cNvSpPr txBox="1">
              <a:spLocks noChangeArrowheads="1"/>
            </p:cNvSpPr>
            <p:nvPr/>
          </p:nvSpPr>
          <p:spPr bwMode="auto">
            <a:xfrm>
              <a:off x="2051050" y="4041775"/>
              <a:ext cx="1127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t1</a:t>
              </a:r>
            </a:p>
          </p:txBody>
        </p:sp>
        <p:sp>
          <p:nvSpPr>
            <p:cNvPr id="21522" name="Text Box 47"/>
            <p:cNvSpPr txBox="1">
              <a:spLocks noChangeArrowheads="1"/>
            </p:cNvSpPr>
            <p:nvPr/>
          </p:nvSpPr>
          <p:spPr bwMode="auto">
            <a:xfrm>
              <a:off x="1476375" y="4365625"/>
              <a:ext cx="1127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t2</a:t>
              </a:r>
            </a:p>
          </p:txBody>
        </p:sp>
        <p:sp>
          <p:nvSpPr>
            <p:cNvPr id="21523" name="Text Box 48"/>
            <p:cNvSpPr txBox="1">
              <a:spLocks noChangeArrowheads="1"/>
            </p:cNvSpPr>
            <p:nvPr/>
          </p:nvSpPr>
          <p:spPr bwMode="auto">
            <a:xfrm>
              <a:off x="1439863" y="5084763"/>
              <a:ext cx="1127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t3</a:t>
              </a:r>
            </a:p>
          </p:txBody>
        </p:sp>
        <p:sp>
          <p:nvSpPr>
            <p:cNvPr id="21524" name="Text Box 49"/>
            <p:cNvSpPr txBox="1">
              <a:spLocks noChangeArrowheads="1"/>
            </p:cNvSpPr>
            <p:nvPr/>
          </p:nvSpPr>
          <p:spPr bwMode="auto">
            <a:xfrm>
              <a:off x="4751388" y="37528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v4</a:t>
              </a:r>
            </a:p>
          </p:txBody>
        </p:sp>
        <p:sp>
          <p:nvSpPr>
            <p:cNvPr id="21525" name="Text Box 50"/>
            <p:cNvSpPr txBox="1">
              <a:spLocks noChangeArrowheads="1"/>
            </p:cNvSpPr>
            <p:nvPr/>
          </p:nvSpPr>
          <p:spPr bwMode="auto">
            <a:xfrm>
              <a:off x="3887788" y="37528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v1</a:t>
              </a:r>
            </a:p>
          </p:txBody>
        </p:sp>
        <p:sp>
          <p:nvSpPr>
            <p:cNvPr id="21526" name="Text Box 51"/>
            <p:cNvSpPr txBox="1">
              <a:spLocks noChangeArrowheads="1"/>
            </p:cNvSpPr>
            <p:nvPr/>
          </p:nvSpPr>
          <p:spPr bwMode="auto">
            <a:xfrm>
              <a:off x="4500563" y="46164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v3</a:t>
              </a:r>
            </a:p>
          </p:txBody>
        </p:sp>
        <p:sp>
          <p:nvSpPr>
            <p:cNvPr id="21527" name="Text Box 52"/>
            <p:cNvSpPr txBox="1">
              <a:spLocks noChangeArrowheads="1"/>
            </p:cNvSpPr>
            <p:nvPr/>
          </p:nvSpPr>
          <p:spPr bwMode="auto">
            <a:xfrm>
              <a:off x="3311525" y="46164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v2</a:t>
              </a:r>
            </a:p>
          </p:txBody>
        </p:sp>
        <p:sp>
          <p:nvSpPr>
            <p:cNvPr id="21528" name="Text Box 53"/>
            <p:cNvSpPr txBox="1">
              <a:spLocks noChangeArrowheads="1"/>
            </p:cNvSpPr>
            <p:nvPr/>
          </p:nvSpPr>
          <p:spPr bwMode="auto">
            <a:xfrm>
              <a:off x="4287838" y="3986213"/>
              <a:ext cx="1127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t1</a:t>
              </a:r>
            </a:p>
          </p:txBody>
        </p:sp>
        <p:sp>
          <p:nvSpPr>
            <p:cNvPr id="21529" name="Text Box 54"/>
            <p:cNvSpPr txBox="1">
              <a:spLocks noChangeArrowheads="1"/>
            </p:cNvSpPr>
            <p:nvPr/>
          </p:nvSpPr>
          <p:spPr bwMode="auto">
            <a:xfrm>
              <a:off x="3811588" y="4329113"/>
              <a:ext cx="1127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t2</a:t>
              </a:r>
            </a:p>
          </p:txBody>
        </p:sp>
        <p:sp>
          <p:nvSpPr>
            <p:cNvPr id="21530" name="Text Box 55"/>
            <p:cNvSpPr txBox="1">
              <a:spLocks noChangeArrowheads="1"/>
            </p:cNvSpPr>
            <p:nvPr/>
          </p:nvSpPr>
          <p:spPr bwMode="auto">
            <a:xfrm>
              <a:off x="5332413" y="4608513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v5</a:t>
              </a:r>
            </a:p>
          </p:txBody>
        </p:sp>
        <p:sp>
          <p:nvSpPr>
            <p:cNvPr id="21531" name="Text Box 56"/>
            <p:cNvSpPr txBox="1">
              <a:spLocks noChangeArrowheads="1"/>
            </p:cNvSpPr>
            <p:nvPr/>
          </p:nvSpPr>
          <p:spPr bwMode="auto">
            <a:xfrm>
              <a:off x="5045075" y="5776913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v6</a:t>
              </a:r>
            </a:p>
          </p:txBody>
        </p:sp>
        <p:sp>
          <p:nvSpPr>
            <p:cNvPr id="21532" name="Text Box 57"/>
            <p:cNvSpPr txBox="1">
              <a:spLocks noChangeArrowheads="1"/>
            </p:cNvSpPr>
            <p:nvPr/>
          </p:nvSpPr>
          <p:spPr bwMode="auto">
            <a:xfrm>
              <a:off x="4716463" y="5192713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e2</a:t>
              </a:r>
            </a:p>
          </p:txBody>
        </p:sp>
        <p:sp>
          <p:nvSpPr>
            <p:cNvPr id="21533" name="Text Box 58"/>
            <p:cNvSpPr txBox="1">
              <a:spLocks noChangeArrowheads="1"/>
            </p:cNvSpPr>
            <p:nvPr/>
          </p:nvSpPr>
          <p:spPr bwMode="auto">
            <a:xfrm>
              <a:off x="3708400" y="46164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e1</a:t>
              </a:r>
            </a:p>
          </p:txBody>
        </p:sp>
        <p:sp>
          <p:nvSpPr>
            <p:cNvPr id="21534" name="Text Box 59"/>
            <p:cNvSpPr txBox="1">
              <a:spLocks noChangeArrowheads="1"/>
            </p:cNvSpPr>
            <p:nvPr/>
          </p:nvSpPr>
          <p:spPr bwMode="auto">
            <a:xfrm>
              <a:off x="4967288" y="4365625"/>
              <a:ext cx="1127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t3</a:t>
              </a:r>
            </a:p>
          </p:txBody>
        </p:sp>
        <p:sp>
          <p:nvSpPr>
            <p:cNvPr id="21535" name="Text Box 60"/>
            <p:cNvSpPr txBox="1">
              <a:spLocks noChangeArrowheads="1"/>
            </p:cNvSpPr>
            <p:nvPr/>
          </p:nvSpPr>
          <p:spPr bwMode="auto">
            <a:xfrm>
              <a:off x="4932363" y="4976813"/>
              <a:ext cx="1127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 dirty="0">
                  <a:latin typeface="Arial" charset="0"/>
                </a:rPr>
                <a:t>t4</a:t>
              </a:r>
            </a:p>
          </p:txBody>
        </p:sp>
        <p:sp>
          <p:nvSpPr>
            <p:cNvPr id="21536" name="Text Box 61"/>
            <p:cNvSpPr txBox="1">
              <a:spLocks noChangeArrowheads="1"/>
            </p:cNvSpPr>
            <p:nvPr/>
          </p:nvSpPr>
          <p:spPr bwMode="auto">
            <a:xfrm>
              <a:off x="3816350" y="5400675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v2</a:t>
              </a:r>
            </a:p>
          </p:txBody>
        </p:sp>
        <p:sp>
          <p:nvSpPr>
            <p:cNvPr id="21537" name="Text Box 62"/>
            <p:cNvSpPr txBox="1">
              <a:spLocks noChangeArrowheads="1"/>
            </p:cNvSpPr>
            <p:nvPr/>
          </p:nvSpPr>
          <p:spPr bwMode="auto">
            <a:xfrm>
              <a:off x="2771775" y="5265738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v1</a:t>
              </a:r>
            </a:p>
          </p:txBody>
        </p:sp>
        <p:sp>
          <p:nvSpPr>
            <p:cNvPr id="21538" name="Text Box 63"/>
            <p:cNvSpPr txBox="1">
              <a:spLocks noChangeArrowheads="1"/>
            </p:cNvSpPr>
            <p:nvPr/>
          </p:nvSpPr>
          <p:spPr bwMode="auto">
            <a:xfrm>
              <a:off x="2195513" y="6129338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v5</a:t>
              </a:r>
            </a:p>
          </p:txBody>
        </p:sp>
        <p:sp>
          <p:nvSpPr>
            <p:cNvPr id="21539" name="Text Box 64"/>
            <p:cNvSpPr txBox="1">
              <a:spLocks noChangeArrowheads="1"/>
            </p:cNvSpPr>
            <p:nvPr/>
          </p:nvSpPr>
          <p:spPr bwMode="auto">
            <a:xfrm>
              <a:off x="3203575" y="5697538"/>
              <a:ext cx="1127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t1</a:t>
              </a:r>
            </a:p>
          </p:txBody>
        </p:sp>
        <p:sp>
          <p:nvSpPr>
            <p:cNvPr id="21540" name="Text Box 65"/>
            <p:cNvSpPr txBox="1">
              <a:spLocks noChangeArrowheads="1"/>
            </p:cNvSpPr>
            <p:nvPr/>
          </p:nvSpPr>
          <p:spPr bwMode="auto">
            <a:xfrm>
              <a:off x="2592388" y="5949950"/>
              <a:ext cx="1127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t2</a:t>
              </a:r>
            </a:p>
          </p:txBody>
        </p:sp>
        <p:sp>
          <p:nvSpPr>
            <p:cNvPr id="21541" name="Text Box 66"/>
            <p:cNvSpPr txBox="1">
              <a:spLocks noChangeArrowheads="1"/>
            </p:cNvSpPr>
            <p:nvPr/>
          </p:nvSpPr>
          <p:spPr bwMode="auto">
            <a:xfrm>
              <a:off x="4248150" y="61658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v3</a:t>
              </a:r>
            </a:p>
          </p:txBody>
        </p:sp>
        <p:sp>
          <p:nvSpPr>
            <p:cNvPr id="21542" name="Text Box 67"/>
            <p:cNvSpPr txBox="1">
              <a:spLocks noChangeArrowheads="1"/>
            </p:cNvSpPr>
            <p:nvPr/>
          </p:nvSpPr>
          <p:spPr bwMode="auto">
            <a:xfrm>
              <a:off x="3240088" y="5265738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e2</a:t>
              </a:r>
            </a:p>
          </p:txBody>
        </p:sp>
        <p:sp>
          <p:nvSpPr>
            <p:cNvPr id="21543" name="Text Box 68"/>
            <p:cNvSpPr txBox="1">
              <a:spLocks noChangeArrowheads="1"/>
            </p:cNvSpPr>
            <p:nvPr/>
          </p:nvSpPr>
          <p:spPr bwMode="auto">
            <a:xfrm>
              <a:off x="3779838" y="5984875"/>
              <a:ext cx="1127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t3</a:t>
              </a:r>
            </a:p>
          </p:txBody>
        </p:sp>
        <p:sp>
          <p:nvSpPr>
            <p:cNvPr id="21544" name="Text Box 69"/>
            <p:cNvSpPr txBox="1">
              <a:spLocks noChangeArrowheads="1"/>
            </p:cNvSpPr>
            <p:nvPr/>
          </p:nvSpPr>
          <p:spPr bwMode="auto">
            <a:xfrm>
              <a:off x="2376488" y="57340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e1</a:t>
              </a:r>
            </a:p>
          </p:txBody>
        </p:sp>
        <p:sp>
          <p:nvSpPr>
            <p:cNvPr id="21545" name="Text Box 70"/>
            <p:cNvSpPr txBox="1">
              <a:spLocks noChangeArrowheads="1"/>
            </p:cNvSpPr>
            <p:nvPr/>
          </p:nvSpPr>
          <p:spPr bwMode="auto">
            <a:xfrm>
              <a:off x="3995738" y="57340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e1</a:t>
              </a:r>
            </a:p>
          </p:txBody>
        </p:sp>
        <p:sp>
          <p:nvSpPr>
            <p:cNvPr id="21546" name="Text Box 71"/>
            <p:cNvSpPr txBox="1">
              <a:spLocks noChangeArrowheads="1"/>
            </p:cNvSpPr>
            <p:nvPr/>
          </p:nvSpPr>
          <p:spPr bwMode="auto">
            <a:xfrm>
              <a:off x="3059113" y="6129338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v4</a:t>
              </a:r>
            </a:p>
          </p:txBody>
        </p:sp>
        <p:grpSp>
          <p:nvGrpSpPr>
            <p:cNvPr id="21547" name="Group 73"/>
            <p:cNvGrpSpPr>
              <a:grpSpLocks/>
            </p:cNvGrpSpPr>
            <p:nvPr/>
          </p:nvGrpSpPr>
          <p:grpSpPr bwMode="auto">
            <a:xfrm>
              <a:off x="1655763" y="3752850"/>
              <a:ext cx="3241675" cy="2484438"/>
              <a:chOff x="1043" y="2364"/>
              <a:chExt cx="2042" cy="1565"/>
            </a:xfrm>
          </p:grpSpPr>
          <p:sp>
            <p:nvSpPr>
              <p:cNvPr id="21549" name="Line 74"/>
              <p:cNvSpPr>
                <a:spLocks noChangeShapeType="1"/>
              </p:cNvSpPr>
              <p:nvPr/>
            </p:nvSpPr>
            <p:spPr bwMode="auto">
              <a:xfrm flipV="1">
                <a:off x="1814" y="2364"/>
                <a:ext cx="476" cy="27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0" name="Line 75"/>
              <p:cNvSpPr>
                <a:spLocks noChangeShapeType="1"/>
              </p:cNvSpPr>
              <p:nvPr/>
            </p:nvSpPr>
            <p:spPr bwMode="auto">
              <a:xfrm flipV="1">
                <a:off x="1633" y="2682"/>
                <a:ext cx="476" cy="27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1" name="Line 76"/>
              <p:cNvSpPr>
                <a:spLocks noChangeShapeType="1"/>
              </p:cNvSpPr>
              <p:nvPr/>
            </p:nvSpPr>
            <p:spPr bwMode="auto">
              <a:xfrm flipV="1">
                <a:off x="1429" y="3022"/>
                <a:ext cx="521" cy="23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2" name="Line 77"/>
              <p:cNvSpPr>
                <a:spLocks noChangeShapeType="1"/>
              </p:cNvSpPr>
              <p:nvPr/>
            </p:nvSpPr>
            <p:spPr bwMode="auto">
              <a:xfrm>
                <a:off x="1406" y="3090"/>
                <a:ext cx="227" cy="181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3" name="Line 78"/>
              <p:cNvSpPr>
                <a:spLocks noChangeShapeType="1"/>
              </p:cNvSpPr>
              <p:nvPr/>
            </p:nvSpPr>
            <p:spPr bwMode="auto">
              <a:xfrm>
                <a:off x="1156" y="3430"/>
                <a:ext cx="295" cy="181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4" name="Line 79"/>
              <p:cNvSpPr>
                <a:spLocks noChangeShapeType="1"/>
              </p:cNvSpPr>
              <p:nvPr/>
            </p:nvSpPr>
            <p:spPr bwMode="auto">
              <a:xfrm>
                <a:off x="1043" y="3725"/>
                <a:ext cx="204" cy="181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5" name="Line 80"/>
              <p:cNvSpPr>
                <a:spLocks noChangeShapeType="1"/>
              </p:cNvSpPr>
              <p:nvPr/>
            </p:nvSpPr>
            <p:spPr bwMode="auto">
              <a:xfrm flipH="1">
                <a:off x="1723" y="3067"/>
                <a:ext cx="250" cy="227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6" name="Line 81"/>
              <p:cNvSpPr>
                <a:spLocks noChangeShapeType="1"/>
              </p:cNvSpPr>
              <p:nvPr/>
            </p:nvSpPr>
            <p:spPr bwMode="auto">
              <a:xfrm flipH="1">
                <a:off x="2086" y="3067"/>
                <a:ext cx="250" cy="227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7" name="Line 82"/>
              <p:cNvSpPr>
                <a:spLocks noChangeShapeType="1"/>
              </p:cNvSpPr>
              <p:nvPr/>
            </p:nvSpPr>
            <p:spPr bwMode="auto">
              <a:xfrm flipH="1">
                <a:off x="2472" y="3067"/>
                <a:ext cx="250" cy="227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8" name="Line 83"/>
              <p:cNvSpPr>
                <a:spLocks noChangeShapeType="1"/>
              </p:cNvSpPr>
              <p:nvPr/>
            </p:nvSpPr>
            <p:spPr bwMode="auto">
              <a:xfrm flipH="1">
                <a:off x="2653" y="3385"/>
                <a:ext cx="250" cy="227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59" name="Line 84"/>
              <p:cNvSpPr>
                <a:spLocks noChangeShapeType="1"/>
              </p:cNvSpPr>
              <p:nvPr/>
            </p:nvSpPr>
            <p:spPr bwMode="auto">
              <a:xfrm flipH="1">
                <a:off x="2835" y="3702"/>
                <a:ext cx="250" cy="227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548" name="Text Box 85"/>
            <p:cNvSpPr txBox="1">
              <a:spLocks noChangeArrowheads="1"/>
            </p:cNvSpPr>
            <p:nvPr/>
          </p:nvSpPr>
          <p:spPr bwMode="auto">
            <a:xfrm>
              <a:off x="3532188" y="4184650"/>
              <a:ext cx="139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charset="0"/>
                </a:rPr>
                <a:t>e3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66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14508"/>
          </a:xfrm>
        </p:spPr>
        <p:txBody>
          <a:bodyPr/>
          <a:lstStyle/>
          <a:p>
            <a:r>
              <a:rPr lang="en-US" dirty="0"/>
              <a:t>Compute mesh intersection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54" y="1331398"/>
            <a:ext cx="8328063" cy="3364706"/>
          </a:xfrm>
        </p:spPr>
        <p:txBody>
          <a:bodyPr>
            <a:normAutofit/>
          </a:bodyPr>
          <a:lstStyle/>
          <a:p>
            <a:r>
              <a:rPr lang="en-US" sz="1800" dirty="0"/>
              <a:t>Compute the ”coverage”, and migrate the source mesh to cover the target elements</a:t>
            </a:r>
          </a:p>
          <a:p>
            <a:r>
              <a:rPr lang="en-US" sz="1800" dirty="0"/>
              <a:t>MOAB uses an </a:t>
            </a:r>
            <a:r>
              <a:rPr lang="en-US" sz="1800" u="sng" dirty="0">
                <a:solidFill>
                  <a:srgbClr val="0432FF"/>
                </a:solidFill>
              </a:rPr>
              <a:t>advancing-front algorithm</a:t>
            </a:r>
            <a:r>
              <a:rPr lang="en-US" sz="1800" dirty="0"/>
              <a:t> with fast adjacency queries for intersection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092" y="2874254"/>
            <a:ext cx="2673193" cy="2638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286" y="2874254"/>
            <a:ext cx="2759861" cy="2638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360" y="4060338"/>
            <a:ext cx="1500692" cy="1131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Compute the coverage source (HOMME) mesh to cover the local MPAS elements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2261" y="3956464"/>
            <a:ext cx="1411604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Compute the </a:t>
            </a:r>
            <a:r>
              <a:rPr lang="en-US" sz="1350"/>
              <a:t>mesh intersection between HOMME and MPAS meshes</a:t>
            </a:r>
          </a:p>
        </p:txBody>
      </p:sp>
    </p:spTree>
    <p:extLst>
      <p:ext uri="{BB962C8B-B14F-4D97-AF65-F5344CB8AC3E}">
        <p14:creationId xmlns:p14="http://schemas.microsoft.com/office/powerpoint/2010/main" val="2136205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884629"/>
          </a:xfrm>
        </p:spPr>
        <p:txBody>
          <a:bodyPr/>
          <a:lstStyle/>
          <a:p>
            <a:r>
              <a:rPr lang="en-US" sz="3200" dirty="0"/>
              <a:t>MOAB-</a:t>
            </a:r>
            <a:r>
              <a:rPr lang="en-US" sz="3200" dirty="0" err="1"/>
              <a:t>TempestRemap</a:t>
            </a:r>
            <a:r>
              <a:rPr lang="en-US" sz="3200" dirty="0"/>
              <a:t> tool (</a:t>
            </a:r>
            <a:r>
              <a:rPr lang="en-US" sz="3200" u="sng" dirty="0"/>
              <a:t>mbtempest</a:t>
            </a:r>
            <a:r>
              <a:rPr lang="en-US" sz="32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252"/>
            <a:ext cx="8149590" cy="4118373"/>
          </a:xfrm>
        </p:spPr>
        <p:txBody>
          <a:bodyPr>
            <a:normAutofit fontScale="92500"/>
          </a:bodyPr>
          <a:lstStyle/>
          <a:p>
            <a:pPr>
              <a:buClr>
                <a:schemeClr val="tx1"/>
              </a:buClr>
            </a:pPr>
            <a:r>
              <a:rPr lang="en-US" sz="1500" dirty="0">
                <a:solidFill>
                  <a:srgbClr val="0432FF"/>
                </a:solidFill>
                <a:latin typeface="courier" charset="0"/>
              </a:rPr>
              <a:t>mbtempest</a:t>
            </a:r>
            <a:r>
              <a:rPr lang="en-US" sz="1500" dirty="0"/>
              <a:t> </a:t>
            </a:r>
            <a:r>
              <a:rPr lang="en-US" sz="1800" dirty="0"/>
              <a:t>is a parallel, offline, conservative remapping tool that is based on MOAB and </a:t>
            </a:r>
            <a:r>
              <a:rPr lang="en-US" sz="1800" dirty="0" err="1"/>
              <a:t>TempestRemap</a:t>
            </a:r>
            <a:r>
              <a:rPr lang="en-US" sz="1800" dirty="0"/>
              <a:t> libraries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Support conservative projections between FV     FV, DG      CG, SE      FV field discretization combinations in source and destination components</a:t>
            </a:r>
          </a:p>
          <a:p>
            <a:pPr>
              <a:buClr>
                <a:schemeClr val="tx1"/>
              </a:buClr>
            </a:pPr>
            <a:r>
              <a:rPr lang="en-US" sz="1500" dirty="0">
                <a:solidFill>
                  <a:srgbClr val="0432FF"/>
                </a:solidFill>
                <a:latin typeface="courier" charset="0"/>
              </a:rPr>
              <a:t>mbtempest</a:t>
            </a:r>
            <a:r>
              <a:rPr lang="en-US" sz="1500" dirty="0"/>
              <a:t> </a:t>
            </a:r>
            <a:r>
              <a:rPr lang="en-US" sz="1800" dirty="0"/>
              <a:t>supports a scalable workflow to load pre-partitioned input component meshes, compute remapping weights and apply weight matrix onto solution vector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The development of parallel </a:t>
            </a:r>
            <a:r>
              <a:rPr lang="en-US" sz="1800" dirty="0" err="1"/>
              <a:t>NetCDF</a:t>
            </a:r>
            <a:r>
              <a:rPr lang="en-US" sz="1800" dirty="0"/>
              <a:t> writing of the weight matrix is in progress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The integration of the online </a:t>
            </a:r>
            <a:r>
              <a:rPr lang="en-US" sz="1800" dirty="0" err="1"/>
              <a:t>remapper</a:t>
            </a:r>
            <a:r>
              <a:rPr lang="en-US" sz="1800" dirty="0"/>
              <a:t> with E3SM is ongoing; Scalability studies being performed on DOE machines Theta and Cori-KNL.</a:t>
            </a:r>
          </a:p>
          <a:p>
            <a:pPr>
              <a:buClr>
                <a:schemeClr val="tx1"/>
              </a:buClr>
            </a:pPr>
            <a:r>
              <a:rPr lang="en-US" sz="1500" dirty="0">
                <a:solidFill>
                  <a:srgbClr val="0432FF"/>
                </a:solidFill>
                <a:latin typeface="courier" charset="0"/>
              </a:rPr>
              <a:t>mbtempest</a:t>
            </a:r>
            <a:r>
              <a:rPr lang="en-US" sz="1800" dirty="0"/>
              <a:t> dependencies: MPI, HDF5, </a:t>
            </a:r>
            <a:r>
              <a:rPr lang="en-US" sz="1800" dirty="0" err="1"/>
              <a:t>NetCDF</a:t>
            </a:r>
            <a:r>
              <a:rPr lang="en-US" sz="1800" dirty="0"/>
              <a:t> (C++), </a:t>
            </a:r>
            <a:r>
              <a:rPr lang="en-US" sz="1800" dirty="0" err="1"/>
              <a:t>TempestRemap</a:t>
            </a:r>
            <a:r>
              <a:rPr lang="en-US" sz="1800" dirty="0"/>
              <a:t>, Eigen3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A third tool along with SCRIP, </a:t>
            </a:r>
            <a:r>
              <a:rPr lang="en-US" sz="1800" dirty="0" err="1"/>
              <a:t>ESMF_Regridder</a:t>
            </a:r>
            <a:endParaRPr lang="en-US" sz="1800" dirty="0"/>
          </a:p>
          <a:p>
            <a:pPr>
              <a:buClr>
                <a:schemeClr val="tx1"/>
              </a:buClr>
            </a:pPr>
            <a:endParaRPr lang="en-US" sz="1800" dirty="0"/>
          </a:p>
          <a:p>
            <a:pPr>
              <a:buClr>
                <a:schemeClr val="tx1"/>
              </a:buClr>
            </a:pPr>
            <a:r>
              <a:rPr lang="en-US" sz="1800" dirty="0"/>
              <a:t>MOAB repository: </a:t>
            </a:r>
            <a:r>
              <a:rPr lang="en-US" sz="1500" u="sng" dirty="0">
                <a:solidFill>
                  <a:srgbClr val="FF0000"/>
                </a:solidFill>
              </a:rPr>
              <a:t>https://</a:t>
            </a:r>
            <a:r>
              <a:rPr lang="en-US" sz="1500" u="sng" dirty="0" err="1">
                <a:solidFill>
                  <a:srgbClr val="FF0000"/>
                </a:solidFill>
              </a:rPr>
              <a:t>bitbucket.org</a:t>
            </a:r>
            <a:r>
              <a:rPr lang="en-US" sz="1500" u="sng" dirty="0">
                <a:solidFill>
                  <a:srgbClr val="FF0000"/>
                </a:solidFill>
              </a:rPr>
              <a:t>/</a:t>
            </a:r>
            <a:r>
              <a:rPr lang="en-US" sz="1500" u="sng" dirty="0" err="1">
                <a:solidFill>
                  <a:srgbClr val="FF0000"/>
                </a:solidFill>
              </a:rPr>
              <a:t>fathomteam</a:t>
            </a:r>
            <a:r>
              <a:rPr lang="en-US" sz="1500" u="sng" dirty="0">
                <a:solidFill>
                  <a:srgbClr val="FF0000"/>
                </a:solidFill>
              </a:rPr>
              <a:t>/</a:t>
            </a:r>
            <a:r>
              <a:rPr lang="en-US" sz="1500" u="sng" dirty="0" err="1">
                <a:solidFill>
                  <a:srgbClr val="FF0000"/>
                </a:solidFill>
              </a:rPr>
              <a:t>moab</a:t>
            </a:r>
            <a:endParaRPr lang="en-US" sz="1800" u="sng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50580" y="2265771"/>
            <a:ext cx="295390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81294" y="2265771"/>
            <a:ext cx="295390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75008" y="2265771"/>
            <a:ext cx="295390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679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MOAB-</a:t>
            </a:r>
            <a:r>
              <a:rPr lang="en-US" dirty="0" err="1"/>
              <a:t>regridder</a:t>
            </a:r>
            <a:r>
              <a:rPr lang="en-US" dirty="0"/>
              <a:t> coupling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9823"/>
            <a:ext cx="7886700" cy="4603898"/>
          </a:xfrm>
        </p:spPr>
        <p:txBody>
          <a:bodyPr>
            <a:normAutofit fontScale="92500" lnSpcReduction="20000"/>
          </a:bodyPr>
          <a:lstStyle/>
          <a:p>
            <a:endParaRPr lang="en-US" u="sng" dirty="0"/>
          </a:p>
          <a:p>
            <a:r>
              <a:rPr lang="en-US" dirty="0">
                <a:solidFill>
                  <a:srgbClr val="FF0000"/>
                </a:solidFill>
              </a:rPr>
              <a:t>Offline phase:  </a:t>
            </a:r>
            <a:r>
              <a:rPr lang="en-US" dirty="0"/>
              <a:t>only the mesh generation step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Online phase </a:t>
            </a:r>
            <a:r>
              <a:rPr lang="en-US" dirty="0" err="1">
                <a:solidFill>
                  <a:srgbClr val="FF0000"/>
                </a:solidFill>
              </a:rPr>
              <a:t>init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dirty="0"/>
              <a:t>For each component in E3SM</a:t>
            </a:r>
          </a:p>
          <a:p>
            <a:pPr lvl="2"/>
            <a:r>
              <a:rPr lang="en-US" dirty="0"/>
              <a:t>Replicate component meshes with MOAB database</a:t>
            </a:r>
          </a:p>
          <a:p>
            <a:pPr lvl="2"/>
            <a:r>
              <a:rPr lang="en-US" dirty="0"/>
              <a:t>Migrate MOAB mesh from component PEs to coupler PEs</a:t>
            </a:r>
          </a:p>
          <a:p>
            <a:pPr lvl="1"/>
            <a:r>
              <a:rPr lang="en-US" dirty="0"/>
              <a:t>Compute pair-wise mesh intersections in parallel</a:t>
            </a:r>
          </a:p>
          <a:p>
            <a:pPr lvl="1"/>
            <a:r>
              <a:rPr lang="en-US" dirty="0"/>
              <a:t>Compute projection weights with </a:t>
            </a:r>
            <a:r>
              <a:rPr lang="en-US" dirty="0" err="1"/>
              <a:t>TempestRemap</a:t>
            </a:r>
            <a:endParaRPr lang="en-US" dirty="0"/>
          </a:p>
          <a:p>
            <a:pPr lvl="1"/>
            <a:r>
              <a:rPr lang="en-US" dirty="0"/>
              <a:t>Store weights in a parallel </a:t>
            </a:r>
            <a:r>
              <a:rPr lang="en-US" dirty="0" err="1"/>
              <a:t>SparseMatrix</a:t>
            </a:r>
            <a:r>
              <a:rPr lang="en-US" dirty="0"/>
              <a:t> </a:t>
            </a:r>
            <a:r>
              <a:rPr lang="en-US" dirty="0" err="1"/>
              <a:t>datastructure</a:t>
            </a:r>
            <a:r>
              <a:rPr lang="en-US" dirty="0"/>
              <a:t> (not MCT)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Online phase run:</a:t>
            </a:r>
          </a:p>
          <a:p>
            <a:pPr lvl="1"/>
            <a:r>
              <a:rPr lang="en-US" dirty="0"/>
              <a:t>Send solution data from a source component to coupler</a:t>
            </a:r>
          </a:p>
          <a:p>
            <a:pPr lvl="1"/>
            <a:r>
              <a:rPr lang="en-US" dirty="0"/>
              <a:t>Execute parallel </a:t>
            </a:r>
            <a:r>
              <a:rPr lang="en-US" dirty="0" err="1"/>
              <a:t>matvec</a:t>
            </a:r>
            <a:r>
              <a:rPr lang="en-US" dirty="0"/>
              <a:t> operation to compute remapped solution</a:t>
            </a:r>
          </a:p>
          <a:p>
            <a:pPr lvl="1"/>
            <a:r>
              <a:rPr lang="en-US" dirty="0"/>
              <a:t>Communicate solution to target component from coupler</a:t>
            </a:r>
          </a:p>
        </p:txBody>
      </p:sp>
    </p:spTree>
    <p:extLst>
      <p:ext uri="{BB962C8B-B14F-4D97-AF65-F5344CB8AC3E}">
        <p14:creationId xmlns:p14="http://schemas.microsoft.com/office/powerpoint/2010/main" val="602892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604" y="769491"/>
            <a:ext cx="8763338" cy="2529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Computing mesh intersection with the advancing front algorithm is an independent task in parallel once we have the full coverage mesh</a:t>
            </a:r>
          </a:p>
          <a:p>
            <a:r>
              <a:rPr lang="en-US" dirty="0"/>
              <a:t>Several opportunities to accelerate with fine-grained parallelism (threads)</a:t>
            </a:r>
          </a:p>
          <a:p>
            <a:endParaRPr lang="en-US" dirty="0"/>
          </a:p>
        </p:txBody>
      </p:sp>
      <p:pic>
        <p:nvPicPr>
          <p:cNvPr id="5" name="intx_adfront-par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0476" y="2751374"/>
            <a:ext cx="3415466" cy="3152738"/>
          </a:xfrm>
          <a:prstGeom prst="rect">
            <a:avLst/>
          </a:prstGeom>
        </p:spPr>
      </p:pic>
      <p:pic>
        <p:nvPicPr>
          <p:cNvPr id="6" name="advancing-fron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049" y="2786376"/>
            <a:ext cx="3395846" cy="298422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320"/>
            <a:ext cx="8229600" cy="71450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Advancing front intersection</a:t>
            </a:r>
          </a:p>
        </p:txBody>
      </p:sp>
    </p:spTree>
    <p:extLst>
      <p:ext uri="{BB962C8B-B14F-4D97-AF65-F5344CB8AC3E}">
        <p14:creationId xmlns:p14="http://schemas.microsoft.com/office/powerpoint/2010/main" val="81103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788936"/>
          </a:xfrm>
        </p:spPr>
        <p:txBody>
          <a:bodyPr/>
          <a:lstStyle/>
          <a:p>
            <a:r>
              <a:rPr lang="en-US" dirty="0"/>
              <a:t>Implementation in E3SM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526" y="3838355"/>
            <a:ext cx="74911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cime_driver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(Initialize mesh in coupler)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cime_init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component_init_cx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!called once for each model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call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seq_mctext_gsmapInit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(comp(1))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#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ifdef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HAVE_MOAB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call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cplcomp_moab_Init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(comp(1))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#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endif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507" y="1413625"/>
            <a:ext cx="98347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cime_driver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(Initialize mesh in MPAS)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cime_init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component_init_cc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ocn_mct_init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(in MPAS)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#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ifdef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HAVE_MOAB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call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mpas_moab_instance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domain_ptr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! should return MPOID ..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call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mpas_log_write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('initialized MOAB MPAS ocean instance... ')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#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endif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9488" y="3838355"/>
            <a:ext cx="87080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07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3956" y="2656703"/>
            <a:ext cx="6075405" cy="2152328"/>
            <a:chOff x="1447800" y="2895600"/>
            <a:chExt cx="6096000" cy="2057400"/>
          </a:xfrm>
        </p:grpSpPr>
        <p:sp>
          <p:nvSpPr>
            <p:cNvPr id="97284" name="Text Box 4"/>
            <p:cNvSpPr txBox="1">
              <a:spLocks noChangeArrowheads="1"/>
            </p:cNvSpPr>
            <p:nvPr/>
          </p:nvSpPr>
          <p:spPr bwMode="auto">
            <a:xfrm>
              <a:off x="2133600" y="2895600"/>
              <a:ext cx="4495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en-US" sz="2400" b="0" i="0" dirty="0" err="1">
                  <a:solidFill>
                    <a:schemeClr val="tx1"/>
                  </a:solidFill>
                  <a:latin typeface="Times" charset="0"/>
                </a:rPr>
                <a:t>SensibleHeat</a:t>
              </a:r>
              <a:r>
                <a:rPr lang="en-US" altLang="en-US" sz="2400" b="0" i="0" dirty="0">
                  <a:solidFill>
                    <a:schemeClr val="tx1"/>
                  </a:solidFill>
                  <a:latin typeface="Times" charset="0"/>
                </a:rPr>
                <a:t> =  A (T</a:t>
              </a:r>
              <a:r>
                <a:rPr lang="en-US" altLang="en-US" sz="2400" b="0" i="0" baseline="-25000" dirty="0">
                  <a:solidFill>
                    <a:schemeClr val="tx1"/>
                  </a:solidFill>
                  <a:latin typeface="Times" charset="0"/>
                </a:rPr>
                <a:t>a</a:t>
              </a:r>
              <a:r>
                <a:rPr lang="en-US" altLang="en-US" sz="2400" b="0" i="0" dirty="0">
                  <a:solidFill>
                    <a:schemeClr val="tx1"/>
                  </a:solidFill>
                  <a:latin typeface="Times" charset="0"/>
                </a:rPr>
                <a:t> – </a:t>
              </a:r>
              <a:r>
                <a:rPr lang="en-US" altLang="en-US" sz="2400" b="0" i="0" dirty="0" err="1">
                  <a:solidFill>
                    <a:schemeClr val="tx1"/>
                  </a:solidFill>
                  <a:latin typeface="Times" charset="0"/>
                </a:rPr>
                <a:t>T</a:t>
              </a:r>
              <a:r>
                <a:rPr lang="en-US" altLang="en-US" sz="2400" b="0" i="0" baseline="-25000" dirty="0" err="1">
                  <a:solidFill>
                    <a:schemeClr val="tx1"/>
                  </a:solidFill>
                  <a:latin typeface="Times" charset="0"/>
                </a:rPr>
                <a:t>s</a:t>
              </a:r>
              <a:r>
                <a:rPr lang="en-US" altLang="en-US" sz="2400" b="0" i="0" dirty="0">
                  <a:solidFill>
                    <a:schemeClr val="tx1"/>
                  </a:solidFill>
                  <a:latin typeface="Times" charset="0"/>
                </a:rPr>
                <a:t>)</a:t>
              </a:r>
            </a:p>
          </p:txBody>
        </p:sp>
        <p:grpSp>
          <p:nvGrpSpPr>
            <p:cNvPr id="97285" name="Group 5"/>
            <p:cNvGrpSpPr>
              <a:grpSpLocks/>
            </p:cNvGrpSpPr>
            <p:nvPr/>
          </p:nvGrpSpPr>
          <p:grpSpPr bwMode="auto">
            <a:xfrm>
              <a:off x="1447800" y="3733800"/>
              <a:ext cx="5791200" cy="152400"/>
              <a:chOff x="960" y="2976"/>
              <a:chExt cx="3648" cy="96"/>
            </a:xfrm>
          </p:grpSpPr>
          <p:sp>
            <p:nvSpPr>
              <p:cNvPr id="97286" name="Line 6"/>
              <p:cNvSpPr>
                <a:spLocks noChangeShapeType="1"/>
              </p:cNvSpPr>
              <p:nvPr/>
            </p:nvSpPr>
            <p:spPr bwMode="auto">
              <a:xfrm>
                <a:off x="960" y="3024"/>
                <a:ext cx="364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87" name="Oval 7"/>
              <p:cNvSpPr>
                <a:spLocks noChangeArrowheads="1"/>
              </p:cNvSpPr>
              <p:nvPr/>
            </p:nvSpPr>
            <p:spPr bwMode="auto">
              <a:xfrm>
                <a:off x="1200" y="297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88" name="Oval 8"/>
              <p:cNvSpPr>
                <a:spLocks noChangeArrowheads="1"/>
              </p:cNvSpPr>
              <p:nvPr/>
            </p:nvSpPr>
            <p:spPr bwMode="auto">
              <a:xfrm>
                <a:off x="1872" y="297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89" name="Oval 9"/>
              <p:cNvSpPr>
                <a:spLocks noChangeArrowheads="1"/>
              </p:cNvSpPr>
              <p:nvPr/>
            </p:nvSpPr>
            <p:spPr bwMode="auto">
              <a:xfrm>
                <a:off x="2544" y="297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90" name="Oval 10"/>
              <p:cNvSpPr>
                <a:spLocks noChangeArrowheads="1"/>
              </p:cNvSpPr>
              <p:nvPr/>
            </p:nvSpPr>
            <p:spPr bwMode="auto">
              <a:xfrm>
                <a:off x="3168" y="297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91" name="Oval 11"/>
              <p:cNvSpPr>
                <a:spLocks noChangeArrowheads="1"/>
              </p:cNvSpPr>
              <p:nvPr/>
            </p:nvSpPr>
            <p:spPr bwMode="auto">
              <a:xfrm>
                <a:off x="3888" y="297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1752600" y="4572000"/>
              <a:ext cx="579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>
              <a:off x="21336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4" name="Oval 14"/>
            <p:cNvSpPr>
              <a:spLocks noChangeArrowheads="1"/>
            </p:cNvSpPr>
            <p:nvPr/>
          </p:nvSpPr>
          <p:spPr bwMode="auto">
            <a:xfrm>
              <a:off x="32004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5" name="Oval 15"/>
            <p:cNvSpPr>
              <a:spLocks noChangeArrowheads="1"/>
            </p:cNvSpPr>
            <p:nvPr/>
          </p:nvSpPr>
          <p:spPr bwMode="auto">
            <a:xfrm>
              <a:off x="42672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6" name="Oval 16"/>
            <p:cNvSpPr>
              <a:spLocks noChangeArrowheads="1"/>
            </p:cNvSpPr>
            <p:nvPr/>
          </p:nvSpPr>
          <p:spPr bwMode="auto">
            <a:xfrm>
              <a:off x="51816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>
              <a:off x="62484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8" name="Oval 18"/>
            <p:cNvSpPr>
              <a:spLocks noChangeArrowheads="1"/>
            </p:cNvSpPr>
            <p:nvPr/>
          </p:nvSpPr>
          <p:spPr bwMode="auto">
            <a:xfrm>
              <a:off x="37338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9" name="Oval 19"/>
            <p:cNvSpPr>
              <a:spLocks noChangeArrowheads="1"/>
            </p:cNvSpPr>
            <p:nvPr/>
          </p:nvSpPr>
          <p:spPr bwMode="auto">
            <a:xfrm>
              <a:off x="26670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>
              <a:off x="47244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1" name="Oval 21"/>
            <p:cNvSpPr>
              <a:spLocks noChangeArrowheads="1"/>
            </p:cNvSpPr>
            <p:nvPr/>
          </p:nvSpPr>
          <p:spPr bwMode="auto">
            <a:xfrm>
              <a:off x="67818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2" name="Oval 22"/>
            <p:cNvSpPr>
              <a:spLocks noChangeArrowheads="1"/>
            </p:cNvSpPr>
            <p:nvPr/>
          </p:nvSpPr>
          <p:spPr bwMode="auto">
            <a:xfrm>
              <a:off x="5715000" y="4495800"/>
              <a:ext cx="152400" cy="15240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3" name="Line 23"/>
            <p:cNvSpPr>
              <a:spLocks noChangeShapeType="1"/>
            </p:cNvSpPr>
            <p:nvPr/>
          </p:nvSpPr>
          <p:spPr bwMode="auto">
            <a:xfrm>
              <a:off x="2743200" y="39624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4" name="Line 24"/>
            <p:cNvSpPr>
              <a:spLocks noChangeShapeType="1"/>
            </p:cNvSpPr>
            <p:nvPr/>
          </p:nvSpPr>
          <p:spPr bwMode="auto">
            <a:xfrm>
              <a:off x="4572000" y="39624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5" name="Line 25"/>
            <p:cNvSpPr>
              <a:spLocks noChangeShapeType="1"/>
            </p:cNvSpPr>
            <p:nvPr/>
          </p:nvSpPr>
          <p:spPr bwMode="auto">
            <a:xfrm>
              <a:off x="3581400" y="39624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6" name="Text Box 26"/>
            <p:cNvSpPr txBox="1">
              <a:spLocks noChangeArrowheads="1"/>
            </p:cNvSpPr>
            <p:nvPr/>
          </p:nvSpPr>
          <p:spPr bwMode="auto">
            <a:xfrm>
              <a:off x="3810000" y="33528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en-US" sz="2400" b="0" i="0">
                  <a:solidFill>
                    <a:schemeClr val="tx1"/>
                  </a:solidFill>
                  <a:latin typeface="Times" charset="0"/>
                </a:rPr>
                <a:t>T</a:t>
              </a:r>
              <a:r>
                <a:rPr lang="en-US" altLang="en-US" sz="2400" b="0" i="0" baseline="-25000">
                  <a:solidFill>
                    <a:schemeClr val="tx1"/>
                  </a:solidFill>
                  <a:latin typeface="Times" charset="0"/>
                </a:rPr>
                <a:t>a</a:t>
              </a:r>
            </a:p>
          </p:txBody>
        </p:sp>
        <p:sp>
          <p:nvSpPr>
            <p:cNvPr id="97307" name="Text Box 27"/>
            <p:cNvSpPr txBox="1">
              <a:spLocks noChangeArrowheads="1"/>
            </p:cNvSpPr>
            <p:nvPr/>
          </p:nvSpPr>
          <p:spPr bwMode="auto">
            <a:xfrm>
              <a:off x="3276600" y="4495800"/>
              <a:ext cx="838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en-US" sz="2400" b="0" i="0">
                  <a:solidFill>
                    <a:schemeClr val="tx1"/>
                  </a:solidFill>
                  <a:latin typeface="Times" charset="0"/>
                </a:rPr>
                <a:t>T</a:t>
              </a:r>
              <a:r>
                <a:rPr lang="en-US" altLang="en-US" sz="2400" b="0" i="0" baseline="-25000">
                  <a:solidFill>
                    <a:schemeClr val="tx1"/>
                  </a:solidFill>
                  <a:latin typeface="Times" charset="0"/>
                </a:rPr>
                <a:t>s</a:t>
              </a:r>
            </a:p>
          </p:txBody>
        </p:sp>
        <p:sp>
          <p:nvSpPr>
            <p:cNvPr id="97308" name="Text Box 28"/>
            <p:cNvSpPr txBox="1">
              <a:spLocks noChangeArrowheads="1"/>
            </p:cNvSpPr>
            <p:nvPr/>
          </p:nvSpPr>
          <p:spPr bwMode="auto">
            <a:xfrm>
              <a:off x="4114800" y="4495800"/>
              <a:ext cx="838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en-US" sz="2400" b="0" i="0">
                  <a:solidFill>
                    <a:schemeClr val="tx1"/>
                  </a:solidFill>
                  <a:latin typeface="Times" charset="0"/>
                </a:rPr>
                <a:t>T</a:t>
              </a:r>
              <a:r>
                <a:rPr lang="en-US" altLang="en-US" sz="2400" b="0" i="0" baseline="-25000">
                  <a:solidFill>
                    <a:schemeClr val="tx1"/>
                  </a:solidFill>
                  <a:latin typeface="Times" charset="0"/>
                </a:rPr>
                <a:t>s</a:t>
              </a:r>
            </a:p>
          </p:txBody>
        </p:sp>
        <p:sp>
          <p:nvSpPr>
            <p:cNvPr id="97309" name="Line 29"/>
            <p:cNvSpPr>
              <a:spLocks noChangeShapeType="1"/>
            </p:cNvSpPr>
            <p:nvPr/>
          </p:nvSpPr>
          <p:spPr bwMode="auto">
            <a:xfrm flipV="1">
              <a:off x="3810000" y="3505200"/>
              <a:ext cx="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0" name="Line 30"/>
            <p:cNvSpPr>
              <a:spLocks noChangeShapeType="1"/>
            </p:cNvSpPr>
            <p:nvPr/>
          </p:nvSpPr>
          <p:spPr bwMode="auto">
            <a:xfrm flipV="1">
              <a:off x="4038600" y="3657600"/>
              <a:ext cx="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1" name="Line 31"/>
            <p:cNvSpPr>
              <a:spLocks noChangeShapeType="1"/>
            </p:cNvSpPr>
            <p:nvPr/>
          </p:nvSpPr>
          <p:spPr bwMode="auto">
            <a:xfrm flipV="1">
              <a:off x="4343400" y="3505200"/>
              <a:ext cx="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Ocean-atmosphere exchange fluxes of heat, radiation, momentum,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352" y="1507717"/>
            <a:ext cx="8229600" cy="4114800"/>
          </a:xfrm>
        </p:spPr>
        <p:txBody>
          <a:bodyPr/>
          <a:lstStyle/>
          <a:p>
            <a:r>
              <a:rPr lang="en-US" dirty="0"/>
              <a:t>For interface-fluxes (heat, momentum) choice in DOE E3SM is to interpolate atmosphere to finer ocean grid, then calculate fluxes, then (for </a:t>
            </a:r>
            <a:r>
              <a:rPr lang="en-US" dirty="0" err="1"/>
              <a:t>atm</a:t>
            </a:r>
            <a:r>
              <a:rPr lang="en-US" dirty="0"/>
              <a:t>) interpolate back.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Atmosphere-computed fluxes (radiation, rain) interpolated directly to ocean</a:t>
            </a:r>
          </a:p>
          <a:p>
            <a:r>
              <a:rPr lang="en-US" b="1" dirty="0"/>
              <a:t>Flux interpolation must conserve globally</a:t>
            </a:r>
          </a:p>
        </p:txBody>
      </p:sp>
    </p:spTree>
    <p:extLst>
      <p:ext uri="{BB962C8B-B14F-4D97-AF65-F5344CB8AC3E}">
        <p14:creationId xmlns:p14="http://schemas.microsoft.com/office/powerpoint/2010/main" val="1109847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compile and build E3SM that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Instantiates MOAB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Defines full meshes in HOMME and MPAS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Migrates full meshes to coupler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Computes intersection in coupler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Computes weights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Migrates data from atmosphere to coupler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Applies weights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Migrates </a:t>
            </a:r>
            <a:r>
              <a:rPr lang="en-US" dirty="0" err="1">
                <a:solidFill>
                  <a:srgbClr val="00B050"/>
                </a:solidFill>
              </a:rPr>
              <a:t>regridded</a:t>
            </a:r>
            <a:r>
              <a:rPr lang="en-US" dirty="0">
                <a:solidFill>
                  <a:srgbClr val="00B050"/>
                </a:solidFill>
              </a:rPr>
              <a:t> data to ocean</a:t>
            </a:r>
          </a:p>
        </p:txBody>
      </p:sp>
    </p:spTree>
    <p:extLst>
      <p:ext uri="{BB962C8B-B14F-4D97-AF65-F5344CB8AC3E}">
        <p14:creationId xmlns:p14="http://schemas.microsoft.com/office/powerpoint/2010/main" val="1314616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Lg42n3rPydCWh6XknwtySugU-wtc0bPAJWltIiJCynqia2AWZNmR69QaZqi_dzcDTg8XmApAKL2Z9sBh9osDTmPHUWbpcCHx1eK7gMY8GPQxcgJipKC4CNz0JIqL6mRxdwhtd44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75" y="685407"/>
            <a:ext cx="5162359" cy="470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02" y="257701"/>
            <a:ext cx="8229600" cy="411087"/>
          </a:xfrm>
        </p:spPr>
        <p:txBody>
          <a:bodyPr/>
          <a:lstStyle/>
          <a:p>
            <a:r>
              <a:rPr lang="en-US" dirty="0"/>
              <a:t>Online interpolation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256"/>
            <a:ext cx="4965405" cy="4329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649" y="5585933"/>
            <a:ext cx="849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Interpolation of lowest atmosphere layer temp from HOMME to MPAS working in parallel</a:t>
            </a:r>
          </a:p>
        </p:txBody>
      </p:sp>
    </p:spTree>
    <p:extLst>
      <p:ext uri="{BB962C8B-B14F-4D97-AF65-F5344CB8AC3E}">
        <p14:creationId xmlns:p14="http://schemas.microsoft.com/office/powerpoint/2010/main" val="202811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68261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557"/>
            <a:ext cx="8229600" cy="4114800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TempestRemap</a:t>
            </a:r>
            <a:r>
              <a:rPr lang="en-US" dirty="0"/>
              <a:t>-generated maps in current online-offline system (for E3SM v1.x)</a:t>
            </a:r>
          </a:p>
          <a:p>
            <a:endParaRPr lang="en-US" dirty="0"/>
          </a:p>
          <a:p>
            <a:r>
              <a:rPr lang="en-US" dirty="0"/>
              <a:t>Implement full data pathway (all fields exchanged) with MOAB-based system</a:t>
            </a:r>
          </a:p>
          <a:p>
            <a:endParaRPr lang="en-US" dirty="0"/>
          </a:p>
          <a:p>
            <a:r>
              <a:rPr lang="en-US" dirty="0"/>
              <a:t>Scaling and performance studies of MOAB system.</a:t>
            </a:r>
          </a:p>
          <a:p>
            <a:endParaRPr lang="en-US" dirty="0"/>
          </a:p>
          <a:p>
            <a:r>
              <a:rPr lang="en-US" dirty="0"/>
              <a:t>Replace MCT-based driver with MOAB-based driver (E3SM v2.0)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62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info:  </a:t>
            </a:r>
            <a:r>
              <a:rPr lang="en-US" dirty="0">
                <a:hlinkClick r:id="rId2"/>
              </a:rPr>
              <a:t>http://sigma.mcs.anl.gov/moab-library/</a:t>
            </a:r>
            <a:endParaRPr lang="en-US" dirty="0"/>
          </a:p>
          <a:p>
            <a:endParaRPr lang="en-US" dirty="0"/>
          </a:p>
          <a:p>
            <a:r>
              <a:rPr lang="en-US" dirty="0"/>
              <a:t>Soon in http://</a:t>
            </a:r>
            <a:r>
              <a:rPr lang="en-US" dirty="0" err="1"/>
              <a:t>github.com</a:t>
            </a:r>
            <a:r>
              <a:rPr lang="en-US" dirty="0"/>
              <a:t>/E3SM-Project/E3SM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941" y="3056989"/>
            <a:ext cx="3631122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src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/drivers/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   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src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/drivers/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moab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   </a:t>
            </a:r>
          </a:p>
        </p:txBody>
      </p:sp>
    </p:spTree>
    <p:extLst>
      <p:ext uri="{BB962C8B-B14F-4D97-AF65-F5344CB8AC3E}">
        <p14:creationId xmlns:p14="http://schemas.microsoft.com/office/powerpoint/2010/main" val="109436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Atmosphere and ocean grids to couple in E3SM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029" y="1668162"/>
            <a:ext cx="4402834" cy="4077730"/>
          </a:xfrm>
          <a:prstGeom prst="rect">
            <a:avLst/>
          </a:prstGeom>
        </p:spPr>
      </p:pic>
      <p:pic>
        <p:nvPicPr>
          <p:cNvPr id="1030" name="Picture 6" descr="E4-subcellgrid_p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6" y="1668163"/>
            <a:ext cx="3931610" cy="39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0832" y="5745892"/>
            <a:ext cx="289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HOMME SE (with GLL points)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153" y="5745892"/>
            <a:ext cx="101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MPAS FV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7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1" y="390357"/>
            <a:ext cx="2953266" cy="2464054"/>
          </a:xfrm>
        </p:spPr>
        <p:txBody>
          <a:bodyPr/>
          <a:lstStyle/>
          <a:p>
            <a:r>
              <a:rPr lang="en-US" dirty="0"/>
              <a:t>The Intersection (overlap) mesh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687" y="390357"/>
            <a:ext cx="5745891" cy="5546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35578" y="2105328"/>
            <a:ext cx="926757" cy="10584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6055" y="2105328"/>
            <a:ext cx="6229523" cy="125147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6055" y="3163778"/>
            <a:ext cx="6229523" cy="2458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16882" y="2105328"/>
            <a:ext cx="4845453" cy="1312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16882" y="3163778"/>
            <a:ext cx="4845453" cy="2458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5" y="3356807"/>
            <a:ext cx="2310827" cy="22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5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0744" y="199382"/>
            <a:ext cx="8229600" cy="640080"/>
          </a:xfrm>
        </p:spPr>
        <p:txBody>
          <a:bodyPr/>
          <a:lstStyle/>
          <a:p>
            <a:r>
              <a:rPr lang="en-US" dirty="0"/>
              <a:t>Climate Model Coupling software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7693" y="948390"/>
            <a:ext cx="607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MCT </a:t>
            </a:r>
            <a:r>
              <a:rPr lang="en-US" sz="2000" dirty="0" err="1"/>
              <a:t>datatypes</a:t>
            </a:r>
            <a:r>
              <a:rPr lang="en-US" sz="2000" dirty="0"/>
              <a:t> used in coupler, driver and model “caps”.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103681" y="1566698"/>
            <a:ext cx="4813122" cy="3673491"/>
            <a:chOff x="4330878" y="1073331"/>
            <a:chExt cx="4813122" cy="3673491"/>
          </a:xfrm>
        </p:grpSpPr>
        <p:sp>
          <p:nvSpPr>
            <p:cNvPr id="8" name="Rectangle 7"/>
            <p:cNvSpPr/>
            <p:nvPr/>
          </p:nvSpPr>
          <p:spPr>
            <a:xfrm>
              <a:off x="5946019" y="1683489"/>
              <a:ext cx="1802191" cy="1003905"/>
            </a:xfrm>
            <a:prstGeom prst="rect">
              <a:avLst/>
            </a:prstGeom>
            <a:gradFill flip="none" rotWithShape="1">
              <a:gsLst>
                <a:gs pos="14000">
                  <a:schemeClr val="accent4">
                    <a:lumMod val="60000"/>
                    <a:lumOff val="40000"/>
                  </a:schemeClr>
                </a:gs>
                <a:gs pos="91000">
                  <a:srgbClr val="FFFFFF"/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05829" y="2172137"/>
              <a:ext cx="1040190" cy="5152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05829" y="2687394"/>
              <a:ext cx="2842381" cy="1451428"/>
            </a:xfrm>
            <a:prstGeom prst="rect">
              <a:avLst/>
            </a:prstGeom>
            <a:gradFill flip="none" rotWithShape="1">
              <a:gsLst>
                <a:gs pos="57000">
                  <a:schemeClr val="accent2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48211" y="1574631"/>
              <a:ext cx="1076476" cy="2564191"/>
            </a:xfrm>
            <a:prstGeom prst="rect">
              <a:avLst/>
            </a:prstGeom>
            <a:gradFill flip="none" rotWithShape="1">
              <a:gsLst>
                <a:gs pos="20000">
                  <a:schemeClr val="accent3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93474" y="1417394"/>
              <a:ext cx="2842381" cy="378579"/>
            </a:xfrm>
            <a:prstGeom prst="rect">
              <a:avLst/>
            </a:prstGeom>
            <a:gradFill flip="none" rotWithShape="1">
              <a:gsLst>
                <a:gs pos="9000">
                  <a:schemeClr val="accent6">
                    <a:lumMod val="60000"/>
                    <a:lumOff val="40000"/>
                  </a:schemeClr>
                </a:gs>
                <a:gs pos="86000">
                  <a:srgbClr val="FFFFFF"/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46019" y="3267965"/>
              <a:ext cx="638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05186" y="1417394"/>
              <a:ext cx="920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Coupler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9676" y="2235032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ELM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60285" y="2502728"/>
              <a:ext cx="964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MPAS-O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65352" y="1987471"/>
              <a:ext cx="1228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MPAS-CICE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05829" y="1151299"/>
              <a:ext cx="3931213" cy="22980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74339" y="1073331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Driver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4712305" y="1084775"/>
              <a:ext cx="0" cy="32052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700210" y="4297363"/>
              <a:ext cx="444379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127448" y="4377490"/>
              <a:ext cx="1191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Processors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4190857" y="2496824"/>
              <a:ext cx="649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pic>
          <p:nvPicPr>
            <p:cNvPr id="27" name="Picture 7" descr="mct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997" y="1632409"/>
              <a:ext cx="648734" cy="29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7" descr="mct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1984" y="1647599"/>
              <a:ext cx="648734" cy="29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 descr="mct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393038" y="1637510"/>
              <a:ext cx="648734" cy="29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mct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523" y="1640793"/>
              <a:ext cx="648734" cy="29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Straight Arrow Connector 36"/>
            <p:cNvCxnSpPr>
              <a:stCxn id="35" idx="2"/>
            </p:cNvCxnSpPr>
            <p:nvPr/>
          </p:nvCxnSpPr>
          <p:spPr>
            <a:xfrm flipH="1">
              <a:off x="6114786" y="1932659"/>
              <a:ext cx="21104" cy="83378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65608" y="1566698"/>
            <a:ext cx="3521302" cy="3813101"/>
            <a:chOff x="347352" y="1173239"/>
            <a:chExt cx="3521302" cy="38131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52" y="1173239"/>
              <a:ext cx="3521302" cy="3813101"/>
            </a:xfrm>
            <a:prstGeom prst="rect">
              <a:avLst/>
            </a:prstGeom>
          </p:spPr>
        </p:pic>
        <p:pic>
          <p:nvPicPr>
            <p:cNvPr id="25" name="Picture 7" descr="mct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316">
              <a:off x="2578996" y="1971327"/>
              <a:ext cx="648734" cy="29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 descr="mct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8552">
              <a:off x="947747" y="1967569"/>
              <a:ext cx="648734" cy="29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7" descr="mct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636" y="1695605"/>
              <a:ext cx="648734" cy="29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7" descr="mct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636" y="3134085"/>
              <a:ext cx="648734" cy="29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408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642902"/>
          </a:xfrm>
        </p:spPr>
        <p:txBody>
          <a:bodyPr/>
          <a:lstStyle/>
          <a:p>
            <a:r>
              <a:rPr lang="en-US" dirty="0"/>
              <a:t>Model Coupling Toolkit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22" y="917221"/>
            <a:ext cx="8328378" cy="5273513"/>
          </a:xfrm>
        </p:spPr>
        <p:txBody>
          <a:bodyPr/>
          <a:lstStyle/>
          <a:p>
            <a:r>
              <a:rPr lang="en-US" dirty="0"/>
              <a:t>A library of Fortran90 </a:t>
            </a:r>
            <a:r>
              <a:rPr lang="en-US" dirty="0" err="1"/>
              <a:t>datatypes</a:t>
            </a:r>
            <a:r>
              <a:rPr lang="en-US" dirty="0"/>
              <a:t> and functions for building parallel coupled models.</a:t>
            </a:r>
          </a:p>
          <a:p>
            <a:pPr lvl="1"/>
            <a:r>
              <a:rPr lang="en-US" dirty="0"/>
              <a:t>2-sided parallel </a:t>
            </a:r>
            <a:r>
              <a:rPr lang="en-US" dirty="0" err="1"/>
              <a:t>MxN</a:t>
            </a:r>
            <a:r>
              <a:rPr lang="en-US" dirty="0"/>
              <a:t> send/</a:t>
            </a:r>
            <a:r>
              <a:rPr lang="en-US" dirty="0" err="1"/>
              <a:t>recvs</a:t>
            </a:r>
            <a:r>
              <a:rPr lang="en-US" dirty="0"/>
              <a:t> for moving data (with MPI)</a:t>
            </a:r>
          </a:p>
          <a:p>
            <a:pPr lvl="1"/>
            <a:r>
              <a:rPr lang="en-US" dirty="0"/>
              <a:t>Support for online parallel interpolation using </a:t>
            </a:r>
            <a:r>
              <a:rPr lang="en-US" dirty="0">
                <a:solidFill>
                  <a:srgbClr val="FF0000"/>
                </a:solidFill>
              </a:rPr>
              <a:t>offline-calculated</a:t>
            </a:r>
            <a:r>
              <a:rPr lang="en-US" dirty="0"/>
              <a:t> weights.</a:t>
            </a:r>
          </a:p>
          <a:p>
            <a:pPr lvl="1"/>
            <a:r>
              <a:rPr lang="en-US" dirty="0"/>
              <a:t>Model registry, decomposition descriptors, distributed data type, communication tables.</a:t>
            </a:r>
          </a:p>
          <a:p>
            <a:pPr lvl="1"/>
            <a:r>
              <a:rPr lang="en-US" dirty="0"/>
              <a:t>Functions for time accumulation, spatial averaging and merging.</a:t>
            </a:r>
          </a:p>
          <a:p>
            <a:pPr lvl="1"/>
            <a:r>
              <a:rPr lang="en-US" dirty="0"/>
              <a:t>Programmer must write the “cap layer” or other interface.</a:t>
            </a:r>
          </a:p>
          <a:p>
            <a:pPr lvl="1"/>
            <a:r>
              <a:rPr lang="en-US" dirty="0"/>
              <a:t>No prescription on overall model architecture </a:t>
            </a:r>
          </a:p>
          <a:p>
            <a:pPr lvl="1"/>
            <a:r>
              <a:rPr lang="en-US" dirty="0"/>
              <a:t>Current release:  MCT 2.10.0  (April, 2018)</a:t>
            </a:r>
          </a:p>
          <a:p>
            <a:pPr lvl="1"/>
            <a:r>
              <a:rPr lang="en-US" dirty="0"/>
              <a:t>First version in production:  MCT 2.1 (CCSM3, June, 2004)</a:t>
            </a:r>
          </a:p>
          <a:p>
            <a:r>
              <a:rPr lang="en-US" dirty="0"/>
              <a:t>Used in OASIS3-MCT (many models) and </a:t>
            </a:r>
          </a:p>
          <a:p>
            <a:pPr marL="0" indent="0">
              <a:buNone/>
            </a:pPr>
            <a:r>
              <a:rPr lang="en-US" dirty="0"/>
              <a:t>                  CIME cpl7 (E3SM1.0, CESM2.0)</a:t>
            </a:r>
          </a:p>
        </p:txBody>
      </p:sp>
      <p:pic>
        <p:nvPicPr>
          <p:cNvPr id="4" name="Picture 7" descr="mct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58" y="126154"/>
            <a:ext cx="2144889" cy="96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197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121"/>
            <a:ext cx="8229600" cy="1052623"/>
          </a:xfrm>
        </p:spPr>
        <p:txBody>
          <a:bodyPr/>
          <a:lstStyle/>
          <a:p>
            <a:r>
              <a:rPr lang="en-US" sz="2400" dirty="0"/>
              <a:t>Current coupling workflow: offline/online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offline phase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22744"/>
            <a:ext cx="2371060" cy="495477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Generate grid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Convert to SCRIP format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Feed grids to program that finds intersection and calculates weights.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Obtain weights file in SCRIP format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Point model </a:t>
            </a:r>
            <a:r>
              <a:rPr lang="en-US" sz="1800" dirty="0" err="1"/>
              <a:t>config</a:t>
            </a:r>
            <a:r>
              <a:rPr lang="en-US" sz="1800" dirty="0"/>
              <a:t> file to weights file.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4827" y="1222744"/>
            <a:ext cx="56990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MPAS: grid-gen,  HOMME: internal or </a:t>
            </a:r>
            <a:r>
              <a:rPr lang="en-US" dirty="0" err="1"/>
              <a:t>GenerateCSMesh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(some of the above can output SCRIP)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SCRIP or </a:t>
            </a:r>
            <a:r>
              <a:rPr lang="en-US" dirty="0" err="1"/>
              <a:t>ESMF_Regridder</a:t>
            </a:r>
            <a:r>
              <a:rPr lang="en-US" dirty="0"/>
              <a:t> or </a:t>
            </a:r>
            <a:r>
              <a:rPr lang="en-US" dirty="0" err="1"/>
              <a:t>TempestRemap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Ex:  map_ne30np4_to_oEC60to30v3_conserve.161222.nc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cime</a:t>
            </a:r>
            <a:r>
              <a:rPr lang="en-US" dirty="0"/>
              <a:t>/</a:t>
            </a:r>
            <a:r>
              <a:rPr lang="en-US" dirty="0" err="1"/>
              <a:t>config</a:t>
            </a:r>
            <a:r>
              <a:rPr lang="en-US" dirty="0"/>
              <a:t>/($model)/</a:t>
            </a:r>
            <a:r>
              <a:rPr lang="en-US" dirty="0" err="1"/>
              <a:t>config_grid.xml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121"/>
            <a:ext cx="8229600" cy="1052623"/>
          </a:xfrm>
        </p:spPr>
        <p:txBody>
          <a:bodyPr/>
          <a:lstStyle/>
          <a:p>
            <a:r>
              <a:rPr lang="en-US" sz="2400" dirty="0"/>
              <a:t>Current coupling workflow: offline/online 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online phase: </a:t>
            </a:r>
            <a:r>
              <a:rPr lang="en-US" sz="2400" dirty="0" err="1">
                <a:solidFill>
                  <a:srgbClr val="FF0000"/>
                </a:solidFill>
              </a:rPr>
              <a:t>init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2423" y="1382232"/>
            <a:ext cx="3015048" cy="381708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Define MCT </a:t>
            </a:r>
            <a:r>
              <a:rPr lang="en-US" sz="1800" dirty="0" err="1"/>
              <a:t>GSMaps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Communicate grids to coupler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Define coupler </a:t>
            </a:r>
            <a:r>
              <a:rPr lang="en-US" sz="1800" dirty="0" err="1"/>
              <a:t>GSMaps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Read in weight files.</a:t>
            </a:r>
          </a:p>
          <a:p>
            <a:pPr marL="0" indent="0">
              <a:buNone/>
            </a:pPr>
            <a:r>
              <a:rPr lang="en-US" sz="1800" dirty="0"/>
              <a:t>Initialize MCT </a:t>
            </a:r>
            <a:r>
              <a:rPr lang="en-US" sz="1800" dirty="0" err="1"/>
              <a:t>SparseMatrix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Initialize MCT Routers/</a:t>
            </a:r>
            <a:r>
              <a:rPr lang="en-US" sz="1800" dirty="0" err="1"/>
              <a:t>Rearrangers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338623" y="1222744"/>
            <a:ext cx="56990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Separately in each model.  Stores model-preferred decomposition</a:t>
            </a:r>
          </a:p>
          <a:p>
            <a:endParaRPr lang="en-US" dirty="0"/>
          </a:p>
          <a:p>
            <a:r>
              <a:rPr lang="en-US" dirty="0"/>
              <a:t>Only the total number of </a:t>
            </a:r>
            <a:r>
              <a:rPr lang="en-US" dirty="0" err="1"/>
              <a:t>dofs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Trivial decomposition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Read a block and scatter.  Each node picks out what it needs.</a:t>
            </a:r>
          </a:p>
          <a:p>
            <a:endParaRPr lang="en-US" dirty="0"/>
          </a:p>
          <a:p>
            <a:r>
              <a:rPr lang="en-US" dirty="0"/>
              <a:t>Figure out and store communication needed to complete a mapping.</a:t>
            </a:r>
          </a:p>
          <a:p>
            <a:r>
              <a:rPr lang="en-US" dirty="0"/>
              <a:t>Between model and coupler.  Within coupler.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98467"/>
      </p:ext>
    </p:extLst>
  </p:cSld>
  <p:clrMapOvr>
    <a:masterClrMapping/>
  </p:clrMapOvr>
</p:sld>
</file>

<file path=ppt/theme/theme1.xml><?xml version="1.0" encoding="utf-8"?>
<a:theme xmlns:a="http://schemas.openxmlformats.org/drawingml/2006/main" name="E3SM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D793166-0523-9347-8858-1BACD165A703}" vid="{C2E178FB-45E1-DE49-B2B3-712CABB331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3804</TotalTime>
  <Words>2085</Words>
  <Application>Microsoft Office PowerPoint</Application>
  <PresentationFormat>On-screen Show (4:3)</PresentationFormat>
  <Paragraphs>351</Paragraphs>
  <Slides>33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Arial</vt:lpstr>
      <vt:lpstr>Calibri</vt:lpstr>
      <vt:lpstr>Calibri Regular</vt:lpstr>
      <vt:lpstr>Courier</vt:lpstr>
      <vt:lpstr>Courier</vt:lpstr>
      <vt:lpstr>Courier New</vt:lpstr>
      <vt:lpstr>Times</vt:lpstr>
      <vt:lpstr>Wingdings</vt:lpstr>
      <vt:lpstr>E3SMtemplate</vt:lpstr>
      <vt:lpstr>Improving climate model coupling through complete mesh representation </vt:lpstr>
      <vt:lpstr>The other coupled problems…</vt:lpstr>
      <vt:lpstr>Ocean-atmosphere exchange fluxes of heat, radiation, momentum, water</vt:lpstr>
      <vt:lpstr>Atmosphere and ocean grids to couple in E3SM</vt:lpstr>
      <vt:lpstr>The Intersection (overlap) mesh</vt:lpstr>
      <vt:lpstr>Climate Model Coupling software</vt:lpstr>
      <vt:lpstr>Model Coupling Toolkit</vt:lpstr>
      <vt:lpstr>Current coupling workflow: offline/online offline phase</vt:lpstr>
      <vt:lpstr>Current coupling workflow: offline/online  online phase: init</vt:lpstr>
      <vt:lpstr>Current coupling workflow: offline/online  online phase: run</vt:lpstr>
      <vt:lpstr>Two problems with current system</vt:lpstr>
      <vt:lpstr>Current coupling workflow: offline/online offline phase</vt:lpstr>
      <vt:lpstr>How SE-&gt; FV can take advantage of SE </vt:lpstr>
      <vt:lpstr>But…...</vt:lpstr>
      <vt:lpstr>For an FV algorithm, have to construct a dual of the SE grid</vt:lpstr>
      <vt:lpstr>Constructing an SE dual grid is not trivial</vt:lpstr>
      <vt:lpstr>Types of dual grids  (“chevron”, “natural”)</vt:lpstr>
      <vt:lpstr>Types of dual grids (“pentagons”)</vt:lpstr>
      <vt:lpstr>Intersection of SE-dual and MPAS</vt:lpstr>
      <vt:lpstr>A solution to first problem:  TempestRemap</vt:lpstr>
      <vt:lpstr>The other problem with the current method...</vt:lpstr>
      <vt:lpstr>MCT’s idea of the mesh (grid)</vt:lpstr>
      <vt:lpstr>Mesh-Oriented datABase (MOAB)</vt:lpstr>
      <vt:lpstr>What does a complete representation of the mesh mean?</vt:lpstr>
      <vt:lpstr>Compute mesh intersection</vt:lpstr>
      <vt:lpstr>MOAB-TempestRemap tool (mbtempest)</vt:lpstr>
      <vt:lpstr>Online MOAB-regridder coupling workflow</vt:lpstr>
      <vt:lpstr>PowerPoint Presentation</vt:lpstr>
      <vt:lpstr>Implementation in E3SM</vt:lpstr>
      <vt:lpstr>Current status </vt:lpstr>
      <vt:lpstr>Online interpolation results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Jacob</dc:creator>
  <cp:lastModifiedBy>Karen Clarke</cp:lastModifiedBy>
  <cp:revision>94</cp:revision>
  <dcterms:created xsi:type="dcterms:W3CDTF">2018-02-26T23:00:38Z</dcterms:created>
  <dcterms:modified xsi:type="dcterms:W3CDTF">2018-07-12T09:33:18Z</dcterms:modified>
</cp:coreProperties>
</file>