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348" r:id="rId2"/>
    <p:sldId id="261" r:id="rId3"/>
    <p:sldId id="262" r:id="rId4"/>
    <p:sldId id="264" r:id="rId5"/>
    <p:sldId id="265" r:id="rId6"/>
    <p:sldId id="266" r:id="rId7"/>
    <p:sldId id="267" r:id="rId8"/>
    <p:sldId id="263" r:id="rId9"/>
    <p:sldId id="273" r:id="rId10"/>
    <p:sldId id="274" r:id="rId11"/>
    <p:sldId id="287" r:id="rId12"/>
    <p:sldId id="286" r:id="rId13"/>
    <p:sldId id="277" r:id="rId14"/>
    <p:sldId id="288" r:id="rId15"/>
    <p:sldId id="340" r:id="rId16"/>
    <p:sldId id="325" r:id="rId17"/>
    <p:sldId id="279" r:id="rId18"/>
    <p:sldId id="326" r:id="rId19"/>
    <p:sldId id="280" r:id="rId20"/>
    <p:sldId id="281" r:id="rId21"/>
    <p:sldId id="283" r:id="rId22"/>
    <p:sldId id="285" r:id="rId23"/>
    <p:sldId id="282" r:id="rId24"/>
    <p:sldId id="284" r:id="rId25"/>
    <p:sldId id="337" r:id="rId26"/>
    <p:sldId id="289" r:id="rId27"/>
    <p:sldId id="309" r:id="rId28"/>
    <p:sldId id="311" r:id="rId29"/>
    <p:sldId id="312" r:id="rId30"/>
    <p:sldId id="321" r:id="rId31"/>
    <p:sldId id="278" r:id="rId32"/>
    <p:sldId id="314" r:id="rId33"/>
    <p:sldId id="336" r:id="rId34"/>
    <p:sldId id="316" r:id="rId35"/>
    <p:sldId id="333" r:id="rId36"/>
    <p:sldId id="298" r:id="rId37"/>
    <p:sldId id="313" r:id="rId38"/>
    <p:sldId id="349" r:id="rId39"/>
    <p:sldId id="345" r:id="rId40"/>
    <p:sldId id="346" r:id="rId41"/>
    <p:sldId id="318" r:id="rId42"/>
    <p:sldId id="342" r:id="rId43"/>
    <p:sldId id="319" r:id="rId44"/>
    <p:sldId id="347" r:id="rId45"/>
    <p:sldId id="308" r:id="rId46"/>
    <p:sldId id="350" r:id="rId47"/>
    <p:sldId id="351" r:id="rId48"/>
  </p:sldIdLst>
  <p:sldSz cx="9144000" cy="5143500" type="screen16x9"/>
  <p:notesSz cx="6858000" cy="9144000"/>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61" d="100"/>
          <a:sy n="161" d="100"/>
        </p:scale>
        <p:origin x="156" y="27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70.wmf"/><Relationship Id="rId1" Type="http://schemas.openxmlformats.org/officeDocument/2006/relationships/image" Target="../media/image6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A53BE1-8887-4180-89FF-BDBAF4431690}" type="datetimeFigureOut">
              <a:rPr lang="en-GB" smtClean="0"/>
              <a:t>11/07/2018</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18A295-C884-4BE9-9EF6-9BD98E6533BD}" type="slidenum">
              <a:rPr lang="en-GB" smtClean="0"/>
              <a:t>‹#›</a:t>
            </a:fld>
            <a:endParaRPr lang="en-GB"/>
          </a:p>
        </p:txBody>
      </p:sp>
    </p:spTree>
    <p:extLst>
      <p:ext uri="{BB962C8B-B14F-4D97-AF65-F5344CB8AC3E}">
        <p14:creationId xmlns:p14="http://schemas.microsoft.com/office/powerpoint/2010/main" val="6281752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(ignore</a:t>
            </a:r>
            <a:r>
              <a:rPr lang="en-GB" baseline="0" dirty="0"/>
              <a:t> EBUS – coming back to that later)</a:t>
            </a:r>
            <a:endParaRPr lang="en-GB" dirty="0"/>
          </a:p>
        </p:txBody>
      </p:sp>
      <p:sp>
        <p:nvSpPr>
          <p:cNvPr id="4" name="Slide Number Placeholder 3"/>
          <p:cNvSpPr>
            <a:spLocks noGrp="1"/>
          </p:cNvSpPr>
          <p:nvPr>
            <p:ph type="sldNum" sz="quarter" idx="10"/>
          </p:nvPr>
        </p:nvSpPr>
        <p:spPr/>
        <p:txBody>
          <a:bodyPr/>
          <a:lstStyle/>
          <a:p>
            <a:fld id="{A3ADB805-8BF7-47B5-B5FB-292FECAF2630}" type="slidenum">
              <a:rPr lang="en-GB" altLang="en-US" smtClean="0"/>
              <a:pPr/>
              <a:t>17</a:t>
            </a:fld>
            <a:endParaRPr lang="en-GB" altLang="en-US" dirty="0"/>
          </a:p>
        </p:txBody>
      </p:sp>
    </p:spTree>
    <p:extLst>
      <p:ext uri="{BB962C8B-B14F-4D97-AF65-F5344CB8AC3E}">
        <p14:creationId xmlns:p14="http://schemas.microsoft.com/office/powerpoint/2010/main" val="29111526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extLst/>
          </a:blip>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3540257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24222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01116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89483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4"/>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105163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0"/>
            <a:ext cx="843736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2219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5938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1243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3783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0"/>
            <a:ext cx="257889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140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56848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dirty="0">
                <a:solidFill>
                  <a:srgbClr val="FFFFFF"/>
                </a:solidFill>
                <a:sym typeface="Helvetica Light"/>
              </a:rPr>
              <a:t>www.metoffice.gov.uk																									                      © Crown Copyright 2017, Met Office</a:t>
            </a:r>
          </a:p>
        </p:txBody>
      </p:sp>
    </p:spTree>
    <p:extLst>
      <p:ext uri="{BB962C8B-B14F-4D97-AF65-F5344CB8AC3E}">
        <p14:creationId xmlns:p14="http://schemas.microsoft.com/office/powerpoint/2010/main" val="825342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Text Placeholder 4"/>
          <p:cNvSpPr>
            <a:spLocks noGrp="1"/>
          </p:cNvSpPr>
          <p:nvPr>
            <p:ph type="body" sz="quarter" idx="11" hasCustomPrompt="1"/>
          </p:nvPr>
        </p:nvSpPr>
        <p:spPr>
          <a:xfrm>
            <a:off x="197645"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567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1"/>
            <a:ext cx="9144002" cy="339366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66122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1"/>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19586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2"/>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dirty="0">
                <a:solidFill>
                  <a:srgbClr val="FFFFFF"/>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71950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3"/>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8602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4"/>
          </a:solid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3063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extLst/>
          </a:blip>
          <a:stretch>
            <a:fillRect/>
          </a:stretch>
        </p:blipFill>
        <p:spPr>
          <a:xfrm>
            <a:off x="224460" y="3131815"/>
            <a:ext cx="350571" cy="386900"/>
          </a:xfrm>
          <a:prstGeom prst="rect">
            <a:avLst/>
          </a:prstGeom>
          <a:ln w="12700">
            <a:miter lim="400000"/>
          </a:ln>
        </p:spPr>
      </p:pic>
      <p:pic>
        <p:nvPicPr>
          <p:cNvPr id="203" name="phone-icon.png"/>
          <p:cNvPicPr>
            <a:picLocks noChangeAspect="1"/>
          </p:cNvPicPr>
          <p:nvPr/>
        </p:nvPicPr>
        <p:blipFill>
          <a:blip r:embed="rId4" cstate="print">
            <a:extLst/>
          </a:blip>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extLst/>
          </a:blip>
          <a:stretch>
            <a:fillRect/>
          </a:stretch>
        </p:blipFill>
        <p:spPr>
          <a:xfrm>
            <a:off x="197503" y="2617307"/>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3" y="2571741"/>
            <a:ext cx="7837739" cy="415499"/>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1" y="3107335"/>
            <a:ext cx="7830741" cy="415499"/>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2"/>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2"/>
            <a:ext cx="1691733" cy="415499"/>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8" y="3663112"/>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2" y="3663112"/>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8308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17378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Default">
    <p:bg>
      <p:bgPr>
        <a:solidFill>
          <a:srgbClr val="FFFFFF"/>
        </a:solidFill>
        <a:effectLst/>
      </p:bgPr>
    </p:bg>
    <p:spTree>
      <p:nvGrpSpPr>
        <p:cNvPr id="1" name=""/>
        <p:cNvGrpSpPr/>
        <p:nvPr/>
      </p:nvGrpSpPr>
      <p:grpSpPr>
        <a:xfrm>
          <a:off x="0" y="0"/>
          <a:ext cx="0" cy="0"/>
          <a:chOff x="0" y="0"/>
          <a:chExt cx="0" cy="0"/>
        </a:xfrm>
      </p:grpSpPr>
      <p:sp>
        <p:nvSpPr>
          <p:cNvPr id="37" name="Shape 37"/>
          <p:cNvSpPr>
            <a:spLocks noGrp="1"/>
          </p:cNvSpPr>
          <p:nvPr>
            <p:ph type="title"/>
          </p:nvPr>
        </p:nvSpPr>
        <p:spPr>
          <a:xfrm>
            <a:off x="892175" y="2222484"/>
            <a:ext cx="7358065" cy="382605"/>
          </a:xfrm>
          <a:prstGeom prst="rect">
            <a:avLst/>
          </a:prstGeom>
        </p:spPr>
        <p:txBody>
          <a:bodyPr lIns="0" tIns="0" rIns="0" bIns="0" anchor="b"/>
          <a:lstStyle>
            <a:lvl1pPr>
              <a:lnSpc>
                <a:spcPct val="85000"/>
              </a:lnSpc>
              <a:defRPr>
                <a:solidFill>
                  <a:srgbClr val="FFFFFF"/>
                </a:solidFill>
              </a:defRPr>
            </a:lvl1pPr>
          </a:lstStyle>
          <a:p>
            <a:pPr lvl="0">
              <a:defRPr sz="1800">
                <a:solidFill>
                  <a:srgbClr val="000000"/>
                </a:solidFill>
              </a:defRPr>
            </a:pPr>
            <a:r>
              <a:rPr sz="2925" dirty="0">
                <a:solidFill>
                  <a:srgbClr val="FFFFFF"/>
                </a:solidFill>
              </a:rPr>
              <a:t>Title Text</a:t>
            </a:r>
          </a:p>
        </p:txBody>
      </p:sp>
      <p:sp>
        <p:nvSpPr>
          <p:cNvPr id="38" name="Shape 38"/>
          <p:cNvSpPr>
            <a:spLocks noGrp="1"/>
          </p:cNvSpPr>
          <p:nvPr>
            <p:ph type="body" idx="1"/>
          </p:nvPr>
        </p:nvSpPr>
        <p:spPr>
          <a:xfrm>
            <a:off x="892175" y="2651521"/>
            <a:ext cx="7358065" cy="2491979"/>
          </a:xfrm>
          <a:prstGeom prst="rect">
            <a:avLst/>
          </a:prstGeom>
        </p:spPr>
        <p:txBody>
          <a:bodyPr lIns="0" tIns="0" rIns="0" bIns="0"/>
          <a:lstStyle>
            <a:lvl1pPr marL="195678" indent="-195678">
              <a:lnSpc>
                <a:spcPct val="90000"/>
              </a:lnSpc>
              <a:spcBef>
                <a:spcPts val="527"/>
              </a:spcBef>
              <a:buFontTx/>
              <a:defRPr>
                <a:solidFill>
                  <a:srgbClr val="FFFFFF"/>
                </a:solidFill>
              </a:defRPr>
            </a:lvl1pPr>
            <a:lvl2pPr marL="450933" indent="-218211">
              <a:lnSpc>
                <a:spcPct val="90000"/>
              </a:lnSpc>
              <a:spcBef>
                <a:spcPts val="527"/>
              </a:spcBef>
              <a:buFontTx/>
              <a:defRPr>
                <a:solidFill>
                  <a:srgbClr val="FFFFFF"/>
                </a:solidFill>
              </a:defRPr>
            </a:lvl2pPr>
            <a:lvl3pPr marL="643379" indent="-219792">
              <a:lnSpc>
                <a:spcPct val="90000"/>
              </a:lnSpc>
              <a:spcBef>
                <a:spcPts val="527"/>
              </a:spcBef>
              <a:buFontTx/>
              <a:defRPr>
                <a:solidFill>
                  <a:srgbClr val="FFFFFF"/>
                </a:solidFill>
              </a:defRPr>
            </a:lvl3pPr>
            <a:lvl4pPr marL="834244" indent="-219792">
              <a:lnSpc>
                <a:spcPct val="90000"/>
              </a:lnSpc>
              <a:spcBef>
                <a:spcPts val="527"/>
              </a:spcBef>
              <a:buFontTx/>
              <a:defRPr>
                <a:solidFill>
                  <a:srgbClr val="FFFFFF"/>
                </a:solidFill>
              </a:defRPr>
            </a:lvl4pPr>
            <a:lvl5pPr marL="1009298" indent="-203980">
              <a:lnSpc>
                <a:spcPct val="90000"/>
              </a:lnSpc>
              <a:spcBef>
                <a:spcPts val="527"/>
              </a:spcBef>
              <a:buFontTx/>
              <a:defRPr>
                <a:solidFill>
                  <a:srgbClr val="FFFFFF"/>
                </a:solidFill>
              </a:defRPr>
            </a:lvl5pPr>
          </a:lstStyle>
          <a:p>
            <a:pPr lvl="0">
              <a:defRPr sz="1800">
                <a:solidFill>
                  <a:srgbClr val="000000"/>
                </a:solidFill>
              </a:defRPr>
            </a:pPr>
            <a:r>
              <a:rPr sz="1800" dirty="0">
                <a:solidFill>
                  <a:srgbClr val="FFFFFF"/>
                </a:solidFill>
              </a:rPr>
              <a:t>Body Level One</a:t>
            </a:r>
          </a:p>
          <a:p>
            <a:pPr lvl="1">
              <a:defRPr sz="1800">
                <a:solidFill>
                  <a:srgbClr val="000000"/>
                </a:solidFill>
              </a:defRPr>
            </a:pPr>
            <a:r>
              <a:rPr sz="1800" dirty="0">
                <a:solidFill>
                  <a:srgbClr val="FFFFFF"/>
                </a:solidFill>
              </a:rPr>
              <a:t>Body Level Two</a:t>
            </a:r>
          </a:p>
          <a:p>
            <a:pPr lvl="2">
              <a:defRPr sz="1800">
                <a:solidFill>
                  <a:srgbClr val="000000"/>
                </a:solidFill>
              </a:defRPr>
            </a:pPr>
            <a:r>
              <a:rPr sz="1800" dirty="0">
                <a:solidFill>
                  <a:srgbClr val="FFFFFF"/>
                </a:solidFill>
              </a:rPr>
              <a:t>Body Level Three</a:t>
            </a:r>
          </a:p>
          <a:p>
            <a:pPr lvl="3">
              <a:defRPr sz="1800">
                <a:solidFill>
                  <a:srgbClr val="000000"/>
                </a:solidFill>
              </a:defRPr>
            </a:pPr>
            <a:r>
              <a:rPr sz="1800" dirty="0">
                <a:solidFill>
                  <a:srgbClr val="FFFFFF"/>
                </a:solidFill>
              </a:rPr>
              <a:t>Body Level Four</a:t>
            </a:r>
          </a:p>
          <a:p>
            <a:pPr lvl="4">
              <a:defRPr sz="1800">
                <a:solidFill>
                  <a:srgbClr val="000000"/>
                </a:solidFill>
              </a:defRPr>
            </a:pPr>
            <a:r>
              <a:rPr sz="1800" dirty="0">
                <a:solidFill>
                  <a:srgbClr val="FFFFFF"/>
                </a:solidFill>
              </a:rPr>
              <a:t>Body Level Five</a:t>
            </a:r>
          </a:p>
        </p:txBody>
      </p:sp>
    </p:spTree>
    <p:extLst>
      <p:ext uri="{BB962C8B-B14F-4D97-AF65-F5344CB8AC3E}">
        <p14:creationId xmlns:p14="http://schemas.microsoft.com/office/powerpoint/2010/main" val="672563798"/>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14500" y="261938"/>
            <a:ext cx="6972300" cy="623248"/>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1714500" y="1331119"/>
            <a:ext cx="6972300" cy="339447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5037228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2323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Main content">
    <p:spTree>
      <p:nvGrpSpPr>
        <p:cNvPr id="1" name=""/>
        <p:cNvGrpSpPr/>
        <p:nvPr/>
      </p:nvGrpSpPr>
      <p:grpSpPr>
        <a:xfrm>
          <a:off x="0" y="0"/>
          <a:ext cx="0" cy="0"/>
          <a:chOff x="0" y="0"/>
          <a:chExt cx="0" cy="0"/>
        </a:xfrm>
      </p:grpSpPr>
      <p:sp>
        <p:nvSpPr>
          <p:cNvPr id="5" name="Rectangle 2"/>
          <p:cNvSpPr>
            <a:spLocks noGrp="1" noChangeArrowheads="1"/>
          </p:cNvSpPr>
          <p:nvPr>
            <p:ph type="ctrTitle" hasCustomPrompt="1"/>
          </p:nvPr>
        </p:nvSpPr>
        <p:spPr>
          <a:xfrm>
            <a:off x="2123728" y="650307"/>
            <a:ext cx="6984776" cy="484748"/>
          </a:xfrm>
          <a:prstGeom prst="rect">
            <a:avLst/>
          </a:prstGeom>
          <a:ln>
            <a:noFill/>
          </a:ln>
        </p:spPr>
        <p:txBody>
          <a:bodyPr anchor="b" anchorCtr="0"/>
          <a:lstStyle>
            <a:lvl1pPr algn="l">
              <a:defRPr sz="2700" baseline="0">
                <a:ln>
                  <a:noFill/>
                </a:ln>
                <a:solidFill>
                  <a:schemeClr val="tx1"/>
                </a:solidFill>
                <a:latin typeface="Arial"/>
                <a:cs typeface="Arial"/>
              </a:defRPr>
            </a:lvl1pPr>
          </a:lstStyle>
          <a:p>
            <a:r>
              <a:rPr lang="en-GB" dirty="0"/>
              <a:t>Content slide</a:t>
            </a:r>
            <a:endParaRPr lang="en-US" dirty="0"/>
          </a:p>
        </p:txBody>
      </p:sp>
      <p:sp>
        <p:nvSpPr>
          <p:cNvPr id="6" name="Rectangle 3"/>
          <p:cNvSpPr>
            <a:spLocks noGrp="1" noChangeArrowheads="1"/>
          </p:cNvSpPr>
          <p:nvPr>
            <p:ph type="subTitle" idx="1" hasCustomPrompt="1"/>
          </p:nvPr>
        </p:nvSpPr>
        <p:spPr>
          <a:xfrm>
            <a:off x="2123728" y="1155887"/>
            <a:ext cx="6984776" cy="378042"/>
          </a:xfrm>
          <a:prstGeom prst="rect">
            <a:avLst/>
          </a:prstGeom>
        </p:spPr>
        <p:txBody>
          <a:bodyPr/>
          <a:lstStyle>
            <a:lvl1pPr marL="0" indent="0" algn="l">
              <a:buFontTx/>
              <a:buNone/>
              <a:defRPr sz="1500">
                <a:solidFill>
                  <a:schemeClr val="tx1"/>
                </a:solidFill>
                <a:latin typeface="Arial"/>
                <a:cs typeface="Arial"/>
              </a:defRPr>
            </a:lvl1pPr>
          </a:lstStyle>
          <a:p>
            <a:r>
              <a:rPr lang="en-GB" dirty="0"/>
              <a:t>Subtitle</a:t>
            </a:r>
            <a:endParaRPr lang="en-US" dirty="0"/>
          </a:p>
        </p:txBody>
      </p:sp>
    </p:spTree>
    <p:extLst>
      <p:ext uri="{BB962C8B-B14F-4D97-AF65-F5344CB8AC3E}">
        <p14:creationId xmlns:p14="http://schemas.microsoft.com/office/powerpoint/2010/main" val="3132160819"/>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05315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9701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151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ma14="http://schemas.microsoft.com/office/mac/drawingml/2011/main" xmlns=""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89" y="240515"/>
            <a:ext cx="1594673" cy="202500"/>
          </a:xfrm>
          <a:prstGeom prst="rect">
            <a:avLst/>
          </a:prstGeom>
          <a:ln w="12700">
            <a:miter lim="400000"/>
          </a:ln>
          <a:extLst>
            <a:ext uri="{C572A759-6A51-4108-AA02-DFA0A04FC94B}">
              <ma14:wrappingTextBoxFlag xmlns:ma14="http://schemas.microsoft.com/office/mac/drawingml/2011/main" xmlns=""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extLst/>
          </a:blip>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820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spTree>
    <p:extLst>
      <p:ext uri="{BB962C8B-B14F-4D97-AF65-F5344CB8AC3E}">
        <p14:creationId xmlns:p14="http://schemas.microsoft.com/office/powerpoint/2010/main" val="38765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13534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2" cstate="print">
            <a:extLst/>
          </a:blip>
          <a:stretch>
            <a:fillRect/>
          </a:stretch>
        </p:blipFill>
        <p:spPr>
          <a:xfrm>
            <a:off x="65664" y="40425"/>
            <a:ext cx="1805643" cy="566234"/>
          </a:xfrm>
          <a:prstGeom prst="rect">
            <a:avLst/>
          </a:prstGeom>
          <a:ln w="12700">
            <a:miter lim="400000"/>
          </a:ln>
        </p:spPr>
      </p:pic>
      <p:sp>
        <p:nvSpPr>
          <p:cNvPr id="4" name="Footer Placeholder 5"/>
          <p:cNvSpPr>
            <a:spLocks noGrp="1"/>
          </p:cNvSpPr>
          <p:nvPr>
            <p:ph type="ftr" sz="quarter" idx="3"/>
          </p:nvPr>
        </p:nvSpPr>
        <p:spPr>
          <a:xfrm>
            <a:off x="0" y="4732140"/>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dirty="0">
                <a:solidFill>
                  <a:srgbClr val="2A2A2A"/>
                </a:solidFill>
                <a:sym typeface="Helvetica Light"/>
              </a:rPr>
              <a:t>www.metoffice.gov.uk																									             	       © Crown Copyright 2017, Met Office</a:t>
            </a: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4"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1806164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8" r:id="rId28"/>
    <p:sldLayoutId id="2147483689" r:id="rId29"/>
    <p:sldLayoutId id="2147483690" r:id="rId3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mod="1">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mailto:helene.hewitt@metoffice.gov.uk"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jpeg"/><Relationship Id="rId2" Type="http://schemas.openxmlformats.org/officeDocument/2006/relationships/image" Target="../media/image39.png"/><Relationship Id="rId1" Type="http://schemas.openxmlformats.org/officeDocument/2006/relationships/slideLayout" Target="../slideLayouts/slideLayout27.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30.xml"/><Relationship Id="rId5" Type="http://schemas.openxmlformats.org/officeDocument/2006/relationships/image" Target="../media/image54.png"/><Relationship Id="rId4" Type="http://schemas.openxmlformats.org/officeDocument/2006/relationships/image" Target="../media/image53.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jpeg"/><Relationship Id="rId1" Type="http://schemas.openxmlformats.org/officeDocument/2006/relationships/slideLayout" Target="../slideLayouts/slideLayout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xml"/><Relationship Id="rId1" Type="http://schemas.openxmlformats.org/officeDocument/2006/relationships/slideLayout" Target="../slideLayouts/slideLayout29.xml"/><Relationship Id="rId5" Type="http://schemas.openxmlformats.org/officeDocument/2006/relationships/image" Target="../media/image65.png"/><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71.jpeg"/><Relationship Id="rId7" Type="http://schemas.openxmlformats.org/officeDocument/2006/relationships/image" Target="../media/image72.jpeg"/><Relationship Id="rId2" Type="http://schemas.openxmlformats.org/officeDocument/2006/relationships/slideLayout" Target="../slideLayouts/slideLayout29.xml"/><Relationship Id="rId1" Type="http://schemas.openxmlformats.org/officeDocument/2006/relationships/vmlDrawing" Target="../drawings/vmlDrawing1.vml"/><Relationship Id="rId6" Type="http://schemas.openxmlformats.org/officeDocument/2006/relationships/hyperlink" Target="http://www.sciencedirect.com/science/article/pii/S1463500310001253" TargetMode="External"/><Relationship Id="rId5" Type="http://schemas.openxmlformats.org/officeDocument/2006/relationships/image" Target="../media/image69.wmf"/><Relationship Id="rId4" Type="http://schemas.openxmlformats.org/officeDocument/2006/relationships/oleObject" Target="../embeddings/oleObject1.bin"/><Relationship Id="rId9" Type="http://schemas.openxmlformats.org/officeDocument/2006/relationships/image" Target="../media/image70.wmf"/></Relationships>
</file>

<file path=ppt/slides/_rels/slide21.xml.rels><?xml version="1.0" encoding="UTF-8" standalone="yes"?>
<Relationships xmlns="http://schemas.openxmlformats.org/package/2006/relationships"><Relationship Id="rId3" Type="http://schemas.openxmlformats.org/officeDocument/2006/relationships/image" Target="../media/image74.emf"/><Relationship Id="rId7" Type="http://schemas.openxmlformats.org/officeDocument/2006/relationships/image" Target="../media/image73.wmf"/><Relationship Id="rId2" Type="http://schemas.openxmlformats.org/officeDocument/2006/relationships/slideLayout" Target="../slideLayouts/slideLayout11.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76.png"/><Relationship Id="rId4" Type="http://schemas.openxmlformats.org/officeDocument/2006/relationships/image" Target="../media/image75.png"/></Relationships>
</file>

<file path=ppt/slides/_rels/slide2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30.xml"/><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jpe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image" Target="../media/image95.gif"/><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6.xml"/><Relationship Id="rId5" Type="http://schemas.openxmlformats.org/officeDocument/2006/relationships/image" Target="../media/image103.png"/><Relationship Id="rId4" Type="http://schemas.openxmlformats.org/officeDocument/2006/relationships/image" Target="../media/image102.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image" Target="../media/image106.png"/></Relationships>
</file>

<file path=ppt/slides/_rels/slide38.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image" Target="../media/image108.png"/><Relationship Id="rId1" Type="http://schemas.openxmlformats.org/officeDocument/2006/relationships/slideLayout" Target="../slideLayouts/slideLayout16.xml"/><Relationship Id="rId6" Type="http://schemas.openxmlformats.org/officeDocument/2006/relationships/image" Target="../media/image112.png"/><Relationship Id="rId5" Type="http://schemas.openxmlformats.org/officeDocument/2006/relationships/image" Target="../media/image111.png"/><Relationship Id="rId10" Type="http://schemas.openxmlformats.org/officeDocument/2006/relationships/image" Target="../media/image116.png"/><Relationship Id="rId4" Type="http://schemas.openxmlformats.org/officeDocument/2006/relationships/image" Target="../media/image110.png"/><Relationship Id="rId9" Type="http://schemas.openxmlformats.org/officeDocument/2006/relationships/image" Target="../media/image115.png"/></Relationships>
</file>

<file path=ppt/slides/_rels/slide3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jpg"/><Relationship Id="rId1" Type="http://schemas.openxmlformats.org/officeDocument/2006/relationships/slideLayout" Target="../slideLayouts/slideLayout11.xml"/><Relationship Id="rId4" Type="http://schemas.openxmlformats.org/officeDocument/2006/relationships/image" Target="../media/image119.gif"/></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8.xml"/><Relationship Id="rId6" Type="http://schemas.openxmlformats.org/officeDocument/2006/relationships/image" Target="../media/image18.png"/><Relationship Id="rId11" Type="http://schemas.openxmlformats.org/officeDocument/2006/relationships/image" Target="../media/image23.jpeg"/><Relationship Id="rId5" Type="http://schemas.openxmlformats.org/officeDocument/2006/relationships/image" Target="../media/image17.jpe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4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gif"/><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2" Type="http://schemas.openxmlformats.org/officeDocument/2006/relationships/image" Target="../media/image125.wmf"/><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3" Type="http://schemas.openxmlformats.org/officeDocument/2006/relationships/image" Target="../media/image127.emf"/><Relationship Id="rId2" Type="http://schemas.openxmlformats.org/officeDocument/2006/relationships/image" Target="../media/image126.emf"/><Relationship Id="rId1" Type="http://schemas.openxmlformats.org/officeDocument/2006/relationships/slideLayout" Target="../slideLayouts/slideLayout11.xml"/><Relationship Id="rId5" Type="http://schemas.openxmlformats.org/officeDocument/2006/relationships/image" Target="../media/image129.png"/><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9.xml"/><Relationship Id="rId4" Type="http://schemas.openxmlformats.org/officeDocument/2006/relationships/image" Target="../media/image260.png"/></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png"/><Relationship Id="rId1" Type="http://schemas.openxmlformats.org/officeDocument/2006/relationships/slideLayout" Target="../slideLayouts/slideLayout11.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wmf"/></Relationships>
</file>

<file path=ppt/slides/_rels/slide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6.xml"/><Relationship Id="rId4"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197644" y="737176"/>
            <a:ext cx="4854580" cy="1177245"/>
          </a:xfrm>
        </p:spPr>
        <p:txBody>
          <a:bodyPr/>
          <a:lstStyle/>
          <a:p>
            <a:r>
              <a:rPr lang="en-GB" dirty="0"/>
              <a:t>Across the ‘grey zone’ of ocean resolutions</a:t>
            </a:r>
          </a:p>
        </p:txBody>
      </p:sp>
      <p:sp>
        <p:nvSpPr>
          <p:cNvPr id="14" name="Text Placeholder 13"/>
          <p:cNvSpPr>
            <a:spLocks noGrp="1"/>
          </p:cNvSpPr>
          <p:nvPr>
            <p:ph type="body" sz="quarter" idx="10"/>
          </p:nvPr>
        </p:nvSpPr>
        <p:spPr>
          <a:xfrm>
            <a:off x="98814" y="2169604"/>
            <a:ext cx="7847914" cy="611706"/>
          </a:xfrm>
        </p:spPr>
        <p:txBody>
          <a:bodyPr/>
          <a:lstStyle/>
          <a:p>
            <a:r>
              <a:rPr lang="en-GB" b="1" dirty="0"/>
              <a:t>Helene Hewitt</a:t>
            </a:r>
          </a:p>
          <a:p>
            <a:r>
              <a:rPr lang="en-GB" b="1" dirty="0"/>
              <a:t>Malcolm Roberts, Pierre Mathiot, Daley Calvert, Dave Storkey, Pat Hyder (Met Office)</a:t>
            </a:r>
          </a:p>
          <a:p>
            <a:r>
              <a:rPr lang="en-GB" b="1" dirty="0"/>
              <a:t>Andrew Coward, Bablu Sinha, Joel Hirschi (NOC)</a:t>
            </a:r>
          </a:p>
          <a:p>
            <a:r>
              <a:rPr lang="en-GB" b="1" dirty="0"/>
              <a:t>Sophia Ashby (University of Reading)</a:t>
            </a:r>
          </a:p>
          <a:p>
            <a:r>
              <a:rPr lang="en-GB" sz="1600" b="1" i="1" dirty="0"/>
              <a:t>Mike Bell, Eric Chassignet, Arnaud Czaja, David Ferreira, Steve Griffies, Julie McLean, Adrian New</a:t>
            </a:r>
            <a:endParaRPr lang="en-GB" b="1" dirty="0"/>
          </a:p>
          <a:p>
            <a:r>
              <a:rPr lang="en-GB" b="1" dirty="0"/>
              <a:t>EU Primavera, Hadley Centre Climate Programme, NERC ACSIS</a:t>
            </a:r>
          </a:p>
        </p:txBody>
      </p:sp>
      <p:sp>
        <p:nvSpPr>
          <p:cNvPr id="4" name="Footer Placeholder 3"/>
          <p:cNvSpPr>
            <a:spLocks noGrp="1"/>
          </p:cNvSpPr>
          <p:nvPr>
            <p:ph type="ftr" sz="quarter" idx="11"/>
          </p:nvPr>
        </p:nvSpPr>
        <p:spPr/>
        <p:txBody>
          <a:bodyPr/>
          <a:lstStyle/>
          <a:p>
            <a:r>
              <a:rPr lang="en-GB" kern="0" dirty="0">
                <a:sym typeface="Helvetica Light"/>
              </a:rPr>
              <a:t>www.metoffice.gov.uk																									                       © Crown Copyright 2017, Met Office</a:t>
            </a:r>
          </a:p>
        </p:txBody>
      </p:sp>
      <p:sp>
        <p:nvSpPr>
          <p:cNvPr id="6" name="TextBox 5"/>
          <p:cNvSpPr txBox="1"/>
          <p:nvPr/>
        </p:nvSpPr>
        <p:spPr>
          <a:xfrm>
            <a:off x="-827583" y="4568345"/>
            <a:ext cx="5822632"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b="1" i="1" dirty="0">
                <a:solidFill>
                  <a:schemeClr val="bg2"/>
                </a:solidFill>
                <a:hlinkClick r:id="rId2"/>
              </a:rPr>
              <a:t>helene.hewitt@metoffice.gov.uk</a:t>
            </a:r>
            <a:endParaRPr lang="en-GB" b="1" i="1" dirty="0">
              <a:solidFill>
                <a:schemeClr val="bg2"/>
              </a:solidFill>
            </a:endParaRPr>
          </a:p>
          <a:p>
            <a:pPr algn="ctr" defTabSz="584200" hangingPunct="0"/>
            <a:r>
              <a:rPr lang="en-GB" b="1" i="1" dirty="0">
                <a:solidFill>
                  <a:schemeClr val="bg2"/>
                </a:solidFill>
              </a:rPr>
              <a:t>@</a:t>
            </a:r>
            <a:r>
              <a:rPr lang="en-GB" b="1" i="1" dirty="0" err="1">
                <a:solidFill>
                  <a:schemeClr val="bg2"/>
                </a:solidFill>
              </a:rPr>
              <a:t>ht_hewitt</a:t>
            </a:r>
            <a:endParaRPr lang="en-GB" b="1" i="1" dirty="0">
              <a:solidFill>
                <a:schemeClr val="bg2"/>
              </a:solidFill>
            </a:endParaRPr>
          </a:p>
        </p:txBody>
      </p:sp>
      <p:sp>
        <p:nvSpPr>
          <p:cNvPr id="7" name="TextBox 6"/>
          <p:cNvSpPr txBox="1"/>
          <p:nvPr/>
        </p:nvSpPr>
        <p:spPr>
          <a:xfrm>
            <a:off x="4680374" y="4757963"/>
            <a:ext cx="5822632"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algn="ctr" defTabSz="584200" hangingPunct="0"/>
            <a:r>
              <a:rPr lang="en-GB" b="1" i="1" dirty="0">
                <a:solidFill>
                  <a:schemeClr val="bg2"/>
                </a:solidFill>
              </a:rPr>
              <a:t>Hewitt et al., Ocean Modelling, 2017</a:t>
            </a:r>
          </a:p>
        </p:txBody>
      </p:sp>
    </p:spTree>
    <p:extLst>
      <p:ext uri="{BB962C8B-B14F-4D97-AF65-F5344CB8AC3E}">
        <p14:creationId xmlns:p14="http://schemas.microsoft.com/office/powerpoint/2010/main" val="4078319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4"/>
          <p:cNvSpPr>
            <a:spLocks noGrp="1"/>
          </p:cNvSpPr>
          <p:nvPr>
            <p:ph type="title"/>
          </p:nvPr>
        </p:nvSpPr>
        <p:spPr>
          <a:xfrm>
            <a:off x="1840327" y="133475"/>
            <a:ext cx="8437500" cy="561692"/>
          </a:xfrm>
        </p:spPr>
        <p:txBody>
          <a:bodyPr/>
          <a:lstStyle/>
          <a:p>
            <a:r>
              <a:rPr lang="en-GB" sz="3200" b="1" dirty="0"/>
              <a:t>Impacts beyond 1/12º</a:t>
            </a:r>
          </a:p>
        </p:txBody>
      </p:sp>
      <p:pic>
        <p:nvPicPr>
          <p:cNvPr id="6" name="image7.png" descr="Slide1.PNG"/>
          <p:cNvPicPr/>
          <p:nvPr/>
        </p:nvPicPr>
        <p:blipFill>
          <a:blip r:embed="rId2" cstate="print"/>
          <a:srcRect l="9136" t="1474" r="7973" b="6194"/>
          <a:stretch>
            <a:fillRect/>
          </a:stretch>
        </p:blipFill>
        <p:spPr>
          <a:xfrm>
            <a:off x="192267" y="842089"/>
            <a:ext cx="5386412" cy="3637632"/>
          </a:xfrm>
          <a:prstGeom prst="rect">
            <a:avLst/>
          </a:prstGeom>
          <a:ln/>
        </p:spPr>
      </p:pic>
      <p:pic>
        <p:nvPicPr>
          <p:cNvPr id="7" name="image9.png" descr="Figure_HW.png"/>
          <p:cNvPicPr/>
          <p:nvPr/>
        </p:nvPicPr>
        <p:blipFill>
          <a:blip r:embed="rId3" cstate="print"/>
          <a:srcRect l="7022" r="14556"/>
          <a:stretch>
            <a:fillRect/>
          </a:stretch>
        </p:blipFill>
        <p:spPr>
          <a:xfrm>
            <a:off x="5528345" y="975628"/>
            <a:ext cx="3615655" cy="2958809"/>
          </a:xfrm>
          <a:prstGeom prst="rect">
            <a:avLst/>
          </a:prstGeom>
          <a:ln/>
        </p:spPr>
      </p:pic>
      <p:sp>
        <p:nvSpPr>
          <p:cNvPr id="8" name="TextBox 7"/>
          <p:cNvSpPr txBox="1"/>
          <p:nvPr/>
        </p:nvSpPr>
        <p:spPr>
          <a:xfrm>
            <a:off x="6404922" y="4032321"/>
            <a:ext cx="2600392" cy="338554"/>
          </a:xfrm>
          <a:prstGeom prst="rect">
            <a:avLst/>
          </a:prstGeom>
          <a:noFill/>
        </p:spPr>
        <p:txBody>
          <a:bodyPr wrap="none" rtlCol="0">
            <a:spAutoFit/>
          </a:bodyPr>
          <a:lstStyle/>
          <a:p>
            <a:r>
              <a:rPr lang="en-GB" sz="1600" b="1" dirty="0">
                <a:solidFill>
                  <a:schemeClr val="tx1"/>
                </a:solidFill>
              </a:rPr>
              <a:t>Chassignet and </a:t>
            </a:r>
            <a:r>
              <a:rPr lang="en-GB" sz="1600" b="1" dirty="0" err="1">
                <a:solidFill>
                  <a:schemeClr val="tx1"/>
                </a:solidFill>
              </a:rPr>
              <a:t>Xu</a:t>
            </a:r>
            <a:r>
              <a:rPr lang="en-GB" sz="1600" b="1" dirty="0">
                <a:solidFill>
                  <a:schemeClr val="tx1"/>
                </a:solidFill>
              </a:rPr>
              <a:t>, 2017</a:t>
            </a:r>
          </a:p>
        </p:txBody>
      </p:sp>
    </p:spTree>
    <p:extLst>
      <p:ext uri="{BB962C8B-B14F-4D97-AF65-F5344CB8AC3E}">
        <p14:creationId xmlns:p14="http://schemas.microsoft.com/office/powerpoint/2010/main" val="2938746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4" descr="nature07426-f2"/>
          <p:cNvPicPr>
            <a:picLocks noChangeAspect="1" noChangeArrowheads="1"/>
          </p:cNvPicPr>
          <p:nvPr/>
        </p:nvPicPr>
        <p:blipFill>
          <a:blip r:embed="rId2" cstate="print"/>
          <a:srcRect/>
          <a:stretch>
            <a:fillRect/>
          </a:stretch>
        </p:blipFill>
        <p:spPr bwMode="auto">
          <a:xfrm>
            <a:off x="4480140" y="177759"/>
            <a:ext cx="3545018" cy="4548682"/>
          </a:xfrm>
          <a:prstGeom prst="rect">
            <a:avLst/>
          </a:prstGeom>
          <a:noFill/>
        </p:spPr>
      </p:pic>
      <p:sp>
        <p:nvSpPr>
          <p:cNvPr id="3" name="Rectangle 2"/>
          <p:cNvSpPr txBox="1">
            <a:spLocks/>
          </p:cNvSpPr>
          <p:nvPr/>
        </p:nvSpPr>
        <p:spPr>
          <a:xfrm>
            <a:off x="101672" y="519522"/>
            <a:ext cx="4503220" cy="1028700"/>
          </a:xfrm>
          <a:prstGeom prst="rect">
            <a:avLst/>
          </a:prstGeom>
        </p:spPr>
        <p:txBody>
          <a:bodyPr/>
          <a:lstStyle/>
          <a:p>
            <a:pPr defTabSz="342900" fontAlgn="base">
              <a:spcBef>
                <a:spcPct val="0"/>
              </a:spcBef>
              <a:spcAft>
                <a:spcPct val="0"/>
              </a:spcAft>
              <a:defRPr/>
            </a:pPr>
            <a:r>
              <a:rPr lang="en-GB" sz="3200" b="1" dirty="0">
                <a:latin typeface="Arial" pitchFamily="34" charset="0"/>
                <a:ea typeface="ＭＳ Ｐゴシック" charset="0"/>
                <a:cs typeface="Arial" pitchFamily="34" charset="0"/>
              </a:rPr>
              <a:t>Eddies at the Agulhas retroflection</a:t>
            </a:r>
          </a:p>
        </p:txBody>
      </p:sp>
      <p:sp>
        <p:nvSpPr>
          <p:cNvPr id="4" name="TextBox 3"/>
          <p:cNvSpPr txBox="1"/>
          <p:nvPr/>
        </p:nvSpPr>
        <p:spPr>
          <a:xfrm>
            <a:off x="6276559" y="4821615"/>
            <a:ext cx="1697901" cy="276999"/>
          </a:xfrm>
          <a:prstGeom prst="rect">
            <a:avLst/>
          </a:prstGeom>
          <a:noFill/>
        </p:spPr>
        <p:txBody>
          <a:bodyPr wrap="none" rtlCol="0">
            <a:spAutoFit/>
          </a:bodyPr>
          <a:lstStyle/>
          <a:p>
            <a:r>
              <a:rPr lang="en-GB" sz="1200" b="1" dirty="0"/>
              <a:t>Biastoch et al., 2008 </a:t>
            </a:r>
          </a:p>
        </p:txBody>
      </p:sp>
      <p:sp>
        <p:nvSpPr>
          <p:cNvPr id="10" name="TextBox 9"/>
          <p:cNvSpPr txBox="1"/>
          <p:nvPr/>
        </p:nvSpPr>
        <p:spPr>
          <a:xfrm>
            <a:off x="149730" y="1887637"/>
            <a:ext cx="3678356" cy="1754326"/>
          </a:xfrm>
          <a:prstGeom prst="rect">
            <a:avLst/>
          </a:prstGeom>
          <a:noFill/>
        </p:spPr>
        <p:txBody>
          <a:bodyPr wrap="square" rtlCol="0">
            <a:spAutoFit/>
          </a:bodyPr>
          <a:lstStyle/>
          <a:p>
            <a:pPr marL="285750" indent="-285750">
              <a:buFont typeface="Arial" panose="020B0604020202020204" pitchFamily="34" charset="0"/>
              <a:buChar char="•"/>
            </a:pPr>
            <a:r>
              <a:rPr lang="en-GB" sz="1800" dirty="0"/>
              <a:t>Resolution is essential for capturing eddies shed from the retroflection</a:t>
            </a:r>
          </a:p>
          <a:p>
            <a:pPr marL="285750" indent="-285750">
              <a:buFont typeface="Arial" panose="020B0604020202020204" pitchFamily="34" charset="0"/>
              <a:buChar char="•"/>
            </a:pPr>
            <a:r>
              <a:rPr lang="en-GB" sz="1800" dirty="0"/>
              <a:t>Representing the Agulhas is key to the long term properties of a climate model</a:t>
            </a:r>
          </a:p>
        </p:txBody>
      </p:sp>
      <p:grpSp>
        <p:nvGrpSpPr>
          <p:cNvPr id="6" name="Group 5"/>
          <p:cNvGrpSpPr/>
          <p:nvPr/>
        </p:nvGrpSpPr>
        <p:grpSpPr>
          <a:xfrm>
            <a:off x="7891896" y="3352987"/>
            <a:ext cx="981092" cy="577952"/>
            <a:chOff x="2681790" y="3921900"/>
            <a:chExt cx="981092" cy="577952"/>
          </a:xfrm>
        </p:grpSpPr>
        <p:cxnSp>
          <p:nvCxnSpPr>
            <p:cNvPr id="12" name="Straight Connector 11"/>
            <p:cNvCxnSpPr/>
            <p:nvPr/>
          </p:nvCxnSpPr>
          <p:spPr>
            <a:xfrm>
              <a:off x="2681790" y="4029912"/>
              <a:ext cx="324036"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2681790" y="4191930"/>
              <a:ext cx="32403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681790" y="4353948"/>
              <a:ext cx="324036" cy="0"/>
            </a:xfrm>
            <a:prstGeom prst="line">
              <a:avLst/>
            </a:prstGeom>
            <a:ln>
              <a:solidFill>
                <a:srgbClr val="00B050"/>
              </a:solidFill>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059832" y="3921900"/>
              <a:ext cx="426720" cy="253916"/>
            </a:xfrm>
            <a:prstGeom prst="rect">
              <a:avLst/>
            </a:prstGeom>
            <a:noFill/>
          </p:spPr>
          <p:txBody>
            <a:bodyPr wrap="square" rtlCol="0">
              <a:spAutoFit/>
            </a:bodyPr>
            <a:lstStyle/>
            <a:p>
              <a:r>
                <a:rPr lang="en-GB" sz="1050" b="1" dirty="0"/>
                <a:t>1/2°</a:t>
              </a:r>
            </a:p>
          </p:txBody>
        </p:sp>
        <p:sp>
          <p:nvSpPr>
            <p:cNvPr id="16" name="TextBox 15"/>
            <p:cNvSpPr txBox="1"/>
            <p:nvPr/>
          </p:nvSpPr>
          <p:spPr>
            <a:xfrm>
              <a:off x="3059832" y="4083918"/>
              <a:ext cx="502061" cy="253916"/>
            </a:xfrm>
            <a:prstGeom prst="rect">
              <a:avLst/>
            </a:prstGeom>
            <a:noFill/>
          </p:spPr>
          <p:txBody>
            <a:bodyPr wrap="none" rtlCol="0">
              <a:spAutoFit/>
            </a:bodyPr>
            <a:lstStyle/>
            <a:p>
              <a:r>
                <a:rPr lang="en-GB" sz="1050" b="1" dirty="0">
                  <a:solidFill>
                    <a:srgbClr val="FF0000"/>
                  </a:solidFill>
                </a:rPr>
                <a:t>1/10°</a:t>
              </a:r>
            </a:p>
          </p:txBody>
        </p:sp>
        <p:sp>
          <p:nvSpPr>
            <p:cNvPr id="17" name="TextBox 16"/>
            <p:cNvSpPr txBox="1"/>
            <p:nvPr/>
          </p:nvSpPr>
          <p:spPr>
            <a:xfrm>
              <a:off x="3059832" y="4245936"/>
              <a:ext cx="603050" cy="253916"/>
            </a:xfrm>
            <a:prstGeom prst="rect">
              <a:avLst/>
            </a:prstGeom>
            <a:noFill/>
          </p:spPr>
          <p:txBody>
            <a:bodyPr wrap="square" rtlCol="0">
              <a:spAutoFit/>
            </a:bodyPr>
            <a:lstStyle/>
            <a:p>
              <a:r>
                <a:rPr lang="en-GB" sz="1050" b="1" dirty="0">
                  <a:solidFill>
                    <a:srgbClr val="00B050"/>
                  </a:solidFill>
                </a:rPr>
                <a:t>AVISO</a:t>
              </a:r>
            </a:p>
          </p:txBody>
        </p:sp>
      </p:grpSp>
    </p:spTree>
    <p:extLst>
      <p:ext uri="{BB962C8B-B14F-4D97-AF65-F5344CB8AC3E}">
        <p14:creationId xmlns:p14="http://schemas.microsoft.com/office/powerpoint/2010/main" val="38398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3240" y="595172"/>
            <a:ext cx="2520913" cy="1077218"/>
          </a:xfrm>
          <a:prstGeom prst="rect">
            <a:avLst/>
          </a:prstGeom>
          <a:noFill/>
        </p:spPr>
        <p:txBody>
          <a:bodyPr wrap="square" rtlCol="0">
            <a:spAutoFit/>
          </a:bodyPr>
          <a:lstStyle/>
          <a:p>
            <a:r>
              <a:rPr lang="en-GB" sz="3200" b="1" dirty="0"/>
              <a:t>Equatorial resolution</a:t>
            </a:r>
          </a:p>
        </p:txBody>
      </p:sp>
      <p:grpSp>
        <p:nvGrpSpPr>
          <p:cNvPr id="17" name="Group 16"/>
          <p:cNvGrpSpPr/>
          <p:nvPr/>
        </p:nvGrpSpPr>
        <p:grpSpPr>
          <a:xfrm>
            <a:off x="3556719" y="47541"/>
            <a:ext cx="5587281" cy="2633883"/>
            <a:chOff x="2699792" y="908720"/>
            <a:chExt cx="5576324" cy="4521788"/>
          </a:xfrm>
        </p:grpSpPr>
        <p:pic>
          <p:nvPicPr>
            <p:cNvPr id="3" name="Picture 2"/>
            <p:cNvPicPr>
              <a:picLocks noChangeAspect="1" noChangeArrowheads="1"/>
            </p:cNvPicPr>
            <p:nvPr/>
          </p:nvPicPr>
          <p:blipFill>
            <a:blip r:embed="rId2" cstate="print"/>
            <a:srcRect/>
            <a:stretch>
              <a:fillRect/>
            </a:stretch>
          </p:blipFill>
          <p:spPr bwMode="auto">
            <a:xfrm>
              <a:off x="2699792" y="1124744"/>
              <a:ext cx="2670842" cy="1728192"/>
            </a:xfrm>
            <a:prstGeom prst="rect">
              <a:avLst/>
            </a:prstGeom>
            <a:noFill/>
            <a:ln w="9525">
              <a:noFill/>
              <a:miter lim="800000"/>
              <a:headEnd/>
              <a:tailEnd/>
            </a:ln>
          </p:spPr>
        </p:pic>
        <p:pic>
          <p:nvPicPr>
            <p:cNvPr id="8" name="Picture 7"/>
            <p:cNvPicPr>
              <a:picLocks noChangeAspect="1" noChangeArrowheads="1"/>
            </p:cNvPicPr>
            <p:nvPr/>
          </p:nvPicPr>
          <p:blipFill>
            <a:blip r:embed="rId3" cstate="print"/>
            <a:srcRect/>
            <a:stretch>
              <a:fillRect/>
            </a:stretch>
          </p:blipFill>
          <p:spPr bwMode="auto">
            <a:xfrm>
              <a:off x="5868144" y="1124744"/>
              <a:ext cx="2407972" cy="1800200"/>
            </a:xfrm>
            <a:prstGeom prst="rect">
              <a:avLst/>
            </a:prstGeom>
            <a:noFill/>
            <a:ln w="9525">
              <a:noFill/>
              <a:miter lim="800000"/>
              <a:headEnd/>
              <a:tailEnd/>
            </a:ln>
          </p:spPr>
        </p:pic>
        <p:pic>
          <p:nvPicPr>
            <p:cNvPr id="11" name="Picture 10"/>
            <p:cNvPicPr>
              <a:picLocks noChangeAspect="1" noChangeArrowheads="1"/>
            </p:cNvPicPr>
            <p:nvPr/>
          </p:nvPicPr>
          <p:blipFill>
            <a:blip r:embed="rId4" cstate="print"/>
            <a:srcRect/>
            <a:stretch>
              <a:fillRect/>
            </a:stretch>
          </p:blipFill>
          <p:spPr bwMode="auto">
            <a:xfrm>
              <a:off x="2699792" y="3284984"/>
              <a:ext cx="2664296" cy="2101366"/>
            </a:xfrm>
            <a:prstGeom prst="rect">
              <a:avLst/>
            </a:prstGeom>
            <a:noFill/>
            <a:ln w="9525">
              <a:noFill/>
              <a:miter lim="800000"/>
              <a:headEnd/>
              <a:tailEnd/>
            </a:ln>
          </p:spPr>
        </p:pic>
        <p:pic>
          <p:nvPicPr>
            <p:cNvPr id="6" name="Picture 5"/>
            <p:cNvPicPr>
              <a:picLocks noChangeAspect="1" noChangeArrowheads="1"/>
            </p:cNvPicPr>
            <p:nvPr/>
          </p:nvPicPr>
          <p:blipFill>
            <a:blip r:embed="rId5" cstate="print"/>
            <a:srcRect/>
            <a:stretch>
              <a:fillRect/>
            </a:stretch>
          </p:blipFill>
          <p:spPr bwMode="auto">
            <a:xfrm>
              <a:off x="5868144" y="3356992"/>
              <a:ext cx="2376264" cy="2073516"/>
            </a:xfrm>
            <a:prstGeom prst="rect">
              <a:avLst/>
            </a:prstGeom>
            <a:noFill/>
            <a:ln w="9525">
              <a:noFill/>
              <a:miter lim="800000"/>
              <a:headEnd/>
              <a:tailEnd/>
            </a:ln>
          </p:spPr>
        </p:pic>
        <p:sp>
          <p:nvSpPr>
            <p:cNvPr id="12" name="TextBox 11"/>
            <p:cNvSpPr txBox="1"/>
            <p:nvPr/>
          </p:nvSpPr>
          <p:spPr>
            <a:xfrm>
              <a:off x="4283968" y="908720"/>
              <a:ext cx="523416" cy="425849"/>
            </a:xfrm>
            <a:prstGeom prst="rect">
              <a:avLst/>
            </a:prstGeom>
            <a:noFill/>
          </p:spPr>
          <p:txBody>
            <a:bodyPr wrap="none" rtlCol="0">
              <a:spAutoFit/>
            </a:bodyPr>
            <a:lstStyle/>
            <a:p>
              <a:r>
                <a:rPr lang="en-GB" sz="1350" b="1" dirty="0"/>
                <a:t>1°</a:t>
              </a:r>
            </a:p>
          </p:txBody>
        </p:sp>
        <p:sp>
          <p:nvSpPr>
            <p:cNvPr id="13" name="TextBox 12"/>
            <p:cNvSpPr txBox="1"/>
            <p:nvPr/>
          </p:nvSpPr>
          <p:spPr>
            <a:xfrm>
              <a:off x="6300192" y="908720"/>
              <a:ext cx="739306" cy="425849"/>
            </a:xfrm>
            <a:prstGeom prst="rect">
              <a:avLst/>
            </a:prstGeom>
            <a:noFill/>
          </p:spPr>
          <p:txBody>
            <a:bodyPr wrap="none" rtlCol="0">
              <a:spAutoFit/>
            </a:bodyPr>
            <a:lstStyle/>
            <a:p>
              <a:r>
                <a:rPr lang="en-GB" sz="1350" b="1" dirty="0"/>
                <a:t>1/4°</a:t>
              </a:r>
            </a:p>
          </p:txBody>
        </p:sp>
        <p:sp>
          <p:nvSpPr>
            <p:cNvPr id="14" name="TextBox 13"/>
            <p:cNvSpPr txBox="1"/>
            <p:nvPr/>
          </p:nvSpPr>
          <p:spPr>
            <a:xfrm>
              <a:off x="3923928" y="3068959"/>
              <a:ext cx="883233" cy="425849"/>
            </a:xfrm>
            <a:prstGeom prst="rect">
              <a:avLst/>
            </a:prstGeom>
            <a:noFill/>
          </p:spPr>
          <p:txBody>
            <a:bodyPr wrap="none" rtlCol="0">
              <a:spAutoFit/>
            </a:bodyPr>
            <a:lstStyle/>
            <a:p>
              <a:r>
                <a:rPr lang="en-GB" sz="1350" b="1" dirty="0"/>
                <a:t>1/12°</a:t>
              </a:r>
            </a:p>
          </p:txBody>
        </p:sp>
        <p:sp>
          <p:nvSpPr>
            <p:cNvPr id="15" name="TextBox 14"/>
            <p:cNvSpPr txBox="1"/>
            <p:nvPr/>
          </p:nvSpPr>
          <p:spPr>
            <a:xfrm>
              <a:off x="5868145" y="3068959"/>
              <a:ext cx="1931501" cy="425849"/>
            </a:xfrm>
            <a:prstGeom prst="rect">
              <a:avLst/>
            </a:prstGeom>
            <a:noFill/>
          </p:spPr>
          <p:txBody>
            <a:bodyPr wrap="none" rtlCol="0">
              <a:spAutoFit/>
            </a:bodyPr>
            <a:lstStyle/>
            <a:p>
              <a:r>
                <a:rPr lang="en-GB" sz="1350" b="1" dirty="0"/>
                <a:t>Observations</a:t>
              </a:r>
            </a:p>
          </p:txBody>
        </p:sp>
      </p:grpSp>
      <p:sp>
        <p:nvSpPr>
          <p:cNvPr id="5" name="TextBox 4"/>
          <p:cNvSpPr txBox="1"/>
          <p:nvPr/>
        </p:nvSpPr>
        <p:spPr>
          <a:xfrm>
            <a:off x="7517773" y="2456292"/>
            <a:ext cx="1704313" cy="276999"/>
          </a:xfrm>
          <a:prstGeom prst="rect">
            <a:avLst/>
          </a:prstGeom>
          <a:noFill/>
        </p:spPr>
        <p:txBody>
          <a:bodyPr wrap="none" rtlCol="0">
            <a:spAutoFit/>
          </a:bodyPr>
          <a:lstStyle/>
          <a:p>
            <a:r>
              <a:rPr lang="en-GB" sz="1200" b="1" dirty="0"/>
              <a:t>Crocker and Graham</a:t>
            </a:r>
          </a:p>
        </p:txBody>
      </p:sp>
      <p:sp>
        <p:nvSpPr>
          <p:cNvPr id="19" name="Content Placeholder 2"/>
          <p:cNvSpPr txBox="1">
            <a:spLocks/>
          </p:cNvSpPr>
          <p:nvPr/>
        </p:nvSpPr>
        <p:spPr>
          <a:xfrm>
            <a:off x="67224" y="1761183"/>
            <a:ext cx="3614265" cy="1944216"/>
          </a:xfrm>
          <a:prstGeom prst="rect">
            <a:avLst/>
          </a:prstGeom>
        </p:spPr>
        <p:txBody>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pPr marL="214313" indent="-214313">
              <a:buFont typeface="Arial"/>
              <a:buChar char="•"/>
            </a:pPr>
            <a:r>
              <a:rPr lang="en-GB" sz="1800" dirty="0"/>
              <a:t>Ocean model resolution will have little impact on El Nino once Kelvin and </a:t>
            </a:r>
            <a:r>
              <a:rPr lang="en-GB" sz="1800" dirty="0" err="1"/>
              <a:t>Rossby</a:t>
            </a:r>
            <a:r>
              <a:rPr lang="en-GB" sz="1800" dirty="0"/>
              <a:t> waves resolved (</a:t>
            </a:r>
            <a:r>
              <a:rPr lang="en-GB" sz="1800" dirty="0" err="1"/>
              <a:t>Guilyardi</a:t>
            </a:r>
            <a:r>
              <a:rPr lang="en-GB" sz="1800" dirty="0"/>
              <a:t> et al., 2004)</a:t>
            </a:r>
          </a:p>
          <a:p>
            <a:pPr marL="214313" indent="-214313">
              <a:buFont typeface="Arial"/>
              <a:buChar char="•"/>
            </a:pPr>
            <a:r>
              <a:rPr lang="en-GB" sz="1800" dirty="0"/>
              <a:t>Resolution is important for Tropical Instability Waves</a:t>
            </a:r>
          </a:p>
          <a:p>
            <a:pPr marL="214313" indent="-214313">
              <a:buFont typeface="Arial"/>
              <a:buChar char="•"/>
            </a:pPr>
            <a:r>
              <a:rPr lang="en-GB" sz="1800" dirty="0"/>
              <a:t>Heating by TIWs ~75% greater at high resolution during La Nina → reduced cold bias and enhanced asymmetry in ENSO</a:t>
            </a:r>
          </a:p>
          <a:p>
            <a:pPr marL="214313" indent="-214313">
              <a:buFont typeface="Arial"/>
              <a:buChar char="•"/>
            </a:pPr>
            <a:endParaRPr lang="en-GB" sz="1800" dirty="0"/>
          </a:p>
          <a:p>
            <a:pPr marL="214313" indent="-214313">
              <a:buFont typeface="Arial"/>
              <a:buChar char="•"/>
            </a:pPr>
            <a:endParaRPr lang="en-US" sz="1800" kern="0" dirty="0">
              <a:latin typeface="Arial" pitchFamily="34" charset="0"/>
              <a:cs typeface="Arial" pitchFamily="34" charset="0"/>
            </a:endParaRPr>
          </a:p>
          <a:p>
            <a:endParaRPr lang="en-GB" sz="1800" kern="0" dirty="0">
              <a:latin typeface="Arial" pitchFamily="34" charset="0"/>
              <a:cs typeface="Arial" pitchFamily="34" charset="0"/>
            </a:endParaRPr>
          </a:p>
        </p:txBody>
      </p:sp>
      <p:grpSp>
        <p:nvGrpSpPr>
          <p:cNvPr id="20" name="Group 19"/>
          <p:cNvGrpSpPr/>
          <p:nvPr/>
        </p:nvGrpSpPr>
        <p:grpSpPr>
          <a:xfrm>
            <a:off x="4064696" y="2533122"/>
            <a:ext cx="5047534" cy="2365665"/>
            <a:chOff x="2411759" y="836712"/>
            <a:chExt cx="6268590" cy="4608512"/>
          </a:xfrm>
        </p:grpSpPr>
        <p:pic>
          <p:nvPicPr>
            <p:cNvPr id="21" name="Picture 4" descr="http://ars.els-cdn.com/content/image/1-s2.0-S1463500314000535-gr1.jpg"/>
            <p:cNvPicPr>
              <a:picLocks noChangeAspect="1" noChangeArrowheads="1"/>
            </p:cNvPicPr>
            <p:nvPr/>
          </p:nvPicPr>
          <p:blipFill>
            <a:blip r:embed="rId6" cstate="print"/>
            <a:srcRect/>
            <a:stretch>
              <a:fillRect/>
            </a:stretch>
          </p:blipFill>
          <p:spPr bwMode="auto">
            <a:xfrm>
              <a:off x="2411759" y="1268760"/>
              <a:ext cx="2908469" cy="4176464"/>
            </a:xfrm>
            <a:prstGeom prst="rect">
              <a:avLst/>
            </a:prstGeom>
            <a:noFill/>
          </p:spPr>
        </p:pic>
        <p:pic>
          <p:nvPicPr>
            <p:cNvPr id="22" name="Picture 6" descr="http://ars.els-cdn.com/content/image/1-s2.0-S1463500314000535-gr2.jpg"/>
            <p:cNvPicPr>
              <a:picLocks noChangeAspect="1" noChangeArrowheads="1"/>
            </p:cNvPicPr>
            <p:nvPr/>
          </p:nvPicPr>
          <p:blipFill>
            <a:blip r:embed="rId7" cstate="print"/>
            <a:srcRect/>
            <a:stretch>
              <a:fillRect/>
            </a:stretch>
          </p:blipFill>
          <p:spPr bwMode="auto">
            <a:xfrm>
              <a:off x="5796136" y="1268760"/>
              <a:ext cx="2884213" cy="4104456"/>
            </a:xfrm>
            <a:prstGeom prst="rect">
              <a:avLst/>
            </a:prstGeom>
            <a:noFill/>
          </p:spPr>
        </p:pic>
        <p:sp>
          <p:nvSpPr>
            <p:cNvPr id="23" name="TextBox 22"/>
            <p:cNvSpPr txBox="1"/>
            <p:nvPr/>
          </p:nvSpPr>
          <p:spPr>
            <a:xfrm>
              <a:off x="3463234" y="836712"/>
              <a:ext cx="501225" cy="492442"/>
            </a:xfrm>
            <a:prstGeom prst="rect">
              <a:avLst/>
            </a:prstGeom>
            <a:noFill/>
          </p:spPr>
          <p:txBody>
            <a:bodyPr wrap="none" rtlCol="0">
              <a:spAutoFit/>
            </a:bodyPr>
            <a:lstStyle/>
            <a:p>
              <a:r>
                <a:rPr lang="en-GB" sz="1350" b="1" dirty="0"/>
                <a:t>1°</a:t>
              </a:r>
            </a:p>
          </p:txBody>
        </p:sp>
        <p:sp>
          <p:nvSpPr>
            <p:cNvPr id="24" name="TextBox 23"/>
            <p:cNvSpPr txBox="1"/>
            <p:nvPr/>
          </p:nvSpPr>
          <p:spPr>
            <a:xfrm>
              <a:off x="7020272" y="836712"/>
              <a:ext cx="707962" cy="492442"/>
            </a:xfrm>
            <a:prstGeom prst="rect">
              <a:avLst/>
            </a:prstGeom>
            <a:noFill/>
          </p:spPr>
          <p:txBody>
            <a:bodyPr wrap="none" rtlCol="0">
              <a:spAutoFit/>
            </a:bodyPr>
            <a:lstStyle/>
            <a:p>
              <a:r>
                <a:rPr lang="en-GB" sz="1350" b="1" dirty="0"/>
                <a:t>1/4°</a:t>
              </a:r>
            </a:p>
          </p:txBody>
        </p:sp>
      </p:grpSp>
      <p:sp>
        <p:nvSpPr>
          <p:cNvPr id="2" name="Rectangle 1"/>
          <p:cNvSpPr/>
          <p:nvPr/>
        </p:nvSpPr>
        <p:spPr>
          <a:xfrm>
            <a:off x="7784332" y="4835723"/>
            <a:ext cx="1359668" cy="307777"/>
          </a:xfrm>
          <a:prstGeom prst="rect">
            <a:avLst/>
          </a:prstGeom>
        </p:spPr>
        <p:txBody>
          <a:bodyPr wrap="none">
            <a:spAutoFit/>
          </a:bodyPr>
          <a:lstStyle/>
          <a:p>
            <a:r>
              <a:rPr lang="en-GB" b="1" dirty="0"/>
              <a:t>Graham, 2014</a:t>
            </a:r>
          </a:p>
        </p:txBody>
      </p:sp>
    </p:spTree>
    <p:extLst>
      <p:ext uri="{BB962C8B-B14F-4D97-AF65-F5344CB8AC3E}">
        <p14:creationId xmlns:p14="http://schemas.microsoft.com/office/powerpoint/2010/main" val="34061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a:solidFill>
                  <a:srgbClr val="2A2A2A"/>
                </a:solidFill>
                <a:sym typeface="Helvetica Light"/>
              </a:rPr>
              <a:t>																									                 © Crown Copyright 2017, Met Office</a:t>
            </a:r>
          </a:p>
        </p:txBody>
      </p:sp>
      <p:sp>
        <p:nvSpPr>
          <p:cNvPr id="4" name="Text Placeholder 3"/>
          <p:cNvSpPr>
            <a:spLocks noGrp="1"/>
          </p:cNvSpPr>
          <p:nvPr>
            <p:ph type="body" sz="quarter" idx="11"/>
          </p:nvPr>
        </p:nvSpPr>
        <p:spPr>
          <a:xfrm>
            <a:off x="149787" y="905470"/>
            <a:ext cx="2645453" cy="759779"/>
          </a:xfrm>
        </p:spPr>
        <p:txBody>
          <a:bodyPr/>
          <a:lstStyle/>
          <a:p>
            <a:r>
              <a:rPr lang="en-GB" dirty="0"/>
              <a:t>	Resolution of bathymetry is key factor in choice of the grid resolution.</a:t>
            </a:r>
          </a:p>
          <a:p>
            <a:endParaRPr lang="en-GB" dirty="0"/>
          </a:p>
          <a:p>
            <a:r>
              <a:rPr lang="en-GB" dirty="0"/>
              <a:t>Overflows and Gulf Stream pathways very sensitive to the bathymetry.</a:t>
            </a:r>
          </a:p>
          <a:p>
            <a:endParaRPr lang="en-GB" dirty="0"/>
          </a:p>
          <a:p>
            <a:r>
              <a:rPr lang="en-GB" dirty="0"/>
              <a:t>Strengthening of NADW cell is due to bathymetry (seen going from O12_LEGO to O12).</a:t>
            </a:r>
          </a:p>
        </p:txBody>
      </p:sp>
      <p:sp>
        <p:nvSpPr>
          <p:cNvPr id="5" name="Title 4"/>
          <p:cNvSpPr>
            <a:spLocks noGrp="1"/>
          </p:cNvSpPr>
          <p:nvPr>
            <p:ph type="title"/>
          </p:nvPr>
        </p:nvSpPr>
        <p:spPr>
          <a:xfrm>
            <a:off x="2313898" y="0"/>
            <a:ext cx="8437500" cy="561692"/>
          </a:xfrm>
        </p:spPr>
        <p:txBody>
          <a:bodyPr/>
          <a:lstStyle/>
          <a:p>
            <a:r>
              <a:rPr lang="en-GB" sz="3200" b="1" dirty="0"/>
              <a:t>Topographic effects</a:t>
            </a:r>
          </a:p>
        </p:txBody>
      </p:sp>
      <p:grpSp>
        <p:nvGrpSpPr>
          <p:cNvPr id="6" name="Group 5"/>
          <p:cNvGrpSpPr/>
          <p:nvPr/>
        </p:nvGrpSpPr>
        <p:grpSpPr>
          <a:xfrm>
            <a:off x="2722574" y="752355"/>
            <a:ext cx="6421426" cy="1308529"/>
            <a:chOff x="1744729" y="537860"/>
            <a:chExt cx="9184241" cy="2021482"/>
          </a:xfrm>
        </p:grpSpPr>
        <p:sp>
          <p:nvSpPr>
            <p:cNvPr id="7" name="Line 5"/>
            <p:cNvSpPr>
              <a:spLocks noChangeShapeType="1"/>
            </p:cNvSpPr>
            <p:nvPr/>
          </p:nvSpPr>
          <p:spPr bwMode="auto">
            <a:xfrm>
              <a:off x="7420183" y="1615089"/>
              <a:ext cx="1263066" cy="2152"/>
            </a:xfrm>
            <a:prstGeom prst="line">
              <a:avLst/>
            </a:prstGeom>
            <a:noFill/>
            <a:ln w="76200">
              <a:solidFill>
                <a:srgbClr val="000000"/>
              </a:solidFill>
              <a:round/>
              <a:headEnd/>
              <a:tailEnd type="triangle" w="med" len="med"/>
            </a:ln>
          </p:spPr>
          <p:txBody>
            <a:bodyPr lIns="0" tIns="0" rIns="0" bIns="0"/>
            <a:lstStyle/>
            <a:p>
              <a:endParaRPr lang="en-GB"/>
            </a:p>
          </p:txBody>
        </p:sp>
        <p:grpSp>
          <p:nvGrpSpPr>
            <p:cNvPr id="8" name="Group 16"/>
            <p:cNvGrpSpPr/>
            <p:nvPr/>
          </p:nvGrpSpPr>
          <p:grpSpPr>
            <a:xfrm>
              <a:off x="1744729" y="537860"/>
              <a:ext cx="9184241" cy="2021482"/>
              <a:chOff x="1744729" y="537860"/>
              <a:chExt cx="9184241" cy="2021482"/>
            </a:xfrm>
          </p:grpSpPr>
          <p:pic>
            <p:nvPicPr>
              <p:cNvPr id="9" name="Picture 2"/>
              <p:cNvPicPr>
                <a:picLocks noChangeArrowheads="1"/>
              </p:cNvPicPr>
              <p:nvPr/>
            </p:nvPicPr>
            <p:blipFill>
              <a:blip r:embed="rId2" cstate="print"/>
              <a:srcRect/>
              <a:stretch>
                <a:fillRect/>
              </a:stretch>
            </p:blipFill>
            <p:spPr bwMode="auto">
              <a:xfrm>
                <a:off x="1744729" y="584209"/>
                <a:ext cx="2230437" cy="1674019"/>
              </a:xfrm>
              <a:prstGeom prst="rect">
                <a:avLst/>
              </a:prstGeom>
              <a:noFill/>
              <a:ln w="9525">
                <a:noFill/>
                <a:miter lim="800000"/>
                <a:headEnd/>
                <a:tailEnd/>
              </a:ln>
            </p:spPr>
          </p:pic>
          <p:pic>
            <p:nvPicPr>
              <p:cNvPr id="10" name="Picture 3"/>
              <p:cNvPicPr>
                <a:picLocks noChangeArrowheads="1"/>
              </p:cNvPicPr>
              <p:nvPr/>
            </p:nvPicPr>
            <p:blipFill>
              <a:blip r:embed="rId3" cstate="print"/>
              <a:srcRect/>
              <a:stretch>
                <a:fillRect/>
              </a:stretch>
            </p:blipFill>
            <p:spPr bwMode="auto">
              <a:xfrm>
                <a:off x="5147188" y="537860"/>
                <a:ext cx="2230437" cy="1672827"/>
              </a:xfrm>
              <a:prstGeom prst="rect">
                <a:avLst/>
              </a:prstGeom>
              <a:noFill/>
              <a:ln w="9525">
                <a:noFill/>
                <a:miter lim="800000"/>
                <a:headEnd/>
                <a:tailEnd/>
              </a:ln>
            </p:spPr>
          </p:pic>
          <p:pic>
            <p:nvPicPr>
              <p:cNvPr id="11" name="Picture 4"/>
              <p:cNvPicPr>
                <a:picLocks noChangeArrowheads="1"/>
              </p:cNvPicPr>
              <p:nvPr/>
            </p:nvPicPr>
            <p:blipFill>
              <a:blip r:embed="rId4" cstate="print"/>
              <a:srcRect/>
              <a:stretch>
                <a:fillRect/>
              </a:stretch>
            </p:blipFill>
            <p:spPr bwMode="auto">
              <a:xfrm>
                <a:off x="8698533" y="537862"/>
                <a:ext cx="2230437" cy="1672829"/>
              </a:xfrm>
              <a:prstGeom prst="rect">
                <a:avLst/>
              </a:prstGeom>
              <a:noFill/>
              <a:ln w="9525">
                <a:noFill/>
                <a:miter lim="800000"/>
                <a:headEnd/>
                <a:tailEnd/>
              </a:ln>
            </p:spPr>
          </p:pic>
          <p:sp>
            <p:nvSpPr>
              <p:cNvPr id="12" name="Line 6"/>
              <p:cNvSpPr>
                <a:spLocks noChangeShapeType="1"/>
              </p:cNvSpPr>
              <p:nvPr/>
            </p:nvSpPr>
            <p:spPr bwMode="auto">
              <a:xfrm rot="10800000">
                <a:off x="3952875" y="1641714"/>
                <a:ext cx="1149384" cy="19314"/>
              </a:xfrm>
              <a:prstGeom prst="line">
                <a:avLst/>
              </a:prstGeom>
              <a:noFill/>
              <a:ln w="76200">
                <a:solidFill>
                  <a:srgbClr val="000000"/>
                </a:solidFill>
                <a:round/>
                <a:headEnd/>
                <a:tailEnd type="triangle" w="med" len="med"/>
              </a:ln>
            </p:spPr>
            <p:txBody>
              <a:bodyPr lIns="0" tIns="0" rIns="0" bIns="0"/>
              <a:lstStyle/>
              <a:p>
                <a:endParaRPr lang="en-GB"/>
              </a:p>
            </p:txBody>
          </p:sp>
          <p:sp>
            <p:nvSpPr>
              <p:cNvPr id="13" name="Rectangle 7"/>
              <p:cNvSpPr>
                <a:spLocks/>
              </p:cNvSpPr>
              <p:nvPr/>
            </p:nvSpPr>
            <p:spPr bwMode="auto">
              <a:xfrm>
                <a:off x="9592555" y="2186196"/>
                <a:ext cx="600227" cy="332829"/>
              </a:xfrm>
              <a:prstGeom prst="rect">
                <a:avLst/>
              </a:prstGeom>
              <a:noFill/>
              <a:ln w="12700">
                <a:noFill/>
                <a:miter lim="800000"/>
                <a:headEnd/>
                <a:tailEnd/>
              </a:ln>
            </p:spPr>
            <p:txBody>
              <a:bodyPr wrap="none" lIns="0" tIns="0" rIns="40639" bIns="0">
                <a:spAutoFit/>
              </a:bodyPr>
              <a:lstStyle/>
              <a:p>
                <a:pPr marL="39688"/>
                <a:r>
                  <a:rPr lang="en-US" b="1" dirty="0">
                    <a:solidFill>
                      <a:srgbClr val="000000"/>
                    </a:solidFill>
                    <a:latin typeface="Arial" pitchFamily="34" charset="0"/>
                    <a:ea typeface="Calibri Bold" charset="0"/>
                    <a:cs typeface="Arial" pitchFamily="34" charset="0"/>
                    <a:sym typeface="Calibri Bold" charset="0"/>
                  </a:rPr>
                  <a:t>O12</a:t>
                </a:r>
              </a:p>
            </p:txBody>
          </p:sp>
          <p:sp>
            <p:nvSpPr>
              <p:cNvPr id="14" name="Rectangle 8"/>
              <p:cNvSpPr>
                <a:spLocks/>
              </p:cNvSpPr>
              <p:nvPr/>
            </p:nvSpPr>
            <p:spPr bwMode="auto">
              <a:xfrm>
                <a:off x="5538307" y="2174713"/>
                <a:ext cx="1469157" cy="332829"/>
              </a:xfrm>
              <a:prstGeom prst="rect">
                <a:avLst/>
              </a:prstGeom>
              <a:noFill/>
              <a:ln w="12700">
                <a:noFill/>
                <a:miter lim="800000"/>
                <a:headEnd/>
                <a:tailEnd/>
              </a:ln>
            </p:spPr>
            <p:txBody>
              <a:bodyPr wrap="none" lIns="0" tIns="0" rIns="40639" bIns="0">
                <a:spAutoFit/>
              </a:bodyPr>
              <a:lstStyle/>
              <a:p>
                <a:pPr marL="39688"/>
                <a:r>
                  <a:rPr lang="en-US" b="1" dirty="0">
                    <a:solidFill>
                      <a:srgbClr val="000000"/>
                    </a:solidFill>
                    <a:latin typeface="Arial" pitchFamily="34" charset="0"/>
                    <a:ea typeface="Calibri Bold" charset="0"/>
                    <a:cs typeface="Arial" pitchFamily="34" charset="0"/>
                    <a:sym typeface="Calibri Bold" charset="0"/>
                  </a:rPr>
                  <a:t>O12_LEGO</a:t>
                </a:r>
              </a:p>
            </p:txBody>
          </p:sp>
          <p:sp>
            <p:nvSpPr>
              <p:cNvPr id="15" name="Rectangle 9"/>
              <p:cNvSpPr>
                <a:spLocks/>
              </p:cNvSpPr>
              <p:nvPr/>
            </p:nvSpPr>
            <p:spPr bwMode="auto">
              <a:xfrm>
                <a:off x="2524635" y="2226513"/>
                <a:ext cx="600227" cy="332829"/>
              </a:xfrm>
              <a:prstGeom prst="rect">
                <a:avLst/>
              </a:prstGeom>
              <a:noFill/>
              <a:ln w="12700">
                <a:noFill/>
                <a:miter lim="800000"/>
                <a:headEnd/>
                <a:tailEnd/>
              </a:ln>
            </p:spPr>
            <p:txBody>
              <a:bodyPr wrap="none" lIns="0" tIns="0" rIns="40639" bIns="0">
                <a:spAutoFit/>
              </a:bodyPr>
              <a:lstStyle/>
              <a:p>
                <a:pPr marL="39688"/>
                <a:r>
                  <a:rPr lang="en-US" b="1" dirty="0">
                    <a:solidFill>
                      <a:srgbClr val="000000"/>
                    </a:solidFill>
                    <a:latin typeface="Arial" pitchFamily="34" charset="0"/>
                    <a:ea typeface="Calibri Bold" charset="0"/>
                    <a:cs typeface="Arial" pitchFamily="34" charset="0"/>
                    <a:sym typeface="Calibri Bold" charset="0"/>
                  </a:rPr>
                  <a:t>O25</a:t>
                </a:r>
              </a:p>
            </p:txBody>
          </p:sp>
          <p:sp>
            <p:nvSpPr>
              <p:cNvPr id="16" name="Rectangle 10"/>
              <p:cNvSpPr>
                <a:spLocks/>
              </p:cNvSpPr>
              <p:nvPr/>
            </p:nvSpPr>
            <p:spPr bwMode="auto">
              <a:xfrm>
                <a:off x="7033584" y="571379"/>
                <a:ext cx="1993899" cy="590550"/>
              </a:xfrm>
              <a:prstGeom prst="rect">
                <a:avLst/>
              </a:prstGeom>
              <a:noFill/>
              <a:ln w="12700">
                <a:noFill/>
                <a:miter lim="800000"/>
                <a:headEnd/>
                <a:tailEnd/>
              </a:ln>
            </p:spPr>
            <p:txBody>
              <a:bodyPr lIns="0" tIns="0" rIns="40639" bIns="0"/>
              <a:lstStyle/>
              <a:p>
                <a:pPr marL="39688" algn="ctr"/>
                <a:r>
                  <a:rPr lang="en-US" sz="1200" b="1" dirty="0">
                    <a:solidFill>
                      <a:srgbClr val="000000"/>
                    </a:solidFill>
                    <a:latin typeface="Arial" pitchFamily="34" charset="0"/>
                    <a:ea typeface="Calibri" charset="0"/>
                    <a:cs typeface="Arial" pitchFamily="34" charset="0"/>
                    <a:sym typeface="Calibri" charset="0"/>
                  </a:rPr>
                  <a:t>Bathymetry resolution</a:t>
                </a:r>
              </a:p>
            </p:txBody>
          </p:sp>
          <p:sp>
            <p:nvSpPr>
              <p:cNvPr id="17" name="Rectangle 11"/>
              <p:cNvSpPr>
                <a:spLocks/>
              </p:cNvSpPr>
              <p:nvPr/>
            </p:nvSpPr>
            <p:spPr bwMode="auto">
              <a:xfrm>
                <a:off x="3923369" y="637594"/>
                <a:ext cx="1806219" cy="590550"/>
              </a:xfrm>
              <a:prstGeom prst="rect">
                <a:avLst/>
              </a:prstGeom>
              <a:noFill/>
              <a:ln w="12700">
                <a:noFill/>
                <a:miter lim="800000"/>
                <a:headEnd/>
                <a:tailEnd/>
              </a:ln>
            </p:spPr>
            <p:txBody>
              <a:bodyPr lIns="0" tIns="0" rIns="40639" bIns="0"/>
              <a:lstStyle/>
              <a:p>
                <a:pPr marL="39688"/>
                <a:r>
                  <a:rPr lang="en-US" sz="1200" b="1" dirty="0">
                    <a:solidFill>
                      <a:srgbClr val="000000"/>
                    </a:solidFill>
                    <a:latin typeface="Arial" pitchFamily="34" charset="0"/>
                    <a:ea typeface="Calibri" charset="0"/>
                    <a:cs typeface="Arial" pitchFamily="34" charset="0"/>
                    <a:sym typeface="Calibri" charset="0"/>
                  </a:rPr>
                  <a:t>Grid </a:t>
                </a:r>
              </a:p>
              <a:p>
                <a:pPr marL="39688"/>
                <a:r>
                  <a:rPr lang="en-US" sz="1200" b="1" dirty="0">
                    <a:solidFill>
                      <a:srgbClr val="000000"/>
                    </a:solidFill>
                    <a:latin typeface="Arial" pitchFamily="34" charset="0"/>
                    <a:ea typeface="Calibri" charset="0"/>
                    <a:cs typeface="Arial" pitchFamily="34" charset="0"/>
                    <a:sym typeface="Calibri" charset="0"/>
                  </a:rPr>
                  <a:t>resolution</a:t>
                </a:r>
              </a:p>
            </p:txBody>
          </p:sp>
        </p:grpSp>
      </p:grpSp>
      <p:pic>
        <p:nvPicPr>
          <p:cNvPr id="18" name="Picture 1"/>
          <p:cNvPicPr>
            <a:picLocks noChangeAspect="1" noChangeArrowheads="1"/>
          </p:cNvPicPr>
          <p:nvPr/>
        </p:nvPicPr>
        <p:blipFill>
          <a:blip r:embed="rId5" cstate="print"/>
          <a:srcRect t="7414"/>
          <a:stretch>
            <a:fillRect/>
          </a:stretch>
        </p:blipFill>
        <p:spPr bwMode="auto">
          <a:xfrm>
            <a:off x="4899103" y="2241177"/>
            <a:ext cx="4140819" cy="2486024"/>
          </a:xfrm>
          <a:prstGeom prst="rect">
            <a:avLst/>
          </a:prstGeom>
          <a:noFill/>
          <a:ln w="9525">
            <a:noFill/>
            <a:round/>
            <a:headEnd/>
            <a:tailEnd/>
          </a:ln>
        </p:spPr>
      </p:pic>
      <p:graphicFrame>
        <p:nvGraphicFramePr>
          <p:cNvPr id="22" name="Group 3"/>
          <p:cNvGraphicFramePr>
            <a:graphicFrameLocks noGrp="1"/>
          </p:cNvGraphicFramePr>
          <p:nvPr/>
        </p:nvGraphicFramePr>
        <p:xfrm>
          <a:off x="6765642" y="3489449"/>
          <a:ext cx="1850532" cy="926436"/>
        </p:xfrm>
        <a:graphic>
          <a:graphicData uri="http://schemas.openxmlformats.org/drawingml/2006/table">
            <a:tbl>
              <a:tblPr/>
              <a:tblGrid>
                <a:gridCol w="378573">
                  <a:extLst>
                    <a:ext uri="{9D8B030D-6E8A-4147-A177-3AD203B41FA5}">
                      <a16:colId xmlns:a16="http://schemas.microsoft.com/office/drawing/2014/main" val="20000"/>
                    </a:ext>
                  </a:extLst>
                </a:gridCol>
                <a:gridCol w="379141">
                  <a:extLst>
                    <a:ext uri="{9D8B030D-6E8A-4147-A177-3AD203B41FA5}">
                      <a16:colId xmlns:a16="http://schemas.microsoft.com/office/drawing/2014/main" val="20001"/>
                    </a:ext>
                  </a:extLst>
                </a:gridCol>
                <a:gridCol w="341971">
                  <a:extLst>
                    <a:ext uri="{9D8B030D-6E8A-4147-A177-3AD203B41FA5}">
                      <a16:colId xmlns:a16="http://schemas.microsoft.com/office/drawing/2014/main" val="20002"/>
                    </a:ext>
                  </a:extLst>
                </a:gridCol>
                <a:gridCol w="401444">
                  <a:extLst>
                    <a:ext uri="{9D8B030D-6E8A-4147-A177-3AD203B41FA5}">
                      <a16:colId xmlns:a16="http://schemas.microsoft.com/office/drawing/2014/main" val="20003"/>
                    </a:ext>
                  </a:extLst>
                </a:gridCol>
                <a:gridCol w="349403">
                  <a:extLst>
                    <a:ext uri="{9D8B030D-6E8A-4147-A177-3AD203B41FA5}">
                      <a16:colId xmlns:a16="http://schemas.microsoft.com/office/drawing/2014/main" val="20004"/>
                    </a:ext>
                  </a:extLst>
                </a:gridCol>
              </a:tblGrid>
              <a:tr h="308812">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endParaRPr kumimoji="0" lang="en-US" sz="1000" b="1" i="0" u="none" strike="noStrike" cap="none" normalizeH="0" baseline="0" dirty="0">
                        <a:ln>
                          <a:noFill/>
                        </a:ln>
                        <a:solidFill>
                          <a:srgbClr val="FFFFFF"/>
                        </a:solidFill>
                        <a:effectLst/>
                        <a:latin typeface="Calibri Bold" charset="0"/>
                        <a:ea typeface="ヒラギノ角ゴ ProN W6" charset="0"/>
                        <a:cs typeface="ヒラギノ角ゴ ProN W6" charset="0"/>
                        <a:sym typeface="Calibri Bold" charset="0"/>
                      </a:endParaRP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err="1">
                          <a:ln>
                            <a:noFill/>
                          </a:ln>
                          <a:solidFill>
                            <a:srgbClr val="FFFFFF"/>
                          </a:solidFill>
                          <a:effectLst/>
                          <a:latin typeface="Calibri Bold" charset="0"/>
                          <a:ea typeface="Calibri Bold" charset="0"/>
                          <a:cs typeface="Calibri Bold" charset="0"/>
                          <a:sym typeface="Calibri Bold" charset="0"/>
                        </a:rPr>
                        <a:t>Obs</a:t>
                      </a:r>
                      <a:endParaRPr kumimoji="0" lang="en-US" sz="1000" b="1" i="0" u="none" strike="noStrike" cap="none" normalizeH="0" baseline="0" dirty="0">
                        <a:ln>
                          <a:noFill/>
                        </a:ln>
                        <a:solidFill>
                          <a:srgbClr val="FFFFFF"/>
                        </a:solidFill>
                        <a:effectLst/>
                        <a:latin typeface="Calibri Bold" charset="0"/>
                        <a:ea typeface="Calibri Bold" charset="0"/>
                        <a:cs typeface="Calibri Bold" charset="0"/>
                        <a:sym typeface="Calibri Bold" charset="0"/>
                      </a:endParaRP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FFFFFF"/>
                          </a:solidFill>
                          <a:effectLst/>
                          <a:latin typeface="Calibri Bold" charset="0"/>
                          <a:ea typeface="Calibri Bold" charset="0"/>
                          <a:cs typeface="Calibri Bold" charset="0"/>
                          <a:sym typeface="Calibri Bold" charset="0"/>
                        </a:rPr>
                        <a:t>025</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a:ln>
                            <a:noFill/>
                          </a:ln>
                          <a:solidFill>
                            <a:srgbClr val="FFFFFF"/>
                          </a:solidFill>
                          <a:effectLst/>
                          <a:latin typeface="Calibri Bold" charset="0"/>
                          <a:ea typeface="Calibri Bold" charset="0"/>
                          <a:cs typeface="Calibri Bold" charset="0"/>
                          <a:sym typeface="Calibri Bold" charset="0"/>
                        </a:rPr>
                        <a:t>12_L</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a:ln>
                            <a:noFill/>
                          </a:ln>
                          <a:solidFill>
                            <a:srgbClr val="FFFFFF"/>
                          </a:solidFill>
                          <a:effectLst/>
                          <a:latin typeface="Calibri Bold" charset="0"/>
                          <a:ea typeface="Calibri Bold" charset="0"/>
                          <a:cs typeface="Calibri Bold" charset="0"/>
                          <a:sym typeface="Calibri Bold" charset="0"/>
                        </a:rPr>
                        <a:t>12</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08812">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rPr>
                        <a:t>DS</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rPr>
                        <a:t>2.9 </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rPr>
                        <a:t>2.2</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rPr>
                        <a:t>3.1 </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rPr>
                        <a:t>2.4 </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r h="308812">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rPr>
                        <a:t>FBC</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rPr>
                        <a:t>1.9 </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rPr>
                        <a:t>2.1</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rPr>
                        <a:t>2.1 </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p>
                      <a:pPr marL="39688" marR="0" lvl="0" indent="0" algn="l" defTabSz="914400" rtl="0" eaLnBrk="1" fontAlgn="base" latinLnBrk="0" hangingPunct="1">
                        <a:lnSpc>
                          <a:spcPct val="100000"/>
                        </a:lnSpc>
                        <a:spcBef>
                          <a:spcPct val="0"/>
                        </a:spcBef>
                        <a:spcAft>
                          <a:spcPct val="0"/>
                        </a:spcAft>
                        <a:buClr>
                          <a:srgbClr val="000000"/>
                        </a:buClr>
                        <a:buSzPct val="100000"/>
                        <a:buFont typeface="Arial" charset="0"/>
                        <a:buNone/>
                        <a:tabLst/>
                      </a:pPr>
                      <a:r>
                        <a:rPr kumimoji="0" lang="en-US" sz="1000" b="1" i="0" u="none" strike="noStrike" cap="none" normalizeH="0" baseline="0" dirty="0">
                          <a:ln>
                            <a:noFill/>
                          </a:ln>
                          <a:solidFill>
                            <a:srgbClr val="000000"/>
                          </a:solidFill>
                          <a:effectLst/>
                          <a:latin typeface="Calibri" charset="0"/>
                          <a:ea typeface="ヒラギノ角ゴ ProN W3" charset="0"/>
                          <a:cs typeface="ヒラギノ角ゴ ProN W3" charset="0"/>
                          <a:sym typeface="Calibri" charset="0"/>
                        </a:rPr>
                        <a:t>2.3 </a:t>
                      </a:r>
                    </a:p>
                  </a:txBody>
                  <a:tcPr marL="50800" marR="50800" marT="38100" marB="3810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extLst>
                  <a:ext uri="{0D108BD9-81ED-4DB2-BD59-A6C34878D82A}">
                    <a16:rowId xmlns:a16="http://schemas.microsoft.com/office/drawing/2014/main" val="10002"/>
                  </a:ext>
                </a:extLst>
              </a:tr>
            </a:tbl>
          </a:graphicData>
        </a:graphic>
      </p:graphicFrame>
      <p:grpSp>
        <p:nvGrpSpPr>
          <p:cNvPr id="26" name="Group 25"/>
          <p:cNvGrpSpPr/>
          <p:nvPr/>
        </p:nvGrpSpPr>
        <p:grpSpPr>
          <a:xfrm>
            <a:off x="2799369" y="2072106"/>
            <a:ext cx="1832209" cy="3071394"/>
            <a:chOff x="2107993" y="1390185"/>
            <a:chExt cx="1832209" cy="3071394"/>
          </a:xfrm>
        </p:grpSpPr>
        <p:grpSp>
          <p:nvGrpSpPr>
            <p:cNvPr id="19" name="Group 18"/>
            <p:cNvGrpSpPr/>
            <p:nvPr/>
          </p:nvGrpSpPr>
          <p:grpSpPr>
            <a:xfrm>
              <a:off x="2107993" y="1390185"/>
              <a:ext cx="1832209" cy="2774957"/>
              <a:chOff x="5710681" y="-952034"/>
              <a:chExt cx="3180265" cy="4429209"/>
            </a:xfrm>
          </p:grpSpPr>
          <p:pic>
            <p:nvPicPr>
              <p:cNvPr id="20" name="Picture 1"/>
              <p:cNvPicPr>
                <a:picLocks noChangeAspect="1" noChangeArrowheads="1"/>
              </p:cNvPicPr>
              <p:nvPr/>
            </p:nvPicPr>
            <p:blipFill>
              <a:blip r:embed="rId6" cstate="print"/>
              <a:srcRect t="10318"/>
              <a:stretch>
                <a:fillRect/>
              </a:stretch>
            </p:blipFill>
            <p:spPr bwMode="auto">
              <a:xfrm>
                <a:off x="5726827" y="-952034"/>
                <a:ext cx="3162623" cy="2127223"/>
              </a:xfrm>
              <a:prstGeom prst="rect">
                <a:avLst/>
              </a:prstGeom>
              <a:noFill/>
              <a:ln w="9525">
                <a:noFill/>
                <a:round/>
                <a:headEnd/>
                <a:tailEnd/>
              </a:ln>
            </p:spPr>
          </p:pic>
          <p:pic>
            <p:nvPicPr>
              <p:cNvPr id="21" name="Picture 2"/>
              <p:cNvPicPr>
                <a:picLocks noChangeAspect="1" noChangeArrowheads="1"/>
              </p:cNvPicPr>
              <p:nvPr/>
            </p:nvPicPr>
            <p:blipFill>
              <a:blip r:embed="rId7" cstate="print"/>
              <a:srcRect t="10318"/>
              <a:stretch>
                <a:fillRect/>
              </a:stretch>
            </p:blipFill>
            <p:spPr bwMode="auto">
              <a:xfrm>
                <a:off x="5710681" y="1338086"/>
                <a:ext cx="3180265" cy="2139089"/>
              </a:xfrm>
              <a:prstGeom prst="rect">
                <a:avLst/>
              </a:prstGeom>
              <a:noFill/>
              <a:ln w="9525">
                <a:noFill/>
                <a:round/>
                <a:headEnd/>
                <a:tailEnd/>
              </a:ln>
            </p:spPr>
          </p:pic>
        </p:grpSp>
        <p:sp>
          <p:nvSpPr>
            <p:cNvPr id="23" name="TextBox 22"/>
            <p:cNvSpPr txBox="1"/>
            <p:nvPr/>
          </p:nvSpPr>
          <p:spPr>
            <a:xfrm>
              <a:off x="2319453" y="4132644"/>
              <a:ext cx="1306447"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0" u="none" strike="noStrike" cap="none" spc="0" normalizeH="0" baseline="0" dirty="0">
                  <a:ln>
                    <a:noFill/>
                  </a:ln>
                  <a:solidFill>
                    <a:schemeClr val="tx1"/>
                  </a:solidFill>
                  <a:effectLst/>
                  <a:uFillTx/>
                  <a:latin typeface="+mn-lt"/>
                  <a:ea typeface="+mn-ea"/>
                  <a:cs typeface="+mn-cs"/>
                  <a:sym typeface="Helvetica Light"/>
                </a:rPr>
                <a:t>SST differences</a:t>
              </a:r>
            </a:p>
          </p:txBody>
        </p:sp>
        <p:sp>
          <p:nvSpPr>
            <p:cNvPr id="24" name="TextBox 23"/>
            <p:cNvSpPr txBox="1"/>
            <p:nvPr/>
          </p:nvSpPr>
          <p:spPr>
            <a:xfrm>
              <a:off x="2824975" y="2460555"/>
              <a:ext cx="987449"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200" b="1" dirty="0">
                  <a:sym typeface="Helvetica Light"/>
                </a:rPr>
                <a:t>Bathymetry</a:t>
              </a:r>
            </a:p>
          </p:txBody>
        </p:sp>
        <p:sp>
          <p:nvSpPr>
            <p:cNvPr id="25" name="TextBox 24"/>
            <p:cNvSpPr txBox="1"/>
            <p:nvPr/>
          </p:nvSpPr>
          <p:spPr>
            <a:xfrm>
              <a:off x="3118623" y="3824721"/>
              <a:ext cx="461664"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200" b="1" dirty="0">
                  <a:sym typeface="Helvetica Light"/>
                </a:rPr>
                <a:t>Grid</a:t>
              </a:r>
            </a:p>
          </p:txBody>
        </p:sp>
      </p:grpSp>
      <p:sp>
        <p:nvSpPr>
          <p:cNvPr id="27" name="TextBox 26"/>
          <p:cNvSpPr txBox="1"/>
          <p:nvPr/>
        </p:nvSpPr>
        <p:spPr>
          <a:xfrm>
            <a:off x="0" y="4783787"/>
            <a:ext cx="3272973" cy="3904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600" b="1" dirty="0">
                <a:sym typeface="Helvetica Light"/>
              </a:rPr>
              <a:t>Mathiot et al., in prep.</a:t>
            </a:r>
          </a:p>
        </p:txBody>
      </p:sp>
    </p:spTree>
    <p:extLst>
      <p:ext uri="{BB962C8B-B14F-4D97-AF65-F5344CB8AC3E}">
        <p14:creationId xmlns:p14="http://schemas.microsoft.com/office/powerpoint/2010/main" val="1278841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ars.els-cdn.com/content/image/1-s2.0-S0924796314002437-gr1.jpg"/>
          <p:cNvPicPr>
            <a:picLocks noChangeAspect="1" noChangeArrowheads="1"/>
          </p:cNvPicPr>
          <p:nvPr/>
        </p:nvPicPr>
        <p:blipFill>
          <a:blip r:embed="rId2" cstate="print"/>
          <a:srcRect/>
          <a:stretch>
            <a:fillRect/>
          </a:stretch>
        </p:blipFill>
        <p:spPr bwMode="auto">
          <a:xfrm>
            <a:off x="611793" y="2210600"/>
            <a:ext cx="5104851" cy="2391671"/>
          </a:xfrm>
          <a:prstGeom prst="rect">
            <a:avLst/>
          </a:prstGeom>
          <a:noFill/>
        </p:spPr>
      </p:pic>
      <p:sp>
        <p:nvSpPr>
          <p:cNvPr id="5" name="TextBox 4"/>
          <p:cNvSpPr txBox="1"/>
          <p:nvPr/>
        </p:nvSpPr>
        <p:spPr>
          <a:xfrm>
            <a:off x="3448942" y="4757376"/>
            <a:ext cx="1944216" cy="276999"/>
          </a:xfrm>
          <a:prstGeom prst="rect">
            <a:avLst/>
          </a:prstGeom>
          <a:noFill/>
          <a:ln>
            <a:solidFill>
              <a:schemeClr val="bg1"/>
            </a:solidFill>
          </a:ln>
        </p:spPr>
        <p:txBody>
          <a:bodyPr wrap="square" rtlCol="0">
            <a:spAutoFit/>
          </a:bodyPr>
          <a:lstStyle/>
          <a:p>
            <a:r>
              <a:rPr lang="en-GB" sz="1200" b="1" dirty="0"/>
              <a:t>Marzocchi et al., 2015</a:t>
            </a:r>
          </a:p>
        </p:txBody>
      </p:sp>
      <p:grpSp>
        <p:nvGrpSpPr>
          <p:cNvPr id="10" name="Group 9"/>
          <p:cNvGrpSpPr/>
          <p:nvPr/>
        </p:nvGrpSpPr>
        <p:grpSpPr>
          <a:xfrm>
            <a:off x="5621791" y="284078"/>
            <a:ext cx="2736304" cy="4374486"/>
            <a:chOff x="5220072" y="1052737"/>
            <a:chExt cx="3360373" cy="6264695"/>
          </a:xfrm>
        </p:grpSpPr>
        <p:pic>
          <p:nvPicPr>
            <p:cNvPr id="23554" name="Picture 2"/>
            <p:cNvPicPr>
              <a:picLocks noChangeAspect="1" noChangeArrowheads="1"/>
            </p:cNvPicPr>
            <p:nvPr/>
          </p:nvPicPr>
          <p:blipFill>
            <a:blip r:embed="rId3" cstate="print"/>
            <a:srcRect/>
            <a:stretch>
              <a:fillRect/>
            </a:stretch>
          </p:blipFill>
          <p:spPr bwMode="auto">
            <a:xfrm>
              <a:off x="5220072" y="1052737"/>
              <a:ext cx="3360373" cy="2520280"/>
            </a:xfrm>
            <a:prstGeom prst="rect">
              <a:avLst/>
            </a:prstGeom>
            <a:noFill/>
            <a:ln w="9525">
              <a:noFill/>
              <a:miter lim="800000"/>
              <a:headEnd/>
              <a:tailEnd/>
            </a:ln>
            <a:effectLst/>
          </p:spPr>
        </p:pic>
        <p:pic>
          <p:nvPicPr>
            <p:cNvPr id="23555" name="Picture 3"/>
            <p:cNvPicPr>
              <a:picLocks noChangeAspect="1" noChangeArrowheads="1"/>
            </p:cNvPicPr>
            <p:nvPr/>
          </p:nvPicPr>
          <p:blipFill>
            <a:blip r:embed="rId4" cstate="print"/>
            <a:srcRect/>
            <a:stretch>
              <a:fillRect/>
            </a:stretch>
          </p:blipFill>
          <p:spPr bwMode="auto">
            <a:xfrm>
              <a:off x="5220072" y="2924944"/>
              <a:ext cx="3360373" cy="2520280"/>
            </a:xfrm>
            <a:prstGeom prst="rect">
              <a:avLst/>
            </a:prstGeom>
            <a:noFill/>
            <a:ln w="9525">
              <a:noFill/>
              <a:miter lim="800000"/>
              <a:headEnd/>
              <a:tailEnd/>
            </a:ln>
            <a:effectLst/>
          </p:spPr>
        </p:pic>
        <p:pic>
          <p:nvPicPr>
            <p:cNvPr id="23556" name="Picture 4"/>
            <p:cNvPicPr>
              <a:picLocks noChangeAspect="1" noChangeArrowheads="1"/>
            </p:cNvPicPr>
            <p:nvPr/>
          </p:nvPicPr>
          <p:blipFill>
            <a:blip r:embed="rId5" cstate="print"/>
            <a:srcRect/>
            <a:stretch>
              <a:fillRect/>
            </a:stretch>
          </p:blipFill>
          <p:spPr bwMode="auto">
            <a:xfrm>
              <a:off x="5220072" y="4797152"/>
              <a:ext cx="3360373" cy="2520280"/>
            </a:xfrm>
            <a:prstGeom prst="rect">
              <a:avLst/>
            </a:prstGeom>
            <a:noFill/>
            <a:ln w="9525">
              <a:noFill/>
              <a:miter lim="800000"/>
              <a:headEnd/>
              <a:tailEnd/>
            </a:ln>
            <a:effectLst/>
          </p:spPr>
        </p:pic>
      </p:grpSp>
      <p:sp>
        <p:nvSpPr>
          <p:cNvPr id="2" name="Title 1"/>
          <p:cNvSpPr>
            <a:spLocks noGrp="1"/>
          </p:cNvSpPr>
          <p:nvPr>
            <p:ph type="ctrTitle"/>
          </p:nvPr>
        </p:nvSpPr>
        <p:spPr>
          <a:xfrm>
            <a:off x="163944" y="549085"/>
            <a:ext cx="2408218" cy="1054135"/>
          </a:xfrm>
        </p:spPr>
        <p:txBody>
          <a:bodyPr/>
          <a:lstStyle/>
          <a:p>
            <a:r>
              <a:rPr lang="en-GB" sz="3200" b="1" dirty="0"/>
              <a:t>Overflow resolution</a:t>
            </a:r>
          </a:p>
        </p:txBody>
      </p:sp>
      <p:sp>
        <p:nvSpPr>
          <p:cNvPr id="11" name="TextBox 10"/>
          <p:cNvSpPr txBox="1"/>
          <p:nvPr/>
        </p:nvSpPr>
        <p:spPr>
          <a:xfrm>
            <a:off x="6244492" y="4658563"/>
            <a:ext cx="1944216" cy="276999"/>
          </a:xfrm>
          <a:prstGeom prst="rect">
            <a:avLst/>
          </a:prstGeom>
          <a:noFill/>
          <a:ln>
            <a:solidFill>
              <a:schemeClr val="bg1"/>
            </a:solidFill>
          </a:ln>
        </p:spPr>
        <p:txBody>
          <a:bodyPr wrap="square" rtlCol="0">
            <a:spAutoFit/>
          </a:bodyPr>
          <a:lstStyle/>
          <a:p>
            <a:r>
              <a:rPr lang="en-GB" sz="1200" b="1" dirty="0"/>
              <a:t>Dave Storkey</a:t>
            </a:r>
          </a:p>
        </p:txBody>
      </p:sp>
      <p:sp>
        <p:nvSpPr>
          <p:cNvPr id="12" name="TextBox 11"/>
          <p:cNvSpPr txBox="1"/>
          <p:nvPr/>
        </p:nvSpPr>
        <p:spPr>
          <a:xfrm>
            <a:off x="3167844" y="3921900"/>
            <a:ext cx="221536" cy="253916"/>
          </a:xfrm>
          <a:prstGeom prst="rect">
            <a:avLst/>
          </a:prstGeom>
          <a:noFill/>
        </p:spPr>
        <p:txBody>
          <a:bodyPr wrap="none" rtlCol="0">
            <a:spAutoFit/>
          </a:bodyPr>
          <a:lstStyle/>
          <a:p>
            <a:r>
              <a:rPr lang="en-GB" sz="1050" b="1" cap="small" dirty="0"/>
              <a:t> </a:t>
            </a:r>
            <a:endParaRPr lang="en-GB" sz="1050" dirty="0"/>
          </a:p>
        </p:txBody>
      </p:sp>
      <p:sp>
        <p:nvSpPr>
          <p:cNvPr id="14" name="TextBox 13"/>
          <p:cNvSpPr txBox="1"/>
          <p:nvPr/>
        </p:nvSpPr>
        <p:spPr>
          <a:xfrm>
            <a:off x="2024579" y="203562"/>
            <a:ext cx="3810477" cy="2031325"/>
          </a:xfrm>
          <a:prstGeom prst="rect">
            <a:avLst/>
          </a:prstGeom>
          <a:noFill/>
        </p:spPr>
        <p:txBody>
          <a:bodyPr wrap="square" rtlCol="0">
            <a:spAutoFit/>
          </a:bodyPr>
          <a:lstStyle/>
          <a:p>
            <a:pPr marL="285750" indent="-285750">
              <a:buFont typeface="Arial" panose="020B0604020202020204" pitchFamily="34" charset="0"/>
              <a:buChar char="•"/>
            </a:pPr>
            <a:r>
              <a:rPr lang="en-GB" sz="1800" dirty="0"/>
              <a:t>Horizontal and vertical resolution required to capture overflows</a:t>
            </a:r>
          </a:p>
          <a:p>
            <a:pPr marL="285750" indent="-285750">
              <a:buFont typeface="Arial" panose="020B0604020202020204" pitchFamily="34" charset="0"/>
              <a:buChar char="•"/>
            </a:pPr>
            <a:r>
              <a:rPr lang="en-GB" sz="1800" dirty="0"/>
              <a:t>Winton et al. (1998) estimate 3-5 km required horizontally and 30-50 m vertically</a:t>
            </a:r>
          </a:p>
          <a:p>
            <a:pPr marL="285750" indent="-285750">
              <a:buFont typeface="Arial" panose="020B0604020202020204" pitchFamily="34" charset="0"/>
              <a:buChar char="•"/>
            </a:pPr>
            <a:r>
              <a:rPr lang="en-GB" sz="1800" dirty="0"/>
              <a:t>Other approaches to vertical resolution later</a:t>
            </a:r>
          </a:p>
        </p:txBody>
      </p:sp>
    </p:spTree>
    <p:extLst>
      <p:ext uri="{BB962C8B-B14F-4D97-AF65-F5344CB8AC3E}">
        <p14:creationId xmlns:p14="http://schemas.microsoft.com/office/powerpoint/2010/main" val="4111086458"/>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4"/>
          <p:cNvSpPr>
            <a:spLocks noGrp="1"/>
          </p:cNvSpPr>
          <p:nvPr>
            <p:ph type="title"/>
          </p:nvPr>
        </p:nvSpPr>
        <p:spPr>
          <a:xfrm>
            <a:off x="197644" y="1039783"/>
            <a:ext cx="4848002" cy="1731243"/>
          </a:xfrm>
        </p:spPr>
        <p:txBody>
          <a:bodyPr/>
          <a:lstStyle/>
          <a:p>
            <a:r>
              <a:rPr lang="en-GB" b="1" dirty="0"/>
              <a:t>3. Traceable hierarchies and parameterisation</a:t>
            </a:r>
          </a:p>
        </p:txBody>
      </p:sp>
      <p:grpSp>
        <p:nvGrpSpPr>
          <p:cNvPr id="63" name="Group 62"/>
          <p:cNvGrpSpPr/>
          <p:nvPr/>
        </p:nvGrpSpPr>
        <p:grpSpPr>
          <a:xfrm>
            <a:off x="5045646" y="416264"/>
            <a:ext cx="3505694" cy="3578495"/>
            <a:chOff x="4195935" y="829438"/>
            <a:chExt cx="3505694" cy="3578495"/>
          </a:xfrm>
        </p:grpSpPr>
        <p:grpSp>
          <p:nvGrpSpPr>
            <p:cNvPr id="9" name="Group 8"/>
            <p:cNvGrpSpPr/>
            <p:nvPr/>
          </p:nvGrpSpPr>
          <p:grpSpPr>
            <a:xfrm>
              <a:off x="4195935" y="2579133"/>
              <a:ext cx="1828800" cy="1828800"/>
              <a:chOff x="4722208" y="1039783"/>
              <a:chExt cx="1828800" cy="1828800"/>
            </a:xfrm>
            <a:solidFill>
              <a:srgbClr val="FFFF00"/>
            </a:solidFill>
          </p:grpSpPr>
          <p:sp>
            <p:nvSpPr>
              <p:cNvPr id="4" name="Rectangle 3"/>
              <p:cNvSpPr/>
              <p:nvPr/>
            </p:nvSpPr>
            <p:spPr>
              <a:xfrm>
                <a:off x="4723304" y="1039783"/>
                <a:ext cx="914400" cy="914400"/>
              </a:xfrm>
              <a:prstGeom prst="rect">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5"/>
              <p:cNvSpPr/>
              <p:nvPr/>
            </p:nvSpPr>
            <p:spPr>
              <a:xfrm>
                <a:off x="5636608" y="1954183"/>
                <a:ext cx="914400" cy="914400"/>
              </a:xfrm>
              <a:prstGeom prst="rect">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Rectangle 6"/>
              <p:cNvSpPr/>
              <p:nvPr/>
            </p:nvSpPr>
            <p:spPr>
              <a:xfrm>
                <a:off x="5636608" y="1039783"/>
                <a:ext cx="914400" cy="914400"/>
              </a:xfrm>
              <a:prstGeom prst="rect">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Rectangle 7"/>
              <p:cNvSpPr/>
              <p:nvPr/>
            </p:nvSpPr>
            <p:spPr>
              <a:xfrm>
                <a:off x="4722208" y="1954183"/>
                <a:ext cx="914400" cy="914400"/>
              </a:xfrm>
              <a:prstGeom prst="rect">
                <a:avLst/>
              </a:prstGeom>
              <a:grp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34" name="Group 33"/>
            <p:cNvGrpSpPr/>
            <p:nvPr/>
          </p:nvGrpSpPr>
          <p:grpSpPr>
            <a:xfrm>
              <a:off x="5492978" y="1822222"/>
              <a:ext cx="1269633" cy="1193306"/>
              <a:chOff x="6170555" y="2144564"/>
              <a:chExt cx="1032810" cy="1005104"/>
            </a:xfrm>
          </p:grpSpPr>
          <p:grpSp>
            <p:nvGrpSpPr>
              <p:cNvPr id="18" name="Group 17"/>
              <p:cNvGrpSpPr/>
              <p:nvPr/>
            </p:nvGrpSpPr>
            <p:grpSpPr>
              <a:xfrm>
                <a:off x="6170555" y="2144564"/>
                <a:ext cx="1026232" cy="243402"/>
                <a:chOff x="6170555" y="2144564"/>
                <a:chExt cx="1026232" cy="243402"/>
              </a:xfrm>
            </p:grpSpPr>
            <p:sp>
              <p:nvSpPr>
                <p:cNvPr id="10" name="Rectangle 9"/>
                <p:cNvSpPr/>
                <p:nvPr/>
              </p:nvSpPr>
              <p:spPr>
                <a:xfrm>
                  <a:off x="6170555"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Rectangle 13"/>
                <p:cNvSpPr/>
                <p:nvPr/>
              </p:nvSpPr>
              <p:spPr>
                <a:xfrm>
                  <a:off x="6427114"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Rectangle 14"/>
                <p:cNvSpPr/>
                <p:nvPr/>
              </p:nvSpPr>
              <p:spPr>
                <a:xfrm>
                  <a:off x="6690249"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Rectangle 15"/>
                <p:cNvSpPr/>
                <p:nvPr/>
              </p:nvSpPr>
              <p:spPr>
                <a:xfrm>
                  <a:off x="6953385"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19" name="Group 18"/>
              <p:cNvGrpSpPr/>
              <p:nvPr/>
            </p:nvGrpSpPr>
            <p:grpSpPr>
              <a:xfrm>
                <a:off x="6177133" y="2392384"/>
                <a:ext cx="1026232" cy="243402"/>
                <a:chOff x="6170555" y="2144564"/>
                <a:chExt cx="1026232" cy="243402"/>
              </a:xfrm>
            </p:grpSpPr>
            <p:sp>
              <p:nvSpPr>
                <p:cNvPr id="20" name="Rectangle 19"/>
                <p:cNvSpPr/>
                <p:nvPr/>
              </p:nvSpPr>
              <p:spPr>
                <a:xfrm>
                  <a:off x="6170555"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1" name="Rectangle 20"/>
                <p:cNvSpPr/>
                <p:nvPr/>
              </p:nvSpPr>
              <p:spPr>
                <a:xfrm>
                  <a:off x="6427114"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2" name="Rectangle 21"/>
                <p:cNvSpPr/>
                <p:nvPr/>
              </p:nvSpPr>
              <p:spPr>
                <a:xfrm>
                  <a:off x="6690249"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3" name="Rectangle 22"/>
                <p:cNvSpPr/>
                <p:nvPr/>
              </p:nvSpPr>
              <p:spPr>
                <a:xfrm>
                  <a:off x="6953385"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24" name="Group 23"/>
              <p:cNvGrpSpPr/>
              <p:nvPr/>
            </p:nvGrpSpPr>
            <p:grpSpPr>
              <a:xfrm>
                <a:off x="6177133" y="2649325"/>
                <a:ext cx="1026232" cy="243402"/>
                <a:chOff x="6170555" y="2144564"/>
                <a:chExt cx="1026232" cy="243402"/>
              </a:xfrm>
            </p:grpSpPr>
            <p:sp>
              <p:nvSpPr>
                <p:cNvPr id="25" name="Rectangle 24"/>
                <p:cNvSpPr/>
                <p:nvPr/>
              </p:nvSpPr>
              <p:spPr>
                <a:xfrm>
                  <a:off x="6170555"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6" name="Rectangle 25"/>
                <p:cNvSpPr/>
                <p:nvPr/>
              </p:nvSpPr>
              <p:spPr>
                <a:xfrm>
                  <a:off x="6427114"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7" name="Rectangle 26"/>
                <p:cNvSpPr/>
                <p:nvPr/>
              </p:nvSpPr>
              <p:spPr>
                <a:xfrm>
                  <a:off x="6690249"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8" name="Rectangle 27"/>
                <p:cNvSpPr/>
                <p:nvPr/>
              </p:nvSpPr>
              <p:spPr>
                <a:xfrm>
                  <a:off x="6953385"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29" name="Group 28"/>
              <p:cNvGrpSpPr/>
              <p:nvPr/>
            </p:nvGrpSpPr>
            <p:grpSpPr>
              <a:xfrm>
                <a:off x="6177133" y="2906266"/>
                <a:ext cx="1026232" cy="243402"/>
                <a:chOff x="6170555" y="2144564"/>
                <a:chExt cx="1026232" cy="243402"/>
              </a:xfrm>
            </p:grpSpPr>
            <p:sp>
              <p:nvSpPr>
                <p:cNvPr id="30" name="Rectangle 29"/>
                <p:cNvSpPr/>
                <p:nvPr/>
              </p:nvSpPr>
              <p:spPr>
                <a:xfrm>
                  <a:off x="6170555"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1" name="Rectangle 30"/>
                <p:cNvSpPr/>
                <p:nvPr/>
              </p:nvSpPr>
              <p:spPr>
                <a:xfrm>
                  <a:off x="6427114"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2" name="Rectangle 31"/>
                <p:cNvSpPr/>
                <p:nvPr/>
              </p:nvSpPr>
              <p:spPr>
                <a:xfrm>
                  <a:off x="6690249"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3" name="Rectangle 32"/>
                <p:cNvSpPr/>
                <p:nvPr/>
              </p:nvSpPr>
              <p:spPr>
                <a:xfrm>
                  <a:off x="6953385" y="2144564"/>
                  <a:ext cx="243402" cy="243402"/>
                </a:xfrm>
                <a:prstGeom prst="rect">
                  <a:avLst/>
                </a:prstGeom>
                <a:solidFill>
                  <a:schemeClr val="bg2">
                    <a:lumMod val="75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grpSp>
          <p:nvGrpSpPr>
            <p:cNvPr id="47" name="Group 46"/>
            <p:cNvGrpSpPr/>
            <p:nvPr/>
          </p:nvGrpSpPr>
          <p:grpSpPr>
            <a:xfrm>
              <a:off x="6604918" y="829438"/>
              <a:ext cx="1096711" cy="1124904"/>
              <a:chOff x="7201857" y="1697233"/>
              <a:chExt cx="1096711" cy="1124904"/>
            </a:xfrm>
          </p:grpSpPr>
          <p:grpSp>
            <p:nvGrpSpPr>
              <p:cNvPr id="38" name="Group 37"/>
              <p:cNvGrpSpPr/>
              <p:nvPr/>
            </p:nvGrpSpPr>
            <p:grpSpPr>
              <a:xfrm>
                <a:off x="7201858" y="1697233"/>
                <a:ext cx="1096710" cy="375372"/>
                <a:chOff x="7201858" y="1697233"/>
                <a:chExt cx="1096710" cy="375372"/>
              </a:xfrm>
            </p:grpSpPr>
            <p:sp>
              <p:nvSpPr>
                <p:cNvPr id="35" name="Rectangle 34"/>
                <p:cNvSpPr/>
                <p:nvPr/>
              </p:nvSpPr>
              <p:spPr>
                <a:xfrm>
                  <a:off x="7201858" y="1697233"/>
                  <a:ext cx="369900" cy="374968"/>
                </a:xfrm>
                <a:prstGeom prst="rect">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6" name="Rectangle 35"/>
                <p:cNvSpPr/>
                <p:nvPr/>
              </p:nvSpPr>
              <p:spPr>
                <a:xfrm>
                  <a:off x="7571758" y="1697233"/>
                  <a:ext cx="369900" cy="374968"/>
                </a:xfrm>
                <a:prstGeom prst="rect">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7" name="Rectangle 36"/>
                <p:cNvSpPr/>
                <p:nvPr/>
              </p:nvSpPr>
              <p:spPr>
                <a:xfrm>
                  <a:off x="7928668" y="1697637"/>
                  <a:ext cx="369900" cy="374968"/>
                </a:xfrm>
                <a:prstGeom prst="rect">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39" name="Group 38"/>
              <p:cNvGrpSpPr/>
              <p:nvPr/>
            </p:nvGrpSpPr>
            <p:grpSpPr>
              <a:xfrm>
                <a:off x="7201857" y="2072201"/>
                <a:ext cx="1096710" cy="375372"/>
                <a:chOff x="7201858" y="1697233"/>
                <a:chExt cx="1096710" cy="375372"/>
              </a:xfrm>
            </p:grpSpPr>
            <p:sp>
              <p:nvSpPr>
                <p:cNvPr id="40" name="Rectangle 39"/>
                <p:cNvSpPr/>
                <p:nvPr/>
              </p:nvSpPr>
              <p:spPr>
                <a:xfrm>
                  <a:off x="7201858" y="1697233"/>
                  <a:ext cx="369900" cy="374968"/>
                </a:xfrm>
                <a:prstGeom prst="rect">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1" name="Rectangle 40"/>
                <p:cNvSpPr/>
                <p:nvPr/>
              </p:nvSpPr>
              <p:spPr>
                <a:xfrm>
                  <a:off x="7571758" y="1697233"/>
                  <a:ext cx="369900" cy="374968"/>
                </a:xfrm>
                <a:prstGeom prst="rect">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2" name="Rectangle 41"/>
                <p:cNvSpPr/>
                <p:nvPr/>
              </p:nvSpPr>
              <p:spPr>
                <a:xfrm>
                  <a:off x="7928668" y="1697637"/>
                  <a:ext cx="369900" cy="374968"/>
                </a:xfrm>
                <a:prstGeom prst="rect">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nvGrpSpPr>
              <p:cNvPr id="43" name="Group 42"/>
              <p:cNvGrpSpPr/>
              <p:nvPr/>
            </p:nvGrpSpPr>
            <p:grpSpPr>
              <a:xfrm>
                <a:off x="7201857" y="2446765"/>
                <a:ext cx="1096710" cy="375372"/>
                <a:chOff x="7201858" y="1697233"/>
                <a:chExt cx="1096710" cy="375372"/>
              </a:xfrm>
            </p:grpSpPr>
            <p:sp>
              <p:nvSpPr>
                <p:cNvPr id="44" name="Rectangle 43"/>
                <p:cNvSpPr/>
                <p:nvPr/>
              </p:nvSpPr>
              <p:spPr>
                <a:xfrm>
                  <a:off x="7201858" y="1697233"/>
                  <a:ext cx="369900" cy="374968"/>
                </a:xfrm>
                <a:prstGeom prst="rect">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5" name="Rectangle 44"/>
                <p:cNvSpPr/>
                <p:nvPr/>
              </p:nvSpPr>
              <p:spPr>
                <a:xfrm>
                  <a:off x="7571758" y="1697233"/>
                  <a:ext cx="369900" cy="374968"/>
                </a:xfrm>
                <a:prstGeom prst="rect">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6" name="Rectangle 45"/>
                <p:cNvSpPr/>
                <p:nvPr/>
              </p:nvSpPr>
              <p:spPr>
                <a:xfrm>
                  <a:off x="7928668" y="1697637"/>
                  <a:ext cx="369900" cy="374968"/>
                </a:xfrm>
                <a:prstGeom prst="rect">
                  <a:avLst/>
                </a:prstGeom>
                <a:solidFill>
                  <a:schemeClr val="accent2">
                    <a:lumMod val="40000"/>
                    <a:lumOff val="60000"/>
                  </a:schemeClr>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grpSp>
        </p:grpSp>
        <p:cxnSp>
          <p:nvCxnSpPr>
            <p:cNvPr id="49" name="Straight Connector 48"/>
            <p:cNvCxnSpPr/>
            <p:nvPr/>
          </p:nvCxnSpPr>
          <p:spPr>
            <a:xfrm flipV="1">
              <a:off x="5110335" y="1816977"/>
              <a:ext cx="366469" cy="749010"/>
            </a:xfrm>
            <a:prstGeom prst="line">
              <a:avLst/>
            </a:prstGeom>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a:xfrm flipV="1">
              <a:off x="5123695" y="3015528"/>
              <a:ext cx="376273" cy="478005"/>
            </a:xfrm>
            <a:prstGeom prst="line">
              <a:avLst/>
            </a:prstGeom>
          </p:spPr>
          <p:style>
            <a:lnRef idx="3">
              <a:schemeClr val="dk1"/>
            </a:lnRef>
            <a:fillRef idx="0">
              <a:schemeClr val="dk1"/>
            </a:fillRef>
            <a:effectRef idx="2">
              <a:schemeClr val="dk1"/>
            </a:effectRef>
            <a:fontRef idx="minor">
              <a:schemeClr val="tx1"/>
            </a:fontRef>
          </p:style>
        </p:cxnSp>
        <p:cxnSp>
          <p:nvCxnSpPr>
            <p:cNvPr id="51" name="Straight Connector 50"/>
            <p:cNvCxnSpPr/>
            <p:nvPr/>
          </p:nvCxnSpPr>
          <p:spPr>
            <a:xfrm flipV="1">
              <a:off x="6026929" y="3015528"/>
              <a:ext cx="735682" cy="454579"/>
            </a:xfrm>
            <a:prstGeom prst="line">
              <a:avLst/>
            </a:prstGeom>
          </p:spPr>
          <p:style>
            <a:lnRef idx="3">
              <a:schemeClr val="dk1"/>
            </a:lnRef>
            <a:fillRef idx="0">
              <a:schemeClr val="dk1"/>
            </a:fillRef>
            <a:effectRef idx="2">
              <a:schemeClr val="dk1"/>
            </a:effectRef>
            <a:fontRef idx="minor">
              <a:schemeClr val="tx1"/>
            </a:fontRef>
          </p:style>
        </p:cxnSp>
        <p:cxnSp>
          <p:nvCxnSpPr>
            <p:cNvPr id="54" name="Straight Connector 53"/>
            <p:cNvCxnSpPr/>
            <p:nvPr/>
          </p:nvCxnSpPr>
          <p:spPr>
            <a:xfrm flipV="1">
              <a:off x="6433111" y="829438"/>
              <a:ext cx="169823" cy="997758"/>
            </a:xfrm>
            <a:prstGeom prst="line">
              <a:avLst/>
            </a:prstGeom>
          </p:spPr>
          <p:style>
            <a:lnRef idx="3">
              <a:schemeClr val="dk1"/>
            </a:lnRef>
            <a:fillRef idx="0">
              <a:schemeClr val="dk1"/>
            </a:fillRef>
            <a:effectRef idx="2">
              <a:schemeClr val="dk1"/>
            </a:effectRef>
            <a:fontRef idx="minor">
              <a:schemeClr val="tx1"/>
            </a:fontRef>
          </p:style>
        </p:cxnSp>
        <p:cxnSp>
          <p:nvCxnSpPr>
            <p:cNvPr id="55" name="Straight Connector 54"/>
            <p:cNvCxnSpPr/>
            <p:nvPr/>
          </p:nvCxnSpPr>
          <p:spPr>
            <a:xfrm flipV="1">
              <a:off x="6446439" y="1944444"/>
              <a:ext cx="156495" cy="160084"/>
            </a:xfrm>
            <a:prstGeom prst="line">
              <a:avLst/>
            </a:prstGeom>
          </p:spPr>
          <p:style>
            <a:lnRef idx="3">
              <a:schemeClr val="dk1"/>
            </a:lnRef>
            <a:fillRef idx="0">
              <a:schemeClr val="dk1"/>
            </a:fillRef>
            <a:effectRef idx="2">
              <a:schemeClr val="dk1"/>
            </a:effectRef>
            <a:fontRef idx="minor">
              <a:schemeClr val="tx1"/>
            </a:fontRef>
          </p:style>
        </p:cxnSp>
        <p:cxnSp>
          <p:nvCxnSpPr>
            <p:cNvPr id="56" name="Straight Connector 55"/>
            <p:cNvCxnSpPr/>
            <p:nvPr/>
          </p:nvCxnSpPr>
          <p:spPr>
            <a:xfrm flipV="1">
              <a:off x="6762611" y="1953534"/>
              <a:ext cx="939017" cy="159156"/>
            </a:xfrm>
            <a:prstGeom prst="line">
              <a:avLst/>
            </a:prstGeom>
          </p:spPr>
          <p:style>
            <a:lnRef idx="3">
              <a:schemeClr val="dk1"/>
            </a:lnRef>
            <a:fillRef idx="0">
              <a:schemeClr val="dk1"/>
            </a:fillRef>
            <a:effectRef idx="2">
              <a:schemeClr val="dk1"/>
            </a:effectRef>
            <a:fontRef idx="minor">
              <a:schemeClr val="tx1"/>
            </a:fontRef>
          </p:style>
        </p:cxnSp>
        <p:pic>
          <p:nvPicPr>
            <p:cNvPr id="60" name="Picture 59" descr="19960828.png"/>
            <p:cNvPicPr>
              <a:picLocks noChangeAspect="1"/>
            </p:cNvPicPr>
            <p:nvPr/>
          </p:nvPicPr>
          <p:blipFill rotWithShape="1">
            <a:blip r:embed="rId2" cstate="print">
              <a:extLst>
                <a:ext uri="{28A0092B-C50C-407E-A947-70E740481C1C}">
                  <a14:useLocalDpi xmlns:a14="http://schemas.microsoft.com/office/drawing/2010/main" val="0"/>
                </a:ext>
              </a:extLst>
            </a:blip>
            <a:srcRect l="62053" t="17446" r="31471" b="69220"/>
            <a:stretch/>
          </p:blipFill>
          <p:spPr>
            <a:xfrm>
              <a:off x="4315618" y="2657714"/>
              <a:ext cx="730576" cy="770425"/>
            </a:xfrm>
            <a:prstGeom prst="rect">
              <a:avLst/>
            </a:prstGeom>
          </p:spPr>
        </p:pic>
        <p:pic>
          <p:nvPicPr>
            <p:cNvPr id="61" name="Picture 60" descr="19960828.png"/>
            <p:cNvPicPr>
              <a:picLocks noChangeAspect="1"/>
            </p:cNvPicPr>
            <p:nvPr/>
          </p:nvPicPr>
          <p:blipFill rotWithShape="1">
            <a:blip r:embed="rId2" cstate="print">
              <a:extLst>
                <a:ext uri="{28A0092B-C50C-407E-A947-70E740481C1C}">
                  <a14:useLocalDpi xmlns:a14="http://schemas.microsoft.com/office/drawing/2010/main" val="0"/>
                </a:ext>
              </a:extLst>
            </a:blip>
            <a:srcRect l="63094" t="19150" r="34494" b="75504"/>
            <a:stretch/>
          </p:blipFill>
          <p:spPr>
            <a:xfrm>
              <a:off x="5858053" y="2129760"/>
              <a:ext cx="227346" cy="258030"/>
            </a:xfrm>
            <a:prstGeom prst="rect">
              <a:avLst/>
            </a:prstGeom>
          </p:spPr>
        </p:pic>
        <p:pic>
          <p:nvPicPr>
            <p:cNvPr id="62" name="Picture 61" descr="19960828.png"/>
            <p:cNvPicPr>
              <a:picLocks noChangeAspect="1"/>
            </p:cNvPicPr>
            <p:nvPr/>
          </p:nvPicPr>
          <p:blipFill rotWithShape="1">
            <a:blip r:embed="rId2" cstate="print">
              <a:extLst>
                <a:ext uri="{28A0092B-C50C-407E-A947-70E740481C1C}">
                  <a14:useLocalDpi xmlns:a14="http://schemas.microsoft.com/office/drawing/2010/main" val="0"/>
                </a:ext>
              </a:extLst>
            </a:blip>
            <a:srcRect l="58944" t="21412" r="40079" b="76323"/>
            <a:stretch/>
          </p:blipFill>
          <p:spPr>
            <a:xfrm>
              <a:off x="7005975" y="1241490"/>
              <a:ext cx="294595" cy="315808"/>
            </a:xfrm>
            <a:prstGeom prst="rect">
              <a:avLst/>
            </a:prstGeom>
          </p:spPr>
        </p:pic>
      </p:grpSp>
    </p:spTree>
    <p:extLst>
      <p:ext uri="{BB962C8B-B14F-4D97-AF65-F5344CB8AC3E}">
        <p14:creationId xmlns:p14="http://schemas.microsoft.com/office/powerpoint/2010/main" val="2390030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681790" y="205979"/>
            <a:ext cx="4976310" cy="857250"/>
          </a:xfrm>
          <a:prstGeom prst="rect">
            <a:avLst/>
          </a:prstGeom>
        </p:spPr>
        <p:txBody>
          <a:bodyPr>
            <a:noAutofit/>
          </a:bodyPr>
          <a:lstStyle/>
          <a:p>
            <a:pPr algn="ctr" defTabSz="342900" fontAlgn="base">
              <a:spcBef>
                <a:spcPct val="0"/>
              </a:spcBef>
              <a:spcAft>
                <a:spcPct val="0"/>
              </a:spcAft>
              <a:defRPr/>
            </a:pPr>
            <a:r>
              <a:rPr lang="en-GB" sz="3200" b="1" dirty="0">
                <a:latin typeface="Arial" pitchFamily="34" charset="0"/>
                <a:cs typeface="Arial" pitchFamily="34" charset="0"/>
              </a:rPr>
              <a:t>Example: traceable hierarchy at GO6</a:t>
            </a:r>
          </a:p>
        </p:txBody>
      </p:sp>
      <p:sp>
        <p:nvSpPr>
          <p:cNvPr id="6" name="TextBox 5"/>
          <p:cNvSpPr txBox="1"/>
          <p:nvPr/>
        </p:nvSpPr>
        <p:spPr>
          <a:xfrm>
            <a:off x="4442924" y="2844485"/>
            <a:ext cx="732177" cy="331098"/>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8" tIns="26788" rIns="26788" bIns="26788" numCol="1" spcCol="26788" rtlCol="0" anchor="ctr">
            <a:spAutoFit/>
          </a:bodyPr>
          <a:lstStyle/>
          <a:p>
            <a:pPr algn="ctr" defTabSz="308063" latinLnBrk="1" hangingPunct="0"/>
            <a:r>
              <a:rPr lang="en-GB" sz="900" b="1" dirty="0" err="1">
                <a:solidFill>
                  <a:srgbClr val="000000"/>
                </a:solidFill>
                <a:latin typeface="Arial" pitchFamily="34" charset="0"/>
                <a:cs typeface="Arial" pitchFamily="34" charset="0"/>
                <a:sym typeface="Helvetica Light"/>
              </a:rPr>
              <a:t>Lagrangian</a:t>
            </a:r>
            <a:endParaRPr lang="en-GB" sz="900" b="1" dirty="0">
              <a:solidFill>
                <a:srgbClr val="000000"/>
              </a:solidFill>
              <a:latin typeface="Arial" pitchFamily="34" charset="0"/>
              <a:cs typeface="Arial" pitchFamily="34" charset="0"/>
              <a:sym typeface="Helvetica Light"/>
            </a:endParaRPr>
          </a:p>
          <a:p>
            <a:pPr algn="ctr" defTabSz="308063" latinLnBrk="1" hangingPunct="0"/>
            <a:r>
              <a:rPr lang="en-GB" sz="900" b="1" dirty="0">
                <a:solidFill>
                  <a:srgbClr val="000000"/>
                </a:solidFill>
                <a:latin typeface="Arial" pitchFamily="34" charset="0"/>
                <a:cs typeface="Arial" pitchFamily="34" charset="0"/>
                <a:sym typeface="Helvetica Light"/>
              </a:rPr>
              <a:t>Icebergs</a:t>
            </a:r>
          </a:p>
        </p:txBody>
      </p:sp>
      <p:pic>
        <p:nvPicPr>
          <p:cNvPr id="7" name="Picture 14" descr="meltpond_tb"/>
          <p:cNvPicPr>
            <a:picLocks noChangeAspect="1" noChangeArrowheads="1"/>
          </p:cNvPicPr>
          <p:nvPr/>
        </p:nvPicPr>
        <p:blipFill>
          <a:blip r:embed="rId2" cstate="print"/>
          <a:srcRect/>
          <a:stretch>
            <a:fillRect/>
          </a:stretch>
        </p:blipFill>
        <p:spPr bwMode="auto">
          <a:xfrm>
            <a:off x="5657482" y="3496983"/>
            <a:ext cx="850663" cy="609119"/>
          </a:xfrm>
          <a:prstGeom prst="rect">
            <a:avLst/>
          </a:prstGeom>
          <a:noFill/>
          <a:ln w="9525">
            <a:solidFill>
              <a:schemeClr val="accent1"/>
            </a:solidFill>
            <a:miter lim="800000"/>
            <a:headEnd/>
            <a:tailEnd/>
          </a:ln>
        </p:spPr>
      </p:pic>
      <p:sp>
        <p:nvSpPr>
          <p:cNvPr id="8" name="TextBox 7"/>
          <p:cNvSpPr txBox="1"/>
          <p:nvPr/>
        </p:nvSpPr>
        <p:spPr>
          <a:xfrm>
            <a:off x="5549097" y="1578867"/>
            <a:ext cx="1098137" cy="331098"/>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8" tIns="26788" rIns="26788" bIns="26788" numCol="1" spcCol="26788" rtlCol="0" anchor="ctr">
            <a:spAutoFit/>
          </a:bodyPr>
          <a:lstStyle/>
          <a:p>
            <a:pPr algn="ctr" defTabSz="308063" latinLnBrk="1" hangingPunct="0"/>
            <a:r>
              <a:rPr lang="en-GB" sz="900" b="1" dirty="0">
                <a:solidFill>
                  <a:srgbClr val="000000"/>
                </a:solidFill>
                <a:latin typeface="Arial" pitchFamily="34" charset="0"/>
                <a:cs typeface="Arial" pitchFamily="34" charset="0"/>
                <a:sym typeface="Helvetica Light"/>
              </a:rPr>
              <a:t>Multi-layer sea ice thermodynamics</a:t>
            </a:r>
          </a:p>
        </p:txBody>
      </p:sp>
      <p:sp>
        <p:nvSpPr>
          <p:cNvPr id="9" name="TextBox 8"/>
          <p:cNvSpPr txBox="1"/>
          <p:nvPr/>
        </p:nvSpPr>
        <p:spPr>
          <a:xfrm>
            <a:off x="3025939" y="1597358"/>
            <a:ext cx="742230" cy="331098"/>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8" tIns="26788" rIns="26788" bIns="26788" numCol="1" spcCol="26788" rtlCol="0" anchor="ctr">
            <a:spAutoFit/>
          </a:bodyPr>
          <a:lstStyle/>
          <a:p>
            <a:pPr algn="ctr" defTabSz="308063" latinLnBrk="1" hangingPunct="0"/>
            <a:r>
              <a:rPr lang="en-GB" sz="900" b="1" dirty="0">
                <a:solidFill>
                  <a:srgbClr val="000000"/>
                </a:solidFill>
                <a:latin typeface="Arial" pitchFamily="34" charset="0"/>
                <a:cs typeface="Arial" pitchFamily="34" charset="0"/>
                <a:sym typeface="Helvetica Light"/>
              </a:rPr>
              <a:t>Nonlinear</a:t>
            </a:r>
          </a:p>
          <a:p>
            <a:pPr algn="ctr" defTabSz="308063" latinLnBrk="1" hangingPunct="0"/>
            <a:r>
              <a:rPr lang="en-GB" sz="900" b="1" dirty="0">
                <a:solidFill>
                  <a:srgbClr val="000000"/>
                </a:solidFill>
                <a:latin typeface="Arial" pitchFamily="34" charset="0"/>
                <a:cs typeface="Arial" pitchFamily="34" charset="0"/>
                <a:sym typeface="Helvetica Light"/>
              </a:rPr>
              <a:t> free surface</a:t>
            </a:r>
          </a:p>
        </p:txBody>
      </p:sp>
      <p:sp>
        <p:nvSpPr>
          <p:cNvPr id="10" name="TextBox 9"/>
          <p:cNvSpPr txBox="1"/>
          <p:nvPr/>
        </p:nvSpPr>
        <p:spPr>
          <a:xfrm>
            <a:off x="2913480" y="2988384"/>
            <a:ext cx="607280" cy="331098"/>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8" tIns="26788" rIns="26788" bIns="26788" numCol="1" spcCol="26788" rtlCol="0" anchor="ctr">
            <a:spAutoFit/>
          </a:bodyPr>
          <a:lstStyle/>
          <a:p>
            <a:pPr algn="ctr" defTabSz="308063" latinLnBrk="1" hangingPunct="0"/>
            <a:r>
              <a:rPr lang="en-GB" sz="900" b="1" dirty="0">
                <a:solidFill>
                  <a:srgbClr val="000000"/>
                </a:solidFill>
                <a:latin typeface="Arial" pitchFamily="34" charset="0"/>
                <a:cs typeface="Arial" pitchFamily="34" charset="0"/>
                <a:sym typeface="Helvetica Light"/>
              </a:rPr>
              <a:t>Ice shelf</a:t>
            </a:r>
          </a:p>
          <a:p>
            <a:pPr algn="ctr" defTabSz="308063" latinLnBrk="1" hangingPunct="0"/>
            <a:r>
              <a:rPr lang="en-GB" sz="900" b="1" dirty="0">
                <a:solidFill>
                  <a:srgbClr val="000000"/>
                </a:solidFill>
                <a:latin typeface="Arial" pitchFamily="34" charset="0"/>
                <a:cs typeface="Arial" pitchFamily="34" charset="0"/>
                <a:sym typeface="Helvetica Light"/>
              </a:rPr>
              <a:t>cavities</a:t>
            </a:r>
          </a:p>
        </p:txBody>
      </p:sp>
      <p:cxnSp>
        <p:nvCxnSpPr>
          <p:cNvPr id="11" name="Straight Arrow Connector 10"/>
          <p:cNvCxnSpPr>
            <a:stCxn id="15" idx="3"/>
            <a:endCxn id="8" idx="1"/>
          </p:cNvCxnSpPr>
          <p:nvPr/>
        </p:nvCxnSpPr>
        <p:spPr>
          <a:xfrm flipV="1">
            <a:off x="5117679" y="1744416"/>
            <a:ext cx="431418" cy="340331"/>
          </a:xfrm>
          <a:prstGeom prst="straightConnector1">
            <a:avLst/>
          </a:prstGeom>
          <a:noFill/>
          <a:ln w="25400" cap="flat">
            <a:solidFill>
              <a:schemeClr val="accent1"/>
            </a:solidFill>
            <a:prstDash val="solid"/>
            <a:miter lim="400000"/>
            <a:tailEnd type="arrow"/>
          </a:ln>
          <a:effectLst/>
        </p:spPr>
        <p:style>
          <a:lnRef idx="0">
            <a:scrgbClr r="0" g="0" b="0"/>
          </a:lnRef>
          <a:fillRef idx="0">
            <a:scrgbClr r="0" g="0" b="0"/>
          </a:fillRef>
          <a:effectRef idx="0">
            <a:scrgbClr r="0" g="0" b="0"/>
          </a:effectRef>
          <a:fontRef idx="none"/>
        </p:style>
      </p:cxnSp>
      <p:cxnSp>
        <p:nvCxnSpPr>
          <p:cNvPr id="12" name="Straight Arrow Connector 11"/>
          <p:cNvCxnSpPr>
            <a:endCxn id="9" idx="3"/>
          </p:cNvCxnSpPr>
          <p:nvPr/>
        </p:nvCxnSpPr>
        <p:spPr>
          <a:xfrm flipH="1" flipV="1">
            <a:off x="3768169" y="1762907"/>
            <a:ext cx="742232" cy="247119"/>
          </a:xfrm>
          <a:prstGeom prst="straightConnector1">
            <a:avLst/>
          </a:prstGeom>
          <a:noFill/>
          <a:ln w="25400" cap="flat">
            <a:solidFill>
              <a:schemeClr val="accent1"/>
            </a:solidFill>
            <a:prstDash val="solid"/>
            <a:miter lim="400000"/>
            <a:tailEnd type="arrow"/>
          </a:ln>
          <a:effectLst/>
        </p:spPr>
        <p:style>
          <a:lnRef idx="0">
            <a:scrgbClr r="0" g="0" b="0"/>
          </a:lnRef>
          <a:fillRef idx="0">
            <a:scrgbClr r="0" g="0" b="0"/>
          </a:fillRef>
          <a:effectRef idx="0">
            <a:scrgbClr r="0" g="0" b="0"/>
          </a:effectRef>
          <a:fontRef idx="none"/>
        </p:style>
      </p:cxnSp>
      <p:cxnSp>
        <p:nvCxnSpPr>
          <p:cNvPr id="13" name="Straight Arrow Connector 12"/>
          <p:cNvCxnSpPr>
            <a:stCxn id="15" idx="2"/>
            <a:endCxn id="6" idx="0"/>
          </p:cNvCxnSpPr>
          <p:nvPr/>
        </p:nvCxnSpPr>
        <p:spPr>
          <a:xfrm flipH="1">
            <a:off x="4809013" y="2268763"/>
            <a:ext cx="5027" cy="596498"/>
          </a:xfrm>
          <a:prstGeom prst="straightConnector1">
            <a:avLst/>
          </a:prstGeom>
          <a:noFill/>
          <a:ln w="25400" cap="flat">
            <a:solidFill>
              <a:schemeClr val="accent1"/>
            </a:solidFill>
            <a:prstDash val="solid"/>
            <a:miter lim="400000"/>
            <a:tailEnd type="arrow"/>
          </a:ln>
          <a:effectLst/>
        </p:spPr>
        <p:style>
          <a:lnRef idx="0">
            <a:scrgbClr r="0" g="0" b="0"/>
          </a:lnRef>
          <a:fillRef idx="0">
            <a:scrgbClr r="0" g="0" b="0"/>
          </a:fillRef>
          <a:effectRef idx="0">
            <a:scrgbClr r="0" g="0" b="0"/>
          </a:effectRef>
          <a:fontRef idx="none"/>
        </p:style>
      </p:cxnSp>
      <p:cxnSp>
        <p:nvCxnSpPr>
          <p:cNvPr id="14" name="Straight Arrow Connector 13"/>
          <p:cNvCxnSpPr>
            <a:endCxn id="16" idx="1"/>
          </p:cNvCxnSpPr>
          <p:nvPr/>
        </p:nvCxnSpPr>
        <p:spPr>
          <a:xfrm>
            <a:off x="5008880" y="2237714"/>
            <a:ext cx="648602" cy="963992"/>
          </a:xfrm>
          <a:prstGeom prst="straightConnector1">
            <a:avLst/>
          </a:prstGeom>
          <a:noFill/>
          <a:ln w="25400" cap="flat">
            <a:solidFill>
              <a:schemeClr val="accent1"/>
            </a:solidFill>
            <a:prstDash val="solid"/>
            <a:miter lim="400000"/>
            <a:tailEnd type="arrow"/>
          </a:ln>
          <a:effectLst/>
        </p:spPr>
        <p:style>
          <a:lnRef idx="0">
            <a:scrgbClr r="0" g="0" b="0"/>
          </a:lnRef>
          <a:fillRef idx="0">
            <a:scrgbClr r="0" g="0" b="0"/>
          </a:fillRef>
          <a:effectRef idx="0">
            <a:scrgbClr r="0" g="0" b="0"/>
          </a:effectRef>
          <a:fontRef idx="none"/>
        </p:style>
      </p:cxnSp>
      <p:sp>
        <p:nvSpPr>
          <p:cNvPr id="15" name="TextBox 14"/>
          <p:cNvSpPr txBox="1"/>
          <p:nvPr/>
        </p:nvSpPr>
        <p:spPr>
          <a:xfrm>
            <a:off x="4510399" y="1873031"/>
            <a:ext cx="607280" cy="423431"/>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8" tIns="26788" rIns="26788" bIns="26788" numCol="1" spcCol="26788" rtlCol="0" anchor="ctr">
            <a:spAutoFit/>
          </a:bodyPr>
          <a:lstStyle/>
          <a:p>
            <a:pPr algn="ctr" defTabSz="308063" latinLnBrk="1" hangingPunct="0"/>
            <a:r>
              <a:rPr lang="en-GB" sz="1200" b="1" dirty="0">
                <a:solidFill>
                  <a:srgbClr val="000000"/>
                </a:solidFill>
                <a:latin typeface="Arial" pitchFamily="34" charset="0"/>
                <a:cs typeface="Arial" pitchFamily="34" charset="0"/>
                <a:sym typeface="Helvetica Light"/>
              </a:rPr>
              <a:t>GO6 + GSI8</a:t>
            </a:r>
          </a:p>
        </p:txBody>
      </p:sp>
      <p:sp>
        <p:nvSpPr>
          <p:cNvPr id="16" name="TextBox 15"/>
          <p:cNvSpPr txBox="1"/>
          <p:nvPr/>
        </p:nvSpPr>
        <p:spPr>
          <a:xfrm>
            <a:off x="5657482" y="2966907"/>
            <a:ext cx="888939" cy="469598"/>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26788" tIns="26788" rIns="26788" bIns="26788" numCol="1" spcCol="26788" rtlCol="0" anchor="ctr">
            <a:spAutoFit/>
          </a:bodyPr>
          <a:lstStyle/>
          <a:p>
            <a:pPr algn="ctr" defTabSz="308063" latinLnBrk="1" hangingPunct="0"/>
            <a:r>
              <a:rPr lang="en-GB" sz="900" b="1" dirty="0">
                <a:solidFill>
                  <a:srgbClr val="000000"/>
                </a:solidFill>
                <a:latin typeface="Arial" pitchFamily="34" charset="0"/>
                <a:cs typeface="Arial" pitchFamily="34" charset="0"/>
                <a:sym typeface="Helvetica Light"/>
              </a:rPr>
              <a:t>Explicit </a:t>
            </a:r>
          </a:p>
          <a:p>
            <a:pPr algn="ctr" defTabSz="308063" latinLnBrk="1" hangingPunct="0"/>
            <a:r>
              <a:rPr lang="en-GB" sz="900" b="1" dirty="0">
                <a:solidFill>
                  <a:srgbClr val="000000"/>
                </a:solidFill>
                <a:latin typeface="Arial" pitchFamily="34" charset="0"/>
                <a:cs typeface="Arial" pitchFamily="34" charset="0"/>
                <a:sym typeface="Helvetica Light"/>
              </a:rPr>
              <a:t>representation </a:t>
            </a:r>
          </a:p>
          <a:p>
            <a:pPr algn="ctr" defTabSz="308063" latinLnBrk="1" hangingPunct="0"/>
            <a:r>
              <a:rPr lang="en-GB" sz="900" b="1" dirty="0">
                <a:solidFill>
                  <a:srgbClr val="000000"/>
                </a:solidFill>
                <a:latin typeface="Arial" pitchFamily="34" charset="0"/>
                <a:cs typeface="Arial" pitchFamily="34" charset="0"/>
                <a:sym typeface="Helvetica Light"/>
              </a:rPr>
              <a:t>of melt ponds</a:t>
            </a:r>
          </a:p>
        </p:txBody>
      </p:sp>
      <p:grpSp>
        <p:nvGrpSpPr>
          <p:cNvPr id="3" name="Group 36"/>
          <p:cNvGrpSpPr/>
          <p:nvPr/>
        </p:nvGrpSpPr>
        <p:grpSpPr>
          <a:xfrm>
            <a:off x="5544108" y="1977684"/>
            <a:ext cx="1088887" cy="887555"/>
            <a:chOff x="8828777" y="3836553"/>
            <a:chExt cx="3486090" cy="2664822"/>
          </a:xfrm>
        </p:grpSpPr>
        <p:pic>
          <p:nvPicPr>
            <p:cNvPr id="26" name="Picture 25" descr="zerolayer_method_schematic.png"/>
            <p:cNvPicPr>
              <a:picLocks noChangeAspect="1"/>
            </p:cNvPicPr>
            <p:nvPr/>
          </p:nvPicPr>
          <p:blipFill>
            <a:blip r:embed="rId3" cstate="print"/>
            <a:srcRect/>
            <a:stretch>
              <a:fillRect/>
            </a:stretch>
          </p:blipFill>
          <p:spPr>
            <a:xfrm>
              <a:off x="9001681" y="4485150"/>
              <a:ext cx="1350170" cy="2016225"/>
            </a:xfrm>
            <a:prstGeom prst="rect">
              <a:avLst/>
            </a:prstGeom>
            <a:ln>
              <a:solidFill>
                <a:schemeClr val="accent1"/>
              </a:solidFill>
            </a:ln>
          </p:spPr>
        </p:pic>
        <p:grpSp>
          <p:nvGrpSpPr>
            <p:cNvPr id="5" name="Group 25"/>
            <p:cNvGrpSpPr/>
            <p:nvPr/>
          </p:nvGrpSpPr>
          <p:grpSpPr>
            <a:xfrm>
              <a:off x="10557788" y="4485152"/>
              <a:ext cx="1381125" cy="1913581"/>
              <a:chOff x="10557788" y="4485152"/>
              <a:chExt cx="1381125" cy="1913581"/>
            </a:xfrm>
          </p:grpSpPr>
          <p:pic>
            <p:nvPicPr>
              <p:cNvPr id="30" name="Picture 29" descr="multilayer_method_schematic.png"/>
              <p:cNvPicPr>
                <a:picLocks noChangeAspect="1"/>
              </p:cNvPicPr>
              <p:nvPr/>
            </p:nvPicPr>
            <p:blipFill>
              <a:blip r:embed="rId4" cstate="print"/>
              <a:srcRect/>
              <a:stretch>
                <a:fillRect/>
              </a:stretch>
            </p:blipFill>
            <p:spPr>
              <a:xfrm>
                <a:off x="10557788" y="4485152"/>
                <a:ext cx="1381125" cy="1913581"/>
              </a:xfrm>
              <a:prstGeom prst="rect">
                <a:avLst/>
              </a:prstGeom>
              <a:ln>
                <a:solidFill>
                  <a:schemeClr val="accent1"/>
                </a:solidFill>
              </a:ln>
            </p:spPr>
          </p:pic>
          <p:pic>
            <p:nvPicPr>
              <p:cNvPr id="31" name="Picture 30" descr="zerolayer_method_schematic.png"/>
              <p:cNvPicPr>
                <a:picLocks noChangeAspect="1"/>
              </p:cNvPicPr>
              <p:nvPr/>
            </p:nvPicPr>
            <p:blipFill>
              <a:blip r:embed="rId5" cstate="print"/>
              <a:srcRect/>
              <a:stretch>
                <a:fillRect/>
              </a:stretch>
            </p:blipFill>
            <p:spPr>
              <a:xfrm>
                <a:off x="10822880" y="5380856"/>
                <a:ext cx="360040" cy="216024"/>
              </a:xfrm>
              <a:prstGeom prst="rect">
                <a:avLst/>
              </a:prstGeom>
              <a:ln>
                <a:solidFill>
                  <a:schemeClr val="accent1"/>
                </a:solidFill>
              </a:ln>
            </p:spPr>
          </p:pic>
        </p:grpSp>
        <p:sp>
          <p:nvSpPr>
            <p:cNvPr id="28" name="Shape 68"/>
            <p:cNvSpPr/>
            <p:nvPr/>
          </p:nvSpPr>
          <p:spPr>
            <a:xfrm>
              <a:off x="8828777" y="3836553"/>
              <a:ext cx="1584175" cy="572921"/>
            </a:xfrm>
            <a:prstGeom prst="rect">
              <a:avLst/>
            </a:prstGeom>
            <a:ln w="12700">
              <a:solidFill>
                <a:schemeClr val="accent1"/>
              </a:solidFill>
              <a:miter lim="400000"/>
            </a:ln>
            <a:extLst>
              <a:ext uri="{C572A759-6A51-4108-AA02-DFA0A04FC94B}">
                <ma14:wrappingTextBoxFlag xmlns="" xmlns:ma14="http://schemas.microsoft.com/office/mac/drawingml/2011/main" val="1"/>
              </a:ext>
            </a:extLst>
          </p:spPr>
          <p:txBody>
            <a:bodyPr wrap="square" lIns="48767" tIns="48767" rIns="48767" bIns="48767">
              <a:spAutoFit/>
            </a:bodyPr>
            <a:lstStyle/>
            <a:p>
              <a:pPr rtl="0" latinLnBrk="1" hangingPunct="0"/>
              <a:r>
                <a:rPr lang="en-GB" sz="600" b="1" dirty="0">
                  <a:solidFill>
                    <a:srgbClr val="000000"/>
                  </a:solidFill>
                  <a:latin typeface="Arial" pitchFamily="34" charset="0"/>
                  <a:cs typeface="Arial" pitchFamily="34" charset="0"/>
                </a:rPr>
                <a:t>Zero-layer</a:t>
              </a:r>
            </a:p>
          </p:txBody>
        </p:sp>
        <p:sp>
          <p:nvSpPr>
            <p:cNvPr id="29" name="Shape 68"/>
            <p:cNvSpPr/>
            <p:nvPr/>
          </p:nvSpPr>
          <p:spPr>
            <a:xfrm>
              <a:off x="10730692" y="3836553"/>
              <a:ext cx="1584175" cy="572921"/>
            </a:xfrm>
            <a:prstGeom prst="rect">
              <a:avLst/>
            </a:prstGeom>
            <a:ln w="12700">
              <a:solidFill>
                <a:schemeClr val="accent1"/>
              </a:solidFill>
              <a:miter lim="400000"/>
            </a:ln>
            <a:extLst>
              <a:ext uri="{C572A759-6A51-4108-AA02-DFA0A04FC94B}">
                <ma14:wrappingTextBoxFlag xmlns="" xmlns:ma14="http://schemas.microsoft.com/office/mac/drawingml/2011/main" val="1"/>
              </a:ext>
            </a:extLst>
          </p:spPr>
          <p:txBody>
            <a:bodyPr wrap="square" lIns="48767" tIns="48767" rIns="48767" bIns="48767">
              <a:spAutoFit/>
            </a:bodyPr>
            <a:lstStyle/>
            <a:p>
              <a:pPr rtl="0" latinLnBrk="1" hangingPunct="0"/>
              <a:r>
                <a:rPr lang="en-GB" sz="600" b="1" dirty="0">
                  <a:solidFill>
                    <a:srgbClr val="000000"/>
                  </a:solidFill>
                  <a:latin typeface="Arial" pitchFamily="34" charset="0"/>
                  <a:cs typeface="Arial" pitchFamily="34" charset="0"/>
                </a:rPr>
                <a:t>Multilayer</a:t>
              </a:r>
            </a:p>
          </p:txBody>
        </p:sp>
      </p:grpSp>
      <p:grpSp>
        <p:nvGrpSpPr>
          <p:cNvPr id="17" name="Group 58"/>
          <p:cNvGrpSpPr/>
          <p:nvPr/>
        </p:nvGrpSpPr>
        <p:grpSpPr>
          <a:xfrm>
            <a:off x="2681790" y="1962056"/>
            <a:ext cx="1403685" cy="928145"/>
            <a:chOff x="0" y="3220616"/>
            <a:chExt cx="4493923" cy="2786696"/>
          </a:xfrm>
        </p:grpSpPr>
        <p:pic>
          <p:nvPicPr>
            <p:cNvPr id="22" name="Picture 21" descr="z_star.png"/>
            <p:cNvPicPr>
              <a:picLocks noChangeAspect="1"/>
            </p:cNvPicPr>
            <p:nvPr/>
          </p:nvPicPr>
          <p:blipFill>
            <a:blip r:embed="rId6" cstate="print"/>
            <a:srcRect/>
            <a:stretch>
              <a:fillRect/>
            </a:stretch>
          </p:blipFill>
          <p:spPr>
            <a:xfrm>
              <a:off x="2325936" y="3220616"/>
              <a:ext cx="1800200" cy="2400157"/>
            </a:xfrm>
            <a:prstGeom prst="rect">
              <a:avLst/>
            </a:prstGeom>
            <a:ln>
              <a:solidFill>
                <a:schemeClr val="accent1"/>
              </a:solidFill>
            </a:ln>
          </p:spPr>
        </p:pic>
        <p:pic>
          <p:nvPicPr>
            <p:cNvPr id="23" name="Picture 22" descr="z_star.png"/>
            <p:cNvPicPr>
              <a:picLocks noChangeAspect="1"/>
            </p:cNvPicPr>
            <p:nvPr/>
          </p:nvPicPr>
          <p:blipFill>
            <a:blip r:embed="rId7" cstate="print"/>
            <a:srcRect/>
            <a:stretch>
              <a:fillRect/>
            </a:stretch>
          </p:blipFill>
          <p:spPr>
            <a:xfrm>
              <a:off x="381720" y="3220616"/>
              <a:ext cx="1786384" cy="2455911"/>
            </a:xfrm>
            <a:prstGeom prst="rect">
              <a:avLst/>
            </a:prstGeom>
            <a:ln>
              <a:solidFill>
                <a:schemeClr val="accent1"/>
              </a:solidFill>
            </a:ln>
          </p:spPr>
        </p:pic>
        <p:sp>
          <p:nvSpPr>
            <p:cNvPr id="24" name="TextBox 23"/>
            <p:cNvSpPr txBox="1"/>
            <p:nvPr/>
          </p:nvSpPr>
          <p:spPr>
            <a:xfrm>
              <a:off x="0" y="5452864"/>
              <a:ext cx="2721012" cy="554448"/>
            </a:xfrm>
            <a:prstGeom prst="rect">
              <a:avLst/>
            </a:prstGeom>
            <a:solidFill>
              <a:srgbClr val="FFFFFF"/>
            </a:solidFill>
            <a:ln>
              <a:solidFill>
                <a:schemeClr val="accent1"/>
              </a:solidFill>
            </a:ln>
          </p:spPr>
          <p:txBody>
            <a:bodyPr wrap="none" rtlCol="0">
              <a:spAutoFit/>
            </a:bodyPr>
            <a:lstStyle/>
            <a:p>
              <a:r>
                <a:rPr lang="en-GB" sz="600" b="1" dirty="0"/>
                <a:t>linear free surface</a:t>
              </a:r>
            </a:p>
          </p:txBody>
        </p:sp>
        <p:sp>
          <p:nvSpPr>
            <p:cNvPr id="25" name="TextBox 24"/>
            <p:cNvSpPr txBox="1"/>
            <p:nvPr/>
          </p:nvSpPr>
          <p:spPr>
            <a:xfrm>
              <a:off x="2593518" y="5459641"/>
              <a:ext cx="1900405" cy="402287"/>
            </a:xfrm>
            <a:prstGeom prst="rect">
              <a:avLst/>
            </a:prstGeom>
            <a:solidFill>
              <a:srgbClr val="FFFFFF"/>
            </a:solidFill>
            <a:ln>
              <a:solidFill>
                <a:schemeClr val="accent1"/>
              </a:solidFill>
            </a:ln>
          </p:spPr>
          <p:txBody>
            <a:bodyPr wrap="none" rtlCol="0">
              <a:noAutofit/>
            </a:bodyPr>
            <a:lstStyle/>
            <a:p>
              <a:pPr algn="ctr"/>
              <a:r>
                <a:rPr lang="en-GB" sz="750" b="1" dirty="0"/>
                <a:t>z*</a:t>
              </a:r>
            </a:p>
          </p:txBody>
        </p:sp>
      </p:grpSp>
      <p:pic>
        <p:nvPicPr>
          <p:cNvPr id="19" name="Picture 18" descr="pierre_extended_grid.png"/>
          <p:cNvPicPr>
            <a:picLocks noChangeAspect="1"/>
          </p:cNvPicPr>
          <p:nvPr/>
        </p:nvPicPr>
        <p:blipFill>
          <a:blip r:embed="rId8" cstate="print"/>
          <a:stretch>
            <a:fillRect/>
          </a:stretch>
        </p:blipFill>
        <p:spPr>
          <a:xfrm>
            <a:off x="2681790" y="3336925"/>
            <a:ext cx="1018904" cy="920944"/>
          </a:xfrm>
          <a:prstGeom prst="rect">
            <a:avLst/>
          </a:prstGeom>
          <a:ln>
            <a:solidFill>
              <a:schemeClr val="accent1"/>
            </a:solidFill>
          </a:ln>
        </p:spPr>
      </p:pic>
      <p:pic>
        <p:nvPicPr>
          <p:cNvPr id="20" name="Picture"/>
          <p:cNvPicPr>
            <a:picLocks noChangeAspect="1"/>
          </p:cNvPicPr>
          <p:nvPr/>
        </p:nvPicPr>
        <p:blipFill>
          <a:blip r:embed="rId9" cstate="print"/>
          <a:stretch>
            <a:fillRect/>
          </a:stretch>
        </p:blipFill>
        <p:spPr>
          <a:xfrm>
            <a:off x="3762225" y="3295395"/>
            <a:ext cx="1877278" cy="1168168"/>
          </a:xfrm>
          <a:prstGeom prst="rect">
            <a:avLst/>
          </a:prstGeom>
          <a:ln>
            <a:solidFill>
              <a:schemeClr val="accent1"/>
            </a:solidFill>
          </a:ln>
        </p:spPr>
      </p:pic>
      <p:cxnSp>
        <p:nvCxnSpPr>
          <p:cNvPr id="21" name="Straight Arrow Connector 20"/>
          <p:cNvCxnSpPr>
            <a:endCxn id="10" idx="3"/>
          </p:cNvCxnSpPr>
          <p:nvPr/>
        </p:nvCxnSpPr>
        <p:spPr>
          <a:xfrm flipH="1">
            <a:off x="3520759" y="2237713"/>
            <a:ext cx="1031015" cy="916220"/>
          </a:xfrm>
          <a:prstGeom prst="straightConnector1">
            <a:avLst/>
          </a:prstGeom>
          <a:noFill/>
          <a:ln w="25400" cap="flat">
            <a:solidFill>
              <a:schemeClr val="accent1"/>
            </a:solidFill>
            <a:prstDash val="solid"/>
            <a:miter lim="400000"/>
            <a:tailEnd type="arrow"/>
          </a:ln>
          <a:effectLst/>
        </p:spPr>
        <p:style>
          <a:lnRef idx="0">
            <a:scrgbClr r="0" g="0" b="0"/>
          </a:lnRef>
          <a:fillRef idx="0">
            <a:scrgbClr r="0" g="0" b="0"/>
          </a:fillRef>
          <a:effectRef idx="0">
            <a:scrgbClr r="0" g="0" b="0"/>
          </a:effectRef>
          <a:fontRef idx="none"/>
        </p:style>
      </p:cxnSp>
      <p:sp>
        <p:nvSpPr>
          <p:cNvPr id="36" name="TextBox 35"/>
          <p:cNvSpPr txBox="1"/>
          <p:nvPr/>
        </p:nvSpPr>
        <p:spPr>
          <a:xfrm>
            <a:off x="6426562" y="4708878"/>
            <a:ext cx="1508746" cy="253916"/>
          </a:xfrm>
          <a:prstGeom prst="rect">
            <a:avLst/>
          </a:prstGeom>
          <a:noFill/>
          <a:ln>
            <a:solidFill>
              <a:schemeClr val="tx1"/>
            </a:solidFill>
          </a:ln>
        </p:spPr>
        <p:txBody>
          <a:bodyPr wrap="none" rtlCol="0">
            <a:spAutoFit/>
          </a:bodyPr>
          <a:lstStyle/>
          <a:p>
            <a:r>
              <a:rPr lang="en-GB" sz="1050" b="1" dirty="0"/>
              <a:t>Storkey et al., GMDD</a:t>
            </a:r>
          </a:p>
        </p:txBody>
      </p:sp>
      <p:sp>
        <p:nvSpPr>
          <p:cNvPr id="37" name="TextBox 36"/>
          <p:cNvSpPr txBox="1"/>
          <p:nvPr/>
        </p:nvSpPr>
        <p:spPr>
          <a:xfrm>
            <a:off x="6678234" y="2679762"/>
            <a:ext cx="1236236" cy="369332"/>
          </a:xfrm>
          <a:prstGeom prst="rect">
            <a:avLst/>
          </a:prstGeom>
          <a:noFill/>
          <a:ln>
            <a:solidFill>
              <a:schemeClr val="tx1"/>
            </a:solidFill>
          </a:ln>
        </p:spPr>
        <p:txBody>
          <a:bodyPr wrap="none" rtlCol="0">
            <a:spAutoFit/>
          </a:bodyPr>
          <a:lstStyle/>
          <a:p>
            <a:r>
              <a:rPr lang="en-GB" sz="1800" dirty="0"/>
              <a:t>ORCA025</a:t>
            </a:r>
          </a:p>
        </p:txBody>
      </p:sp>
      <p:sp>
        <p:nvSpPr>
          <p:cNvPr id="38" name="TextBox 37"/>
          <p:cNvSpPr txBox="1"/>
          <p:nvPr/>
        </p:nvSpPr>
        <p:spPr>
          <a:xfrm>
            <a:off x="6786246" y="1815666"/>
            <a:ext cx="1107996" cy="369332"/>
          </a:xfrm>
          <a:prstGeom prst="rect">
            <a:avLst/>
          </a:prstGeom>
          <a:noFill/>
          <a:ln>
            <a:solidFill>
              <a:schemeClr val="tx1"/>
            </a:solidFill>
          </a:ln>
        </p:spPr>
        <p:txBody>
          <a:bodyPr wrap="none" rtlCol="0">
            <a:spAutoFit/>
          </a:bodyPr>
          <a:lstStyle/>
          <a:p>
            <a:r>
              <a:rPr lang="en-GB" sz="1800" dirty="0"/>
              <a:t>ORCA12</a:t>
            </a:r>
          </a:p>
        </p:txBody>
      </p:sp>
      <p:sp>
        <p:nvSpPr>
          <p:cNvPr id="39" name="TextBox 38"/>
          <p:cNvSpPr txBox="1"/>
          <p:nvPr/>
        </p:nvSpPr>
        <p:spPr>
          <a:xfrm>
            <a:off x="6840253" y="3651870"/>
            <a:ext cx="979755" cy="369332"/>
          </a:xfrm>
          <a:prstGeom prst="rect">
            <a:avLst/>
          </a:prstGeom>
          <a:noFill/>
          <a:ln>
            <a:solidFill>
              <a:schemeClr val="tx1"/>
            </a:solidFill>
          </a:ln>
        </p:spPr>
        <p:txBody>
          <a:bodyPr wrap="none" rtlCol="0">
            <a:spAutoFit/>
          </a:bodyPr>
          <a:lstStyle/>
          <a:p>
            <a:r>
              <a:rPr lang="en-GB" sz="1800" dirty="0"/>
              <a:t>ORCA1</a:t>
            </a:r>
          </a:p>
        </p:txBody>
      </p:sp>
      <p:cxnSp>
        <p:nvCxnSpPr>
          <p:cNvPr id="40" name="Straight Arrow Connector 39"/>
          <p:cNvCxnSpPr/>
          <p:nvPr/>
        </p:nvCxnSpPr>
        <p:spPr>
          <a:xfrm>
            <a:off x="7218294" y="2247714"/>
            <a:ext cx="0" cy="270030"/>
          </a:xfrm>
          <a:prstGeom prst="straightConnector1">
            <a:avLst/>
          </a:prstGeom>
          <a:ln w="38100">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V="1">
            <a:off x="7218294" y="3165816"/>
            <a:ext cx="0" cy="270030"/>
          </a:xfrm>
          <a:prstGeom prst="straightConnector1">
            <a:avLst/>
          </a:prstGeom>
          <a:ln w="38100">
            <a:solidFill>
              <a:schemeClr val="tx1"/>
            </a:solidFill>
            <a:headEnd type="arrow"/>
            <a:tailEnd type="none"/>
          </a:ln>
        </p:spPr>
        <p:style>
          <a:lnRef idx="2">
            <a:schemeClr val="accent1"/>
          </a:lnRef>
          <a:fillRef idx="0">
            <a:schemeClr val="accent1"/>
          </a:fillRef>
          <a:effectRef idx="1">
            <a:schemeClr val="accent1"/>
          </a:effectRef>
          <a:fontRef idx="minor">
            <a:schemeClr val="tx1"/>
          </a:fontRef>
        </p:style>
      </p:cxnSp>
      <p:sp>
        <p:nvSpPr>
          <p:cNvPr id="2" name="TextBox 1"/>
          <p:cNvSpPr txBox="1"/>
          <p:nvPr/>
        </p:nvSpPr>
        <p:spPr>
          <a:xfrm>
            <a:off x="349870" y="1700358"/>
            <a:ext cx="1964820" cy="19909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defTabSz="584200" hangingPunct="0"/>
            <a:r>
              <a:rPr lang="en-GB" sz="2000" dirty="0">
                <a:latin typeface="Arial" pitchFamily="34" charset="0"/>
                <a:cs typeface="Arial" pitchFamily="34" charset="0"/>
              </a:rPr>
              <a:t>Enabling better understanding of the impacts of resolution on climate</a:t>
            </a:r>
          </a:p>
          <a:p>
            <a:pPr marL="0" marR="0" indent="0" algn="l" defTabSz="584200" rtl="0" fontAlgn="auto" latinLnBrk="0" hangingPunct="0">
              <a:lnSpc>
                <a:spcPct val="100000"/>
              </a:lnSpc>
              <a:spcBef>
                <a:spcPts val="0"/>
              </a:spcBef>
              <a:spcAft>
                <a:spcPts val="0"/>
              </a:spcAft>
              <a:buClrTx/>
              <a:buSzTx/>
              <a:buFontTx/>
              <a:buNone/>
              <a:tabLst/>
            </a:pPr>
            <a:endParaRPr kumimoji="0" lang="en-GB" sz="2000" b="0" i="0" u="none" strike="noStrike" cap="none" spc="0" normalizeH="0" baseline="0" dirty="0">
              <a:ln>
                <a:noFill/>
              </a:ln>
              <a:solidFill>
                <a:schemeClr val="tx1"/>
              </a:solidFill>
              <a:effectLst/>
              <a:uFillTx/>
              <a:sym typeface="Helvetica Light"/>
            </a:endParaRPr>
          </a:p>
        </p:txBody>
      </p:sp>
    </p:spTree>
    <p:extLst>
      <p:ext uri="{BB962C8B-B14F-4D97-AF65-F5344CB8AC3E}">
        <p14:creationId xmlns:p14="http://schemas.microsoft.com/office/powerpoint/2010/main" val="272194092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7" y="735547"/>
            <a:ext cx="8119963" cy="22349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426" y="2989912"/>
            <a:ext cx="8119963" cy="2153588"/>
          </a:xfrm>
          <a:prstGeom prst="rect">
            <a:avLst/>
          </a:prstGeom>
        </p:spPr>
      </p:pic>
      <p:sp>
        <p:nvSpPr>
          <p:cNvPr id="20" name="TextBox 19"/>
          <p:cNvSpPr txBox="1"/>
          <p:nvPr/>
        </p:nvSpPr>
        <p:spPr>
          <a:xfrm>
            <a:off x="1043608" y="1761660"/>
            <a:ext cx="1656184" cy="646331"/>
          </a:xfrm>
          <a:prstGeom prst="rect">
            <a:avLst/>
          </a:prstGeom>
          <a:noFill/>
        </p:spPr>
        <p:txBody>
          <a:bodyPr wrap="square" rtlCol="0">
            <a:spAutoFit/>
          </a:bodyPr>
          <a:lstStyle/>
          <a:p>
            <a:r>
              <a:rPr lang="en-GB" sz="1800" b="1" dirty="0"/>
              <a:t>N216 ORCA12</a:t>
            </a:r>
          </a:p>
        </p:txBody>
      </p:sp>
      <p:sp>
        <p:nvSpPr>
          <p:cNvPr id="23" name="TextBox 22"/>
          <p:cNvSpPr txBox="1"/>
          <p:nvPr/>
        </p:nvSpPr>
        <p:spPr>
          <a:xfrm>
            <a:off x="1043608" y="3813888"/>
            <a:ext cx="1944216" cy="369332"/>
          </a:xfrm>
          <a:prstGeom prst="rect">
            <a:avLst/>
          </a:prstGeom>
          <a:noFill/>
        </p:spPr>
        <p:txBody>
          <a:bodyPr wrap="square" rtlCol="0">
            <a:spAutoFit/>
          </a:bodyPr>
          <a:lstStyle/>
          <a:p>
            <a:r>
              <a:rPr lang="en-GB" sz="1800" b="1" dirty="0"/>
              <a:t>N216 ORCA025</a:t>
            </a:r>
          </a:p>
        </p:txBody>
      </p:sp>
      <p:sp>
        <p:nvSpPr>
          <p:cNvPr id="24" name="Oval 23"/>
          <p:cNvSpPr/>
          <p:nvPr/>
        </p:nvSpPr>
        <p:spPr>
          <a:xfrm>
            <a:off x="3203849" y="3029424"/>
            <a:ext cx="1611709" cy="73045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6660232" y="4245936"/>
            <a:ext cx="1728193" cy="5400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6117183" y="1930647"/>
            <a:ext cx="1611709"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p:cNvSpPr/>
          <p:nvPr/>
        </p:nvSpPr>
        <p:spPr>
          <a:xfrm>
            <a:off x="2908548" y="4785996"/>
            <a:ext cx="1087389" cy="21602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195" y="0"/>
            <a:ext cx="1888153" cy="923330"/>
          </a:xfrm>
          <a:prstGeom prst="rect">
            <a:avLst/>
          </a:prstGeom>
          <a:noFill/>
        </p:spPr>
        <p:txBody>
          <a:bodyPr wrap="square" rtlCol="0">
            <a:spAutoFit/>
          </a:bodyPr>
          <a:lstStyle/>
          <a:p>
            <a:pPr algn="ctr"/>
            <a:r>
              <a:rPr lang="en-GB" sz="1800" i="1" dirty="0"/>
              <a:t>Red= anti-cyclonic</a:t>
            </a:r>
          </a:p>
          <a:p>
            <a:pPr algn="ctr"/>
            <a:r>
              <a:rPr lang="en-GB" sz="1800" i="1" dirty="0"/>
              <a:t>Blue = cyclonic</a:t>
            </a:r>
          </a:p>
        </p:txBody>
      </p:sp>
      <p:pic>
        <p:nvPicPr>
          <p:cNvPr id="1026"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9976" t="18835" r="24566" b="75262"/>
          <a:stretch/>
        </p:blipFill>
        <p:spPr bwMode="auto">
          <a:xfrm>
            <a:off x="105520" y="700630"/>
            <a:ext cx="774775" cy="6345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 y="4285599"/>
            <a:ext cx="1246293"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600" b="1" i="0" u="none" strike="noStrike" cap="none" spc="0" normalizeH="0" baseline="0" dirty="0">
                <a:ln>
                  <a:noFill/>
                </a:ln>
                <a:solidFill>
                  <a:schemeClr val="tx1"/>
                </a:solidFill>
                <a:effectLst/>
                <a:uFillTx/>
                <a:latin typeface="+mn-lt"/>
                <a:ea typeface="+mn-ea"/>
                <a:cs typeface="+mn-cs"/>
                <a:sym typeface="Helvetica Light"/>
              </a:rPr>
              <a:t>Ashby et al., in prep.</a:t>
            </a:r>
          </a:p>
        </p:txBody>
      </p:sp>
      <p:sp>
        <p:nvSpPr>
          <p:cNvPr id="5" name="Title 1"/>
          <p:cNvSpPr txBox="1">
            <a:spLocks/>
          </p:cNvSpPr>
          <p:nvPr/>
        </p:nvSpPr>
        <p:spPr bwMode="auto">
          <a:xfrm>
            <a:off x="0" y="2694648"/>
            <a:ext cx="2686709" cy="501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lvl1pPr algn="l" rtl="0" eaLnBrk="1" fontAlgn="base" hangingPunct="1">
              <a:spcBef>
                <a:spcPct val="0"/>
              </a:spcBef>
              <a:spcAft>
                <a:spcPct val="0"/>
              </a:spcAft>
              <a:defRPr sz="4000" b="1" cap="all" baseline="0">
                <a:solidFill>
                  <a:schemeClr val="accent1"/>
                </a:solidFill>
                <a:latin typeface="+mj-lt"/>
                <a:ea typeface="+mj-ea"/>
                <a:cs typeface="+mj-cs"/>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a:lstStyle>
          <a:p>
            <a:r>
              <a:rPr lang="en-GB" sz="2400" kern="0" dirty="0">
                <a:solidFill>
                  <a:srgbClr val="002060"/>
                </a:solidFill>
              </a:rPr>
              <a:t>Tracks &gt; 26 weeks</a:t>
            </a:r>
          </a:p>
        </p:txBody>
      </p:sp>
      <p:sp>
        <p:nvSpPr>
          <p:cNvPr id="15" name="Title 4"/>
          <p:cNvSpPr>
            <a:spLocks noGrp="1"/>
          </p:cNvSpPr>
          <p:nvPr>
            <p:ph type="title"/>
          </p:nvPr>
        </p:nvSpPr>
        <p:spPr>
          <a:xfrm>
            <a:off x="1840327" y="133475"/>
            <a:ext cx="8437500" cy="561692"/>
          </a:xfrm>
        </p:spPr>
        <p:txBody>
          <a:bodyPr/>
          <a:lstStyle/>
          <a:p>
            <a:r>
              <a:rPr lang="en-GB" sz="3200" b="1" dirty="0" err="1"/>
              <a:t>Mesoscale</a:t>
            </a:r>
            <a:r>
              <a:rPr lang="en-GB" sz="3200" b="1" dirty="0"/>
              <a:t> eddies</a:t>
            </a:r>
          </a:p>
        </p:txBody>
      </p:sp>
    </p:spTree>
    <p:extLst>
      <p:ext uri="{BB962C8B-B14F-4D97-AF65-F5344CB8AC3E}">
        <p14:creationId xmlns:p14="http://schemas.microsoft.com/office/powerpoint/2010/main" val="764605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2137" y="606596"/>
            <a:ext cx="6533808" cy="4264433"/>
          </a:xfrm>
          <a:prstGeom prst="rect">
            <a:avLst/>
          </a:prstGeom>
        </p:spPr>
      </p:pic>
      <p:sp>
        <p:nvSpPr>
          <p:cNvPr id="2" name="Footer Placeholder 1"/>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47413" y="620909"/>
            <a:ext cx="3020037" cy="2714030"/>
          </a:xfrm>
        </p:spPr>
        <p:txBody>
          <a:bodyPr/>
          <a:lstStyle/>
          <a:p>
            <a:r>
              <a:rPr lang="en-GB" sz="1800" dirty="0"/>
              <a:t>Large variation in behaviour of AMOC across the hierarchy</a:t>
            </a:r>
          </a:p>
          <a:p>
            <a:endParaRPr lang="en-GB" sz="1800" dirty="0"/>
          </a:p>
          <a:p>
            <a:r>
              <a:rPr lang="en-GB" sz="1800" dirty="0"/>
              <a:t>Higher resolutions overshoot but still tend to a higher AMOC </a:t>
            </a:r>
          </a:p>
          <a:p>
            <a:endParaRPr lang="en-GB" sz="1800" dirty="0"/>
          </a:p>
          <a:p>
            <a:r>
              <a:rPr lang="en-GB" sz="1800" dirty="0"/>
              <a:t>Model dependent behaviour? Highly sensitive to Labrador Sea convection</a:t>
            </a:r>
          </a:p>
        </p:txBody>
      </p:sp>
      <p:sp>
        <p:nvSpPr>
          <p:cNvPr id="5" name="Title 4"/>
          <p:cNvSpPr>
            <a:spLocks noGrp="1"/>
          </p:cNvSpPr>
          <p:nvPr>
            <p:ph type="title"/>
          </p:nvPr>
        </p:nvSpPr>
        <p:spPr>
          <a:xfrm>
            <a:off x="1856511" y="133475"/>
            <a:ext cx="8437500" cy="561692"/>
          </a:xfrm>
        </p:spPr>
        <p:txBody>
          <a:bodyPr/>
          <a:lstStyle/>
          <a:p>
            <a:r>
              <a:rPr lang="en-GB" sz="3200" b="1" dirty="0"/>
              <a:t>AMOC in GO6 hierarchy</a:t>
            </a:r>
          </a:p>
        </p:txBody>
      </p:sp>
      <p:sp>
        <p:nvSpPr>
          <p:cNvPr id="7" name="TextBox 6"/>
          <p:cNvSpPr txBox="1"/>
          <p:nvPr/>
        </p:nvSpPr>
        <p:spPr>
          <a:xfrm>
            <a:off x="1454451" y="4783931"/>
            <a:ext cx="1946367" cy="307777"/>
          </a:xfrm>
          <a:prstGeom prst="rect">
            <a:avLst/>
          </a:prstGeom>
          <a:noFill/>
        </p:spPr>
        <p:txBody>
          <a:bodyPr wrap="none" rtlCol="0">
            <a:spAutoFit/>
          </a:bodyPr>
          <a:lstStyle/>
          <a:p>
            <a:r>
              <a:rPr lang="en-GB" sz="1400" b="1" dirty="0">
                <a:solidFill>
                  <a:schemeClr val="tx1"/>
                </a:solidFill>
              </a:rPr>
              <a:t>Storkey et al., </a:t>
            </a:r>
            <a:r>
              <a:rPr lang="en-GB" b="1" dirty="0"/>
              <a:t>GMDD</a:t>
            </a:r>
            <a:endParaRPr lang="en-GB" sz="1400" b="1" dirty="0">
              <a:solidFill>
                <a:schemeClr val="tx1"/>
              </a:solidFill>
            </a:endParaRPr>
          </a:p>
        </p:txBody>
      </p:sp>
    </p:spTree>
    <p:extLst>
      <p:ext uri="{BB962C8B-B14F-4D97-AF65-F5344CB8AC3E}">
        <p14:creationId xmlns:p14="http://schemas.microsoft.com/office/powerpoint/2010/main" val="1716655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99896" y="849802"/>
            <a:ext cx="3166341" cy="2714030"/>
          </a:xfrm>
        </p:spPr>
        <p:txBody>
          <a:bodyPr/>
          <a:lstStyle/>
          <a:p>
            <a:r>
              <a:rPr lang="en-GB" dirty="0"/>
              <a:t>Eddies play an important role in the heat budget - globally transporting heat upwards</a:t>
            </a:r>
          </a:p>
          <a:p>
            <a:endParaRPr lang="en-GB" dirty="0"/>
          </a:p>
          <a:p>
            <a:r>
              <a:rPr lang="en-GB" dirty="0"/>
              <a:t>Southern Ocean: eddy energy penetrates deep into water column</a:t>
            </a:r>
          </a:p>
          <a:p>
            <a:endParaRPr lang="en-GB" dirty="0"/>
          </a:p>
          <a:p>
            <a:r>
              <a:rPr lang="en-GB" dirty="0"/>
              <a:t>Mid-latitude gyres: eddy activity compensates Ekman pumping</a:t>
            </a:r>
          </a:p>
          <a:p>
            <a:endParaRPr lang="en-GB" dirty="0"/>
          </a:p>
          <a:p>
            <a:r>
              <a:rPr lang="en-GB" dirty="0"/>
              <a:t>Important consideration for </a:t>
            </a:r>
            <a:r>
              <a:rPr lang="en-GB" dirty="0" err="1"/>
              <a:t>spinup</a:t>
            </a:r>
            <a:r>
              <a:rPr lang="en-GB" dirty="0"/>
              <a:t> and model biases</a:t>
            </a:r>
          </a:p>
          <a:p>
            <a:endParaRPr lang="en-GB" dirty="0"/>
          </a:p>
        </p:txBody>
      </p:sp>
      <p:sp>
        <p:nvSpPr>
          <p:cNvPr id="5" name="Title 4"/>
          <p:cNvSpPr>
            <a:spLocks noGrp="1"/>
          </p:cNvSpPr>
          <p:nvPr>
            <p:ph type="title"/>
          </p:nvPr>
        </p:nvSpPr>
        <p:spPr>
          <a:xfrm>
            <a:off x="2016199" y="158345"/>
            <a:ext cx="8437500" cy="561692"/>
          </a:xfrm>
        </p:spPr>
        <p:txBody>
          <a:bodyPr/>
          <a:lstStyle/>
          <a:p>
            <a:r>
              <a:rPr lang="en-GB" sz="3200" b="1" dirty="0"/>
              <a:t>Role of eddies in the heat budget</a:t>
            </a:r>
          </a:p>
        </p:txBody>
      </p:sp>
      <p:pic>
        <p:nvPicPr>
          <p:cNvPr id="6" name="Picture 5" descr="Fig12.png"/>
          <p:cNvPicPr/>
          <p:nvPr/>
        </p:nvPicPr>
        <p:blipFill>
          <a:blip r:embed="rId2" cstate="print"/>
          <a:srcRect/>
          <a:stretch>
            <a:fillRect/>
          </a:stretch>
        </p:blipFill>
        <p:spPr bwMode="auto">
          <a:xfrm>
            <a:off x="3158488" y="722886"/>
            <a:ext cx="5897459" cy="2583810"/>
          </a:xfrm>
          <a:prstGeom prst="rect">
            <a:avLst/>
          </a:prstGeom>
          <a:noFill/>
          <a:ln w="9525">
            <a:noFill/>
            <a:miter lim="800000"/>
            <a:headEnd/>
            <a:tailEnd/>
          </a:ln>
        </p:spPr>
      </p:pic>
      <p:sp>
        <p:nvSpPr>
          <p:cNvPr id="7" name="TextBox 6"/>
          <p:cNvSpPr txBox="1"/>
          <p:nvPr/>
        </p:nvSpPr>
        <p:spPr>
          <a:xfrm>
            <a:off x="1208177" y="4768543"/>
            <a:ext cx="2004075" cy="338554"/>
          </a:xfrm>
          <a:prstGeom prst="rect">
            <a:avLst/>
          </a:prstGeom>
          <a:noFill/>
        </p:spPr>
        <p:txBody>
          <a:bodyPr wrap="none" rtlCol="0">
            <a:spAutoFit/>
          </a:bodyPr>
          <a:lstStyle/>
          <a:p>
            <a:r>
              <a:rPr lang="en-GB" sz="1600" b="1" dirty="0"/>
              <a:t>Griffies et al.</a:t>
            </a:r>
            <a:r>
              <a:rPr lang="en-GB" sz="1600" b="1" dirty="0">
                <a:solidFill>
                  <a:schemeClr val="tx1"/>
                </a:solidFill>
              </a:rPr>
              <a:t>, 2015</a:t>
            </a:r>
          </a:p>
        </p:txBody>
      </p:sp>
      <p:pic>
        <p:nvPicPr>
          <p:cNvPr id="8" name="Picture 2"/>
          <p:cNvPicPr>
            <a:picLocks noChangeAspect="1" noChangeArrowheads="1"/>
          </p:cNvPicPr>
          <p:nvPr/>
        </p:nvPicPr>
        <p:blipFill>
          <a:blip r:embed="rId3" cstate="print"/>
          <a:srcRect/>
          <a:stretch>
            <a:fillRect/>
          </a:stretch>
        </p:blipFill>
        <p:spPr bwMode="auto">
          <a:xfrm>
            <a:off x="3151291" y="3306696"/>
            <a:ext cx="5904656" cy="1836805"/>
          </a:xfrm>
          <a:prstGeom prst="rect">
            <a:avLst/>
          </a:prstGeom>
          <a:noFill/>
          <a:ln w="9525">
            <a:noFill/>
            <a:miter lim="800000"/>
            <a:headEnd/>
            <a:tailEnd/>
          </a:ln>
        </p:spPr>
      </p:pic>
    </p:spTree>
    <p:extLst>
      <p:ext uri="{BB962C8B-B14F-4D97-AF65-F5344CB8AC3E}">
        <p14:creationId xmlns:p14="http://schemas.microsoft.com/office/powerpoint/2010/main" val="1083743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168320" y="1227987"/>
            <a:ext cx="3275759" cy="2714030"/>
          </a:xfrm>
        </p:spPr>
        <p:txBody>
          <a:bodyPr/>
          <a:lstStyle/>
          <a:p>
            <a:pPr marL="342900" indent="-342900">
              <a:buFont typeface="+mj-lt"/>
              <a:buAutoNum type="arabicPeriod"/>
            </a:pPr>
            <a:r>
              <a:rPr lang="en-GB" b="1" dirty="0"/>
              <a:t>Introduction</a:t>
            </a:r>
          </a:p>
          <a:p>
            <a:pPr marL="342900" indent="-342900">
              <a:buFont typeface="+mj-lt"/>
              <a:buAutoNum type="arabicPeriod"/>
            </a:pPr>
            <a:r>
              <a:rPr lang="en-GB" b="1" dirty="0"/>
              <a:t>Horizontal resolution in (global) ocean forced models</a:t>
            </a:r>
          </a:p>
          <a:p>
            <a:pPr marL="342900" indent="-342900">
              <a:buFont typeface="+mj-lt"/>
              <a:buAutoNum type="arabicPeriod"/>
            </a:pPr>
            <a:r>
              <a:rPr lang="en-GB" b="1" dirty="0"/>
              <a:t>Traceable hierarchies and parameterisation</a:t>
            </a:r>
          </a:p>
          <a:p>
            <a:pPr marL="342900" indent="-342900">
              <a:buFont typeface="+mj-lt"/>
              <a:buAutoNum type="arabicPeriod"/>
            </a:pPr>
            <a:r>
              <a:rPr lang="en-GB" b="1" dirty="0"/>
              <a:t>Sensitivity to resolution in coupled systems</a:t>
            </a:r>
          </a:p>
          <a:p>
            <a:pPr marL="342900" indent="-342900">
              <a:buFont typeface="+mj-lt"/>
              <a:buAutoNum type="arabicPeriod"/>
            </a:pPr>
            <a:r>
              <a:rPr lang="en-GB" b="1" dirty="0"/>
              <a:t>Vertical resolution</a:t>
            </a:r>
          </a:p>
          <a:p>
            <a:pPr marL="342900" indent="-342900">
              <a:buFont typeface="+mj-lt"/>
              <a:buAutoNum type="arabicPeriod"/>
            </a:pPr>
            <a:r>
              <a:rPr lang="en-GB" b="1" dirty="0"/>
              <a:t>Summary</a:t>
            </a:r>
          </a:p>
        </p:txBody>
      </p:sp>
      <p:sp>
        <p:nvSpPr>
          <p:cNvPr id="5" name="Title 4"/>
          <p:cNvSpPr>
            <a:spLocks noGrp="1"/>
          </p:cNvSpPr>
          <p:nvPr>
            <p:ph type="title"/>
          </p:nvPr>
        </p:nvSpPr>
        <p:spPr>
          <a:xfrm>
            <a:off x="168320" y="604739"/>
            <a:ext cx="8437500" cy="623248"/>
          </a:xfrm>
        </p:spPr>
        <p:txBody>
          <a:bodyPr/>
          <a:lstStyle/>
          <a:p>
            <a:r>
              <a:rPr lang="en-GB" b="1" dirty="0"/>
              <a:t>Outline</a:t>
            </a:r>
          </a:p>
        </p:txBody>
      </p:sp>
      <p:grpSp>
        <p:nvGrpSpPr>
          <p:cNvPr id="6" name="Group 9"/>
          <p:cNvGrpSpPr/>
          <p:nvPr/>
        </p:nvGrpSpPr>
        <p:grpSpPr>
          <a:xfrm>
            <a:off x="3387886" y="480224"/>
            <a:ext cx="5692672" cy="3631286"/>
            <a:chOff x="2339752" y="1124744"/>
            <a:chExt cx="5857999" cy="3389861"/>
          </a:xfrm>
        </p:grpSpPr>
        <p:pic>
          <p:nvPicPr>
            <p:cNvPr id="7" name="Picture 3"/>
            <p:cNvPicPr>
              <a:picLocks noChangeAspect="1" noChangeArrowheads="1"/>
            </p:cNvPicPr>
            <p:nvPr/>
          </p:nvPicPr>
          <p:blipFill>
            <a:blip r:embed="rId2" cstate="print"/>
            <a:srcRect/>
            <a:stretch>
              <a:fillRect/>
            </a:stretch>
          </p:blipFill>
          <p:spPr bwMode="auto">
            <a:xfrm>
              <a:off x="2339752" y="1412776"/>
              <a:ext cx="5857999" cy="3101829"/>
            </a:xfrm>
            <a:prstGeom prst="rect">
              <a:avLst/>
            </a:prstGeom>
            <a:noFill/>
            <a:ln w="9525">
              <a:noFill/>
              <a:miter lim="800000"/>
              <a:headEnd/>
              <a:tailEnd/>
            </a:ln>
            <a:effectLst/>
          </p:spPr>
        </p:pic>
        <p:sp>
          <p:nvSpPr>
            <p:cNvPr id="8" name="TextBox 7"/>
            <p:cNvSpPr txBox="1"/>
            <p:nvPr/>
          </p:nvSpPr>
          <p:spPr>
            <a:xfrm>
              <a:off x="3059832" y="1124744"/>
              <a:ext cx="616245" cy="332503"/>
            </a:xfrm>
            <a:prstGeom prst="rect">
              <a:avLst/>
            </a:prstGeom>
            <a:noFill/>
          </p:spPr>
          <p:txBody>
            <a:bodyPr wrap="none" rtlCol="0">
              <a:spAutoFit/>
            </a:bodyPr>
            <a:lstStyle/>
            <a:p>
              <a:r>
                <a:rPr lang="en-GB" sz="1400" b="1" dirty="0">
                  <a:solidFill>
                    <a:schemeClr val="tx1"/>
                  </a:solidFill>
                </a:rPr>
                <a:t>1/12°</a:t>
              </a:r>
            </a:p>
          </p:txBody>
        </p:sp>
        <p:sp>
          <p:nvSpPr>
            <p:cNvPr id="9" name="TextBox 8"/>
            <p:cNvSpPr txBox="1"/>
            <p:nvPr/>
          </p:nvSpPr>
          <p:spPr>
            <a:xfrm>
              <a:off x="4788024" y="1124744"/>
              <a:ext cx="530232" cy="332503"/>
            </a:xfrm>
            <a:prstGeom prst="rect">
              <a:avLst/>
            </a:prstGeom>
            <a:noFill/>
          </p:spPr>
          <p:txBody>
            <a:bodyPr wrap="none" rtlCol="0">
              <a:spAutoFit/>
            </a:bodyPr>
            <a:lstStyle/>
            <a:p>
              <a:r>
                <a:rPr lang="en-GB" sz="1400" b="1" dirty="0">
                  <a:solidFill>
                    <a:schemeClr val="tx1"/>
                  </a:solidFill>
                </a:rPr>
                <a:t>1/4°</a:t>
              </a:r>
            </a:p>
          </p:txBody>
        </p:sp>
        <p:sp>
          <p:nvSpPr>
            <p:cNvPr id="10" name="TextBox 9"/>
            <p:cNvSpPr txBox="1"/>
            <p:nvPr/>
          </p:nvSpPr>
          <p:spPr>
            <a:xfrm>
              <a:off x="6516216" y="1124744"/>
              <a:ext cx="401211" cy="332503"/>
            </a:xfrm>
            <a:prstGeom prst="rect">
              <a:avLst/>
            </a:prstGeom>
            <a:noFill/>
          </p:spPr>
          <p:txBody>
            <a:bodyPr wrap="none" rtlCol="0">
              <a:spAutoFit/>
            </a:bodyPr>
            <a:lstStyle/>
            <a:p>
              <a:r>
                <a:rPr lang="en-GB" sz="1400" b="1" dirty="0">
                  <a:solidFill>
                    <a:schemeClr val="tx1"/>
                  </a:solidFill>
                </a:rPr>
                <a:t>1°</a:t>
              </a:r>
            </a:p>
          </p:txBody>
        </p:sp>
      </p:grpSp>
      <p:sp>
        <p:nvSpPr>
          <p:cNvPr id="11" name="TextBox 10"/>
          <p:cNvSpPr txBox="1"/>
          <p:nvPr/>
        </p:nvSpPr>
        <p:spPr>
          <a:xfrm>
            <a:off x="3714141" y="4271420"/>
            <a:ext cx="5040162" cy="338554"/>
          </a:xfrm>
          <a:prstGeom prst="rect">
            <a:avLst/>
          </a:prstGeom>
          <a:noFill/>
        </p:spPr>
        <p:txBody>
          <a:bodyPr wrap="none" rtlCol="0">
            <a:spAutoFit/>
          </a:bodyPr>
          <a:lstStyle/>
          <a:p>
            <a:r>
              <a:rPr lang="en-GB" sz="1600" b="1" dirty="0"/>
              <a:t>See Hewitt et al. (2017) review in Ocean Modelling</a:t>
            </a:r>
            <a:endParaRPr lang="en-GB" sz="1600" b="1" dirty="0">
              <a:solidFill>
                <a:schemeClr val="tx1"/>
              </a:solidFill>
            </a:endParaRPr>
          </a:p>
        </p:txBody>
      </p:sp>
    </p:spTree>
    <p:extLst>
      <p:ext uri="{BB962C8B-B14F-4D97-AF65-F5344CB8AC3E}">
        <p14:creationId xmlns:p14="http://schemas.microsoft.com/office/powerpoint/2010/main" val="2167028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183" y="656909"/>
            <a:ext cx="3148290" cy="1054135"/>
          </a:xfrm>
        </p:spPr>
        <p:txBody>
          <a:bodyPr/>
          <a:lstStyle/>
          <a:p>
            <a:r>
              <a:rPr lang="en-GB" sz="3200" b="1" dirty="0" err="1">
                <a:latin typeface="Arial" pitchFamily="34" charset="0"/>
                <a:cs typeface="Arial" pitchFamily="34" charset="0"/>
              </a:rPr>
              <a:t>Parameterising</a:t>
            </a:r>
            <a:r>
              <a:rPr lang="en-GB" sz="3200" b="1" dirty="0">
                <a:latin typeface="Arial" pitchFamily="34" charset="0"/>
                <a:cs typeface="Arial" pitchFamily="34" charset="0"/>
              </a:rPr>
              <a:t> eddies</a:t>
            </a:r>
          </a:p>
        </p:txBody>
      </p:sp>
      <p:sp>
        <p:nvSpPr>
          <p:cNvPr id="5" name="Oval 4"/>
          <p:cNvSpPr/>
          <p:nvPr/>
        </p:nvSpPr>
        <p:spPr>
          <a:xfrm>
            <a:off x="4842030" y="951571"/>
            <a:ext cx="255351" cy="445040"/>
          </a:xfrm>
          <a:prstGeom prst="ellipse">
            <a:avLst/>
          </a:prstGeom>
          <a:no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cxnSp>
        <p:nvCxnSpPr>
          <p:cNvPr id="7" name="Straight Arrow Connector 6"/>
          <p:cNvCxnSpPr/>
          <p:nvPr/>
        </p:nvCxnSpPr>
        <p:spPr>
          <a:xfrm flipH="1" flipV="1">
            <a:off x="5058054" y="1275607"/>
            <a:ext cx="465679" cy="270029"/>
          </a:xfrm>
          <a:prstGeom prst="straightConnector1">
            <a:avLst/>
          </a:prstGeom>
          <a:ln>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35804" y="3923076"/>
            <a:ext cx="2112822" cy="323165"/>
          </a:xfrm>
          <a:prstGeom prst="rect">
            <a:avLst/>
          </a:prstGeom>
          <a:noFill/>
        </p:spPr>
        <p:txBody>
          <a:bodyPr wrap="none" rtlCol="0">
            <a:spAutoFit/>
          </a:bodyPr>
          <a:lstStyle/>
          <a:p>
            <a:r>
              <a:rPr lang="el-GR" sz="1500" dirty="0"/>
              <a:t>Κ</a:t>
            </a:r>
            <a:r>
              <a:rPr lang="en-GB" sz="1500" dirty="0"/>
              <a:t> =Thickness diffusion</a:t>
            </a:r>
          </a:p>
        </p:txBody>
      </p:sp>
      <p:pic>
        <p:nvPicPr>
          <p:cNvPr id="8" name="Picture 2" descr="Full-size image (139 K)">
            <a:hlinkClick r:id="" action="ppaction://noaction"/>
          </p:cNvPr>
          <p:cNvPicPr>
            <a:picLocks noChangeAspect="1" noChangeArrowheads="1"/>
          </p:cNvPicPr>
          <p:nvPr/>
        </p:nvPicPr>
        <p:blipFill>
          <a:blip r:embed="rId3" cstate="print"/>
          <a:srcRect/>
          <a:stretch>
            <a:fillRect/>
          </a:stretch>
        </p:blipFill>
        <p:spPr bwMode="auto">
          <a:xfrm>
            <a:off x="3113839" y="699593"/>
            <a:ext cx="2947950" cy="3745682"/>
          </a:xfrm>
          <a:prstGeom prst="rect">
            <a:avLst/>
          </a:prstGeom>
          <a:noFill/>
        </p:spPr>
      </p:pic>
      <p:sp>
        <p:nvSpPr>
          <p:cNvPr id="11" name="TextBox 10"/>
          <p:cNvSpPr txBox="1"/>
          <p:nvPr/>
        </p:nvSpPr>
        <p:spPr>
          <a:xfrm>
            <a:off x="7028826" y="4631041"/>
            <a:ext cx="1972015" cy="276999"/>
          </a:xfrm>
          <a:prstGeom prst="rect">
            <a:avLst/>
          </a:prstGeom>
          <a:noFill/>
        </p:spPr>
        <p:txBody>
          <a:bodyPr wrap="none" rtlCol="0">
            <a:spAutoFit/>
          </a:bodyPr>
          <a:lstStyle/>
          <a:p>
            <a:r>
              <a:rPr lang="en-GB" sz="1200" b="1" dirty="0"/>
              <a:t>Danabasoglu et al., 1994</a:t>
            </a:r>
          </a:p>
        </p:txBody>
      </p:sp>
      <p:graphicFrame>
        <p:nvGraphicFramePr>
          <p:cNvPr id="1027" name="Content Placeholder 3"/>
          <p:cNvGraphicFramePr>
            <a:graphicFrameLocks noChangeAspect="1"/>
          </p:cNvGraphicFramePr>
          <p:nvPr>
            <p:extLst>
              <p:ext uri="{D42A27DB-BD31-4B8C-83A1-F6EECF244321}">
                <p14:modId xmlns:p14="http://schemas.microsoft.com/office/powerpoint/2010/main" val="1527995980"/>
              </p:ext>
            </p:extLst>
          </p:nvPr>
        </p:nvGraphicFramePr>
        <p:xfrm>
          <a:off x="121183" y="1868801"/>
          <a:ext cx="2808312" cy="648896"/>
        </p:xfrm>
        <a:graphic>
          <a:graphicData uri="http://schemas.openxmlformats.org/presentationml/2006/ole">
            <mc:AlternateContent xmlns:mc="http://schemas.openxmlformats.org/markup-compatibility/2006">
              <mc:Choice xmlns:v="urn:schemas-microsoft-com:vml" Requires="v">
                <p:oleObj spid="_x0000_s1296" name="Equation" r:id="rId4" imgW="1701720" imgH="393480" progId="Equation.3">
                  <p:embed/>
                </p:oleObj>
              </mc:Choice>
              <mc:Fallback>
                <p:oleObj name="Equation" r:id="rId4" imgW="1701720" imgH="393480" progId="Equation.3">
                  <p:embed/>
                  <p:pic>
                    <p:nvPicPr>
                      <p:cNvPr id="1027" name="Content Placeholder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183" y="1868801"/>
                        <a:ext cx="2808312" cy="64889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029" name="Picture 5" descr="Percentage of all times and model levels where convective adjustment occurred ...">
            <a:hlinkClick r:id="rId6" tooltip="Percentage of all times and model levels where convective adjustment occurred ..."/>
          </p:cNvPr>
          <p:cNvPicPr>
            <a:picLocks noChangeAspect="1" noChangeArrowheads="1"/>
          </p:cNvPicPr>
          <p:nvPr/>
        </p:nvPicPr>
        <p:blipFill>
          <a:blip r:embed="rId7" cstate="print"/>
          <a:srcRect/>
          <a:stretch>
            <a:fillRect/>
          </a:stretch>
        </p:blipFill>
        <p:spPr bwMode="auto">
          <a:xfrm>
            <a:off x="6153888" y="699592"/>
            <a:ext cx="2712405" cy="3775529"/>
          </a:xfrm>
          <a:prstGeom prst="rect">
            <a:avLst/>
          </a:prstGeom>
          <a:noFill/>
        </p:spPr>
      </p:pic>
      <p:graphicFrame>
        <p:nvGraphicFramePr>
          <p:cNvPr id="10" name="Object 9"/>
          <p:cNvGraphicFramePr>
            <a:graphicFrameLocks noChangeAspect="1"/>
          </p:cNvGraphicFramePr>
          <p:nvPr>
            <p:extLst>
              <p:ext uri="{D42A27DB-BD31-4B8C-83A1-F6EECF244321}">
                <p14:modId xmlns:p14="http://schemas.microsoft.com/office/powerpoint/2010/main" val="2764646982"/>
              </p:ext>
            </p:extLst>
          </p:nvPr>
        </p:nvGraphicFramePr>
        <p:xfrm>
          <a:off x="643462" y="2909520"/>
          <a:ext cx="1404156" cy="670641"/>
        </p:xfrm>
        <a:graphic>
          <a:graphicData uri="http://schemas.openxmlformats.org/presentationml/2006/ole">
            <mc:AlternateContent xmlns:mc="http://schemas.openxmlformats.org/markup-compatibility/2006">
              <mc:Choice xmlns:v="urn:schemas-microsoft-com:vml" Requires="v">
                <p:oleObj spid="_x0000_s1297" name="Equation" r:id="rId8" imgW="850680" imgH="406080" progId="Equation.3">
                  <p:embed/>
                </p:oleObj>
              </mc:Choice>
              <mc:Fallback>
                <p:oleObj name="Equation" r:id="rId8" imgW="850680" imgH="406080" progId="Equation.3">
                  <p:embed/>
                  <p:pic>
                    <p:nvPicPr>
                      <p:cNvPr id="10"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3462" y="2909520"/>
                        <a:ext cx="1404156" cy="67064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2" name="Title 1"/>
          <p:cNvSpPr txBox="1">
            <a:spLocks/>
          </p:cNvSpPr>
          <p:nvPr/>
        </p:nvSpPr>
        <p:spPr>
          <a:xfrm>
            <a:off x="558031" y="4579756"/>
            <a:ext cx="2052228" cy="216024"/>
          </a:xfrm>
          <a:prstGeom prst="rect">
            <a:avLst/>
          </a:prstGeom>
        </p:spPr>
        <p:txBody>
          <a:bodyPr/>
          <a:lstStyle/>
          <a:p>
            <a:pPr defTabSz="342900" fontAlgn="base">
              <a:spcBef>
                <a:spcPct val="0"/>
              </a:spcBef>
              <a:spcAft>
                <a:spcPct val="0"/>
              </a:spcAft>
              <a:defRPr/>
            </a:pPr>
            <a:r>
              <a:rPr lang="en-GB" sz="1200" b="1" dirty="0">
                <a:latin typeface="Arial" pitchFamily="34" charset="0"/>
                <a:ea typeface="ＭＳ Ｐゴシック" charset="0"/>
                <a:cs typeface="Arial" pitchFamily="34" charset="0"/>
              </a:rPr>
              <a:t>Gent &amp; McWilliams, 1990</a:t>
            </a:r>
          </a:p>
        </p:txBody>
      </p:sp>
    </p:spTree>
    <p:extLst>
      <p:ext uri="{BB962C8B-B14F-4D97-AF65-F5344CB8AC3E}">
        <p14:creationId xmlns:p14="http://schemas.microsoft.com/office/powerpoint/2010/main" val="15553353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91894" y="1462204"/>
            <a:ext cx="5056567" cy="1795770"/>
          </a:xfrm>
        </p:spPr>
        <p:txBody>
          <a:bodyPr/>
          <a:lstStyle/>
          <a:p>
            <a:pPr marL="285750" indent="-285750">
              <a:buFont typeface="Arial" panose="020B0604020202020204" pitchFamily="34" charset="0"/>
              <a:buChar char="•"/>
            </a:pPr>
            <a:r>
              <a:rPr lang="en-GB" dirty="0"/>
              <a:t>GM allows coupled model to be run without flux adjustment-ocean can transport sufficient heat</a:t>
            </a:r>
          </a:p>
          <a:p>
            <a:pPr marL="285750" indent="-285750">
              <a:buFont typeface="Arial" panose="020B0604020202020204" pitchFamily="34" charset="0"/>
              <a:buChar char="•"/>
            </a:pPr>
            <a:r>
              <a:rPr lang="en-GB" dirty="0"/>
              <a:t>Salinity also affected by GM-increasing GM reduces temperature biases but increases salinity biases</a:t>
            </a:r>
          </a:p>
          <a:p>
            <a:pPr marL="285750" indent="-285750">
              <a:buFont typeface="Arial" panose="020B0604020202020204" pitchFamily="34" charset="0"/>
              <a:buChar char="•"/>
            </a:pPr>
            <a:endParaRPr lang="en-GB" dirty="0"/>
          </a:p>
        </p:txBody>
      </p:sp>
      <p:sp>
        <p:nvSpPr>
          <p:cNvPr id="5" name="Title 4"/>
          <p:cNvSpPr>
            <a:spLocks noGrp="1"/>
          </p:cNvSpPr>
          <p:nvPr>
            <p:ph type="title"/>
          </p:nvPr>
        </p:nvSpPr>
        <p:spPr>
          <a:xfrm>
            <a:off x="2290604" y="4493985"/>
            <a:ext cx="1847903" cy="253916"/>
          </a:xfrm>
        </p:spPr>
        <p:txBody>
          <a:bodyPr/>
          <a:lstStyle/>
          <a:p>
            <a:r>
              <a:rPr lang="en-GB" sz="1200" b="1" dirty="0"/>
              <a:t>Von </a:t>
            </a:r>
            <a:r>
              <a:rPr lang="en-GB" sz="1200" b="1" dirty="0" err="1"/>
              <a:t>Storch</a:t>
            </a:r>
            <a:r>
              <a:rPr lang="en-GB" sz="1200" b="1" dirty="0"/>
              <a:t> et al., 2016</a:t>
            </a:r>
          </a:p>
        </p:txBody>
      </p:sp>
      <p:pic>
        <p:nvPicPr>
          <p:cNvPr id="6" name="Picture 5"/>
          <p:cNvPicPr>
            <a:picLocks noChangeAspect="1"/>
          </p:cNvPicPr>
          <p:nvPr/>
        </p:nvPicPr>
        <p:blipFill>
          <a:blip r:embed="rId3"/>
          <a:stretch>
            <a:fillRect/>
          </a:stretch>
        </p:blipFill>
        <p:spPr>
          <a:xfrm>
            <a:off x="233268" y="2704989"/>
            <a:ext cx="3758549" cy="1788996"/>
          </a:xfrm>
          <a:prstGeom prst="rect">
            <a:avLst/>
          </a:prstGeom>
        </p:spPr>
      </p:pic>
      <p:sp>
        <p:nvSpPr>
          <p:cNvPr id="7" name="Title 1"/>
          <p:cNvSpPr txBox="1">
            <a:spLocks/>
          </p:cNvSpPr>
          <p:nvPr/>
        </p:nvSpPr>
        <p:spPr>
          <a:xfrm>
            <a:off x="233268" y="427517"/>
            <a:ext cx="3516430" cy="1054135"/>
          </a:xfrm>
          <a:prstGeom prst="rect">
            <a:avLst/>
          </a:prstGeom>
        </p:spPr>
        <p:txBody>
          <a:bodyPr vert="horz" wrap="square" lIns="68580" tIns="34290" rIns="68580" bIns="34290" rtlCol="0" anchor="t" anchorCtr="0">
            <a:spAutoFit/>
          </a:bodyPr>
          <a:lst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a:lstStyle>
          <a:p>
            <a:r>
              <a:rPr lang="en-GB" sz="3200" b="1" kern="0" dirty="0">
                <a:latin typeface="Arial" pitchFamily="34" charset="0"/>
                <a:cs typeface="Arial" pitchFamily="34" charset="0"/>
              </a:rPr>
              <a:t>Impacts of GM parameterisation</a:t>
            </a:r>
          </a:p>
        </p:txBody>
      </p:sp>
      <p:pic>
        <p:nvPicPr>
          <p:cNvPr id="8" name="Picture 1027" descr="J:\hc1400\hadhb\mgc3.gif"/>
          <p:cNvPicPr>
            <a:picLocks noChangeAspect="1" noChangeArrowheads="1"/>
          </p:cNvPicPr>
          <p:nvPr/>
        </p:nvPicPr>
        <p:blipFill>
          <a:blip r:embed="rId4" cstate="print"/>
          <a:srcRect l="9711"/>
          <a:stretch>
            <a:fillRect/>
          </a:stretch>
        </p:blipFill>
        <p:spPr bwMode="auto">
          <a:xfrm>
            <a:off x="5101713" y="69665"/>
            <a:ext cx="3834426" cy="2388128"/>
          </a:xfrm>
          <a:prstGeom prst="rect">
            <a:avLst/>
          </a:prstGeom>
          <a:noFill/>
        </p:spPr>
      </p:pic>
      <p:pic>
        <p:nvPicPr>
          <p:cNvPr id="9" name="Picture 3"/>
          <p:cNvPicPr>
            <a:picLocks noChangeAspect="1" noChangeArrowheads="1"/>
          </p:cNvPicPr>
          <p:nvPr/>
        </p:nvPicPr>
        <p:blipFill>
          <a:blip r:embed="rId5" cstate="print"/>
          <a:srcRect l="31776" t="35452" r="44052" b="40377"/>
          <a:stretch>
            <a:fillRect/>
          </a:stretch>
        </p:blipFill>
        <p:spPr bwMode="auto">
          <a:xfrm>
            <a:off x="5239646" y="2454760"/>
            <a:ext cx="3605307" cy="1461777"/>
          </a:xfrm>
          <a:prstGeom prst="rect">
            <a:avLst/>
          </a:prstGeom>
          <a:noFill/>
          <a:ln w="9525">
            <a:noFill/>
            <a:miter lim="800000"/>
            <a:headEnd/>
            <a:tailEnd/>
          </a:ln>
        </p:spPr>
      </p:pic>
      <p:graphicFrame>
        <p:nvGraphicFramePr>
          <p:cNvPr id="10" name="Object 9"/>
          <p:cNvGraphicFramePr>
            <a:graphicFrameLocks noChangeAspect="1"/>
          </p:cNvGraphicFramePr>
          <p:nvPr>
            <p:extLst>
              <p:ext uri="{D42A27DB-BD31-4B8C-83A1-F6EECF244321}">
                <p14:modId xmlns:p14="http://schemas.microsoft.com/office/powerpoint/2010/main" val="1432192569"/>
              </p:ext>
            </p:extLst>
          </p:nvPr>
        </p:nvGraphicFramePr>
        <p:xfrm>
          <a:off x="5900140" y="3931959"/>
          <a:ext cx="2700300" cy="820679"/>
        </p:xfrm>
        <a:graphic>
          <a:graphicData uri="http://schemas.openxmlformats.org/presentationml/2006/ole">
            <mc:AlternateContent xmlns:mc="http://schemas.openxmlformats.org/markup-compatibility/2006">
              <mc:Choice xmlns:v="urn:schemas-microsoft-com:vml" Requires="v">
                <p:oleObj spid="_x0000_s4189" name="Equation" r:id="rId6" imgW="1295280" imgH="393480" progId="Equation.3">
                  <p:embed/>
                </p:oleObj>
              </mc:Choice>
              <mc:Fallback>
                <p:oleObj name="Equation" r:id="rId6" imgW="1295280" imgH="393480" progId="Equation.3">
                  <p:embed/>
                  <p:pic>
                    <p:nvPicPr>
                      <p:cNvPr id="9"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0140" y="3931959"/>
                        <a:ext cx="2700300" cy="820679"/>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p:nvPr/>
        </p:nvSpPr>
        <p:spPr>
          <a:xfrm>
            <a:off x="7520296" y="4671070"/>
            <a:ext cx="1563248" cy="276999"/>
          </a:xfrm>
          <a:prstGeom prst="rect">
            <a:avLst/>
          </a:prstGeom>
          <a:noFill/>
        </p:spPr>
        <p:txBody>
          <a:bodyPr wrap="none" rtlCol="0">
            <a:spAutoFit/>
          </a:bodyPr>
          <a:lstStyle/>
          <a:p>
            <a:r>
              <a:rPr lang="en-GB" sz="1200" b="1" dirty="0"/>
              <a:t>Gordon et al., 2000</a:t>
            </a:r>
          </a:p>
        </p:txBody>
      </p:sp>
    </p:spTree>
    <p:extLst>
      <p:ext uri="{BB962C8B-B14F-4D97-AF65-F5344CB8AC3E}">
        <p14:creationId xmlns:p14="http://schemas.microsoft.com/office/powerpoint/2010/main" val="34069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4"/>
          <p:cNvSpPr>
            <a:spLocks noGrp="1"/>
          </p:cNvSpPr>
          <p:nvPr>
            <p:ph type="title"/>
          </p:nvPr>
        </p:nvSpPr>
        <p:spPr>
          <a:xfrm>
            <a:off x="2142934" y="116373"/>
            <a:ext cx="8437500" cy="561692"/>
          </a:xfrm>
        </p:spPr>
        <p:txBody>
          <a:bodyPr/>
          <a:lstStyle/>
          <a:p>
            <a:r>
              <a:rPr lang="en-GB" sz="3200" b="1" dirty="0"/>
              <a:t>Eddy saturation/compensation</a:t>
            </a:r>
          </a:p>
        </p:txBody>
      </p:sp>
      <p:pic>
        <p:nvPicPr>
          <p:cNvPr id="11" name="image11.png"/>
          <p:cNvPicPr/>
          <p:nvPr/>
        </p:nvPicPr>
        <p:blipFill>
          <a:blip r:embed="rId2" cstate="print"/>
          <a:srcRect/>
          <a:stretch>
            <a:fillRect/>
          </a:stretch>
        </p:blipFill>
        <p:spPr>
          <a:xfrm>
            <a:off x="4725546" y="980239"/>
            <a:ext cx="3923503" cy="2945807"/>
          </a:xfrm>
          <a:prstGeom prst="rect">
            <a:avLst/>
          </a:prstGeom>
          <a:ln/>
        </p:spPr>
      </p:pic>
      <p:sp>
        <p:nvSpPr>
          <p:cNvPr id="13" name="Subtitle 2"/>
          <p:cNvSpPr txBox="1">
            <a:spLocks/>
          </p:cNvSpPr>
          <p:nvPr/>
        </p:nvSpPr>
        <p:spPr>
          <a:xfrm>
            <a:off x="6434416" y="3968702"/>
            <a:ext cx="2376264" cy="504056"/>
          </a:xfrm>
          <a:prstGeom prst="rect">
            <a:avLst/>
          </a:prstGeom>
        </p:spPr>
        <p:txBody>
          <a:bodyPr/>
          <a:lstStyle/>
          <a:p>
            <a:pPr marL="0" marR="0" lvl="0" indent="0" algn="l" defTabSz="219075" rtl="0" eaLnBrk="1" fontAlgn="auto" latinLnBrk="0" hangingPunct="1">
              <a:lnSpc>
                <a:spcPct val="100000"/>
              </a:lnSpc>
              <a:spcBef>
                <a:spcPts val="788"/>
              </a:spcBef>
              <a:spcAft>
                <a:spcPts val="0"/>
              </a:spcAft>
              <a:buClrTx/>
              <a:buSzPct val="75000"/>
              <a:buFontTx/>
              <a:buNone/>
              <a:tabLst/>
              <a:defRPr/>
            </a:pPr>
            <a:r>
              <a:rPr kumimoji="0" lang="en-GB" sz="1600" b="1" i="0" u="none" strike="noStrike" kern="0" cap="none" spc="0" normalizeH="0" baseline="0" noProof="0" dirty="0">
                <a:ln>
                  <a:noFill/>
                </a:ln>
                <a:solidFill>
                  <a:schemeClr val="tx1"/>
                </a:solidFill>
                <a:effectLst/>
                <a:uLnTx/>
                <a:uFillTx/>
                <a:latin typeface="+mj-lt"/>
                <a:ea typeface="+mn-ea"/>
                <a:cs typeface="+mn-cs"/>
                <a:sym typeface="Helvetica Light"/>
              </a:rPr>
              <a:t>Munday et al., 2013</a:t>
            </a:r>
          </a:p>
        </p:txBody>
      </p:sp>
      <p:sp>
        <p:nvSpPr>
          <p:cNvPr id="14" name="Text Placeholder 13"/>
          <p:cNvSpPr txBox="1">
            <a:spLocks noGrp="1"/>
          </p:cNvSpPr>
          <p:nvPr>
            <p:ph type="body" sz="quarter" idx="11"/>
          </p:nvPr>
        </p:nvSpPr>
        <p:spPr>
          <a:xfrm>
            <a:off x="380587" y="872732"/>
            <a:ext cx="4050506" cy="3803605"/>
          </a:xfrm>
          <a:prstGeom prst="rect">
            <a:avLst/>
          </a:prstGeom>
          <a:noFill/>
        </p:spPr>
        <p:txBody>
          <a:bodyPr wrap="square" rtlCol="0">
            <a:spAutoFit/>
          </a:bodyPr>
          <a:lstStyle/>
          <a:p>
            <a:r>
              <a:rPr lang="en-GB" sz="1800" dirty="0">
                <a:solidFill>
                  <a:schemeClr val="tx1"/>
                </a:solidFill>
              </a:rPr>
              <a:t>Eddy saturation means that the ACC doesn’t spin-up in response to increased winds</a:t>
            </a:r>
          </a:p>
          <a:p>
            <a:endParaRPr lang="en-GB" sz="1800" dirty="0">
              <a:solidFill>
                <a:schemeClr val="tx1"/>
              </a:solidFill>
            </a:endParaRPr>
          </a:p>
          <a:p>
            <a:r>
              <a:rPr lang="en-GB" sz="1800" dirty="0"/>
              <a:t>Climate change r</a:t>
            </a:r>
            <a:r>
              <a:rPr lang="en-GB" sz="1800" dirty="0">
                <a:solidFill>
                  <a:schemeClr val="tx1"/>
                </a:solidFill>
              </a:rPr>
              <a:t>esponse of low resolution models could be compromised unless GM parameterisation can account for this </a:t>
            </a:r>
          </a:p>
          <a:p>
            <a:endParaRPr lang="en-GB" sz="1800" dirty="0"/>
          </a:p>
          <a:p>
            <a:r>
              <a:rPr lang="en-GB" sz="1800" dirty="0"/>
              <a:t>Subject of current research (David Marshall)</a:t>
            </a:r>
            <a:endParaRPr lang="en-GB" sz="1800" dirty="0">
              <a:solidFill>
                <a:schemeClr val="tx1"/>
              </a:solidFill>
            </a:endParaRPr>
          </a:p>
        </p:txBody>
      </p:sp>
    </p:spTree>
    <p:extLst>
      <p:ext uri="{BB962C8B-B14F-4D97-AF65-F5344CB8AC3E}">
        <p14:creationId xmlns:p14="http://schemas.microsoft.com/office/powerpoint/2010/main" val="374911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865" y="686983"/>
            <a:ext cx="3213481" cy="1546577"/>
          </a:xfrm>
        </p:spPr>
        <p:txBody>
          <a:bodyPr/>
          <a:lstStyle/>
          <a:p>
            <a:pPr algn="l"/>
            <a:r>
              <a:rPr lang="en-GB" sz="3200" b="1" dirty="0">
                <a:latin typeface="Arial" pitchFamily="34" charset="0"/>
                <a:cs typeface="Arial" pitchFamily="34" charset="0"/>
              </a:rPr>
              <a:t>Parameterise as a function of resolution?</a:t>
            </a:r>
          </a:p>
        </p:txBody>
      </p:sp>
      <p:pic>
        <p:nvPicPr>
          <p:cNvPr id="21506" name="Picture 2" descr="Overturning transport averaged over years 6–20 when the isopycnal height ..."/>
          <p:cNvPicPr>
            <a:picLocks noChangeAspect="1" noChangeArrowheads="1"/>
          </p:cNvPicPr>
          <p:nvPr/>
        </p:nvPicPr>
        <p:blipFill>
          <a:blip r:embed="rId2" cstate="print"/>
          <a:srcRect/>
          <a:stretch>
            <a:fillRect/>
          </a:stretch>
        </p:blipFill>
        <p:spPr bwMode="auto">
          <a:xfrm>
            <a:off x="4043364" y="141649"/>
            <a:ext cx="4050769" cy="3190158"/>
          </a:xfrm>
          <a:prstGeom prst="rect">
            <a:avLst/>
          </a:prstGeom>
          <a:noFill/>
        </p:spPr>
      </p:pic>
      <p:pic>
        <p:nvPicPr>
          <p:cNvPr id="21508" name="Picture 4" descr="Instantaneous upper layer velocity (speed in color, with directions given by the ..."/>
          <p:cNvPicPr>
            <a:picLocks noChangeAspect="1" noChangeArrowheads="1"/>
          </p:cNvPicPr>
          <p:nvPr/>
        </p:nvPicPr>
        <p:blipFill>
          <a:blip r:embed="rId3" cstate="print"/>
          <a:srcRect/>
          <a:stretch>
            <a:fillRect/>
          </a:stretch>
        </p:blipFill>
        <p:spPr bwMode="auto">
          <a:xfrm>
            <a:off x="4495991" y="3541781"/>
            <a:ext cx="2322556" cy="1458162"/>
          </a:xfrm>
          <a:prstGeom prst="rect">
            <a:avLst/>
          </a:prstGeom>
          <a:noFill/>
        </p:spPr>
      </p:pic>
      <p:sp>
        <p:nvSpPr>
          <p:cNvPr id="6" name="TextBox 4"/>
          <p:cNvSpPr txBox="1">
            <a:spLocks noChangeArrowheads="1"/>
          </p:cNvSpPr>
          <p:nvPr/>
        </p:nvSpPr>
        <p:spPr bwMode="auto">
          <a:xfrm>
            <a:off x="7633816" y="4547576"/>
            <a:ext cx="1327547" cy="276999"/>
          </a:xfrm>
          <a:prstGeom prst="rect">
            <a:avLst/>
          </a:prstGeom>
          <a:noFill/>
          <a:ln w="9525">
            <a:noFill/>
            <a:miter lim="800000"/>
            <a:headEnd/>
            <a:tailEnd/>
          </a:ln>
        </p:spPr>
        <p:txBody>
          <a:bodyPr>
            <a:spAutoFit/>
          </a:bodyPr>
          <a:lstStyle/>
          <a:p>
            <a:r>
              <a:rPr lang="en-GB" sz="1200" b="1" dirty="0" err="1"/>
              <a:t>Hallberg</a:t>
            </a:r>
            <a:r>
              <a:rPr lang="en-GB" sz="1200" b="1" dirty="0"/>
              <a:t>, 2013</a:t>
            </a:r>
          </a:p>
        </p:txBody>
      </p:sp>
      <p:sp>
        <p:nvSpPr>
          <p:cNvPr id="8" name="Text Placeholder 3"/>
          <p:cNvSpPr txBox="1">
            <a:spLocks/>
          </p:cNvSpPr>
          <p:nvPr/>
        </p:nvSpPr>
        <p:spPr>
          <a:xfrm>
            <a:off x="240330" y="2549909"/>
            <a:ext cx="3166341" cy="1886624"/>
          </a:xfrm>
          <a:prstGeom prst="rect">
            <a:avLst/>
          </a:prstGeom>
        </p:spPr>
        <p:txBody>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pPr marL="285750" indent="-285750">
              <a:buFont typeface="Arial" panose="020B0604020202020204" pitchFamily="34" charset="0"/>
              <a:buChar char="•"/>
            </a:pPr>
            <a:r>
              <a:rPr lang="en-GB" sz="1600" kern="0" dirty="0"/>
              <a:t>Can you switch eddy parameterisation on only when resolution is insufficient to parameterise eddies?</a:t>
            </a:r>
          </a:p>
          <a:p>
            <a:pPr marL="285750" indent="-285750">
              <a:buFont typeface="Arial" panose="020B0604020202020204" pitchFamily="34" charset="0"/>
              <a:buChar char="•"/>
            </a:pPr>
            <a:r>
              <a:rPr lang="en-GB" sz="1600" dirty="0"/>
              <a:t>Switch on GM when </a:t>
            </a:r>
            <a:r>
              <a:rPr lang="en-GB" sz="1600" dirty="0" err="1"/>
              <a:t>Rossby</a:t>
            </a:r>
            <a:r>
              <a:rPr lang="en-GB" sz="1600" dirty="0"/>
              <a:t> radius &lt; 2*</a:t>
            </a:r>
            <a:r>
              <a:rPr lang="en-GB" sz="1600" dirty="0" err="1"/>
              <a:t>dy</a:t>
            </a:r>
            <a:r>
              <a:rPr lang="en-GB" sz="1600" dirty="0"/>
              <a:t>  </a:t>
            </a:r>
          </a:p>
          <a:p>
            <a:pPr marL="285750" indent="-285750">
              <a:buFont typeface="Arial" panose="020B0604020202020204" pitchFamily="34" charset="0"/>
              <a:buChar char="•"/>
            </a:pPr>
            <a:endParaRPr lang="en-GB" kern="0" dirty="0"/>
          </a:p>
        </p:txBody>
      </p:sp>
    </p:spTree>
    <p:extLst>
      <p:ext uri="{BB962C8B-B14F-4D97-AF65-F5344CB8AC3E}">
        <p14:creationId xmlns:p14="http://schemas.microsoft.com/office/powerpoint/2010/main" val="330015879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print"/>
          <a:srcRect/>
          <a:stretch>
            <a:fillRect/>
          </a:stretch>
        </p:blipFill>
        <p:spPr bwMode="auto">
          <a:xfrm>
            <a:off x="6971745" y="121311"/>
            <a:ext cx="2172255" cy="4384904"/>
          </a:xfrm>
          <a:prstGeom prst="rect">
            <a:avLst/>
          </a:prstGeom>
          <a:noFill/>
          <a:ln w="9525">
            <a:noFill/>
            <a:miter lim="800000"/>
            <a:headEnd/>
            <a:tailEnd/>
          </a:ln>
        </p:spPr>
      </p:pic>
      <p:sp>
        <p:nvSpPr>
          <p:cNvPr id="6" name="Subtitle 2"/>
          <p:cNvSpPr txBox="1">
            <a:spLocks/>
          </p:cNvSpPr>
          <p:nvPr/>
        </p:nvSpPr>
        <p:spPr>
          <a:xfrm>
            <a:off x="7272413" y="4699674"/>
            <a:ext cx="1998222" cy="378042"/>
          </a:xfrm>
          <a:prstGeom prst="rect">
            <a:avLst/>
          </a:prstGeom>
        </p:spPr>
        <p:txBody>
          <a:bodyPr/>
          <a:lstStyle/>
          <a:p>
            <a:pPr defTabSz="342900" fontAlgn="base">
              <a:spcBef>
                <a:spcPct val="20000"/>
              </a:spcBef>
              <a:spcAft>
                <a:spcPct val="0"/>
              </a:spcAft>
              <a:defRPr/>
            </a:pPr>
            <a:r>
              <a:rPr lang="en-GB" sz="1200" b="1" dirty="0">
                <a:latin typeface="Arial"/>
                <a:cs typeface="Arial"/>
              </a:rPr>
              <a:t>Cooper</a:t>
            </a:r>
            <a:r>
              <a:rPr lang="en-GB" sz="1200" b="1" dirty="0">
                <a:latin typeface="Arial"/>
                <a:ea typeface="ＭＳ Ｐゴシック" charset="0"/>
                <a:cs typeface="Arial"/>
              </a:rPr>
              <a:t> and Zanna, 2015</a:t>
            </a:r>
          </a:p>
        </p:txBody>
      </p:sp>
      <p:pic>
        <p:nvPicPr>
          <p:cNvPr id="43010" name="Picture 2" descr="http://ars.els-cdn.com/content/image/1-s2.0-S1463500315001341-gr4.jpg"/>
          <p:cNvPicPr>
            <a:picLocks noChangeAspect="1" noChangeArrowheads="1"/>
          </p:cNvPicPr>
          <p:nvPr/>
        </p:nvPicPr>
        <p:blipFill>
          <a:blip r:embed="rId3" cstate="print"/>
          <a:srcRect/>
          <a:stretch>
            <a:fillRect/>
          </a:stretch>
        </p:blipFill>
        <p:spPr bwMode="auto">
          <a:xfrm>
            <a:off x="3018027" y="274344"/>
            <a:ext cx="1981137" cy="4231871"/>
          </a:xfrm>
          <a:prstGeom prst="rect">
            <a:avLst/>
          </a:prstGeom>
          <a:noFill/>
        </p:spPr>
      </p:pic>
      <p:sp>
        <p:nvSpPr>
          <p:cNvPr id="10" name="Subtitle 2"/>
          <p:cNvSpPr txBox="1">
            <a:spLocks/>
          </p:cNvSpPr>
          <p:nvPr/>
        </p:nvSpPr>
        <p:spPr>
          <a:xfrm>
            <a:off x="4901218" y="4765458"/>
            <a:ext cx="1998222" cy="378042"/>
          </a:xfrm>
          <a:prstGeom prst="rect">
            <a:avLst/>
          </a:prstGeom>
        </p:spPr>
        <p:txBody>
          <a:bodyPr/>
          <a:lstStyle/>
          <a:p>
            <a:pPr defTabSz="342900" fontAlgn="base">
              <a:spcBef>
                <a:spcPct val="20000"/>
              </a:spcBef>
              <a:spcAft>
                <a:spcPct val="0"/>
              </a:spcAft>
              <a:defRPr/>
            </a:pPr>
            <a:r>
              <a:rPr lang="en-GB" sz="1200" b="1" dirty="0">
                <a:latin typeface="Arial"/>
                <a:cs typeface="Arial"/>
              </a:rPr>
              <a:t>Jansen et al.</a:t>
            </a:r>
            <a:r>
              <a:rPr lang="en-GB" sz="1200" b="1" dirty="0">
                <a:latin typeface="Arial"/>
                <a:ea typeface="ＭＳ Ｐゴシック" charset="0"/>
                <a:cs typeface="Arial"/>
              </a:rPr>
              <a:t>, 2015</a:t>
            </a:r>
          </a:p>
        </p:txBody>
      </p:sp>
      <p:pic>
        <p:nvPicPr>
          <p:cNvPr id="43012" name="Picture 4" descr="http://ars.els-cdn.com/content/image/1-s2.0-S1463500315001341-gr8.jpg"/>
          <p:cNvPicPr>
            <a:picLocks noChangeAspect="1" noChangeArrowheads="1"/>
          </p:cNvPicPr>
          <p:nvPr/>
        </p:nvPicPr>
        <p:blipFill>
          <a:blip r:embed="rId4" cstate="print"/>
          <a:srcRect/>
          <a:stretch>
            <a:fillRect/>
          </a:stretch>
        </p:blipFill>
        <p:spPr bwMode="auto">
          <a:xfrm>
            <a:off x="4854783" y="1605155"/>
            <a:ext cx="2135630" cy="2824544"/>
          </a:xfrm>
          <a:prstGeom prst="rect">
            <a:avLst/>
          </a:prstGeom>
          <a:noFill/>
        </p:spPr>
      </p:pic>
      <p:sp>
        <p:nvSpPr>
          <p:cNvPr id="2" name="Title 1"/>
          <p:cNvSpPr>
            <a:spLocks noGrp="1"/>
          </p:cNvSpPr>
          <p:nvPr>
            <p:ph type="ctrTitle"/>
          </p:nvPr>
        </p:nvSpPr>
        <p:spPr>
          <a:xfrm>
            <a:off x="29891" y="107071"/>
            <a:ext cx="3706649" cy="1546577"/>
          </a:xfrm>
        </p:spPr>
        <p:txBody>
          <a:bodyPr/>
          <a:lstStyle/>
          <a:p>
            <a:r>
              <a:rPr lang="en-GB" sz="3200" b="1" dirty="0"/>
              <a:t>Scale-aware parameterisations</a:t>
            </a:r>
          </a:p>
        </p:txBody>
      </p:sp>
      <p:sp>
        <p:nvSpPr>
          <p:cNvPr id="7" name="TextBox 6"/>
          <p:cNvSpPr txBox="1"/>
          <p:nvPr/>
        </p:nvSpPr>
        <p:spPr>
          <a:xfrm>
            <a:off x="-18588" y="1727180"/>
            <a:ext cx="3255769" cy="3139321"/>
          </a:xfrm>
          <a:prstGeom prst="rect">
            <a:avLst/>
          </a:prstGeom>
          <a:noFill/>
        </p:spPr>
        <p:txBody>
          <a:bodyPr wrap="square" rtlCol="0">
            <a:spAutoFit/>
          </a:bodyPr>
          <a:lstStyle/>
          <a:p>
            <a:pPr marL="285750" indent="-285750">
              <a:buFont typeface="Arial" panose="020B0604020202020204" pitchFamily="34" charset="0"/>
              <a:buChar char="•"/>
            </a:pPr>
            <a:r>
              <a:rPr lang="en-GB" sz="1800" dirty="0"/>
              <a:t>Represent eddy momentum fluxes via backscatter parameterisation </a:t>
            </a:r>
          </a:p>
          <a:p>
            <a:pPr marL="285750" indent="-285750">
              <a:buFont typeface="Arial" panose="020B0604020202020204" pitchFamily="34" charset="0"/>
              <a:buChar char="•"/>
            </a:pPr>
            <a:r>
              <a:rPr lang="en-GB" sz="1800" dirty="0"/>
              <a:t>Ideas based on reinjecting energy that would have been dissipated at the </a:t>
            </a:r>
            <a:r>
              <a:rPr lang="en-GB" sz="1800" dirty="0" err="1"/>
              <a:t>gridscale</a:t>
            </a:r>
            <a:r>
              <a:rPr lang="en-GB" sz="1800" dirty="0"/>
              <a:t> back to the large-scale</a:t>
            </a:r>
          </a:p>
          <a:p>
            <a:pPr marL="285750" indent="-285750">
              <a:buFont typeface="Arial" panose="020B0604020202020204" pitchFamily="34" charset="0"/>
              <a:buChar char="•"/>
            </a:pPr>
            <a:r>
              <a:rPr lang="en-GB" sz="1800" dirty="0"/>
              <a:t>Negative Laplacian or non-Newtonian stress tensor</a:t>
            </a:r>
          </a:p>
        </p:txBody>
      </p:sp>
    </p:spTree>
    <p:extLst>
      <p:ext uri="{BB962C8B-B14F-4D97-AF65-F5344CB8AC3E}">
        <p14:creationId xmlns:p14="http://schemas.microsoft.com/office/powerpoint/2010/main" val="962592091"/>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243694" y="1876682"/>
            <a:ext cx="4050506" cy="2714030"/>
          </a:xfrm>
        </p:spPr>
        <p:txBody>
          <a:bodyPr/>
          <a:lstStyle/>
          <a:p>
            <a:pPr marL="285750" indent="-285750">
              <a:buFont typeface="Arial" panose="020B0604020202020204" pitchFamily="34" charset="0"/>
              <a:buChar char="•"/>
            </a:pPr>
            <a:r>
              <a:rPr lang="en-GB" dirty="0"/>
              <a:t>Ocean resolution is likely to affect both atmosphere and ocean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Largest air-sea fluxes in frontal regions with high EKE</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Evidence for impacts in the coupled system</a:t>
            </a:r>
          </a:p>
        </p:txBody>
      </p:sp>
      <p:pic>
        <p:nvPicPr>
          <p:cNvPr id="6" name="Picture 5"/>
          <p:cNvPicPr>
            <a:picLocks noChangeAspect="1"/>
          </p:cNvPicPr>
          <p:nvPr/>
        </p:nvPicPr>
        <p:blipFill>
          <a:blip r:embed="rId2"/>
          <a:stretch>
            <a:fillRect/>
          </a:stretch>
        </p:blipFill>
        <p:spPr>
          <a:xfrm>
            <a:off x="5789007" y="1"/>
            <a:ext cx="3354992" cy="4683832"/>
          </a:xfrm>
          <a:prstGeom prst="rect">
            <a:avLst/>
          </a:prstGeom>
        </p:spPr>
      </p:pic>
      <p:sp>
        <p:nvSpPr>
          <p:cNvPr id="5" name="Title 4"/>
          <p:cNvSpPr>
            <a:spLocks noGrp="1"/>
          </p:cNvSpPr>
          <p:nvPr>
            <p:ph type="title"/>
          </p:nvPr>
        </p:nvSpPr>
        <p:spPr>
          <a:xfrm>
            <a:off x="172142" y="681120"/>
            <a:ext cx="6051041" cy="1177245"/>
          </a:xfrm>
        </p:spPr>
        <p:txBody>
          <a:bodyPr/>
          <a:lstStyle/>
          <a:p>
            <a:r>
              <a:rPr lang="en-GB" b="1" dirty="0"/>
              <a:t>4. Sensitivity to resolution in coupled systems</a:t>
            </a:r>
          </a:p>
        </p:txBody>
      </p:sp>
    </p:spTree>
    <p:extLst>
      <p:ext uri="{BB962C8B-B14F-4D97-AF65-F5344CB8AC3E}">
        <p14:creationId xmlns:p14="http://schemas.microsoft.com/office/powerpoint/2010/main" val="168430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p:txBody>
          <a:bodyPr/>
          <a:lstStyle/>
          <a:p>
            <a:r>
              <a:rPr lang="en-GB" dirty="0"/>
              <a:t>Ocean intrinsic variability forces low frequency ocean variability in eddying regions</a:t>
            </a:r>
          </a:p>
          <a:p>
            <a:r>
              <a:rPr lang="en-GB" dirty="0"/>
              <a:t>Can be seen in ¼ degree model but not 2 degree model</a:t>
            </a:r>
          </a:p>
          <a:p>
            <a:r>
              <a:rPr lang="en-GB" dirty="0"/>
              <a:t>Potential forcing of atmosphere in these regions</a:t>
            </a:r>
          </a:p>
        </p:txBody>
      </p:sp>
      <p:sp>
        <p:nvSpPr>
          <p:cNvPr id="5" name="Title 4"/>
          <p:cNvSpPr>
            <a:spLocks noGrp="1"/>
          </p:cNvSpPr>
          <p:nvPr>
            <p:ph type="title"/>
          </p:nvPr>
        </p:nvSpPr>
        <p:spPr>
          <a:xfrm>
            <a:off x="197644" y="698368"/>
            <a:ext cx="8437500" cy="561692"/>
          </a:xfrm>
        </p:spPr>
        <p:txBody>
          <a:bodyPr/>
          <a:lstStyle/>
          <a:p>
            <a:r>
              <a:rPr lang="en-GB" sz="3200" b="1" dirty="0"/>
              <a:t>Intrinsic variability</a:t>
            </a:r>
          </a:p>
        </p:txBody>
      </p:sp>
      <p:pic>
        <p:nvPicPr>
          <p:cNvPr id="6" name="Picture 5"/>
          <p:cNvPicPr>
            <a:picLocks noChangeAspect="1"/>
          </p:cNvPicPr>
          <p:nvPr/>
        </p:nvPicPr>
        <p:blipFill rotWithShape="1">
          <a:blip r:embed="rId2"/>
          <a:srcRect b="23956"/>
          <a:stretch/>
        </p:blipFill>
        <p:spPr>
          <a:xfrm>
            <a:off x="4482179" y="280720"/>
            <a:ext cx="4281965" cy="4194840"/>
          </a:xfrm>
          <a:prstGeom prst="rect">
            <a:avLst/>
          </a:prstGeom>
        </p:spPr>
      </p:pic>
      <p:sp>
        <p:nvSpPr>
          <p:cNvPr id="7" name="Subtitle 2"/>
          <p:cNvSpPr txBox="1">
            <a:spLocks/>
          </p:cNvSpPr>
          <p:nvPr/>
        </p:nvSpPr>
        <p:spPr>
          <a:xfrm>
            <a:off x="6258880" y="4351822"/>
            <a:ext cx="2376264" cy="504056"/>
          </a:xfrm>
          <a:prstGeom prst="rect">
            <a:avLst/>
          </a:prstGeom>
        </p:spPr>
        <p:txBody>
          <a:bodyPr/>
          <a:lstStyle/>
          <a:p>
            <a:pPr marL="0" marR="0" lvl="0" indent="0" algn="l" defTabSz="219075" rtl="0" eaLnBrk="1" fontAlgn="auto" latinLnBrk="0" hangingPunct="1">
              <a:lnSpc>
                <a:spcPct val="100000"/>
              </a:lnSpc>
              <a:spcBef>
                <a:spcPts val="788"/>
              </a:spcBef>
              <a:spcAft>
                <a:spcPts val="0"/>
              </a:spcAft>
              <a:buClrTx/>
              <a:buSzPct val="75000"/>
              <a:buFontTx/>
              <a:buNone/>
              <a:tabLst/>
              <a:defRPr/>
            </a:pPr>
            <a:r>
              <a:rPr lang="en-GB" sz="1600" b="1" kern="0" dirty="0" err="1">
                <a:latin typeface="+mj-lt"/>
                <a:sym typeface="Helvetica Light"/>
              </a:rPr>
              <a:t>Penduff</a:t>
            </a:r>
            <a:r>
              <a:rPr kumimoji="0" lang="en-GB" sz="1600" b="1" i="0" u="none" strike="noStrike" kern="0" cap="none" spc="0" normalizeH="0" baseline="0" noProof="0" dirty="0">
                <a:ln>
                  <a:noFill/>
                </a:ln>
                <a:solidFill>
                  <a:schemeClr val="tx1"/>
                </a:solidFill>
                <a:effectLst/>
                <a:uLnTx/>
                <a:uFillTx/>
                <a:latin typeface="+mj-lt"/>
                <a:ea typeface="+mn-ea"/>
                <a:cs typeface="+mn-cs"/>
                <a:sym typeface="Helvetica Light"/>
              </a:rPr>
              <a:t> et al., 2011</a:t>
            </a:r>
          </a:p>
        </p:txBody>
      </p:sp>
    </p:spTree>
    <p:extLst>
      <p:ext uri="{BB962C8B-B14F-4D97-AF65-F5344CB8AC3E}">
        <p14:creationId xmlns:p14="http://schemas.microsoft.com/office/powerpoint/2010/main" val="3501953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644" y="573606"/>
            <a:ext cx="3802034" cy="1054135"/>
          </a:xfrm>
        </p:spPr>
        <p:txBody>
          <a:bodyPr/>
          <a:lstStyle/>
          <a:p>
            <a:r>
              <a:rPr lang="en-GB" sz="3200" b="1" dirty="0"/>
              <a:t>SST-</a:t>
            </a:r>
            <a:r>
              <a:rPr lang="en-GB" sz="3200" b="1" dirty="0" err="1"/>
              <a:t>windstress</a:t>
            </a:r>
            <a:r>
              <a:rPr lang="en-GB" sz="3200" b="1" dirty="0"/>
              <a:t> relationship</a:t>
            </a:r>
          </a:p>
        </p:txBody>
      </p:sp>
      <p:sp>
        <p:nvSpPr>
          <p:cNvPr id="3" name="Footer Placeholder 2"/>
          <p:cNvSpPr>
            <a:spLocks noGrp="1"/>
          </p:cNvSpPr>
          <p:nvPr>
            <p:ph type="ftr" sz="quarter" idx="12"/>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197644" y="1627741"/>
            <a:ext cx="3120091" cy="2705100"/>
          </a:xfrm>
        </p:spPr>
        <p:txBody>
          <a:bodyPr/>
          <a:lstStyle/>
          <a:p>
            <a:pPr marL="285750" indent="-285750">
              <a:buFont typeface="Arial" panose="020B0604020202020204" pitchFamily="34" charset="0"/>
              <a:buChar char="•"/>
            </a:pPr>
            <a:r>
              <a:rPr lang="en-GB" dirty="0"/>
              <a:t>Positive correlations indicate where ocean leads atmosphere</a:t>
            </a:r>
          </a:p>
          <a:p>
            <a:pPr marL="285750" indent="-285750">
              <a:buFont typeface="Arial" panose="020B0604020202020204" pitchFamily="34" charset="0"/>
              <a:buChar char="•"/>
            </a:pPr>
            <a:r>
              <a:rPr lang="en-GB" dirty="0"/>
              <a:t>Ocean becomes more important as resolution increases</a:t>
            </a:r>
          </a:p>
          <a:p>
            <a:pPr marL="285750" indent="-285750">
              <a:buFont typeface="Arial" panose="020B0604020202020204" pitchFamily="34" charset="0"/>
              <a:buChar char="•"/>
            </a:pPr>
            <a:r>
              <a:rPr lang="en-GB" dirty="0"/>
              <a:t>Once eddies and fronts present, not strongly sensitive to resolution</a:t>
            </a:r>
          </a:p>
          <a:p>
            <a:pPr marL="285750" indent="-285750">
              <a:buFont typeface="Arial" panose="020B0604020202020204" pitchFamily="34" charset="0"/>
              <a:buChar char="•"/>
            </a:pPr>
            <a:r>
              <a:rPr lang="en-GB" dirty="0"/>
              <a:t>Deficiency in physics of atmospheric boundary layer parameterisations? (Song et al., 2009)</a:t>
            </a:r>
          </a:p>
        </p:txBody>
      </p:sp>
      <p:pic>
        <p:nvPicPr>
          <p:cNvPr id="6" name="image15.png" descr="sstwind_allmonth__corr_regr_orca1_n96e_oaflux_lag0_srg_1x4.png"/>
          <p:cNvPicPr/>
          <p:nvPr/>
        </p:nvPicPr>
        <p:blipFill>
          <a:blip r:embed="rId2" cstate="print"/>
          <a:srcRect/>
          <a:stretch>
            <a:fillRect/>
          </a:stretch>
        </p:blipFill>
        <p:spPr>
          <a:xfrm>
            <a:off x="4539108" y="0"/>
            <a:ext cx="4604892" cy="4732140"/>
          </a:xfrm>
          <a:prstGeom prst="rect">
            <a:avLst/>
          </a:prstGeom>
          <a:ln/>
        </p:spPr>
      </p:pic>
      <p:pic>
        <p:nvPicPr>
          <p:cNvPr id="5" name="Picture 4"/>
          <p:cNvPicPr>
            <a:picLocks noChangeAspect="1"/>
          </p:cNvPicPr>
          <p:nvPr/>
        </p:nvPicPr>
        <p:blipFill>
          <a:blip r:embed="rId3"/>
          <a:stretch>
            <a:fillRect/>
          </a:stretch>
        </p:blipFill>
        <p:spPr>
          <a:xfrm>
            <a:off x="3123001" y="2390800"/>
            <a:ext cx="1889517" cy="2030353"/>
          </a:xfrm>
          <a:prstGeom prst="rect">
            <a:avLst/>
          </a:prstGeom>
        </p:spPr>
      </p:pic>
    </p:spTree>
    <p:extLst>
      <p:ext uri="{BB962C8B-B14F-4D97-AF65-F5344CB8AC3E}">
        <p14:creationId xmlns:p14="http://schemas.microsoft.com/office/powerpoint/2010/main" val="1560680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4"/>
          <p:cNvSpPr>
            <a:spLocks noGrp="1"/>
          </p:cNvSpPr>
          <p:nvPr>
            <p:ph type="title"/>
          </p:nvPr>
        </p:nvSpPr>
        <p:spPr>
          <a:xfrm>
            <a:off x="123773" y="596532"/>
            <a:ext cx="4875823" cy="1546577"/>
          </a:xfrm>
        </p:spPr>
        <p:txBody>
          <a:bodyPr/>
          <a:lstStyle/>
          <a:p>
            <a:r>
              <a:rPr lang="en-GB" sz="3200" b="1" dirty="0"/>
              <a:t>Impact of boundary currents on atmosphere</a:t>
            </a:r>
          </a:p>
        </p:txBody>
      </p:sp>
      <p:pic>
        <p:nvPicPr>
          <p:cNvPr id="6" name="Picture 5" descr="http://www.nature.com/nature/journal/v452/n7184/images/nature06690-f2.2.jpg"/>
          <p:cNvPicPr>
            <a:picLocks noChangeAspect="1" noChangeArrowheads="1"/>
          </p:cNvPicPr>
          <p:nvPr/>
        </p:nvPicPr>
        <p:blipFill>
          <a:blip r:embed="rId2" cstate="print"/>
          <a:srcRect/>
          <a:stretch>
            <a:fillRect/>
          </a:stretch>
        </p:blipFill>
        <p:spPr bwMode="auto">
          <a:xfrm>
            <a:off x="273701" y="2314531"/>
            <a:ext cx="5057701" cy="2232422"/>
          </a:xfrm>
          <a:prstGeom prst="rect">
            <a:avLst/>
          </a:prstGeom>
          <a:noFill/>
          <a:ln w="9525">
            <a:noFill/>
            <a:miter lim="800000"/>
            <a:headEnd/>
            <a:tailEnd/>
          </a:ln>
        </p:spPr>
      </p:pic>
      <p:pic>
        <p:nvPicPr>
          <p:cNvPr id="7" name="Picture 2" descr="http://www.nature.com/nature/journal/v452/n7184/images/nature06690-f3.2.jpg"/>
          <p:cNvPicPr>
            <a:picLocks noChangeAspect="1" noChangeArrowheads="1"/>
          </p:cNvPicPr>
          <p:nvPr/>
        </p:nvPicPr>
        <p:blipFill>
          <a:blip r:embed="rId3" cstate="print"/>
          <a:srcRect r="30028"/>
          <a:stretch>
            <a:fillRect/>
          </a:stretch>
        </p:blipFill>
        <p:spPr bwMode="auto">
          <a:xfrm>
            <a:off x="5644867" y="2314531"/>
            <a:ext cx="3445974" cy="1859656"/>
          </a:xfrm>
          <a:prstGeom prst="rect">
            <a:avLst/>
          </a:prstGeom>
          <a:noFill/>
          <a:ln w="9525">
            <a:noFill/>
            <a:miter lim="800000"/>
            <a:headEnd/>
            <a:tailEnd/>
          </a:ln>
        </p:spPr>
      </p:pic>
      <p:sp>
        <p:nvSpPr>
          <p:cNvPr id="8" name="TextBox 4"/>
          <p:cNvSpPr txBox="1">
            <a:spLocks noChangeArrowheads="1"/>
          </p:cNvSpPr>
          <p:nvPr/>
        </p:nvSpPr>
        <p:spPr bwMode="auto">
          <a:xfrm>
            <a:off x="7588422" y="4380115"/>
            <a:ext cx="1327547" cy="253916"/>
          </a:xfrm>
          <a:prstGeom prst="rect">
            <a:avLst/>
          </a:prstGeom>
          <a:noFill/>
          <a:ln w="9525">
            <a:noFill/>
            <a:miter lim="800000"/>
            <a:headEnd/>
            <a:tailEnd/>
          </a:ln>
        </p:spPr>
        <p:txBody>
          <a:bodyPr>
            <a:spAutoFit/>
          </a:bodyPr>
          <a:lstStyle/>
          <a:p>
            <a:r>
              <a:rPr lang="en-GB" sz="1050" b="1" dirty="0" err="1"/>
              <a:t>Minobe</a:t>
            </a:r>
            <a:r>
              <a:rPr lang="en-GB" sz="1050" b="1" dirty="0"/>
              <a:t> et al. 2008</a:t>
            </a:r>
          </a:p>
        </p:txBody>
      </p:sp>
      <p:sp>
        <p:nvSpPr>
          <p:cNvPr id="10" name="Text Placeholder 9"/>
          <p:cNvSpPr txBox="1">
            <a:spLocks noGrp="1"/>
          </p:cNvSpPr>
          <p:nvPr>
            <p:ph type="body" sz="quarter" idx="11"/>
          </p:nvPr>
        </p:nvSpPr>
        <p:spPr>
          <a:xfrm>
            <a:off x="5223263" y="596532"/>
            <a:ext cx="3538896" cy="1279838"/>
          </a:xfrm>
          <a:prstGeom prst="rect">
            <a:avLst/>
          </a:prstGeom>
          <a:noFill/>
          <a:ln>
            <a:noFill/>
          </a:ln>
        </p:spPr>
        <p:txBody>
          <a:bodyPr wrap="square" rtlCol="0">
            <a:spAutoFit/>
          </a:bodyPr>
          <a:lstStyle/>
          <a:p>
            <a:pPr marL="285750" indent="-285750">
              <a:buFont typeface="Arial" panose="020B0604020202020204" pitchFamily="34" charset="0"/>
              <a:buChar char="•"/>
            </a:pPr>
            <a:r>
              <a:rPr lang="en-GB" sz="1800" dirty="0"/>
              <a:t>Modelled rain rates depend on resolution of SST field</a:t>
            </a:r>
          </a:p>
          <a:p>
            <a:pPr marL="285750" indent="-285750">
              <a:buFont typeface="Arial" panose="020B0604020202020204" pitchFamily="34" charset="0"/>
              <a:buChar char="•"/>
            </a:pPr>
            <a:r>
              <a:rPr lang="en-GB" sz="1800" dirty="0"/>
              <a:t>Effects may be seen into upper troposphere</a:t>
            </a:r>
          </a:p>
        </p:txBody>
      </p:sp>
    </p:spTree>
    <p:extLst>
      <p:ext uri="{BB962C8B-B14F-4D97-AF65-F5344CB8AC3E}">
        <p14:creationId xmlns:p14="http://schemas.microsoft.com/office/powerpoint/2010/main" val="2062026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197645" y="1146626"/>
            <a:ext cx="4900628" cy="1319362"/>
          </a:xfrm>
        </p:spPr>
        <p:txBody>
          <a:bodyPr/>
          <a:lstStyle/>
          <a:p>
            <a:pPr marL="285750" indent="-285750">
              <a:buFont typeface="Arial" panose="020B0604020202020204" pitchFamily="34" charset="0"/>
              <a:buChar char="•"/>
            </a:pPr>
            <a:r>
              <a:rPr lang="en-GB" dirty="0"/>
              <a:t>Imprint of eddies seen in atmosphere - downwind momentum mechanism appears to dominate</a:t>
            </a:r>
          </a:p>
          <a:p>
            <a:pPr marL="285750" indent="-285750">
              <a:buFont typeface="Arial" panose="020B0604020202020204" pitchFamily="34" charset="0"/>
              <a:buChar char="•"/>
            </a:pPr>
            <a:r>
              <a:rPr lang="en-GB" dirty="0"/>
              <a:t>Do we see such a strong coupling in the model and does it matter which grid fluxes are calculated on? (S. Ashby)</a:t>
            </a:r>
          </a:p>
          <a:p>
            <a:endParaRPr lang="en-GB" dirty="0"/>
          </a:p>
        </p:txBody>
      </p:sp>
      <p:pic>
        <p:nvPicPr>
          <p:cNvPr id="7" name="Picture 6" descr="Frenger_rain_cloud.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45" y="2588655"/>
            <a:ext cx="4616410" cy="2554845"/>
          </a:xfrm>
          <a:prstGeom prst="rect">
            <a:avLst/>
          </a:prstGeom>
        </p:spPr>
      </p:pic>
      <p:sp>
        <p:nvSpPr>
          <p:cNvPr id="8" name="TextBox 7"/>
          <p:cNvSpPr txBox="1"/>
          <p:nvPr/>
        </p:nvSpPr>
        <p:spPr>
          <a:xfrm>
            <a:off x="7291701" y="4475617"/>
            <a:ext cx="1577676" cy="276999"/>
          </a:xfrm>
          <a:prstGeom prst="rect">
            <a:avLst/>
          </a:prstGeom>
          <a:noFill/>
        </p:spPr>
        <p:txBody>
          <a:bodyPr wrap="none" rtlCol="0">
            <a:spAutoFit/>
          </a:bodyPr>
          <a:lstStyle/>
          <a:p>
            <a:r>
              <a:rPr lang="en-GB" sz="1200" b="1" dirty="0" err="1"/>
              <a:t>Frenger</a:t>
            </a:r>
            <a:r>
              <a:rPr lang="en-GB" sz="1200" b="1" dirty="0"/>
              <a:t> et al., 2013</a:t>
            </a:r>
          </a:p>
        </p:txBody>
      </p:sp>
      <p:pic>
        <p:nvPicPr>
          <p:cNvPr id="6146" name="Picture 2" descr="Fig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6772" y="8043"/>
            <a:ext cx="3678389" cy="435368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a:xfrm>
            <a:off x="1901455" y="92491"/>
            <a:ext cx="3459955" cy="1054135"/>
          </a:xfrm>
        </p:spPr>
        <p:txBody>
          <a:bodyPr/>
          <a:lstStyle/>
          <a:p>
            <a:r>
              <a:rPr lang="en-GB" sz="3200" b="1" dirty="0"/>
              <a:t>Eddies imprint on atmosphere</a:t>
            </a:r>
          </a:p>
        </p:txBody>
      </p:sp>
    </p:spTree>
    <p:extLst>
      <p:ext uri="{BB962C8B-B14F-4D97-AF65-F5344CB8AC3E}">
        <p14:creationId xmlns:p14="http://schemas.microsoft.com/office/powerpoint/2010/main" val="291157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p:txBody>
          <a:bodyPr/>
          <a:lstStyle/>
          <a:p>
            <a:pPr marL="285750" indent="-285750">
              <a:buFont typeface="Arial" panose="020B0604020202020204" pitchFamily="34" charset="0"/>
              <a:buChar char="•"/>
            </a:pPr>
            <a:r>
              <a:rPr lang="en-GB" dirty="0"/>
              <a:t>Scientifically, resolution should be chosen based on the scales that can be resolved</a:t>
            </a:r>
          </a:p>
          <a:p>
            <a:pPr marL="285750" indent="-285750">
              <a:buFont typeface="Arial" panose="020B0604020202020204" pitchFamily="34" charset="0"/>
              <a:buChar char="•"/>
            </a:pPr>
            <a:r>
              <a:rPr lang="en-GB" dirty="0"/>
              <a:t>However, the choice of resolution is usually made on the basis of computational constraints</a:t>
            </a:r>
          </a:p>
          <a:p>
            <a:pPr marL="285750" indent="-285750">
              <a:buFont typeface="Arial" panose="020B0604020202020204" pitchFamily="34" charset="0"/>
              <a:buChar char="•"/>
            </a:pPr>
            <a:r>
              <a:rPr lang="en-GB" dirty="0"/>
              <a:t>Shorter range predictions can run with higher resolution models – climate models are very constrained in the choices</a:t>
            </a:r>
          </a:p>
        </p:txBody>
      </p:sp>
      <p:sp>
        <p:nvSpPr>
          <p:cNvPr id="5" name="Title 4"/>
          <p:cNvSpPr>
            <a:spLocks noGrp="1"/>
          </p:cNvSpPr>
          <p:nvPr>
            <p:ph type="title"/>
          </p:nvPr>
        </p:nvSpPr>
        <p:spPr>
          <a:xfrm>
            <a:off x="353250" y="710862"/>
            <a:ext cx="8437500" cy="623248"/>
          </a:xfrm>
        </p:spPr>
        <p:txBody>
          <a:bodyPr/>
          <a:lstStyle/>
          <a:p>
            <a:r>
              <a:rPr lang="en-GB" b="1" dirty="0"/>
              <a:t>1. Introduction</a:t>
            </a:r>
          </a:p>
        </p:txBody>
      </p:sp>
      <p:pic>
        <p:nvPicPr>
          <p:cNvPr id="16" name="image16.png"/>
          <p:cNvPicPr/>
          <p:nvPr/>
        </p:nvPicPr>
        <p:blipFill>
          <a:blip r:embed="rId2" cstate="print"/>
          <a:srcRect/>
          <a:stretch>
            <a:fillRect/>
          </a:stretch>
        </p:blipFill>
        <p:spPr>
          <a:xfrm>
            <a:off x="5401380" y="3266568"/>
            <a:ext cx="3169306" cy="1434024"/>
          </a:xfrm>
          <a:prstGeom prst="rect">
            <a:avLst/>
          </a:prstGeom>
          <a:ln/>
        </p:spPr>
      </p:pic>
      <p:pic>
        <p:nvPicPr>
          <p:cNvPr id="7" name="Picture 52" descr="ImprovingSkill"/>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95362" y="121174"/>
            <a:ext cx="4008587" cy="3007429"/>
          </a:xfrm>
          <a:prstGeom prst="rect">
            <a:avLst/>
          </a:prstGeom>
          <a:noFill/>
          <a:ln w="25400">
            <a:noFill/>
            <a:miter lim="800000"/>
            <a:headEnd/>
            <a:tailEnd/>
          </a:ln>
        </p:spPr>
      </p:pic>
    </p:spTree>
    <p:extLst>
      <p:ext uri="{BB962C8B-B14F-4D97-AF65-F5344CB8AC3E}">
        <p14:creationId xmlns:p14="http://schemas.microsoft.com/office/powerpoint/2010/main" val="333379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313373" y="1262204"/>
            <a:ext cx="4488871" cy="1665666"/>
          </a:xfrm>
        </p:spPr>
        <p:txBody>
          <a:bodyPr/>
          <a:lstStyle/>
          <a:p>
            <a:pPr marL="285750" indent="-285750">
              <a:buFont typeface="Arial" panose="020B0604020202020204" pitchFamily="34" charset="0"/>
              <a:buChar char="•"/>
            </a:pPr>
            <a:r>
              <a:rPr lang="en-GB" dirty="0"/>
              <a:t>Differences between models with actual SST and SST filtered to remove eddies</a:t>
            </a:r>
          </a:p>
          <a:p>
            <a:pPr marL="285750" indent="-285750">
              <a:buFont typeface="Arial" panose="020B0604020202020204" pitchFamily="34" charset="0"/>
              <a:buChar char="•"/>
            </a:pPr>
            <a:r>
              <a:rPr lang="en-GB" dirty="0"/>
              <a:t>Difference in wind, SLP and transient KE</a:t>
            </a:r>
          </a:p>
          <a:p>
            <a:pPr marL="285750" indent="-285750">
              <a:buFont typeface="Arial" panose="020B0604020202020204" pitchFamily="34" charset="0"/>
              <a:buChar char="•"/>
            </a:pPr>
            <a:endParaRPr lang="en-GB" dirty="0"/>
          </a:p>
        </p:txBody>
      </p:sp>
      <p:sp>
        <p:nvSpPr>
          <p:cNvPr id="5" name="Title 4"/>
          <p:cNvSpPr>
            <a:spLocks noGrp="1"/>
          </p:cNvSpPr>
          <p:nvPr>
            <p:ph type="title"/>
          </p:nvPr>
        </p:nvSpPr>
        <p:spPr>
          <a:xfrm>
            <a:off x="121239" y="500352"/>
            <a:ext cx="9022761" cy="561692"/>
          </a:xfrm>
        </p:spPr>
        <p:txBody>
          <a:bodyPr/>
          <a:lstStyle/>
          <a:p>
            <a:r>
              <a:rPr lang="en-GB" sz="3200" b="1" dirty="0"/>
              <a:t>Eddies affecting atmosphere circulation</a:t>
            </a:r>
          </a:p>
        </p:txBody>
      </p:sp>
      <p:pic>
        <p:nvPicPr>
          <p:cNvPr id="7170" name="Picture 2" descr="Fig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1962" y="1388575"/>
            <a:ext cx="4158108" cy="27120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597051" y="4427770"/>
            <a:ext cx="1343018" cy="276999"/>
          </a:xfrm>
          <a:prstGeom prst="rect">
            <a:avLst/>
          </a:prstGeom>
          <a:noFill/>
          <a:ln>
            <a:noFill/>
          </a:ln>
        </p:spPr>
        <p:txBody>
          <a:bodyPr wrap="square" rtlCol="0">
            <a:spAutoFit/>
          </a:bodyPr>
          <a:lstStyle/>
          <a:p>
            <a:r>
              <a:rPr lang="en-GB" sz="1200" b="1" dirty="0"/>
              <a:t>Ma et al., 2015</a:t>
            </a:r>
          </a:p>
        </p:txBody>
      </p:sp>
      <p:pic>
        <p:nvPicPr>
          <p:cNvPr id="6" name="Picture 5"/>
          <p:cNvPicPr>
            <a:picLocks noChangeAspect="1"/>
          </p:cNvPicPr>
          <p:nvPr/>
        </p:nvPicPr>
        <p:blipFill>
          <a:blip r:embed="rId3"/>
          <a:stretch>
            <a:fillRect/>
          </a:stretch>
        </p:blipFill>
        <p:spPr>
          <a:xfrm>
            <a:off x="496209" y="2384269"/>
            <a:ext cx="3799498" cy="1716397"/>
          </a:xfrm>
          <a:prstGeom prst="rect">
            <a:avLst/>
          </a:prstGeom>
        </p:spPr>
      </p:pic>
    </p:spTree>
    <p:extLst>
      <p:ext uri="{BB962C8B-B14F-4D97-AF65-F5344CB8AC3E}">
        <p14:creationId xmlns:p14="http://schemas.microsoft.com/office/powerpoint/2010/main" val="422858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051" y="0"/>
            <a:ext cx="8437500" cy="1054135"/>
          </a:xfrm>
        </p:spPr>
        <p:txBody>
          <a:bodyPr/>
          <a:lstStyle/>
          <a:p>
            <a:r>
              <a:rPr lang="en-GB" sz="3200" b="1" dirty="0">
                <a:latin typeface="Arial" pitchFamily="34" charset="0"/>
                <a:cs typeface="Arial" pitchFamily="34" charset="0"/>
              </a:rPr>
              <a:t>Improved winter blocking at eddy permitting resolution</a:t>
            </a:r>
          </a:p>
        </p:txBody>
      </p:sp>
      <p:pic>
        <p:nvPicPr>
          <p:cNvPr id="218116" name="Picture 4" descr="Figure 1"/>
          <p:cNvPicPr>
            <a:picLocks noChangeAspect="1" noChangeArrowheads="1"/>
          </p:cNvPicPr>
          <p:nvPr/>
        </p:nvPicPr>
        <p:blipFill>
          <a:blip r:embed="rId2" cstate="print"/>
          <a:srcRect/>
          <a:stretch>
            <a:fillRect/>
          </a:stretch>
        </p:blipFill>
        <p:spPr bwMode="auto">
          <a:xfrm>
            <a:off x="2045296" y="1425563"/>
            <a:ext cx="3499919" cy="3440052"/>
          </a:xfrm>
          <a:prstGeom prst="rect">
            <a:avLst/>
          </a:prstGeom>
          <a:noFill/>
        </p:spPr>
      </p:pic>
      <p:pic>
        <p:nvPicPr>
          <p:cNvPr id="218118" name="Picture 6" descr="Figure 2"/>
          <p:cNvPicPr>
            <a:picLocks noChangeAspect="1" noChangeArrowheads="1"/>
          </p:cNvPicPr>
          <p:nvPr/>
        </p:nvPicPr>
        <p:blipFill>
          <a:blip r:embed="rId3" cstate="print"/>
          <a:srcRect/>
          <a:stretch>
            <a:fillRect/>
          </a:stretch>
        </p:blipFill>
        <p:spPr bwMode="auto">
          <a:xfrm>
            <a:off x="5556326" y="1420846"/>
            <a:ext cx="3393764" cy="3335712"/>
          </a:xfrm>
          <a:prstGeom prst="rect">
            <a:avLst/>
          </a:prstGeom>
          <a:noFill/>
        </p:spPr>
      </p:pic>
      <p:sp>
        <p:nvSpPr>
          <p:cNvPr id="7" name="TextBox 6"/>
          <p:cNvSpPr txBox="1"/>
          <p:nvPr/>
        </p:nvSpPr>
        <p:spPr>
          <a:xfrm>
            <a:off x="7210586" y="4804946"/>
            <a:ext cx="1933414" cy="338554"/>
          </a:xfrm>
          <a:prstGeom prst="rect">
            <a:avLst/>
          </a:prstGeom>
          <a:noFill/>
        </p:spPr>
        <p:txBody>
          <a:bodyPr wrap="none" rtlCol="0">
            <a:spAutoFit/>
          </a:bodyPr>
          <a:lstStyle/>
          <a:p>
            <a:r>
              <a:rPr lang="en-GB" sz="1600" b="1" dirty="0">
                <a:solidFill>
                  <a:schemeClr val="tx1"/>
                </a:solidFill>
              </a:rPr>
              <a:t>Scaife et al., 2011 </a:t>
            </a:r>
          </a:p>
        </p:txBody>
      </p:sp>
      <p:sp>
        <p:nvSpPr>
          <p:cNvPr id="8" name="TextBox 7"/>
          <p:cNvSpPr txBox="1"/>
          <p:nvPr/>
        </p:nvSpPr>
        <p:spPr>
          <a:xfrm>
            <a:off x="115266" y="1694638"/>
            <a:ext cx="2049094" cy="2862322"/>
          </a:xfrm>
          <a:prstGeom prst="rect">
            <a:avLst/>
          </a:prstGeom>
          <a:noFill/>
        </p:spPr>
        <p:txBody>
          <a:bodyPr wrap="square" rtlCol="0">
            <a:spAutoFit/>
          </a:bodyPr>
          <a:lstStyle/>
          <a:p>
            <a:r>
              <a:rPr lang="en-GB" sz="1800" dirty="0">
                <a:solidFill>
                  <a:schemeClr val="tx1"/>
                </a:solidFill>
              </a:rPr>
              <a:t>Reduction in SST bias moving from 1 degree to ¼ degree improved blocking</a:t>
            </a:r>
          </a:p>
          <a:p>
            <a:endParaRPr lang="en-GB" sz="1800" dirty="0"/>
          </a:p>
          <a:p>
            <a:r>
              <a:rPr lang="en-GB" sz="1800" dirty="0">
                <a:solidFill>
                  <a:schemeClr val="tx1"/>
                </a:solidFill>
              </a:rPr>
              <a:t>Bias largely due to steering of North Atlantic current</a:t>
            </a:r>
          </a:p>
        </p:txBody>
      </p:sp>
    </p:spTree>
    <p:extLst>
      <p:ext uri="{BB962C8B-B14F-4D97-AF65-F5344CB8AC3E}">
        <p14:creationId xmlns:p14="http://schemas.microsoft.com/office/powerpoint/2010/main" val="212938480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63394" y="1800091"/>
            <a:ext cx="3423167" cy="2714030"/>
          </a:xfrm>
        </p:spPr>
        <p:txBody>
          <a:bodyPr/>
          <a:lstStyle/>
          <a:p>
            <a:pPr marL="285750" indent="-285750">
              <a:buFont typeface="Arial" panose="020B0604020202020204" pitchFamily="34" charset="0"/>
              <a:buChar char="•"/>
            </a:pPr>
            <a:r>
              <a:rPr lang="en-GB" dirty="0"/>
              <a:t>SST errors due to topographic steering</a:t>
            </a:r>
          </a:p>
          <a:p>
            <a:pPr marL="285750" indent="-285750">
              <a:buFont typeface="Arial" panose="020B0604020202020204" pitchFamily="34" charset="0"/>
              <a:buChar char="•"/>
            </a:pPr>
            <a:r>
              <a:rPr lang="en-GB" dirty="0"/>
              <a:t>Response: (1) meridional heat advection by a mean wind anomaly; (2) meridional heat advection by the transient eddies; and/or (3) ascent and the associated adiabatic cooling over the western boundary currents (WBC) and their extensions</a:t>
            </a:r>
          </a:p>
          <a:p>
            <a:pPr marL="285750" indent="-285750">
              <a:buFont typeface="Arial" panose="020B0604020202020204" pitchFamily="34" charset="0"/>
              <a:buChar char="•"/>
            </a:pPr>
            <a:r>
              <a:rPr lang="en-GB" dirty="0"/>
              <a:t>3 dominates in these experiments</a:t>
            </a:r>
          </a:p>
        </p:txBody>
      </p:sp>
      <p:sp>
        <p:nvSpPr>
          <p:cNvPr id="5" name="Title 4"/>
          <p:cNvSpPr>
            <a:spLocks noGrp="1"/>
          </p:cNvSpPr>
          <p:nvPr>
            <p:ph type="title"/>
          </p:nvPr>
        </p:nvSpPr>
        <p:spPr>
          <a:xfrm>
            <a:off x="260747" y="618764"/>
            <a:ext cx="4762483" cy="1054135"/>
          </a:xfrm>
        </p:spPr>
        <p:txBody>
          <a:bodyPr/>
          <a:lstStyle/>
          <a:p>
            <a:r>
              <a:rPr lang="en-GB" sz="3200" b="1" dirty="0"/>
              <a:t>Atmosphere response to SST errors</a:t>
            </a:r>
          </a:p>
        </p:txBody>
      </p:sp>
      <p:sp>
        <p:nvSpPr>
          <p:cNvPr id="6" name="TextBox 5"/>
          <p:cNvSpPr txBox="1"/>
          <p:nvPr/>
        </p:nvSpPr>
        <p:spPr>
          <a:xfrm>
            <a:off x="8228580" y="4148308"/>
            <a:ext cx="1151623" cy="461665"/>
          </a:xfrm>
          <a:prstGeom prst="rect">
            <a:avLst/>
          </a:prstGeom>
          <a:noFill/>
          <a:ln>
            <a:noFill/>
          </a:ln>
        </p:spPr>
        <p:txBody>
          <a:bodyPr wrap="square" rtlCol="0">
            <a:spAutoFit/>
          </a:bodyPr>
          <a:lstStyle/>
          <a:p>
            <a:r>
              <a:rPr lang="en-GB" sz="1200" b="1" dirty="0"/>
              <a:t>Lee et al., 2017</a:t>
            </a:r>
          </a:p>
        </p:txBody>
      </p:sp>
      <p:pic>
        <p:nvPicPr>
          <p:cNvPr id="5122" name="Picture 2" descr="https://media.springernature.com/original/springer-static/image/art%3A10.1007%2Fs00382-018-4083-9/MediaObjects/382_2018_4083_Fig1_HTM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86561" y="1242012"/>
            <a:ext cx="3103768" cy="34783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media.springernature.com/original/springer-static/image/art%3A10.1007%2Fs00382-018-4083-9/MediaObjects/382_2018_4083_Fig8_HTML.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2375" y="325397"/>
            <a:ext cx="2302321" cy="3700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9665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4"/>
          <p:cNvSpPr>
            <a:spLocks noGrp="1"/>
          </p:cNvSpPr>
          <p:nvPr>
            <p:ph type="title"/>
          </p:nvPr>
        </p:nvSpPr>
        <p:spPr>
          <a:xfrm>
            <a:off x="191326" y="707772"/>
            <a:ext cx="8437500" cy="623248"/>
          </a:xfrm>
        </p:spPr>
        <p:txBody>
          <a:bodyPr/>
          <a:lstStyle/>
          <a:p>
            <a:r>
              <a:rPr lang="en-GB" b="1" dirty="0"/>
              <a:t>Emerging paradigm</a:t>
            </a:r>
          </a:p>
        </p:txBody>
      </p:sp>
      <p:pic>
        <p:nvPicPr>
          <p:cNvPr id="6" name="Picture 5"/>
          <p:cNvPicPr>
            <a:picLocks noChangeAspect="1"/>
          </p:cNvPicPr>
          <p:nvPr/>
        </p:nvPicPr>
        <p:blipFill>
          <a:blip r:embed="rId2"/>
          <a:stretch>
            <a:fillRect/>
          </a:stretch>
        </p:blipFill>
        <p:spPr>
          <a:xfrm>
            <a:off x="-193286" y="1487150"/>
            <a:ext cx="6863459" cy="3088860"/>
          </a:xfrm>
          <a:prstGeom prst="rect">
            <a:avLst/>
          </a:prstGeom>
        </p:spPr>
      </p:pic>
      <p:sp>
        <p:nvSpPr>
          <p:cNvPr id="8" name="TextBox 7"/>
          <p:cNvSpPr txBox="1"/>
          <p:nvPr/>
        </p:nvSpPr>
        <p:spPr>
          <a:xfrm>
            <a:off x="6391375" y="1768059"/>
            <a:ext cx="2752625" cy="1129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600" dirty="0">
                <a:sym typeface="Helvetica Light"/>
              </a:rPr>
              <a:t>Need sufficiently h</a:t>
            </a:r>
            <a:r>
              <a:rPr kumimoji="0" lang="en-GB" sz="1600" b="0" i="0" u="none" strike="noStrike" cap="none" spc="0" normalizeH="0" baseline="0" dirty="0">
                <a:ln>
                  <a:noFill/>
                </a:ln>
                <a:solidFill>
                  <a:schemeClr val="tx1"/>
                </a:solidFill>
                <a:effectLst/>
                <a:uFillTx/>
                <a:latin typeface="+mn-lt"/>
                <a:ea typeface="+mn-ea"/>
                <a:cs typeface="+mn-cs"/>
                <a:sym typeface="Helvetica Light"/>
              </a:rPr>
              <a:t>igh resolution in atmosphere </a:t>
            </a:r>
            <a:r>
              <a:rPr lang="en-GB" sz="1600" dirty="0">
                <a:sym typeface="Helvetica Light"/>
              </a:rPr>
              <a:t>model to</a:t>
            </a:r>
            <a:r>
              <a:rPr kumimoji="0" lang="en-GB" sz="1600" b="0" i="0" u="none" strike="noStrike" cap="none" spc="0" normalizeH="0" baseline="0" dirty="0">
                <a:ln>
                  <a:noFill/>
                </a:ln>
                <a:solidFill>
                  <a:schemeClr val="tx1"/>
                </a:solidFill>
                <a:effectLst/>
                <a:uFillTx/>
                <a:latin typeface="+mn-lt"/>
                <a:ea typeface="+mn-ea"/>
                <a:cs typeface="+mn-cs"/>
                <a:sym typeface="Helvetica Light"/>
              </a:rPr>
              <a:t> capture connection to upper </a:t>
            </a:r>
            <a:r>
              <a:rPr kumimoji="0" lang="en-GB" sz="1600" b="0" i="0" u="none" strike="noStrike" cap="none" spc="0" normalizeH="0" baseline="0" dirty="0" err="1">
                <a:ln>
                  <a:noFill/>
                </a:ln>
                <a:solidFill>
                  <a:schemeClr val="tx1"/>
                </a:solidFill>
                <a:effectLst/>
                <a:uFillTx/>
                <a:latin typeface="+mn-lt"/>
                <a:ea typeface="+mn-ea"/>
                <a:cs typeface="+mn-cs"/>
                <a:sym typeface="Helvetica Light"/>
              </a:rPr>
              <a:t>tropsphere</a:t>
            </a:r>
            <a:endParaRPr kumimoji="0" lang="en-GB" sz="1600" b="0" i="0" u="none" strike="noStrike" cap="none" spc="0" normalizeH="0" baseline="0" dirty="0">
              <a:ln>
                <a:noFill/>
              </a:ln>
              <a:solidFill>
                <a:schemeClr val="tx1"/>
              </a:solidFill>
              <a:effectLst/>
              <a:uFillTx/>
              <a:latin typeface="+mn-lt"/>
              <a:ea typeface="+mn-ea"/>
              <a:cs typeface="+mn-cs"/>
              <a:sym typeface="Helvetica Light"/>
            </a:endParaRPr>
          </a:p>
        </p:txBody>
      </p:sp>
      <p:sp>
        <p:nvSpPr>
          <p:cNvPr id="7" name="TextBox 6"/>
          <p:cNvSpPr txBox="1"/>
          <p:nvPr/>
        </p:nvSpPr>
        <p:spPr>
          <a:xfrm>
            <a:off x="7680961" y="4106744"/>
            <a:ext cx="1524676" cy="276999"/>
          </a:xfrm>
          <a:prstGeom prst="rect">
            <a:avLst/>
          </a:prstGeom>
          <a:noFill/>
          <a:ln>
            <a:noFill/>
          </a:ln>
        </p:spPr>
        <p:txBody>
          <a:bodyPr wrap="square" rtlCol="0">
            <a:spAutoFit/>
          </a:bodyPr>
          <a:lstStyle/>
          <a:p>
            <a:r>
              <a:rPr lang="en-GB" sz="1200" b="1" dirty="0"/>
              <a:t>Arnaud Czaja</a:t>
            </a:r>
          </a:p>
        </p:txBody>
      </p:sp>
    </p:spTree>
    <p:extLst>
      <p:ext uri="{BB962C8B-B14F-4D97-AF65-F5344CB8AC3E}">
        <p14:creationId xmlns:p14="http://schemas.microsoft.com/office/powerpoint/2010/main" val="1560424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itle 1"/>
          <p:cNvSpPr>
            <a:spLocks noGrp="1"/>
          </p:cNvSpPr>
          <p:nvPr>
            <p:ph type="title"/>
          </p:nvPr>
        </p:nvSpPr>
        <p:spPr>
          <a:xfrm>
            <a:off x="1879235" y="145605"/>
            <a:ext cx="6203155" cy="1054135"/>
          </a:xfrm>
        </p:spPr>
        <p:txBody>
          <a:bodyPr/>
          <a:lstStyle/>
          <a:p>
            <a:r>
              <a:rPr lang="en-GB" sz="3200" b="1" dirty="0"/>
              <a:t>Impact of eddy-atmosphere interaction on the ocean</a:t>
            </a:r>
          </a:p>
        </p:txBody>
      </p:sp>
      <p:sp>
        <p:nvSpPr>
          <p:cNvPr id="7" name="Text Placeholder 6"/>
          <p:cNvSpPr txBox="1">
            <a:spLocks noGrp="1"/>
          </p:cNvSpPr>
          <p:nvPr>
            <p:ph type="body" sz="quarter" idx="11"/>
          </p:nvPr>
        </p:nvSpPr>
        <p:spPr>
          <a:xfrm>
            <a:off x="0" y="1446545"/>
            <a:ext cx="4782697" cy="623248"/>
          </a:xfrm>
          <a:prstGeom prst="rect">
            <a:avLst/>
          </a:prstGeom>
          <a:noFill/>
        </p:spPr>
        <p:txBody>
          <a:bodyPr wrap="square" rtlCol="0">
            <a:spAutoFit/>
          </a:bodyPr>
          <a:lstStyle/>
          <a:p>
            <a:pPr marL="285750" indent="-285750">
              <a:buFont typeface="Arial" panose="020B0604020202020204" pitchFamily="34" charset="0"/>
              <a:buChar char="•"/>
            </a:pPr>
            <a:r>
              <a:rPr lang="en-GB" sz="1800" dirty="0"/>
              <a:t>Interaction of eddies with the atmosphere impacts on the ocean circulation</a:t>
            </a:r>
          </a:p>
        </p:txBody>
      </p:sp>
      <p:pic>
        <p:nvPicPr>
          <p:cNvPr id="8" name="Picture 2" descr="Kuroshio response to OME-A feedback simulated by eddy-resolving global and regional climate models."/>
          <p:cNvPicPr>
            <a:picLocks noChangeAspect="1" noChangeArrowheads="1"/>
          </p:cNvPicPr>
          <p:nvPr/>
        </p:nvPicPr>
        <p:blipFill>
          <a:blip r:embed="rId2" cstate="print"/>
          <a:srcRect/>
          <a:stretch>
            <a:fillRect/>
          </a:stretch>
        </p:blipFill>
        <p:spPr bwMode="auto">
          <a:xfrm>
            <a:off x="277707" y="2257642"/>
            <a:ext cx="4438271" cy="2286648"/>
          </a:xfrm>
          <a:prstGeom prst="rect">
            <a:avLst/>
          </a:prstGeom>
          <a:noFill/>
        </p:spPr>
      </p:pic>
      <p:pic>
        <p:nvPicPr>
          <p:cNvPr id="8194" name="Picture 2" descr="Fig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0191" y="1260963"/>
            <a:ext cx="4114155" cy="328332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7793850" y="4504087"/>
            <a:ext cx="1350150" cy="276999"/>
          </a:xfrm>
          <a:prstGeom prst="rect">
            <a:avLst/>
          </a:prstGeom>
        </p:spPr>
        <p:txBody>
          <a:bodyPr wrap="square">
            <a:spAutoFit/>
          </a:bodyPr>
          <a:lstStyle/>
          <a:p>
            <a:r>
              <a:rPr lang="en-GB" sz="1200" b="1" dirty="0"/>
              <a:t>Ma et al., 2016</a:t>
            </a:r>
          </a:p>
        </p:txBody>
      </p:sp>
    </p:spTree>
    <p:extLst>
      <p:ext uri="{BB962C8B-B14F-4D97-AF65-F5344CB8AC3E}">
        <p14:creationId xmlns:p14="http://schemas.microsoft.com/office/powerpoint/2010/main" val="953603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a:solidFill>
                  <a:srgbClr val="2A2A2A"/>
                </a:solidFill>
                <a:sym typeface="Helvetica Light"/>
              </a:rPr>
              <a:t>																									                 © Crown Copyright 2017, Met Office</a:t>
            </a:r>
          </a:p>
        </p:txBody>
      </p:sp>
      <p:sp>
        <p:nvSpPr>
          <p:cNvPr id="4" name="Text Placeholder 3"/>
          <p:cNvSpPr>
            <a:spLocks noGrp="1"/>
          </p:cNvSpPr>
          <p:nvPr>
            <p:ph type="body" sz="quarter" idx="11"/>
          </p:nvPr>
        </p:nvSpPr>
        <p:spPr>
          <a:xfrm>
            <a:off x="234815" y="1405398"/>
            <a:ext cx="4050506" cy="2714030"/>
          </a:xfrm>
        </p:spPr>
        <p:txBody>
          <a:bodyPr/>
          <a:lstStyle/>
          <a:p>
            <a:r>
              <a:rPr lang="en-GB" dirty="0"/>
              <a:t>Resolution hierarchy of GC3.</a:t>
            </a:r>
          </a:p>
          <a:p>
            <a:pPr>
              <a:buNone/>
            </a:pPr>
            <a:r>
              <a:rPr lang="en-GB" dirty="0"/>
              <a:t> </a:t>
            </a:r>
          </a:p>
          <a:p>
            <a:r>
              <a:rPr lang="en-GB" dirty="0"/>
              <a:t>Ocean components is GO6 – NEMO at ORCA1 (L), ORCA025 (M) and ORCA12 (H).</a:t>
            </a:r>
          </a:p>
          <a:p>
            <a:endParaRPr lang="en-GB" dirty="0"/>
          </a:p>
          <a:p>
            <a:r>
              <a:rPr lang="en-GB" dirty="0"/>
              <a:t>Atmosphere resolutions – 150km (N96; L), 60km (N216; M), 25km (N512; H). </a:t>
            </a:r>
          </a:p>
          <a:p>
            <a:endParaRPr lang="en-GB" dirty="0"/>
          </a:p>
          <a:p>
            <a:r>
              <a:rPr lang="en-GB" dirty="0"/>
              <a:t>Control and 4xCO</a:t>
            </a:r>
            <a:r>
              <a:rPr lang="en-GB" sz="1100" dirty="0"/>
              <a:t>2.</a:t>
            </a:r>
            <a:endParaRPr lang="en-GB" dirty="0"/>
          </a:p>
        </p:txBody>
      </p:sp>
      <p:sp>
        <p:nvSpPr>
          <p:cNvPr id="5" name="Title 4"/>
          <p:cNvSpPr>
            <a:spLocks noGrp="1"/>
          </p:cNvSpPr>
          <p:nvPr>
            <p:ph type="title"/>
          </p:nvPr>
        </p:nvSpPr>
        <p:spPr>
          <a:xfrm>
            <a:off x="246321" y="735160"/>
            <a:ext cx="4429758" cy="561692"/>
          </a:xfrm>
        </p:spPr>
        <p:txBody>
          <a:bodyPr/>
          <a:lstStyle/>
          <a:p>
            <a:r>
              <a:rPr lang="en-GB" sz="3200" b="1" dirty="0"/>
              <a:t>Exploring resolution</a:t>
            </a:r>
          </a:p>
        </p:txBody>
      </p:sp>
      <p:graphicFrame>
        <p:nvGraphicFramePr>
          <p:cNvPr id="6" name="Table 5"/>
          <p:cNvGraphicFramePr>
            <a:graphicFrameLocks noGrp="1"/>
          </p:cNvGraphicFramePr>
          <p:nvPr/>
        </p:nvGraphicFramePr>
        <p:xfrm>
          <a:off x="4338004" y="2441087"/>
          <a:ext cx="4441192" cy="2250488"/>
        </p:xfrm>
        <a:graphic>
          <a:graphicData uri="http://schemas.openxmlformats.org/drawingml/2006/table">
            <a:tbl>
              <a:tblPr firstRow="1" bandRow="1">
                <a:tableStyleId>{5C22544A-7EE6-4342-B048-85BDC9FD1C3A}</a:tableStyleId>
              </a:tblPr>
              <a:tblGrid>
                <a:gridCol w="1110298">
                  <a:extLst>
                    <a:ext uri="{9D8B030D-6E8A-4147-A177-3AD203B41FA5}">
                      <a16:colId xmlns:a16="http://schemas.microsoft.com/office/drawing/2014/main" val="20000"/>
                    </a:ext>
                  </a:extLst>
                </a:gridCol>
                <a:gridCol w="1110298">
                  <a:extLst>
                    <a:ext uri="{9D8B030D-6E8A-4147-A177-3AD203B41FA5}">
                      <a16:colId xmlns:a16="http://schemas.microsoft.com/office/drawing/2014/main" val="20001"/>
                    </a:ext>
                  </a:extLst>
                </a:gridCol>
                <a:gridCol w="1110298">
                  <a:extLst>
                    <a:ext uri="{9D8B030D-6E8A-4147-A177-3AD203B41FA5}">
                      <a16:colId xmlns:a16="http://schemas.microsoft.com/office/drawing/2014/main" val="20002"/>
                    </a:ext>
                  </a:extLst>
                </a:gridCol>
                <a:gridCol w="1110298">
                  <a:extLst>
                    <a:ext uri="{9D8B030D-6E8A-4147-A177-3AD203B41FA5}">
                      <a16:colId xmlns:a16="http://schemas.microsoft.com/office/drawing/2014/main" val="20003"/>
                    </a:ext>
                  </a:extLst>
                </a:gridCol>
              </a:tblGrid>
              <a:tr h="348726">
                <a:tc>
                  <a:txBody>
                    <a:bodyPr/>
                    <a:lstStyle/>
                    <a:p>
                      <a:endParaRPr lang="en-GB" dirty="0"/>
                    </a:p>
                  </a:txBody>
                  <a:tcPr/>
                </a:tc>
                <a:tc>
                  <a:txBody>
                    <a:bodyPr/>
                    <a:lstStyle/>
                    <a:p>
                      <a:r>
                        <a:rPr lang="en-GB" dirty="0">
                          <a:solidFill>
                            <a:schemeClr val="tx1"/>
                          </a:solidFill>
                        </a:rPr>
                        <a:t>150km</a:t>
                      </a:r>
                    </a:p>
                    <a:p>
                      <a:r>
                        <a:rPr lang="en-GB" dirty="0">
                          <a:solidFill>
                            <a:schemeClr val="tx1"/>
                          </a:solidFill>
                        </a:rPr>
                        <a:t>N96</a:t>
                      </a:r>
                    </a:p>
                    <a:p>
                      <a:r>
                        <a:rPr lang="en-GB" dirty="0">
                          <a:solidFill>
                            <a:schemeClr val="tx1"/>
                          </a:solidFill>
                        </a:rPr>
                        <a:t>L</a:t>
                      </a:r>
                    </a:p>
                  </a:txBody>
                  <a:tcPr/>
                </a:tc>
                <a:tc>
                  <a:txBody>
                    <a:bodyPr/>
                    <a:lstStyle/>
                    <a:p>
                      <a:r>
                        <a:rPr lang="en-GB" dirty="0">
                          <a:solidFill>
                            <a:schemeClr val="tx1"/>
                          </a:solidFill>
                        </a:rPr>
                        <a:t>60km</a:t>
                      </a:r>
                    </a:p>
                    <a:p>
                      <a:r>
                        <a:rPr lang="en-GB" dirty="0">
                          <a:solidFill>
                            <a:schemeClr val="tx1"/>
                          </a:solidFill>
                        </a:rPr>
                        <a:t>N216</a:t>
                      </a:r>
                    </a:p>
                    <a:p>
                      <a:r>
                        <a:rPr lang="en-GB" dirty="0">
                          <a:solidFill>
                            <a:schemeClr val="tx1"/>
                          </a:solidFill>
                        </a:rPr>
                        <a:t>M</a:t>
                      </a:r>
                    </a:p>
                  </a:txBody>
                  <a:tcPr/>
                </a:tc>
                <a:tc>
                  <a:txBody>
                    <a:bodyPr/>
                    <a:lstStyle/>
                    <a:p>
                      <a:r>
                        <a:rPr lang="en-GB" dirty="0">
                          <a:solidFill>
                            <a:schemeClr val="tx1"/>
                          </a:solidFill>
                        </a:rPr>
                        <a:t>25km</a:t>
                      </a:r>
                    </a:p>
                    <a:p>
                      <a:r>
                        <a:rPr lang="en-GB" dirty="0">
                          <a:solidFill>
                            <a:schemeClr val="tx1"/>
                          </a:solidFill>
                        </a:rPr>
                        <a:t>N512</a:t>
                      </a:r>
                    </a:p>
                    <a:p>
                      <a:r>
                        <a:rPr lang="en-GB" dirty="0">
                          <a:solidFill>
                            <a:schemeClr val="tx1"/>
                          </a:solidFill>
                        </a:rPr>
                        <a:t>H</a:t>
                      </a:r>
                    </a:p>
                  </a:txBody>
                  <a:tcPr/>
                </a:tc>
                <a:extLst>
                  <a:ext uri="{0D108BD9-81ED-4DB2-BD59-A6C34878D82A}">
                    <a16:rowId xmlns:a16="http://schemas.microsoft.com/office/drawing/2014/main" val="10000"/>
                  </a:ext>
                </a:extLst>
              </a:tr>
              <a:tr h="610270">
                <a:tc>
                  <a:txBody>
                    <a:bodyPr/>
                    <a:lstStyle/>
                    <a:p>
                      <a:r>
                        <a:rPr lang="en-GB" b="1" dirty="0"/>
                        <a:t>ORCA1</a:t>
                      </a:r>
                    </a:p>
                    <a:p>
                      <a:r>
                        <a:rPr lang="en-GB" b="1" dirty="0"/>
                        <a:t>1</a:t>
                      </a:r>
                      <a:r>
                        <a:rPr lang="en-GB" b="1" baseline="0" dirty="0"/>
                        <a:t> deg</a:t>
                      </a:r>
                    </a:p>
                    <a:p>
                      <a:r>
                        <a:rPr lang="en-GB" b="1" baseline="0" dirty="0"/>
                        <a:t>L</a:t>
                      </a:r>
                      <a:endParaRPr lang="en-GB" b="1" dirty="0"/>
                    </a:p>
                  </a:txBody>
                  <a:tcPr/>
                </a:tc>
                <a:tc>
                  <a:txBody>
                    <a:bodyPr/>
                    <a:lstStyle/>
                    <a:p>
                      <a:r>
                        <a:rPr lang="en-GB" b="1" dirty="0"/>
                        <a:t>DECK/MIPs</a:t>
                      </a:r>
                    </a:p>
                    <a:p>
                      <a:r>
                        <a:rPr lang="en-GB" b="1" dirty="0"/>
                        <a:t>UKESM</a:t>
                      </a:r>
                    </a:p>
                    <a:p>
                      <a:r>
                        <a:rPr lang="en-GB" b="1" dirty="0"/>
                        <a:t>PD, </a:t>
                      </a:r>
                      <a:r>
                        <a:rPr lang="en-GB" b="1" i="1" dirty="0"/>
                        <a:t>CTL,</a:t>
                      </a:r>
                      <a:r>
                        <a:rPr lang="en-GB" b="1" i="1" baseline="0" dirty="0"/>
                        <a:t> </a:t>
                      </a:r>
                    </a:p>
                    <a:p>
                      <a:r>
                        <a:rPr lang="en-GB" b="1" i="1" baseline="0" dirty="0"/>
                        <a:t>HIST, 4XCO2</a:t>
                      </a:r>
                      <a:endParaRPr lang="en-GB" b="1" i="1" dirty="0"/>
                    </a:p>
                  </a:txBody>
                  <a:tcPr/>
                </a:tc>
                <a:tc>
                  <a:txBody>
                    <a:bodyPr/>
                    <a:lstStyle/>
                    <a:p>
                      <a:r>
                        <a:rPr lang="en-GB" b="1" i="1" dirty="0"/>
                        <a:t>CTL</a:t>
                      </a:r>
                    </a:p>
                  </a:txBody>
                  <a:tcPr/>
                </a:tc>
                <a:tc>
                  <a:txBody>
                    <a:bodyPr/>
                    <a:lstStyle/>
                    <a:p>
                      <a:endParaRPr lang="en-GB" b="1" dirty="0"/>
                    </a:p>
                  </a:txBody>
                  <a:tcPr/>
                </a:tc>
                <a:extLst>
                  <a:ext uri="{0D108BD9-81ED-4DB2-BD59-A6C34878D82A}">
                    <a16:rowId xmlns:a16="http://schemas.microsoft.com/office/drawing/2014/main" val="10001"/>
                  </a:ext>
                </a:extLst>
              </a:tr>
              <a:tr h="532154">
                <a:tc>
                  <a:txBody>
                    <a:bodyPr/>
                    <a:lstStyle/>
                    <a:p>
                      <a:r>
                        <a:rPr lang="en-GB" b="1" dirty="0"/>
                        <a:t>ORCA025</a:t>
                      </a:r>
                    </a:p>
                    <a:p>
                      <a:r>
                        <a:rPr lang="en-GB" b="1" dirty="0"/>
                        <a:t>1/4 deg</a:t>
                      </a:r>
                    </a:p>
                    <a:p>
                      <a:r>
                        <a:rPr lang="en-GB" b="1" dirty="0"/>
                        <a:t>M</a:t>
                      </a:r>
                    </a:p>
                  </a:txBody>
                  <a:tcPr/>
                </a:tc>
                <a:tc>
                  <a:txBody>
                    <a:bodyPr/>
                    <a:lstStyle/>
                    <a:p>
                      <a:r>
                        <a:rPr lang="en-GB" b="1" dirty="0"/>
                        <a:t>PD</a:t>
                      </a:r>
                    </a:p>
                  </a:txBody>
                  <a:tcPr/>
                </a:tc>
                <a:tc>
                  <a:txBody>
                    <a:bodyPr/>
                    <a:lstStyle/>
                    <a:p>
                      <a:r>
                        <a:rPr lang="en-GB" b="1" dirty="0"/>
                        <a:t>DECK/MIPs</a:t>
                      </a:r>
                    </a:p>
                    <a:p>
                      <a:r>
                        <a:rPr lang="en-GB" b="1" dirty="0"/>
                        <a:t>PD, </a:t>
                      </a:r>
                      <a:r>
                        <a:rPr lang="en-GB" b="1" i="1" dirty="0"/>
                        <a:t>CTL,</a:t>
                      </a:r>
                      <a:r>
                        <a:rPr lang="en-GB" b="1" i="1" baseline="0" dirty="0"/>
                        <a:t> </a:t>
                      </a:r>
                    </a:p>
                    <a:p>
                      <a:r>
                        <a:rPr lang="en-GB" b="1" i="1" baseline="0" dirty="0"/>
                        <a:t>HIST</a:t>
                      </a:r>
                      <a:endParaRPr lang="en-GB" b="1" i="1" dirty="0"/>
                    </a:p>
                  </a:txBody>
                  <a:tcPr/>
                </a:tc>
                <a:tc>
                  <a:txBody>
                    <a:bodyPr/>
                    <a:lstStyle/>
                    <a:p>
                      <a:r>
                        <a:rPr lang="en-GB" b="1" i="1" dirty="0"/>
                        <a:t>CTL,</a:t>
                      </a:r>
                      <a:r>
                        <a:rPr lang="en-GB" b="1" i="1" baseline="0" dirty="0"/>
                        <a:t> HIST, 4XCO2</a:t>
                      </a:r>
                      <a:endParaRPr lang="en-GB" b="1" i="1" dirty="0"/>
                    </a:p>
                  </a:txBody>
                  <a:tcPr/>
                </a:tc>
                <a:extLst>
                  <a:ext uri="{0D108BD9-81ED-4DB2-BD59-A6C34878D82A}">
                    <a16:rowId xmlns:a16="http://schemas.microsoft.com/office/drawing/2014/main" val="10002"/>
                  </a:ext>
                </a:extLst>
              </a:tr>
              <a:tr h="575334">
                <a:tc>
                  <a:txBody>
                    <a:bodyPr/>
                    <a:lstStyle/>
                    <a:p>
                      <a:r>
                        <a:rPr lang="en-GB" b="1" dirty="0"/>
                        <a:t>ORCA12</a:t>
                      </a:r>
                    </a:p>
                    <a:p>
                      <a:r>
                        <a:rPr lang="en-GB" b="1" dirty="0"/>
                        <a:t>1/12 deg</a:t>
                      </a:r>
                    </a:p>
                    <a:p>
                      <a:r>
                        <a:rPr lang="en-GB" b="1" dirty="0"/>
                        <a:t>H</a:t>
                      </a:r>
                    </a:p>
                  </a:txBody>
                  <a:tcPr/>
                </a:tc>
                <a:tc>
                  <a:txBody>
                    <a:bodyPr/>
                    <a:lstStyle/>
                    <a:p>
                      <a:endParaRPr lang="en-GB" b="1" dirty="0"/>
                    </a:p>
                  </a:txBody>
                  <a:tcPr/>
                </a:tc>
                <a:tc>
                  <a:txBody>
                    <a:bodyPr/>
                    <a:lstStyle/>
                    <a:p>
                      <a:r>
                        <a:rPr lang="en-GB" b="1" i="1" dirty="0"/>
                        <a:t>CTL</a:t>
                      </a:r>
                    </a:p>
                  </a:txBody>
                  <a:tcPr/>
                </a:tc>
                <a:tc>
                  <a:txBody>
                    <a:bodyPr/>
                    <a:lstStyle/>
                    <a:p>
                      <a:r>
                        <a:rPr lang="en-GB" b="1" dirty="0"/>
                        <a:t>PD, </a:t>
                      </a:r>
                    </a:p>
                    <a:p>
                      <a:r>
                        <a:rPr lang="en-GB" b="1" i="1" dirty="0"/>
                        <a:t>CTL,</a:t>
                      </a:r>
                    </a:p>
                    <a:p>
                      <a:r>
                        <a:rPr lang="en-GB" b="1" i="1" dirty="0"/>
                        <a:t>HIST,</a:t>
                      </a:r>
                      <a:r>
                        <a:rPr lang="en-GB" b="1" i="1" baseline="0" dirty="0"/>
                        <a:t> 4XCO2</a:t>
                      </a:r>
                      <a:endParaRPr lang="en-GB" b="1" i="1" dirty="0"/>
                    </a:p>
                  </a:txBody>
                  <a:tcPr/>
                </a:tc>
                <a:extLst>
                  <a:ext uri="{0D108BD9-81ED-4DB2-BD59-A6C34878D82A}">
                    <a16:rowId xmlns:a16="http://schemas.microsoft.com/office/drawing/2014/main" val="10003"/>
                  </a:ext>
                </a:extLst>
              </a:tr>
            </a:tbl>
          </a:graphicData>
        </a:graphic>
      </p:graphicFrame>
      <p:grpSp>
        <p:nvGrpSpPr>
          <p:cNvPr id="20" name="Group 19"/>
          <p:cNvGrpSpPr/>
          <p:nvPr/>
        </p:nvGrpSpPr>
        <p:grpSpPr>
          <a:xfrm>
            <a:off x="4310463" y="494902"/>
            <a:ext cx="4742985" cy="1387269"/>
            <a:chOff x="4163122" y="2993128"/>
            <a:chExt cx="4742985" cy="1387269"/>
          </a:xfrm>
        </p:grpSpPr>
        <p:cxnSp>
          <p:nvCxnSpPr>
            <p:cNvPr id="8" name="Straight Connector 7"/>
            <p:cNvCxnSpPr/>
            <p:nvPr/>
          </p:nvCxnSpPr>
          <p:spPr>
            <a:xfrm>
              <a:off x="4303486" y="2993128"/>
              <a:ext cx="7257" cy="1030514"/>
            </a:xfrm>
            <a:prstGeom prst="line">
              <a:avLst/>
            </a:prstGeom>
            <a:ln w="25400">
              <a:headEnd type="triangle"/>
              <a:tailEnd type="none"/>
            </a:ln>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flipV="1">
              <a:off x="4311805" y="3992137"/>
              <a:ext cx="4594302" cy="29737"/>
            </a:xfrm>
            <a:prstGeom prst="straightConnector1">
              <a:avLst/>
            </a:prstGeom>
            <a:ln w="25400">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4333400" y="3276426"/>
              <a:ext cx="1614626"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200" b="1" dirty="0">
                  <a:sym typeface="Helvetica Light"/>
                </a:rPr>
                <a:t>ORCA1/025/12 + N216 </a:t>
              </a:r>
              <a:endParaRPr kumimoji="0" lang="en-GB" sz="1200" b="1" i="0" u="none" strike="noStrike" cap="none" spc="0" normalizeH="0" baseline="0" dirty="0">
                <a:ln>
                  <a:noFill/>
                </a:ln>
                <a:solidFill>
                  <a:schemeClr val="tx1"/>
                </a:solidFill>
                <a:effectLst/>
                <a:uFillTx/>
                <a:latin typeface="+mn-lt"/>
                <a:ea typeface="+mn-ea"/>
                <a:cs typeface="+mn-cs"/>
                <a:sym typeface="Helvetica Light"/>
              </a:endParaRPr>
            </a:p>
          </p:txBody>
        </p:sp>
        <p:sp>
          <p:nvSpPr>
            <p:cNvPr id="13" name="TextBox 12"/>
            <p:cNvSpPr txBox="1"/>
            <p:nvPr/>
          </p:nvSpPr>
          <p:spPr>
            <a:xfrm>
              <a:off x="4601737" y="4051462"/>
              <a:ext cx="767838"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1" u="none" strike="noStrike" cap="none" spc="0" normalizeH="0" baseline="0" dirty="0">
                  <a:ln>
                    <a:noFill/>
                  </a:ln>
                  <a:solidFill>
                    <a:schemeClr val="tx1"/>
                  </a:solidFill>
                  <a:effectLst/>
                  <a:uFillTx/>
                  <a:latin typeface="+mn-lt"/>
                  <a:ea typeface="+mn-ea"/>
                  <a:cs typeface="+mn-cs"/>
                  <a:sym typeface="Helvetica Light"/>
                </a:rPr>
                <a:t>SPIN-UP</a:t>
              </a:r>
            </a:p>
          </p:txBody>
        </p:sp>
        <p:sp>
          <p:nvSpPr>
            <p:cNvPr id="14" name="TextBox 13"/>
            <p:cNvSpPr txBox="1"/>
            <p:nvPr/>
          </p:nvSpPr>
          <p:spPr>
            <a:xfrm>
              <a:off x="4163122" y="3991989"/>
              <a:ext cx="229229"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0" u="none" strike="noStrike" cap="none" spc="0" normalizeH="0" baseline="0" dirty="0">
                  <a:ln>
                    <a:noFill/>
                  </a:ln>
                  <a:solidFill>
                    <a:schemeClr val="tx1"/>
                  </a:solidFill>
                  <a:effectLst/>
                  <a:uFillTx/>
                  <a:latin typeface="+mn-lt"/>
                  <a:ea typeface="+mn-ea"/>
                  <a:cs typeface="+mn-cs"/>
                  <a:sym typeface="Helvetica Light"/>
                </a:rPr>
                <a:t>0</a:t>
              </a:r>
            </a:p>
          </p:txBody>
        </p:sp>
        <p:sp>
          <p:nvSpPr>
            <p:cNvPr id="15" name="TextBox 14"/>
            <p:cNvSpPr txBox="1"/>
            <p:nvPr/>
          </p:nvSpPr>
          <p:spPr>
            <a:xfrm>
              <a:off x="5802351" y="3973403"/>
              <a:ext cx="314188"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0" u="none" strike="noStrike" cap="none" spc="0" normalizeH="0" baseline="0" dirty="0">
                  <a:ln>
                    <a:noFill/>
                  </a:ln>
                  <a:solidFill>
                    <a:schemeClr val="tx1"/>
                  </a:solidFill>
                  <a:effectLst/>
                  <a:uFillTx/>
                  <a:latin typeface="+mn-lt"/>
                  <a:ea typeface="+mn-ea"/>
                  <a:cs typeface="+mn-cs"/>
                  <a:sym typeface="Helvetica Light"/>
                </a:rPr>
                <a:t>30</a:t>
              </a:r>
            </a:p>
          </p:txBody>
        </p:sp>
        <p:sp>
          <p:nvSpPr>
            <p:cNvPr id="16" name="TextBox 15"/>
            <p:cNvSpPr txBox="1"/>
            <p:nvPr/>
          </p:nvSpPr>
          <p:spPr>
            <a:xfrm>
              <a:off x="6605239" y="4025443"/>
              <a:ext cx="973022"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200" b="1" i="1" dirty="0">
                  <a:sym typeface="Helvetica Light"/>
                </a:rPr>
                <a:t>CTL/4xCO</a:t>
              </a:r>
              <a:r>
                <a:rPr lang="en-GB" sz="900" b="1" i="1" dirty="0">
                  <a:sym typeface="Helvetica Light"/>
                </a:rPr>
                <a:t>2</a:t>
              </a:r>
              <a:endParaRPr kumimoji="0" lang="en-GB" sz="1200" b="1" i="1" u="none" strike="noStrike" cap="none" spc="0" normalizeH="0" baseline="0" dirty="0">
                <a:ln>
                  <a:noFill/>
                </a:ln>
                <a:solidFill>
                  <a:schemeClr val="tx1"/>
                </a:solidFill>
                <a:effectLst/>
                <a:uFillTx/>
                <a:latin typeface="+mn-lt"/>
                <a:ea typeface="+mn-ea"/>
                <a:cs typeface="+mn-cs"/>
                <a:sym typeface="Helvetica Light"/>
              </a:endParaRPr>
            </a:p>
          </p:txBody>
        </p:sp>
        <p:sp>
          <p:nvSpPr>
            <p:cNvPr id="17" name="TextBox 16"/>
            <p:cNvSpPr txBox="1"/>
            <p:nvPr/>
          </p:nvSpPr>
          <p:spPr>
            <a:xfrm>
              <a:off x="7280861" y="3280496"/>
              <a:ext cx="1614626"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200" b="1" dirty="0">
                  <a:sym typeface="Helvetica Light"/>
                </a:rPr>
                <a:t>ORCA1/025/12 + N96/512 </a:t>
              </a:r>
              <a:endParaRPr kumimoji="0" lang="en-GB" sz="1200" b="1" i="0" u="none" strike="noStrike" cap="none" spc="0" normalizeH="0" baseline="0" dirty="0">
                <a:ln>
                  <a:noFill/>
                </a:ln>
                <a:solidFill>
                  <a:schemeClr val="tx1"/>
                </a:solidFill>
                <a:effectLst/>
                <a:uFillTx/>
                <a:latin typeface="+mn-lt"/>
                <a:ea typeface="+mn-ea"/>
                <a:cs typeface="+mn-cs"/>
                <a:sym typeface="Helvetica Light"/>
              </a:endParaRPr>
            </a:p>
          </p:txBody>
        </p:sp>
        <p:sp>
          <p:nvSpPr>
            <p:cNvPr id="19" name="TextBox 18"/>
            <p:cNvSpPr txBox="1"/>
            <p:nvPr/>
          </p:nvSpPr>
          <p:spPr>
            <a:xfrm>
              <a:off x="8474926" y="3991988"/>
              <a:ext cx="399147"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0" u="none" strike="noStrike" cap="none" spc="0" normalizeH="0" baseline="0" dirty="0">
                  <a:ln>
                    <a:noFill/>
                  </a:ln>
                  <a:solidFill>
                    <a:schemeClr val="tx1"/>
                  </a:solidFill>
                  <a:effectLst/>
                  <a:uFillTx/>
                  <a:latin typeface="+mn-lt"/>
                  <a:ea typeface="+mn-ea"/>
                  <a:cs typeface="+mn-cs"/>
                  <a:sym typeface="Helvetica Light"/>
                </a:rPr>
                <a:t>130</a:t>
              </a:r>
            </a:p>
          </p:txBody>
        </p:sp>
      </p:grpSp>
      <p:sp>
        <p:nvSpPr>
          <p:cNvPr id="21" name="TextBox 20"/>
          <p:cNvSpPr txBox="1"/>
          <p:nvPr/>
        </p:nvSpPr>
        <p:spPr>
          <a:xfrm>
            <a:off x="0" y="4629899"/>
            <a:ext cx="3272973"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0" u="none" strike="noStrike" cap="none" spc="0" normalizeH="0" baseline="0" dirty="0">
                <a:ln>
                  <a:noFill/>
                </a:ln>
                <a:solidFill>
                  <a:schemeClr val="tx1"/>
                </a:solidFill>
                <a:effectLst/>
                <a:uFillTx/>
                <a:latin typeface="+mn-lt"/>
                <a:ea typeface="+mn-ea"/>
                <a:cs typeface="+mn-cs"/>
                <a:sym typeface="Helvetica Light"/>
              </a:rPr>
              <a:t>GC3: Williams et al., JAMES, </a:t>
            </a:r>
            <a:r>
              <a:rPr lang="en-GB" sz="1200" b="1" dirty="0">
                <a:sym typeface="Helvetica Light"/>
              </a:rPr>
              <a:t>in press</a:t>
            </a:r>
            <a:endParaRPr kumimoji="0" lang="en-GB" sz="1200" b="1" i="0" u="none" strike="noStrike" cap="none" spc="0" normalizeH="0" baseline="0" dirty="0">
              <a:ln>
                <a:noFill/>
              </a:ln>
              <a:solidFill>
                <a:schemeClr val="tx1"/>
              </a:solidFill>
              <a:effectLst/>
              <a:uFillTx/>
              <a:latin typeface="+mn-lt"/>
              <a:ea typeface="+mn-ea"/>
              <a:cs typeface="+mn-cs"/>
              <a:sym typeface="Helvetica Light"/>
            </a:endParaRPr>
          </a:p>
          <a:p>
            <a:pPr marL="0" marR="0" indent="0" algn="l" defTabSz="584200" rtl="0" fontAlgn="auto" latinLnBrk="0" hangingPunct="0">
              <a:lnSpc>
                <a:spcPct val="100000"/>
              </a:lnSpc>
              <a:spcBef>
                <a:spcPts val="0"/>
              </a:spcBef>
              <a:spcAft>
                <a:spcPts val="0"/>
              </a:spcAft>
              <a:buClrTx/>
              <a:buSzTx/>
              <a:buFontTx/>
              <a:buNone/>
              <a:tabLst/>
            </a:pPr>
            <a:r>
              <a:rPr lang="en-GB" sz="1200" b="1" dirty="0">
                <a:sym typeface="Helvetica Light"/>
              </a:rPr>
              <a:t>GO6: Storkey et al., GMDD</a:t>
            </a:r>
          </a:p>
        </p:txBody>
      </p:sp>
      <p:sp>
        <p:nvSpPr>
          <p:cNvPr id="22" name="TextBox 21"/>
          <p:cNvSpPr txBox="1"/>
          <p:nvPr/>
        </p:nvSpPr>
        <p:spPr>
          <a:xfrm>
            <a:off x="3432627" y="4629899"/>
            <a:ext cx="3272973"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0" u="none" strike="noStrike" cap="none" spc="0" normalizeH="0" baseline="0" dirty="0" err="1">
                <a:ln>
                  <a:noFill/>
                </a:ln>
                <a:solidFill>
                  <a:schemeClr val="tx1"/>
                </a:solidFill>
                <a:effectLst/>
                <a:uFillTx/>
                <a:latin typeface="+mn-lt"/>
                <a:ea typeface="+mn-ea"/>
                <a:cs typeface="+mn-cs"/>
                <a:sym typeface="Helvetica Light"/>
              </a:rPr>
              <a:t>HighRes</a:t>
            </a:r>
            <a:r>
              <a:rPr kumimoji="0" lang="en-GB" sz="1200" b="1" i="0" u="none" strike="noStrike" cap="none" spc="0" normalizeH="0" baseline="0" dirty="0">
                <a:ln>
                  <a:noFill/>
                </a:ln>
                <a:solidFill>
                  <a:schemeClr val="tx1"/>
                </a:solidFill>
                <a:effectLst/>
                <a:uFillTx/>
                <a:latin typeface="+mn-lt"/>
                <a:ea typeface="+mn-ea"/>
                <a:cs typeface="+mn-cs"/>
                <a:sym typeface="Helvetica Light"/>
              </a:rPr>
              <a:t>-MIP: </a:t>
            </a:r>
            <a:r>
              <a:rPr kumimoji="0" lang="en-GB" sz="1200" b="1" i="0" u="none" strike="noStrike" cap="none" spc="0" normalizeH="0" baseline="0" dirty="0" err="1">
                <a:ln>
                  <a:noFill/>
                </a:ln>
                <a:solidFill>
                  <a:schemeClr val="tx1"/>
                </a:solidFill>
                <a:effectLst/>
                <a:uFillTx/>
                <a:latin typeface="+mn-lt"/>
                <a:ea typeface="+mn-ea"/>
                <a:cs typeface="+mn-cs"/>
                <a:sym typeface="Helvetica Light"/>
              </a:rPr>
              <a:t>Haarsma</a:t>
            </a:r>
            <a:r>
              <a:rPr kumimoji="0" lang="en-GB" sz="1200" b="1" i="0" u="none" strike="noStrike" cap="none" spc="0" normalizeH="0" baseline="0" dirty="0">
                <a:ln>
                  <a:noFill/>
                </a:ln>
                <a:solidFill>
                  <a:schemeClr val="tx1"/>
                </a:solidFill>
                <a:effectLst/>
                <a:uFillTx/>
                <a:latin typeface="+mn-lt"/>
                <a:ea typeface="+mn-ea"/>
                <a:cs typeface="+mn-cs"/>
                <a:sym typeface="Helvetica Light"/>
              </a:rPr>
              <a:t> et al., GMD, 2016</a:t>
            </a:r>
          </a:p>
          <a:p>
            <a:pPr marL="0" marR="0" indent="0" algn="l" defTabSz="584200" rtl="0" fontAlgn="auto" latinLnBrk="0" hangingPunct="0">
              <a:lnSpc>
                <a:spcPct val="100000"/>
              </a:lnSpc>
              <a:spcBef>
                <a:spcPts val="0"/>
              </a:spcBef>
              <a:spcAft>
                <a:spcPts val="0"/>
              </a:spcAft>
              <a:buClrTx/>
              <a:buSzTx/>
              <a:buFontTx/>
              <a:buNone/>
              <a:tabLst/>
            </a:pPr>
            <a:r>
              <a:rPr lang="en-GB" sz="1200" b="1" dirty="0">
                <a:sym typeface="Helvetica Light"/>
              </a:rPr>
              <a:t>EU-PRIMAVERA, NERC ACSIS</a:t>
            </a:r>
            <a:endParaRPr kumimoji="0" lang="en-GB" sz="1200" b="1" i="0" u="none" strike="noStrike" cap="none" spc="0" normalizeH="0" baseline="0" dirty="0">
              <a:ln>
                <a:noFill/>
              </a:ln>
              <a:solidFill>
                <a:schemeClr val="tx1"/>
              </a:solidFill>
              <a:effectLst/>
              <a:uFillTx/>
              <a:latin typeface="+mn-lt"/>
              <a:ea typeface="+mn-ea"/>
              <a:cs typeface="+mn-cs"/>
              <a:sym typeface="Helvetica Light"/>
            </a:endParaRPr>
          </a:p>
        </p:txBody>
      </p:sp>
      <p:sp>
        <p:nvSpPr>
          <p:cNvPr id="18" name="TextBox 17"/>
          <p:cNvSpPr txBox="1"/>
          <p:nvPr/>
        </p:nvSpPr>
        <p:spPr>
          <a:xfrm>
            <a:off x="4357723" y="249960"/>
            <a:ext cx="982640"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200" b="1" i="1" dirty="0">
                <a:sym typeface="Helvetica Light"/>
              </a:rPr>
              <a:t>x 1950 CO</a:t>
            </a:r>
            <a:r>
              <a:rPr lang="en-GB" sz="900" b="1" i="1" dirty="0">
                <a:sym typeface="Helvetica Light"/>
              </a:rPr>
              <a:t>2 </a:t>
            </a:r>
            <a:endParaRPr kumimoji="0" lang="en-GB" sz="1200" b="1" i="1" u="none" strike="noStrike" cap="none" spc="0" normalizeH="0" baseline="0" dirty="0">
              <a:ln>
                <a:noFill/>
              </a:ln>
              <a:solidFill>
                <a:schemeClr val="tx1"/>
              </a:solidFill>
              <a:effectLst/>
              <a:uFillTx/>
              <a:latin typeface="+mn-lt"/>
              <a:ea typeface="+mn-ea"/>
              <a:cs typeface="+mn-cs"/>
              <a:sym typeface="Helvetica Light"/>
            </a:endParaRPr>
          </a:p>
        </p:txBody>
      </p:sp>
      <p:cxnSp>
        <p:nvCxnSpPr>
          <p:cNvPr id="24" name="Straight Connector 23"/>
          <p:cNvCxnSpPr/>
          <p:nvPr/>
        </p:nvCxnSpPr>
        <p:spPr>
          <a:xfrm flipV="1">
            <a:off x="6008914" y="1306286"/>
            <a:ext cx="2866572" cy="21771"/>
          </a:xfrm>
          <a:prstGeom prst="line">
            <a:avLst/>
          </a:prstGeom>
          <a:ln w="25400"/>
        </p:spPr>
        <p:style>
          <a:lnRef idx="1">
            <a:schemeClr val="dk1"/>
          </a:lnRef>
          <a:fillRef idx="0">
            <a:schemeClr val="dk1"/>
          </a:fillRef>
          <a:effectRef idx="0">
            <a:schemeClr val="dk1"/>
          </a:effectRef>
          <a:fontRef idx="minor">
            <a:schemeClr val="tx1"/>
          </a:fontRef>
        </p:style>
      </p:cxnSp>
      <p:cxnSp>
        <p:nvCxnSpPr>
          <p:cNvPr id="25" name="Straight Connector 24"/>
          <p:cNvCxnSpPr/>
          <p:nvPr/>
        </p:nvCxnSpPr>
        <p:spPr>
          <a:xfrm flipV="1">
            <a:off x="4397828" y="1328057"/>
            <a:ext cx="1611086" cy="7257"/>
          </a:xfrm>
          <a:prstGeom prst="line">
            <a:avLst/>
          </a:prstGeom>
          <a:ln w="25400"/>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V="1">
            <a:off x="6016171" y="674914"/>
            <a:ext cx="2866572" cy="29029"/>
          </a:xfrm>
          <a:prstGeom prst="line">
            <a:avLst/>
          </a:prstGeom>
          <a:ln w="25400">
            <a:prstDash val="sysDot"/>
          </a:ln>
        </p:spPr>
        <p:style>
          <a:lnRef idx="1">
            <a:schemeClr val="dk1"/>
          </a:lnRef>
          <a:fillRef idx="0">
            <a:schemeClr val="dk1"/>
          </a:fillRef>
          <a:effectRef idx="0">
            <a:schemeClr val="dk1"/>
          </a:effectRef>
          <a:fontRef idx="minor">
            <a:schemeClr val="tx1"/>
          </a:fontRef>
        </p:style>
      </p:cxnSp>
      <p:sp>
        <p:nvSpPr>
          <p:cNvPr id="29" name="TextBox 28"/>
          <p:cNvSpPr txBox="1"/>
          <p:nvPr/>
        </p:nvSpPr>
        <p:spPr>
          <a:xfrm>
            <a:off x="4158063" y="1145418"/>
            <a:ext cx="229229"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200" b="1" dirty="0">
                <a:sym typeface="Helvetica Light"/>
              </a:rPr>
              <a:t>1</a:t>
            </a:r>
            <a:endParaRPr kumimoji="0" lang="en-GB" sz="1200" b="1" i="0" u="none" strike="noStrike" cap="none" spc="0" normalizeH="0" baseline="0" dirty="0">
              <a:ln>
                <a:noFill/>
              </a:ln>
              <a:solidFill>
                <a:schemeClr val="tx1"/>
              </a:solidFill>
              <a:effectLst/>
              <a:uFillTx/>
              <a:latin typeface="+mn-lt"/>
              <a:ea typeface="+mn-ea"/>
              <a:cs typeface="+mn-cs"/>
              <a:sym typeface="Helvetica Light"/>
            </a:endParaRPr>
          </a:p>
        </p:txBody>
      </p:sp>
      <p:sp>
        <p:nvSpPr>
          <p:cNvPr id="30" name="TextBox 29"/>
          <p:cNvSpPr txBox="1"/>
          <p:nvPr/>
        </p:nvSpPr>
        <p:spPr>
          <a:xfrm>
            <a:off x="4179834" y="622905"/>
            <a:ext cx="229229"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200" b="1" dirty="0">
                <a:sym typeface="Helvetica Light"/>
              </a:rPr>
              <a:t>4</a:t>
            </a:r>
            <a:endParaRPr kumimoji="0" lang="en-GB" sz="1200" b="1" i="0" u="none" strike="noStrike" cap="none" spc="0" normalizeH="0" baseline="0" dirty="0">
              <a:ln>
                <a:noFill/>
              </a:ln>
              <a:solidFill>
                <a:schemeClr val="tx1"/>
              </a:solidFill>
              <a:effectLst/>
              <a:uFillTx/>
              <a:latin typeface="+mn-lt"/>
              <a:ea typeface="+mn-ea"/>
              <a:cs typeface="+mn-cs"/>
              <a:sym typeface="Helvetica Light"/>
            </a:endParaRPr>
          </a:p>
        </p:txBody>
      </p:sp>
      <p:cxnSp>
        <p:nvCxnSpPr>
          <p:cNvPr id="35" name="Straight Connector 34"/>
          <p:cNvCxnSpPr/>
          <p:nvPr/>
        </p:nvCxnSpPr>
        <p:spPr>
          <a:xfrm>
            <a:off x="5996598" y="487645"/>
            <a:ext cx="7257" cy="1030514"/>
          </a:xfrm>
          <a:prstGeom prst="line">
            <a:avLst/>
          </a:prstGeom>
          <a:ln w="9525">
            <a:prstDash val="sysDash"/>
            <a:headEnd type="none"/>
            <a:tailEnd type="non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9841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a:solidFill>
                  <a:srgbClr val="2A2A2A"/>
                </a:solidFill>
                <a:sym typeface="Helvetica Light"/>
              </a:rPr>
              <a:t>www.metoffice.gov.uk																									                 © Crown Copyright 2017, Met Office</a:t>
            </a:r>
          </a:p>
        </p:txBody>
      </p:sp>
      <p:sp>
        <p:nvSpPr>
          <p:cNvPr id="5" name="Title 4"/>
          <p:cNvSpPr>
            <a:spLocks noGrp="1"/>
          </p:cNvSpPr>
          <p:nvPr>
            <p:ph type="title"/>
          </p:nvPr>
        </p:nvSpPr>
        <p:spPr>
          <a:xfrm>
            <a:off x="206608" y="431564"/>
            <a:ext cx="3053649" cy="1054135"/>
          </a:xfrm>
        </p:spPr>
        <p:txBody>
          <a:bodyPr/>
          <a:lstStyle/>
          <a:p>
            <a:r>
              <a:rPr lang="en-GB" sz="3200" b="1" dirty="0"/>
              <a:t>Impact of resolution</a:t>
            </a:r>
          </a:p>
        </p:txBody>
      </p:sp>
      <p:grpSp>
        <p:nvGrpSpPr>
          <p:cNvPr id="6" name="Group 5"/>
          <p:cNvGrpSpPr/>
          <p:nvPr/>
        </p:nvGrpSpPr>
        <p:grpSpPr>
          <a:xfrm>
            <a:off x="3445306" y="-182368"/>
            <a:ext cx="5627097" cy="2160240"/>
            <a:chOff x="2339752" y="1124744"/>
            <a:chExt cx="6557390" cy="2555068"/>
          </a:xfrm>
        </p:grpSpPr>
        <p:pic>
          <p:nvPicPr>
            <p:cNvPr id="7" name="Picture 2" descr="sst_biases_4up.png"/>
            <p:cNvPicPr>
              <a:picLocks noChangeAspect="1" noChangeArrowheads="1"/>
            </p:cNvPicPr>
            <p:nvPr/>
          </p:nvPicPr>
          <p:blipFill>
            <a:blip r:embed="rId2" cstate="print"/>
            <a:srcRect l="5769" r="57998" b="53333"/>
            <a:stretch>
              <a:fillRect/>
            </a:stretch>
          </p:blipFill>
          <p:spPr bwMode="auto">
            <a:xfrm>
              <a:off x="2339752" y="1124744"/>
              <a:ext cx="3024336" cy="2341422"/>
            </a:xfrm>
            <a:prstGeom prst="rect">
              <a:avLst/>
            </a:prstGeom>
            <a:noFill/>
          </p:spPr>
        </p:pic>
        <p:pic>
          <p:nvPicPr>
            <p:cNvPr id="8" name="Picture 2" descr="sst_biases_4up.png"/>
            <p:cNvPicPr>
              <a:picLocks noChangeAspect="1" noChangeArrowheads="1"/>
            </p:cNvPicPr>
            <p:nvPr/>
          </p:nvPicPr>
          <p:blipFill>
            <a:blip r:embed="rId2" cstate="print"/>
            <a:srcRect l="48514" t="51111" r="8654"/>
            <a:stretch>
              <a:fillRect/>
            </a:stretch>
          </p:blipFill>
          <p:spPr bwMode="auto">
            <a:xfrm>
              <a:off x="5436096" y="1268759"/>
              <a:ext cx="3461046" cy="2411053"/>
            </a:xfrm>
            <a:prstGeom prst="rect">
              <a:avLst/>
            </a:prstGeom>
            <a:noFill/>
          </p:spPr>
        </p:pic>
        <p:sp>
          <p:nvSpPr>
            <p:cNvPr id="9" name="Oval 8"/>
            <p:cNvSpPr/>
            <p:nvPr/>
          </p:nvSpPr>
          <p:spPr>
            <a:xfrm>
              <a:off x="6516216" y="2780928"/>
              <a:ext cx="1460697" cy="232562"/>
            </a:xfrm>
            <a:prstGeom prst="ellipse">
              <a:avLst/>
            </a:prstGeom>
            <a:noFill/>
            <a:ln w="19050">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2" name="Group 11"/>
          <p:cNvGrpSpPr/>
          <p:nvPr/>
        </p:nvGrpSpPr>
        <p:grpSpPr>
          <a:xfrm>
            <a:off x="3208221" y="1581435"/>
            <a:ext cx="5864182" cy="1628077"/>
            <a:chOff x="2051720" y="2499186"/>
            <a:chExt cx="6192688" cy="1476720"/>
          </a:xfrm>
        </p:grpSpPr>
        <p:pic>
          <p:nvPicPr>
            <p:cNvPr id="14" name="Picture 13" descr="merid_ot_tmaskatl_1988-1997.png"/>
            <p:cNvPicPr/>
            <p:nvPr/>
          </p:nvPicPr>
          <p:blipFill>
            <a:blip r:embed="rId3" cstate="print"/>
            <a:srcRect l="52501" t="46428" b="14278"/>
            <a:stretch>
              <a:fillRect/>
            </a:stretch>
          </p:blipFill>
          <p:spPr>
            <a:xfrm>
              <a:off x="5508104" y="2679762"/>
              <a:ext cx="2736304" cy="1242138"/>
            </a:xfrm>
            <a:prstGeom prst="rect">
              <a:avLst/>
            </a:prstGeom>
          </p:spPr>
        </p:pic>
        <p:pic>
          <p:nvPicPr>
            <p:cNvPr id="15" name="Picture 14" descr="merid_ot_tmaskatl_1988-1997.png"/>
            <p:cNvPicPr/>
            <p:nvPr/>
          </p:nvPicPr>
          <p:blipFill>
            <a:blip r:embed="rId3" cstate="print"/>
            <a:srcRect r="46395" b="53780"/>
            <a:stretch>
              <a:fillRect/>
            </a:stretch>
          </p:blipFill>
          <p:spPr>
            <a:xfrm>
              <a:off x="2051720" y="2517744"/>
              <a:ext cx="3096344" cy="1458162"/>
            </a:xfrm>
            <a:prstGeom prst="rect">
              <a:avLst/>
            </a:prstGeom>
          </p:spPr>
        </p:pic>
        <p:sp>
          <p:nvSpPr>
            <p:cNvPr id="16" name="TextBox 15"/>
            <p:cNvSpPr txBox="1"/>
            <p:nvPr/>
          </p:nvSpPr>
          <p:spPr>
            <a:xfrm>
              <a:off x="2931118" y="2512672"/>
              <a:ext cx="1728192" cy="223331"/>
            </a:xfrm>
            <a:prstGeom prst="rect">
              <a:avLst/>
            </a:prstGeom>
            <a:noFill/>
          </p:spPr>
          <p:txBody>
            <a:bodyPr wrap="square" rtlCol="0">
              <a:spAutoFit/>
            </a:bodyPr>
            <a:lstStyle/>
            <a:p>
              <a:r>
                <a:rPr lang="en-GB" sz="1000" b="1" dirty="0">
                  <a:solidFill>
                    <a:schemeClr val="tx1"/>
                  </a:solidFill>
                </a:rPr>
                <a:t>AMOC at N216-1/4°</a:t>
              </a:r>
            </a:p>
          </p:txBody>
        </p:sp>
        <p:sp>
          <p:nvSpPr>
            <p:cNvPr id="17" name="TextBox 16"/>
            <p:cNvSpPr txBox="1"/>
            <p:nvPr/>
          </p:nvSpPr>
          <p:spPr>
            <a:xfrm>
              <a:off x="5823106" y="2499186"/>
              <a:ext cx="2088232" cy="223331"/>
            </a:xfrm>
            <a:prstGeom prst="rect">
              <a:avLst/>
            </a:prstGeom>
            <a:noFill/>
          </p:spPr>
          <p:txBody>
            <a:bodyPr wrap="square" rtlCol="0">
              <a:spAutoFit/>
            </a:bodyPr>
            <a:lstStyle/>
            <a:p>
              <a:r>
                <a:rPr lang="en-GB" sz="1000" b="1" dirty="0">
                  <a:solidFill>
                    <a:schemeClr val="tx1"/>
                  </a:solidFill>
                </a:rPr>
                <a:t>AMOC at N512-1/12° </a:t>
              </a:r>
            </a:p>
          </p:txBody>
        </p:sp>
      </p:grpSp>
      <p:pic>
        <p:nvPicPr>
          <p:cNvPr id="13" name="Picture 2"/>
          <p:cNvPicPr>
            <a:picLocks noChangeAspect="1" noChangeArrowheads="1"/>
          </p:cNvPicPr>
          <p:nvPr/>
        </p:nvPicPr>
        <p:blipFill>
          <a:blip r:embed="rId4" cstate="print"/>
          <a:srcRect l="8443" t="86321"/>
          <a:stretch>
            <a:fillRect/>
          </a:stretch>
        </p:blipFill>
        <p:spPr bwMode="auto">
          <a:xfrm>
            <a:off x="3616362" y="3164439"/>
            <a:ext cx="5456041" cy="599596"/>
          </a:xfrm>
          <a:prstGeom prst="rect">
            <a:avLst/>
          </a:prstGeom>
          <a:noFill/>
          <a:ln w="9525">
            <a:noFill/>
            <a:miter lim="800000"/>
            <a:headEnd/>
            <a:tailEnd/>
          </a:ln>
        </p:spPr>
      </p:pic>
      <p:sp>
        <p:nvSpPr>
          <p:cNvPr id="18" name="TextBox 17"/>
          <p:cNvSpPr txBox="1"/>
          <p:nvPr/>
        </p:nvSpPr>
        <p:spPr>
          <a:xfrm>
            <a:off x="7091050" y="4039078"/>
            <a:ext cx="1855726" cy="523220"/>
          </a:xfrm>
          <a:prstGeom prst="rect">
            <a:avLst/>
          </a:prstGeom>
          <a:noFill/>
          <a:ln>
            <a:solidFill>
              <a:schemeClr val="bg1"/>
            </a:solidFill>
          </a:ln>
        </p:spPr>
        <p:txBody>
          <a:bodyPr wrap="square" rtlCol="0">
            <a:spAutoFit/>
          </a:bodyPr>
          <a:lstStyle/>
          <a:p>
            <a:r>
              <a:rPr lang="en-GB" sz="1400" b="1" dirty="0">
                <a:solidFill>
                  <a:schemeClr val="tx1"/>
                </a:solidFill>
              </a:rPr>
              <a:t>Hewitt et al., 2016</a:t>
            </a:r>
          </a:p>
          <a:p>
            <a:r>
              <a:rPr lang="en-GB" b="1" dirty="0"/>
              <a:t>Roberts et al., 2016</a:t>
            </a:r>
            <a:endParaRPr lang="en-GB" sz="1400" b="1" dirty="0">
              <a:solidFill>
                <a:schemeClr val="tx1"/>
              </a:solidFill>
            </a:endParaRPr>
          </a:p>
        </p:txBody>
      </p:sp>
      <p:sp>
        <p:nvSpPr>
          <p:cNvPr id="19" name="Text Placeholder 3"/>
          <p:cNvSpPr>
            <a:spLocks noGrp="1"/>
          </p:cNvSpPr>
          <p:nvPr>
            <p:ph type="body" sz="quarter" idx="11"/>
          </p:nvPr>
        </p:nvSpPr>
        <p:spPr>
          <a:xfrm>
            <a:off x="189860" y="1485699"/>
            <a:ext cx="2580421" cy="2714030"/>
          </a:xfrm>
        </p:spPr>
        <p:txBody>
          <a:bodyPr/>
          <a:lstStyle/>
          <a:p>
            <a:r>
              <a:rPr lang="en-GB" dirty="0"/>
              <a:t>GC2 coupled model</a:t>
            </a:r>
          </a:p>
          <a:p>
            <a:r>
              <a:rPr lang="en-GB" dirty="0"/>
              <a:t>Changes in SST biases</a:t>
            </a:r>
          </a:p>
          <a:p>
            <a:r>
              <a:rPr lang="en-GB" dirty="0"/>
              <a:t>Stronger AMOC at ORCA12</a:t>
            </a:r>
          </a:p>
          <a:p>
            <a:r>
              <a:rPr lang="en-GB" dirty="0"/>
              <a:t>Associated with interhemispheric shift in SST and ocean heat transport</a:t>
            </a:r>
          </a:p>
          <a:p>
            <a:r>
              <a:rPr lang="en-GB" dirty="0"/>
              <a:t>Continuing work with longer control and transient experiments</a:t>
            </a:r>
          </a:p>
        </p:txBody>
      </p:sp>
      <p:pic>
        <p:nvPicPr>
          <p:cNvPr id="20" name="Picture 19" descr="http://collab.metoffice.gov.uk/twiki/pub/Project/HiResCL/CoupledORCA12GMDPaperPlots/implied_ht_transport_global_1988-1997.png"/>
          <p:cNvPicPr/>
          <p:nvPr/>
        </p:nvPicPr>
        <p:blipFill>
          <a:blip r:embed="rId5" cstate="print"/>
          <a:srcRect r="5183"/>
          <a:stretch>
            <a:fillRect/>
          </a:stretch>
        </p:blipFill>
        <p:spPr bwMode="auto">
          <a:xfrm>
            <a:off x="3195170" y="3764661"/>
            <a:ext cx="2907204" cy="1378840"/>
          </a:xfrm>
          <a:prstGeom prst="rect">
            <a:avLst/>
          </a:prstGeom>
          <a:noFill/>
          <a:ln w="9525">
            <a:noFill/>
            <a:miter lim="800000"/>
            <a:headEnd/>
            <a:tailEnd/>
          </a:ln>
        </p:spPr>
      </p:pic>
    </p:spTree>
    <p:extLst>
      <p:ext uri="{BB962C8B-B14F-4D97-AF65-F5344CB8AC3E}">
        <p14:creationId xmlns:p14="http://schemas.microsoft.com/office/powerpoint/2010/main" val="2341458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131961" y="1773776"/>
            <a:ext cx="2545555" cy="2714030"/>
          </a:xfrm>
        </p:spPr>
        <p:txBody>
          <a:bodyPr/>
          <a:lstStyle/>
          <a:p>
            <a:pPr marL="285750" indent="-285750">
              <a:buFont typeface="Arial" panose="020B0604020202020204" pitchFamily="34" charset="0"/>
              <a:buChar char="•"/>
            </a:pPr>
            <a:r>
              <a:rPr lang="en-GB" sz="1600" dirty="0"/>
              <a:t>Improved northward heat transports</a:t>
            </a:r>
          </a:p>
          <a:p>
            <a:pPr marL="285750" indent="-285750">
              <a:buFont typeface="Arial" panose="020B0604020202020204" pitchFamily="34" charset="0"/>
              <a:buChar char="•"/>
            </a:pPr>
            <a:r>
              <a:rPr lang="en-GB" sz="1600" dirty="0"/>
              <a:t>Linked to stronger Gulf Stream</a:t>
            </a:r>
          </a:p>
          <a:p>
            <a:pPr marL="285750" indent="-285750">
              <a:buFont typeface="Arial" panose="020B0604020202020204" pitchFamily="34" charset="0"/>
              <a:buChar char="•"/>
            </a:pPr>
            <a:r>
              <a:rPr lang="en-GB" sz="1600" dirty="0"/>
              <a:t>Impact on SST field reduces surface heat flux error</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endParaRPr lang="en-GB" dirty="0"/>
          </a:p>
        </p:txBody>
      </p:sp>
      <p:sp>
        <p:nvSpPr>
          <p:cNvPr id="5" name="Title 4"/>
          <p:cNvSpPr>
            <a:spLocks noGrp="1"/>
          </p:cNvSpPr>
          <p:nvPr>
            <p:ph type="title"/>
          </p:nvPr>
        </p:nvSpPr>
        <p:spPr>
          <a:xfrm>
            <a:off x="153856" y="734960"/>
            <a:ext cx="2736330" cy="1054135"/>
          </a:xfrm>
        </p:spPr>
        <p:txBody>
          <a:bodyPr/>
          <a:lstStyle/>
          <a:p>
            <a:r>
              <a:rPr lang="en-GB" sz="3200" b="1" dirty="0"/>
              <a:t>Impact on mean state</a:t>
            </a:r>
          </a:p>
        </p:txBody>
      </p:sp>
      <p:pic>
        <p:nvPicPr>
          <p:cNvPr id="6" name="Picture 5" descr="total_surf_flux_atmos_1988-1997_gmd_only.png"/>
          <p:cNvPicPr/>
          <p:nvPr/>
        </p:nvPicPr>
        <p:blipFill rotWithShape="1">
          <a:blip r:embed="rId2" cstate="print"/>
          <a:srcRect r="9491"/>
          <a:stretch/>
        </p:blipFill>
        <p:spPr>
          <a:xfrm>
            <a:off x="5783629" y="-65460"/>
            <a:ext cx="3372745" cy="3678473"/>
          </a:xfrm>
          <a:prstGeom prst="rect">
            <a:avLst/>
          </a:prstGeom>
        </p:spPr>
      </p:pic>
      <p:sp>
        <p:nvSpPr>
          <p:cNvPr id="8" name="TextBox 7"/>
          <p:cNvSpPr txBox="1"/>
          <p:nvPr/>
        </p:nvSpPr>
        <p:spPr>
          <a:xfrm>
            <a:off x="6138174" y="1059582"/>
            <a:ext cx="494046" cy="300082"/>
          </a:xfrm>
          <a:prstGeom prst="rect">
            <a:avLst/>
          </a:prstGeom>
          <a:noFill/>
        </p:spPr>
        <p:txBody>
          <a:bodyPr wrap="none" rtlCol="0">
            <a:spAutoFit/>
          </a:bodyPr>
          <a:lstStyle/>
          <a:p>
            <a:r>
              <a:rPr lang="en-GB" sz="1350" b="1" dirty="0"/>
              <a:t>1/4°</a:t>
            </a:r>
          </a:p>
        </p:txBody>
      </p:sp>
      <p:sp>
        <p:nvSpPr>
          <p:cNvPr id="9" name="TextBox 8"/>
          <p:cNvSpPr txBox="1"/>
          <p:nvPr/>
        </p:nvSpPr>
        <p:spPr>
          <a:xfrm>
            <a:off x="7056276" y="1059582"/>
            <a:ext cx="590226" cy="300082"/>
          </a:xfrm>
          <a:prstGeom prst="rect">
            <a:avLst/>
          </a:prstGeom>
          <a:noFill/>
        </p:spPr>
        <p:txBody>
          <a:bodyPr wrap="none" rtlCol="0">
            <a:spAutoFit/>
          </a:bodyPr>
          <a:lstStyle/>
          <a:p>
            <a:r>
              <a:rPr lang="en-GB" sz="1350" b="1" dirty="0"/>
              <a:t>1/12°</a:t>
            </a:r>
          </a:p>
        </p:txBody>
      </p:sp>
      <p:pic>
        <p:nvPicPr>
          <p:cNvPr id="10" name="Picture 9" descr="ht_transport_tmaskatl_1988-1997.png"/>
          <p:cNvPicPr/>
          <p:nvPr/>
        </p:nvPicPr>
        <p:blipFill>
          <a:blip r:embed="rId3" cstate="print"/>
          <a:srcRect/>
          <a:stretch>
            <a:fillRect/>
          </a:stretch>
        </p:blipFill>
        <p:spPr>
          <a:xfrm>
            <a:off x="2539992" y="101370"/>
            <a:ext cx="3243637" cy="2216506"/>
          </a:xfrm>
          <a:prstGeom prst="rect">
            <a:avLst/>
          </a:prstGeom>
        </p:spPr>
      </p:pic>
      <p:pic>
        <p:nvPicPr>
          <p:cNvPr id="11" name="Picture 10" descr="binned_temp_xport__1988-1997.png"/>
          <p:cNvPicPr/>
          <p:nvPr/>
        </p:nvPicPr>
        <p:blipFill>
          <a:blip r:embed="rId4" cstate="print"/>
          <a:srcRect/>
          <a:stretch>
            <a:fillRect/>
          </a:stretch>
        </p:blipFill>
        <p:spPr>
          <a:xfrm rot="16200000">
            <a:off x="2715567" y="2482635"/>
            <a:ext cx="2797446" cy="2467926"/>
          </a:xfrm>
          <a:prstGeom prst="rect">
            <a:avLst/>
          </a:prstGeom>
        </p:spPr>
      </p:pic>
      <p:pic>
        <p:nvPicPr>
          <p:cNvPr id="12" name="Picture 11" descr="cumulative_longitude_heatxport__1988-1997.png"/>
          <p:cNvPicPr/>
          <p:nvPr/>
        </p:nvPicPr>
        <p:blipFill>
          <a:blip r:embed="rId5" cstate="print"/>
          <a:stretch>
            <a:fillRect/>
          </a:stretch>
        </p:blipFill>
        <p:spPr>
          <a:xfrm>
            <a:off x="5783629" y="3442918"/>
            <a:ext cx="2359152" cy="1651406"/>
          </a:xfrm>
          <a:prstGeom prst="rect">
            <a:avLst/>
          </a:prstGeom>
        </p:spPr>
      </p:pic>
      <p:sp>
        <p:nvSpPr>
          <p:cNvPr id="13" name="TextBox 12"/>
          <p:cNvSpPr txBox="1"/>
          <p:nvPr/>
        </p:nvSpPr>
        <p:spPr>
          <a:xfrm>
            <a:off x="8228580" y="4148308"/>
            <a:ext cx="1151623" cy="461665"/>
          </a:xfrm>
          <a:prstGeom prst="rect">
            <a:avLst/>
          </a:prstGeom>
          <a:noFill/>
          <a:ln>
            <a:noFill/>
          </a:ln>
        </p:spPr>
        <p:txBody>
          <a:bodyPr wrap="square" rtlCol="0">
            <a:spAutoFit/>
          </a:bodyPr>
          <a:lstStyle/>
          <a:p>
            <a:r>
              <a:rPr lang="en-GB" sz="1200" b="1" dirty="0"/>
              <a:t>Roberts et al., 2016</a:t>
            </a:r>
          </a:p>
        </p:txBody>
      </p:sp>
    </p:spTree>
    <p:extLst>
      <p:ext uri="{BB962C8B-B14F-4D97-AF65-F5344CB8AC3E}">
        <p14:creationId xmlns:p14="http://schemas.microsoft.com/office/powerpoint/2010/main" val="2595283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dirty="0">
                <a:solidFill>
                  <a:srgbClr val="2A2A2A"/>
                </a:solidFill>
                <a:sym typeface="Helvetica Light"/>
              </a:rPr>
              <a:t>www.metoffice.gov.uk																									                 © Crown Copyright 2017, Met Office</a:t>
            </a:r>
          </a:p>
        </p:txBody>
      </p:sp>
      <p:sp>
        <p:nvSpPr>
          <p:cNvPr id="5" name="Title 4"/>
          <p:cNvSpPr>
            <a:spLocks noGrp="1"/>
          </p:cNvSpPr>
          <p:nvPr>
            <p:ph type="title"/>
          </p:nvPr>
        </p:nvSpPr>
        <p:spPr>
          <a:xfrm>
            <a:off x="1747333" y="-69228"/>
            <a:ext cx="7356719" cy="1054135"/>
          </a:xfrm>
        </p:spPr>
        <p:txBody>
          <a:bodyPr/>
          <a:lstStyle/>
          <a:p>
            <a:r>
              <a:rPr lang="en-GB" sz="3200" b="1" dirty="0"/>
              <a:t>Preliminary: Sensitivity of climate change response to resolution</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7170" r="8345"/>
          <a:stretch/>
        </p:blipFill>
        <p:spPr>
          <a:xfrm>
            <a:off x="5008492" y="3537860"/>
            <a:ext cx="4135508" cy="1631654"/>
          </a:xfrm>
          <a:prstGeom prst="rect">
            <a:avLst/>
          </a:prstGeom>
        </p:spPr>
      </p:pic>
      <p:grpSp>
        <p:nvGrpSpPr>
          <p:cNvPr id="7" name="Group 6"/>
          <p:cNvGrpSpPr/>
          <p:nvPr/>
        </p:nvGrpSpPr>
        <p:grpSpPr>
          <a:xfrm>
            <a:off x="6485649" y="892119"/>
            <a:ext cx="2267254" cy="2993614"/>
            <a:chOff x="4892919" y="87986"/>
            <a:chExt cx="4149535" cy="4884909"/>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369" t="9066" r="7648" b="26064"/>
            <a:stretch/>
          </p:blipFill>
          <p:spPr>
            <a:xfrm>
              <a:off x="4901636" y="87986"/>
              <a:ext cx="4140818" cy="1599232"/>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8272" t="9568" r="8727" b="29523"/>
            <a:stretch/>
          </p:blipFill>
          <p:spPr>
            <a:xfrm>
              <a:off x="4901634" y="1527819"/>
              <a:ext cx="4092929" cy="1501787"/>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8092" t="9568" r="8454" b="8614"/>
            <a:stretch/>
          </p:blipFill>
          <p:spPr>
            <a:xfrm>
              <a:off x="4892919" y="2951930"/>
              <a:ext cx="4122767" cy="2020965"/>
            </a:xfrm>
            <a:prstGeom prst="rect">
              <a:avLst/>
            </a:prstGeom>
          </p:spPr>
        </p:pic>
      </p:grpSp>
      <p:grpSp>
        <p:nvGrpSpPr>
          <p:cNvPr id="11" name="Group 10"/>
          <p:cNvGrpSpPr/>
          <p:nvPr/>
        </p:nvGrpSpPr>
        <p:grpSpPr>
          <a:xfrm>
            <a:off x="3119948" y="1037322"/>
            <a:ext cx="3330320" cy="2829316"/>
            <a:chOff x="5296528" y="86449"/>
            <a:chExt cx="4258546" cy="5007460"/>
          </a:xfrm>
        </p:grpSpPr>
        <p:sp>
          <p:nvSpPr>
            <p:cNvPr id="12" name="TextBox 11"/>
            <p:cNvSpPr txBox="1"/>
            <p:nvPr/>
          </p:nvSpPr>
          <p:spPr>
            <a:xfrm>
              <a:off x="8027461" y="455282"/>
              <a:ext cx="1005082"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0" u="none" strike="noStrike" cap="none" spc="0" normalizeH="0" baseline="0" dirty="0">
                  <a:ln>
                    <a:noFill/>
                  </a:ln>
                  <a:solidFill>
                    <a:schemeClr val="tx1"/>
                  </a:solidFill>
                  <a:effectLst/>
                  <a:uFillTx/>
                  <a:latin typeface="+mn-lt"/>
                  <a:ea typeface="+mn-ea"/>
                  <a:cs typeface="+mn-cs"/>
                  <a:sym typeface="Helvetica Light"/>
                </a:rPr>
                <a:t>N96-ORCA1</a:t>
              </a:r>
            </a:p>
          </p:txBody>
        </p:sp>
        <p:sp>
          <p:nvSpPr>
            <p:cNvPr id="13" name="TextBox 12"/>
            <p:cNvSpPr txBox="1"/>
            <p:nvPr/>
          </p:nvSpPr>
          <p:spPr>
            <a:xfrm>
              <a:off x="7971704" y="2101945"/>
              <a:ext cx="1267975" cy="3289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0" u="none" strike="noStrike" cap="none" spc="0" normalizeH="0" baseline="0" dirty="0">
                  <a:ln>
                    <a:noFill/>
                  </a:ln>
                  <a:solidFill>
                    <a:schemeClr val="tx1"/>
                  </a:solidFill>
                  <a:effectLst/>
                  <a:uFillTx/>
                  <a:latin typeface="+mn-lt"/>
                  <a:ea typeface="+mn-ea"/>
                  <a:cs typeface="+mn-cs"/>
                  <a:sym typeface="Helvetica Light"/>
                </a:rPr>
                <a:t>N512-ORCA025</a:t>
              </a:r>
            </a:p>
          </p:txBody>
        </p:sp>
        <p:sp>
          <p:nvSpPr>
            <p:cNvPr id="14" name="TextBox 13"/>
            <p:cNvSpPr txBox="1"/>
            <p:nvPr/>
          </p:nvSpPr>
          <p:spPr>
            <a:xfrm>
              <a:off x="8042329" y="3391534"/>
              <a:ext cx="1512745" cy="5821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200" b="1" i="0" u="none" strike="noStrike" cap="none" spc="0" normalizeH="0" baseline="0" dirty="0">
                  <a:ln>
                    <a:noFill/>
                  </a:ln>
                  <a:solidFill>
                    <a:schemeClr val="tx1">
                      <a:lumMod val="25000"/>
                      <a:lumOff val="75000"/>
                    </a:schemeClr>
                  </a:solidFill>
                  <a:effectLst/>
                  <a:uFillTx/>
                  <a:latin typeface="+mn-lt"/>
                  <a:ea typeface="+mn-ea"/>
                  <a:cs typeface="+mn-cs"/>
                  <a:sym typeface="Helvetica Light"/>
                </a:rPr>
                <a:t>N512-ORCA12</a:t>
              </a:r>
            </a:p>
          </p:txBody>
        </p:sp>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8364" t="9023" r="8272" b="28614"/>
            <a:stretch/>
          </p:blipFill>
          <p:spPr>
            <a:xfrm>
              <a:off x="5296528" y="86449"/>
              <a:ext cx="2744872" cy="148960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8181" t="9570" r="8181" b="29522"/>
            <a:stretch/>
          </p:blipFill>
          <p:spPr>
            <a:xfrm>
              <a:off x="5296528" y="1561738"/>
              <a:ext cx="2744872" cy="1471727"/>
            </a:xfrm>
            <a:prstGeom prst="rect">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8363" t="9568" r="7637" b="6068"/>
            <a:stretch/>
          </p:blipFill>
          <p:spPr>
            <a:xfrm>
              <a:off x="5296529" y="3078413"/>
              <a:ext cx="2807608" cy="2015496"/>
            </a:xfrm>
            <a:prstGeom prst="rect">
              <a:avLst/>
            </a:prstGeom>
          </p:spPr>
        </p:pic>
      </p:grpSp>
      <p:grpSp>
        <p:nvGrpSpPr>
          <p:cNvPr id="18" name="Group 17"/>
          <p:cNvGrpSpPr/>
          <p:nvPr/>
        </p:nvGrpSpPr>
        <p:grpSpPr>
          <a:xfrm>
            <a:off x="164002" y="1365773"/>
            <a:ext cx="2323532" cy="3087927"/>
            <a:chOff x="4532529" y="267129"/>
            <a:chExt cx="4611471" cy="4805729"/>
          </a:xfrm>
        </p:grpSpPr>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8058" r="7572"/>
            <a:stretch/>
          </p:blipFill>
          <p:spPr>
            <a:xfrm>
              <a:off x="4532529" y="267129"/>
              <a:ext cx="4611471" cy="2732921"/>
            </a:xfrm>
            <a:prstGeom prst="rect">
              <a:avLst/>
            </a:prstGeom>
          </p:spPr>
        </p:pic>
        <p:pic>
          <p:nvPicPr>
            <p:cNvPr id="20" name="Picture 19"/>
            <p:cNvPicPr>
              <a:picLocks noChangeAspect="1"/>
            </p:cNvPicPr>
            <p:nvPr/>
          </p:nvPicPr>
          <p:blipFill rotWithShape="1">
            <a:blip r:embed="rId10" cstate="print">
              <a:extLst>
                <a:ext uri="{28A0092B-C50C-407E-A947-70E740481C1C}">
                  <a14:useLocalDpi xmlns:a14="http://schemas.microsoft.com/office/drawing/2010/main" val="0"/>
                </a:ext>
              </a:extLst>
            </a:blip>
            <a:srcRect l="7914" r="7770"/>
            <a:stretch/>
          </p:blipFill>
          <p:spPr>
            <a:xfrm>
              <a:off x="4539107" y="2346042"/>
              <a:ext cx="4598314" cy="2726816"/>
            </a:xfrm>
            <a:prstGeom prst="rect">
              <a:avLst/>
            </a:prstGeom>
          </p:spPr>
        </p:pic>
      </p:grpSp>
      <p:sp>
        <p:nvSpPr>
          <p:cNvPr id="21" name="TextBox 20"/>
          <p:cNvSpPr txBox="1"/>
          <p:nvPr/>
        </p:nvSpPr>
        <p:spPr>
          <a:xfrm>
            <a:off x="54140" y="4333369"/>
            <a:ext cx="3010130" cy="461665"/>
          </a:xfrm>
          <a:prstGeom prst="rect">
            <a:avLst/>
          </a:prstGeom>
          <a:noFill/>
          <a:ln>
            <a:noFill/>
          </a:ln>
        </p:spPr>
        <p:txBody>
          <a:bodyPr wrap="square" rtlCol="0">
            <a:spAutoFit/>
          </a:bodyPr>
          <a:lstStyle/>
          <a:p>
            <a:r>
              <a:rPr lang="en-GB" sz="1200" b="1" dirty="0"/>
              <a:t>Daley Calvert, Pierre Mathiot, Mike Bell, Malcolm Roberts, Helene Hewitt</a:t>
            </a:r>
          </a:p>
        </p:txBody>
      </p:sp>
      <p:sp>
        <p:nvSpPr>
          <p:cNvPr id="3" name="TextBox 2"/>
          <p:cNvSpPr txBox="1"/>
          <p:nvPr/>
        </p:nvSpPr>
        <p:spPr>
          <a:xfrm>
            <a:off x="3388379" y="3403439"/>
            <a:ext cx="1157367"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b="1" i="0" u="none" strike="noStrike" cap="none" spc="0" normalizeH="0" baseline="0" dirty="0">
                <a:ln>
                  <a:noFill/>
                </a:ln>
                <a:solidFill>
                  <a:schemeClr val="tx1"/>
                </a:solidFill>
                <a:effectLst/>
                <a:uFillTx/>
                <a:latin typeface="+mn-lt"/>
                <a:ea typeface="+mn-ea"/>
                <a:cs typeface="+mn-cs"/>
                <a:sym typeface="Helvetica Light"/>
              </a:rPr>
              <a:t>Heat uptake</a:t>
            </a:r>
          </a:p>
        </p:txBody>
      </p:sp>
      <p:sp>
        <p:nvSpPr>
          <p:cNvPr id="22" name="TextBox 21"/>
          <p:cNvSpPr txBox="1"/>
          <p:nvPr/>
        </p:nvSpPr>
        <p:spPr>
          <a:xfrm>
            <a:off x="7076246" y="3405605"/>
            <a:ext cx="1207061"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b="1" dirty="0">
                <a:sym typeface="Helvetica Light"/>
              </a:rPr>
              <a:t>MLD change</a:t>
            </a:r>
            <a:endParaRPr kumimoji="0" lang="en-GB" b="1" i="0" u="none" strike="noStrike" cap="none" spc="0" normalizeH="0" baseline="0" dirty="0">
              <a:ln>
                <a:noFill/>
              </a:ln>
              <a:solidFill>
                <a:schemeClr val="tx1"/>
              </a:solidFill>
              <a:effectLst/>
              <a:uFillTx/>
              <a:latin typeface="+mn-lt"/>
              <a:ea typeface="+mn-ea"/>
              <a:cs typeface="+mn-cs"/>
              <a:sym typeface="Helvetica Light"/>
            </a:endParaRPr>
          </a:p>
        </p:txBody>
      </p:sp>
      <p:sp>
        <p:nvSpPr>
          <p:cNvPr id="23" name="TextBox 22"/>
          <p:cNvSpPr txBox="1"/>
          <p:nvPr/>
        </p:nvSpPr>
        <p:spPr>
          <a:xfrm>
            <a:off x="6757508" y="4274152"/>
            <a:ext cx="1367361"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b="1" dirty="0">
                <a:sym typeface="Helvetica Light"/>
              </a:rPr>
              <a:t>AMOC change</a:t>
            </a:r>
            <a:endParaRPr kumimoji="0" lang="en-GB" b="1" i="0" u="none" strike="noStrike" cap="none" spc="0" normalizeH="0" baseline="0" dirty="0">
              <a:ln>
                <a:noFill/>
              </a:ln>
              <a:solidFill>
                <a:schemeClr val="tx1"/>
              </a:solidFill>
              <a:effectLst/>
              <a:uFillTx/>
              <a:latin typeface="+mn-lt"/>
              <a:ea typeface="+mn-ea"/>
              <a:cs typeface="+mn-cs"/>
              <a:sym typeface="Helvetica Light"/>
            </a:endParaRPr>
          </a:p>
        </p:txBody>
      </p:sp>
      <p:sp>
        <p:nvSpPr>
          <p:cNvPr id="24" name="TextBox 23"/>
          <p:cNvSpPr txBox="1"/>
          <p:nvPr/>
        </p:nvSpPr>
        <p:spPr>
          <a:xfrm>
            <a:off x="0" y="1158790"/>
            <a:ext cx="2827696" cy="3597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b="1" dirty="0">
                <a:sym typeface="Helvetica Light"/>
              </a:rPr>
              <a:t>Resolution vs ensemble spread</a:t>
            </a:r>
            <a:endParaRPr kumimoji="0" lang="en-GB" b="1"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155742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162233" y="1650667"/>
            <a:ext cx="2982250" cy="2714030"/>
          </a:xfrm>
        </p:spPr>
        <p:txBody>
          <a:bodyPr/>
          <a:lstStyle/>
          <a:p>
            <a:pPr marL="285750" indent="-285750">
              <a:buFont typeface="Arial" panose="020B0604020202020204" pitchFamily="34" charset="0"/>
              <a:buChar char="•"/>
            </a:pPr>
            <a:r>
              <a:rPr lang="en-GB" dirty="0"/>
              <a:t>Choose vertical resolution to allow the </a:t>
            </a:r>
            <a:r>
              <a:rPr lang="en-GB" dirty="0" err="1"/>
              <a:t>baroclinic</a:t>
            </a:r>
            <a:r>
              <a:rPr lang="en-GB" dirty="0"/>
              <a:t> models to be represented</a:t>
            </a:r>
          </a:p>
          <a:p>
            <a:pPr marL="285750" indent="-285750">
              <a:buFont typeface="Arial" panose="020B0604020202020204" pitchFamily="34" charset="0"/>
              <a:buChar char="•"/>
            </a:pPr>
            <a:r>
              <a:rPr lang="en-GB" dirty="0"/>
              <a:t>Need at least 3 grid points between modal crossings</a:t>
            </a:r>
          </a:p>
          <a:p>
            <a:pPr marL="285750" indent="-285750">
              <a:buFont typeface="Arial" panose="020B0604020202020204" pitchFamily="34" charset="0"/>
              <a:buChar char="•"/>
            </a:pPr>
            <a:r>
              <a:rPr lang="en-GB" dirty="0"/>
              <a:t>75 levels turns out to be sufficient for 1</a:t>
            </a:r>
            <a:r>
              <a:rPr lang="en-GB" baseline="30000" dirty="0"/>
              <a:t>st</a:t>
            </a:r>
            <a:r>
              <a:rPr lang="en-GB" dirty="0"/>
              <a:t> and 2</a:t>
            </a:r>
            <a:r>
              <a:rPr lang="en-GB" baseline="30000" dirty="0"/>
              <a:t>nd</a:t>
            </a:r>
            <a:r>
              <a:rPr lang="en-GB" dirty="0"/>
              <a:t> modes</a:t>
            </a:r>
          </a:p>
          <a:p>
            <a:pPr marL="285750" indent="-285750">
              <a:buFont typeface="Arial" panose="020B0604020202020204" pitchFamily="34" charset="0"/>
              <a:buChar char="•"/>
            </a:pPr>
            <a:endParaRPr lang="en-GB" dirty="0"/>
          </a:p>
        </p:txBody>
      </p:sp>
      <p:sp>
        <p:nvSpPr>
          <p:cNvPr id="5" name="Title 4"/>
          <p:cNvSpPr>
            <a:spLocks noGrp="1"/>
          </p:cNvSpPr>
          <p:nvPr>
            <p:ph type="title"/>
          </p:nvPr>
        </p:nvSpPr>
        <p:spPr>
          <a:xfrm>
            <a:off x="192793" y="596532"/>
            <a:ext cx="4630914" cy="1054135"/>
          </a:xfrm>
        </p:spPr>
        <p:txBody>
          <a:bodyPr/>
          <a:lstStyle/>
          <a:p>
            <a:r>
              <a:rPr lang="en-GB" sz="3200" b="1" dirty="0"/>
              <a:t>5. Vertical resolution/</a:t>
            </a:r>
            <a:br>
              <a:rPr lang="en-GB" sz="3200" b="1" dirty="0"/>
            </a:br>
            <a:r>
              <a:rPr lang="en-GB" sz="3200" b="1" dirty="0"/>
              <a:t>coordinates</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16499" y="-1"/>
            <a:ext cx="4127501" cy="5143501"/>
          </a:xfrm>
          <a:prstGeom prst="rect">
            <a:avLst/>
          </a:prstGeom>
        </p:spPr>
      </p:pic>
      <p:pic>
        <p:nvPicPr>
          <p:cNvPr id="7" name="Picture 6"/>
          <p:cNvPicPr>
            <a:picLocks noChangeAspect="1"/>
          </p:cNvPicPr>
          <p:nvPr/>
        </p:nvPicPr>
        <p:blipFill>
          <a:blip r:embed="rId3"/>
          <a:stretch>
            <a:fillRect/>
          </a:stretch>
        </p:blipFill>
        <p:spPr>
          <a:xfrm>
            <a:off x="182473" y="4113187"/>
            <a:ext cx="4010025" cy="638175"/>
          </a:xfrm>
          <a:prstGeom prst="rect">
            <a:avLst/>
          </a:prstGeom>
        </p:spPr>
      </p:pic>
      <p:sp>
        <p:nvSpPr>
          <p:cNvPr id="8" name="TextBox 7"/>
          <p:cNvSpPr txBox="1"/>
          <p:nvPr/>
        </p:nvSpPr>
        <p:spPr>
          <a:xfrm>
            <a:off x="3432718" y="4799718"/>
            <a:ext cx="1560042" cy="276999"/>
          </a:xfrm>
          <a:prstGeom prst="rect">
            <a:avLst/>
          </a:prstGeom>
          <a:noFill/>
        </p:spPr>
        <p:txBody>
          <a:bodyPr wrap="none" rtlCol="0">
            <a:spAutoFit/>
          </a:bodyPr>
          <a:lstStyle/>
          <a:p>
            <a:r>
              <a:rPr lang="en-GB" sz="1200" b="1" dirty="0"/>
              <a:t>Stewart et al., 2017</a:t>
            </a:r>
          </a:p>
        </p:txBody>
      </p:sp>
      <p:pic>
        <p:nvPicPr>
          <p:cNvPr id="9" name="Picture 2" descr="http://www-hc/~hadic/NEMO/depth_compare_75Lb_1.gif"/>
          <p:cNvPicPr>
            <a:picLocks noChangeAspect="1" noChangeArrowheads="1"/>
          </p:cNvPicPr>
          <p:nvPr/>
        </p:nvPicPr>
        <p:blipFill>
          <a:blip r:embed="rId4" cstate="print"/>
          <a:srcRect/>
          <a:stretch>
            <a:fillRect/>
          </a:stretch>
        </p:blipFill>
        <p:spPr bwMode="auto">
          <a:xfrm>
            <a:off x="3061224" y="1503265"/>
            <a:ext cx="1873307" cy="1825414"/>
          </a:xfrm>
          <a:prstGeom prst="rect">
            <a:avLst/>
          </a:prstGeom>
          <a:noFill/>
        </p:spPr>
      </p:pic>
    </p:spTree>
    <p:extLst>
      <p:ext uri="{BB962C8B-B14F-4D97-AF65-F5344CB8AC3E}">
        <p14:creationId xmlns:p14="http://schemas.microsoft.com/office/powerpoint/2010/main" val="1323026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Shape 82"/>
          <p:cNvSpPr/>
          <p:nvPr/>
        </p:nvSpPr>
        <p:spPr>
          <a:xfrm>
            <a:off x="1533525" y="863203"/>
            <a:ext cx="6280549" cy="538164"/>
          </a:xfrm>
          <a:prstGeom prst="rightArrow">
            <a:avLst>
              <a:gd name="adj1" fmla="val 40972"/>
              <a:gd name="adj2" fmla="val 79664"/>
            </a:avLst>
          </a:prstGeom>
          <a:solidFill>
            <a:srgbClr val="DCDEE0"/>
          </a:solidFill>
          <a:ln w="12700">
            <a:miter lim="400000"/>
          </a:ln>
          <a:effectLst>
            <a:outerShdw blurRad="25400" dist="12700" dir="5400000" rotWithShape="0">
              <a:srgbClr val="000000">
                <a:alpha val="50000"/>
              </a:srgbClr>
            </a:outerShdw>
          </a:effectLst>
        </p:spPr>
        <p:txBody>
          <a:bodyPr lIns="34288" tIns="34288" rIns="34288" bIns="34288" anchor="ctr"/>
          <a:lstStyle/>
          <a:p>
            <a:pPr defTabSz="438134">
              <a:lnSpc>
                <a:spcPts val="2426"/>
              </a:lnSpc>
              <a:tabLst>
                <a:tab pos="796946" algn="l"/>
              </a:tabLst>
              <a:defRPr sz="3800">
                <a:solidFill>
                  <a:srgbClr val="000000"/>
                </a:solidFill>
                <a:effectLst>
                  <a:outerShdw blurRad="12700" dist="25400" dir="2700000" rotWithShape="0">
                    <a:srgbClr val="FFFFFF"/>
                  </a:outerShdw>
                </a:effectLst>
                <a:latin typeface="Gill Sans"/>
                <a:ea typeface="Gill Sans"/>
                <a:cs typeface="Gill Sans"/>
                <a:sym typeface="Gill Sans"/>
              </a:defRPr>
            </a:pPr>
            <a:endParaRPr sz="2850" dirty="0"/>
          </a:p>
        </p:txBody>
      </p:sp>
      <p:pic>
        <p:nvPicPr>
          <p:cNvPr id="83" name="image10.png"/>
          <p:cNvPicPr/>
          <p:nvPr/>
        </p:nvPicPr>
        <p:blipFill>
          <a:blip r:embed="rId2" cstate="print">
            <a:extLst/>
          </a:blip>
          <a:stretch>
            <a:fillRect/>
          </a:stretch>
        </p:blipFill>
        <p:spPr>
          <a:xfrm>
            <a:off x="1238250" y="3930253"/>
            <a:ext cx="1674019" cy="816770"/>
          </a:xfrm>
          <a:prstGeom prst="rect">
            <a:avLst/>
          </a:prstGeom>
          <a:ln w="12700">
            <a:miter lim="400000"/>
          </a:ln>
        </p:spPr>
      </p:pic>
      <p:pic>
        <p:nvPicPr>
          <p:cNvPr id="84" name="image11.png"/>
          <p:cNvPicPr/>
          <p:nvPr/>
        </p:nvPicPr>
        <p:blipFill>
          <a:blip r:embed="rId3" cstate="print">
            <a:extLst/>
          </a:blip>
          <a:stretch>
            <a:fillRect/>
          </a:stretch>
        </p:blipFill>
        <p:spPr>
          <a:xfrm>
            <a:off x="4266010" y="3930253"/>
            <a:ext cx="1064420" cy="816770"/>
          </a:xfrm>
          <a:prstGeom prst="rect">
            <a:avLst/>
          </a:prstGeom>
          <a:ln w="12700">
            <a:miter lim="400000"/>
          </a:ln>
        </p:spPr>
      </p:pic>
      <p:pic>
        <p:nvPicPr>
          <p:cNvPr id="85" name="image12.png"/>
          <p:cNvPicPr/>
          <p:nvPr/>
        </p:nvPicPr>
        <p:blipFill>
          <a:blip r:embed="rId4" cstate="print">
            <a:extLst/>
          </a:blip>
          <a:stretch>
            <a:fillRect/>
          </a:stretch>
        </p:blipFill>
        <p:spPr>
          <a:xfrm>
            <a:off x="3039666" y="3927872"/>
            <a:ext cx="1098947" cy="816770"/>
          </a:xfrm>
          <a:prstGeom prst="rect">
            <a:avLst/>
          </a:prstGeom>
          <a:ln w="12700">
            <a:miter lim="400000"/>
          </a:ln>
        </p:spPr>
      </p:pic>
      <p:pic>
        <p:nvPicPr>
          <p:cNvPr id="86" name="image6.jpeg"/>
          <p:cNvPicPr/>
          <p:nvPr/>
        </p:nvPicPr>
        <p:blipFill>
          <a:blip r:embed="rId5" cstate="print">
            <a:extLst/>
          </a:blip>
          <a:stretch>
            <a:fillRect/>
          </a:stretch>
        </p:blipFill>
        <p:spPr>
          <a:xfrm>
            <a:off x="5486400" y="3957637"/>
            <a:ext cx="1245394" cy="817961"/>
          </a:xfrm>
          <a:prstGeom prst="rect">
            <a:avLst/>
          </a:prstGeom>
          <a:ln w="12700">
            <a:miter lim="400000"/>
          </a:ln>
        </p:spPr>
      </p:pic>
      <p:pic>
        <p:nvPicPr>
          <p:cNvPr id="87" name="image13.png" descr="image-1.png"/>
          <p:cNvPicPr/>
          <p:nvPr/>
        </p:nvPicPr>
        <p:blipFill>
          <a:blip r:embed="rId6" cstate="print">
            <a:extLst/>
          </a:blip>
          <a:stretch>
            <a:fillRect/>
          </a:stretch>
        </p:blipFill>
        <p:spPr>
          <a:xfrm>
            <a:off x="4776787" y="1433513"/>
            <a:ext cx="735807" cy="735807"/>
          </a:xfrm>
          <a:prstGeom prst="rect">
            <a:avLst/>
          </a:prstGeom>
          <a:ln w="12700">
            <a:miter lim="400000"/>
          </a:ln>
        </p:spPr>
      </p:pic>
      <p:pic>
        <p:nvPicPr>
          <p:cNvPr id="88" name="image14.png" descr="image-5.png"/>
          <p:cNvPicPr/>
          <p:nvPr/>
        </p:nvPicPr>
        <p:blipFill>
          <a:blip r:embed="rId7" cstate="print">
            <a:extLst/>
          </a:blip>
          <a:stretch>
            <a:fillRect/>
          </a:stretch>
        </p:blipFill>
        <p:spPr>
          <a:xfrm>
            <a:off x="1626393" y="1423988"/>
            <a:ext cx="686992" cy="746522"/>
          </a:xfrm>
          <a:prstGeom prst="rect">
            <a:avLst/>
          </a:prstGeom>
          <a:ln w="12700">
            <a:miter lim="400000"/>
          </a:ln>
        </p:spPr>
      </p:pic>
      <p:pic>
        <p:nvPicPr>
          <p:cNvPr id="89" name="image15.png" descr="image-4.png"/>
          <p:cNvPicPr/>
          <p:nvPr/>
        </p:nvPicPr>
        <p:blipFill>
          <a:blip r:embed="rId8" cstate="print">
            <a:extLst/>
          </a:blip>
          <a:stretch>
            <a:fillRect/>
          </a:stretch>
        </p:blipFill>
        <p:spPr>
          <a:xfrm>
            <a:off x="6141244" y="1441847"/>
            <a:ext cx="1375173" cy="719139"/>
          </a:xfrm>
          <a:prstGeom prst="rect">
            <a:avLst/>
          </a:prstGeom>
          <a:ln w="12700">
            <a:miter lim="400000"/>
          </a:ln>
        </p:spPr>
      </p:pic>
      <p:sp>
        <p:nvSpPr>
          <p:cNvPr id="90" name="Shape 90"/>
          <p:cNvSpPr/>
          <p:nvPr/>
        </p:nvSpPr>
        <p:spPr>
          <a:xfrm>
            <a:off x="1644865" y="1074444"/>
            <a:ext cx="6761561" cy="173124"/>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lvl1pPr defTabSz="447040">
              <a:defRPr sz="2200" i="1">
                <a:solidFill>
                  <a:srgbClr val="7F7F7F"/>
                </a:solidFill>
                <a:latin typeface="Helvetica"/>
                <a:ea typeface="Helvetica"/>
                <a:cs typeface="Helvetica"/>
                <a:sym typeface="Helvetica"/>
              </a:defRPr>
            </a:lvl1pPr>
          </a:lstStyle>
          <a:p>
            <a:pPr lvl="0">
              <a:defRPr sz="1800" i="0">
                <a:solidFill>
                  <a:srgbClr val="000000"/>
                </a:solidFill>
              </a:defRPr>
            </a:pPr>
            <a:r>
              <a:rPr sz="1125" dirty="0"/>
              <a:t>Hours       Days         Weeks        Months        Seasons        Decades        Centuries</a:t>
            </a:r>
          </a:p>
        </p:txBody>
      </p:sp>
      <p:sp>
        <p:nvSpPr>
          <p:cNvPr id="91" name="Shape 91"/>
          <p:cNvSpPr/>
          <p:nvPr/>
        </p:nvSpPr>
        <p:spPr>
          <a:xfrm>
            <a:off x="1496601" y="2418544"/>
            <a:ext cx="947375" cy="37189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830862">
              <a:lnSpc>
                <a:spcPts val="2900"/>
              </a:lnSpc>
              <a:defRPr sz="2400">
                <a:solidFill>
                  <a:srgbClr val="000000"/>
                </a:solidFill>
                <a:latin typeface="Gill Sans"/>
                <a:ea typeface="Gill Sans"/>
                <a:cs typeface="Gill Sans"/>
                <a:sym typeface="Gill Sans"/>
              </a:defRPr>
            </a:lvl1pPr>
          </a:lstStyle>
          <a:p>
            <a:pPr lvl="0">
              <a:defRPr sz="1800"/>
            </a:pPr>
            <a:r>
              <a:rPr sz="1275" dirty="0"/>
              <a:t>Deterministic</a:t>
            </a:r>
          </a:p>
        </p:txBody>
      </p:sp>
      <p:sp>
        <p:nvSpPr>
          <p:cNvPr id="92" name="Shape 92"/>
          <p:cNvSpPr/>
          <p:nvPr/>
        </p:nvSpPr>
        <p:spPr>
          <a:xfrm>
            <a:off x="2647862" y="2386484"/>
            <a:ext cx="982641" cy="43601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830862">
              <a:lnSpc>
                <a:spcPts val="3400"/>
              </a:lnSpc>
              <a:defRPr sz="2800">
                <a:solidFill>
                  <a:srgbClr val="000000"/>
                </a:solidFill>
                <a:latin typeface="Gill Sans"/>
                <a:ea typeface="Gill Sans"/>
                <a:cs typeface="Gill Sans"/>
                <a:sym typeface="Gill Sans"/>
              </a:defRPr>
            </a:lvl1pPr>
          </a:lstStyle>
          <a:p>
            <a:pPr lvl="0">
              <a:defRPr sz="1800"/>
            </a:pPr>
            <a:r>
              <a:rPr sz="1500" dirty="0"/>
              <a:t>MOGREPS</a:t>
            </a:r>
          </a:p>
        </p:txBody>
      </p:sp>
      <p:sp>
        <p:nvSpPr>
          <p:cNvPr id="93" name="Shape 93"/>
          <p:cNvSpPr/>
          <p:nvPr/>
        </p:nvSpPr>
        <p:spPr>
          <a:xfrm>
            <a:off x="4374096" y="2305522"/>
            <a:ext cx="642805" cy="43601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830862">
              <a:lnSpc>
                <a:spcPts val="3400"/>
              </a:lnSpc>
              <a:defRPr sz="2800">
                <a:solidFill>
                  <a:srgbClr val="000000"/>
                </a:solidFill>
                <a:latin typeface="Gill Sans"/>
                <a:ea typeface="Gill Sans"/>
                <a:cs typeface="Gill Sans"/>
                <a:sym typeface="Gill Sans"/>
              </a:defRPr>
            </a:lvl1pPr>
          </a:lstStyle>
          <a:p>
            <a:pPr lvl="0">
              <a:defRPr sz="1800"/>
            </a:pPr>
            <a:r>
              <a:rPr sz="1500" dirty="0" err="1"/>
              <a:t>GloSea</a:t>
            </a:r>
            <a:endParaRPr sz="1500" dirty="0"/>
          </a:p>
        </p:txBody>
      </p:sp>
      <p:sp>
        <p:nvSpPr>
          <p:cNvPr id="94" name="Shape 94"/>
          <p:cNvSpPr/>
          <p:nvPr/>
        </p:nvSpPr>
        <p:spPr>
          <a:xfrm>
            <a:off x="5248619" y="2304332"/>
            <a:ext cx="708527" cy="43601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830862">
              <a:lnSpc>
                <a:spcPts val="3400"/>
              </a:lnSpc>
              <a:defRPr sz="2800">
                <a:solidFill>
                  <a:srgbClr val="000000"/>
                </a:solidFill>
                <a:latin typeface="Gill Sans"/>
                <a:ea typeface="Gill Sans"/>
                <a:cs typeface="Gill Sans"/>
                <a:sym typeface="Gill Sans"/>
              </a:defRPr>
            </a:lvl1pPr>
          </a:lstStyle>
          <a:p>
            <a:pPr lvl="0">
              <a:defRPr sz="1800"/>
            </a:pPr>
            <a:r>
              <a:rPr sz="1500" dirty="0"/>
              <a:t>Decadal</a:t>
            </a:r>
          </a:p>
        </p:txBody>
      </p:sp>
      <p:sp>
        <p:nvSpPr>
          <p:cNvPr id="95" name="Shape 95"/>
          <p:cNvSpPr/>
          <p:nvPr/>
        </p:nvSpPr>
        <p:spPr>
          <a:xfrm>
            <a:off x="6188864" y="2276856"/>
            <a:ext cx="1461835" cy="4616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defTabSz="830862">
              <a:lnSpc>
                <a:spcPts val="3400"/>
              </a:lnSpc>
              <a:defRPr sz="2800">
                <a:solidFill>
                  <a:srgbClr val="000000"/>
                </a:solidFill>
                <a:latin typeface="Gill Sans"/>
                <a:ea typeface="Gill Sans"/>
                <a:cs typeface="Gill Sans"/>
                <a:sym typeface="Gill Sans"/>
              </a:defRPr>
            </a:lvl1pPr>
          </a:lstStyle>
          <a:p>
            <a:pPr lvl="0">
              <a:lnSpc>
                <a:spcPct val="100000"/>
              </a:lnSpc>
              <a:defRPr sz="1800"/>
            </a:pPr>
            <a:r>
              <a:rPr sz="1500" dirty="0"/>
              <a:t>Climate Change</a:t>
            </a:r>
            <a:r>
              <a:rPr lang="en-GB" sz="1500" dirty="0"/>
              <a:t> &amp; </a:t>
            </a:r>
            <a:r>
              <a:rPr sz="1500" dirty="0"/>
              <a:t>UKESM1</a:t>
            </a:r>
          </a:p>
        </p:txBody>
      </p:sp>
      <p:grpSp>
        <p:nvGrpSpPr>
          <p:cNvPr id="2" name="Group 98"/>
          <p:cNvGrpSpPr/>
          <p:nvPr/>
        </p:nvGrpSpPr>
        <p:grpSpPr>
          <a:xfrm>
            <a:off x="0" y="31694"/>
            <a:ext cx="9144000" cy="1098698"/>
            <a:chOff x="0" y="0"/>
            <a:chExt cx="13004807" cy="2083455"/>
          </a:xfrm>
        </p:grpSpPr>
        <p:sp>
          <p:nvSpPr>
            <p:cNvPr id="96" name="Shape 96"/>
            <p:cNvSpPr/>
            <p:nvPr/>
          </p:nvSpPr>
          <p:spPr>
            <a:xfrm>
              <a:off x="1" y="0"/>
              <a:ext cx="13004806" cy="1598509"/>
            </a:xfrm>
            <a:prstGeom prst="rect">
              <a:avLst/>
            </a:prstGeom>
            <a:solidFill>
              <a:srgbClr val="000000"/>
            </a:solidFill>
            <a:ln w="12700" cap="flat">
              <a:noFill/>
              <a:miter lim="400000"/>
            </a:ln>
            <a:effectLst/>
          </p:spPr>
          <p:txBody>
            <a:bodyPr wrap="square" lIns="48767" tIns="48767" rIns="48767" bIns="48767" numCol="1" anchor="ctr">
              <a:noAutofit/>
            </a:bodyPr>
            <a:lstStyle/>
            <a:p>
              <a:pPr defTabSz="235736">
                <a:defRPr sz="2400">
                  <a:solidFill>
                    <a:srgbClr val="000000"/>
                  </a:solidFill>
                  <a:latin typeface="Arial"/>
                  <a:ea typeface="Arial"/>
                  <a:cs typeface="Arial"/>
                  <a:sym typeface="Arial"/>
                </a:defRPr>
              </a:pPr>
              <a:endParaRPr sz="1800" dirty="0"/>
            </a:p>
          </p:txBody>
        </p:sp>
        <p:sp>
          <p:nvSpPr>
            <p:cNvPr id="97" name="Shape 97"/>
            <p:cNvSpPr/>
            <p:nvPr/>
          </p:nvSpPr>
          <p:spPr>
            <a:xfrm>
              <a:off x="0" y="157459"/>
              <a:ext cx="13004807" cy="192599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p>
              <a:pPr defTabSz="235736">
                <a:defRPr sz="1800">
                  <a:solidFill>
                    <a:srgbClr val="000000"/>
                  </a:solidFill>
                </a:defRPr>
              </a:pPr>
              <a:r>
                <a:rPr sz="1125" dirty="0">
                  <a:latin typeface="Helvetica"/>
                  <a:ea typeface="Helvetica"/>
                  <a:cs typeface="Helvetica"/>
                  <a:sym typeface="Helvetica"/>
                </a:rPr>
                <a:t>  </a:t>
              </a:r>
              <a:r>
                <a:rPr sz="2550" b="1" dirty="0">
                  <a:solidFill>
                    <a:srgbClr val="FFFFFF"/>
                  </a:solidFill>
                  <a:latin typeface="Helvetica"/>
                  <a:ea typeface="Helvetica"/>
                  <a:cs typeface="Helvetica"/>
                  <a:sym typeface="Helvetica"/>
                </a:rPr>
                <a:t>Global Physical </a:t>
              </a:r>
              <a:r>
                <a:rPr sz="2550" b="1" dirty="0" err="1">
                  <a:solidFill>
                    <a:srgbClr val="FFFFFF"/>
                  </a:solidFill>
                  <a:latin typeface="Helvetica"/>
                  <a:ea typeface="Helvetica"/>
                  <a:cs typeface="Helvetica"/>
                  <a:sym typeface="Helvetica"/>
                </a:rPr>
                <a:t>Modelling</a:t>
              </a:r>
              <a:r>
                <a:rPr sz="2550" b="1" dirty="0">
                  <a:solidFill>
                    <a:srgbClr val="FFFFFF"/>
                  </a:solidFill>
                  <a:latin typeface="Helvetica"/>
                  <a:ea typeface="Helvetica"/>
                  <a:cs typeface="Helvetica"/>
                  <a:sym typeface="Helvetica"/>
                </a:rPr>
                <a:t> </a:t>
              </a:r>
            </a:p>
            <a:p>
              <a:pPr defTabSz="235736">
                <a:defRPr sz="1800">
                  <a:solidFill>
                    <a:srgbClr val="000000"/>
                  </a:solidFill>
                </a:defRPr>
              </a:pPr>
              <a:r>
                <a:rPr sz="2550" b="1" dirty="0">
                  <a:solidFill>
                    <a:srgbClr val="FFFFFF"/>
                  </a:solidFill>
                  <a:latin typeface="Helvetica"/>
                  <a:ea typeface="Helvetica"/>
                  <a:cs typeface="Helvetica"/>
                  <a:sym typeface="Helvetica"/>
                </a:rPr>
                <a:t> </a:t>
              </a:r>
              <a:r>
                <a:rPr sz="1500" b="1" dirty="0">
                  <a:solidFill>
                    <a:srgbClr val="DCDEE0"/>
                  </a:solidFill>
                  <a:latin typeface="Helvetica"/>
                  <a:ea typeface="Helvetica"/>
                  <a:cs typeface="Helvetica"/>
                  <a:sym typeface="Helvetica"/>
                </a:rPr>
                <a:t>Unified Prediction across Timescales</a:t>
              </a:r>
              <a:br>
                <a:rPr sz="1500" b="1" dirty="0">
                  <a:solidFill>
                    <a:srgbClr val="DCDEE0"/>
                  </a:solidFill>
                  <a:latin typeface="Helvetica"/>
                  <a:ea typeface="Helvetica"/>
                  <a:cs typeface="Helvetica"/>
                  <a:sym typeface="Helvetica"/>
                </a:rPr>
              </a:br>
              <a:endParaRPr sz="1500" b="1" dirty="0">
                <a:solidFill>
                  <a:srgbClr val="DCDEE0"/>
                </a:solidFill>
                <a:latin typeface="Helvetica"/>
                <a:ea typeface="Helvetica"/>
                <a:cs typeface="Helvetica"/>
                <a:sym typeface="Helvetica"/>
              </a:endParaRPr>
            </a:p>
          </p:txBody>
        </p:sp>
      </p:grpSp>
      <p:pic>
        <p:nvPicPr>
          <p:cNvPr id="99" name="image9.png" descr="image.png"/>
          <p:cNvPicPr/>
          <p:nvPr/>
        </p:nvPicPr>
        <p:blipFill>
          <a:blip r:embed="rId9" cstate="print">
            <a:extLst/>
          </a:blip>
          <a:stretch>
            <a:fillRect/>
          </a:stretch>
        </p:blipFill>
        <p:spPr>
          <a:xfrm>
            <a:off x="8406426" y="90512"/>
            <a:ext cx="647702" cy="589360"/>
          </a:xfrm>
          <a:prstGeom prst="rect">
            <a:avLst/>
          </a:prstGeom>
          <a:ln w="12700">
            <a:miter lim="400000"/>
          </a:ln>
        </p:spPr>
      </p:pic>
      <p:sp>
        <p:nvSpPr>
          <p:cNvPr id="100" name="Shape 100"/>
          <p:cNvSpPr/>
          <p:nvPr/>
        </p:nvSpPr>
        <p:spPr>
          <a:xfrm>
            <a:off x="1417575" y="2213756"/>
            <a:ext cx="2553135" cy="371897"/>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lvl1pPr defTabSz="830862">
              <a:lnSpc>
                <a:spcPts val="2900"/>
              </a:lnSpc>
              <a:defRPr sz="2400">
                <a:solidFill>
                  <a:srgbClr val="000000"/>
                </a:solidFill>
                <a:latin typeface="Gill Sans"/>
                <a:ea typeface="Gill Sans"/>
                <a:cs typeface="Gill Sans"/>
                <a:sym typeface="Gill Sans"/>
              </a:defRPr>
            </a:lvl1pPr>
          </a:lstStyle>
          <a:p>
            <a:pPr lvl="0">
              <a:defRPr sz="1800"/>
            </a:pPr>
            <a:r>
              <a:rPr sz="1275" dirty="0"/>
              <a:t>NWP - Atmosphere, Ocean, Waves</a:t>
            </a:r>
          </a:p>
        </p:txBody>
      </p:sp>
      <p:sp>
        <p:nvSpPr>
          <p:cNvPr id="101" name="Shape 101"/>
          <p:cNvSpPr/>
          <p:nvPr/>
        </p:nvSpPr>
        <p:spPr>
          <a:xfrm>
            <a:off x="4230290" y="2838450"/>
            <a:ext cx="3263505" cy="525785"/>
          </a:xfrm>
          <a:prstGeom prst="rect">
            <a:avLst/>
          </a:prstGeom>
          <a:gradFill>
            <a:gsLst>
              <a:gs pos="0">
                <a:srgbClr val="773F9B">
                  <a:alpha val="78752"/>
                </a:srgbClr>
              </a:gs>
              <a:gs pos="100000">
                <a:srgbClr val="885CB2">
                  <a:alpha val="78752"/>
                </a:srgbClr>
              </a:gs>
            </a:gsLst>
            <a:lin ang="16200000"/>
          </a:gradFill>
          <a:ln w="12700">
            <a:solidFill>
              <a:srgbClr val="000000">
                <a:alpha val="78752"/>
              </a:srgbClr>
            </a:solidFill>
            <a:miter lim="0"/>
          </a:ln>
          <a:extLst>
            <a:ext uri="{C572A759-6A51-4108-AA02-DFA0A04FC94B}">
              <ma14:wrappingTextBoxFlag xmlns="" xmlns:ma14="http://schemas.microsoft.com/office/mac/drawingml/2011/main" val="1"/>
            </a:ext>
          </a:extLst>
        </p:spPr>
        <p:txBody>
          <a:bodyPr lIns="0" tIns="0" rIns="0" bIns="0">
            <a:spAutoFit/>
          </a:bodyPr>
          <a:lstStyle/>
          <a:p>
            <a:pPr defTabSz="438134">
              <a:lnSpc>
                <a:spcPts val="2321"/>
              </a:lnSpc>
              <a:tabLst>
                <a:tab pos="796946" algn="l"/>
              </a:tabLst>
              <a:defRPr sz="1800">
                <a:solidFill>
                  <a:srgbClr val="000000"/>
                </a:solidFill>
              </a:defRPr>
            </a:pPr>
            <a:r>
              <a:rPr sz="1875" b="1" dirty="0">
                <a:effectLst>
                  <a:outerShdw blurRad="12700" dist="25400" dir="2700000" rotWithShape="0">
                    <a:srgbClr val="FFFFFF"/>
                  </a:outerShdw>
                </a:effectLst>
                <a:latin typeface="Arial"/>
                <a:ea typeface="Arial"/>
                <a:cs typeface="Arial"/>
                <a:sym typeface="Arial"/>
              </a:rPr>
              <a:t>Coupled   AOIL Model</a:t>
            </a:r>
            <a:endParaRPr sz="1500" b="1" dirty="0">
              <a:effectLst>
                <a:outerShdw blurRad="12700" dist="25400" dir="2700000" rotWithShape="0">
                  <a:srgbClr val="FFFFFF"/>
                </a:outerShdw>
              </a:effectLst>
              <a:latin typeface="Arial"/>
              <a:ea typeface="Arial"/>
              <a:cs typeface="Arial"/>
              <a:sym typeface="Arial"/>
            </a:endParaRPr>
          </a:p>
          <a:p>
            <a:pPr defTabSz="438134">
              <a:lnSpc>
                <a:spcPts val="1793"/>
              </a:lnSpc>
              <a:tabLst>
                <a:tab pos="796946" algn="l"/>
              </a:tabLst>
              <a:defRPr sz="1800">
                <a:solidFill>
                  <a:srgbClr val="000000"/>
                </a:solidFill>
              </a:defRPr>
            </a:pPr>
            <a:r>
              <a:rPr sz="1500" dirty="0">
                <a:solidFill>
                  <a:srgbClr val="FFFFFF"/>
                </a:solidFill>
                <a:effectLst>
                  <a:outerShdw blurRad="12700" dist="25400" dir="2700000" rotWithShape="0">
                    <a:srgbClr val="000000"/>
                  </a:outerShdw>
                </a:effectLst>
                <a:latin typeface="Arial"/>
                <a:ea typeface="Arial"/>
                <a:cs typeface="Arial"/>
                <a:sym typeface="Arial"/>
              </a:rPr>
              <a:t>GC</a:t>
            </a:r>
            <a:r>
              <a:rPr lang="en-GB" sz="1500" dirty="0">
                <a:solidFill>
                  <a:srgbClr val="FFFFFF"/>
                </a:solidFill>
                <a:effectLst>
                  <a:outerShdw blurRad="12700" dist="25400" dir="2700000" rotWithShape="0">
                    <a:srgbClr val="000000"/>
                  </a:outerShdw>
                </a:effectLst>
                <a:latin typeface="Arial"/>
                <a:ea typeface="Arial"/>
                <a:cs typeface="Arial"/>
                <a:sym typeface="Arial"/>
              </a:rPr>
              <a:t>3</a:t>
            </a:r>
            <a:r>
              <a:rPr sz="1500" dirty="0">
                <a:solidFill>
                  <a:srgbClr val="FFFFFF"/>
                </a:solidFill>
                <a:effectLst>
                  <a:outerShdw blurRad="12700" dist="25400" dir="2700000" rotWithShape="0">
                    <a:srgbClr val="000000"/>
                  </a:outerShdw>
                </a:effectLst>
                <a:latin typeface="Arial"/>
                <a:ea typeface="Arial"/>
                <a:cs typeface="Arial"/>
                <a:sym typeface="Arial"/>
              </a:rPr>
              <a:t>.0</a:t>
            </a:r>
          </a:p>
        </p:txBody>
      </p:sp>
      <p:sp>
        <p:nvSpPr>
          <p:cNvPr id="102" name="Shape 102"/>
          <p:cNvSpPr/>
          <p:nvPr/>
        </p:nvSpPr>
        <p:spPr>
          <a:xfrm>
            <a:off x="1475184" y="2834878"/>
            <a:ext cx="2761060" cy="525785"/>
          </a:xfrm>
          <a:prstGeom prst="rect">
            <a:avLst/>
          </a:prstGeom>
          <a:solidFill>
            <a:srgbClr val="B36AE2">
              <a:alpha val="78752"/>
            </a:srgbClr>
          </a:solidFill>
          <a:ln w="12700">
            <a:solidFill>
              <a:srgbClr val="000000">
                <a:alpha val="78752"/>
              </a:srgbClr>
            </a:solidFill>
            <a:miter lim="0"/>
          </a:ln>
          <a:extLst>
            <a:ext uri="{C572A759-6A51-4108-AA02-DFA0A04FC94B}">
              <ma14:wrappingTextBoxFlag xmlns="" xmlns:ma14="http://schemas.microsoft.com/office/mac/drawingml/2011/main" val="1"/>
            </a:ext>
          </a:extLst>
        </p:spPr>
        <p:txBody>
          <a:bodyPr lIns="0" tIns="0" rIns="0" bIns="0">
            <a:spAutoFit/>
          </a:bodyPr>
          <a:lstStyle/>
          <a:p>
            <a:pPr defTabSz="438134">
              <a:lnSpc>
                <a:spcPts val="2321"/>
              </a:lnSpc>
              <a:tabLst>
                <a:tab pos="796946" algn="l"/>
              </a:tabLst>
              <a:defRPr sz="1800">
                <a:solidFill>
                  <a:srgbClr val="000000"/>
                </a:solidFill>
              </a:defRPr>
            </a:pPr>
            <a:r>
              <a:rPr sz="1875" b="1" dirty="0">
                <a:effectLst>
                  <a:outerShdw blurRad="12700" dist="25400" dir="2700000" rotWithShape="0">
                    <a:srgbClr val="FFFFFF"/>
                  </a:outerShdw>
                </a:effectLst>
                <a:latin typeface="Arial"/>
                <a:ea typeface="Arial"/>
                <a:cs typeface="Arial"/>
                <a:sym typeface="Arial"/>
              </a:rPr>
              <a:t>Component Models</a:t>
            </a:r>
            <a:endParaRPr sz="1500" b="1" dirty="0">
              <a:effectLst>
                <a:outerShdw blurRad="12700" dist="25400" dir="2700000" rotWithShape="0">
                  <a:srgbClr val="FFFFFF"/>
                </a:outerShdw>
              </a:effectLst>
              <a:latin typeface="Arial"/>
              <a:ea typeface="Arial"/>
              <a:cs typeface="Arial"/>
              <a:sym typeface="Arial"/>
            </a:endParaRPr>
          </a:p>
          <a:p>
            <a:pPr defTabSz="438134">
              <a:lnSpc>
                <a:spcPts val="1793"/>
              </a:lnSpc>
              <a:tabLst>
                <a:tab pos="796946" algn="l"/>
              </a:tabLst>
              <a:defRPr sz="1800">
                <a:solidFill>
                  <a:srgbClr val="000000"/>
                </a:solidFill>
              </a:defRPr>
            </a:pPr>
            <a:r>
              <a:rPr sz="1500" dirty="0">
                <a:solidFill>
                  <a:srgbClr val="FFFFFF"/>
                </a:solidFill>
                <a:effectLst>
                  <a:outerShdw blurRad="12700" dist="25400" dir="2700000" rotWithShape="0">
                    <a:srgbClr val="000000"/>
                  </a:outerShdw>
                </a:effectLst>
                <a:latin typeface="Arial"/>
                <a:ea typeface="Arial"/>
                <a:cs typeface="Arial"/>
                <a:sym typeface="Arial"/>
              </a:rPr>
              <a:t>GA</a:t>
            </a:r>
            <a:r>
              <a:rPr lang="en-GB" sz="1500" dirty="0">
                <a:solidFill>
                  <a:srgbClr val="FFFFFF"/>
                </a:solidFill>
                <a:effectLst>
                  <a:outerShdw blurRad="12700" dist="25400" dir="2700000" rotWithShape="0">
                    <a:srgbClr val="000000"/>
                  </a:outerShdw>
                </a:effectLst>
                <a:latin typeface="Arial"/>
                <a:ea typeface="Arial"/>
                <a:cs typeface="Arial"/>
                <a:sym typeface="Arial"/>
              </a:rPr>
              <a:t>7</a:t>
            </a:r>
            <a:r>
              <a:rPr sz="1500" dirty="0">
                <a:solidFill>
                  <a:srgbClr val="FFFFFF"/>
                </a:solidFill>
                <a:effectLst>
                  <a:outerShdw blurRad="12700" dist="25400" dir="2700000" rotWithShape="0">
                    <a:srgbClr val="000000"/>
                  </a:outerShdw>
                </a:effectLst>
                <a:latin typeface="Arial"/>
                <a:ea typeface="Arial"/>
                <a:cs typeface="Arial"/>
                <a:sym typeface="Arial"/>
              </a:rPr>
              <a:t> , GL</a:t>
            </a:r>
            <a:r>
              <a:rPr lang="en-GB" sz="1500" dirty="0">
                <a:solidFill>
                  <a:srgbClr val="FFFFFF"/>
                </a:solidFill>
                <a:effectLst>
                  <a:outerShdw blurRad="12700" dist="25400" dir="2700000" rotWithShape="0">
                    <a:srgbClr val="000000"/>
                  </a:outerShdw>
                </a:effectLst>
                <a:latin typeface="Arial"/>
                <a:ea typeface="Arial"/>
                <a:cs typeface="Arial"/>
                <a:sym typeface="Arial"/>
              </a:rPr>
              <a:t>7</a:t>
            </a:r>
            <a:r>
              <a:rPr sz="1500" dirty="0">
                <a:solidFill>
                  <a:srgbClr val="FFFFFF"/>
                </a:solidFill>
                <a:effectLst>
                  <a:outerShdw blurRad="12700" dist="25400" dir="2700000" rotWithShape="0">
                    <a:srgbClr val="000000"/>
                  </a:outerShdw>
                </a:effectLst>
                <a:latin typeface="Arial"/>
                <a:ea typeface="Arial"/>
                <a:cs typeface="Arial"/>
                <a:sym typeface="Arial"/>
              </a:rPr>
              <a:t>, GO</a:t>
            </a:r>
            <a:r>
              <a:rPr lang="en-GB" sz="1500" dirty="0">
                <a:solidFill>
                  <a:srgbClr val="FFFFFF"/>
                </a:solidFill>
                <a:effectLst>
                  <a:outerShdw blurRad="12700" dist="25400" dir="2700000" rotWithShape="0">
                    <a:srgbClr val="000000"/>
                  </a:outerShdw>
                </a:effectLst>
                <a:latin typeface="Arial"/>
                <a:ea typeface="Arial"/>
                <a:cs typeface="Arial"/>
                <a:sym typeface="Arial"/>
              </a:rPr>
              <a:t>6</a:t>
            </a:r>
            <a:r>
              <a:rPr sz="1500" dirty="0">
                <a:solidFill>
                  <a:srgbClr val="FFFFFF"/>
                </a:solidFill>
                <a:effectLst>
                  <a:outerShdw blurRad="12700" dist="25400" dir="2700000" rotWithShape="0">
                    <a:srgbClr val="000000"/>
                  </a:outerShdw>
                </a:effectLst>
                <a:latin typeface="Arial"/>
                <a:ea typeface="Arial"/>
                <a:cs typeface="Arial"/>
                <a:sym typeface="Arial"/>
              </a:rPr>
              <a:t>, GSI</a:t>
            </a:r>
            <a:r>
              <a:rPr lang="en-GB" sz="1500" dirty="0">
                <a:solidFill>
                  <a:srgbClr val="FFFFFF"/>
                </a:solidFill>
                <a:effectLst>
                  <a:outerShdw blurRad="12700" dist="25400" dir="2700000" rotWithShape="0">
                    <a:srgbClr val="000000"/>
                  </a:outerShdw>
                </a:effectLst>
                <a:latin typeface="Arial"/>
                <a:ea typeface="Arial"/>
                <a:cs typeface="Arial"/>
                <a:sym typeface="Arial"/>
              </a:rPr>
              <a:t>7/8</a:t>
            </a:r>
            <a:endParaRPr sz="1500" dirty="0">
              <a:solidFill>
                <a:srgbClr val="FFFFFF"/>
              </a:solidFill>
              <a:effectLst>
                <a:outerShdw blurRad="12700" dist="25400" dir="2700000" rotWithShape="0">
                  <a:srgbClr val="000000"/>
                </a:outerShdw>
              </a:effectLst>
              <a:latin typeface="Arial"/>
              <a:ea typeface="Arial"/>
              <a:cs typeface="Arial"/>
              <a:sym typeface="Arial"/>
            </a:endParaRPr>
          </a:p>
        </p:txBody>
      </p:sp>
      <p:grpSp>
        <p:nvGrpSpPr>
          <p:cNvPr id="3" name="Group 105"/>
          <p:cNvGrpSpPr/>
          <p:nvPr/>
        </p:nvGrpSpPr>
        <p:grpSpPr>
          <a:xfrm>
            <a:off x="6886574" y="3930252"/>
            <a:ext cx="1189437" cy="816771"/>
            <a:chOff x="-1" y="0"/>
            <a:chExt cx="2255524" cy="1548837"/>
          </a:xfrm>
        </p:grpSpPr>
        <p:pic>
          <p:nvPicPr>
            <p:cNvPr id="103" name="image16.png"/>
            <p:cNvPicPr/>
            <p:nvPr/>
          </p:nvPicPr>
          <p:blipFill>
            <a:blip r:embed="rId10" cstate="print">
              <a:extLst/>
            </a:blip>
            <a:stretch>
              <a:fillRect/>
            </a:stretch>
          </p:blipFill>
          <p:spPr>
            <a:xfrm>
              <a:off x="-1" y="0"/>
              <a:ext cx="2083068" cy="1548837"/>
            </a:xfrm>
            <a:prstGeom prst="rect">
              <a:avLst/>
            </a:prstGeom>
            <a:ln w="12700" cap="flat">
              <a:noFill/>
              <a:miter lim="400000"/>
            </a:ln>
            <a:effectLst/>
          </p:spPr>
        </p:pic>
        <p:sp>
          <p:nvSpPr>
            <p:cNvPr id="104" name="Shape 104"/>
            <p:cNvSpPr/>
            <p:nvPr/>
          </p:nvSpPr>
          <p:spPr>
            <a:xfrm>
              <a:off x="854676" y="136361"/>
              <a:ext cx="1400847" cy="218863"/>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defTabSz="830862">
                <a:lnSpc>
                  <a:spcPts val="900"/>
                </a:lnSpc>
                <a:defRPr sz="800">
                  <a:solidFill>
                    <a:srgbClr val="000000"/>
                  </a:solidFill>
                  <a:latin typeface="Arial"/>
                  <a:ea typeface="Arial"/>
                  <a:cs typeface="Arial"/>
                  <a:sym typeface="Arial"/>
                </a:defRPr>
              </a:lvl1pPr>
            </a:lstStyle>
            <a:p>
              <a:pPr lvl="0">
                <a:defRPr sz="1800"/>
              </a:pPr>
              <a:r>
                <a:rPr sz="450" dirty="0" err="1"/>
                <a:t>WaveWatch</a:t>
              </a:r>
              <a:r>
                <a:rPr sz="450" dirty="0"/>
                <a:t> III </a:t>
              </a:r>
            </a:p>
          </p:txBody>
        </p:sp>
      </p:grpSp>
      <p:pic>
        <p:nvPicPr>
          <p:cNvPr id="106" name="image7.jpeg"/>
          <p:cNvPicPr/>
          <p:nvPr/>
        </p:nvPicPr>
        <p:blipFill>
          <a:blip r:embed="rId11" cstate="print">
            <a:extLst/>
          </a:blip>
          <a:stretch>
            <a:fillRect/>
          </a:stretch>
        </p:blipFill>
        <p:spPr>
          <a:xfrm>
            <a:off x="3064669" y="1363265"/>
            <a:ext cx="959645" cy="952502"/>
          </a:xfrm>
          <a:prstGeom prst="rect">
            <a:avLst/>
          </a:prstGeom>
          <a:ln w="12700">
            <a:miter lim="400000"/>
          </a:ln>
        </p:spPr>
      </p:pic>
      <p:sp>
        <p:nvSpPr>
          <p:cNvPr id="29" name="TextBox 28"/>
          <p:cNvSpPr txBox="1"/>
          <p:nvPr/>
        </p:nvSpPr>
        <p:spPr>
          <a:xfrm>
            <a:off x="1143000" y="1221600"/>
            <a:ext cx="590226" cy="300082"/>
          </a:xfrm>
          <a:prstGeom prst="rect">
            <a:avLst/>
          </a:prstGeom>
          <a:noFill/>
        </p:spPr>
        <p:txBody>
          <a:bodyPr wrap="none" rtlCol="0">
            <a:spAutoFit/>
          </a:bodyPr>
          <a:lstStyle/>
          <a:p>
            <a:r>
              <a:rPr lang="en-GB" sz="1350" b="1" dirty="0"/>
              <a:t>1/12°</a:t>
            </a:r>
          </a:p>
        </p:txBody>
      </p:sp>
      <p:sp>
        <p:nvSpPr>
          <p:cNvPr id="30" name="TextBox 29"/>
          <p:cNvSpPr txBox="1"/>
          <p:nvPr/>
        </p:nvSpPr>
        <p:spPr>
          <a:xfrm>
            <a:off x="3977934" y="1275606"/>
            <a:ext cx="494046" cy="300082"/>
          </a:xfrm>
          <a:prstGeom prst="rect">
            <a:avLst/>
          </a:prstGeom>
          <a:noFill/>
        </p:spPr>
        <p:txBody>
          <a:bodyPr wrap="none" rtlCol="0">
            <a:spAutoFit/>
          </a:bodyPr>
          <a:lstStyle/>
          <a:p>
            <a:r>
              <a:rPr lang="en-GB" sz="1350" b="1" dirty="0"/>
              <a:t>1/4°</a:t>
            </a:r>
          </a:p>
        </p:txBody>
      </p:sp>
      <p:sp>
        <p:nvSpPr>
          <p:cNvPr id="31" name="TextBox 30"/>
          <p:cNvSpPr txBox="1"/>
          <p:nvPr/>
        </p:nvSpPr>
        <p:spPr>
          <a:xfrm>
            <a:off x="7002270" y="1221600"/>
            <a:ext cx="349776" cy="300082"/>
          </a:xfrm>
          <a:prstGeom prst="rect">
            <a:avLst/>
          </a:prstGeom>
          <a:noFill/>
        </p:spPr>
        <p:txBody>
          <a:bodyPr wrap="none" rtlCol="0">
            <a:spAutoFit/>
          </a:bodyPr>
          <a:lstStyle/>
          <a:p>
            <a:r>
              <a:rPr lang="en-GB" sz="1350" b="1" dirty="0"/>
              <a:t>1°</a:t>
            </a:r>
          </a:p>
        </p:txBody>
      </p:sp>
    </p:spTree>
    <p:extLst>
      <p:ext uri="{BB962C8B-B14F-4D97-AF65-F5344CB8AC3E}">
        <p14:creationId xmlns:p14="http://schemas.microsoft.com/office/powerpoint/2010/main" val="2890481179"/>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197645" y="1254082"/>
            <a:ext cx="3545474" cy="2714030"/>
          </a:xfrm>
        </p:spPr>
        <p:txBody>
          <a:bodyPr/>
          <a:lstStyle/>
          <a:p>
            <a:pPr marL="285750" indent="-285750">
              <a:buFont typeface="Arial" panose="020B0604020202020204" pitchFamily="34" charset="0"/>
              <a:buChar char="•"/>
            </a:pPr>
            <a:r>
              <a:rPr lang="en-GB" dirty="0"/>
              <a:t>Z (with partial steps)</a:t>
            </a:r>
          </a:p>
          <a:p>
            <a:pPr marL="285750" indent="-285750">
              <a:buFont typeface="Arial" panose="020B0604020202020204" pitchFamily="34" charset="0"/>
              <a:buChar char="•"/>
            </a:pPr>
            <a:r>
              <a:rPr lang="en-GB" dirty="0"/>
              <a:t>S (terrain following) (with partial steps and combined with z)</a:t>
            </a:r>
          </a:p>
          <a:p>
            <a:pPr marL="285750" indent="-285750">
              <a:buFont typeface="Arial" panose="020B0604020202020204" pitchFamily="34" charset="0"/>
              <a:buChar char="•"/>
            </a:pPr>
            <a:r>
              <a:rPr lang="en-GB" dirty="0"/>
              <a:t>Non-linear free surface</a:t>
            </a:r>
          </a:p>
          <a:p>
            <a:pPr marL="285750" indent="-285750">
              <a:buFont typeface="Arial" panose="020B0604020202020204" pitchFamily="34" charset="0"/>
              <a:buChar char="•"/>
            </a:pPr>
            <a:r>
              <a:rPr lang="en-GB" dirty="0"/>
              <a:t>Advantages and drawbacks with all approaches but try to make best choice for the application</a:t>
            </a:r>
          </a:p>
          <a:p>
            <a:pPr marL="285750" indent="-285750">
              <a:buFont typeface="Arial" panose="020B0604020202020204" pitchFamily="34" charset="0"/>
              <a:buChar char="•"/>
            </a:pPr>
            <a:r>
              <a:rPr lang="en-GB" dirty="0"/>
              <a:t>In particular, s coordinates may be a good approach in the overflows to provide vertical resolution</a:t>
            </a:r>
          </a:p>
          <a:p>
            <a:pPr marL="285750" indent="-285750">
              <a:buFont typeface="Arial" panose="020B0604020202020204" pitchFamily="34" charset="0"/>
              <a:buChar char="•"/>
            </a:pPr>
            <a:endParaRPr lang="en-GB" dirty="0"/>
          </a:p>
        </p:txBody>
      </p:sp>
      <p:sp>
        <p:nvSpPr>
          <p:cNvPr id="5" name="Title 4"/>
          <p:cNvSpPr>
            <a:spLocks noGrp="1"/>
          </p:cNvSpPr>
          <p:nvPr>
            <p:ph type="title"/>
          </p:nvPr>
        </p:nvSpPr>
        <p:spPr>
          <a:xfrm>
            <a:off x="197645" y="471908"/>
            <a:ext cx="8437500" cy="561692"/>
          </a:xfrm>
        </p:spPr>
        <p:txBody>
          <a:bodyPr/>
          <a:lstStyle/>
          <a:p>
            <a:r>
              <a:rPr lang="en-GB" sz="3200" b="1" dirty="0"/>
              <a:t>Other coordinate choices</a:t>
            </a:r>
          </a:p>
        </p:txBody>
      </p:sp>
      <p:pic>
        <p:nvPicPr>
          <p:cNvPr id="6" name="Picture 5"/>
          <p:cNvPicPr>
            <a:picLocks noChangeAspect="1"/>
          </p:cNvPicPr>
          <p:nvPr/>
        </p:nvPicPr>
        <p:blipFill>
          <a:blip r:embed="rId2"/>
          <a:stretch>
            <a:fillRect/>
          </a:stretch>
        </p:blipFill>
        <p:spPr>
          <a:xfrm>
            <a:off x="3950127" y="1039783"/>
            <a:ext cx="5193873" cy="3471623"/>
          </a:xfrm>
          <a:prstGeom prst="rect">
            <a:avLst/>
          </a:prstGeom>
        </p:spPr>
      </p:pic>
      <p:sp>
        <p:nvSpPr>
          <p:cNvPr id="7" name="TextBox 6"/>
          <p:cNvSpPr txBox="1"/>
          <p:nvPr/>
        </p:nvSpPr>
        <p:spPr>
          <a:xfrm>
            <a:off x="7419239" y="4372906"/>
            <a:ext cx="1483098" cy="276999"/>
          </a:xfrm>
          <a:prstGeom prst="rect">
            <a:avLst/>
          </a:prstGeom>
          <a:noFill/>
        </p:spPr>
        <p:txBody>
          <a:bodyPr wrap="none" rtlCol="0">
            <a:spAutoFit/>
          </a:bodyPr>
          <a:lstStyle/>
          <a:p>
            <a:r>
              <a:rPr lang="en-GB" sz="1200" b="1" dirty="0" err="1"/>
              <a:t>Madec</a:t>
            </a:r>
            <a:r>
              <a:rPr lang="en-GB" sz="1200" b="1" dirty="0"/>
              <a:t> et al., 2016</a:t>
            </a:r>
          </a:p>
        </p:txBody>
      </p:sp>
    </p:spTree>
    <p:extLst>
      <p:ext uri="{BB962C8B-B14F-4D97-AF65-F5344CB8AC3E}">
        <p14:creationId xmlns:p14="http://schemas.microsoft.com/office/powerpoint/2010/main" val="3227561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4"/>
          <p:cNvSpPr>
            <a:spLocks noGrp="1"/>
          </p:cNvSpPr>
          <p:nvPr>
            <p:ph type="title"/>
          </p:nvPr>
        </p:nvSpPr>
        <p:spPr>
          <a:xfrm>
            <a:off x="197645" y="542640"/>
            <a:ext cx="8437500" cy="561692"/>
          </a:xfrm>
        </p:spPr>
        <p:txBody>
          <a:bodyPr/>
          <a:lstStyle/>
          <a:p>
            <a:r>
              <a:rPr lang="en-GB" sz="3200" b="1" dirty="0"/>
              <a:t>Vertical resolution in coupled models</a:t>
            </a:r>
          </a:p>
        </p:txBody>
      </p:sp>
      <p:sp>
        <p:nvSpPr>
          <p:cNvPr id="6" name="Text Placeholder 5"/>
          <p:cNvSpPr txBox="1">
            <a:spLocks noGrp="1"/>
          </p:cNvSpPr>
          <p:nvPr>
            <p:ph type="body" sz="quarter" idx="11"/>
          </p:nvPr>
        </p:nvSpPr>
        <p:spPr>
          <a:xfrm>
            <a:off x="270216" y="1322702"/>
            <a:ext cx="4050506" cy="725840"/>
          </a:xfrm>
          <a:prstGeom prst="rect">
            <a:avLst/>
          </a:prstGeom>
          <a:noFill/>
        </p:spPr>
        <p:txBody>
          <a:bodyPr wrap="square" rtlCol="0">
            <a:spAutoFit/>
          </a:bodyPr>
          <a:lstStyle/>
          <a:p>
            <a:pPr marL="285750" indent="-285750">
              <a:buFont typeface="Arial" panose="020B0604020202020204" pitchFamily="34" charset="0"/>
              <a:buChar char="•"/>
            </a:pPr>
            <a:r>
              <a:rPr lang="en-GB" sz="1800" dirty="0"/>
              <a:t>Large-scale warming of SST</a:t>
            </a:r>
          </a:p>
          <a:p>
            <a:pPr marL="285750" indent="-285750">
              <a:buFont typeface="Arial" panose="020B0604020202020204" pitchFamily="34" charset="0"/>
              <a:buChar char="•"/>
            </a:pPr>
            <a:r>
              <a:rPr lang="en-GB" sz="1800" dirty="0"/>
              <a:t>Enhanced seasonality in Tropics </a:t>
            </a:r>
          </a:p>
        </p:txBody>
      </p:sp>
      <p:pic>
        <p:nvPicPr>
          <p:cNvPr id="7" name="Picture 2" descr="https://static-content.springer.com/image/art%3A10.1007%2Fs00382-008-0429-z/MediaObjects/382_2008_429_Fig1_HTML.gif"/>
          <p:cNvPicPr>
            <a:picLocks noChangeAspect="1" noChangeArrowheads="1"/>
          </p:cNvPicPr>
          <p:nvPr/>
        </p:nvPicPr>
        <p:blipFill>
          <a:blip r:embed="rId2" cstate="print"/>
          <a:srcRect l="50844" b="64279"/>
          <a:stretch>
            <a:fillRect/>
          </a:stretch>
        </p:blipFill>
        <p:spPr bwMode="auto">
          <a:xfrm>
            <a:off x="4572000" y="2328548"/>
            <a:ext cx="4532565" cy="2190460"/>
          </a:xfrm>
          <a:prstGeom prst="rect">
            <a:avLst/>
          </a:prstGeom>
          <a:noFill/>
        </p:spPr>
      </p:pic>
      <p:pic>
        <p:nvPicPr>
          <p:cNvPr id="8" name="Picture 4" descr="https://static-content.springer.com/image/art%3A10.1007%2Fs00382-008-0429-z/MediaObjects/382_2008_429_Fig6_HTML.gif"/>
          <p:cNvPicPr>
            <a:picLocks noChangeAspect="1" noChangeArrowheads="1"/>
          </p:cNvPicPr>
          <p:nvPr/>
        </p:nvPicPr>
        <p:blipFill>
          <a:blip r:embed="rId3" cstate="print"/>
          <a:srcRect l="51292" b="50125"/>
          <a:stretch>
            <a:fillRect/>
          </a:stretch>
        </p:blipFill>
        <p:spPr bwMode="auto">
          <a:xfrm>
            <a:off x="94342" y="2304762"/>
            <a:ext cx="4477658" cy="2214246"/>
          </a:xfrm>
          <a:prstGeom prst="rect">
            <a:avLst/>
          </a:prstGeom>
          <a:noFill/>
        </p:spPr>
      </p:pic>
      <p:sp>
        <p:nvSpPr>
          <p:cNvPr id="9" name="Subtitle 2"/>
          <p:cNvSpPr txBox="1">
            <a:spLocks/>
          </p:cNvSpPr>
          <p:nvPr/>
        </p:nvSpPr>
        <p:spPr>
          <a:xfrm>
            <a:off x="7391942" y="4490302"/>
            <a:ext cx="1512168" cy="281738"/>
          </a:xfrm>
          <a:prstGeom prst="rect">
            <a:avLst/>
          </a:prstGeom>
        </p:spPr>
        <p:txBody>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r>
              <a:rPr lang="en-GB" sz="1200" b="1" kern="0"/>
              <a:t>Bernie et al., 2008</a:t>
            </a:r>
            <a:endParaRPr lang="en-GB" sz="1200" b="1" kern="0" dirty="0"/>
          </a:p>
        </p:txBody>
      </p:sp>
    </p:spTree>
    <p:extLst>
      <p:ext uri="{BB962C8B-B14F-4D97-AF65-F5344CB8AC3E}">
        <p14:creationId xmlns:p14="http://schemas.microsoft.com/office/powerpoint/2010/main" val="3242170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itle 1"/>
          <p:cNvSpPr>
            <a:spLocks noGrp="1"/>
          </p:cNvSpPr>
          <p:nvPr>
            <p:ph type="title"/>
          </p:nvPr>
        </p:nvSpPr>
        <p:spPr>
          <a:xfrm>
            <a:off x="138438" y="552980"/>
            <a:ext cx="8437500" cy="623248"/>
          </a:xfrm>
        </p:spPr>
        <p:txBody>
          <a:bodyPr/>
          <a:lstStyle/>
          <a:p>
            <a:r>
              <a:rPr lang="en-GB" b="1" dirty="0"/>
              <a:t>6. Summary</a:t>
            </a:r>
          </a:p>
        </p:txBody>
      </p:sp>
      <p:sp>
        <p:nvSpPr>
          <p:cNvPr id="7" name="Subtitle 2"/>
          <p:cNvSpPr>
            <a:spLocks noGrp="1"/>
          </p:cNvSpPr>
          <p:nvPr>
            <p:ph type="body" sz="quarter" idx="11"/>
          </p:nvPr>
        </p:nvSpPr>
        <p:spPr>
          <a:xfrm>
            <a:off x="260746" y="1432786"/>
            <a:ext cx="8758263" cy="2714030"/>
          </a:xfrm>
        </p:spPr>
        <p:txBody>
          <a:bodyPr/>
          <a:lstStyle/>
          <a:p>
            <a:pPr>
              <a:buFont typeface="Arial" pitchFamily="34" charset="0"/>
              <a:buChar char="•"/>
            </a:pPr>
            <a:r>
              <a:rPr lang="en-GB" sz="1600" dirty="0"/>
              <a:t> Tropics and boundary currents suggest a minimum 1/4° horizontal resolution-although note that this resolution is deficient in terms of heat budget and big uncertainties as to parameterisation approach</a:t>
            </a:r>
          </a:p>
          <a:p>
            <a:pPr>
              <a:buFont typeface="Arial" pitchFamily="34" charset="0"/>
              <a:buChar char="•"/>
            </a:pPr>
            <a:r>
              <a:rPr lang="en-GB" sz="1600" dirty="0"/>
              <a:t> Benefits of eddy-resolving include eddies, fronts and topographic control. Emerging results are likely to lead to improved parameterisations or improved evidence for high resolution</a:t>
            </a:r>
          </a:p>
          <a:p>
            <a:pPr>
              <a:buFont typeface="Arial" pitchFamily="34" charset="0"/>
              <a:buChar char="•"/>
            </a:pPr>
            <a:r>
              <a:rPr lang="en-GB" sz="1600" dirty="0"/>
              <a:t> Traceable model hierarchies allow systematic assessment and greater understanding</a:t>
            </a:r>
          </a:p>
          <a:p>
            <a:pPr>
              <a:buFont typeface="Arial" pitchFamily="34" charset="0"/>
              <a:buChar char="•"/>
            </a:pPr>
            <a:r>
              <a:rPr lang="en-GB" sz="1600" dirty="0"/>
              <a:t> Evidence that coupled processes associated with boundary currents, fronts and eddies affect the mean state of both ocean and atmosphere in coupled models</a:t>
            </a:r>
          </a:p>
          <a:p>
            <a:pPr>
              <a:buFont typeface="Arial" pitchFamily="34" charset="0"/>
              <a:buChar char="•"/>
            </a:pPr>
            <a:r>
              <a:rPr lang="en-GB" sz="1600" dirty="0"/>
              <a:t> Vertical resolution considerations are resolving diurnal cycle (1m near surface) and </a:t>
            </a:r>
            <a:r>
              <a:rPr lang="en-GB" sz="1600" dirty="0" err="1"/>
              <a:t>baroclinic</a:t>
            </a:r>
            <a:r>
              <a:rPr lang="en-GB" sz="1600" dirty="0"/>
              <a:t> modes. Overflows require specific consideration (coordinates or parameterisation)</a:t>
            </a:r>
          </a:p>
          <a:p>
            <a:pPr>
              <a:buFont typeface="Arial" pitchFamily="34" charset="0"/>
              <a:buChar char="•"/>
            </a:pPr>
            <a:endParaRPr lang="en-GB" sz="1600" dirty="0"/>
          </a:p>
        </p:txBody>
      </p:sp>
    </p:spTree>
    <p:extLst>
      <p:ext uri="{BB962C8B-B14F-4D97-AF65-F5344CB8AC3E}">
        <p14:creationId xmlns:p14="http://schemas.microsoft.com/office/powerpoint/2010/main" val="1874495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Subtitle 2"/>
          <p:cNvSpPr txBox="1">
            <a:spLocks/>
          </p:cNvSpPr>
          <p:nvPr/>
        </p:nvSpPr>
        <p:spPr>
          <a:xfrm>
            <a:off x="355235" y="1289370"/>
            <a:ext cx="8652606" cy="3354992"/>
          </a:xfrm>
          <a:prstGeom prst="rect">
            <a:avLst/>
          </a:prstGeom>
          <a:ln>
            <a:solidFill>
              <a:schemeClr val="tx1"/>
            </a:solidFill>
          </a:ln>
        </p:spPr>
        <p:txBody>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r>
              <a:rPr lang="en-GB" b="1" kern="0" dirty="0"/>
              <a:t>Short range ocean forecasting</a:t>
            </a:r>
            <a:r>
              <a:rPr lang="en-GB" kern="0" dirty="0"/>
              <a:t>: resolution to resolve mesoscale features</a:t>
            </a:r>
          </a:p>
          <a:p>
            <a:endParaRPr lang="en-GB" kern="0" dirty="0"/>
          </a:p>
          <a:p>
            <a:r>
              <a:rPr lang="en-GB" b="1" kern="0" dirty="0"/>
              <a:t>Seasonal</a:t>
            </a:r>
            <a:r>
              <a:rPr lang="en-GB" kern="0" dirty="0"/>
              <a:t>: sufficient ocean resolution for accurate atmospheric circulation, Equatorial regions but also mid-latitudes</a:t>
            </a:r>
          </a:p>
          <a:p>
            <a:endParaRPr lang="en-GB" kern="0" dirty="0"/>
          </a:p>
          <a:p>
            <a:r>
              <a:rPr lang="en-GB" b="1" kern="0" dirty="0"/>
              <a:t>Decadal</a:t>
            </a:r>
            <a:r>
              <a:rPr lang="en-GB" kern="0" dirty="0"/>
              <a:t>: ocean memory becomes important – need accurate 	circulation particularly in subpolar gyre and overflows</a:t>
            </a:r>
          </a:p>
          <a:p>
            <a:endParaRPr lang="en-GB" kern="0" dirty="0"/>
          </a:p>
          <a:p>
            <a:r>
              <a:rPr lang="en-GB" b="1" kern="0" dirty="0"/>
              <a:t>Climate</a:t>
            </a:r>
            <a:r>
              <a:rPr lang="en-GB" kern="0" dirty="0"/>
              <a:t>: long-term heat and freshwater budget and circulation to get accurate response (including impact of eddies)</a:t>
            </a:r>
          </a:p>
        </p:txBody>
      </p:sp>
      <p:sp>
        <p:nvSpPr>
          <p:cNvPr id="7" name="TextBox 6"/>
          <p:cNvSpPr txBox="1"/>
          <p:nvPr/>
        </p:nvSpPr>
        <p:spPr>
          <a:xfrm>
            <a:off x="2483270" y="4383"/>
            <a:ext cx="5200321" cy="11291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3200" b="1" i="0" u="none" strike="noStrike" cap="none" spc="0" normalizeH="0" baseline="0" dirty="0">
                <a:ln>
                  <a:noFill/>
                </a:ln>
                <a:solidFill>
                  <a:schemeClr val="tx1"/>
                </a:solidFill>
                <a:effectLst/>
                <a:uFillTx/>
                <a:latin typeface="+mn-lt"/>
                <a:ea typeface="+mn-ea"/>
                <a:cs typeface="+mn-cs"/>
                <a:sym typeface="Helvetica Light"/>
              </a:rPr>
              <a:t>Resolution choices for different applications</a:t>
            </a:r>
          </a:p>
        </p:txBody>
      </p:sp>
    </p:spTree>
    <p:extLst>
      <p:ext uri="{BB962C8B-B14F-4D97-AF65-F5344CB8AC3E}">
        <p14:creationId xmlns:p14="http://schemas.microsoft.com/office/powerpoint/2010/main" val="2532340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408153" y="1313288"/>
            <a:ext cx="8189837" cy="2714030"/>
          </a:xfrm>
        </p:spPr>
        <p:txBody>
          <a:bodyPr/>
          <a:lstStyle/>
          <a:p>
            <a:pPr marL="285750" indent="-285750">
              <a:buFont typeface="Arial" panose="020B0604020202020204" pitchFamily="34" charset="0"/>
              <a:buChar char="•"/>
            </a:pPr>
            <a:r>
              <a:rPr lang="en-GB" sz="1600" dirty="0"/>
              <a:t>Can parameterisations be improved to mitigate deficiencies of models that aren’t eddy resolving? Can scale-aware parameterisations in the ocean impact on coupled response?</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How should resolution of both atmosphere and ocean components be chosen and do we need to think about the resolution on which fluxes are calculated?</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Will atmospheric boundary layer parameterisations/resolution need to be revisited in light of coupled processes?</a:t>
            </a:r>
          </a:p>
          <a:p>
            <a:pPr marL="285750" indent="-285750">
              <a:buFont typeface="Arial" panose="020B0604020202020204" pitchFamily="34" charset="0"/>
              <a:buChar char="•"/>
            </a:pPr>
            <a:endParaRPr lang="en-GB" sz="1600" dirty="0"/>
          </a:p>
        </p:txBody>
      </p:sp>
      <p:sp>
        <p:nvSpPr>
          <p:cNvPr id="5" name="Title 4"/>
          <p:cNvSpPr>
            <a:spLocks noGrp="1"/>
          </p:cNvSpPr>
          <p:nvPr>
            <p:ph type="title"/>
          </p:nvPr>
        </p:nvSpPr>
        <p:spPr>
          <a:xfrm>
            <a:off x="283163" y="597475"/>
            <a:ext cx="8742425" cy="561692"/>
          </a:xfrm>
        </p:spPr>
        <p:txBody>
          <a:bodyPr/>
          <a:lstStyle/>
          <a:p>
            <a:r>
              <a:rPr lang="en-GB" sz="3200" b="1" dirty="0"/>
              <a:t>Questions for physics dynamics coupling</a:t>
            </a:r>
          </a:p>
        </p:txBody>
      </p:sp>
    </p:spTree>
    <p:extLst>
      <p:ext uri="{BB962C8B-B14F-4D97-AF65-F5344CB8AC3E}">
        <p14:creationId xmlns:p14="http://schemas.microsoft.com/office/powerpoint/2010/main" val="353668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0" descr="AMM7_V_NATL_STRAT.png"/>
          <p:cNvPicPr>
            <a:picLocks noChangeAspect="1" noChangeArrowheads="1"/>
          </p:cNvPicPr>
          <p:nvPr/>
        </p:nvPicPr>
        <p:blipFill>
          <a:blip r:embed="rId2" cstate="print"/>
          <a:srcRect/>
          <a:stretch>
            <a:fillRect/>
          </a:stretch>
        </p:blipFill>
        <p:spPr bwMode="auto">
          <a:xfrm>
            <a:off x="2800351" y="3543300"/>
            <a:ext cx="3918347" cy="1371600"/>
          </a:xfrm>
          <a:prstGeom prst="rect">
            <a:avLst/>
          </a:prstGeom>
          <a:noFill/>
          <a:ln w="9525">
            <a:noFill/>
            <a:miter lim="800000"/>
            <a:headEnd/>
            <a:tailEnd/>
          </a:ln>
        </p:spPr>
      </p:pic>
      <p:sp>
        <p:nvSpPr>
          <p:cNvPr id="25603" name="Title 1"/>
          <p:cNvSpPr>
            <a:spLocks noGrp="1"/>
          </p:cNvSpPr>
          <p:nvPr>
            <p:ph type="ctrTitle"/>
          </p:nvPr>
        </p:nvSpPr>
        <p:spPr>
          <a:xfrm>
            <a:off x="2514600" y="127178"/>
            <a:ext cx="5486400" cy="715581"/>
          </a:xfrm>
        </p:spPr>
        <p:txBody>
          <a:bodyPr/>
          <a:lstStyle/>
          <a:p>
            <a:pPr algn="ctr"/>
            <a:r>
              <a:rPr lang="en-GB" sz="2100" b="1" dirty="0">
                <a:latin typeface="Arial" charset="0"/>
                <a:cs typeface="Arial" charset="0"/>
              </a:rPr>
              <a:t>The next frontiers in global ocean models</a:t>
            </a:r>
            <a:br>
              <a:rPr lang="en-GB" sz="2100" b="1" dirty="0">
                <a:latin typeface="Arial" charset="0"/>
                <a:cs typeface="Arial" charset="0"/>
              </a:rPr>
            </a:br>
            <a:r>
              <a:rPr lang="en-GB" sz="2100" b="1" dirty="0">
                <a:latin typeface="Arial" charset="0"/>
                <a:cs typeface="Arial" charset="0"/>
              </a:rPr>
              <a:t> </a:t>
            </a:r>
            <a:r>
              <a:rPr lang="en-GB" sz="1500" b="1" dirty="0">
                <a:latin typeface="Arial" charset="0"/>
                <a:cs typeface="Arial" charset="0"/>
              </a:rPr>
              <a:t>Eddies and shelf processes</a:t>
            </a:r>
          </a:p>
        </p:txBody>
      </p:sp>
      <p:pic>
        <p:nvPicPr>
          <p:cNvPr id="25604" name="Picture 3"/>
          <p:cNvPicPr>
            <a:picLocks noChangeAspect="1" noChangeArrowheads="1"/>
          </p:cNvPicPr>
          <p:nvPr/>
        </p:nvPicPr>
        <p:blipFill>
          <a:blip r:embed="rId3" cstate="print"/>
          <a:srcRect t="4437"/>
          <a:stretch>
            <a:fillRect/>
          </a:stretch>
        </p:blipFill>
        <p:spPr bwMode="auto">
          <a:xfrm>
            <a:off x="2897982" y="1288257"/>
            <a:ext cx="3826669" cy="2026444"/>
          </a:xfrm>
          <a:prstGeom prst="rect">
            <a:avLst/>
          </a:prstGeom>
          <a:noFill/>
          <a:ln w="9525">
            <a:noFill/>
            <a:miter lim="800000"/>
            <a:headEnd/>
            <a:tailEnd/>
          </a:ln>
        </p:spPr>
      </p:pic>
      <p:sp>
        <p:nvSpPr>
          <p:cNvPr id="6" name="Rectangle 5"/>
          <p:cNvSpPr/>
          <p:nvPr/>
        </p:nvSpPr>
        <p:spPr>
          <a:xfrm>
            <a:off x="4526757" y="1543050"/>
            <a:ext cx="159544" cy="114300"/>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sz="1050"/>
          </a:p>
        </p:txBody>
      </p:sp>
      <p:cxnSp>
        <p:nvCxnSpPr>
          <p:cNvPr id="8" name="Straight Connector 7"/>
          <p:cNvCxnSpPr/>
          <p:nvPr/>
        </p:nvCxnSpPr>
        <p:spPr>
          <a:xfrm flipH="1">
            <a:off x="2971800" y="1657350"/>
            <a:ext cx="1550194" cy="205740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4514850" y="1657350"/>
            <a:ext cx="178594" cy="2057400"/>
          </a:xfrm>
          <a:prstGeom prst="line">
            <a:avLst/>
          </a:prstGeom>
          <a:ln w="19050">
            <a:solidFill>
              <a:srgbClr val="FF0000"/>
            </a:solidFill>
          </a:ln>
        </p:spPr>
        <p:style>
          <a:lnRef idx="2">
            <a:schemeClr val="accent1"/>
          </a:lnRef>
          <a:fillRef idx="0">
            <a:schemeClr val="accent1"/>
          </a:fillRef>
          <a:effectRef idx="1">
            <a:schemeClr val="accent1"/>
          </a:effectRef>
          <a:fontRef idx="minor">
            <a:schemeClr val="tx1"/>
          </a:fontRef>
        </p:style>
      </p:cxnSp>
      <p:sp>
        <p:nvSpPr>
          <p:cNvPr id="25608" name="TextBox 21"/>
          <p:cNvSpPr txBox="1">
            <a:spLocks noChangeArrowheads="1"/>
          </p:cNvSpPr>
          <p:nvPr/>
        </p:nvSpPr>
        <p:spPr bwMode="auto">
          <a:xfrm>
            <a:off x="6706791" y="1428751"/>
            <a:ext cx="1179909" cy="1754326"/>
          </a:xfrm>
          <a:prstGeom prst="rect">
            <a:avLst/>
          </a:prstGeom>
          <a:noFill/>
          <a:ln w="9525">
            <a:solidFill>
              <a:schemeClr val="tx1"/>
            </a:solidFill>
            <a:miter lim="800000"/>
            <a:headEnd/>
            <a:tailEnd/>
          </a:ln>
        </p:spPr>
        <p:txBody>
          <a:bodyPr>
            <a:spAutoFit/>
          </a:bodyPr>
          <a:lstStyle/>
          <a:p>
            <a:pPr algn="l"/>
            <a:r>
              <a:rPr lang="en-GB" sz="1350" b="1"/>
              <a:t>High resolution improves currents, eddies, open ocean processes BUT...</a:t>
            </a:r>
          </a:p>
        </p:txBody>
      </p:sp>
      <p:sp>
        <p:nvSpPr>
          <p:cNvPr id="25609" name="TextBox 22"/>
          <p:cNvSpPr txBox="1">
            <a:spLocks noChangeArrowheads="1"/>
          </p:cNvSpPr>
          <p:nvPr/>
        </p:nvSpPr>
        <p:spPr bwMode="auto">
          <a:xfrm>
            <a:off x="4972051" y="4760119"/>
            <a:ext cx="1403747" cy="438582"/>
          </a:xfrm>
          <a:prstGeom prst="rect">
            <a:avLst/>
          </a:prstGeom>
          <a:noFill/>
          <a:ln w="9525">
            <a:noFill/>
            <a:miter lim="800000"/>
            <a:headEnd/>
            <a:tailEnd/>
          </a:ln>
        </p:spPr>
        <p:txBody>
          <a:bodyPr>
            <a:spAutoFit/>
          </a:bodyPr>
          <a:lstStyle/>
          <a:p>
            <a:pPr algn="l"/>
            <a:r>
              <a:rPr lang="en-GB" sz="1050" b="1" dirty="0"/>
              <a:t>Stratification (JJA) from global 1/12º</a:t>
            </a:r>
            <a:r>
              <a:rPr lang="en-GB" sz="1200" b="1" dirty="0"/>
              <a:t>° </a:t>
            </a:r>
          </a:p>
        </p:txBody>
      </p:sp>
      <p:sp>
        <p:nvSpPr>
          <p:cNvPr id="25610" name="TextBox 23"/>
          <p:cNvSpPr txBox="1">
            <a:spLocks noChangeArrowheads="1"/>
          </p:cNvSpPr>
          <p:nvPr/>
        </p:nvSpPr>
        <p:spPr bwMode="auto">
          <a:xfrm>
            <a:off x="3086100" y="4780360"/>
            <a:ext cx="1543050" cy="438582"/>
          </a:xfrm>
          <a:prstGeom prst="rect">
            <a:avLst/>
          </a:prstGeom>
          <a:noFill/>
          <a:ln w="9525">
            <a:noFill/>
            <a:miter lim="800000"/>
            <a:headEnd/>
            <a:tailEnd/>
          </a:ln>
        </p:spPr>
        <p:txBody>
          <a:bodyPr>
            <a:spAutoFit/>
          </a:bodyPr>
          <a:lstStyle/>
          <a:p>
            <a:pPr algn="l"/>
            <a:r>
              <a:rPr lang="en-GB" sz="1050" b="1" dirty="0"/>
              <a:t>Stratification (JJA) from shelf 1/15º</a:t>
            </a:r>
            <a:r>
              <a:rPr lang="en-GB" sz="1200" b="1" dirty="0"/>
              <a:t>° </a:t>
            </a:r>
          </a:p>
        </p:txBody>
      </p:sp>
      <p:sp>
        <p:nvSpPr>
          <p:cNvPr id="25611" name="TextBox 24"/>
          <p:cNvSpPr txBox="1">
            <a:spLocks noChangeArrowheads="1"/>
          </p:cNvSpPr>
          <p:nvPr/>
        </p:nvSpPr>
        <p:spPr bwMode="auto">
          <a:xfrm>
            <a:off x="3314700" y="1107281"/>
            <a:ext cx="732893" cy="253916"/>
          </a:xfrm>
          <a:prstGeom prst="rect">
            <a:avLst/>
          </a:prstGeom>
          <a:noFill/>
          <a:ln w="9525">
            <a:noFill/>
            <a:miter lim="800000"/>
            <a:headEnd/>
            <a:tailEnd/>
          </a:ln>
        </p:spPr>
        <p:txBody>
          <a:bodyPr wrap="none">
            <a:spAutoFit/>
          </a:bodyPr>
          <a:lstStyle/>
          <a:p>
            <a:r>
              <a:rPr lang="en-GB" sz="1050" b="1" dirty="0"/>
              <a:t>ORCA12</a:t>
            </a:r>
          </a:p>
        </p:txBody>
      </p:sp>
      <p:sp>
        <p:nvSpPr>
          <p:cNvPr id="25612" name="TextBox 25"/>
          <p:cNvSpPr txBox="1">
            <a:spLocks noChangeArrowheads="1"/>
          </p:cNvSpPr>
          <p:nvPr/>
        </p:nvSpPr>
        <p:spPr bwMode="auto">
          <a:xfrm>
            <a:off x="4400551" y="1085850"/>
            <a:ext cx="808235" cy="253916"/>
          </a:xfrm>
          <a:prstGeom prst="rect">
            <a:avLst/>
          </a:prstGeom>
          <a:noFill/>
          <a:ln w="9525">
            <a:noFill/>
            <a:miter lim="800000"/>
            <a:headEnd/>
            <a:tailEnd/>
          </a:ln>
        </p:spPr>
        <p:txBody>
          <a:bodyPr wrap="none">
            <a:spAutoFit/>
          </a:bodyPr>
          <a:lstStyle/>
          <a:p>
            <a:r>
              <a:rPr lang="en-GB" sz="1050" b="1"/>
              <a:t>ORCA025</a:t>
            </a:r>
          </a:p>
        </p:txBody>
      </p:sp>
      <p:sp>
        <p:nvSpPr>
          <p:cNvPr id="25613" name="TextBox 26"/>
          <p:cNvSpPr txBox="1">
            <a:spLocks noChangeArrowheads="1"/>
          </p:cNvSpPr>
          <p:nvPr/>
        </p:nvSpPr>
        <p:spPr bwMode="auto">
          <a:xfrm>
            <a:off x="5657850" y="1085850"/>
            <a:ext cx="657552" cy="253916"/>
          </a:xfrm>
          <a:prstGeom prst="rect">
            <a:avLst/>
          </a:prstGeom>
          <a:noFill/>
          <a:ln w="9525">
            <a:noFill/>
            <a:miter lim="800000"/>
            <a:headEnd/>
            <a:tailEnd/>
          </a:ln>
        </p:spPr>
        <p:txBody>
          <a:bodyPr wrap="none">
            <a:spAutoFit/>
          </a:bodyPr>
          <a:lstStyle/>
          <a:p>
            <a:r>
              <a:rPr lang="en-GB" sz="1050" b="1"/>
              <a:t>ORCA1</a:t>
            </a:r>
          </a:p>
        </p:txBody>
      </p:sp>
      <p:sp>
        <p:nvSpPr>
          <p:cNvPr id="28" name="TextBox 27"/>
          <p:cNvSpPr txBox="1"/>
          <p:nvPr/>
        </p:nvSpPr>
        <p:spPr>
          <a:xfrm>
            <a:off x="173265" y="732093"/>
            <a:ext cx="1208466" cy="4247317"/>
          </a:xfrm>
          <a:prstGeom prst="rect">
            <a:avLst/>
          </a:prstGeom>
          <a:solidFill>
            <a:schemeClr val="bg1"/>
          </a:solidFill>
          <a:ln w="19050">
            <a:solidFill>
              <a:schemeClr val="bg1"/>
            </a:solidFill>
          </a:ln>
        </p:spPr>
        <p:txBody>
          <a:bodyPr wrap="square">
            <a:spAutoFit/>
          </a:bodyPr>
          <a:lstStyle/>
          <a:p>
            <a:pPr algn="l">
              <a:defRPr/>
            </a:pPr>
            <a:r>
              <a:rPr lang="en-GB" sz="1350" b="1" dirty="0">
                <a:latin typeface="Arial" pitchFamily="34" charset="0"/>
              </a:rPr>
              <a:t>Shelf sea enabled global model</a:t>
            </a:r>
          </a:p>
          <a:p>
            <a:pPr algn="l">
              <a:defRPr/>
            </a:pPr>
            <a:endParaRPr lang="en-GB" sz="1350" b="1" dirty="0">
              <a:latin typeface="Arial" pitchFamily="34" charset="0"/>
            </a:endParaRPr>
          </a:p>
          <a:p>
            <a:pPr marL="81000" indent="-81000">
              <a:buFont typeface="Arial" pitchFamily="34" charset="0"/>
              <a:buChar char="•"/>
              <a:defRPr/>
            </a:pPr>
            <a:r>
              <a:rPr lang="en-GB" sz="1350" dirty="0">
                <a:latin typeface="Arial" pitchFamily="34" charset="0"/>
              </a:rPr>
              <a:t>Nutrient and carbon exchange with global ocean</a:t>
            </a:r>
          </a:p>
          <a:p>
            <a:pPr marL="81000" indent="-81000">
              <a:buFont typeface="Arial" pitchFamily="34" charset="0"/>
              <a:buChar char="•"/>
              <a:defRPr/>
            </a:pPr>
            <a:endParaRPr lang="en-GB" sz="1350" dirty="0">
              <a:latin typeface="Arial" pitchFamily="34" charset="0"/>
            </a:endParaRPr>
          </a:p>
          <a:p>
            <a:pPr marL="81000" indent="-81000">
              <a:buFont typeface="Arial" pitchFamily="34" charset="0"/>
              <a:buChar char="•"/>
              <a:defRPr/>
            </a:pPr>
            <a:r>
              <a:rPr lang="en-GB" sz="1350" dirty="0">
                <a:latin typeface="Arial" pitchFamily="34" charset="0"/>
              </a:rPr>
              <a:t>Global marine impacts incl. coastal sea level</a:t>
            </a:r>
          </a:p>
          <a:p>
            <a:pPr marL="81000" indent="-81000">
              <a:buFont typeface="Arial" pitchFamily="34" charset="0"/>
              <a:buChar char="•"/>
              <a:defRPr/>
            </a:pPr>
            <a:endParaRPr lang="en-GB" sz="1350" dirty="0">
              <a:latin typeface="Arial" pitchFamily="34" charset="0"/>
            </a:endParaRPr>
          </a:p>
          <a:p>
            <a:pPr marL="81000" indent="-81000">
              <a:buFont typeface="Arial" pitchFamily="34" charset="0"/>
              <a:buChar char="•"/>
              <a:defRPr/>
            </a:pPr>
            <a:r>
              <a:rPr lang="en-GB" sz="1350" dirty="0">
                <a:latin typeface="Arial" pitchFamily="34" charset="0"/>
              </a:rPr>
              <a:t>Marine methane release</a:t>
            </a:r>
          </a:p>
        </p:txBody>
      </p:sp>
      <p:sp>
        <p:nvSpPr>
          <p:cNvPr id="25615" name="TextBox 21"/>
          <p:cNvSpPr txBox="1">
            <a:spLocks noChangeArrowheads="1"/>
          </p:cNvSpPr>
          <p:nvPr/>
        </p:nvSpPr>
        <p:spPr bwMode="auto">
          <a:xfrm>
            <a:off x="6686550" y="3671887"/>
            <a:ext cx="1179910" cy="1338828"/>
          </a:xfrm>
          <a:prstGeom prst="rect">
            <a:avLst/>
          </a:prstGeom>
          <a:noFill/>
          <a:ln w="9525">
            <a:solidFill>
              <a:schemeClr val="tx1"/>
            </a:solidFill>
            <a:miter lim="800000"/>
            <a:headEnd/>
            <a:tailEnd/>
          </a:ln>
        </p:spPr>
        <p:txBody>
          <a:bodyPr>
            <a:spAutoFit/>
          </a:bodyPr>
          <a:lstStyle/>
          <a:p>
            <a:pPr algn="l"/>
            <a:r>
              <a:rPr lang="en-GB" sz="1350" b="1"/>
              <a:t>...need tides and shelf processes to capture well-mixed regions</a:t>
            </a:r>
          </a:p>
        </p:txBody>
      </p:sp>
      <p:sp>
        <p:nvSpPr>
          <p:cNvPr id="16" name="Text Placeholder 3"/>
          <p:cNvSpPr txBox="1">
            <a:spLocks/>
          </p:cNvSpPr>
          <p:nvPr/>
        </p:nvSpPr>
        <p:spPr>
          <a:xfrm>
            <a:off x="1528194" y="831491"/>
            <a:ext cx="1369788" cy="2121096"/>
          </a:xfrm>
          <a:prstGeom prst="rect">
            <a:avLst/>
          </a:prstGeom>
        </p:spPr>
        <p:txBody>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r>
              <a:rPr lang="en-GB" kern="0" dirty="0"/>
              <a:t>Interactions at the kilometric scale and in the shelf/near shelf region are areas of new research</a:t>
            </a:r>
          </a:p>
          <a:p>
            <a:pPr marL="285750" indent="-285750">
              <a:buFont typeface="Arial" panose="020B0604020202020204" pitchFamily="34" charset="0"/>
              <a:buChar char="•"/>
            </a:pPr>
            <a:endParaRPr lang="en-GB" kern="0" dirty="0"/>
          </a:p>
          <a:p>
            <a:pPr marL="285750" indent="-285750">
              <a:buFont typeface="Arial" panose="020B0604020202020204" pitchFamily="34" charset="0"/>
              <a:buChar char="•"/>
            </a:pPr>
            <a:endParaRPr lang="en-GB" kern="0" dirty="0"/>
          </a:p>
        </p:txBody>
      </p:sp>
    </p:spTree>
    <p:extLst>
      <p:ext uri="{BB962C8B-B14F-4D97-AF65-F5344CB8AC3E}">
        <p14:creationId xmlns:p14="http://schemas.microsoft.com/office/powerpoint/2010/main" val="4316597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154818" y="1781985"/>
            <a:ext cx="3380874" cy="2714030"/>
          </a:xfrm>
        </p:spPr>
        <p:txBody>
          <a:bodyPr/>
          <a:lstStyle/>
          <a:p>
            <a:pPr marL="285750" indent="-285750">
              <a:buFont typeface="Arial" panose="020B0604020202020204" pitchFamily="34" charset="0"/>
              <a:buChar char="•"/>
            </a:pPr>
            <a:r>
              <a:rPr lang="en-GB" dirty="0"/>
              <a:t>Typical resolution of ocean models  spans the regime of mesoscale phenomena</a:t>
            </a:r>
          </a:p>
          <a:p>
            <a:pPr marL="285750" indent="-285750">
              <a:buFont typeface="Arial" panose="020B0604020202020204" pitchFamily="34" charset="0"/>
              <a:buChar char="•"/>
            </a:pPr>
            <a:r>
              <a:rPr lang="en-GB" dirty="0"/>
              <a:t>Need to parameterise below the resolved scales</a:t>
            </a:r>
          </a:p>
          <a:p>
            <a:pPr marL="285750" indent="-285750">
              <a:buFont typeface="Arial" panose="020B0604020202020204" pitchFamily="34" charset="0"/>
              <a:buChar char="•"/>
            </a:pPr>
            <a:r>
              <a:rPr lang="en-GB" dirty="0"/>
              <a:t>Key is to understand the compromises in the choice of resolution</a:t>
            </a:r>
          </a:p>
        </p:txBody>
      </p:sp>
      <p:sp>
        <p:nvSpPr>
          <p:cNvPr id="5" name="Title 4"/>
          <p:cNvSpPr>
            <a:spLocks noGrp="1"/>
          </p:cNvSpPr>
          <p:nvPr>
            <p:ph type="title"/>
          </p:nvPr>
        </p:nvSpPr>
        <p:spPr>
          <a:xfrm>
            <a:off x="154818" y="612186"/>
            <a:ext cx="4196739" cy="1054135"/>
          </a:xfrm>
        </p:spPr>
        <p:txBody>
          <a:bodyPr/>
          <a:lstStyle/>
          <a:p>
            <a:r>
              <a:rPr lang="en-GB" sz="3200" b="1" dirty="0"/>
              <a:t>Processes </a:t>
            </a:r>
            <a:br>
              <a:rPr lang="en-GB" sz="3200" b="1" dirty="0"/>
            </a:br>
            <a:r>
              <a:rPr lang="en-GB" sz="3200" b="1" dirty="0"/>
              <a:t>models resolve</a:t>
            </a:r>
          </a:p>
        </p:txBody>
      </p:sp>
      <p:grpSp>
        <p:nvGrpSpPr>
          <p:cNvPr id="2" name="Group 1"/>
          <p:cNvGrpSpPr/>
          <p:nvPr/>
        </p:nvGrpSpPr>
        <p:grpSpPr>
          <a:xfrm>
            <a:off x="3432629" y="152400"/>
            <a:ext cx="5711371" cy="4459279"/>
            <a:chOff x="3911748" y="546166"/>
            <a:chExt cx="5232252" cy="4029227"/>
          </a:xfrm>
        </p:grpSpPr>
        <p:grpSp>
          <p:nvGrpSpPr>
            <p:cNvPr id="6" name="Group 5"/>
            <p:cNvGrpSpPr/>
            <p:nvPr/>
          </p:nvGrpSpPr>
          <p:grpSpPr>
            <a:xfrm>
              <a:off x="3911748" y="546166"/>
              <a:ext cx="5232252" cy="4029227"/>
              <a:chOff x="2051720" y="2088310"/>
              <a:chExt cx="6541422" cy="4221011"/>
            </a:xfrm>
          </p:grpSpPr>
          <p:pic>
            <p:nvPicPr>
              <p:cNvPr id="7" name="Picture 4"/>
              <p:cNvPicPr>
                <a:picLocks noChangeAspect="1" noChangeArrowheads="1"/>
              </p:cNvPicPr>
              <p:nvPr/>
            </p:nvPicPr>
            <p:blipFill>
              <a:blip r:embed="rId2" cstate="print"/>
              <a:srcRect l="2018" t="16373" r="36871" b="6056"/>
              <a:stretch>
                <a:fillRect/>
              </a:stretch>
            </p:blipFill>
            <p:spPr bwMode="auto">
              <a:xfrm>
                <a:off x="2051720" y="2271614"/>
                <a:ext cx="6541422" cy="4037707"/>
              </a:xfrm>
              <a:prstGeom prst="rect">
                <a:avLst/>
              </a:prstGeom>
              <a:noFill/>
              <a:ln w="9525">
                <a:noFill/>
                <a:miter lim="800000"/>
                <a:headEnd/>
                <a:tailEnd/>
              </a:ln>
            </p:spPr>
          </p:pic>
          <p:sp>
            <p:nvSpPr>
              <p:cNvPr id="8" name="Line 8"/>
              <p:cNvSpPr>
                <a:spLocks noChangeShapeType="1"/>
              </p:cNvSpPr>
              <p:nvPr/>
            </p:nvSpPr>
            <p:spPr bwMode="auto">
              <a:xfrm flipV="1">
                <a:off x="6228184" y="2420888"/>
                <a:ext cx="0" cy="2808312"/>
              </a:xfrm>
              <a:prstGeom prst="line">
                <a:avLst/>
              </a:prstGeom>
              <a:noFill/>
              <a:ln w="25400">
                <a:solidFill>
                  <a:schemeClr val="folHlink"/>
                </a:solidFill>
                <a:prstDash val="sysDot"/>
                <a:round/>
                <a:headEnd/>
                <a:tailEnd/>
              </a:ln>
            </p:spPr>
            <p:txBody>
              <a:bodyPr/>
              <a:lstStyle/>
              <a:p>
                <a:endParaRPr lang="en-GB"/>
              </a:p>
            </p:txBody>
          </p:sp>
          <p:sp>
            <p:nvSpPr>
              <p:cNvPr id="9" name="Line 9"/>
              <p:cNvSpPr>
                <a:spLocks noChangeShapeType="1"/>
              </p:cNvSpPr>
              <p:nvPr/>
            </p:nvSpPr>
            <p:spPr bwMode="auto">
              <a:xfrm flipV="1">
                <a:off x="6516216" y="2420888"/>
                <a:ext cx="2" cy="2808312"/>
              </a:xfrm>
              <a:prstGeom prst="line">
                <a:avLst/>
              </a:prstGeom>
              <a:noFill/>
              <a:ln w="25400">
                <a:solidFill>
                  <a:srgbClr val="FF9900"/>
                </a:solidFill>
                <a:prstDash val="sysDot"/>
                <a:round/>
                <a:headEnd/>
                <a:tailEnd/>
              </a:ln>
            </p:spPr>
            <p:txBody>
              <a:bodyPr/>
              <a:lstStyle/>
              <a:p>
                <a:endParaRPr lang="en-GB"/>
              </a:p>
            </p:txBody>
          </p:sp>
          <p:sp>
            <p:nvSpPr>
              <p:cNvPr id="10" name="Line 10"/>
              <p:cNvSpPr>
                <a:spLocks noChangeShapeType="1"/>
              </p:cNvSpPr>
              <p:nvPr/>
            </p:nvSpPr>
            <p:spPr bwMode="auto">
              <a:xfrm flipV="1">
                <a:off x="6804248" y="2420888"/>
                <a:ext cx="0" cy="2808312"/>
              </a:xfrm>
              <a:prstGeom prst="line">
                <a:avLst/>
              </a:prstGeom>
              <a:noFill/>
              <a:ln w="25400">
                <a:solidFill>
                  <a:schemeClr val="tx2"/>
                </a:solidFill>
                <a:prstDash val="sysDot"/>
                <a:round/>
                <a:headEnd/>
                <a:tailEnd/>
              </a:ln>
            </p:spPr>
            <p:txBody>
              <a:bodyPr/>
              <a:lstStyle/>
              <a:p>
                <a:endParaRPr lang="en-GB"/>
              </a:p>
            </p:txBody>
          </p:sp>
          <p:sp>
            <p:nvSpPr>
              <p:cNvPr id="11" name="Text Box 11"/>
              <p:cNvSpPr txBox="1">
                <a:spLocks noChangeArrowheads="1"/>
              </p:cNvSpPr>
              <p:nvPr/>
            </p:nvSpPr>
            <p:spPr bwMode="auto">
              <a:xfrm>
                <a:off x="5701351" y="2088310"/>
                <a:ext cx="1629728" cy="257941"/>
              </a:xfrm>
              <a:prstGeom prst="rect">
                <a:avLst/>
              </a:prstGeom>
              <a:noFill/>
              <a:ln w="9525">
                <a:noFill/>
                <a:miter lim="800000"/>
                <a:headEnd/>
                <a:tailEnd/>
              </a:ln>
            </p:spPr>
            <p:txBody>
              <a:bodyPr wrap="none">
                <a:spAutoFit/>
              </a:bodyPr>
              <a:lstStyle/>
              <a:p>
                <a:r>
                  <a:rPr lang="en-GB" sz="1000" b="1" dirty="0">
                    <a:solidFill>
                      <a:schemeClr val="bg1"/>
                    </a:solidFill>
                  </a:rPr>
                  <a:t>1/60</a:t>
                </a:r>
                <a:r>
                  <a:rPr lang="en-GB" sz="1000" b="1" baseline="30000" dirty="0">
                    <a:solidFill>
                      <a:schemeClr val="bg1"/>
                    </a:solidFill>
                  </a:rPr>
                  <a:t>o</a:t>
                </a:r>
                <a:r>
                  <a:rPr lang="en-GB" sz="1000" b="1" baseline="30000" dirty="0">
                    <a:solidFill>
                      <a:schemeClr val="folHlink"/>
                    </a:solidFill>
                  </a:rPr>
                  <a:t> </a:t>
                </a:r>
                <a:r>
                  <a:rPr lang="en-GB" sz="1000" b="1" dirty="0">
                    <a:solidFill>
                      <a:schemeClr val="folHlink"/>
                    </a:solidFill>
                  </a:rPr>
                  <a:t>1/12</a:t>
                </a:r>
                <a:r>
                  <a:rPr lang="en-GB" sz="1000" b="1" baseline="30000" dirty="0">
                    <a:solidFill>
                      <a:schemeClr val="folHlink"/>
                    </a:solidFill>
                  </a:rPr>
                  <a:t>o</a:t>
                </a:r>
                <a:r>
                  <a:rPr lang="en-GB" sz="1000" b="1" baseline="30000" dirty="0"/>
                  <a:t>   </a:t>
                </a:r>
                <a:r>
                  <a:rPr lang="en-GB" sz="1000" b="1" dirty="0">
                    <a:solidFill>
                      <a:srgbClr val="FF9966"/>
                    </a:solidFill>
                  </a:rPr>
                  <a:t>1/4</a:t>
                </a:r>
                <a:r>
                  <a:rPr lang="en-GB" sz="1000" b="1" baseline="30000" dirty="0">
                    <a:solidFill>
                      <a:srgbClr val="FF9966"/>
                    </a:solidFill>
                  </a:rPr>
                  <a:t>o</a:t>
                </a:r>
                <a:r>
                  <a:rPr lang="en-GB" sz="1000" b="1" dirty="0"/>
                  <a:t>  1</a:t>
                </a:r>
                <a:r>
                  <a:rPr lang="en-GB" sz="1000" b="1" baseline="30000" dirty="0"/>
                  <a:t>o</a:t>
                </a:r>
              </a:p>
            </p:txBody>
          </p:sp>
        </p:grpSp>
        <p:sp>
          <p:nvSpPr>
            <p:cNvPr id="12" name="Line 8"/>
            <p:cNvSpPr>
              <a:spLocks noChangeShapeType="1"/>
            </p:cNvSpPr>
            <p:nvPr/>
          </p:nvSpPr>
          <p:spPr bwMode="auto">
            <a:xfrm flipV="1">
              <a:off x="7088990" y="827348"/>
              <a:ext cx="0" cy="2680715"/>
            </a:xfrm>
            <a:prstGeom prst="line">
              <a:avLst/>
            </a:prstGeom>
            <a:noFill/>
            <a:ln w="25400">
              <a:solidFill>
                <a:schemeClr val="bg1"/>
              </a:solidFill>
              <a:prstDash val="sysDot"/>
              <a:round/>
              <a:headEnd/>
              <a:tailEnd/>
            </a:ln>
          </p:spPr>
          <p:txBody>
            <a:bodyPr/>
            <a:lstStyle/>
            <a:p>
              <a:endParaRPr lang="en-GB"/>
            </a:p>
          </p:txBody>
        </p:sp>
      </p:grpSp>
    </p:spTree>
    <p:extLst>
      <p:ext uri="{BB962C8B-B14F-4D97-AF65-F5344CB8AC3E}">
        <p14:creationId xmlns:p14="http://schemas.microsoft.com/office/powerpoint/2010/main" val="387148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itle 1"/>
          <p:cNvSpPr>
            <a:spLocks noGrp="1"/>
          </p:cNvSpPr>
          <p:nvPr>
            <p:ph type="title"/>
          </p:nvPr>
        </p:nvSpPr>
        <p:spPr>
          <a:xfrm>
            <a:off x="1879235" y="145605"/>
            <a:ext cx="6203155" cy="1054135"/>
          </a:xfrm>
        </p:spPr>
        <p:txBody>
          <a:bodyPr/>
          <a:lstStyle/>
          <a:p>
            <a:r>
              <a:rPr lang="en-GB" sz="3200" b="1" dirty="0"/>
              <a:t>Impact of ocean current coupling on the ocean</a:t>
            </a:r>
          </a:p>
        </p:txBody>
      </p:sp>
      <p:sp>
        <p:nvSpPr>
          <p:cNvPr id="7" name="Text Placeholder 6"/>
          <p:cNvSpPr txBox="1">
            <a:spLocks noGrp="1"/>
          </p:cNvSpPr>
          <p:nvPr>
            <p:ph type="body" sz="quarter" idx="11"/>
          </p:nvPr>
        </p:nvSpPr>
        <p:spPr>
          <a:xfrm>
            <a:off x="195703" y="1434823"/>
            <a:ext cx="3367064" cy="900246"/>
          </a:xfrm>
          <a:prstGeom prst="rect">
            <a:avLst/>
          </a:prstGeom>
          <a:noFill/>
        </p:spPr>
        <p:txBody>
          <a:bodyPr wrap="square" rtlCol="0">
            <a:spAutoFit/>
          </a:bodyPr>
          <a:lstStyle/>
          <a:p>
            <a:pPr marL="285750" indent="-285750">
              <a:buFont typeface="Arial" panose="020B0604020202020204" pitchFamily="34" charset="0"/>
              <a:buChar char="•"/>
            </a:pPr>
            <a:r>
              <a:rPr lang="en-GB" sz="1800" dirty="0"/>
              <a:t>Coupling of surface currents to atmosphere feeds back on ocean circulation </a:t>
            </a:r>
          </a:p>
        </p:txBody>
      </p:sp>
      <p:sp>
        <p:nvSpPr>
          <p:cNvPr id="9" name="Rectangle 8"/>
          <p:cNvSpPr/>
          <p:nvPr/>
        </p:nvSpPr>
        <p:spPr>
          <a:xfrm>
            <a:off x="7515072" y="4456497"/>
            <a:ext cx="1628928" cy="276999"/>
          </a:xfrm>
          <a:prstGeom prst="rect">
            <a:avLst/>
          </a:prstGeom>
        </p:spPr>
        <p:txBody>
          <a:bodyPr wrap="square">
            <a:spAutoFit/>
          </a:bodyPr>
          <a:lstStyle/>
          <a:p>
            <a:r>
              <a:rPr lang="en-GB" sz="1200" b="1" dirty="0"/>
              <a:t>Renault et al., 2016</a:t>
            </a:r>
          </a:p>
        </p:txBody>
      </p:sp>
      <p:pic>
        <p:nvPicPr>
          <p:cNvPr id="2" name="Picture 1"/>
          <p:cNvPicPr>
            <a:picLocks noChangeAspect="1"/>
          </p:cNvPicPr>
          <p:nvPr/>
        </p:nvPicPr>
        <p:blipFill rotWithShape="1">
          <a:blip r:embed="rId2"/>
          <a:srcRect t="49161"/>
          <a:stretch/>
        </p:blipFill>
        <p:spPr>
          <a:xfrm>
            <a:off x="195703" y="2686902"/>
            <a:ext cx="4728510" cy="1932511"/>
          </a:xfrm>
          <a:prstGeom prst="rect">
            <a:avLst/>
          </a:prstGeom>
        </p:spPr>
      </p:pic>
      <p:pic>
        <p:nvPicPr>
          <p:cNvPr id="4" name="Picture 3"/>
          <p:cNvPicPr>
            <a:picLocks noChangeAspect="1"/>
          </p:cNvPicPr>
          <p:nvPr/>
        </p:nvPicPr>
        <p:blipFill>
          <a:blip r:embed="rId3"/>
          <a:stretch>
            <a:fillRect/>
          </a:stretch>
        </p:blipFill>
        <p:spPr>
          <a:xfrm>
            <a:off x="5642187" y="1280042"/>
            <a:ext cx="2530817" cy="3065190"/>
          </a:xfrm>
          <a:prstGeom prst="rect">
            <a:avLst/>
          </a:prstGeom>
        </p:spPr>
      </p:pic>
      <p:pic>
        <p:nvPicPr>
          <p:cNvPr id="5" name="Picture 4"/>
          <p:cNvPicPr>
            <a:picLocks noChangeAspect="1"/>
          </p:cNvPicPr>
          <p:nvPr/>
        </p:nvPicPr>
        <p:blipFill>
          <a:blip r:embed="rId4"/>
          <a:stretch>
            <a:fillRect/>
          </a:stretch>
        </p:blipFill>
        <p:spPr>
          <a:xfrm>
            <a:off x="3649977" y="1379660"/>
            <a:ext cx="1905000" cy="523875"/>
          </a:xfrm>
          <a:prstGeom prst="rect">
            <a:avLst/>
          </a:prstGeom>
        </p:spPr>
      </p:pic>
      <p:pic>
        <p:nvPicPr>
          <p:cNvPr id="10" name="Picture 9"/>
          <p:cNvPicPr>
            <a:picLocks noChangeAspect="1"/>
          </p:cNvPicPr>
          <p:nvPr/>
        </p:nvPicPr>
        <p:blipFill>
          <a:blip r:embed="rId5"/>
          <a:stretch>
            <a:fillRect/>
          </a:stretch>
        </p:blipFill>
        <p:spPr>
          <a:xfrm>
            <a:off x="3931179" y="2041055"/>
            <a:ext cx="1552575" cy="428625"/>
          </a:xfrm>
          <a:prstGeom prst="rect">
            <a:avLst/>
          </a:prstGeom>
        </p:spPr>
      </p:pic>
    </p:spTree>
    <p:extLst>
      <p:ext uri="{BB962C8B-B14F-4D97-AF65-F5344CB8AC3E}">
        <p14:creationId xmlns:p14="http://schemas.microsoft.com/office/powerpoint/2010/main" val="12840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103314" y="605123"/>
            <a:ext cx="3005824" cy="1546577"/>
          </a:xfrm>
        </p:spPr>
        <p:txBody>
          <a:bodyPr/>
          <a:lstStyle/>
          <a:p>
            <a:r>
              <a:rPr lang="en-GB" sz="3200" b="1" dirty="0">
                <a:latin typeface="Arial" pitchFamily="34" charset="0"/>
                <a:cs typeface="Arial" pitchFamily="34" charset="0"/>
              </a:rPr>
              <a:t>Resolving the </a:t>
            </a:r>
            <a:r>
              <a:rPr lang="en-GB" sz="3200" b="1" dirty="0" err="1">
                <a:latin typeface="Arial" pitchFamily="34" charset="0"/>
                <a:cs typeface="Arial" pitchFamily="34" charset="0"/>
              </a:rPr>
              <a:t>Rossby</a:t>
            </a:r>
            <a:r>
              <a:rPr lang="en-GB" sz="3200" b="1" dirty="0">
                <a:latin typeface="Arial" pitchFamily="34" charset="0"/>
                <a:cs typeface="Arial" pitchFamily="34" charset="0"/>
              </a:rPr>
              <a:t> radius</a:t>
            </a:r>
          </a:p>
        </p:txBody>
      </p:sp>
      <p:sp>
        <p:nvSpPr>
          <p:cNvPr id="6148" name="TextBox 4"/>
          <p:cNvSpPr txBox="1">
            <a:spLocks noChangeArrowheads="1"/>
          </p:cNvSpPr>
          <p:nvPr/>
        </p:nvSpPr>
        <p:spPr bwMode="auto">
          <a:xfrm>
            <a:off x="7929930" y="4475832"/>
            <a:ext cx="1327547" cy="577081"/>
          </a:xfrm>
          <a:prstGeom prst="rect">
            <a:avLst/>
          </a:prstGeom>
          <a:noFill/>
          <a:ln w="9525">
            <a:noFill/>
            <a:miter lim="800000"/>
            <a:headEnd/>
            <a:tailEnd/>
          </a:ln>
        </p:spPr>
        <p:txBody>
          <a:bodyPr>
            <a:spAutoFit/>
          </a:bodyPr>
          <a:lstStyle/>
          <a:p>
            <a:r>
              <a:rPr lang="en-GB" sz="1050" b="1" dirty="0"/>
              <a:t>Markus </a:t>
            </a:r>
            <a:r>
              <a:rPr lang="en-GB" sz="1050" b="1" dirty="0" err="1"/>
              <a:t>Scheinert</a:t>
            </a:r>
            <a:r>
              <a:rPr lang="en-GB" sz="1050" b="1" dirty="0"/>
              <a:t>, </a:t>
            </a:r>
            <a:r>
              <a:rPr lang="en-GB" sz="1050" b="1" dirty="0" err="1"/>
              <a:t>Drakkar</a:t>
            </a:r>
            <a:r>
              <a:rPr lang="en-GB" sz="1050" b="1" dirty="0"/>
              <a:t> 2012</a:t>
            </a:r>
          </a:p>
        </p:txBody>
      </p:sp>
      <p:pic>
        <p:nvPicPr>
          <p:cNvPr id="22530" name="Picture 2" descr="http://ars.els-cdn.com/content/image/1-s2.0-S1463500313001601-gr1.jpg"/>
          <p:cNvPicPr>
            <a:picLocks noChangeAspect="1" noChangeArrowheads="1"/>
          </p:cNvPicPr>
          <p:nvPr/>
        </p:nvPicPr>
        <p:blipFill>
          <a:blip r:embed="rId2" cstate="print"/>
          <a:srcRect/>
          <a:stretch>
            <a:fillRect/>
          </a:stretch>
        </p:blipFill>
        <p:spPr bwMode="auto">
          <a:xfrm>
            <a:off x="3648817" y="180540"/>
            <a:ext cx="5278095" cy="3128932"/>
          </a:xfrm>
          <a:prstGeom prst="rect">
            <a:avLst/>
          </a:prstGeom>
          <a:noFill/>
        </p:spPr>
      </p:pic>
      <p:sp>
        <p:nvSpPr>
          <p:cNvPr id="6" name="TextBox 4"/>
          <p:cNvSpPr txBox="1">
            <a:spLocks noChangeArrowheads="1"/>
          </p:cNvSpPr>
          <p:nvPr/>
        </p:nvSpPr>
        <p:spPr bwMode="auto">
          <a:xfrm>
            <a:off x="7929930" y="3418568"/>
            <a:ext cx="1327547" cy="253916"/>
          </a:xfrm>
          <a:prstGeom prst="rect">
            <a:avLst/>
          </a:prstGeom>
          <a:noFill/>
          <a:ln w="9525">
            <a:noFill/>
            <a:miter lim="800000"/>
            <a:headEnd/>
            <a:tailEnd/>
          </a:ln>
        </p:spPr>
        <p:txBody>
          <a:bodyPr>
            <a:spAutoFit/>
          </a:bodyPr>
          <a:lstStyle/>
          <a:p>
            <a:r>
              <a:rPr lang="en-GB" sz="1050" b="1" dirty="0" err="1"/>
              <a:t>Hallberg</a:t>
            </a:r>
            <a:r>
              <a:rPr lang="en-GB" sz="1050" b="1" dirty="0"/>
              <a:t> 2013</a:t>
            </a:r>
          </a:p>
        </p:txBody>
      </p:sp>
      <p:pic>
        <p:nvPicPr>
          <p:cNvPr id="8" name="Picture 4" descr="Chelton98_ORCA_RossbyRadDeform_Mercator"/>
          <p:cNvPicPr>
            <a:picLocks noChangeAspect="1" noChangeArrowheads="1"/>
          </p:cNvPicPr>
          <p:nvPr/>
        </p:nvPicPr>
        <p:blipFill>
          <a:blip r:embed="rId3" cstate="print"/>
          <a:srcRect/>
          <a:stretch>
            <a:fillRect/>
          </a:stretch>
        </p:blipFill>
        <p:spPr bwMode="auto">
          <a:xfrm>
            <a:off x="3005825" y="3473404"/>
            <a:ext cx="4539619" cy="1579509"/>
          </a:xfrm>
          <a:prstGeom prst="rect">
            <a:avLst/>
          </a:prstGeom>
          <a:noFill/>
          <a:ln w="9525">
            <a:noFill/>
            <a:miter lim="800000"/>
            <a:headEnd/>
            <a:tailEnd/>
          </a:ln>
        </p:spPr>
      </p:pic>
      <mc:AlternateContent xmlns:mc="http://schemas.openxmlformats.org/markup-compatibility/2006" xmlns:a14="http://schemas.microsoft.com/office/drawing/2010/main">
        <mc:Choice Requires="a14">
          <p:sp>
            <p:nvSpPr>
              <p:cNvPr id="2" name="Rectangle 1"/>
              <p:cNvSpPr/>
              <p:nvPr/>
            </p:nvSpPr>
            <p:spPr>
              <a:xfrm>
                <a:off x="293623" y="2233666"/>
                <a:ext cx="2625206" cy="2510495"/>
              </a:xfrm>
              <a:prstGeom prst="rect">
                <a:avLst/>
              </a:prstGeom>
            </p:spPr>
            <p:txBody>
              <a:bodyPr wrap="none">
                <a:spAutoFit/>
              </a:bodyPr>
              <a:lstStyle/>
              <a:p>
                <a:pPr defTabSz="584200" hangingPunct="0"/>
                <a:r>
                  <a:rPr lang="en-GB" sz="2000" dirty="0">
                    <a:sym typeface="Helvetica Light"/>
                  </a:rPr>
                  <a:t>Rossby radius:</a:t>
                </a:r>
              </a:p>
              <a:p>
                <a:pPr defTabSz="584200" hangingPunct="0"/>
                <a:endParaRPr lang="en-GB" sz="2000" dirty="0">
                  <a:sym typeface="Helvetica Light"/>
                </a:endParaRPr>
              </a:p>
              <a:p>
                <a:pPr defTabSz="584200" hangingPunct="0"/>
                <a14:m>
                  <m:oMathPara xmlns:m="http://schemas.openxmlformats.org/officeDocument/2006/math">
                    <m:oMathParaPr>
                      <m:jc m:val="centerGroup"/>
                    </m:oMathParaPr>
                    <m:oMath xmlns:m="http://schemas.openxmlformats.org/officeDocument/2006/math">
                      <m:f>
                        <m:fPr>
                          <m:ctrlPr>
                            <a:rPr lang="en-GB" sz="2400" i="1" smtClean="0">
                              <a:latin typeface="Cambria Math" panose="02040503050406030204" pitchFamily="18" charset="0"/>
                              <a:sym typeface="Helvetica Light"/>
                            </a:rPr>
                          </m:ctrlPr>
                        </m:fPr>
                        <m:num>
                          <m:r>
                            <a:rPr lang="en-GB" sz="2400" b="0" i="1" smtClean="0">
                              <a:latin typeface="Cambria Math" panose="02040503050406030204" pitchFamily="18" charset="0"/>
                              <a:sym typeface="Helvetica Light"/>
                            </a:rPr>
                            <m:t>𝑁𝐻</m:t>
                          </m:r>
                        </m:num>
                        <m:den>
                          <m:r>
                            <a:rPr lang="en-GB" sz="2400" b="0" i="1" smtClean="0">
                              <a:latin typeface="Cambria Math" panose="02040503050406030204" pitchFamily="18" charset="0"/>
                              <a:sym typeface="Helvetica Light"/>
                            </a:rPr>
                            <m:t>𝑓</m:t>
                          </m:r>
                        </m:den>
                      </m:f>
                    </m:oMath>
                  </m:oMathPara>
                </a14:m>
                <a:endParaRPr lang="en-GB" sz="2400" dirty="0">
                  <a:sym typeface="Helvetica Light"/>
                </a:endParaRPr>
              </a:p>
              <a:p>
                <a:pPr defTabSz="584200" hangingPunct="0"/>
                <a:endParaRPr lang="en-GB" sz="2000" dirty="0">
                  <a:sym typeface="Helvetica Light"/>
                </a:endParaRPr>
              </a:p>
              <a:p>
                <a:pPr defTabSz="584200" hangingPunct="0"/>
                <a:r>
                  <a:rPr lang="en-GB" sz="1600" dirty="0">
                    <a:sym typeface="Helvetica Light"/>
                  </a:rPr>
                  <a:t>N=Brunt-</a:t>
                </a:r>
                <a:r>
                  <a:rPr lang="en-GB" sz="1600" dirty="0" err="1">
                    <a:sym typeface="Helvetica Light"/>
                  </a:rPr>
                  <a:t>Vasaila</a:t>
                </a:r>
                <a:r>
                  <a:rPr lang="en-GB" sz="1600" dirty="0">
                    <a:sym typeface="Helvetica Light"/>
                  </a:rPr>
                  <a:t> frequency</a:t>
                </a:r>
              </a:p>
              <a:p>
                <a:pPr defTabSz="584200" hangingPunct="0"/>
                <a:r>
                  <a:rPr lang="en-GB" sz="1600" dirty="0">
                    <a:sym typeface="Helvetica Light"/>
                  </a:rPr>
                  <a:t>H=depth</a:t>
                </a:r>
              </a:p>
              <a:p>
                <a:pPr defTabSz="584200" hangingPunct="0"/>
                <a:r>
                  <a:rPr lang="en-GB" sz="1600" dirty="0">
                    <a:sym typeface="Helvetica Light"/>
                  </a:rPr>
                  <a:t>F=Coriolis parameter</a:t>
                </a:r>
              </a:p>
            </p:txBody>
          </p:sp>
        </mc:Choice>
        <mc:Fallback xmlns="">
          <p:sp>
            <p:nvSpPr>
              <p:cNvPr id="2" name="Rectangle 1"/>
              <p:cNvSpPr>
                <a:spLocks noRot="1" noChangeAspect="1" noMove="1" noResize="1" noEditPoints="1" noAdjustHandles="1" noChangeArrowheads="1" noChangeShapeType="1" noTextEdit="1"/>
              </p:cNvSpPr>
              <p:nvPr/>
            </p:nvSpPr>
            <p:spPr>
              <a:xfrm>
                <a:off x="293623" y="2233666"/>
                <a:ext cx="2625206" cy="2510495"/>
              </a:xfrm>
              <a:prstGeom prst="rect">
                <a:avLst/>
              </a:prstGeom>
              <a:blipFill>
                <a:blip r:embed="rId4"/>
                <a:stretch>
                  <a:fillRect l="-2320" t="-971" b="-2184"/>
                </a:stretch>
              </a:blipFill>
            </p:spPr>
            <p:txBody>
              <a:bodyPr/>
              <a:lstStyle/>
              <a:p>
                <a:r>
                  <a:rPr lang="en-GB">
                    <a:noFill/>
                  </a:rPr>
                  <a:t> </a:t>
                </a:r>
              </a:p>
            </p:txBody>
          </p:sp>
        </mc:Fallback>
      </mc:AlternateContent>
    </p:spTree>
    <p:extLst>
      <p:ext uri="{BB962C8B-B14F-4D97-AF65-F5344CB8AC3E}">
        <p14:creationId xmlns:p14="http://schemas.microsoft.com/office/powerpoint/2010/main" val="217472880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25" y="609459"/>
            <a:ext cx="3629846" cy="1546577"/>
          </a:xfrm>
        </p:spPr>
        <p:txBody>
          <a:bodyPr/>
          <a:lstStyle/>
          <a:p>
            <a:r>
              <a:rPr lang="en-GB" sz="3200" b="1" dirty="0">
                <a:latin typeface="Arial" pitchFamily="34" charset="0"/>
                <a:cs typeface="Arial" pitchFamily="34" charset="0"/>
              </a:rPr>
              <a:t>Observations of </a:t>
            </a:r>
            <a:r>
              <a:rPr lang="en-GB" sz="3200" b="1" dirty="0" err="1">
                <a:latin typeface="Arial" pitchFamily="34" charset="0"/>
                <a:cs typeface="Arial" pitchFamily="34" charset="0"/>
              </a:rPr>
              <a:t>mesoscale</a:t>
            </a:r>
            <a:r>
              <a:rPr lang="en-GB" sz="3200" b="1" dirty="0">
                <a:latin typeface="Arial" pitchFamily="34" charset="0"/>
                <a:cs typeface="Arial" pitchFamily="34" charset="0"/>
              </a:rPr>
              <a:t> eddies</a:t>
            </a:r>
          </a:p>
        </p:txBody>
      </p:sp>
      <p:pic>
        <p:nvPicPr>
          <p:cNvPr id="4" name="Picture 3" descr="1996082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3697071" y="652033"/>
            <a:ext cx="5586907" cy="2861328"/>
          </a:xfrm>
          <a:prstGeom prst="rect">
            <a:avLst/>
          </a:prstGeom>
        </p:spPr>
      </p:pic>
      <p:sp>
        <p:nvSpPr>
          <p:cNvPr id="3" name="Content Placeholder 2"/>
          <p:cNvSpPr>
            <a:spLocks noGrp="1"/>
          </p:cNvSpPr>
          <p:nvPr>
            <p:ph idx="1"/>
          </p:nvPr>
        </p:nvSpPr>
        <p:spPr>
          <a:xfrm>
            <a:off x="67225" y="1761183"/>
            <a:ext cx="3629846" cy="1944216"/>
          </a:xfrm>
        </p:spPr>
        <p:txBody>
          <a:bodyPr/>
          <a:lstStyle/>
          <a:p>
            <a:pPr marL="214313" indent="-214313">
              <a:buFont typeface="Arial"/>
              <a:buChar char="•"/>
            </a:pPr>
            <a:r>
              <a:rPr lang="en-US" sz="1800" dirty="0">
                <a:latin typeface="Arial" pitchFamily="34" charset="0"/>
                <a:cs typeface="Arial" pitchFamily="34" charset="0"/>
              </a:rPr>
              <a:t>Coherent vortices, radius of about 50-100 km </a:t>
            </a:r>
          </a:p>
          <a:p>
            <a:pPr marL="214313" indent="-214313">
              <a:buFont typeface="Arial"/>
              <a:buChar char="•"/>
            </a:pPr>
            <a:r>
              <a:rPr lang="en-US" sz="1800" dirty="0">
                <a:latin typeface="Arial" pitchFamily="34" charset="0"/>
                <a:cs typeface="Arial" pitchFamily="34" charset="0"/>
              </a:rPr>
              <a:t>Generated by </a:t>
            </a:r>
            <a:r>
              <a:rPr lang="en-US" sz="1800" dirty="0" err="1">
                <a:latin typeface="Arial" pitchFamily="34" charset="0"/>
                <a:cs typeface="Arial" pitchFamily="34" charset="0"/>
              </a:rPr>
              <a:t>baroclinic</a:t>
            </a:r>
            <a:r>
              <a:rPr lang="en-US" sz="1800" dirty="0">
                <a:latin typeface="Arial" pitchFamily="34" charset="0"/>
                <a:cs typeface="Arial" pitchFamily="34" charset="0"/>
              </a:rPr>
              <a:t> and </a:t>
            </a:r>
            <a:r>
              <a:rPr lang="en-US" sz="1800" dirty="0" err="1">
                <a:latin typeface="Arial" pitchFamily="34" charset="0"/>
                <a:cs typeface="Arial" pitchFamily="34" charset="0"/>
              </a:rPr>
              <a:t>barotropic</a:t>
            </a:r>
            <a:r>
              <a:rPr lang="en-US" sz="1800" dirty="0">
                <a:latin typeface="Arial" pitchFamily="34" charset="0"/>
                <a:cs typeface="Arial" pitchFamily="34" charset="0"/>
              </a:rPr>
              <a:t> instabilities</a:t>
            </a:r>
          </a:p>
          <a:p>
            <a:pPr marL="214313" indent="-214313">
              <a:buFont typeface="Arial"/>
              <a:buChar char="•"/>
            </a:pPr>
            <a:r>
              <a:rPr lang="en-US" sz="1800" dirty="0">
                <a:latin typeface="Arial" pitchFamily="34" charset="0"/>
                <a:cs typeface="Arial" pitchFamily="34" charset="0"/>
              </a:rPr>
              <a:t>~215,000 eddies with 4 weeks or longer lifetime over 20 years (</a:t>
            </a:r>
            <a:r>
              <a:rPr lang="en-US" sz="1800" dirty="0" err="1">
                <a:latin typeface="Arial" pitchFamily="34" charset="0"/>
                <a:cs typeface="Arial" pitchFamily="34" charset="0"/>
              </a:rPr>
              <a:t>Chelton</a:t>
            </a:r>
            <a:r>
              <a:rPr lang="en-US" sz="1800" dirty="0">
                <a:latin typeface="Arial" pitchFamily="34" charset="0"/>
                <a:cs typeface="Arial" pitchFamily="34" charset="0"/>
              </a:rPr>
              <a:t> et al., 2011)</a:t>
            </a:r>
          </a:p>
          <a:p>
            <a:pPr marL="214313" indent="-214313">
              <a:buFont typeface="Arial"/>
              <a:buChar char="•"/>
            </a:pPr>
            <a:r>
              <a:rPr lang="en-US" sz="1800" dirty="0">
                <a:latin typeface="Arial" pitchFamily="34" charset="0"/>
                <a:cs typeface="Arial" pitchFamily="34" charset="0"/>
              </a:rPr>
              <a:t>They are everywhere in the ocean!</a:t>
            </a:r>
          </a:p>
          <a:p>
            <a:endParaRPr lang="en-GB" sz="1800" dirty="0">
              <a:latin typeface="Arial" pitchFamily="34" charset="0"/>
              <a:cs typeface="Arial" pitchFamily="34" charset="0"/>
            </a:endParaRPr>
          </a:p>
        </p:txBody>
      </p:sp>
      <p:pic>
        <p:nvPicPr>
          <p:cNvPr id="5" name="Picture 4" descr="Chelton_eddy_scal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1835" y="3823837"/>
            <a:ext cx="3011492" cy="1249077"/>
          </a:xfrm>
          <a:prstGeom prst="rect">
            <a:avLst/>
          </a:prstGeom>
        </p:spPr>
      </p:pic>
      <p:sp>
        <p:nvSpPr>
          <p:cNvPr id="6" name="TextBox 5"/>
          <p:cNvSpPr txBox="1"/>
          <p:nvPr/>
        </p:nvSpPr>
        <p:spPr>
          <a:xfrm>
            <a:off x="7573185" y="3546838"/>
            <a:ext cx="1570815" cy="276999"/>
          </a:xfrm>
          <a:prstGeom prst="rect">
            <a:avLst/>
          </a:prstGeom>
          <a:noFill/>
        </p:spPr>
        <p:txBody>
          <a:bodyPr wrap="none" rtlCol="0">
            <a:spAutoFit/>
          </a:bodyPr>
          <a:lstStyle/>
          <a:p>
            <a:r>
              <a:rPr lang="en-GB" sz="1200" b="1" dirty="0" err="1"/>
              <a:t>Chelton</a:t>
            </a:r>
            <a:r>
              <a:rPr lang="en-GB" sz="1200" b="1" dirty="0"/>
              <a:t> et al., 2011</a:t>
            </a:r>
          </a:p>
        </p:txBody>
      </p:sp>
    </p:spTree>
    <p:extLst>
      <p:ext uri="{BB962C8B-B14F-4D97-AF65-F5344CB8AC3E}">
        <p14:creationId xmlns:p14="http://schemas.microsoft.com/office/powerpoint/2010/main" val="218238297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p:cNvSpPr>
          <p:nvPr>
            <p:ph type="title" idx="4294967295"/>
          </p:nvPr>
        </p:nvSpPr>
        <p:spPr>
          <a:xfrm>
            <a:off x="108980" y="655190"/>
            <a:ext cx="2956562" cy="1546577"/>
          </a:xfrm>
          <a:prstGeom prst="rect">
            <a:avLst/>
          </a:prstGeom>
        </p:spPr>
        <p:txBody>
          <a:bodyPr/>
          <a:lstStyle/>
          <a:p>
            <a:r>
              <a:rPr lang="en-GB" sz="3200" b="1" dirty="0">
                <a:latin typeface="Arial" pitchFamily="34" charset="0"/>
                <a:cs typeface="Arial" pitchFamily="34" charset="0"/>
              </a:rPr>
              <a:t>Spanning the eddy regime</a:t>
            </a:r>
          </a:p>
        </p:txBody>
      </p:sp>
      <p:sp>
        <p:nvSpPr>
          <p:cNvPr id="35844" name="Text Box 5"/>
          <p:cNvSpPr txBox="1">
            <a:spLocks noChangeArrowheads="1"/>
          </p:cNvSpPr>
          <p:nvPr/>
        </p:nvSpPr>
        <p:spPr bwMode="auto">
          <a:xfrm>
            <a:off x="1262063" y="4614863"/>
            <a:ext cx="184731" cy="253916"/>
          </a:xfrm>
          <a:prstGeom prst="rect">
            <a:avLst/>
          </a:prstGeom>
          <a:noFill/>
          <a:ln w="9525">
            <a:noFill/>
            <a:miter lim="800000"/>
            <a:headEnd/>
            <a:tailEnd/>
          </a:ln>
        </p:spPr>
        <p:txBody>
          <a:bodyPr wrap="none">
            <a:spAutoFit/>
          </a:bodyPr>
          <a:lstStyle/>
          <a:p>
            <a:endParaRPr lang="en-US" sz="1050"/>
          </a:p>
        </p:txBody>
      </p:sp>
      <p:grpSp>
        <p:nvGrpSpPr>
          <p:cNvPr id="2" name="Group 9"/>
          <p:cNvGrpSpPr/>
          <p:nvPr/>
        </p:nvGrpSpPr>
        <p:grpSpPr>
          <a:xfrm>
            <a:off x="2843808" y="0"/>
            <a:ext cx="6091061" cy="2740661"/>
            <a:chOff x="2339752" y="1124744"/>
            <a:chExt cx="5857999" cy="3389861"/>
          </a:xfrm>
        </p:grpSpPr>
        <p:pic>
          <p:nvPicPr>
            <p:cNvPr id="11" name="Picture 3"/>
            <p:cNvPicPr>
              <a:picLocks noChangeAspect="1" noChangeArrowheads="1"/>
            </p:cNvPicPr>
            <p:nvPr/>
          </p:nvPicPr>
          <p:blipFill>
            <a:blip r:embed="rId2" cstate="print"/>
            <a:srcRect/>
            <a:stretch>
              <a:fillRect/>
            </a:stretch>
          </p:blipFill>
          <p:spPr bwMode="auto">
            <a:xfrm>
              <a:off x="2339752" y="1412776"/>
              <a:ext cx="5857999" cy="3101829"/>
            </a:xfrm>
            <a:prstGeom prst="rect">
              <a:avLst/>
            </a:prstGeom>
            <a:noFill/>
            <a:ln w="9525">
              <a:noFill/>
              <a:miter lim="800000"/>
              <a:headEnd/>
              <a:tailEnd/>
            </a:ln>
            <a:effectLst/>
          </p:spPr>
        </p:pic>
        <p:sp>
          <p:nvSpPr>
            <p:cNvPr id="12" name="TextBox 11"/>
            <p:cNvSpPr txBox="1"/>
            <p:nvPr/>
          </p:nvSpPr>
          <p:spPr>
            <a:xfrm>
              <a:off x="3059832" y="1124744"/>
              <a:ext cx="579343" cy="408663"/>
            </a:xfrm>
            <a:prstGeom prst="rect">
              <a:avLst/>
            </a:prstGeom>
            <a:noFill/>
          </p:spPr>
          <p:txBody>
            <a:bodyPr wrap="none" rtlCol="0">
              <a:spAutoFit/>
            </a:bodyPr>
            <a:lstStyle/>
            <a:p>
              <a:r>
                <a:rPr lang="en-GB" sz="1050" b="1" dirty="0"/>
                <a:t>1/12°</a:t>
              </a:r>
            </a:p>
          </p:txBody>
        </p:sp>
        <p:sp>
          <p:nvSpPr>
            <p:cNvPr id="13" name="TextBox 12"/>
            <p:cNvSpPr txBox="1"/>
            <p:nvPr/>
          </p:nvSpPr>
          <p:spPr>
            <a:xfrm>
              <a:off x="4788024" y="1124744"/>
              <a:ext cx="492405" cy="408663"/>
            </a:xfrm>
            <a:prstGeom prst="rect">
              <a:avLst/>
            </a:prstGeom>
            <a:noFill/>
          </p:spPr>
          <p:txBody>
            <a:bodyPr wrap="none" rtlCol="0">
              <a:spAutoFit/>
            </a:bodyPr>
            <a:lstStyle/>
            <a:p>
              <a:r>
                <a:rPr lang="en-GB" sz="1050" b="1" dirty="0"/>
                <a:t>1/4°</a:t>
              </a:r>
            </a:p>
          </p:txBody>
        </p:sp>
        <p:sp>
          <p:nvSpPr>
            <p:cNvPr id="14" name="TextBox 13"/>
            <p:cNvSpPr txBox="1"/>
            <p:nvPr/>
          </p:nvSpPr>
          <p:spPr>
            <a:xfrm>
              <a:off x="6516215" y="1124744"/>
              <a:ext cx="362922" cy="408663"/>
            </a:xfrm>
            <a:prstGeom prst="rect">
              <a:avLst/>
            </a:prstGeom>
            <a:noFill/>
          </p:spPr>
          <p:txBody>
            <a:bodyPr wrap="none" rtlCol="0">
              <a:spAutoFit/>
            </a:bodyPr>
            <a:lstStyle/>
            <a:p>
              <a:r>
                <a:rPr lang="en-GB" sz="1050" b="1" dirty="0"/>
                <a:t>1°</a:t>
              </a:r>
            </a:p>
          </p:txBody>
        </p:sp>
      </p:grpSp>
      <p:sp>
        <p:nvSpPr>
          <p:cNvPr id="15" name="TextBox 14"/>
          <p:cNvSpPr txBox="1"/>
          <p:nvPr/>
        </p:nvSpPr>
        <p:spPr>
          <a:xfrm>
            <a:off x="7035596" y="3219822"/>
            <a:ext cx="1566174" cy="1546577"/>
          </a:xfrm>
          <a:prstGeom prst="rect">
            <a:avLst/>
          </a:prstGeom>
          <a:solidFill>
            <a:srgbClr val="FFFF00"/>
          </a:solidFill>
        </p:spPr>
        <p:txBody>
          <a:bodyPr wrap="square" rtlCol="0">
            <a:spAutoFit/>
          </a:bodyPr>
          <a:lstStyle/>
          <a:p>
            <a:r>
              <a:rPr lang="en-GB" sz="1350" b="1" dirty="0"/>
              <a:t>Eddy </a:t>
            </a:r>
            <a:r>
              <a:rPr lang="en-GB" sz="1350" b="1" dirty="0" err="1"/>
              <a:t>parameterising</a:t>
            </a:r>
            <a:endParaRPr lang="en-GB" sz="1350" b="1" dirty="0"/>
          </a:p>
          <a:p>
            <a:endParaRPr lang="en-GB" sz="1350" b="1" dirty="0"/>
          </a:p>
          <a:p>
            <a:r>
              <a:rPr lang="en-GB" sz="1350" b="1" dirty="0"/>
              <a:t>GM and </a:t>
            </a:r>
            <a:r>
              <a:rPr lang="en-GB" sz="1350" b="1" dirty="0" err="1"/>
              <a:t>isopycnal</a:t>
            </a:r>
            <a:r>
              <a:rPr lang="en-GB" sz="1350" b="1" dirty="0"/>
              <a:t> mixing</a:t>
            </a:r>
          </a:p>
          <a:p>
            <a:endParaRPr lang="en-GB" sz="1350" b="1" dirty="0"/>
          </a:p>
        </p:txBody>
      </p:sp>
      <p:sp>
        <p:nvSpPr>
          <p:cNvPr id="16" name="TextBox 15"/>
          <p:cNvSpPr txBox="1"/>
          <p:nvPr/>
        </p:nvSpPr>
        <p:spPr>
          <a:xfrm>
            <a:off x="4977105" y="3016210"/>
            <a:ext cx="1620180" cy="2169825"/>
          </a:xfrm>
          <a:prstGeom prst="rect">
            <a:avLst/>
          </a:prstGeom>
          <a:solidFill>
            <a:schemeClr val="bg2">
              <a:lumMod val="85000"/>
            </a:schemeClr>
          </a:solidFill>
        </p:spPr>
        <p:txBody>
          <a:bodyPr wrap="square" rtlCol="0">
            <a:spAutoFit/>
          </a:bodyPr>
          <a:lstStyle/>
          <a:p>
            <a:r>
              <a:rPr lang="en-GB" sz="1350" b="1" dirty="0"/>
              <a:t>Eddy permitting</a:t>
            </a:r>
          </a:p>
          <a:p>
            <a:endParaRPr lang="en-GB" sz="1350" b="1" dirty="0"/>
          </a:p>
          <a:p>
            <a:r>
              <a:rPr lang="en-GB" sz="1350" b="1" dirty="0"/>
              <a:t>How to parameterise?</a:t>
            </a:r>
          </a:p>
          <a:p>
            <a:endParaRPr lang="en-GB" sz="1350" b="1" dirty="0"/>
          </a:p>
          <a:p>
            <a:r>
              <a:rPr lang="en-GB" sz="1350" b="1" dirty="0"/>
              <a:t>GM? </a:t>
            </a:r>
            <a:r>
              <a:rPr lang="en-GB" sz="1350" b="1" dirty="0" err="1"/>
              <a:t>Isopycnal</a:t>
            </a:r>
            <a:r>
              <a:rPr lang="en-GB" sz="1350" b="1" dirty="0"/>
              <a:t> mixing?</a:t>
            </a:r>
          </a:p>
          <a:p>
            <a:endParaRPr lang="en-GB" sz="1350" b="1" dirty="0"/>
          </a:p>
          <a:p>
            <a:r>
              <a:rPr lang="en-GB" sz="1350" b="1" dirty="0"/>
              <a:t>Scale selective?</a:t>
            </a:r>
          </a:p>
          <a:p>
            <a:endParaRPr lang="en-GB" sz="1350" b="1" dirty="0"/>
          </a:p>
        </p:txBody>
      </p:sp>
      <p:sp>
        <p:nvSpPr>
          <p:cNvPr id="17" name="TextBox 16"/>
          <p:cNvSpPr txBox="1"/>
          <p:nvPr/>
        </p:nvSpPr>
        <p:spPr>
          <a:xfrm>
            <a:off x="3199043" y="3219822"/>
            <a:ext cx="1279208" cy="1546577"/>
          </a:xfrm>
          <a:prstGeom prst="rect">
            <a:avLst/>
          </a:prstGeom>
          <a:solidFill>
            <a:schemeClr val="accent2">
              <a:lumMod val="20000"/>
              <a:lumOff val="80000"/>
            </a:schemeClr>
          </a:solidFill>
        </p:spPr>
        <p:txBody>
          <a:bodyPr wrap="square" rtlCol="0">
            <a:spAutoFit/>
          </a:bodyPr>
          <a:lstStyle/>
          <a:p>
            <a:r>
              <a:rPr lang="en-GB" sz="1350" b="1" dirty="0"/>
              <a:t>Eddy resolving</a:t>
            </a:r>
          </a:p>
          <a:p>
            <a:endParaRPr lang="en-GB" sz="1350" b="1" dirty="0"/>
          </a:p>
          <a:p>
            <a:r>
              <a:rPr lang="en-GB" sz="1350" b="1" dirty="0"/>
              <a:t>No GM, low </a:t>
            </a:r>
            <a:r>
              <a:rPr lang="en-GB" sz="1350" b="1" dirty="0" err="1"/>
              <a:t>isopycnal</a:t>
            </a:r>
            <a:r>
              <a:rPr lang="en-GB" sz="1350" b="1" dirty="0"/>
              <a:t> mixing</a:t>
            </a:r>
          </a:p>
          <a:p>
            <a:endParaRPr lang="en-GB" sz="1350" b="1" dirty="0"/>
          </a:p>
        </p:txBody>
      </p:sp>
      <p:sp>
        <p:nvSpPr>
          <p:cNvPr id="18" name="Content Placeholder 2"/>
          <p:cNvSpPr txBox="1">
            <a:spLocks/>
          </p:cNvSpPr>
          <p:nvPr/>
        </p:nvSpPr>
        <p:spPr>
          <a:xfrm>
            <a:off x="67225" y="1761183"/>
            <a:ext cx="2873328" cy="1944216"/>
          </a:xfrm>
          <a:prstGeom prst="rect">
            <a:avLst/>
          </a:prstGeom>
        </p:spPr>
        <p:txBody>
          <a:bodyPr/>
          <a:lst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a:lstStyle>
          <a:p>
            <a:pPr marL="214313" indent="-214313">
              <a:buFont typeface="Arial"/>
              <a:buChar char="•"/>
            </a:pPr>
            <a:r>
              <a:rPr lang="en-US" sz="1800" kern="0" dirty="0">
                <a:latin typeface="Arial" pitchFamily="34" charset="0"/>
                <a:cs typeface="Arial" pitchFamily="34" charset="0"/>
              </a:rPr>
              <a:t>Across resolution the approach to parameterizing eddies changes</a:t>
            </a:r>
          </a:p>
          <a:p>
            <a:pPr marL="214313" indent="-214313">
              <a:buFont typeface="Arial"/>
              <a:buChar char="•"/>
            </a:pPr>
            <a:r>
              <a:rPr lang="en-US" sz="1800" kern="0" dirty="0">
                <a:latin typeface="Arial" pitchFamily="34" charset="0"/>
                <a:cs typeface="Arial" pitchFamily="34" charset="0"/>
              </a:rPr>
              <a:t>Discuss Gent-McWilliams (GM) scheme for parameterizing eddies</a:t>
            </a:r>
          </a:p>
          <a:p>
            <a:pPr marL="214313" indent="-214313">
              <a:buFont typeface="Arial"/>
              <a:buChar char="•"/>
            </a:pPr>
            <a:r>
              <a:rPr lang="en-US" sz="1800" kern="0" dirty="0">
                <a:latin typeface="Arial" pitchFamily="34" charset="0"/>
                <a:cs typeface="Arial" pitchFamily="34" charset="0"/>
              </a:rPr>
              <a:t>Note the existence of a grey zone</a:t>
            </a:r>
          </a:p>
          <a:p>
            <a:pPr marL="214313" indent="-214313">
              <a:buFont typeface="Arial"/>
              <a:buChar char="•"/>
            </a:pPr>
            <a:endParaRPr lang="en-US" sz="1800" kern="0" dirty="0">
              <a:latin typeface="Arial" pitchFamily="34" charset="0"/>
              <a:cs typeface="Arial" pitchFamily="34" charset="0"/>
            </a:endParaRPr>
          </a:p>
          <a:p>
            <a:endParaRPr lang="en-GB" sz="1800" kern="0" dirty="0">
              <a:latin typeface="Arial" pitchFamily="34" charset="0"/>
              <a:cs typeface="Arial" pitchFamily="34" charset="0"/>
            </a:endParaRPr>
          </a:p>
        </p:txBody>
      </p:sp>
    </p:spTree>
    <p:extLst>
      <p:ext uri="{BB962C8B-B14F-4D97-AF65-F5344CB8AC3E}">
        <p14:creationId xmlns:p14="http://schemas.microsoft.com/office/powerpoint/2010/main" val="1968397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4" name="Text Placeholder 3"/>
          <p:cNvSpPr>
            <a:spLocks noGrp="1"/>
          </p:cNvSpPr>
          <p:nvPr>
            <p:ph type="body" sz="quarter" idx="11"/>
          </p:nvPr>
        </p:nvSpPr>
        <p:spPr>
          <a:xfrm>
            <a:off x="180672" y="1604793"/>
            <a:ext cx="4050506" cy="2714030"/>
          </a:xfrm>
        </p:spPr>
        <p:txBody>
          <a:bodyPr/>
          <a:lstStyle/>
          <a:p>
            <a:pPr marL="285750" indent="-285750">
              <a:buFont typeface="Arial" panose="020B0604020202020204" pitchFamily="34" charset="0"/>
              <a:buChar char="•"/>
            </a:pPr>
            <a:r>
              <a:rPr lang="en-GB" sz="1800" dirty="0"/>
              <a:t>Boundary currents and fronts</a:t>
            </a:r>
          </a:p>
          <a:p>
            <a:pPr marL="285750" indent="-285750">
              <a:buFont typeface="Arial" panose="020B0604020202020204" pitchFamily="34" charset="0"/>
              <a:buChar char="•"/>
            </a:pPr>
            <a:r>
              <a:rPr lang="en-GB" sz="1800" dirty="0"/>
              <a:t>Topographic control</a:t>
            </a:r>
          </a:p>
          <a:p>
            <a:pPr marL="285750" indent="-285750">
              <a:buFont typeface="Arial" panose="020B0604020202020204" pitchFamily="34" charset="0"/>
              <a:buChar char="•"/>
            </a:pPr>
            <a:r>
              <a:rPr lang="en-GB" sz="1800" dirty="0"/>
              <a:t>Impact of eddies and their parameterisation</a:t>
            </a:r>
          </a:p>
        </p:txBody>
      </p:sp>
      <p:sp>
        <p:nvSpPr>
          <p:cNvPr id="5" name="Title 4"/>
          <p:cNvSpPr>
            <a:spLocks noGrp="1"/>
          </p:cNvSpPr>
          <p:nvPr>
            <p:ph type="title"/>
          </p:nvPr>
        </p:nvSpPr>
        <p:spPr>
          <a:xfrm>
            <a:off x="1990741" y="-1483"/>
            <a:ext cx="5949165" cy="1177245"/>
          </a:xfrm>
        </p:spPr>
        <p:txBody>
          <a:bodyPr/>
          <a:lstStyle/>
          <a:p>
            <a:r>
              <a:rPr lang="en-GB" b="1" dirty="0"/>
              <a:t>2. Horizontal resolution in forced ocean models</a:t>
            </a:r>
          </a:p>
        </p:txBody>
      </p:sp>
      <p:grpSp>
        <p:nvGrpSpPr>
          <p:cNvPr id="6" name="Group 5"/>
          <p:cNvGrpSpPr/>
          <p:nvPr/>
        </p:nvGrpSpPr>
        <p:grpSpPr>
          <a:xfrm>
            <a:off x="3802282" y="1094916"/>
            <a:ext cx="4945774" cy="3571982"/>
            <a:chOff x="2267744" y="1196752"/>
            <a:chExt cx="6624736" cy="5054149"/>
          </a:xfrm>
        </p:grpSpPr>
        <p:grpSp>
          <p:nvGrpSpPr>
            <p:cNvPr id="7" name="Group 6"/>
            <p:cNvGrpSpPr/>
            <p:nvPr/>
          </p:nvGrpSpPr>
          <p:grpSpPr>
            <a:xfrm>
              <a:off x="2267744" y="1196752"/>
              <a:ext cx="6624736" cy="4752528"/>
              <a:chOff x="808014" y="28854921"/>
              <a:chExt cx="14545616" cy="8496943"/>
            </a:xfrm>
          </p:grpSpPr>
          <p:grpSp>
            <p:nvGrpSpPr>
              <p:cNvPr id="13" name="Group 46"/>
              <p:cNvGrpSpPr/>
              <p:nvPr/>
            </p:nvGrpSpPr>
            <p:grpSpPr>
              <a:xfrm>
                <a:off x="808014" y="28854921"/>
                <a:ext cx="14460694" cy="8496943"/>
                <a:chOff x="808014" y="28854920"/>
                <a:chExt cx="12377374" cy="7272807"/>
              </a:xfrm>
            </p:grpSpPr>
            <p:pic>
              <p:nvPicPr>
                <p:cNvPr id="15" name="Picture 14" descr="eke_eORCA1.png"/>
                <p:cNvPicPr>
                  <a:picLocks noChangeAspect="1"/>
                </p:cNvPicPr>
                <p:nvPr/>
              </p:nvPicPr>
              <p:blipFill>
                <a:blip r:embed="rId2" cstate="print"/>
                <a:srcRect/>
                <a:stretch>
                  <a:fillRect/>
                </a:stretch>
              </p:blipFill>
              <p:spPr>
                <a:xfrm>
                  <a:off x="952030" y="28998936"/>
                  <a:ext cx="5976664" cy="3168352"/>
                </a:xfrm>
                <a:prstGeom prst="rect">
                  <a:avLst/>
                </a:prstGeom>
              </p:spPr>
            </p:pic>
            <p:pic>
              <p:nvPicPr>
                <p:cNvPr id="16" name="Picture 15" descr="eke_eORCA12.png"/>
                <p:cNvPicPr>
                  <a:picLocks noChangeAspect="1"/>
                </p:cNvPicPr>
                <p:nvPr/>
              </p:nvPicPr>
              <p:blipFill>
                <a:blip r:embed="rId3" cstate="print"/>
                <a:srcRect l="9780" t="10427" r="8069" b="32222"/>
                <a:stretch>
                  <a:fillRect/>
                </a:stretch>
              </p:blipFill>
              <p:spPr>
                <a:xfrm>
                  <a:off x="808014" y="32095280"/>
                  <a:ext cx="6048672" cy="3168352"/>
                </a:xfrm>
                <a:prstGeom prst="rect">
                  <a:avLst/>
                </a:prstGeom>
              </p:spPr>
            </p:pic>
            <p:pic>
              <p:nvPicPr>
                <p:cNvPr id="17" name="Picture 16" descr="eke_eORCA025.png"/>
                <p:cNvPicPr>
                  <a:picLocks noChangeAspect="1"/>
                </p:cNvPicPr>
                <p:nvPr/>
              </p:nvPicPr>
              <p:blipFill>
                <a:blip r:embed="rId4" cstate="print"/>
                <a:srcRect l="8802" t="9124" r="6113" b="30918"/>
                <a:stretch>
                  <a:fillRect/>
                </a:stretch>
              </p:blipFill>
              <p:spPr>
                <a:xfrm>
                  <a:off x="6784678" y="28854920"/>
                  <a:ext cx="6264696" cy="3312368"/>
                </a:xfrm>
                <a:prstGeom prst="rect">
                  <a:avLst/>
                </a:prstGeom>
              </p:spPr>
            </p:pic>
            <p:pic>
              <p:nvPicPr>
                <p:cNvPr id="18" name="Picture 17" descr="ec1c005284.jpg"/>
                <p:cNvPicPr>
                  <a:picLocks noChangeAspect="1"/>
                </p:cNvPicPr>
                <p:nvPr/>
              </p:nvPicPr>
              <p:blipFill>
                <a:blip r:embed="rId5" cstate="print"/>
                <a:stretch>
                  <a:fillRect/>
                </a:stretch>
              </p:blipFill>
              <p:spPr>
                <a:xfrm>
                  <a:off x="6784677" y="32370170"/>
                  <a:ext cx="6400711" cy="3312368"/>
                </a:xfrm>
                <a:prstGeom prst="rect">
                  <a:avLst/>
                </a:prstGeom>
              </p:spPr>
            </p:pic>
            <p:pic>
              <p:nvPicPr>
                <p:cNvPr id="19" name="Picture 18" descr="eke_eORCA12.png"/>
                <p:cNvPicPr>
                  <a:picLocks noChangeAspect="1"/>
                </p:cNvPicPr>
                <p:nvPr/>
              </p:nvPicPr>
              <p:blipFill>
                <a:blip r:embed="rId3" cstate="print"/>
                <a:srcRect l="9780" t="74296" r="8069" b="10063"/>
                <a:stretch>
                  <a:fillRect/>
                </a:stretch>
              </p:blipFill>
              <p:spPr>
                <a:xfrm>
                  <a:off x="808014" y="35263631"/>
                  <a:ext cx="6048672" cy="864096"/>
                </a:xfrm>
                <a:prstGeom prst="rect">
                  <a:avLst/>
                </a:prstGeom>
              </p:spPr>
            </p:pic>
          </p:grpSp>
          <p:pic>
            <p:nvPicPr>
              <p:cNvPr id="14" name="Picture 13" descr="ec1c005284.jpg"/>
              <p:cNvPicPr>
                <a:picLocks noChangeAspect="1"/>
              </p:cNvPicPr>
              <p:nvPr/>
            </p:nvPicPr>
            <p:blipFill>
              <a:blip r:embed="rId6" cstate="print"/>
              <a:srcRect b="-33406"/>
              <a:stretch>
                <a:fillRect/>
              </a:stretch>
            </p:blipFill>
            <p:spPr>
              <a:xfrm>
                <a:off x="8008814" y="36415760"/>
                <a:ext cx="7344816" cy="936104"/>
              </a:xfrm>
              <a:prstGeom prst="rect">
                <a:avLst/>
              </a:prstGeom>
            </p:spPr>
          </p:pic>
        </p:grpSp>
        <p:sp>
          <p:nvSpPr>
            <p:cNvPr id="8" name="TextBox 7"/>
            <p:cNvSpPr txBox="1"/>
            <p:nvPr/>
          </p:nvSpPr>
          <p:spPr>
            <a:xfrm>
              <a:off x="2887708" y="1649079"/>
              <a:ext cx="543740" cy="327782"/>
            </a:xfrm>
            <a:prstGeom prst="rect">
              <a:avLst/>
            </a:prstGeom>
            <a:noFill/>
          </p:spPr>
          <p:txBody>
            <a:bodyPr wrap="none" rtlCol="0">
              <a:spAutoFit/>
            </a:bodyPr>
            <a:lstStyle/>
            <a:p>
              <a:r>
                <a:rPr lang="en-GB" sz="1800" b="1" dirty="0">
                  <a:solidFill>
                    <a:schemeClr val="tx1"/>
                  </a:solidFill>
                </a:rPr>
                <a:t>1°</a:t>
              </a:r>
            </a:p>
          </p:txBody>
        </p:sp>
        <p:sp>
          <p:nvSpPr>
            <p:cNvPr id="9" name="TextBox 8"/>
            <p:cNvSpPr txBox="1"/>
            <p:nvPr/>
          </p:nvSpPr>
          <p:spPr>
            <a:xfrm>
              <a:off x="6067919" y="1617453"/>
              <a:ext cx="737702" cy="327782"/>
            </a:xfrm>
            <a:prstGeom prst="rect">
              <a:avLst/>
            </a:prstGeom>
            <a:noFill/>
          </p:spPr>
          <p:txBody>
            <a:bodyPr wrap="none" rtlCol="0">
              <a:spAutoFit/>
            </a:bodyPr>
            <a:lstStyle/>
            <a:p>
              <a:r>
                <a:rPr lang="en-GB" sz="1800" b="1" dirty="0">
                  <a:solidFill>
                    <a:schemeClr val="tx1"/>
                  </a:solidFill>
                </a:rPr>
                <a:t>1/4°</a:t>
              </a:r>
            </a:p>
          </p:txBody>
        </p:sp>
        <p:sp>
          <p:nvSpPr>
            <p:cNvPr id="10" name="TextBox 9"/>
            <p:cNvSpPr txBox="1"/>
            <p:nvPr/>
          </p:nvSpPr>
          <p:spPr>
            <a:xfrm>
              <a:off x="2726608" y="3679879"/>
              <a:ext cx="865943" cy="327782"/>
            </a:xfrm>
            <a:prstGeom prst="rect">
              <a:avLst/>
            </a:prstGeom>
            <a:noFill/>
          </p:spPr>
          <p:txBody>
            <a:bodyPr wrap="none" rtlCol="0">
              <a:spAutoFit/>
            </a:bodyPr>
            <a:lstStyle/>
            <a:p>
              <a:r>
                <a:rPr lang="en-GB" sz="1800" b="1" dirty="0">
                  <a:solidFill>
                    <a:schemeClr val="tx1"/>
                  </a:solidFill>
                </a:rPr>
                <a:t>1/12°</a:t>
              </a:r>
            </a:p>
          </p:txBody>
        </p:sp>
        <p:sp>
          <p:nvSpPr>
            <p:cNvPr id="11" name="TextBox 10"/>
            <p:cNvSpPr txBox="1"/>
            <p:nvPr/>
          </p:nvSpPr>
          <p:spPr>
            <a:xfrm>
              <a:off x="5841498" y="3713194"/>
              <a:ext cx="885692" cy="327782"/>
            </a:xfrm>
            <a:prstGeom prst="rect">
              <a:avLst/>
            </a:prstGeom>
            <a:noFill/>
          </p:spPr>
          <p:txBody>
            <a:bodyPr wrap="none" rtlCol="0">
              <a:spAutoFit/>
            </a:bodyPr>
            <a:lstStyle/>
            <a:p>
              <a:r>
                <a:rPr lang="en-GB" sz="1800" b="1" dirty="0">
                  <a:solidFill>
                    <a:schemeClr val="tx1"/>
                  </a:solidFill>
                </a:rPr>
                <a:t>AVISO</a:t>
              </a:r>
            </a:p>
          </p:txBody>
        </p:sp>
        <p:sp>
          <p:nvSpPr>
            <p:cNvPr id="12" name="TextBox 11"/>
            <p:cNvSpPr txBox="1"/>
            <p:nvPr/>
          </p:nvSpPr>
          <p:spPr>
            <a:xfrm>
              <a:off x="7226194" y="5949280"/>
              <a:ext cx="1555234" cy="301621"/>
            </a:xfrm>
            <a:prstGeom prst="rect">
              <a:avLst/>
            </a:prstGeom>
            <a:noFill/>
          </p:spPr>
          <p:txBody>
            <a:bodyPr wrap="none" rtlCol="0">
              <a:spAutoFit/>
            </a:bodyPr>
            <a:lstStyle/>
            <a:p>
              <a:r>
                <a:rPr lang="en-GB" sz="1600" b="1" dirty="0">
                  <a:solidFill>
                    <a:schemeClr val="tx1"/>
                  </a:solidFill>
                </a:rPr>
                <a:t>Pierre Mathiot</a:t>
              </a:r>
            </a:p>
          </p:txBody>
        </p:sp>
      </p:grpSp>
    </p:spTree>
    <p:extLst>
      <p:ext uri="{BB962C8B-B14F-4D97-AF65-F5344CB8AC3E}">
        <p14:creationId xmlns:p14="http://schemas.microsoft.com/office/powerpoint/2010/main" val="530252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4"/>
          <p:cNvSpPr>
            <a:spLocks noGrp="1"/>
          </p:cNvSpPr>
          <p:nvPr>
            <p:ph type="title"/>
          </p:nvPr>
        </p:nvSpPr>
        <p:spPr>
          <a:xfrm>
            <a:off x="2057253" y="141568"/>
            <a:ext cx="8437500" cy="561692"/>
          </a:xfrm>
        </p:spPr>
        <p:txBody>
          <a:bodyPr/>
          <a:lstStyle/>
          <a:p>
            <a:r>
              <a:rPr lang="en-GB" sz="3200" b="1" dirty="0"/>
              <a:t>Boundary currents and fronts</a:t>
            </a:r>
          </a:p>
        </p:txBody>
      </p:sp>
      <p:grpSp>
        <p:nvGrpSpPr>
          <p:cNvPr id="8" name="Group 7"/>
          <p:cNvGrpSpPr/>
          <p:nvPr/>
        </p:nvGrpSpPr>
        <p:grpSpPr>
          <a:xfrm>
            <a:off x="915713" y="911525"/>
            <a:ext cx="6804248" cy="2376264"/>
            <a:chOff x="2123728" y="1196752"/>
            <a:chExt cx="6804248" cy="2376264"/>
          </a:xfrm>
        </p:grpSpPr>
        <p:pic>
          <p:nvPicPr>
            <p:cNvPr id="9" name="Picture 3" descr="twin_COMB_cur_20071201"/>
            <p:cNvPicPr>
              <a:picLocks noChangeAspect="1" noChangeArrowheads="1"/>
            </p:cNvPicPr>
            <p:nvPr/>
          </p:nvPicPr>
          <p:blipFill>
            <a:blip r:embed="rId2" cstate="print"/>
            <a:srcRect/>
            <a:stretch>
              <a:fillRect/>
            </a:stretch>
          </p:blipFill>
          <p:spPr bwMode="auto">
            <a:xfrm>
              <a:off x="6516216" y="1484784"/>
              <a:ext cx="2411760" cy="2088232"/>
            </a:xfrm>
            <a:prstGeom prst="rect">
              <a:avLst/>
            </a:prstGeom>
            <a:noFill/>
            <a:ln w="9525">
              <a:noFill/>
              <a:miter lim="800000"/>
              <a:headEnd/>
              <a:tailEnd/>
            </a:ln>
          </p:spPr>
        </p:pic>
        <p:pic>
          <p:nvPicPr>
            <p:cNvPr id="10" name="Picture 8" descr="twin_COMB_cur_20071201"/>
            <p:cNvPicPr>
              <a:picLocks noChangeAspect="1" noChangeArrowheads="1"/>
            </p:cNvPicPr>
            <p:nvPr/>
          </p:nvPicPr>
          <p:blipFill>
            <a:blip r:embed="rId3" cstate="print"/>
            <a:srcRect/>
            <a:stretch>
              <a:fillRect/>
            </a:stretch>
          </p:blipFill>
          <p:spPr bwMode="auto">
            <a:xfrm>
              <a:off x="4211960" y="1484784"/>
              <a:ext cx="2447925" cy="2088232"/>
            </a:xfrm>
            <a:prstGeom prst="rect">
              <a:avLst/>
            </a:prstGeom>
            <a:noFill/>
            <a:ln w="9525">
              <a:noFill/>
              <a:miter lim="800000"/>
              <a:headEnd/>
              <a:tailEnd/>
            </a:ln>
          </p:spPr>
        </p:pic>
        <p:pic>
          <p:nvPicPr>
            <p:cNvPr id="11" name="Picture 9" descr="twin_COMB_cur_20071201"/>
            <p:cNvPicPr>
              <a:picLocks noChangeAspect="1" noChangeArrowheads="1"/>
            </p:cNvPicPr>
            <p:nvPr/>
          </p:nvPicPr>
          <p:blipFill>
            <a:blip r:embed="rId4" cstate="print"/>
            <a:srcRect/>
            <a:stretch>
              <a:fillRect/>
            </a:stretch>
          </p:blipFill>
          <p:spPr bwMode="auto">
            <a:xfrm>
              <a:off x="2123728" y="1484784"/>
              <a:ext cx="2232248" cy="2088232"/>
            </a:xfrm>
            <a:prstGeom prst="rect">
              <a:avLst/>
            </a:prstGeom>
            <a:noFill/>
            <a:ln w="9525">
              <a:noFill/>
              <a:miter lim="800000"/>
              <a:headEnd/>
              <a:tailEnd/>
            </a:ln>
          </p:spPr>
        </p:pic>
        <p:sp>
          <p:nvSpPr>
            <p:cNvPr id="12" name="TextBox 11"/>
            <p:cNvSpPr txBox="1"/>
            <p:nvPr/>
          </p:nvSpPr>
          <p:spPr>
            <a:xfrm>
              <a:off x="7380312" y="1196752"/>
              <a:ext cx="712054" cy="275460"/>
            </a:xfrm>
            <a:prstGeom prst="rect">
              <a:avLst/>
            </a:prstGeom>
            <a:noFill/>
          </p:spPr>
          <p:txBody>
            <a:bodyPr wrap="none" rtlCol="0">
              <a:spAutoFit/>
            </a:bodyPr>
            <a:lstStyle/>
            <a:p>
              <a:r>
                <a:rPr lang="en-GB" sz="1400" b="1" dirty="0">
                  <a:solidFill>
                    <a:schemeClr val="tx1"/>
                  </a:solidFill>
                </a:rPr>
                <a:t>1/12°</a:t>
              </a:r>
            </a:p>
          </p:txBody>
        </p:sp>
        <p:sp>
          <p:nvSpPr>
            <p:cNvPr id="13" name="TextBox 12"/>
            <p:cNvSpPr txBox="1"/>
            <p:nvPr/>
          </p:nvSpPr>
          <p:spPr>
            <a:xfrm>
              <a:off x="5148064" y="1196752"/>
              <a:ext cx="612668" cy="275460"/>
            </a:xfrm>
            <a:prstGeom prst="rect">
              <a:avLst/>
            </a:prstGeom>
            <a:noFill/>
          </p:spPr>
          <p:txBody>
            <a:bodyPr wrap="none" rtlCol="0">
              <a:spAutoFit/>
            </a:bodyPr>
            <a:lstStyle/>
            <a:p>
              <a:r>
                <a:rPr lang="en-GB" sz="1400" b="1" dirty="0">
                  <a:solidFill>
                    <a:schemeClr val="tx1"/>
                  </a:solidFill>
                </a:rPr>
                <a:t>1/4°</a:t>
              </a:r>
            </a:p>
          </p:txBody>
        </p:sp>
        <p:sp>
          <p:nvSpPr>
            <p:cNvPr id="14" name="TextBox 13"/>
            <p:cNvSpPr txBox="1"/>
            <p:nvPr/>
          </p:nvSpPr>
          <p:spPr>
            <a:xfrm>
              <a:off x="3027768" y="1196752"/>
              <a:ext cx="463588" cy="275460"/>
            </a:xfrm>
            <a:prstGeom prst="rect">
              <a:avLst/>
            </a:prstGeom>
            <a:noFill/>
          </p:spPr>
          <p:txBody>
            <a:bodyPr wrap="none" rtlCol="0">
              <a:spAutoFit/>
            </a:bodyPr>
            <a:lstStyle/>
            <a:p>
              <a:r>
                <a:rPr lang="en-GB" sz="1400" b="1" dirty="0">
                  <a:solidFill>
                    <a:schemeClr val="tx1"/>
                  </a:solidFill>
                </a:rPr>
                <a:t>1°</a:t>
              </a:r>
            </a:p>
          </p:txBody>
        </p:sp>
      </p:grpSp>
      <p:sp>
        <p:nvSpPr>
          <p:cNvPr id="15" name="TextBox 14"/>
          <p:cNvSpPr txBox="1"/>
          <p:nvPr/>
        </p:nvSpPr>
        <p:spPr>
          <a:xfrm>
            <a:off x="939568" y="3453325"/>
            <a:ext cx="7103547" cy="12522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defTabSz="584200" hangingPunct="0"/>
            <a:r>
              <a:rPr lang="en-GB" sz="1800" dirty="0"/>
              <a:t>Move from diffusive regime to inertial regime as resolution increases</a:t>
            </a:r>
          </a:p>
          <a:p>
            <a:pPr defTabSz="584200" hangingPunct="0"/>
            <a:endParaRPr lang="en-GB" sz="1800" dirty="0"/>
          </a:p>
          <a:p>
            <a:pPr defTabSz="584200" hangingPunct="0"/>
            <a:r>
              <a:rPr lang="en-GB" sz="1800" dirty="0"/>
              <a:t>Both separation and penetration varies as resolution increases</a:t>
            </a:r>
          </a:p>
          <a:p>
            <a:pPr marL="0" marR="0" indent="0" algn="l" defTabSz="584200" rtl="0" fontAlgn="auto" latinLnBrk="0" hangingPunct="0">
              <a:lnSpc>
                <a:spcPct val="100000"/>
              </a:lnSpc>
              <a:spcBef>
                <a:spcPts val="0"/>
              </a:spcBef>
              <a:spcAft>
                <a:spcPts val="0"/>
              </a:spcAft>
              <a:buClrTx/>
              <a:buSzTx/>
              <a:buFontTx/>
              <a:buNone/>
              <a:tabLst/>
            </a:pPr>
            <a:endParaRPr kumimoji="0" lang="en-GB" sz="1800" b="0" i="0" u="none" strike="noStrike" cap="none" spc="0" normalizeH="0" baseline="0" dirty="0">
              <a:ln>
                <a:noFill/>
              </a:ln>
              <a:solidFill>
                <a:schemeClr val="tx1"/>
              </a:solidFill>
              <a:effectLst/>
              <a:uFillTx/>
              <a:latin typeface="+mn-lt"/>
              <a:ea typeface="+mn-ea"/>
              <a:cs typeface="+mn-cs"/>
              <a:sym typeface="Helvetica Light"/>
            </a:endParaRPr>
          </a:p>
        </p:txBody>
      </p:sp>
      <p:sp>
        <p:nvSpPr>
          <p:cNvPr id="16" name="TextBox 15"/>
          <p:cNvSpPr txBox="1"/>
          <p:nvPr/>
        </p:nvSpPr>
        <p:spPr>
          <a:xfrm>
            <a:off x="8002341" y="4380311"/>
            <a:ext cx="1141659" cy="338554"/>
          </a:xfrm>
          <a:prstGeom prst="rect">
            <a:avLst/>
          </a:prstGeom>
          <a:noFill/>
        </p:spPr>
        <p:txBody>
          <a:bodyPr wrap="none" rtlCol="0">
            <a:spAutoFit/>
          </a:bodyPr>
          <a:lstStyle/>
          <a:p>
            <a:r>
              <a:rPr lang="en-GB" sz="1600" b="1" dirty="0">
                <a:solidFill>
                  <a:schemeClr val="tx1"/>
                </a:solidFill>
              </a:rPr>
              <a:t>Pat Hyder</a:t>
            </a:r>
          </a:p>
        </p:txBody>
      </p:sp>
    </p:spTree>
    <p:extLst>
      <p:ext uri="{BB962C8B-B14F-4D97-AF65-F5344CB8AC3E}">
        <p14:creationId xmlns:p14="http://schemas.microsoft.com/office/powerpoint/2010/main" val="1266761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JMMP_intro">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JMMP_intro</Template>
  <TotalTime>1322</TotalTime>
  <Words>2357</Words>
  <Application>Microsoft Office PowerPoint</Application>
  <PresentationFormat>On-screen Show (16:9)</PresentationFormat>
  <Paragraphs>444</Paragraphs>
  <Slides>47</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59" baseType="lpstr">
      <vt:lpstr>ＭＳ Ｐゴシック</vt:lpstr>
      <vt:lpstr>Arial</vt:lpstr>
      <vt:lpstr>Calibri</vt:lpstr>
      <vt:lpstr>Calibri Bold</vt:lpstr>
      <vt:lpstr>Cambria Math</vt:lpstr>
      <vt:lpstr>Gill Sans</vt:lpstr>
      <vt:lpstr>Helvetica</vt:lpstr>
      <vt:lpstr>Helvetica Light</vt:lpstr>
      <vt:lpstr>ヒラギノ角ゴ ProN W3</vt:lpstr>
      <vt:lpstr>ヒラギノ角ゴ ProN W6</vt:lpstr>
      <vt:lpstr>JMMP_intro</vt:lpstr>
      <vt:lpstr>Equation</vt:lpstr>
      <vt:lpstr>Across the ‘grey zone’ of ocean resolutions</vt:lpstr>
      <vt:lpstr>Outline</vt:lpstr>
      <vt:lpstr>1. Introduction</vt:lpstr>
      <vt:lpstr>PowerPoint Presentation</vt:lpstr>
      <vt:lpstr>Resolving the Rossby radius</vt:lpstr>
      <vt:lpstr>Observations of mesoscale eddies</vt:lpstr>
      <vt:lpstr>Spanning the eddy regime</vt:lpstr>
      <vt:lpstr>2. Horizontal resolution in forced ocean models</vt:lpstr>
      <vt:lpstr>Boundary currents and fronts</vt:lpstr>
      <vt:lpstr>Impacts beyond 1/12º</vt:lpstr>
      <vt:lpstr>PowerPoint Presentation</vt:lpstr>
      <vt:lpstr>PowerPoint Presentation</vt:lpstr>
      <vt:lpstr>Topographic effects</vt:lpstr>
      <vt:lpstr>Overflow resolution</vt:lpstr>
      <vt:lpstr>3. Traceable hierarchies and parameterisation</vt:lpstr>
      <vt:lpstr>PowerPoint Presentation</vt:lpstr>
      <vt:lpstr>Mesoscale eddies</vt:lpstr>
      <vt:lpstr>AMOC in GO6 hierarchy</vt:lpstr>
      <vt:lpstr>Role of eddies in the heat budget</vt:lpstr>
      <vt:lpstr>Parameterising eddies</vt:lpstr>
      <vt:lpstr>Von Storch et al., 2016</vt:lpstr>
      <vt:lpstr>Eddy saturation/compensation</vt:lpstr>
      <vt:lpstr>Parameterise as a function of resolution?</vt:lpstr>
      <vt:lpstr>Scale-aware parameterisations</vt:lpstr>
      <vt:lpstr>4. Sensitivity to resolution in coupled systems</vt:lpstr>
      <vt:lpstr>Intrinsic variability</vt:lpstr>
      <vt:lpstr>SST-windstress relationship</vt:lpstr>
      <vt:lpstr>Impact of boundary currents on atmosphere</vt:lpstr>
      <vt:lpstr>Eddies imprint on atmosphere</vt:lpstr>
      <vt:lpstr>Eddies affecting atmosphere circulation</vt:lpstr>
      <vt:lpstr>Improved winter blocking at eddy permitting resolution</vt:lpstr>
      <vt:lpstr>Atmosphere response to SST errors</vt:lpstr>
      <vt:lpstr>Emerging paradigm</vt:lpstr>
      <vt:lpstr>Impact of eddy-atmosphere interaction on the ocean</vt:lpstr>
      <vt:lpstr>Exploring resolution</vt:lpstr>
      <vt:lpstr>Impact of resolution</vt:lpstr>
      <vt:lpstr>Impact on mean state</vt:lpstr>
      <vt:lpstr>Preliminary: Sensitivity of climate change response to resolution</vt:lpstr>
      <vt:lpstr>5. Vertical resolution/ coordinates</vt:lpstr>
      <vt:lpstr>Other coordinate choices</vt:lpstr>
      <vt:lpstr>Vertical resolution in coupled models</vt:lpstr>
      <vt:lpstr>6. Summary</vt:lpstr>
      <vt:lpstr>PowerPoint Presentation</vt:lpstr>
      <vt:lpstr>Questions for physics dynamics coupling</vt:lpstr>
      <vt:lpstr>The next frontiers in global ocean models  Eddies and shelf processes</vt:lpstr>
      <vt:lpstr>Processes  models resolve</vt:lpstr>
      <vt:lpstr>Impact of ocean current coupling on the ocean</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Joint Marine Modelling Programme  (JMMP)</dc:title>
  <dc:creator>Helene Theresa Hewitt</dc:creator>
  <cp:lastModifiedBy>Regina Mansor</cp:lastModifiedBy>
  <cp:revision>150</cp:revision>
  <dcterms:created xsi:type="dcterms:W3CDTF">2017-09-11T10:28:09Z</dcterms:created>
  <dcterms:modified xsi:type="dcterms:W3CDTF">2018-07-11T10:45:55Z</dcterms:modified>
</cp:coreProperties>
</file>