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sldIdLst>
    <p:sldId id="256" r:id="rId3"/>
    <p:sldId id="274" r:id="rId4"/>
    <p:sldId id="257" r:id="rId5"/>
    <p:sldId id="309" r:id="rId6"/>
    <p:sldId id="259" r:id="rId7"/>
    <p:sldId id="260" r:id="rId8"/>
    <p:sldId id="258" r:id="rId9"/>
    <p:sldId id="276" r:id="rId10"/>
    <p:sldId id="279" r:id="rId11"/>
    <p:sldId id="263" r:id="rId12"/>
    <p:sldId id="305" r:id="rId13"/>
    <p:sldId id="280" r:id="rId14"/>
    <p:sldId id="265" r:id="rId15"/>
    <p:sldId id="264" r:id="rId16"/>
    <p:sldId id="281" r:id="rId17"/>
    <p:sldId id="300" r:id="rId18"/>
    <p:sldId id="306" r:id="rId19"/>
    <p:sldId id="308" r:id="rId20"/>
    <p:sldId id="307" r:id="rId21"/>
    <p:sldId id="312" r:id="rId22"/>
    <p:sldId id="313" r:id="rId23"/>
    <p:sldId id="320" r:id="rId24"/>
    <p:sldId id="310" r:id="rId25"/>
    <p:sldId id="270" r:id="rId26"/>
    <p:sldId id="282" r:id="rId27"/>
    <p:sldId id="291" r:id="rId28"/>
    <p:sldId id="311" r:id="rId29"/>
    <p:sldId id="301" r:id="rId30"/>
    <p:sldId id="314" r:id="rId31"/>
    <p:sldId id="315" r:id="rId32"/>
    <p:sldId id="316" r:id="rId33"/>
    <p:sldId id="299" r:id="rId34"/>
    <p:sldId id="318" r:id="rId35"/>
    <p:sldId id="273" r:id="rId36"/>
    <p:sldId id="319" r:id="rId37"/>
    <p:sldId id="284" r:id="rId38"/>
    <p:sldId id="286" r:id="rId39"/>
    <p:sldId id="287" r:id="rId40"/>
    <p:sldId id="289" r:id="rId41"/>
    <p:sldId id="261" r:id="rId42"/>
    <p:sldId id="262" r:id="rId43"/>
    <p:sldId id="278" r:id="rId44"/>
    <p:sldId id="275" r:id="rId45"/>
    <p:sldId id="304" r:id="rId46"/>
    <p:sldId id="277" r:id="rId47"/>
    <p:sldId id="302" r:id="rId48"/>
    <p:sldId id="303" r:id="rId49"/>
    <p:sldId id="266" r:id="rId50"/>
    <p:sldId id="272" r:id="rId51"/>
    <p:sldId id="292" r:id="rId52"/>
    <p:sldId id="296" r:id="rId53"/>
    <p:sldId id="290" r:id="rId54"/>
    <p:sldId id="29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B"/>
    <a:srgbClr val="D3D3DF"/>
    <a:srgbClr val="F8F9F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2"/>
    <p:restoredTop sz="94681"/>
  </p:normalViewPr>
  <p:slideViewPr>
    <p:cSldViewPr snapToGrid="0" snapToObjects="1">
      <p:cViewPr varScale="1">
        <p:scale>
          <a:sx n="130" d="100"/>
          <a:sy n="130" d="100"/>
        </p:scale>
        <p:origin x="162" y="132"/>
      </p:cViewPr>
      <p:guideLst>
        <p:guide orient="horz" pos="2160"/>
        <p:guide pos="3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43200"/>
            <a:ext cx="11274552" cy="1371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43400"/>
            <a:ext cx="11274552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5340096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45920"/>
            <a:ext cx="5340096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5340096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5340096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45920"/>
            <a:ext cx="5340096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331720"/>
            <a:ext cx="5340096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4425696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822960"/>
            <a:ext cx="6556248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4425696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11274552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11274552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11274552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5340096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45920"/>
            <a:ext cx="5340096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5340096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5340096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45920"/>
            <a:ext cx="5340096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2331720"/>
            <a:ext cx="5340096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4425696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822960"/>
            <a:ext cx="6556248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4425696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11274552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11274552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11274552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743200"/>
            <a:ext cx="11274552" cy="1371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43400"/>
            <a:ext cx="11274552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9975-C960-C441-A95D-E879884DDE4A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11274552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1600" y="6357008"/>
            <a:ext cx="18288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1600" y="6504908"/>
            <a:ext cx="18288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11274552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1600" y="6357008"/>
            <a:ext cx="18288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FE9975-C960-C441-A95D-E879884DDE4A}" type="datetimeFigureOut">
              <a:rPr lang="en-US" smtClean="0"/>
              <a:pPr/>
              <a:t>7/11/2018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81600" y="6504908"/>
            <a:ext cx="18288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4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51.png"/><Relationship Id="rId7" Type="http://schemas.openxmlformats.org/officeDocument/2006/relationships/image" Target="../media/image36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9.png"/><Relationship Id="rId7" Type="http://schemas.openxmlformats.org/officeDocument/2006/relationships/image" Target="../media/image36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0.png"/><Relationship Id="rId26" Type="http://schemas.openxmlformats.org/officeDocument/2006/relationships/image" Target="../media/image62.png"/><Relationship Id="rId21" Type="http://schemas.openxmlformats.org/officeDocument/2006/relationships/image" Target="../media/image200.png"/><Relationship Id="rId25" Type="http://schemas.openxmlformats.org/officeDocument/2006/relationships/image" Target="../media/image240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61.png"/><Relationship Id="rId23" Type="http://schemas.openxmlformats.org/officeDocument/2006/relationships/image" Target="../media/image60.png"/><Relationship Id="rId19" Type="http://schemas.openxmlformats.org/officeDocument/2006/relationships/image" Target="../media/image180.png"/><Relationship Id="rId2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7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7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0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51.png"/><Relationship Id="rId7" Type="http://schemas.openxmlformats.org/officeDocument/2006/relationships/image" Target="../media/image36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Physics-Dynamics Coupling in an Atmosphere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343400"/>
            <a:ext cx="11274552" cy="1752600"/>
          </a:xfrm>
        </p:spPr>
        <p:txBody>
          <a:bodyPr/>
          <a:lstStyle/>
          <a:p>
            <a:r>
              <a:rPr lang="en-US" dirty="0"/>
              <a:t>Aaron S. Donahue and Peter M. Caldwell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Workshop on Physics Dynamics Coupling (PDC18)</a:t>
            </a:r>
          </a:p>
          <a:p>
            <a:r>
              <a:rPr lang="en-US" dirty="0"/>
              <a:t>July 12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21B24-B9C5-FD4D-A706-399AEB9FAEDD}"/>
              </a:ext>
            </a:extLst>
          </p:cNvPr>
          <p:cNvSpPr txBox="1"/>
          <p:nvPr/>
        </p:nvSpPr>
        <p:spPr>
          <a:xfrm>
            <a:off x="2718759" y="6324600"/>
            <a:ext cx="675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work was performed under the auspices of the U.S. Department of Energy by Lawrence Livermore National Laboratory under Contract DE-AC52-07NA27344 IM Release Number LLNL-PRES-754353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B4D7E-1A12-7643-9820-ECA3C5D2C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6" y="6237625"/>
            <a:ext cx="666939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0CAA2-7391-9C4F-90D4-73E306DC4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45" y="6237625"/>
            <a:ext cx="597309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F4B26-0B4B-7B42-8AA1-32DF5B635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34838" r="-13" b="36955"/>
          <a:stretch/>
        </p:blipFill>
        <p:spPr>
          <a:xfrm>
            <a:off x="5505199" y="918731"/>
            <a:ext cx="6858000" cy="2503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B90167-5C10-9F4E-BF1F-46FEC292E413}"/>
              </a:ext>
            </a:extLst>
          </p:cNvPr>
          <p:cNvSpPr txBox="1"/>
          <p:nvPr/>
        </p:nvSpPr>
        <p:spPr>
          <a:xfrm>
            <a:off x="8109953" y="777161"/>
            <a:ext cx="328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Sequentially-Split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B002A-B459-9742-B3DB-88FADDF49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 b="65487"/>
          <a:stretch/>
        </p:blipFill>
        <p:spPr>
          <a:xfrm>
            <a:off x="-644855" y="918731"/>
            <a:ext cx="6858000" cy="2503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53A0BE-4891-B547-8149-A97754778EC3}"/>
              </a:ext>
            </a:extLst>
          </p:cNvPr>
          <p:cNvSpPr txBox="1"/>
          <p:nvPr/>
        </p:nvSpPr>
        <p:spPr>
          <a:xfrm>
            <a:off x="1996831" y="768876"/>
            <a:ext cx="222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Parallel-Split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B9E23C-571A-7948-93D5-53C67D709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4" t="63339" r="164" b="8454"/>
          <a:stretch/>
        </p:blipFill>
        <p:spPr>
          <a:xfrm>
            <a:off x="2260600" y="3411399"/>
            <a:ext cx="7315200" cy="2670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39CB47-00EE-A241-A5DB-13769AEA2DD0}"/>
                  </a:ext>
                </a:extLst>
              </p:cNvPr>
              <p:cNvSpPr txBox="1"/>
              <p:nvPr/>
            </p:nvSpPr>
            <p:spPr>
              <a:xfrm>
                <a:off x="144547" y="4161771"/>
                <a:ext cx="2962045" cy="13849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/>
                  <a:t>Figure: Annual total precipitation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𝑑𝑎𝑦</m:t>
                        </m:r>
                      </m:e>
                    </m:d>
                  </m:oMath>
                </a14:m>
                <a:r>
                  <a:rPr lang="en-US" sz="1400" i="1" dirty="0"/>
                  <a:t> based on 5 year </a:t>
                </a:r>
                <a:r>
                  <a:rPr lang="en-US" sz="1400" i="1" dirty="0" err="1"/>
                  <a:t>climatologies</a:t>
                </a:r>
                <a:r>
                  <a:rPr lang="en-US" sz="1400" i="1" dirty="0"/>
                  <a:t> for parallel-split (top-left), sequentially-split (top-right) simulations, and their difference (bottom),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400" i="1" dirty="0"/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39CB47-00EE-A241-A5DB-13769AEA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47" y="4161771"/>
                <a:ext cx="2962045" cy="1384995"/>
              </a:xfrm>
              <a:prstGeom prst="rect">
                <a:avLst/>
              </a:prstGeom>
              <a:blipFill>
                <a:blip r:embed="rId3"/>
                <a:stretch>
                  <a:fillRect t="-909" b="-363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C743673-E90A-9C40-BBD5-5C380D4B0503}"/>
              </a:ext>
            </a:extLst>
          </p:cNvPr>
          <p:cNvSpPr txBox="1"/>
          <p:nvPr/>
        </p:nvSpPr>
        <p:spPr>
          <a:xfrm>
            <a:off x="3106592" y="286720"/>
            <a:ext cx="597881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climate impact of switching to PS is surprisingly small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957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A8E488-D531-2342-AE52-E96F7FDB8438}"/>
              </a:ext>
            </a:extLst>
          </p:cNvPr>
          <p:cNvSpPr/>
          <p:nvPr/>
        </p:nvSpPr>
        <p:spPr>
          <a:xfrm>
            <a:off x="165094" y="3515916"/>
            <a:ext cx="3180522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The most significant differences between the solutions are observed in the temperature at high altitudes (~200mb) and concentrated in the polar regions.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AA015E-27A9-7541-BEF0-41189C39831B}"/>
                  </a:ext>
                </a:extLst>
              </p:cNvPr>
              <p:cNvSpPr txBox="1"/>
              <p:nvPr/>
            </p:nvSpPr>
            <p:spPr>
              <a:xfrm>
                <a:off x="3449109" y="5626710"/>
                <a:ext cx="5734648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Figure: Annual zonal temperature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sz="1200" i="1" dirty="0"/>
                  <a:t> based on 5 year </a:t>
                </a:r>
                <a:r>
                  <a:rPr lang="en-US" sz="1200" i="1" dirty="0" err="1"/>
                  <a:t>climatologies</a:t>
                </a:r>
                <a:r>
                  <a:rPr lang="en-US" sz="1200" i="1" dirty="0"/>
                  <a:t> for parallel-split (top-left), sequentially-split (top-right) simulations, and their difference (bottom),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i="1" dirty="0"/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AA015E-27A9-7541-BEF0-41189C398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109" y="5626710"/>
                <a:ext cx="5734648" cy="461665"/>
              </a:xfrm>
              <a:prstGeom prst="rect">
                <a:avLst/>
              </a:prstGeom>
              <a:blipFill>
                <a:blip r:embed="rId2"/>
                <a:stretch>
                  <a:fillRect b="-810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44ED6-A51C-1F4E-90C9-C5AB498A5B8A}"/>
              </a:ext>
            </a:extLst>
          </p:cNvPr>
          <p:cNvGrpSpPr/>
          <p:nvPr/>
        </p:nvGrpSpPr>
        <p:grpSpPr>
          <a:xfrm>
            <a:off x="5582610" y="178557"/>
            <a:ext cx="6858000" cy="2642904"/>
            <a:chOff x="5994735" y="366539"/>
            <a:chExt cx="6858000" cy="26429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665CF1-597E-CC4B-9A6A-821258279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117" b="36901"/>
            <a:stretch/>
          </p:blipFill>
          <p:spPr>
            <a:xfrm>
              <a:off x="5994735" y="526092"/>
              <a:ext cx="6858000" cy="248335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E38BBE-DB3D-ED4A-A5DC-1781009609DA}"/>
                </a:ext>
              </a:extLst>
            </p:cNvPr>
            <p:cNvSpPr txBox="1"/>
            <p:nvPr/>
          </p:nvSpPr>
          <p:spPr>
            <a:xfrm>
              <a:off x="7780088" y="366539"/>
              <a:ext cx="3287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Sequentially-Split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4130DB-868E-EB40-A977-121BDB64295D}"/>
              </a:ext>
            </a:extLst>
          </p:cNvPr>
          <p:cNvGrpSpPr/>
          <p:nvPr/>
        </p:nvGrpSpPr>
        <p:grpSpPr>
          <a:xfrm>
            <a:off x="-476955" y="219137"/>
            <a:ext cx="6858000" cy="2617146"/>
            <a:chOff x="-322408" y="392297"/>
            <a:chExt cx="6858000" cy="26171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6E76A8-3DBA-674B-8D4A-D64DDC3B5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96" b="65822"/>
            <a:stretch/>
          </p:blipFill>
          <p:spPr>
            <a:xfrm>
              <a:off x="-322408" y="526092"/>
              <a:ext cx="6858000" cy="24833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4FCEF4-4210-284F-8295-DE233C69D02E}"/>
                </a:ext>
              </a:extLst>
            </p:cNvPr>
            <p:cNvSpPr txBox="1"/>
            <p:nvPr/>
          </p:nvSpPr>
          <p:spPr>
            <a:xfrm>
              <a:off x="1992183" y="392297"/>
              <a:ext cx="2228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Parallel-Split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01BE56-33EF-A349-9BEA-B9E606D4AA9F}"/>
              </a:ext>
            </a:extLst>
          </p:cNvPr>
          <p:cNvGrpSpPr/>
          <p:nvPr/>
        </p:nvGrpSpPr>
        <p:grpSpPr>
          <a:xfrm>
            <a:off x="2667000" y="2809330"/>
            <a:ext cx="6858000" cy="2825425"/>
            <a:chOff x="2890952" y="3162796"/>
            <a:chExt cx="6858000" cy="28254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40DEFD-FD47-C44B-81EF-992D6A370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850" b="8168"/>
            <a:stretch/>
          </p:blipFill>
          <p:spPr>
            <a:xfrm>
              <a:off x="2890952" y="3504870"/>
              <a:ext cx="6858000" cy="248335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AFEAB8-6031-4949-A573-CF0AA4EBF4F5}"/>
                </a:ext>
              </a:extLst>
            </p:cNvPr>
            <p:cNvSpPr txBox="1"/>
            <p:nvPr/>
          </p:nvSpPr>
          <p:spPr>
            <a:xfrm>
              <a:off x="4676305" y="3162796"/>
              <a:ext cx="3287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Difference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FBCD0-50BE-8B4D-89CC-337F7CB80D3F}"/>
              </a:ext>
            </a:extLst>
          </p:cNvPr>
          <p:cNvSpPr/>
          <p:nvPr/>
        </p:nvSpPr>
        <p:spPr>
          <a:xfrm>
            <a:off x="9305145" y="3852388"/>
            <a:ext cx="274329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Interannual variability at high latitudes is quite large, so differences seen here may not be significant.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10F0A5-B732-1049-9A5B-BD9AEA892CAA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3349487" y="3742996"/>
            <a:ext cx="490064" cy="650086"/>
          </a:xfrm>
          <a:prstGeom prst="straightConnector1">
            <a:avLst/>
          </a:prstGeom>
          <a:ln w="41275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79047D0-2F5B-2A44-974C-C5A653A80032}"/>
              </a:ext>
            </a:extLst>
          </p:cNvPr>
          <p:cNvSpPr/>
          <p:nvPr/>
        </p:nvSpPr>
        <p:spPr>
          <a:xfrm>
            <a:off x="3729991" y="3105414"/>
            <a:ext cx="748120" cy="746974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D7CDDA2-E391-B742-893E-D69EDD5032B3}"/>
              </a:ext>
            </a:extLst>
          </p:cNvPr>
          <p:cNvCxnSpPr>
            <a:cxnSpLocks/>
          </p:cNvCxnSpPr>
          <p:nvPr/>
        </p:nvCxnSpPr>
        <p:spPr>
          <a:xfrm flipV="1">
            <a:off x="3345616" y="3631842"/>
            <a:ext cx="4716559" cy="761238"/>
          </a:xfrm>
          <a:prstGeom prst="straightConnector1">
            <a:avLst/>
          </a:prstGeom>
          <a:ln w="41275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9650B74-296E-7A40-B11D-BCEE5353CE4C}"/>
              </a:ext>
            </a:extLst>
          </p:cNvPr>
          <p:cNvSpPr>
            <a:spLocks noChangeAspect="1"/>
          </p:cNvSpPr>
          <p:nvPr/>
        </p:nvSpPr>
        <p:spPr>
          <a:xfrm>
            <a:off x="8045580" y="3425967"/>
            <a:ext cx="366321" cy="365760"/>
          </a:xfrm>
          <a:prstGeom prst="ellipse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9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7F6A-1188-1945-841F-A14C671A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30FC-42BD-1941-8EF5-12475D2A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Climate Impact</a:t>
            </a:r>
          </a:p>
          <a:p>
            <a:r>
              <a:rPr lang="en-US" dirty="0"/>
              <a:t>Performance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Stability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Overstabilization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Mass Conservation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3817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7EA1C5-AE3B-9F4E-B7D9-15B8F3FFFC4C}"/>
              </a:ext>
            </a:extLst>
          </p:cNvPr>
          <p:cNvGrpSpPr>
            <a:grpSpLocks noChangeAspect="1"/>
          </p:cNvGrpSpPr>
          <p:nvPr/>
        </p:nvGrpSpPr>
        <p:grpSpPr>
          <a:xfrm>
            <a:off x="4158855" y="186087"/>
            <a:ext cx="7755409" cy="5604562"/>
            <a:chOff x="20073766" y="11211595"/>
            <a:chExt cx="8897112" cy="64296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708E72-11B0-BA4B-8084-F31573A1A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832"/>
            <a:stretch/>
          </p:blipFill>
          <p:spPr>
            <a:xfrm>
              <a:off x="20073766" y="11211595"/>
              <a:ext cx="8897112" cy="437342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865C98-F623-2E4C-A8D0-884F9CDFB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9974"/>
            <a:stretch/>
          </p:blipFill>
          <p:spPr>
            <a:xfrm>
              <a:off x="20073766" y="15626194"/>
              <a:ext cx="8897112" cy="20150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4AC384-829C-0C49-B363-125C7D8D4C85}"/>
                  </a:ext>
                </a:extLst>
              </p:cNvPr>
              <p:cNvSpPr txBox="1"/>
              <p:nvPr/>
            </p:nvSpPr>
            <p:spPr>
              <a:xfrm>
                <a:off x="4158855" y="5710067"/>
                <a:ext cx="775540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Figure:  Scalability of the model and % speedup for parallel-split runs vs. sequentially-split runs.  Horizontal dashed lines represent the scalability limit of the spectral element dynamics core. All runs use a timestep of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i="1" dirty="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4AC384-829C-0C49-B363-125C7D8D4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855" y="5710067"/>
                <a:ext cx="7755409" cy="461665"/>
              </a:xfrm>
              <a:prstGeom prst="rect">
                <a:avLst/>
              </a:prstGeom>
              <a:blipFill>
                <a:blip r:embed="rId3"/>
                <a:stretch>
                  <a:fillRect b="-81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14A6D9F-14EF-4E43-837E-1A71DAFA8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53" t="1837" r="2252" b="85097"/>
          <a:stretch/>
        </p:blipFill>
        <p:spPr>
          <a:xfrm>
            <a:off x="4857008" y="4228479"/>
            <a:ext cx="2268187" cy="676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F26ED-C55A-9844-BEF0-F095703FA5A1}"/>
              </a:ext>
            </a:extLst>
          </p:cNvPr>
          <p:cNvSpPr txBox="1"/>
          <p:nvPr/>
        </p:nvSpPr>
        <p:spPr>
          <a:xfrm>
            <a:off x="222590" y="375607"/>
            <a:ext cx="366892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Proper physics/dynamics load balancing extends and application of the PS method extends  the scalability of the model.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0DB81-571E-DD46-9EDB-A0CD4CCB1A75}"/>
              </a:ext>
            </a:extLst>
          </p:cNvPr>
          <p:cNvSpPr txBox="1"/>
          <p:nvPr/>
        </p:nvSpPr>
        <p:spPr>
          <a:xfrm>
            <a:off x="222591" y="3434616"/>
            <a:ext cx="3668925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Comparison of parallel- and sequentially- split performance;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low core counts communication costs limit the performance of PS,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at large core counts PS is up to 20-40% faster than sequentially-split.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4F255-07C8-B144-A15A-E23296AF5B4D}"/>
              </a:ext>
            </a:extLst>
          </p:cNvPr>
          <p:cNvSpPr txBox="1"/>
          <p:nvPr/>
        </p:nvSpPr>
        <p:spPr>
          <a:xfrm>
            <a:off x="222589" y="1905111"/>
            <a:ext cx="366892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the highest core counts communication costs begin to dominate limiting the scalability of either coupling method.</a:t>
            </a:r>
          </a:p>
        </p:txBody>
      </p:sp>
    </p:spTree>
    <p:extLst>
      <p:ext uri="{BB962C8B-B14F-4D97-AF65-F5344CB8AC3E}">
        <p14:creationId xmlns:p14="http://schemas.microsoft.com/office/powerpoint/2010/main" val="4251527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4455FF-F64F-5A43-A2B9-BA5DB7AE1909}"/>
              </a:ext>
            </a:extLst>
          </p:cNvPr>
          <p:cNvGrpSpPr/>
          <p:nvPr/>
        </p:nvGrpSpPr>
        <p:grpSpPr>
          <a:xfrm>
            <a:off x="379356" y="307886"/>
            <a:ext cx="6565077" cy="5843885"/>
            <a:chOff x="294476" y="282128"/>
            <a:chExt cx="6565077" cy="58438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B79126-96A3-8042-BEC0-D2D994D6FA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477" y="282128"/>
              <a:ext cx="6565076" cy="5467190"/>
              <a:chOff x="20385404" y="12015672"/>
              <a:chExt cx="8111552" cy="675504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ED2DDC0-C23D-BE41-BD11-694BDB095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921381" y="12015672"/>
                <a:ext cx="7575575" cy="6400800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E65C126-AC9C-F34E-BA1E-B445D6CCC4C3}"/>
                  </a:ext>
                </a:extLst>
              </p:cNvPr>
              <p:cNvGrpSpPr/>
              <p:nvPr/>
            </p:nvGrpSpPr>
            <p:grpSpPr>
              <a:xfrm>
                <a:off x="21605358" y="18276358"/>
                <a:ext cx="6867848" cy="494360"/>
                <a:chOff x="21605358" y="18276358"/>
                <a:chExt cx="6867848" cy="494360"/>
              </a:xfrm>
            </p:grpSpPr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0EDECF71-45C1-604A-9491-55F3391D15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605358" y="18478155"/>
                  <a:ext cx="6867848" cy="2620"/>
                </a:xfrm>
                <a:prstGeom prst="straightConnector1">
                  <a:avLst/>
                </a:prstGeom>
                <a:ln w="34925"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258674A-B05D-C245-B5DE-FC6B5E7B6EDA}"/>
                    </a:ext>
                  </a:extLst>
                </p:cNvPr>
                <p:cNvSpPr txBox="1"/>
                <p:nvPr/>
              </p:nvSpPr>
              <p:spPr>
                <a:xfrm>
                  <a:off x="22100874" y="18276358"/>
                  <a:ext cx="1059007" cy="494360"/>
                </a:xfrm>
                <a:prstGeom prst="rect">
                  <a:avLst/>
                </a:prstGeom>
                <a:solidFill>
                  <a:srgbClr val="FCFCFC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Fast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02F238D-C58B-0941-992C-B87C6F838615}"/>
                    </a:ext>
                  </a:extLst>
                </p:cNvPr>
                <p:cNvSpPr txBox="1"/>
                <p:nvPr/>
              </p:nvSpPr>
              <p:spPr>
                <a:xfrm>
                  <a:off x="27082787" y="18276358"/>
                  <a:ext cx="997802" cy="494360"/>
                </a:xfrm>
                <a:prstGeom prst="rect">
                  <a:avLst/>
                </a:prstGeom>
                <a:solidFill>
                  <a:srgbClr val="FCFCFC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Slow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86CE6F0-0778-0043-84B0-1369713DCD43}"/>
                  </a:ext>
                </a:extLst>
              </p:cNvPr>
              <p:cNvGrpSpPr/>
              <p:nvPr/>
            </p:nvGrpSpPr>
            <p:grpSpPr>
              <a:xfrm rot="16200000">
                <a:off x="17645263" y="14827800"/>
                <a:ext cx="5977059" cy="496778"/>
                <a:chOff x="21605358" y="18218890"/>
                <a:chExt cx="6867848" cy="496778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01CD6396-76C7-ED41-AFE3-7197A0DC6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605358" y="18478155"/>
                  <a:ext cx="6867848" cy="2620"/>
                </a:xfrm>
                <a:prstGeom prst="straightConnector1">
                  <a:avLst/>
                </a:prstGeom>
                <a:ln w="34925">
                  <a:solidFill>
                    <a:schemeClr val="tx1"/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31CD2B5-213F-2A48-B70A-AFB6706A519E}"/>
                    </a:ext>
                  </a:extLst>
                </p:cNvPr>
                <p:cNvSpPr txBox="1"/>
                <p:nvPr/>
              </p:nvSpPr>
              <p:spPr>
                <a:xfrm>
                  <a:off x="22011906" y="18218890"/>
                  <a:ext cx="1252488" cy="494359"/>
                </a:xfrm>
                <a:prstGeom prst="rect">
                  <a:avLst/>
                </a:prstGeom>
                <a:solidFill>
                  <a:srgbClr val="F8F9FB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Cheap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900EE34-1F6E-284B-9D2A-32C6AF026BD1}"/>
                    </a:ext>
                  </a:extLst>
                </p:cNvPr>
                <p:cNvSpPr txBox="1"/>
                <p:nvPr/>
              </p:nvSpPr>
              <p:spPr>
                <a:xfrm>
                  <a:off x="26131200" y="18221307"/>
                  <a:ext cx="1864295" cy="494361"/>
                </a:xfrm>
                <a:prstGeom prst="rect">
                  <a:avLst/>
                </a:prstGeom>
                <a:solidFill>
                  <a:srgbClr val="E3E3EB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/>
                    <a:t>Expensive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D729A7-FDC6-3743-8FBF-043F3DAA7EAB}"/>
                    </a:ext>
                  </a:extLst>
                </p:cNvPr>
                <p:cNvSpPr txBox="1"/>
                <p:nvPr/>
              </p:nvSpPr>
              <p:spPr>
                <a:xfrm>
                  <a:off x="294476" y="5664348"/>
                  <a:ext cx="6565077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/>
                    <a:t>Figure: Model performance comparison for sequentially-split (solid lines) and parallel-split (dashed lines) simulations. All runs use a timestep of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=300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r>
                    <a:rPr lang="en-US" sz="1200" i="1" dirty="0"/>
                    <a:t>. 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D729A7-FDC6-3743-8FBF-043F3DAA7E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476" y="5664348"/>
                  <a:ext cx="656507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810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5B44DB6-4B0B-7B42-8889-30802313F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6491" y="5964120"/>
            <a:ext cx="2452877" cy="2383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383D1B-87F7-D540-A75C-48B298CC8696}"/>
              </a:ext>
            </a:extLst>
          </p:cNvPr>
          <p:cNvSpPr txBox="1"/>
          <p:nvPr/>
        </p:nvSpPr>
        <p:spPr>
          <a:xfrm>
            <a:off x="7480658" y="1145653"/>
            <a:ext cx="4393664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Parallel-split coupling allows for faster runtimes at similar computational cost as slower sequentially-split coupling runs.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similar computation cost, PS offers more throughput.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a given throughput PS is cheaper.</a:t>
            </a:r>
          </a:p>
        </p:txBody>
      </p:sp>
    </p:spTree>
    <p:extLst>
      <p:ext uri="{BB962C8B-B14F-4D97-AF65-F5344CB8AC3E}">
        <p14:creationId xmlns:p14="http://schemas.microsoft.com/office/powerpoint/2010/main" val="4229857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7F6A-1188-1945-841F-A14C671A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30FC-42BD-1941-8EF5-12475D2A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Climate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Performance Impact</a:t>
            </a:r>
          </a:p>
          <a:p>
            <a:r>
              <a:rPr lang="en-US" dirty="0"/>
              <a:t>Stability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Overstabilization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Mass Conservation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8808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1ACBF1-C3A7-074E-9C25-490CC83F6AF2}"/>
              </a:ext>
            </a:extLst>
          </p:cNvPr>
          <p:cNvGrpSpPr/>
          <p:nvPr/>
        </p:nvGrpSpPr>
        <p:grpSpPr>
          <a:xfrm>
            <a:off x="6335505" y="447932"/>
            <a:ext cx="5486400" cy="5608348"/>
            <a:chOff x="39797773" y="23262150"/>
            <a:chExt cx="5486400" cy="5608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8799E4-F26F-C54A-9209-1C33AE9CD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97773" y="23262150"/>
              <a:ext cx="5486400" cy="53313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DE23DC1-BA13-AB43-8017-54F20E4E5D1B}"/>
                    </a:ext>
                  </a:extLst>
                </p:cNvPr>
                <p:cNvSpPr txBox="1"/>
                <p:nvPr/>
              </p:nvSpPr>
              <p:spPr>
                <a:xfrm>
                  <a:off x="39797773" y="28593499"/>
                  <a:ext cx="5486400" cy="2769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/>
                    <a:t>Figure: Suggested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sz="1200" i="1" dirty="0"/>
                    <a:t> for parallel-split coupling by average mesh resolution.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DE23DC1-BA13-AB43-8017-54F20E4E5D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7773" y="28593499"/>
                  <a:ext cx="5486400" cy="276999"/>
                </a:xfrm>
                <a:prstGeom prst="rect">
                  <a:avLst/>
                </a:prstGeom>
                <a:blipFill>
                  <a:blip r:embed="rId3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4DEBF42-787E-1943-AE32-1EAA3E1DC040}"/>
              </a:ext>
            </a:extLst>
          </p:cNvPr>
          <p:cNvSpPr>
            <a:spLocks noChangeAspect="1"/>
          </p:cNvSpPr>
          <p:nvPr/>
        </p:nvSpPr>
        <p:spPr>
          <a:xfrm>
            <a:off x="8074147" y="2475315"/>
            <a:ext cx="155448" cy="156387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46D888-A36F-844E-A50F-10831002697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8151871" y="2631702"/>
            <a:ext cx="0" cy="1180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05C721-EA54-734F-A3DB-9289BD756EF8}"/>
              </a:ext>
            </a:extLst>
          </p:cNvPr>
          <p:cNvSpPr txBox="1"/>
          <p:nvPr/>
        </p:nvSpPr>
        <p:spPr>
          <a:xfrm>
            <a:off x="8177629" y="2878031"/>
            <a:ext cx="59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6x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381881-8790-5B44-933F-9425AF851DBB}"/>
              </a:ext>
            </a:extLst>
          </p:cNvPr>
          <p:cNvSpPr txBox="1"/>
          <p:nvPr/>
        </p:nvSpPr>
        <p:spPr>
          <a:xfrm>
            <a:off x="379927" y="1404871"/>
            <a:ext cx="55701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PS consistently requires a smaller timestep to remain stable.  On average this value is </a:t>
            </a:r>
            <a:r>
              <a:rPr lang="en-US" sz="2800" b="1" u="sng" dirty="0"/>
              <a:t>6 times</a:t>
            </a:r>
            <a:r>
              <a:rPr lang="en-US" sz="2800" dirty="0"/>
              <a:t> smaller than what is required for SS simulations.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EF2190-4F4B-124F-B784-418455117634}"/>
              </a:ext>
            </a:extLst>
          </p:cNvPr>
          <p:cNvSpPr txBox="1">
            <a:spLocks/>
          </p:cNvSpPr>
          <p:nvPr/>
        </p:nvSpPr>
        <p:spPr>
          <a:xfrm>
            <a:off x="609600" y="4267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Stability Impact</a:t>
            </a:r>
          </a:p>
        </p:txBody>
      </p:sp>
    </p:spTree>
    <p:extLst>
      <p:ext uri="{BB962C8B-B14F-4D97-AF65-F5344CB8AC3E}">
        <p14:creationId xmlns:p14="http://schemas.microsoft.com/office/powerpoint/2010/main" val="793861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1ACBF1-C3A7-074E-9C25-490CC83F6AF2}"/>
              </a:ext>
            </a:extLst>
          </p:cNvPr>
          <p:cNvGrpSpPr/>
          <p:nvPr/>
        </p:nvGrpSpPr>
        <p:grpSpPr>
          <a:xfrm>
            <a:off x="6335505" y="447932"/>
            <a:ext cx="5486400" cy="5608348"/>
            <a:chOff x="39797773" y="23262150"/>
            <a:chExt cx="5486400" cy="56083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8799E4-F26F-C54A-9209-1C33AE9CD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97773" y="23262150"/>
              <a:ext cx="5486400" cy="53313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DE23DC1-BA13-AB43-8017-54F20E4E5D1B}"/>
                    </a:ext>
                  </a:extLst>
                </p:cNvPr>
                <p:cNvSpPr txBox="1"/>
                <p:nvPr/>
              </p:nvSpPr>
              <p:spPr>
                <a:xfrm>
                  <a:off x="39797773" y="28593499"/>
                  <a:ext cx="5486400" cy="2769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/>
                    <a:t>Figure: Suggested 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sz="1200" i="1" dirty="0"/>
                    <a:t> for parallel-split coupling by average mesh resolution.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DE23DC1-BA13-AB43-8017-54F20E4E5D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97773" y="28593499"/>
                  <a:ext cx="5486400" cy="276999"/>
                </a:xfrm>
                <a:prstGeom prst="rect">
                  <a:avLst/>
                </a:prstGeom>
                <a:blipFill>
                  <a:blip r:embed="rId3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04DEBF42-787E-1943-AE32-1EAA3E1DC040}"/>
              </a:ext>
            </a:extLst>
          </p:cNvPr>
          <p:cNvSpPr>
            <a:spLocks noChangeAspect="1"/>
          </p:cNvSpPr>
          <p:nvPr/>
        </p:nvSpPr>
        <p:spPr>
          <a:xfrm>
            <a:off x="8074147" y="2475315"/>
            <a:ext cx="155448" cy="156387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46D888-A36F-844E-A50F-10831002697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8151871" y="2631702"/>
            <a:ext cx="0" cy="1180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05C721-EA54-734F-A3DB-9289BD756EF8}"/>
              </a:ext>
            </a:extLst>
          </p:cNvPr>
          <p:cNvSpPr txBox="1"/>
          <p:nvPr/>
        </p:nvSpPr>
        <p:spPr>
          <a:xfrm>
            <a:off x="8177629" y="2878031"/>
            <a:ext cx="59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6x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381881-8790-5B44-933F-9425AF851DBB}"/>
              </a:ext>
            </a:extLst>
          </p:cNvPr>
          <p:cNvSpPr txBox="1"/>
          <p:nvPr/>
        </p:nvSpPr>
        <p:spPr>
          <a:xfrm>
            <a:off x="379927" y="1404871"/>
            <a:ext cx="55701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PS consistently requires a smaller timestep to remain stable.  On average this value is </a:t>
            </a:r>
            <a:r>
              <a:rPr lang="en-US" sz="2800" b="1" u="sng" dirty="0"/>
              <a:t>6 times</a:t>
            </a:r>
            <a:r>
              <a:rPr lang="en-US" sz="2800" dirty="0"/>
              <a:t> smaller than what is required for SS simulations.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EF2190-4F4B-124F-B784-418455117634}"/>
              </a:ext>
            </a:extLst>
          </p:cNvPr>
          <p:cNvSpPr txBox="1">
            <a:spLocks/>
          </p:cNvSpPr>
          <p:nvPr/>
        </p:nvSpPr>
        <p:spPr>
          <a:xfrm>
            <a:off x="609600" y="4267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Stability Impact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F4C54-43AA-CC48-9FCE-E03488A6B401}"/>
              </a:ext>
            </a:extLst>
          </p:cNvPr>
          <p:cNvSpPr txBox="1"/>
          <p:nvPr/>
        </p:nvSpPr>
        <p:spPr>
          <a:xfrm>
            <a:off x="609600" y="4056845"/>
            <a:ext cx="5134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Timestep Stability Criteria?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Mass Conservation?</a:t>
            </a:r>
          </a:p>
        </p:txBody>
      </p:sp>
    </p:spTree>
    <p:extLst>
      <p:ext uri="{BB962C8B-B14F-4D97-AF65-F5344CB8AC3E}">
        <p14:creationId xmlns:p14="http://schemas.microsoft.com/office/powerpoint/2010/main" val="1681882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98175-581D-3E4F-8CAF-CD9891820965}"/>
              </a:ext>
            </a:extLst>
          </p:cNvPr>
          <p:cNvSpPr txBox="1">
            <a:spLocks/>
          </p:cNvSpPr>
          <p:nvPr/>
        </p:nvSpPr>
        <p:spPr>
          <a:xfrm>
            <a:off x="359825" y="-275385"/>
            <a:ext cx="82296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Stability Criteria: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EC58C-6810-C94D-AFDC-D41D6BFC98FC}"/>
              </a:ext>
            </a:extLst>
          </p:cNvPr>
          <p:cNvSpPr txBox="1"/>
          <p:nvPr/>
        </p:nvSpPr>
        <p:spPr>
          <a:xfrm>
            <a:off x="359825" y="1021350"/>
            <a:ext cx="9143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Sequential Split (SS):</a:t>
            </a:r>
            <a:endParaRPr lang="en-US" sz="17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AD8BEC-3296-6C43-9615-9651989D47DF}"/>
              </a:ext>
            </a:extLst>
          </p:cNvPr>
          <p:cNvGrpSpPr>
            <a:grpSpLocks noChangeAspect="1"/>
          </p:cNvGrpSpPr>
          <p:nvPr/>
        </p:nvGrpSpPr>
        <p:grpSpPr>
          <a:xfrm>
            <a:off x="913963" y="1529936"/>
            <a:ext cx="11038212" cy="736744"/>
            <a:chOff x="-310416" y="2094490"/>
            <a:chExt cx="8499762" cy="56731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9B6D0BA-AAF0-3345-AB5B-87B3CB42C9A6}"/>
                </a:ext>
              </a:extLst>
            </p:cNvPr>
            <p:cNvSpPr/>
            <p:nvPr/>
          </p:nvSpPr>
          <p:spPr>
            <a:xfrm>
              <a:off x="-310416" y="20944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4502D4-6359-F84E-902A-23435D9190B6}"/>
                </a:ext>
              </a:extLst>
            </p:cNvPr>
            <p:cNvSpPr/>
            <p:nvPr/>
          </p:nvSpPr>
          <p:spPr>
            <a:xfrm>
              <a:off x="809070" y="20944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46DDEFE-CDA3-E042-AD94-D79CC0A97EDC}"/>
                </a:ext>
              </a:extLst>
            </p:cNvPr>
            <p:cNvSpPr/>
            <p:nvPr/>
          </p:nvSpPr>
          <p:spPr>
            <a:xfrm>
              <a:off x="18875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F9B938A-B80D-EE49-B0E4-E29A5386A424}"/>
                </a:ext>
              </a:extLst>
            </p:cNvPr>
            <p:cNvSpPr/>
            <p:nvPr/>
          </p:nvSpPr>
          <p:spPr>
            <a:xfrm>
              <a:off x="3402415" y="2098762"/>
              <a:ext cx="100234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EA83917-F05F-D443-B5BC-5D64F3BDF47C}"/>
                </a:ext>
              </a:extLst>
            </p:cNvPr>
            <p:cNvSpPr/>
            <p:nvPr/>
          </p:nvSpPr>
          <p:spPr>
            <a:xfrm>
              <a:off x="4651410" y="209876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D01E0EA-8AC7-F94C-B462-124A0513286A}"/>
                </a:ext>
              </a:extLst>
            </p:cNvPr>
            <p:cNvSpPr/>
            <p:nvPr/>
          </p:nvSpPr>
          <p:spPr>
            <a:xfrm>
              <a:off x="57229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87DFF68-91D1-8F40-B955-CA39ABB55637}"/>
                </a:ext>
              </a:extLst>
            </p:cNvPr>
            <p:cNvSpPr/>
            <p:nvPr/>
          </p:nvSpPr>
          <p:spPr>
            <a:xfrm>
              <a:off x="7237190" y="20944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189B554-E0AD-674A-A734-1C630ACF7DD9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27159" y="236767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29D727-A3D7-E141-B1D6-AC700BFD112C}"/>
                </a:ext>
              </a:extLst>
            </p:cNvPr>
            <p:cNvCxnSpPr/>
            <p:nvPr/>
          </p:nvCxnSpPr>
          <p:spPr>
            <a:xfrm>
              <a:off x="1642131" y="2376012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6AE469D-4448-6B46-835C-5A7FEDFAB8AD}"/>
                </a:ext>
              </a:extLst>
            </p:cNvPr>
            <p:cNvCxnSpPr/>
            <p:nvPr/>
          </p:nvCxnSpPr>
          <p:spPr>
            <a:xfrm>
              <a:off x="3144314" y="235712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BDA72D-7B29-A043-8011-77BE14785B56}"/>
                </a:ext>
              </a:extLst>
            </p:cNvPr>
            <p:cNvCxnSpPr/>
            <p:nvPr/>
          </p:nvCxnSpPr>
          <p:spPr>
            <a:xfrm>
              <a:off x="4415279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37E4A0B-7D7D-BD42-81AA-F3B017056C5D}"/>
                </a:ext>
              </a:extLst>
            </p:cNvPr>
            <p:cNvCxnSpPr/>
            <p:nvPr/>
          </p:nvCxnSpPr>
          <p:spPr>
            <a:xfrm>
              <a:off x="5476285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540D63C-6C90-D049-8962-B90B29F5729F}"/>
                </a:ext>
              </a:extLst>
            </p:cNvPr>
            <p:cNvCxnSpPr/>
            <p:nvPr/>
          </p:nvCxnSpPr>
          <p:spPr>
            <a:xfrm>
              <a:off x="6971116" y="2363505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C0EBFC-9FD3-D248-8400-AA3E67D80419}"/>
              </a:ext>
            </a:extLst>
          </p:cNvPr>
          <p:cNvSpPr txBox="1"/>
          <p:nvPr/>
        </p:nvSpPr>
        <p:spPr>
          <a:xfrm>
            <a:off x="359825" y="3217041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Parallel Split (PS):</a:t>
            </a:r>
            <a:endParaRPr lang="en-US" sz="17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5C0B2-97E0-0347-9424-E350E3AD31E1}"/>
              </a:ext>
            </a:extLst>
          </p:cNvPr>
          <p:cNvGrpSpPr>
            <a:grpSpLocks noChangeAspect="1"/>
          </p:cNvGrpSpPr>
          <p:nvPr/>
        </p:nvGrpSpPr>
        <p:grpSpPr>
          <a:xfrm>
            <a:off x="913963" y="3454799"/>
            <a:ext cx="7915802" cy="2018720"/>
            <a:chOff x="946884" y="-232340"/>
            <a:chExt cx="4765962" cy="129600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E8A83FB-279A-1740-BBEF-5F0A5AB5E9C7}"/>
                </a:ext>
              </a:extLst>
            </p:cNvPr>
            <p:cNvSpPr/>
            <p:nvPr/>
          </p:nvSpPr>
          <p:spPr>
            <a:xfrm>
              <a:off x="2091770" y="-22115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EE9B4B4-11B0-E04F-81B7-4F99C25E4C3E}"/>
                </a:ext>
              </a:extLst>
            </p:cNvPr>
            <p:cNvSpPr/>
            <p:nvPr/>
          </p:nvSpPr>
          <p:spPr>
            <a:xfrm>
              <a:off x="946884" y="1513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18C2D0F-5F33-A148-89B6-0E2CD3540FD1}"/>
                </a:ext>
              </a:extLst>
            </p:cNvPr>
            <p:cNvSpPr/>
            <p:nvPr/>
          </p:nvSpPr>
          <p:spPr>
            <a:xfrm>
              <a:off x="3170232" y="-23234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tend1</a:t>
              </a:r>
              <a:r>
                <a:rPr kumimoji="0" lang="en-US" sz="15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2BBB435-C634-1E41-8F0B-B14137DA1322}"/>
                </a:ext>
              </a:extLst>
            </p:cNvPr>
            <p:cNvSpPr/>
            <p:nvPr/>
          </p:nvSpPr>
          <p:spPr>
            <a:xfrm>
              <a:off x="4760690" y="1035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7DCC40A-4D5A-E94B-8D7B-D0797B88F38B}"/>
                </a:ext>
              </a:extLst>
            </p:cNvPr>
            <p:cNvSpPr/>
            <p:nvPr/>
          </p:nvSpPr>
          <p:spPr>
            <a:xfrm>
              <a:off x="2091770" y="50062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297C1B-2394-9946-A73A-C3F7DBEC2C79}"/>
                </a:ext>
              </a:extLst>
            </p:cNvPr>
            <p:cNvCxnSpPr>
              <a:endCxn id="18" idx="1"/>
            </p:cNvCxnSpPr>
            <p:nvPr/>
          </p:nvCxnSpPr>
          <p:spPr>
            <a:xfrm flipV="1">
              <a:off x="1787760" y="60368"/>
              <a:ext cx="304010" cy="35829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5CE0489-A768-8041-849D-47D3DEDEC5F6}"/>
                </a:ext>
              </a:extLst>
            </p:cNvPr>
            <p:cNvSpPr/>
            <p:nvPr/>
          </p:nvSpPr>
          <p:spPr>
            <a:xfrm>
              <a:off x="3170232" y="49853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5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3CCBA2-C82A-1641-96BB-C53FF4546C27}"/>
                </a:ext>
              </a:extLst>
            </p:cNvPr>
            <p:cNvCxnSpPr>
              <a:endCxn id="22" idx="1"/>
            </p:cNvCxnSpPr>
            <p:nvPr/>
          </p:nvCxnSpPr>
          <p:spPr>
            <a:xfrm>
              <a:off x="1787760" y="418662"/>
              <a:ext cx="304010" cy="3634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3CB1A5-4BA6-1B46-9B02-8CCBD13BBEAA}"/>
                </a:ext>
              </a:extLst>
            </p:cNvPr>
            <p:cNvCxnSpPr>
              <a:endCxn id="20" idx="1"/>
            </p:cNvCxnSpPr>
            <p:nvPr/>
          </p:nvCxnSpPr>
          <p:spPr>
            <a:xfrm flipV="1">
              <a:off x="2916645" y="49182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D553A9B-6A13-B141-A43A-D390256FB0C5}"/>
                </a:ext>
              </a:extLst>
            </p:cNvPr>
            <p:cNvCxnSpPr/>
            <p:nvPr/>
          </p:nvCxnSpPr>
          <p:spPr>
            <a:xfrm flipV="1">
              <a:off x="2916645" y="782146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AF5780-E323-E043-8DB8-069FF40B80A0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4405716" y="67460"/>
              <a:ext cx="354974" cy="31765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33BC2DA-5CAB-CD4A-BD15-9417467CEA3F}"/>
                </a:ext>
              </a:extLst>
            </p:cNvPr>
            <p:cNvCxnSpPr>
              <a:endCxn id="21" idx="1"/>
            </p:cNvCxnSpPr>
            <p:nvPr/>
          </p:nvCxnSpPr>
          <p:spPr>
            <a:xfrm flipV="1">
              <a:off x="4405716" y="385112"/>
              <a:ext cx="354974" cy="41121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3C001D3-3582-694A-AD8C-62ABFBB21F31}"/>
              </a:ext>
            </a:extLst>
          </p:cNvPr>
          <p:cNvSpPr/>
          <p:nvPr/>
        </p:nvSpPr>
        <p:spPr>
          <a:xfrm rot="5400000">
            <a:off x="3751911" y="125184"/>
            <a:ext cx="233427" cy="4909808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3D977D33-DFF7-0345-94D1-00D583ACC9E6}"/>
              </a:ext>
            </a:extLst>
          </p:cNvPr>
          <p:cNvSpPr/>
          <p:nvPr/>
        </p:nvSpPr>
        <p:spPr>
          <a:xfrm rot="5400000">
            <a:off x="8779709" y="123863"/>
            <a:ext cx="233427" cy="4909808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B76E6174-C174-D143-9AB4-CC7A1975B502}"/>
              </a:ext>
            </a:extLst>
          </p:cNvPr>
          <p:cNvSpPr/>
          <p:nvPr/>
        </p:nvSpPr>
        <p:spPr>
          <a:xfrm rot="5400000">
            <a:off x="4860078" y="2532437"/>
            <a:ext cx="116715" cy="6338992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61426A-8BB0-7742-B834-393E9FD89108}"/>
                  </a:ext>
                </a:extLst>
              </p:cNvPr>
              <p:cNvSpPr txBox="1"/>
              <p:nvPr/>
            </p:nvSpPr>
            <p:spPr>
              <a:xfrm>
                <a:off x="1748939" y="2755404"/>
                <a:ext cx="39557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constraint based on Proc1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61426A-8BB0-7742-B834-393E9FD89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939" y="2755404"/>
                <a:ext cx="3955746" cy="369332"/>
              </a:xfrm>
              <a:prstGeom prst="rect">
                <a:avLst/>
              </a:prstGeom>
              <a:blipFill>
                <a:blip r:embed="rId2"/>
                <a:stretch>
                  <a:fillRect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20B6174-3F67-2542-B6AC-554214BF498D}"/>
                  </a:ext>
                </a:extLst>
              </p:cNvPr>
              <p:cNvSpPr txBox="1"/>
              <p:nvPr/>
            </p:nvSpPr>
            <p:spPr>
              <a:xfrm>
                <a:off x="6918549" y="2751580"/>
                <a:ext cx="39557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constraint based on Proc2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20B6174-3F67-2542-B6AC-554214BF4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549" y="2751580"/>
                <a:ext cx="3955746" cy="369332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3589EE-1B3A-FF40-90E8-036A4848CEAC}"/>
                  </a:ext>
                </a:extLst>
              </p:cNvPr>
              <p:cNvSpPr txBox="1"/>
              <p:nvPr/>
            </p:nvSpPr>
            <p:spPr>
              <a:xfrm>
                <a:off x="1553135" y="5814964"/>
                <a:ext cx="67573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constraint based on the combined tendencies of Proc1 and Proc2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3589EE-1B3A-FF40-90E8-036A4848C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135" y="5814964"/>
                <a:ext cx="6757378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767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DED9-1177-3A4A-B1EF-D6EB363A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Advection-Diffusion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/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blipFill>
                <a:blip r:embed="rId2"/>
                <a:stretch>
                  <a:fillRect l="-1676" t="-2128" r="-1676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E12783-12E9-6345-AF9B-6E9478875ECD}"/>
                  </a:ext>
                </a:extLst>
              </p:cNvPr>
              <p:cNvSpPr txBox="1"/>
              <p:nvPr/>
            </p:nvSpPr>
            <p:spPr>
              <a:xfrm>
                <a:off x="457200" y="2742435"/>
                <a:ext cx="5834130" cy="189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/>
                  <a:t>Stability Criteria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Advection only: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	provided the proper upwind scheme is applied.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Diffusion only: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r>
                  <a:rPr lang="en-US" sz="2000" dirty="0"/>
                  <a:t>	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E12783-12E9-6345-AF9B-6E9478875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2435"/>
                <a:ext cx="5834130" cy="1895647"/>
              </a:xfrm>
              <a:prstGeom prst="rect">
                <a:avLst/>
              </a:prstGeom>
              <a:blipFill>
                <a:blip r:embed="rId3"/>
                <a:stretch>
                  <a:fillRect l="-871" t="-2013" b="-4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FA2B8494-4443-4B4C-98B9-27ED4A1B8E3A}"/>
              </a:ext>
            </a:extLst>
          </p:cNvPr>
          <p:cNvSpPr/>
          <p:nvPr/>
        </p:nvSpPr>
        <p:spPr>
          <a:xfrm>
            <a:off x="7222238" y="2742435"/>
            <a:ext cx="1186344" cy="2485623"/>
          </a:xfrm>
          <a:custGeom>
            <a:avLst/>
            <a:gdLst>
              <a:gd name="connsiteX0" fmla="*/ 119064 w 1162252"/>
              <a:gd name="connsiteY0" fmla="*/ 0 h 2472744"/>
              <a:gd name="connsiteX1" fmla="*/ 157700 w 1162252"/>
              <a:gd name="connsiteY1" fmla="*/ 746975 h 2472744"/>
              <a:gd name="connsiteX2" fmla="*/ 1162252 w 1162252"/>
              <a:gd name="connsiteY2" fmla="*/ 1133341 h 2472744"/>
              <a:gd name="connsiteX3" fmla="*/ 157700 w 1162252"/>
              <a:gd name="connsiteY3" fmla="*/ 1545465 h 2472744"/>
              <a:gd name="connsiteX4" fmla="*/ 3154 w 1162252"/>
              <a:gd name="connsiteY4" fmla="*/ 2472744 h 2472744"/>
              <a:gd name="connsiteX5" fmla="*/ 3154 w 1162252"/>
              <a:gd name="connsiteY5" fmla="*/ 2472744 h 2472744"/>
              <a:gd name="connsiteX0" fmla="*/ 28396 w 1213252"/>
              <a:gd name="connsiteY0" fmla="*/ 0 h 2485623"/>
              <a:gd name="connsiteX1" fmla="*/ 208700 w 1213252"/>
              <a:gd name="connsiteY1" fmla="*/ 759854 h 2485623"/>
              <a:gd name="connsiteX2" fmla="*/ 1213252 w 1213252"/>
              <a:gd name="connsiteY2" fmla="*/ 1146220 h 2485623"/>
              <a:gd name="connsiteX3" fmla="*/ 208700 w 1213252"/>
              <a:gd name="connsiteY3" fmla="*/ 1558344 h 2485623"/>
              <a:gd name="connsiteX4" fmla="*/ 54154 w 1213252"/>
              <a:gd name="connsiteY4" fmla="*/ 2485623 h 2485623"/>
              <a:gd name="connsiteX5" fmla="*/ 54154 w 1213252"/>
              <a:gd name="connsiteY5" fmla="*/ 2485623 h 2485623"/>
              <a:gd name="connsiteX0" fmla="*/ 1488 w 1186344"/>
              <a:gd name="connsiteY0" fmla="*/ 0 h 2485623"/>
              <a:gd name="connsiteX1" fmla="*/ 181792 w 1186344"/>
              <a:gd name="connsiteY1" fmla="*/ 759854 h 2485623"/>
              <a:gd name="connsiteX2" fmla="*/ 1186344 w 1186344"/>
              <a:gd name="connsiteY2" fmla="*/ 1146220 h 2485623"/>
              <a:gd name="connsiteX3" fmla="*/ 181792 w 1186344"/>
              <a:gd name="connsiteY3" fmla="*/ 1558344 h 2485623"/>
              <a:gd name="connsiteX4" fmla="*/ 27246 w 1186344"/>
              <a:gd name="connsiteY4" fmla="*/ 2485623 h 2485623"/>
              <a:gd name="connsiteX5" fmla="*/ 27246 w 1186344"/>
              <a:gd name="connsiteY5" fmla="*/ 2485623 h 24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344" h="2485623">
                <a:moveTo>
                  <a:pt x="1488" y="0"/>
                </a:moveTo>
                <a:cubicBezTo>
                  <a:pt x="-1733" y="304800"/>
                  <a:pt x="-15684" y="568817"/>
                  <a:pt x="181792" y="759854"/>
                </a:cubicBezTo>
                <a:cubicBezTo>
                  <a:pt x="379268" y="950891"/>
                  <a:pt x="1186344" y="1013138"/>
                  <a:pt x="1186344" y="1146220"/>
                </a:cubicBezTo>
                <a:cubicBezTo>
                  <a:pt x="1186344" y="1279302"/>
                  <a:pt x="374975" y="1335110"/>
                  <a:pt x="181792" y="1558344"/>
                </a:cubicBezTo>
                <a:cubicBezTo>
                  <a:pt x="-11391" y="1781578"/>
                  <a:pt x="27246" y="2485623"/>
                  <a:pt x="27246" y="2485623"/>
                </a:cubicBezTo>
                <a:lnTo>
                  <a:pt x="27246" y="2485623"/>
                </a:lnTo>
              </a:path>
            </a:pathLst>
          </a:cu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481394-C6A9-CA43-97F6-A116AB75BF08}"/>
              </a:ext>
            </a:extLst>
          </p:cNvPr>
          <p:cNvCxnSpPr>
            <a:cxnSpLocks/>
          </p:cNvCxnSpPr>
          <p:nvPr/>
        </p:nvCxnSpPr>
        <p:spPr>
          <a:xfrm>
            <a:off x="7222238" y="2524259"/>
            <a:ext cx="0" cy="309660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622B21-EEED-BA41-ACE2-461AD4E70A1E}"/>
              </a:ext>
            </a:extLst>
          </p:cNvPr>
          <p:cNvCxnSpPr>
            <a:cxnSpLocks/>
          </p:cNvCxnSpPr>
          <p:nvPr/>
        </p:nvCxnSpPr>
        <p:spPr>
          <a:xfrm flipH="1">
            <a:off x="7222239" y="5620863"/>
            <a:ext cx="1186343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6A04A-3F53-AD4D-86CA-E57D32424CF1}"/>
              </a:ext>
            </a:extLst>
          </p:cNvPr>
          <p:cNvCxnSpPr>
            <a:cxnSpLocks/>
          </p:cNvCxnSpPr>
          <p:nvPr/>
        </p:nvCxnSpPr>
        <p:spPr>
          <a:xfrm flipV="1">
            <a:off x="8408582" y="3019330"/>
            <a:ext cx="0" cy="87576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AF9E56-7416-7543-99F8-1D76D712CE9E}"/>
              </a:ext>
            </a:extLst>
          </p:cNvPr>
          <p:cNvCxnSpPr>
            <a:cxnSpLocks/>
          </p:cNvCxnSpPr>
          <p:nvPr/>
        </p:nvCxnSpPr>
        <p:spPr>
          <a:xfrm flipH="1">
            <a:off x="7429787" y="3895093"/>
            <a:ext cx="978795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267E377-83C6-DE41-8BBA-B957520AA715}"/>
              </a:ext>
            </a:extLst>
          </p:cNvPr>
          <p:cNvSpPr txBox="1"/>
          <p:nvPr/>
        </p:nvSpPr>
        <p:spPr>
          <a:xfrm>
            <a:off x="8470166" y="3272545"/>
            <a:ext cx="173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Advection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53AC72-E667-5A4D-A6FC-F6796370533F}"/>
              </a:ext>
            </a:extLst>
          </p:cNvPr>
          <p:cNvSpPr txBox="1"/>
          <p:nvPr/>
        </p:nvSpPr>
        <p:spPr>
          <a:xfrm>
            <a:off x="7429787" y="4203980"/>
            <a:ext cx="173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Diffusion</a:t>
            </a:r>
          </a:p>
        </p:txBody>
      </p:sp>
    </p:spTree>
    <p:extLst>
      <p:ext uri="{BB962C8B-B14F-4D97-AF65-F5344CB8AC3E}">
        <p14:creationId xmlns:p14="http://schemas.microsoft.com/office/powerpoint/2010/main" val="336280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7F6A-1188-1945-841F-A14C671A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30FC-42BD-1941-8EF5-12475D2A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Climate Impact</a:t>
            </a:r>
          </a:p>
          <a:p>
            <a:r>
              <a:rPr lang="en-US" dirty="0"/>
              <a:t>Performance Impact</a:t>
            </a:r>
          </a:p>
          <a:p>
            <a:r>
              <a:rPr lang="en-US" dirty="0"/>
              <a:t>Stability Impact</a:t>
            </a:r>
          </a:p>
          <a:p>
            <a:r>
              <a:rPr lang="en-US" dirty="0"/>
              <a:t>Overstabilization</a:t>
            </a:r>
          </a:p>
          <a:p>
            <a:r>
              <a:rPr lang="en-US" dirty="0"/>
              <a:t>Mass Conservation</a:t>
            </a:r>
          </a:p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7995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D0AD0FE-9310-1A43-BBE9-117A7B201D0C}"/>
              </a:ext>
            </a:extLst>
          </p:cNvPr>
          <p:cNvCxnSpPr>
            <a:cxnSpLocks/>
          </p:cNvCxnSpPr>
          <p:nvPr/>
        </p:nvCxnSpPr>
        <p:spPr>
          <a:xfrm>
            <a:off x="9255948" y="3882215"/>
            <a:ext cx="4293" cy="48096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F0EDED9-1177-3A4A-B1EF-D6EB363A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Advection-Diffusion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/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blipFill>
                <a:blip r:embed="rId2"/>
                <a:stretch>
                  <a:fillRect l="-1676" t="-2128" r="-1676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E12783-12E9-6345-AF9B-6E9478875ECD}"/>
                  </a:ext>
                </a:extLst>
              </p:cNvPr>
              <p:cNvSpPr txBox="1"/>
              <p:nvPr/>
            </p:nvSpPr>
            <p:spPr>
              <a:xfrm>
                <a:off x="457200" y="2742435"/>
                <a:ext cx="5834130" cy="189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/>
                  <a:t>Stability Criteria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Advection only: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	provided the proper upwind scheme is applied.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Diffusion only: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b="0" dirty="0">
                  <a:solidFill>
                    <a:schemeClr val="bg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	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2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E12783-12E9-6345-AF9B-6E9478875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2435"/>
                <a:ext cx="5834130" cy="1895647"/>
              </a:xfrm>
              <a:prstGeom prst="rect">
                <a:avLst/>
              </a:prstGeom>
              <a:blipFill>
                <a:blip r:embed="rId3"/>
                <a:stretch>
                  <a:fillRect l="-871" t="-2013" b="-4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FA2B8494-4443-4B4C-98B9-27ED4A1B8E3A}"/>
              </a:ext>
            </a:extLst>
          </p:cNvPr>
          <p:cNvSpPr/>
          <p:nvPr/>
        </p:nvSpPr>
        <p:spPr>
          <a:xfrm>
            <a:off x="7222238" y="2742435"/>
            <a:ext cx="1186344" cy="2485623"/>
          </a:xfrm>
          <a:custGeom>
            <a:avLst/>
            <a:gdLst>
              <a:gd name="connsiteX0" fmla="*/ 119064 w 1162252"/>
              <a:gd name="connsiteY0" fmla="*/ 0 h 2472744"/>
              <a:gd name="connsiteX1" fmla="*/ 157700 w 1162252"/>
              <a:gd name="connsiteY1" fmla="*/ 746975 h 2472744"/>
              <a:gd name="connsiteX2" fmla="*/ 1162252 w 1162252"/>
              <a:gd name="connsiteY2" fmla="*/ 1133341 h 2472744"/>
              <a:gd name="connsiteX3" fmla="*/ 157700 w 1162252"/>
              <a:gd name="connsiteY3" fmla="*/ 1545465 h 2472744"/>
              <a:gd name="connsiteX4" fmla="*/ 3154 w 1162252"/>
              <a:gd name="connsiteY4" fmla="*/ 2472744 h 2472744"/>
              <a:gd name="connsiteX5" fmla="*/ 3154 w 1162252"/>
              <a:gd name="connsiteY5" fmla="*/ 2472744 h 2472744"/>
              <a:gd name="connsiteX0" fmla="*/ 28396 w 1213252"/>
              <a:gd name="connsiteY0" fmla="*/ 0 h 2485623"/>
              <a:gd name="connsiteX1" fmla="*/ 208700 w 1213252"/>
              <a:gd name="connsiteY1" fmla="*/ 759854 h 2485623"/>
              <a:gd name="connsiteX2" fmla="*/ 1213252 w 1213252"/>
              <a:gd name="connsiteY2" fmla="*/ 1146220 h 2485623"/>
              <a:gd name="connsiteX3" fmla="*/ 208700 w 1213252"/>
              <a:gd name="connsiteY3" fmla="*/ 1558344 h 2485623"/>
              <a:gd name="connsiteX4" fmla="*/ 54154 w 1213252"/>
              <a:gd name="connsiteY4" fmla="*/ 2485623 h 2485623"/>
              <a:gd name="connsiteX5" fmla="*/ 54154 w 1213252"/>
              <a:gd name="connsiteY5" fmla="*/ 2485623 h 2485623"/>
              <a:gd name="connsiteX0" fmla="*/ 1488 w 1186344"/>
              <a:gd name="connsiteY0" fmla="*/ 0 h 2485623"/>
              <a:gd name="connsiteX1" fmla="*/ 181792 w 1186344"/>
              <a:gd name="connsiteY1" fmla="*/ 759854 h 2485623"/>
              <a:gd name="connsiteX2" fmla="*/ 1186344 w 1186344"/>
              <a:gd name="connsiteY2" fmla="*/ 1146220 h 2485623"/>
              <a:gd name="connsiteX3" fmla="*/ 181792 w 1186344"/>
              <a:gd name="connsiteY3" fmla="*/ 1558344 h 2485623"/>
              <a:gd name="connsiteX4" fmla="*/ 27246 w 1186344"/>
              <a:gd name="connsiteY4" fmla="*/ 2485623 h 2485623"/>
              <a:gd name="connsiteX5" fmla="*/ 27246 w 1186344"/>
              <a:gd name="connsiteY5" fmla="*/ 2485623 h 24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344" h="2485623">
                <a:moveTo>
                  <a:pt x="1488" y="0"/>
                </a:moveTo>
                <a:cubicBezTo>
                  <a:pt x="-1733" y="304800"/>
                  <a:pt x="-15684" y="568817"/>
                  <a:pt x="181792" y="759854"/>
                </a:cubicBezTo>
                <a:cubicBezTo>
                  <a:pt x="379268" y="950891"/>
                  <a:pt x="1186344" y="1013138"/>
                  <a:pt x="1186344" y="1146220"/>
                </a:cubicBezTo>
                <a:cubicBezTo>
                  <a:pt x="1186344" y="1279302"/>
                  <a:pt x="374975" y="1335110"/>
                  <a:pt x="181792" y="1558344"/>
                </a:cubicBezTo>
                <a:cubicBezTo>
                  <a:pt x="-11391" y="1781578"/>
                  <a:pt x="27246" y="2485623"/>
                  <a:pt x="27246" y="2485623"/>
                </a:cubicBezTo>
                <a:lnTo>
                  <a:pt x="27246" y="2485623"/>
                </a:lnTo>
              </a:path>
            </a:pathLst>
          </a:cu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481394-C6A9-CA43-97F6-A116AB75BF08}"/>
              </a:ext>
            </a:extLst>
          </p:cNvPr>
          <p:cNvCxnSpPr>
            <a:cxnSpLocks/>
          </p:cNvCxnSpPr>
          <p:nvPr/>
        </p:nvCxnSpPr>
        <p:spPr>
          <a:xfrm>
            <a:off x="7222238" y="2524259"/>
            <a:ext cx="0" cy="309660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622B21-EEED-BA41-ACE2-461AD4E70A1E}"/>
              </a:ext>
            </a:extLst>
          </p:cNvPr>
          <p:cNvCxnSpPr>
            <a:cxnSpLocks/>
          </p:cNvCxnSpPr>
          <p:nvPr/>
        </p:nvCxnSpPr>
        <p:spPr>
          <a:xfrm flipH="1">
            <a:off x="7222239" y="5620863"/>
            <a:ext cx="1186343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6A04A-3F53-AD4D-86CA-E57D32424CF1}"/>
              </a:ext>
            </a:extLst>
          </p:cNvPr>
          <p:cNvCxnSpPr>
            <a:cxnSpLocks/>
          </p:cNvCxnSpPr>
          <p:nvPr/>
        </p:nvCxnSpPr>
        <p:spPr>
          <a:xfrm flipV="1">
            <a:off x="8783392" y="3006452"/>
            <a:ext cx="0" cy="875763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AF9E56-7416-7543-99F8-1D76D712CE9E}"/>
              </a:ext>
            </a:extLst>
          </p:cNvPr>
          <p:cNvCxnSpPr>
            <a:cxnSpLocks/>
          </p:cNvCxnSpPr>
          <p:nvPr/>
        </p:nvCxnSpPr>
        <p:spPr>
          <a:xfrm>
            <a:off x="8987307" y="3882215"/>
            <a:ext cx="0" cy="1345843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1E102B-B16E-3B44-807A-3E604546214E}"/>
                  </a:ext>
                </a:extLst>
              </p:cNvPr>
              <p:cNvSpPr txBox="1"/>
              <p:nvPr/>
            </p:nvSpPr>
            <p:spPr>
              <a:xfrm>
                <a:off x="8894701" y="3006452"/>
                <a:ext cx="878895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1E102B-B16E-3B44-807A-3E604546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701" y="3006452"/>
                <a:ext cx="878895" cy="298928"/>
              </a:xfrm>
              <a:prstGeom prst="rect">
                <a:avLst/>
              </a:prstGeom>
              <a:blipFill>
                <a:blip r:embed="rId4"/>
                <a:stretch>
                  <a:fillRect l="-5634" r="-5634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AD5C50-D510-374F-BDC3-A20121EC6B39}"/>
                  </a:ext>
                </a:extLst>
              </p:cNvPr>
              <p:cNvSpPr txBox="1"/>
              <p:nvPr/>
            </p:nvSpPr>
            <p:spPr>
              <a:xfrm>
                <a:off x="9135092" y="4924640"/>
                <a:ext cx="92499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AD5C50-D510-374F-BDC3-A20121EC6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092" y="4924640"/>
                <a:ext cx="924997" cy="298928"/>
              </a:xfrm>
              <a:prstGeom prst="rect">
                <a:avLst/>
              </a:prstGeom>
              <a:blipFill>
                <a:blip r:embed="rId5"/>
                <a:stretch>
                  <a:fillRect l="-1351" r="-27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DD1B3D-2C4A-AC44-81AB-E0CF60FB3951}"/>
                  </a:ext>
                </a:extLst>
              </p:cNvPr>
              <p:cNvSpPr txBox="1"/>
              <p:nvPr/>
            </p:nvSpPr>
            <p:spPr>
              <a:xfrm>
                <a:off x="9421705" y="3923097"/>
                <a:ext cx="1764586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DD1B3D-2C4A-AC44-81AB-E0CF60FB3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705" y="3923097"/>
                <a:ext cx="1764586" cy="298928"/>
              </a:xfrm>
              <a:prstGeom prst="rect">
                <a:avLst/>
              </a:prstGeom>
              <a:blipFill>
                <a:blip r:embed="rId6"/>
                <a:stretch>
                  <a:fillRect l="-4286" r="-142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78E76C2-8617-8845-942D-901745956DDA}"/>
              </a:ext>
            </a:extLst>
          </p:cNvPr>
          <p:cNvSpPr txBox="1"/>
          <p:nvPr/>
        </p:nvSpPr>
        <p:spPr>
          <a:xfrm>
            <a:off x="272715" y="5027488"/>
            <a:ext cx="6949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PS can have a smaller or larger timestep requirement, depending on the signs of advection terms.</a:t>
            </a:r>
          </a:p>
        </p:txBody>
      </p:sp>
    </p:spTree>
    <p:extLst>
      <p:ext uri="{BB962C8B-B14F-4D97-AF65-F5344CB8AC3E}">
        <p14:creationId xmlns:p14="http://schemas.microsoft.com/office/powerpoint/2010/main" val="119918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DED9-1177-3A4A-B1EF-D6EB363A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Advection-Diffusion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/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blipFill>
                <a:blip r:embed="rId2"/>
                <a:stretch>
                  <a:fillRect l="-1676" t="-2128" r="-1676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E12783-12E9-6345-AF9B-6E9478875ECD}"/>
                  </a:ext>
                </a:extLst>
              </p:cNvPr>
              <p:cNvSpPr txBox="1"/>
              <p:nvPr/>
            </p:nvSpPr>
            <p:spPr>
              <a:xfrm>
                <a:off x="457200" y="2742435"/>
                <a:ext cx="5834130" cy="1895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u="sng" dirty="0"/>
                  <a:t>Stability Criteria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Advection only: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</a:rPr>
                  <a:t>	provided the proper upwind scheme is applied.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Diffusion only: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	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8E12783-12E9-6345-AF9B-6E9478875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2435"/>
                <a:ext cx="5834130" cy="1895647"/>
              </a:xfrm>
              <a:prstGeom prst="rect">
                <a:avLst/>
              </a:prstGeom>
              <a:blipFill>
                <a:blip r:embed="rId3"/>
                <a:stretch>
                  <a:fillRect l="-871" t="-2013" b="-4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19">
            <a:extLst>
              <a:ext uri="{FF2B5EF4-FFF2-40B4-BE49-F238E27FC236}">
                <a16:creationId xmlns:a16="http://schemas.microsoft.com/office/drawing/2014/main" id="{FA2B8494-4443-4B4C-98B9-27ED4A1B8E3A}"/>
              </a:ext>
            </a:extLst>
          </p:cNvPr>
          <p:cNvSpPr/>
          <p:nvPr/>
        </p:nvSpPr>
        <p:spPr>
          <a:xfrm>
            <a:off x="7222238" y="2742435"/>
            <a:ext cx="1186344" cy="2485623"/>
          </a:xfrm>
          <a:custGeom>
            <a:avLst/>
            <a:gdLst>
              <a:gd name="connsiteX0" fmla="*/ 119064 w 1162252"/>
              <a:gd name="connsiteY0" fmla="*/ 0 h 2472744"/>
              <a:gd name="connsiteX1" fmla="*/ 157700 w 1162252"/>
              <a:gd name="connsiteY1" fmla="*/ 746975 h 2472744"/>
              <a:gd name="connsiteX2" fmla="*/ 1162252 w 1162252"/>
              <a:gd name="connsiteY2" fmla="*/ 1133341 h 2472744"/>
              <a:gd name="connsiteX3" fmla="*/ 157700 w 1162252"/>
              <a:gd name="connsiteY3" fmla="*/ 1545465 h 2472744"/>
              <a:gd name="connsiteX4" fmla="*/ 3154 w 1162252"/>
              <a:gd name="connsiteY4" fmla="*/ 2472744 h 2472744"/>
              <a:gd name="connsiteX5" fmla="*/ 3154 w 1162252"/>
              <a:gd name="connsiteY5" fmla="*/ 2472744 h 2472744"/>
              <a:gd name="connsiteX0" fmla="*/ 28396 w 1213252"/>
              <a:gd name="connsiteY0" fmla="*/ 0 h 2485623"/>
              <a:gd name="connsiteX1" fmla="*/ 208700 w 1213252"/>
              <a:gd name="connsiteY1" fmla="*/ 759854 h 2485623"/>
              <a:gd name="connsiteX2" fmla="*/ 1213252 w 1213252"/>
              <a:gd name="connsiteY2" fmla="*/ 1146220 h 2485623"/>
              <a:gd name="connsiteX3" fmla="*/ 208700 w 1213252"/>
              <a:gd name="connsiteY3" fmla="*/ 1558344 h 2485623"/>
              <a:gd name="connsiteX4" fmla="*/ 54154 w 1213252"/>
              <a:gd name="connsiteY4" fmla="*/ 2485623 h 2485623"/>
              <a:gd name="connsiteX5" fmla="*/ 54154 w 1213252"/>
              <a:gd name="connsiteY5" fmla="*/ 2485623 h 2485623"/>
              <a:gd name="connsiteX0" fmla="*/ 1488 w 1186344"/>
              <a:gd name="connsiteY0" fmla="*/ 0 h 2485623"/>
              <a:gd name="connsiteX1" fmla="*/ 181792 w 1186344"/>
              <a:gd name="connsiteY1" fmla="*/ 759854 h 2485623"/>
              <a:gd name="connsiteX2" fmla="*/ 1186344 w 1186344"/>
              <a:gd name="connsiteY2" fmla="*/ 1146220 h 2485623"/>
              <a:gd name="connsiteX3" fmla="*/ 181792 w 1186344"/>
              <a:gd name="connsiteY3" fmla="*/ 1558344 h 2485623"/>
              <a:gd name="connsiteX4" fmla="*/ 27246 w 1186344"/>
              <a:gd name="connsiteY4" fmla="*/ 2485623 h 2485623"/>
              <a:gd name="connsiteX5" fmla="*/ 27246 w 1186344"/>
              <a:gd name="connsiteY5" fmla="*/ 2485623 h 24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6344" h="2485623">
                <a:moveTo>
                  <a:pt x="1488" y="0"/>
                </a:moveTo>
                <a:cubicBezTo>
                  <a:pt x="-1733" y="304800"/>
                  <a:pt x="-15684" y="568817"/>
                  <a:pt x="181792" y="759854"/>
                </a:cubicBezTo>
                <a:cubicBezTo>
                  <a:pt x="379268" y="950891"/>
                  <a:pt x="1186344" y="1013138"/>
                  <a:pt x="1186344" y="1146220"/>
                </a:cubicBezTo>
                <a:cubicBezTo>
                  <a:pt x="1186344" y="1279302"/>
                  <a:pt x="374975" y="1335110"/>
                  <a:pt x="181792" y="1558344"/>
                </a:cubicBezTo>
                <a:cubicBezTo>
                  <a:pt x="-11391" y="1781578"/>
                  <a:pt x="27246" y="2485623"/>
                  <a:pt x="27246" y="2485623"/>
                </a:cubicBezTo>
                <a:lnTo>
                  <a:pt x="27246" y="2485623"/>
                </a:lnTo>
              </a:path>
            </a:pathLst>
          </a:cu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481394-C6A9-CA43-97F6-A116AB75BF08}"/>
              </a:ext>
            </a:extLst>
          </p:cNvPr>
          <p:cNvCxnSpPr>
            <a:cxnSpLocks/>
          </p:cNvCxnSpPr>
          <p:nvPr/>
        </p:nvCxnSpPr>
        <p:spPr>
          <a:xfrm>
            <a:off x="7222238" y="2524259"/>
            <a:ext cx="0" cy="309660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622B21-EEED-BA41-ACE2-461AD4E70A1E}"/>
              </a:ext>
            </a:extLst>
          </p:cNvPr>
          <p:cNvCxnSpPr>
            <a:cxnSpLocks/>
          </p:cNvCxnSpPr>
          <p:nvPr/>
        </p:nvCxnSpPr>
        <p:spPr>
          <a:xfrm flipH="1">
            <a:off x="7222239" y="5620863"/>
            <a:ext cx="1186343" cy="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6A04A-3F53-AD4D-86CA-E57D32424CF1}"/>
              </a:ext>
            </a:extLst>
          </p:cNvPr>
          <p:cNvCxnSpPr>
            <a:cxnSpLocks/>
          </p:cNvCxnSpPr>
          <p:nvPr/>
        </p:nvCxnSpPr>
        <p:spPr>
          <a:xfrm flipH="1">
            <a:off x="7751761" y="3496230"/>
            <a:ext cx="656822" cy="1"/>
          </a:xfrm>
          <a:prstGeom prst="straightConnector1">
            <a:avLst/>
          </a:prstGeom>
          <a:ln w="34925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4AF9E56-7416-7543-99F8-1D76D712CE9E}"/>
              </a:ext>
            </a:extLst>
          </p:cNvPr>
          <p:cNvCxnSpPr>
            <a:cxnSpLocks/>
          </p:cNvCxnSpPr>
          <p:nvPr/>
        </p:nvCxnSpPr>
        <p:spPr>
          <a:xfrm flipH="1">
            <a:off x="7547643" y="4332110"/>
            <a:ext cx="871519" cy="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1E102B-B16E-3B44-807A-3E604546214E}"/>
                  </a:ext>
                </a:extLst>
              </p:cNvPr>
              <p:cNvSpPr txBox="1"/>
              <p:nvPr/>
            </p:nvSpPr>
            <p:spPr>
              <a:xfrm>
                <a:off x="7897534" y="3114182"/>
                <a:ext cx="939103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1E102B-B16E-3B44-807A-3E6045462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534" y="3114182"/>
                <a:ext cx="939103" cy="298928"/>
              </a:xfrm>
              <a:prstGeom prst="rect">
                <a:avLst/>
              </a:prstGeom>
              <a:blipFill>
                <a:blip r:embed="rId4"/>
                <a:stretch>
                  <a:fillRect l="-5333" r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AD5C50-D510-374F-BDC3-A20121EC6B39}"/>
                  </a:ext>
                </a:extLst>
              </p:cNvPr>
              <p:cNvSpPr txBox="1"/>
              <p:nvPr/>
            </p:nvSpPr>
            <p:spPr>
              <a:xfrm>
                <a:off x="7815410" y="4363180"/>
                <a:ext cx="933910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𝑝h𝑦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AD5C50-D510-374F-BDC3-A20121EC6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10" y="4363180"/>
                <a:ext cx="933910" cy="298928"/>
              </a:xfrm>
              <a:prstGeom prst="rect">
                <a:avLst/>
              </a:prstGeom>
              <a:blipFill>
                <a:blip r:embed="rId5"/>
                <a:stretch>
                  <a:fillRect l="-4000" r="-26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DD1B3D-2C4A-AC44-81AB-E0CF60FB3951}"/>
                  </a:ext>
                </a:extLst>
              </p:cNvPr>
              <p:cNvSpPr txBox="1"/>
              <p:nvPr/>
            </p:nvSpPr>
            <p:spPr>
              <a:xfrm>
                <a:off x="8492839" y="3732749"/>
                <a:ext cx="1782411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DD1B3D-2C4A-AC44-81AB-E0CF60FB3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839" y="3732749"/>
                <a:ext cx="1782411" cy="298928"/>
              </a:xfrm>
              <a:prstGeom prst="rect">
                <a:avLst/>
              </a:prstGeom>
              <a:blipFill>
                <a:blip r:embed="rId6"/>
                <a:stretch>
                  <a:fillRect l="-4255" r="-141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B67F3C-5CDB-1E47-AD5C-2C0B11868024}"/>
              </a:ext>
            </a:extLst>
          </p:cNvPr>
          <p:cNvCxnSpPr>
            <a:cxnSpLocks/>
          </p:cNvCxnSpPr>
          <p:nvPr/>
        </p:nvCxnSpPr>
        <p:spPr>
          <a:xfrm flipH="1">
            <a:off x="6905109" y="3882213"/>
            <a:ext cx="656822" cy="1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2CDA12-CAAE-0C4E-9B2F-5E567871F97F}"/>
              </a:ext>
            </a:extLst>
          </p:cNvPr>
          <p:cNvCxnSpPr>
            <a:cxnSpLocks/>
          </p:cNvCxnSpPr>
          <p:nvPr/>
        </p:nvCxnSpPr>
        <p:spPr>
          <a:xfrm flipH="1">
            <a:off x="7537063" y="3882215"/>
            <a:ext cx="87151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7EFEF1-7A08-604E-B7DF-41531AE06C75}"/>
              </a:ext>
            </a:extLst>
          </p:cNvPr>
          <p:cNvSpPr txBox="1"/>
          <p:nvPr/>
        </p:nvSpPr>
        <p:spPr>
          <a:xfrm>
            <a:off x="847956" y="5030887"/>
            <a:ext cx="506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PS has a stricter timestep requirement</a:t>
            </a:r>
          </a:p>
        </p:txBody>
      </p:sp>
    </p:spTree>
    <p:extLst>
      <p:ext uri="{BB962C8B-B14F-4D97-AF65-F5344CB8AC3E}">
        <p14:creationId xmlns:p14="http://schemas.microsoft.com/office/powerpoint/2010/main" val="1275253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DED9-1177-3A4A-B1EF-D6EB363A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Advection-Diffusion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/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16CBA1-6442-2343-A410-6607BF9C8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62" y="1764405"/>
                <a:ext cx="2252476" cy="585225"/>
              </a:xfrm>
              <a:prstGeom prst="rect">
                <a:avLst/>
              </a:prstGeom>
              <a:blipFill>
                <a:blip r:embed="rId2"/>
                <a:stretch>
                  <a:fillRect l="-1676" t="-2128" r="-1676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87A45170-6FFA-9C42-BB6F-00A91CA2A798}"/>
              </a:ext>
            </a:extLst>
          </p:cNvPr>
          <p:cNvGrpSpPr/>
          <p:nvPr/>
        </p:nvGrpSpPr>
        <p:grpSpPr>
          <a:xfrm>
            <a:off x="8361611" y="2574395"/>
            <a:ext cx="3370141" cy="3096604"/>
            <a:chOff x="6905109" y="2524259"/>
            <a:chExt cx="3370141" cy="309660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A2B8494-4443-4B4C-98B9-27ED4A1B8E3A}"/>
                </a:ext>
              </a:extLst>
            </p:cNvPr>
            <p:cNvSpPr/>
            <p:nvPr/>
          </p:nvSpPr>
          <p:spPr>
            <a:xfrm>
              <a:off x="7222238" y="2742435"/>
              <a:ext cx="1186344" cy="2485623"/>
            </a:xfrm>
            <a:custGeom>
              <a:avLst/>
              <a:gdLst>
                <a:gd name="connsiteX0" fmla="*/ 119064 w 1162252"/>
                <a:gd name="connsiteY0" fmla="*/ 0 h 2472744"/>
                <a:gd name="connsiteX1" fmla="*/ 157700 w 1162252"/>
                <a:gd name="connsiteY1" fmla="*/ 746975 h 2472744"/>
                <a:gd name="connsiteX2" fmla="*/ 1162252 w 1162252"/>
                <a:gd name="connsiteY2" fmla="*/ 1133341 h 2472744"/>
                <a:gd name="connsiteX3" fmla="*/ 157700 w 1162252"/>
                <a:gd name="connsiteY3" fmla="*/ 1545465 h 2472744"/>
                <a:gd name="connsiteX4" fmla="*/ 3154 w 1162252"/>
                <a:gd name="connsiteY4" fmla="*/ 2472744 h 2472744"/>
                <a:gd name="connsiteX5" fmla="*/ 3154 w 1162252"/>
                <a:gd name="connsiteY5" fmla="*/ 2472744 h 2472744"/>
                <a:gd name="connsiteX0" fmla="*/ 28396 w 1213252"/>
                <a:gd name="connsiteY0" fmla="*/ 0 h 2485623"/>
                <a:gd name="connsiteX1" fmla="*/ 208700 w 1213252"/>
                <a:gd name="connsiteY1" fmla="*/ 759854 h 2485623"/>
                <a:gd name="connsiteX2" fmla="*/ 1213252 w 1213252"/>
                <a:gd name="connsiteY2" fmla="*/ 1146220 h 2485623"/>
                <a:gd name="connsiteX3" fmla="*/ 208700 w 1213252"/>
                <a:gd name="connsiteY3" fmla="*/ 1558344 h 2485623"/>
                <a:gd name="connsiteX4" fmla="*/ 54154 w 1213252"/>
                <a:gd name="connsiteY4" fmla="*/ 2485623 h 2485623"/>
                <a:gd name="connsiteX5" fmla="*/ 54154 w 1213252"/>
                <a:gd name="connsiteY5" fmla="*/ 2485623 h 2485623"/>
                <a:gd name="connsiteX0" fmla="*/ 1488 w 1186344"/>
                <a:gd name="connsiteY0" fmla="*/ 0 h 2485623"/>
                <a:gd name="connsiteX1" fmla="*/ 181792 w 1186344"/>
                <a:gd name="connsiteY1" fmla="*/ 759854 h 2485623"/>
                <a:gd name="connsiteX2" fmla="*/ 1186344 w 1186344"/>
                <a:gd name="connsiteY2" fmla="*/ 1146220 h 2485623"/>
                <a:gd name="connsiteX3" fmla="*/ 181792 w 1186344"/>
                <a:gd name="connsiteY3" fmla="*/ 1558344 h 2485623"/>
                <a:gd name="connsiteX4" fmla="*/ 27246 w 1186344"/>
                <a:gd name="connsiteY4" fmla="*/ 2485623 h 2485623"/>
                <a:gd name="connsiteX5" fmla="*/ 27246 w 1186344"/>
                <a:gd name="connsiteY5" fmla="*/ 2485623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344" h="2485623">
                  <a:moveTo>
                    <a:pt x="1488" y="0"/>
                  </a:moveTo>
                  <a:cubicBezTo>
                    <a:pt x="-1733" y="304800"/>
                    <a:pt x="-15684" y="568817"/>
                    <a:pt x="181792" y="759854"/>
                  </a:cubicBezTo>
                  <a:cubicBezTo>
                    <a:pt x="379268" y="950891"/>
                    <a:pt x="1186344" y="1013138"/>
                    <a:pt x="1186344" y="1146220"/>
                  </a:cubicBezTo>
                  <a:cubicBezTo>
                    <a:pt x="1186344" y="1279302"/>
                    <a:pt x="374975" y="1335110"/>
                    <a:pt x="181792" y="1558344"/>
                  </a:cubicBezTo>
                  <a:cubicBezTo>
                    <a:pt x="-11391" y="1781578"/>
                    <a:pt x="27246" y="2485623"/>
                    <a:pt x="27246" y="2485623"/>
                  </a:cubicBezTo>
                  <a:lnTo>
                    <a:pt x="27246" y="2485623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481394-C6A9-CA43-97F6-A116AB75BF08}"/>
                </a:ext>
              </a:extLst>
            </p:cNvPr>
            <p:cNvCxnSpPr>
              <a:cxnSpLocks/>
            </p:cNvCxnSpPr>
            <p:nvPr/>
          </p:nvCxnSpPr>
          <p:spPr>
            <a:xfrm>
              <a:off x="7222238" y="2524259"/>
              <a:ext cx="0" cy="3096604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622B21-EEED-BA41-ACE2-461AD4E70A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2239" y="5620863"/>
              <a:ext cx="1186343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F86A04A-3F53-AD4D-86CA-E57D32424C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1761" y="3496230"/>
              <a:ext cx="656822" cy="1"/>
            </a:xfrm>
            <a:prstGeom prst="straightConnector1">
              <a:avLst/>
            </a:prstGeom>
            <a:ln w="34925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4AF9E56-7416-7543-99F8-1D76D712CE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7643" y="4332110"/>
              <a:ext cx="871519" cy="0"/>
            </a:xfrm>
            <a:prstGeom prst="straightConnector1">
              <a:avLst/>
            </a:prstGeom>
            <a:ln w="34925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A1E102B-B16E-3B44-807A-3E604546214E}"/>
                    </a:ext>
                  </a:extLst>
                </p:cNvPr>
                <p:cNvSpPr txBox="1"/>
                <p:nvPr/>
              </p:nvSpPr>
              <p:spPr>
                <a:xfrm>
                  <a:off x="7897534" y="3114182"/>
                  <a:ext cx="939103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𝑑𝑦𝑛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A1E102B-B16E-3B44-807A-3E6045462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7534" y="3114182"/>
                  <a:ext cx="939103" cy="298928"/>
                </a:xfrm>
                <a:prstGeom prst="rect">
                  <a:avLst/>
                </a:prstGeom>
                <a:blipFill>
                  <a:blip r:embed="rId3"/>
                  <a:stretch>
                    <a:fillRect l="-5405" r="-405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AD5C50-D510-374F-BDC3-A20121EC6B39}"/>
                    </a:ext>
                  </a:extLst>
                </p:cNvPr>
                <p:cNvSpPr txBox="1"/>
                <p:nvPr/>
              </p:nvSpPr>
              <p:spPr>
                <a:xfrm>
                  <a:off x="7815410" y="4363180"/>
                  <a:ext cx="933910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𝑝h𝑦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5AD5C50-D510-374F-BDC3-A20121EC6B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5410" y="4363180"/>
                  <a:ext cx="933910" cy="298928"/>
                </a:xfrm>
                <a:prstGeom prst="rect">
                  <a:avLst/>
                </a:prstGeom>
                <a:blipFill>
                  <a:blip r:embed="rId4"/>
                  <a:stretch>
                    <a:fillRect l="-4000" r="-2667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DD1B3D-2C4A-AC44-81AB-E0CF60FB3951}"/>
                    </a:ext>
                  </a:extLst>
                </p:cNvPr>
                <p:cNvSpPr txBox="1"/>
                <p:nvPr/>
              </p:nvSpPr>
              <p:spPr>
                <a:xfrm>
                  <a:off x="8492839" y="3732749"/>
                  <a:ext cx="1782411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𝑑𝑦𝑛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𝑝h𝑦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DD1B3D-2C4A-AC44-81AB-E0CF60FB39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2839" y="3732749"/>
                  <a:ext cx="1782411" cy="298928"/>
                </a:xfrm>
                <a:prstGeom prst="rect">
                  <a:avLst/>
                </a:prstGeom>
                <a:blipFill>
                  <a:blip r:embed="rId5"/>
                  <a:stretch>
                    <a:fillRect l="-3521" r="-1408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FB67F3C-5CDB-1E47-AD5C-2C0B11868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5109" y="3882213"/>
              <a:ext cx="656822" cy="1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2CDA12-CAAE-0C4E-9B2F-5E567871F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7063" y="3882215"/>
              <a:ext cx="871519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10BCBF-E1BA-C749-A19B-5B90B7071DC6}"/>
              </a:ext>
            </a:extLst>
          </p:cNvPr>
          <p:cNvGrpSpPr/>
          <p:nvPr/>
        </p:nvGrpSpPr>
        <p:grpSpPr>
          <a:xfrm>
            <a:off x="694269" y="2524259"/>
            <a:ext cx="3964053" cy="3096604"/>
            <a:chOff x="7222238" y="2524259"/>
            <a:chExt cx="3964053" cy="309660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B61E253-FD40-4547-B66A-0326BE59C448}"/>
                </a:ext>
              </a:extLst>
            </p:cNvPr>
            <p:cNvCxnSpPr>
              <a:cxnSpLocks/>
            </p:cNvCxnSpPr>
            <p:nvPr/>
          </p:nvCxnSpPr>
          <p:spPr>
            <a:xfrm>
              <a:off x="9255948" y="3882215"/>
              <a:ext cx="4293" cy="480965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7195C8A-7C3C-0542-AF02-45E9650BBBBB}"/>
                </a:ext>
              </a:extLst>
            </p:cNvPr>
            <p:cNvSpPr/>
            <p:nvPr/>
          </p:nvSpPr>
          <p:spPr>
            <a:xfrm>
              <a:off x="7222238" y="2742435"/>
              <a:ext cx="1186344" cy="2485623"/>
            </a:xfrm>
            <a:custGeom>
              <a:avLst/>
              <a:gdLst>
                <a:gd name="connsiteX0" fmla="*/ 119064 w 1162252"/>
                <a:gd name="connsiteY0" fmla="*/ 0 h 2472744"/>
                <a:gd name="connsiteX1" fmla="*/ 157700 w 1162252"/>
                <a:gd name="connsiteY1" fmla="*/ 746975 h 2472744"/>
                <a:gd name="connsiteX2" fmla="*/ 1162252 w 1162252"/>
                <a:gd name="connsiteY2" fmla="*/ 1133341 h 2472744"/>
                <a:gd name="connsiteX3" fmla="*/ 157700 w 1162252"/>
                <a:gd name="connsiteY3" fmla="*/ 1545465 h 2472744"/>
                <a:gd name="connsiteX4" fmla="*/ 3154 w 1162252"/>
                <a:gd name="connsiteY4" fmla="*/ 2472744 h 2472744"/>
                <a:gd name="connsiteX5" fmla="*/ 3154 w 1162252"/>
                <a:gd name="connsiteY5" fmla="*/ 2472744 h 2472744"/>
                <a:gd name="connsiteX0" fmla="*/ 28396 w 1213252"/>
                <a:gd name="connsiteY0" fmla="*/ 0 h 2485623"/>
                <a:gd name="connsiteX1" fmla="*/ 208700 w 1213252"/>
                <a:gd name="connsiteY1" fmla="*/ 759854 h 2485623"/>
                <a:gd name="connsiteX2" fmla="*/ 1213252 w 1213252"/>
                <a:gd name="connsiteY2" fmla="*/ 1146220 h 2485623"/>
                <a:gd name="connsiteX3" fmla="*/ 208700 w 1213252"/>
                <a:gd name="connsiteY3" fmla="*/ 1558344 h 2485623"/>
                <a:gd name="connsiteX4" fmla="*/ 54154 w 1213252"/>
                <a:gd name="connsiteY4" fmla="*/ 2485623 h 2485623"/>
                <a:gd name="connsiteX5" fmla="*/ 54154 w 1213252"/>
                <a:gd name="connsiteY5" fmla="*/ 2485623 h 2485623"/>
                <a:gd name="connsiteX0" fmla="*/ 1488 w 1186344"/>
                <a:gd name="connsiteY0" fmla="*/ 0 h 2485623"/>
                <a:gd name="connsiteX1" fmla="*/ 181792 w 1186344"/>
                <a:gd name="connsiteY1" fmla="*/ 759854 h 2485623"/>
                <a:gd name="connsiteX2" fmla="*/ 1186344 w 1186344"/>
                <a:gd name="connsiteY2" fmla="*/ 1146220 h 2485623"/>
                <a:gd name="connsiteX3" fmla="*/ 181792 w 1186344"/>
                <a:gd name="connsiteY3" fmla="*/ 1558344 h 2485623"/>
                <a:gd name="connsiteX4" fmla="*/ 27246 w 1186344"/>
                <a:gd name="connsiteY4" fmla="*/ 2485623 h 2485623"/>
                <a:gd name="connsiteX5" fmla="*/ 27246 w 1186344"/>
                <a:gd name="connsiteY5" fmla="*/ 2485623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6344" h="2485623">
                  <a:moveTo>
                    <a:pt x="1488" y="0"/>
                  </a:moveTo>
                  <a:cubicBezTo>
                    <a:pt x="-1733" y="304800"/>
                    <a:pt x="-15684" y="568817"/>
                    <a:pt x="181792" y="759854"/>
                  </a:cubicBezTo>
                  <a:cubicBezTo>
                    <a:pt x="379268" y="950891"/>
                    <a:pt x="1186344" y="1013138"/>
                    <a:pt x="1186344" y="1146220"/>
                  </a:cubicBezTo>
                  <a:cubicBezTo>
                    <a:pt x="1186344" y="1279302"/>
                    <a:pt x="374975" y="1335110"/>
                    <a:pt x="181792" y="1558344"/>
                  </a:cubicBezTo>
                  <a:cubicBezTo>
                    <a:pt x="-11391" y="1781578"/>
                    <a:pt x="27246" y="2485623"/>
                    <a:pt x="27246" y="2485623"/>
                  </a:cubicBezTo>
                  <a:lnTo>
                    <a:pt x="27246" y="2485623"/>
                  </a:lnTo>
                </a:path>
              </a:pathLst>
            </a:cu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E42B64-189D-BD49-9EC7-190938001809}"/>
                </a:ext>
              </a:extLst>
            </p:cNvPr>
            <p:cNvCxnSpPr>
              <a:cxnSpLocks/>
            </p:cNvCxnSpPr>
            <p:nvPr/>
          </p:nvCxnSpPr>
          <p:spPr>
            <a:xfrm>
              <a:off x="7222238" y="2524259"/>
              <a:ext cx="0" cy="3096604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4BE627-0FD8-1240-A0F3-96BBBEEF8E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2239" y="5620863"/>
              <a:ext cx="1186343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53B448D-0640-C14A-BDDB-016108BF1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3392" y="3006452"/>
              <a:ext cx="0" cy="875763"/>
            </a:xfrm>
            <a:prstGeom prst="straightConnector1">
              <a:avLst/>
            </a:prstGeom>
            <a:ln w="34925"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85BE311-68B8-6244-9F22-97710FB2A092}"/>
                </a:ext>
              </a:extLst>
            </p:cNvPr>
            <p:cNvCxnSpPr>
              <a:cxnSpLocks/>
            </p:cNvCxnSpPr>
            <p:nvPr/>
          </p:nvCxnSpPr>
          <p:spPr>
            <a:xfrm>
              <a:off x="8987307" y="3882215"/>
              <a:ext cx="0" cy="1345843"/>
            </a:xfrm>
            <a:prstGeom prst="straightConnector1">
              <a:avLst/>
            </a:prstGeom>
            <a:ln w="34925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D2655B3-0BEB-3B44-AB1A-11383378B67E}"/>
                    </a:ext>
                  </a:extLst>
                </p:cNvPr>
                <p:cNvSpPr txBox="1"/>
                <p:nvPr/>
              </p:nvSpPr>
              <p:spPr>
                <a:xfrm>
                  <a:off x="8894701" y="3006452"/>
                  <a:ext cx="878895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</m:oMath>
                  </a14:m>
                  <a:r>
                    <a:rPr lang="en-US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D2655B3-0BEB-3B44-AB1A-11383378B6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4701" y="3006452"/>
                  <a:ext cx="878895" cy="298928"/>
                </a:xfrm>
                <a:prstGeom prst="rect">
                  <a:avLst/>
                </a:prstGeom>
                <a:blipFill>
                  <a:blip r:embed="rId6"/>
                  <a:stretch>
                    <a:fillRect l="-5634" r="-5634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C9F4DA8-0D47-A042-BC18-1D68B726AE7C}"/>
                    </a:ext>
                  </a:extLst>
                </p:cNvPr>
                <p:cNvSpPr txBox="1"/>
                <p:nvPr/>
              </p:nvSpPr>
              <p:spPr>
                <a:xfrm>
                  <a:off x="9135092" y="4924640"/>
                  <a:ext cx="924997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𝑝h𝑦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C9F4DA8-0D47-A042-BC18-1D68B726A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5092" y="4924640"/>
                  <a:ext cx="924997" cy="298928"/>
                </a:xfrm>
                <a:prstGeom prst="rect">
                  <a:avLst/>
                </a:prstGeom>
                <a:blipFill>
                  <a:blip r:embed="rId7"/>
                  <a:stretch>
                    <a:fillRect l="-1351" r="-2703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52ECD00-101D-D045-B29B-BF35E332700B}"/>
                    </a:ext>
                  </a:extLst>
                </p:cNvPr>
                <p:cNvSpPr txBox="1"/>
                <p:nvPr/>
              </p:nvSpPr>
              <p:spPr>
                <a:xfrm>
                  <a:off x="9421705" y="3923097"/>
                  <a:ext cx="1764586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𝑑𝑦𝑛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𝑝h𝑦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52ECD00-101D-D045-B29B-BF35E33270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1705" y="3923097"/>
                  <a:ext cx="1764586" cy="298928"/>
                </a:xfrm>
                <a:prstGeom prst="rect">
                  <a:avLst/>
                </a:prstGeom>
                <a:blipFill>
                  <a:blip r:embed="rId8"/>
                  <a:stretch>
                    <a:fillRect l="-5036" r="-1439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36F78D4-A7D9-0640-B78A-5CD25AF2577F}"/>
              </a:ext>
            </a:extLst>
          </p:cNvPr>
          <p:cNvSpPr txBox="1"/>
          <p:nvPr/>
        </p:nvSpPr>
        <p:spPr>
          <a:xfrm>
            <a:off x="5027149" y="3444333"/>
            <a:ext cx="2976296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PS has a different timestep requirement than SS</a:t>
            </a:r>
          </a:p>
        </p:txBody>
      </p:sp>
    </p:spTree>
    <p:extLst>
      <p:ext uri="{BB962C8B-B14F-4D97-AF65-F5344CB8AC3E}">
        <p14:creationId xmlns:p14="http://schemas.microsoft.com/office/powerpoint/2010/main" val="1348033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7F6A-1188-1945-841F-A14C671A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30FC-42BD-1941-8EF5-12475D2A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Climate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Performance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Stability Impact</a:t>
            </a:r>
          </a:p>
          <a:p>
            <a:r>
              <a:rPr lang="en-US" dirty="0"/>
              <a:t>Overstabilization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Mass Conservation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41925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BDD040-DC65-FA44-9414-665C83C10B21}"/>
                  </a:ext>
                </a:extLst>
              </p:cNvPr>
              <p:cNvSpPr txBox="1"/>
              <p:nvPr/>
            </p:nvSpPr>
            <p:spPr>
              <a:xfrm>
                <a:off x="183047" y="5225456"/>
                <a:ext cx="7033477" cy="665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Figure: Global water vapor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2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</m:e>
                    </m:d>
                  </m:oMath>
                </a14:m>
                <a:r>
                  <a:rPr lang="en-US" sz="1200" i="1" dirty="0"/>
                  <a:t> at 278 </a:t>
                </a:r>
                <a:r>
                  <a:rPr lang="en-US" sz="1200" i="1" dirty="0" err="1"/>
                  <a:t>hPa</a:t>
                </a:r>
                <a:r>
                  <a:rPr lang="en-US" sz="1200" i="1" dirty="0"/>
                  <a:t> (left) and vertical water vapor mass with water vapor tendencies for physics,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𝑝h𝑦𝑠</m:t>
                        </m:r>
                      </m:sub>
                    </m:sSub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i="1" dirty="0"/>
                  <a:t>, and dynamics,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i="1" dirty="0"/>
                  <a:t> (right). Default timestep,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=1800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i="1" dirty="0"/>
                  <a:t>, mesh resolution=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sz="1200" i="1" dirty="0"/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BDD040-DC65-FA44-9414-665C83C10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47" y="5225456"/>
                <a:ext cx="7033477" cy="665118"/>
              </a:xfrm>
              <a:prstGeom prst="rect">
                <a:avLst/>
              </a:prstGeom>
              <a:blipFill>
                <a:blip r:embed="rId2"/>
                <a:stretch>
                  <a:fillRect r="-180" b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ECB366A-6C58-E24F-A630-CE3D01E8A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82"/>
          <a:stretch/>
        </p:blipFill>
        <p:spPr>
          <a:xfrm>
            <a:off x="183047" y="946481"/>
            <a:ext cx="7772400" cy="409714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0ECC05-4198-6B4B-B85A-A622720E125F}"/>
              </a:ext>
            </a:extLst>
          </p:cNvPr>
          <p:cNvGrpSpPr/>
          <p:nvPr/>
        </p:nvGrpSpPr>
        <p:grpSpPr>
          <a:xfrm>
            <a:off x="5788152" y="203980"/>
            <a:ext cx="6403848" cy="5056545"/>
            <a:chOff x="25065616" y="21549381"/>
            <a:chExt cx="6403848" cy="50565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77FFCB-96B8-E84A-BDD8-70C8D506F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584"/>
            <a:stretch/>
          </p:blipFill>
          <p:spPr>
            <a:xfrm>
              <a:off x="27224450" y="21549381"/>
              <a:ext cx="4245014" cy="50565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450DCA-5CB8-0346-9340-272C5D8F5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771" t="259" b="89999"/>
            <a:stretch/>
          </p:blipFill>
          <p:spPr>
            <a:xfrm>
              <a:off x="28322977" y="25336231"/>
              <a:ext cx="1232787" cy="457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E8793-D803-2947-9718-3522E7718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348" t="491" r="38423" b="89767"/>
            <a:stretch/>
          </p:blipFill>
          <p:spPr>
            <a:xfrm>
              <a:off x="28322978" y="24962972"/>
              <a:ext cx="1232786" cy="45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81C5CD-F640-F941-8F54-CDC83C5D1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0615" t="978" r="76386" b="89280"/>
            <a:stretch/>
          </p:blipFill>
          <p:spPr>
            <a:xfrm>
              <a:off x="27802287" y="25723462"/>
              <a:ext cx="1356065" cy="50292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650001-9F03-5945-B097-E064FDB3D3D0}"/>
                </a:ext>
              </a:extLst>
            </p:cNvPr>
            <p:cNvCxnSpPr/>
            <p:nvPr/>
          </p:nvCxnSpPr>
          <p:spPr>
            <a:xfrm flipH="1">
              <a:off x="28257041" y="22976240"/>
              <a:ext cx="2179832" cy="0"/>
            </a:xfrm>
            <a:prstGeom prst="line">
              <a:avLst/>
            </a:prstGeom>
            <a:ln>
              <a:solidFill>
                <a:schemeClr val="accent6">
                  <a:lumMod val="75000"/>
                  <a:alpha val="6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C7726AA-B8E6-C64D-8686-28A97A85C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65616" y="22976240"/>
              <a:ext cx="3171088" cy="2480411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BF4142-7E9D-CD4C-B01C-ADC015AC3F66}"/>
                  </a:ext>
                </a:extLst>
              </p:cNvPr>
              <p:cNvSpPr txBox="1"/>
              <p:nvPr/>
            </p:nvSpPr>
            <p:spPr>
              <a:xfrm>
                <a:off x="1889198" y="1181518"/>
                <a:ext cx="5851993" cy="64633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At the default timestep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the model generates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instabilities throughout the domain.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BF4142-7E9D-CD4C-B01C-ADC015AC3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198" y="1181518"/>
                <a:ext cx="5851993" cy="646331"/>
              </a:xfrm>
              <a:prstGeom prst="rect">
                <a:avLst/>
              </a:prstGeom>
              <a:blipFill>
                <a:blip r:embed="rId5"/>
                <a:stretch>
                  <a:fillRect l="-86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A6C7AF-52B6-8544-B173-355059059760}"/>
                  </a:ext>
                </a:extLst>
              </p:cNvPr>
              <p:cNvSpPr txBox="1"/>
              <p:nvPr/>
            </p:nvSpPr>
            <p:spPr>
              <a:xfrm>
                <a:off x="7359628" y="5214594"/>
                <a:ext cx="4689268" cy="92333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Similarly, physics and dynamics tendencies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instabilities </a:t>
                </a:r>
                <a:r>
                  <a:rPr lang="en-US" dirty="0"/>
                  <a:t>”</a:t>
                </a:r>
                <a:r>
                  <a:rPr lang="en-US" dirty="0" err="1"/>
                  <a:t>overstabilize</a:t>
                </a:r>
                <a:r>
                  <a:rPr lang="en-US" dirty="0"/>
                  <a:t>” the solution</a:t>
                </a:r>
                <a:r>
                  <a:rPr lang="en-US" dirty="0">
                    <a:solidFill>
                      <a:schemeClr val="tx1"/>
                    </a:solidFill>
                  </a:rPr>
                  <a:t>.  Causing more instabilities to form.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A6C7AF-52B6-8544-B173-355059059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628" y="5214594"/>
                <a:ext cx="4689268" cy="923330"/>
              </a:xfrm>
              <a:prstGeom prst="rect">
                <a:avLst/>
              </a:prstGeom>
              <a:blipFill>
                <a:blip r:embed="rId6"/>
                <a:stretch>
                  <a:fillRect l="-809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43EB8307-CD05-8740-AF92-02C225C2FBBD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Stability Impact</a:t>
            </a:r>
          </a:p>
        </p:txBody>
      </p:sp>
    </p:spTree>
    <p:extLst>
      <p:ext uri="{BB962C8B-B14F-4D97-AF65-F5344CB8AC3E}">
        <p14:creationId xmlns:p14="http://schemas.microsoft.com/office/powerpoint/2010/main" val="1946360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81FA8-4D83-0F4D-B8C7-2E3C2AC8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58" y="263923"/>
            <a:ext cx="4060991" cy="5289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811077-5274-F94F-8F1F-1996B4628B6F}"/>
              </a:ext>
            </a:extLst>
          </p:cNvPr>
          <p:cNvSpPr txBox="1"/>
          <p:nvPr/>
        </p:nvSpPr>
        <p:spPr>
          <a:xfrm>
            <a:off x="6134100" y="323557"/>
            <a:ext cx="5640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instability forms in the vertical column.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A46B8-BBC6-B841-BF7C-DA85A794634E}"/>
              </a:ext>
            </a:extLst>
          </p:cNvPr>
          <p:cNvSpPr txBox="1"/>
          <p:nvPr/>
        </p:nvSpPr>
        <p:spPr>
          <a:xfrm>
            <a:off x="6134100" y="1873499"/>
            <a:ext cx="5640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Both Physics and Dynamics act to damp sharp gradients to stabilize the solution.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3EA38-668D-4147-8510-3EFA9299172F}"/>
              </a:ext>
            </a:extLst>
          </p:cNvPr>
          <p:cNvSpPr txBox="1"/>
          <p:nvPr/>
        </p:nvSpPr>
        <p:spPr>
          <a:xfrm>
            <a:off x="6134100" y="3797127"/>
            <a:ext cx="5640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combined tendencies of physics and dynamics “</a:t>
            </a:r>
            <a:r>
              <a:rPr lang="en-US" sz="2800" b="1" u="sng" dirty="0" err="1"/>
              <a:t>overstabilize</a:t>
            </a:r>
            <a:r>
              <a:rPr lang="en-US" sz="2800" dirty="0"/>
              <a:t>” the solution generating a separate instability in the vertical.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9BFB74-C7B4-E04E-8512-80BE67288C37}"/>
                  </a:ext>
                </a:extLst>
              </p:cNvPr>
              <p:cNvSpPr txBox="1"/>
              <p:nvPr/>
            </p:nvSpPr>
            <p:spPr>
              <a:xfrm>
                <a:off x="139563" y="5480931"/>
                <a:ext cx="5635072" cy="665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Figure: Vertical water vapor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2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</m:e>
                    </m:d>
                  </m:oMath>
                </a14:m>
                <a:r>
                  <a:rPr lang="en-US" sz="1200" i="1" dirty="0"/>
                  <a:t>,  with water vapor tendencies for physics,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𝑝h𝑦𝑠</m:t>
                        </m:r>
                      </m:sub>
                    </m:sSub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i="1" dirty="0"/>
                  <a:t>, and dynamics,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i="1" dirty="0"/>
                  <a:t> at every timestep leading to </a:t>
                </a:r>
                <a:r>
                  <a:rPr lang="en-US" sz="1200" i="1" dirty="0" err="1"/>
                  <a:t>instabilty</a:t>
                </a:r>
                <a:r>
                  <a:rPr lang="en-US" sz="1200" i="1" dirty="0"/>
                  <a:t>. Default timestep,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=1800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i="1" dirty="0"/>
                  <a:t>, mesh resolution=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sz="1200" i="1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9BFB74-C7B4-E04E-8512-80BE67288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63" y="5480931"/>
                <a:ext cx="5635072" cy="665118"/>
              </a:xfrm>
              <a:prstGeom prst="rect">
                <a:avLst/>
              </a:prstGeom>
              <a:blipFill>
                <a:blip r:embed="rId3"/>
                <a:stretch>
                  <a:fillRect t="-1923"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6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81FA8-4D83-0F4D-B8C7-2E3C2AC8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80" y="265176"/>
            <a:ext cx="4059346" cy="5289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8C6CB6-D812-DF4D-948B-A58E901382F6}"/>
              </a:ext>
            </a:extLst>
          </p:cNvPr>
          <p:cNvSpPr txBox="1"/>
          <p:nvPr/>
        </p:nvSpPr>
        <p:spPr>
          <a:xfrm>
            <a:off x="6134100" y="323557"/>
            <a:ext cx="5640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instability forms in the vertical column.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2B108-9067-BA42-A1E8-ACC36C72DE2D}"/>
              </a:ext>
            </a:extLst>
          </p:cNvPr>
          <p:cNvSpPr txBox="1"/>
          <p:nvPr/>
        </p:nvSpPr>
        <p:spPr>
          <a:xfrm>
            <a:off x="6134100" y="1873499"/>
            <a:ext cx="5640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Both Physics and Dynamics act to damp sharp gradients to stabilize the solution.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00CC5-3938-1B4E-BCC4-583602D7BE7B}"/>
              </a:ext>
            </a:extLst>
          </p:cNvPr>
          <p:cNvSpPr txBox="1"/>
          <p:nvPr/>
        </p:nvSpPr>
        <p:spPr>
          <a:xfrm>
            <a:off x="6134100" y="3797127"/>
            <a:ext cx="56405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combined tendencies of physics and dynamics “</a:t>
            </a:r>
            <a:r>
              <a:rPr lang="en-US" sz="2800" b="1" u="sng" dirty="0" err="1"/>
              <a:t>overstabilize</a:t>
            </a:r>
            <a:r>
              <a:rPr lang="en-US" sz="2800" dirty="0"/>
              <a:t>” the solution generating a separate instability in the vertical.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EB1177-E4E4-924F-90EC-014802EA62C1}"/>
                  </a:ext>
                </a:extLst>
              </p:cNvPr>
              <p:cNvSpPr txBox="1"/>
              <p:nvPr/>
            </p:nvSpPr>
            <p:spPr>
              <a:xfrm>
                <a:off x="139563" y="5480931"/>
                <a:ext cx="5635072" cy="665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Figure: Vertical water vapor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200" i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𝑘𝑔</m:t>
                        </m:r>
                      </m:e>
                    </m:d>
                  </m:oMath>
                </a14:m>
                <a:r>
                  <a:rPr lang="en-US" sz="1200" i="1" dirty="0"/>
                  <a:t>,  with water vapor tendencies for physics,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𝑝h𝑦𝑠</m:t>
                        </m:r>
                      </m:sub>
                    </m:sSub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i="1" dirty="0"/>
                  <a:t>, and dynamics,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𝑑𝑦𝑛</m:t>
                        </m:r>
                      </m:sub>
                    </m:sSub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200" i="1" dirty="0"/>
                  <a:t> at every timestep leading to </a:t>
                </a:r>
                <a:r>
                  <a:rPr lang="en-US" sz="1200" i="1" dirty="0" err="1"/>
                  <a:t>instabilty</a:t>
                </a:r>
                <a:r>
                  <a:rPr lang="en-US" sz="1200" i="1" dirty="0"/>
                  <a:t>. Default timestep, 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=1800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i="1" dirty="0"/>
                  <a:t>, mesh resolution=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sz="1200" i="1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EB1177-E4E4-924F-90EC-014802EA6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63" y="5480931"/>
                <a:ext cx="5635072" cy="665118"/>
              </a:xfrm>
              <a:prstGeom prst="rect">
                <a:avLst/>
              </a:prstGeom>
              <a:blipFill>
                <a:blip r:embed="rId3"/>
                <a:stretch>
                  <a:fillRect t="-1923"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9525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7F6A-1188-1945-841F-A14C671A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30FC-42BD-1941-8EF5-12475D2A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Climate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Performance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Stability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Overstabilization</a:t>
            </a:r>
          </a:p>
          <a:p>
            <a:r>
              <a:rPr lang="en-US" dirty="0"/>
              <a:t>Mass Conservation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73067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.tiff">
            <a:extLst>
              <a:ext uri="{FF2B5EF4-FFF2-40B4-BE49-F238E27FC236}">
                <a16:creationId xmlns:a16="http://schemas.microsoft.com/office/drawing/2014/main" id="{D2DE2CAA-457E-B043-BF02-7C6FD7166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28332" r="7058" b="4260"/>
          <a:stretch/>
        </p:blipFill>
        <p:spPr>
          <a:xfrm>
            <a:off x="3048" y="128789"/>
            <a:ext cx="12188952" cy="60467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47102D-E3E9-CA4B-9B1B-4722D9641F39}"/>
              </a:ext>
            </a:extLst>
          </p:cNvPr>
          <p:cNvGrpSpPr/>
          <p:nvPr/>
        </p:nvGrpSpPr>
        <p:grpSpPr>
          <a:xfrm>
            <a:off x="354526" y="1202213"/>
            <a:ext cx="5196435" cy="3097213"/>
            <a:chOff x="241299" y="3028949"/>
            <a:chExt cx="5196435" cy="3097213"/>
          </a:xfrm>
        </p:grpSpPr>
        <p:pic>
          <p:nvPicPr>
            <p:cNvPr id="8" name="Picture 7" descr="comic.png">
              <a:extLst>
                <a:ext uri="{FF2B5EF4-FFF2-40B4-BE49-F238E27FC236}">
                  <a16:creationId xmlns:a16="http://schemas.microsoft.com/office/drawing/2014/main" id="{92A6AE0C-5860-B64A-986F-6943F58A1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78"/>
            <a:stretch/>
          </p:blipFill>
          <p:spPr>
            <a:xfrm>
              <a:off x="241299" y="3028949"/>
              <a:ext cx="5196435" cy="309721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A758B1-9EB1-0343-8DEB-9A105966ADA4}"/>
                </a:ext>
              </a:extLst>
            </p:cNvPr>
            <p:cNvSpPr/>
            <p:nvPr/>
          </p:nvSpPr>
          <p:spPr>
            <a:xfrm>
              <a:off x="3860800" y="4910666"/>
              <a:ext cx="660400" cy="2836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A78F7E4-ECC6-B443-9BDB-2460D8AE52F6}"/>
                </a:ext>
              </a:extLst>
            </p:cNvPr>
            <p:cNvSpPr/>
            <p:nvPr/>
          </p:nvSpPr>
          <p:spPr>
            <a:xfrm>
              <a:off x="4436533" y="4737101"/>
              <a:ext cx="118533" cy="101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29D048-EED3-4441-A176-A1909A96BB07}"/>
                </a:ext>
              </a:extLst>
            </p:cNvPr>
            <p:cNvSpPr/>
            <p:nvPr/>
          </p:nvSpPr>
          <p:spPr>
            <a:xfrm>
              <a:off x="3856567" y="4737101"/>
              <a:ext cx="118533" cy="1016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4AF837-86E4-524F-968D-045A18A9826D}"/>
              </a:ext>
            </a:extLst>
          </p:cNvPr>
          <p:cNvSpPr/>
          <p:nvPr/>
        </p:nvSpPr>
        <p:spPr>
          <a:xfrm>
            <a:off x="785612" y="4365999"/>
            <a:ext cx="4404574" cy="1641579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C8E61AB-D212-5341-9C47-63E89A484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268" y="4608196"/>
            <a:ext cx="3981613" cy="279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Parallel yet isolated processes can over-deplete resources when combined.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CA26022-BD32-2F49-8D21-261F71EB06F7}"/>
              </a:ext>
            </a:extLst>
          </p:cNvPr>
          <p:cNvSpPr/>
          <p:nvPr/>
        </p:nvSpPr>
        <p:spPr>
          <a:xfrm>
            <a:off x="180304" y="270351"/>
            <a:ext cx="6078828" cy="6554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77030C-A559-2243-8220-263FFC5D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26" y="-29930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Issue - Overconsumption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FDDDBD-D072-BB45-BE36-5ECDDCBB65FD}"/>
              </a:ext>
            </a:extLst>
          </p:cNvPr>
          <p:cNvSpPr/>
          <p:nvPr/>
        </p:nvSpPr>
        <p:spPr>
          <a:xfrm>
            <a:off x="6215406" y="1135435"/>
            <a:ext cx="5389690" cy="48895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51DC787-ACBA-524B-AB1B-842EFEACA163}"/>
              </a:ext>
            </a:extLst>
          </p:cNvPr>
          <p:cNvSpPr txBox="1">
            <a:spLocks/>
          </p:cNvSpPr>
          <p:nvPr/>
        </p:nvSpPr>
        <p:spPr>
          <a:xfrm>
            <a:off x="6433767" y="1497384"/>
            <a:ext cx="5053382" cy="3873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This problem is encountered any time parallel time splitting is used</a:t>
            </a:r>
          </a:p>
          <a:p>
            <a:r>
              <a:rPr lang="en-US" sz="1800" dirty="0"/>
              <a:t>Two processes can independently remove mass from the same point, which when compounded can lead to an overconsumption of the local resources, i.e. negative mass.</a:t>
            </a:r>
          </a:p>
          <a:p>
            <a:r>
              <a:rPr lang="en-US" sz="1800" dirty="0"/>
              <a:t>At the </a:t>
            </a:r>
            <a:r>
              <a:rPr lang="en-US" sz="1800" dirty="0" err="1"/>
              <a:t>phys</a:t>
            </a:r>
            <a:r>
              <a:rPr lang="en-US" sz="1800" dirty="0"/>
              <a:t>/</a:t>
            </a:r>
            <a:r>
              <a:rPr lang="en-US" sz="1800" dirty="0" err="1"/>
              <a:t>dyn</a:t>
            </a:r>
            <a:r>
              <a:rPr lang="en-US" sz="1800" dirty="0"/>
              <a:t> level this occurs frequently, as much as 1/3 of the pts. for liquid cloud water.</a:t>
            </a:r>
          </a:p>
          <a:p>
            <a:r>
              <a:rPr lang="en-US" sz="1800" dirty="0"/>
              <a:t> </a:t>
            </a:r>
            <a:r>
              <a:rPr lang="en-US" sz="1800" b="1" dirty="0"/>
              <a:t>We currently just set negative values to zero.</a:t>
            </a:r>
          </a:p>
          <a:p>
            <a:pPr lvl="1"/>
            <a:r>
              <a:rPr lang="en-US" sz="1800" dirty="0"/>
              <a:t>Note, this actually occurs for sequential tendency splitting in SE dynamics as well</a:t>
            </a:r>
          </a:p>
          <a:p>
            <a:pPr lvl="1"/>
            <a:r>
              <a:rPr lang="en-US" sz="1800" dirty="0"/>
              <a:t>“Clipping” negative tendencies violates conservation.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Is this acceptable? Is there a better way?</a:t>
            </a:r>
          </a:p>
        </p:txBody>
      </p:sp>
    </p:spTree>
    <p:extLst>
      <p:ext uri="{BB962C8B-B14F-4D97-AF65-F5344CB8AC3E}">
        <p14:creationId xmlns:p14="http://schemas.microsoft.com/office/powerpoint/2010/main" val="200006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9CBE-C8CA-2640-AFE1-2C88DD7E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 - Overconsumption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0F39E-2450-AA46-86D3-29F2D48B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0" y="1564411"/>
            <a:ext cx="5108195" cy="3729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F089F-8E24-1247-8483-7D3A155F7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5C31E2-1FAF-CF49-97B6-0918CB6A8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40" y="2285157"/>
            <a:ext cx="2176867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0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FD0DE6-53B8-3949-8A6D-D4411188D98A}"/>
              </a:ext>
            </a:extLst>
          </p:cNvPr>
          <p:cNvGrpSpPr/>
          <p:nvPr/>
        </p:nvGrpSpPr>
        <p:grpSpPr>
          <a:xfrm>
            <a:off x="286856" y="1123378"/>
            <a:ext cx="8132499" cy="4363578"/>
            <a:chOff x="1804352" y="19456887"/>
            <a:chExt cx="9294284" cy="49869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2CAF0C-4CD1-034F-933E-4B8B4FCEC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5" b="1439"/>
            <a:stretch/>
          </p:blipFill>
          <p:spPr>
            <a:xfrm>
              <a:off x="1804352" y="19456887"/>
              <a:ext cx="4754880" cy="4683455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C66C2FB-1180-B949-988B-29A216052252}"/>
                </a:ext>
              </a:extLst>
            </p:cNvPr>
            <p:cNvSpPr/>
            <p:nvPr/>
          </p:nvSpPr>
          <p:spPr>
            <a:xfrm>
              <a:off x="5511155" y="21667661"/>
              <a:ext cx="411829" cy="565393"/>
            </a:xfrm>
            <a:custGeom>
              <a:avLst/>
              <a:gdLst>
                <a:gd name="connsiteX0" fmla="*/ 0 w 411829"/>
                <a:gd name="connsiteY0" fmla="*/ 181484 h 565393"/>
                <a:gd name="connsiteX1" fmla="*/ 244305 w 411829"/>
                <a:gd name="connsiteY1" fmla="*/ 0 h 565393"/>
                <a:gd name="connsiteX2" fmla="*/ 411829 w 411829"/>
                <a:gd name="connsiteY2" fmla="*/ 349008 h 565393"/>
                <a:gd name="connsiteX3" fmla="*/ 146583 w 411829"/>
                <a:gd name="connsiteY3" fmla="*/ 565393 h 565393"/>
                <a:gd name="connsiteX4" fmla="*/ 0 w 411829"/>
                <a:gd name="connsiteY4" fmla="*/ 181484 h 56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829" h="565393">
                  <a:moveTo>
                    <a:pt x="0" y="181484"/>
                  </a:moveTo>
                  <a:lnTo>
                    <a:pt x="244305" y="0"/>
                  </a:lnTo>
                  <a:lnTo>
                    <a:pt x="411829" y="349008"/>
                  </a:lnTo>
                  <a:lnTo>
                    <a:pt x="146583" y="565393"/>
                  </a:lnTo>
                  <a:lnTo>
                    <a:pt x="0" y="181484"/>
                  </a:lnTo>
                  <a:close/>
                </a:path>
              </a:pathLst>
            </a:custGeom>
            <a:solidFill>
              <a:srgbClr val="FF0000">
                <a:alpha val="26000"/>
              </a:srgbClr>
            </a:solidFill>
            <a:ln>
              <a:solidFill>
                <a:srgbClr val="244D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63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CE6892F-DD08-1F4C-AA04-15890BC081CE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flipH="1">
              <a:off x="5755461" y="20715869"/>
              <a:ext cx="4142905" cy="951792"/>
            </a:xfrm>
            <a:prstGeom prst="straightConnector1">
              <a:avLst/>
            </a:prstGeom>
            <a:ln w="25400">
              <a:solidFill>
                <a:srgbClr val="244D8F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5787DCB-ACC2-F44D-82C6-5FE5DF95BC2C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H="1" flipV="1">
              <a:off x="5657738" y="22233054"/>
              <a:ext cx="2807291" cy="2210775"/>
            </a:xfrm>
            <a:prstGeom prst="straightConnector1">
              <a:avLst/>
            </a:prstGeom>
            <a:ln w="25400">
              <a:solidFill>
                <a:srgbClr val="244D8F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B134954-0200-C942-B17C-2952D31EF03C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 flipV="1">
              <a:off x="5511155" y="21849146"/>
              <a:ext cx="1724674" cy="80064"/>
            </a:xfrm>
            <a:prstGeom prst="straightConnector1">
              <a:avLst/>
            </a:prstGeom>
            <a:ln w="25400">
              <a:solidFill>
                <a:srgbClr val="244D8F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3D4C5D-131B-C84F-9C3C-C7AE13A9E0DD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H="1" flipV="1">
              <a:off x="5922984" y="22016669"/>
              <a:ext cx="5175652" cy="1231094"/>
            </a:xfrm>
            <a:prstGeom prst="straightConnector1">
              <a:avLst/>
            </a:prstGeom>
            <a:ln w="25400">
              <a:solidFill>
                <a:srgbClr val="244D8F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08692E-0C26-3648-8A21-34AB0346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6671">
              <a:off x="7701326" y="21102856"/>
              <a:ext cx="3014472" cy="298399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0E65072-567E-5341-B700-2D5FE8C91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662" y="1487529"/>
            <a:ext cx="2253729" cy="3024138"/>
          </a:xfrm>
          <a:prstGeom prst="rect">
            <a:avLst/>
          </a:prstGeom>
          <a:ln w="12700">
            <a:solidFill>
              <a:srgbClr val="DC393B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95FECD-32E6-5141-A63C-B42D1A21737E}"/>
              </a:ext>
            </a:extLst>
          </p:cNvPr>
          <p:cNvCxnSpPr>
            <a:cxnSpLocks/>
          </p:cNvCxnSpPr>
          <p:nvPr/>
        </p:nvCxnSpPr>
        <p:spPr>
          <a:xfrm flipH="1">
            <a:off x="7401894" y="1487529"/>
            <a:ext cx="2006367" cy="744571"/>
          </a:xfrm>
          <a:prstGeom prst="straightConnector1">
            <a:avLst/>
          </a:prstGeom>
          <a:ln w="25400">
            <a:solidFill>
              <a:srgbClr val="DC393B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E93E0B-45E4-C546-8CD3-F8B1B34113D8}"/>
              </a:ext>
            </a:extLst>
          </p:cNvPr>
          <p:cNvCxnSpPr>
            <a:cxnSpLocks/>
          </p:cNvCxnSpPr>
          <p:nvPr/>
        </p:nvCxnSpPr>
        <p:spPr>
          <a:xfrm flipH="1" flipV="1">
            <a:off x="8417480" y="4480325"/>
            <a:ext cx="1051355" cy="9098"/>
          </a:xfrm>
          <a:prstGeom prst="straightConnector1">
            <a:avLst/>
          </a:prstGeom>
          <a:ln w="25400">
            <a:solidFill>
              <a:srgbClr val="DC393B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36932E-579C-194B-8DA8-0F71F3008225}"/>
              </a:ext>
            </a:extLst>
          </p:cNvPr>
          <p:cNvSpPr txBox="1"/>
          <p:nvPr/>
        </p:nvSpPr>
        <p:spPr>
          <a:xfrm>
            <a:off x="2184400" y="6265704"/>
            <a:ext cx="89407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Figure: Dynamics and physics domain for the E3SM atmosphere model. (A) Cubed sphere, (B) example element, </a:t>
            </a:r>
            <a:r>
              <a:rPr lang="de-DE" sz="1400" i="1" dirty="0"/>
              <a:t>(C) </a:t>
            </a:r>
            <a:r>
              <a:rPr lang="de-DE" sz="1400" i="1" dirty="0" err="1"/>
              <a:t>example</a:t>
            </a:r>
            <a:r>
              <a:rPr lang="de-DE" sz="1400" i="1" dirty="0"/>
              <a:t> </a:t>
            </a:r>
            <a:r>
              <a:rPr lang="de-DE" sz="1400" i="1" dirty="0" err="1"/>
              <a:t>physics</a:t>
            </a:r>
            <a:r>
              <a:rPr lang="de-DE" sz="1400" i="1" dirty="0"/>
              <a:t> </a:t>
            </a:r>
            <a:r>
              <a:rPr lang="de-DE" sz="1400" i="1" dirty="0" err="1"/>
              <a:t>column</a:t>
            </a:r>
            <a:r>
              <a:rPr lang="de-DE" sz="1400" i="1" dirty="0"/>
              <a:t>.  Image </a:t>
            </a:r>
            <a:r>
              <a:rPr lang="de-DE" sz="1400" i="1" dirty="0" err="1"/>
              <a:t>credit</a:t>
            </a:r>
            <a:r>
              <a:rPr lang="de-DE" sz="1400" i="1" dirty="0"/>
              <a:t>: Dennis et al. (2012) Int. J. </a:t>
            </a:r>
            <a:r>
              <a:rPr lang="de-DE" sz="1400" i="1" dirty="0" err="1"/>
              <a:t>of</a:t>
            </a:r>
            <a:r>
              <a:rPr lang="de-DE" sz="1400" i="1" dirty="0"/>
              <a:t> High Performance Computing </a:t>
            </a:r>
            <a:r>
              <a:rPr lang="de-DE" sz="1400" i="1" dirty="0" err="1"/>
              <a:t>Applications</a:t>
            </a:r>
            <a:r>
              <a:rPr lang="de-DE" sz="1400" i="1" dirty="0"/>
              <a:t> (A </a:t>
            </a:r>
            <a:r>
              <a:rPr lang="de-DE" sz="1400" i="1" dirty="0" err="1"/>
              <a:t>and</a:t>
            </a:r>
            <a:r>
              <a:rPr lang="de-DE" sz="1400" i="1" dirty="0"/>
              <a:t> B).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841DD-71D9-7641-A8BC-BE2E2EF2677B}"/>
              </a:ext>
            </a:extLst>
          </p:cNvPr>
          <p:cNvSpPr txBox="1"/>
          <p:nvPr/>
        </p:nvSpPr>
        <p:spPr>
          <a:xfrm>
            <a:off x="4202323" y="1281214"/>
            <a:ext cx="3180365" cy="707886"/>
          </a:xfrm>
          <a:prstGeom prst="rect">
            <a:avLst/>
          </a:prstGeom>
          <a:solidFill>
            <a:srgbClr val="E7F4F7"/>
          </a:solidFill>
          <a:ln>
            <a:solidFill>
              <a:srgbClr val="244D8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(B) Dynamics is solved on individual elements.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9A6C0-4C4B-5F46-9BD6-4B256E6CE87B}"/>
              </a:ext>
            </a:extLst>
          </p:cNvPr>
          <p:cNvSpPr txBox="1"/>
          <p:nvPr/>
        </p:nvSpPr>
        <p:spPr>
          <a:xfrm>
            <a:off x="8514478" y="4617034"/>
            <a:ext cx="3387368" cy="1323439"/>
          </a:xfrm>
          <a:prstGeom prst="rect">
            <a:avLst/>
          </a:prstGeom>
          <a:solidFill>
            <a:srgbClr val="E7F4F7"/>
          </a:solidFill>
          <a:ln>
            <a:solidFill>
              <a:srgbClr val="DC393B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/>
              <a:t>(C) </a:t>
            </a:r>
            <a:r>
              <a:rPr lang="en-US" sz="2000" dirty="0"/>
              <a:t>Physics is solved over a set of columns defined by the Gauss-</a:t>
            </a:r>
            <a:r>
              <a:rPr lang="en-US" sz="2000" dirty="0" err="1"/>
              <a:t>Lobatto</a:t>
            </a:r>
            <a:r>
              <a:rPr lang="en-US" sz="2000" dirty="0"/>
              <a:t> points of a spectral element.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CBB25-B09A-1046-9515-A450888BD97E}"/>
              </a:ext>
            </a:extLst>
          </p:cNvPr>
          <p:cNvSpPr txBox="1"/>
          <p:nvPr/>
        </p:nvSpPr>
        <p:spPr>
          <a:xfrm>
            <a:off x="293704" y="5232587"/>
            <a:ext cx="416418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(A) The Earth is divided into a cubed sphere of quadrilateral elements.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92AB3DB7-EA6F-9C48-AAA0-9BB897A1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3" y="256768"/>
            <a:ext cx="11274552" cy="771942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277863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9CBE-C8CA-2640-AFE1-2C88DD7E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 - Overconsumption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0F39E-2450-AA46-86D3-29F2D48B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0" y="1564411"/>
            <a:ext cx="5108195" cy="3729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9500F-9EB6-3947-AB8F-CC1B7F1A3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2" y="3428999"/>
            <a:ext cx="2100742" cy="976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F089F-8E24-1247-8483-7D3A155F7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AF9A54-7F39-D241-8073-04C170F90E42}"/>
              </a:ext>
            </a:extLst>
          </p:cNvPr>
          <p:cNvGrpSpPr/>
          <p:nvPr/>
        </p:nvGrpSpPr>
        <p:grpSpPr>
          <a:xfrm>
            <a:off x="864520" y="2285157"/>
            <a:ext cx="2558987" cy="1146484"/>
            <a:chOff x="865115" y="2282515"/>
            <a:chExt cx="2558987" cy="11464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5C31E2-1FAF-CF49-97B6-0918CB6A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DE8D65-EC9E-7448-BFB4-B7E85D1D6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68F262-5360-D14B-981D-37E38970F39B}"/>
              </a:ext>
            </a:extLst>
          </p:cNvPr>
          <p:cNvGrpSpPr/>
          <p:nvPr/>
        </p:nvGrpSpPr>
        <p:grpSpPr>
          <a:xfrm>
            <a:off x="6454877" y="1564411"/>
            <a:ext cx="1789547" cy="461665"/>
            <a:chOff x="6331345" y="-266519"/>
            <a:chExt cx="1789547" cy="461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7C2E83-4075-094D-B499-47CCE775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751" y="-176947"/>
              <a:ext cx="309141" cy="309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18247A-F480-1040-9793-E09F0692E2BD}"/>
                </a:ext>
              </a:extLst>
            </p:cNvPr>
            <p:cNvSpPr txBox="1"/>
            <p:nvPr/>
          </p:nvSpPr>
          <p:spPr>
            <a:xfrm>
              <a:off x="6331345" y="-266519"/>
              <a:ext cx="148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CE810-3D9B-A448-A941-121D52A4DF53}"/>
              </a:ext>
            </a:extLst>
          </p:cNvPr>
          <p:cNvGrpSpPr/>
          <p:nvPr/>
        </p:nvGrpSpPr>
        <p:grpSpPr>
          <a:xfrm>
            <a:off x="9579931" y="1577720"/>
            <a:ext cx="1619949" cy="461665"/>
            <a:chOff x="9558970" y="131759"/>
            <a:chExt cx="1619949" cy="461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695DEB0-EE5B-6746-9F82-745977BBB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575" y="252077"/>
              <a:ext cx="466344" cy="216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E7AD46-3F7A-CE48-B711-9ACDE8C4F065}"/>
                </a:ext>
              </a:extLst>
            </p:cNvPr>
            <p:cNvSpPr txBox="1"/>
            <p:nvPr/>
          </p:nvSpPr>
          <p:spPr>
            <a:xfrm>
              <a:off x="9558970" y="131759"/>
              <a:ext cx="131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Physics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460173-D756-3341-AEB9-4900E8C22785}"/>
              </a:ext>
            </a:extLst>
          </p:cNvPr>
          <p:cNvSpPr txBox="1"/>
          <p:nvPr/>
        </p:nvSpPr>
        <p:spPr>
          <a:xfrm>
            <a:off x="6106227" y="2285157"/>
            <a:ext cx="5893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Sequential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Dynamics moves mass, then physics removes 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7722B2-47BD-974D-9D13-39B11C4E3B14}"/>
              </a:ext>
            </a:extLst>
          </p:cNvPr>
          <p:cNvSpPr txBox="1"/>
          <p:nvPr/>
        </p:nvSpPr>
        <p:spPr>
          <a:xfrm>
            <a:off x="6106227" y="3212342"/>
            <a:ext cx="5893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Parallel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Dynamics prescribes a tendency to 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prescribes a tendency to remove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are applied to the same location in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Potential Mass Conservation Issues</a:t>
            </a:r>
          </a:p>
        </p:txBody>
      </p:sp>
    </p:spTree>
    <p:extLst>
      <p:ext uri="{BB962C8B-B14F-4D97-AF65-F5344CB8AC3E}">
        <p14:creationId xmlns:p14="http://schemas.microsoft.com/office/powerpoint/2010/main" val="742171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9CBE-C8CA-2640-AFE1-2C88DD7E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Issue - Overconsumption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0F39E-2450-AA46-86D3-29F2D48B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0" y="1564411"/>
            <a:ext cx="5108195" cy="3729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9500F-9EB6-3947-AB8F-CC1B7F1A3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2" y="3428999"/>
            <a:ext cx="2100742" cy="976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F089F-8E24-1247-8483-7D3A155F7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AF9A54-7F39-D241-8073-04C170F90E42}"/>
              </a:ext>
            </a:extLst>
          </p:cNvPr>
          <p:cNvGrpSpPr/>
          <p:nvPr/>
        </p:nvGrpSpPr>
        <p:grpSpPr>
          <a:xfrm>
            <a:off x="3047908" y="2310753"/>
            <a:ext cx="2558987" cy="1146484"/>
            <a:chOff x="865115" y="2282515"/>
            <a:chExt cx="2558987" cy="11464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5C31E2-1FAF-CF49-97B6-0918CB6A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DE8D65-EC9E-7448-BFB4-B7E85D1D6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8D67DE-0762-BD43-A35A-519432D75C05}"/>
              </a:ext>
            </a:extLst>
          </p:cNvPr>
          <p:cNvSpPr txBox="1"/>
          <p:nvPr/>
        </p:nvSpPr>
        <p:spPr>
          <a:xfrm>
            <a:off x="5989015" y="1564411"/>
            <a:ext cx="52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b="1" dirty="0"/>
              <a:t>Clipping: </a:t>
            </a:r>
            <a:r>
              <a:rPr lang="en-US" sz="2000" dirty="0"/>
              <a:t>Setting all negative masses to zero.</a:t>
            </a:r>
            <a:endParaRPr lang="en-US" sz="2000" b="1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b="1" dirty="0"/>
              <a:t>Mass Fixer: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000" b="1" dirty="0"/>
              <a:t>Weighted Horizontal Distribution: </a:t>
            </a:r>
            <a:r>
              <a:rPr lang="en-US" sz="2000" dirty="0"/>
              <a:t>Drawing mass from neighboring nodes horizontally.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000" b="1" dirty="0"/>
              <a:t>Weighted Vertical Distribution: </a:t>
            </a:r>
            <a:r>
              <a:rPr lang="en-US" sz="2000" dirty="0"/>
              <a:t>Drawing mass from neighboring levels vertically.</a:t>
            </a:r>
          </a:p>
          <a:p>
            <a:pPr marL="971550" lvl="1" indent="-514350">
              <a:spcBef>
                <a:spcPts val="600"/>
              </a:spcBef>
              <a:spcAft>
                <a:spcPts val="600"/>
              </a:spcAft>
              <a:buFont typeface="+mj-lt"/>
              <a:buAutoNum type="romanLcPeriod"/>
            </a:pPr>
            <a:r>
              <a:rPr lang="en-US" sz="2000" b="1" dirty="0"/>
              <a:t>Full Element Distribution: </a:t>
            </a:r>
            <a:r>
              <a:rPr lang="en-US" sz="2000" dirty="0"/>
              <a:t>Drawing mass from all points within an element.</a:t>
            </a:r>
          </a:p>
        </p:txBody>
      </p:sp>
    </p:spTree>
    <p:extLst>
      <p:ext uri="{BB962C8B-B14F-4D97-AF65-F5344CB8AC3E}">
        <p14:creationId xmlns:p14="http://schemas.microsoft.com/office/powerpoint/2010/main" val="353186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D2DD9-1AE7-CA45-9ACA-A95C2EA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" y="1564411"/>
            <a:ext cx="5108195" cy="37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6F821-3A79-2E4F-9841-56D882094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60" y="3429000"/>
            <a:ext cx="2100742" cy="976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30E58-44B2-004C-92DE-07D89F706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76CA93-7B70-0344-909A-4C203E9C0775}"/>
              </a:ext>
            </a:extLst>
          </p:cNvPr>
          <p:cNvGrpSpPr/>
          <p:nvPr/>
        </p:nvGrpSpPr>
        <p:grpSpPr>
          <a:xfrm>
            <a:off x="865115" y="2282515"/>
            <a:ext cx="2558987" cy="1146484"/>
            <a:chOff x="865115" y="2282515"/>
            <a:chExt cx="2558987" cy="1146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45761C-401A-6949-907D-437FFDC8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FF3CB2-286F-BC4C-9B53-C34FE82A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/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blipFill>
                <a:blip r:embed="rId7"/>
                <a:stretch>
                  <a:fillRect l="-3077" t="-4255" r="-230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/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blipFill>
                <a:blip r:embed="rId8"/>
                <a:stretch>
                  <a:fillRect l="-3478" t="-2174" r="-347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8D343-6CEB-1349-A2E0-286DE698F11B}"/>
              </a:ext>
            </a:extLst>
          </p:cNvPr>
          <p:cNvGrpSpPr/>
          <p:nvPr/>
        </p:nvGrpSpPr>
        <p:grpSpPr>
          <a:xfrm>
            <a:off x="6654902" y="401173"/>
            <a:ext cx="1789547" cy="461665"/>
            <a:chOff x="6331345" y="-266519"/>
            <a:chExt cx="1789547" cy="461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3CD8E4-C146-874C-BC96-28FCA4F6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751" y="-176947"/>
              <a:ext cx="309141" cy="309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D6F6A-11B0-F048-96F2-3DFA71BBF457}"/>
                </a:ext>
              </a:extLst>
            </p:cNvPr>
            <p:cNvSpPr txBox="1"/>
            <p:nvPr/>
          </p:nvSpPr>
          <p:spPr>
            <a:xfrm>
              <a:off x="6331345" y="-266519"/>
              <a:ext cx="148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CD25B-38C2-174D-87D7-82F861F8D2DD}"/>
              </a:ext>
            </a:extLst>
          </p:cNvPr>
          <p:cNvGrpSpPr/>
          <p:nvPr/>
        </p:nvGrpSpPr>
        <p:grpSpPr>
          <a:xfrm>
            <a:off x="9779956" y="414482"/>
            <a:ext cx="1619949" cy="461665"/>
            <a:chOff x="9558970" y="131759"/>
            <a:chExt cx="1619949" cy="461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094ED-1FBD-664F-A47D-55A030FD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575" y="252077"/>
              <a:ext cx="466344" cy="216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20F56-6A25-2740-AE92-7D80C1639326}"/>
                </a:ext>
              </a:extLst>
            </p:cNvPr>
            <p:cNvSpPr txBox="1"/>
            <p:nvPr/>
          </p:nvSpPr>
          <p:spPr>
            <a:xfrm>
              <a:off x="9558970" y="131759"/>
              <a:ext cx="131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Physics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35567C4-B58A-DA4D-A9E8-545DC3069C59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6EC730-EC6B-D445-BD71-501C6B768B55}"/>
              </a:ext>
            </a:extLst>
          </p:cNvPr>
          <p:cNvSpPr txBox="1"/>
          <p:nvPr/>
        </p:nvSpPr>
        <p:spPr>
          <a:xfrm>
            <a:off x="6094476" y="2003039"/>
            <a:ext cx="5893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 startAt="3"/>
            </a:pPr>
            <a:r>
              <a:rPr lang="en-US" sz="2000" b="1" dirty="0"/>
              <a:t>Consistent-Parallel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Dynamics prescribes a tendency to 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prescribes a tendency to remove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tendency is advected along with dynamics.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856C74-D369-AB41-A6AF-0AF28451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5" y="3764983"/>
            <a:ext cx="764240" cy="7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26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D2DD9-1AE7-CA45-9ACA-A95C2EA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" y="1564411"/>
            <a:ext cx="5108195" cy="3729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30E58-44B2-004C-92DE-07D89F706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76CA93-7B70-0344-909A-4C203E9C0775}"/>
              </a:ext>
            </a:extLst>
          </p:cNvPr>
          <p:cNvGrpSpPr/>
          <p:nvPr/>
        </p:nvGrpSpPr>
        <p:grpSpPr>
          <a:xfrm>
            <a:off x="3233616" y="2283837"/>
            <a:ext cx="2558987" cy="1146484"/>
            <a:chOff x="865115" y="2282515"/>
            <a:chExt cx="2558987" cy="1146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45761C-401A-6949-907D-437FFDC8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FF3CB2-286F-BC4C-9B53-C34FE82A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/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blipFill>
                <a:blip r:embed="rId7"/>
                <a:stretch>
                  <a:fillRect l="-3077" t="-4255" r="-230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/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blipFill>
                <a:blip r:embed="rId8"/>
                <a:stretch>
                  <a:fillRect l="-3478" t="-2174" r="-347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8D343-6CEB-1349-A2E0-286DE698F11B}"/>
              </a:ext>
            </a:extLst>
          </p:cNvPr>
          <p:cNvGrpSpPr/>
          <p:nvPr/>
        </p:nvGrpSpPr>
        <p:grpSpPr>
          <a:xfrm>
            <a:off x="6654902" y="401173"/>
            <a:ext cx="1789547" cy="461665"/>
            <a:chOff x="6331345" y="-266519"/>
            <a:chExt cx="1789547" cy="461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3CD8E4-C146-874C-BC96-28FCA4F6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751" y="-176947"/>
              <a:ext cx="309141" cy="309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D6F6A-11B0-F048-96F2-3DFA71BBF457}"/>
                </a:ext>
              </a:extLst>
            </p:cNvPr>
            <p:cNvSpPr txBox="1"/>
            <p:nvPr/>
          </p:nvSpPr>
          <p:spPr>
            <a:xfrm>
              <a:off x="6331345" y="-266519"/>
              <a:ext cx="148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CD25B-38C2-174D-87D7-82F861F8D2DD}"/>
              </a:ext>
            </a:extLst>
          </p:cNvPr>
          <p:cNvGrpSpPr/>
          <p:nvPr/>
        </p:nvGrpSpPr>
        <p:grpSpPr>
          <a:xfrm>
            <a:off x="9779956" y="414482"/>
            <a:ext cx="1619949" cy="461665"/>
            <a:chOff x="9558970" y="131759"/>
            <a:chExt cx="1619949" cy="461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094ED-1FBD-664F-A47D-55A030FD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575" y="252077"/>
              <a:ext cx="466344" cy="216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20F56-6A25-2740-AE92-7D80C1639326}"/>
                </a:ext>
              </a:extLst>
            </p:cNvPr>
            <p:cNvSpPr txBox="1"/>
            <p:nvPr/>
          </p:nvSpPr>
          <p:spPr>
            <a:xfrm>
              <a:off x="9558970" y="131759"/>
              <a:ext cx="131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Physics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35567C4-B58A-DA4D-A9E8-545DC3069C59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6EC730-EC6B-D445-BD71-501C6B768B55}"/>
              </a:ext>
            </a:extLst>
          </p:cNvPr>
          <p:cNvSpPr txBox="1"/>
          <p:nvPr/>
        </p:nvSpPr>
        <p:spPr>
          <a:xfrm>
            <a:off x="6094476" y="2003039"/>
            <a:ext cx="5893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 startAt="3"/>
            </a:pPr>
            <a:r>
              <a:rPr lang="en-US" sz="2000" b="1" dirty="0"/>
              <a:t>Consistent-Parallel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Dynamics prescribes a tendency to 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prescribes a tendency to remove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tendency is advected along with dynamics.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88A9B5-7777-5846-B0AE-9F5AA5D962C0}"/>
              </a:ext>
            </a:extLst>
          </p:cNvPr>
          <p:cNvGrpSpPr/>
          <p:nvPr/>
        </p:nvGrpSpPr>
        <p:grpSpPr>
          <a:xfrm>
            <a:off x="3233616" y="3428999"/>
            <a:ext cx="2558987" cy="1100223"/>
            <a:chOff x="865115" y="3429000"/>
            <a:chExt cx="2558987" cy="11002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D6F821-3A79-2E4F-9841-56D882094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360" y="3429000"/>
              <a:ext cx="2100742" cy="9769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5856C74-D369-AB41-A6AF-0AF28451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3764983"/>
              <a:ext cx="764240" cy="764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9545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655D1-F72B-6146-A1AF-34FCDD614561}"/>
              </a:ext>
            </a:extLst>
          </p:cNvPr>
          <p:cNvSpPr txBox="1"/>
          <p:nvPr/>
        </p:nvSpPr>
        <p:spPr>
          <a:xfrm>
            <a:off x="478162" y="1028710"/>
            <a:ext cx="113118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After implementing parallel physics/dynamics, we found: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Little change to model climate*.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For a given number of core hours, PS allows for faster time to solution than SS (at higher core counts)*.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Parallel splitting requires smaller ∆t for stability, canceling the benefit of faster throughput.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Due to overcompensation between physics and dynamics.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PS leads to mass conservation errors.</a:t>
            </a:r>
          </a:p>
        </p:txBody>
      </p:sp>
      <p:sp>
        <p:nvSpPr>
          <p:cNvPr id="3" name="Title 19">
            <a:extLst>
              <a:ext uri="{FF2B5EF4-FFF2-40B4-BE49-F238E27FC236}">
                <a16:creationId xmlns:a16="http://schemas.microsoft.com/office/drawing/2014/main" id="{D538121E-6967-5041-902C-3ACA629F6D72}"/>
              </a:ext>
            </a:extLst>
          </p:cNvPr>
          <p:cNvSpPr txBox="1">
            <a:spLocks/>
          </p:cNvSpPr>
          <p:nvPr/>
        </p:nvSpPr>
        <p:spPr>
          <a:xfrm>
            <a:off x="477673" y="256768"/>
            <a:ext cx="11274552" cy="7719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ED5AB-4FE9-EB4A-8804-EF8C7D847500}"/>
              </a:ext>
            </a:extLst>
          </p:cNvPr>
          <p:cNvSpPr txBox="1"/>
          <p:nvPr/>
        </p:nvSpPr>
        <p:spPr>
          <a:xfrm>
            <a:off x="6606862" y="5860802"/>
            <a:ext cx="605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At the timestep needed for stability in parallel-splitting</a:t>
            </a:r>
          </a:p>
        </p:txBody>
      </p:sp>
    </p:spTree>
    <p:extLst>
      <p:ext uri="{BB962C8B-B14F-4D97-AF65-F5344CB8AC3E}">
        <p14:creationId xmlns:p14="http://schemas.microsoft.com/office/powerpoint/2010/main" val="761011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4655D1-F72B-6146-A1AF-34FCDD614561}"/>
              </a:ext>
            </a:extLst>
          </p:cNvPr>
          <p:cNvSpPr txBox="1"/>
          <p:nvPr/>
        </p:nvSpPr>
        <p:spPr>
          <a:xfrm>
            <a:off x="478162" y="1028710"/>
            <a:ext cx="113118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After implementing parallel physics/dynamics, we found: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Little change to model climate*.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For a given number of core hours, PS allows for faster time to solution than SS (at higher core counts)*.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Parallel splitting requires smaller ∆t for stability, canceling the benefit of faster throughput. </a:t>
            </a:r>
            <a:r>
              <a:rPr lang="en-US" sz="2800" dirty="0">
                <a:solidFill>
                  <a:srgbClr val="00B050"/>
                </a:solidFill>
              </a:rPr>
              <a:t>A smaller timestep isn’t all bad -&gt; more accurate.</a:t>
            </a:r>
            <a:endParaRPr lang="en-US" sz="2800" dirty="0">
              <a:solidFill>
                <a:srgbClr val="FF0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Due to overcompensation between physics and dynamics.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Apply stabilization mechanisms (i.e. </a:t>
            </a:r>
            <a:r>
              <a:rPr lang="en-US" sz="2800" dirty="0" err="1">
                <a:solidFill>
                  <a:srgbClr val="00B050"/>
                </a:solidFill>
              </a:rPr>
              <a:t>hyperviscosity</a:t>
            </a:r>
            <a:r>
              <a:rPr lang="en-US" sz="2800" dirty="0">
                <a:solidFill>
                  <a:srgbClr val="00B050"/>
                </a:solidFill>
              </a:rPr>
              <a:t>) after physics/dynamics coupling.</a:t>
            </a:r>
            <a:endParaRPr lang="en-US" sz="2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PS leads to mass conservation errors.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Better handling of mass conservation (i.e. tendency advection)</a:t>
            </a:r>
          </a:p>
        </p:txBody>
      </p:sp>
      <p:sp>
        <p:nvSpPr>
          <p:cNvPr id="3" name="Title 19">
            <a:extLst>
              <a:ext uri="{FF2B5EF4-FFF2-40B4-BE49-F238E27FC236}">
                <a16:creationId xmlns:a16="http://schemas.microsoft.com/office/drawing/2014/main" id="{D538121E-6967-5041-902C-3ACA629F6D72}"/>
              </a:ext>
            </a:extLst>
          </p:cNvPr>
          <p:cNvSpPr txBox="1">
            <a:spLocks/>
          </p:cNvSpPr>
          <p:nvPr/>
        </p:nvSpPr>
        <p:spPr>
          <a:xfrm>
            <a:off x="477673" y="256768"/>
            <a:ext cx="11274552" cy="7719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EE5F6-FF15-2040-B2D5-E5F871764505}"/>
              </a:ext>
            </a:extLst>
          </p:cNvPr>
          <p:cNvSpPr txBox="1"/>
          <p:nvPr/>
        </p:nvSpPr>
        <p:spPr>
          <a:xfrm>
            <a:off x="6606862" y="5860802"/>
            <a:ext cx="605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At the timestep needed for stability in parallel-splitting</a:t>
            </a:r>
          </a:p>
        </p:txBody>
      </p:sp>
    </p:spTree>
    <p:extLst>
      <p:ext uri="{BB962C8B-B14F-4D97-AF65-F5344CB8AC3E}">
        <p14:creationId xmlns:p14="http://schemas.microsoft.com/office/powerpoint/2010/main" val="247004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9">
            <a:extLst>
              <a:ext uri="{FF2B5EF4-FFF2-40B4-BE49-F238E27FC236}">
                <a16:creationId xmlns:a16="http://schemas.microsoft.com/office/drawing/2014/main" id="{D8643EEC-A5D5-E44D-8C27-DB87D729C504}"/>
              </a:ext>
            </a:extLst>
          </p:cNvPr>
          <p:cNvSpPr txBox="1">
            <a:spLocks/>
          </p:cNvSpPr>
          <p:nvPr/>
        </p:nvSpPr>
        <p:spPr>
          <a:xfrm>
            <a:off x="477673" y="256768"/>
            <a:ext cx="11274552" cy="7719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Acknowledgements:</a:t>
            </a:r>
          </a:p>
        </p:txBody>
      </p:sp>
      <p:sp>
        <p:nvSpPr>
          <p:cNvPr id="4" name="Title 19">
            <a:extLst>
              <a:ext uri="{FF2B5EF4-FFF2-40B4-BE49-F238E27FC236}">
                <a16:creationId xmlns:a16="http://schemas.microsoft.com/office/drawing/2014/main" id="{1C296054-BE5D-1D4D-8C78-4780F08EF3B0}"/>
              </a:ext>
            </a:extLst>
          </p:cNvPr>
          <p:cNvSpPr txBox="1">
            <a:spLocks/>
          </p:cNvSpPr>
          <p:nvPr/>
        </p:nvSpPr>
        <p:spPr>
          <a:xfrm>
            <a:off x="477673" y="2657058"/>
            <a:ext cx="11274552" cy="7719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CB787-96DF-E942-9EC2-BBD69F9E053A}"/>
              </a:ext>
            </a:extLst>
          </p:cNvPr>
          <p:cNvSpPr txBox="1"/>
          <p:nvPr/>
        </p:nvSpPr>
        <p:spPr>
          <a:xfrm>
            <a:off x="477673" y="1153551"/>
            <a:ext cx="1107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work was supported by the DOE Code Modernization and Validation-Software Engineering (CMDV-SE) project.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CC058-6F21-C84A-99F3-D859209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475" y="4137935"/>
            <a:ext cx="1828800" cy="1504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0AE848-3D9F-0247-9DFE-8CA06C4E9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680" y="4133589"/>
            <a:ext cx="1642599" cy="1508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6AFE5A-692C-AE40-8BE3-B4792AAA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00" y="4133589"/>
            <a:ext cx="2630284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56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9">
            <a:extLst>
              <a:ext uri="{FF2B5EF4-FFF2-40B4-BE49-F238E27FC236}">
                <a16:creationId xmlns:a16="http://schemas.microsoft.com/office/drawing/2014/main" id="{294C4DEA-F47D-5841-A795-7FC54C4ED0AC}"/>
              </a:ext>
            </a:extLst>
          </p:cNvPr>
          <p:cNvSpPr txBox="1">
            <a:spLocks/>
          </p:cNvSpPr>
          <p:nvPr/>
        </p:nvSpPr>
        <p:spPr>
          <a:xfrm>
            <a:off x="496824" y="3043029"/>
            <a:ext cx="11274552" cy="7719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519994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0535A-15A3-5247-86D0-C13EC0D0C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3" y="282550"/>
            <a:ext cx="3350163" cy="1695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25D2B-7340-924C-81A0-C402890D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382" y="1211152"/>
            <a:ext cx="8136933" cy="42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81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B0535A-15A3-5247-86D0-C13EC0D0C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93" y="282550"/>
            <a:ext cx="3350163" cy="1695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25D2B-7340-924C-81A0-C402890D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383" y="1392703"/>
            <a:ext cx="8474932" cy="39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98175-581D-3E4F-8CAF-CD9891820965}"/>
              </a:ext>
            </a:extLst>
          </p:cNvPr>
          <p:cNvSpPr txBox="1">
            <a:spLocks/>
          </p:cNvSpPr>
          <p:nvPr/>
        </p:nvSpPr>
        <p:spPr>
          <a:xfrm>
            <a:off x="359825" y="-275385"/>
            <a:ext cx="82296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Coupling methods: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EC58C-6810-C94D-AFDC-D41D6BFC98FC}"/>
              </a:ext>
            </a:extLst>
          </p:cNvPr>
          <p:cNvSpPr txBox="1"/>
          <p:nvPr/>
        </p:nvSpPr>
        <p:spPr>
          <a:xfrm>
            <a:off x="359825" y="1021350"/>
            <a:ext cx="9143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Sequential Split (SS, aka time split/fractional steps):</a:t>
            </a:r>
            <a:r>
              <a:rPr lang="en-US" sz="1700" dirty="0"/>
              <a:t> State is updated after each process.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AD8BEC-3296-6C43-9615-9651989D47DF}"/>
              </a:ext>
            </a:extLst>
          </p:cNvPr>
          <p:cNvGrpSpPr>
            <a:grpSpLocks noChangeAspect="1"/>
          </p:cNvGrpSpPr>
          <p:nvPr/>
        </p:nvGrpSpPr>
        <p:grpSpPr>
          <a:xfrm>
            <a:off x="913963" y="1529936"/>
            <a:ext cx="11038212" cy="736744"/>
            <a:chOff x="-310416" y="2094490"/>
            <a:chExt cx="8499762" cy="56731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9B6D0BA-AAF0-3345-AB5B-87B3CB42C9A6}"/>
                </a:ext>
              </a:extLst>
            </p:cNvPr>
            <p:cNvSpPr/>
            <p:nvPr/>
          </p:nvSpPr>
          <p:spPr>
            <a:xfrm>
              <a:off x="-310416" y="20944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4502D4-6359-F84E-902A-23435D9190B6}"/>
                </a:ext>
              </a:extLst>
            </p:cNvPr>
            <p:cNvSpPr/>
            <p:nvPr/>
          </p:nvSpPr>
          <p:spPr>
            <a:xfrm>
              <a:off x="809070" y="20944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46DDEFE-CDA3-E042-AD94-D79CC0A97EDC}"/>
                </a:ext>
              </a:extLst>
            </p:cNvPr>
            <p:cNvSpPr/>
            <p:nvPr/>
          </p:nvSpPr>
          <p:spPr>
            <a:xfrm>
              <a:off x="18875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F9B938A-B80D-EE49-B0E4-E29A5386A424}"/>
                </a:ext>
              </a:extLst>
            </p:cNvPr>
            <p:cNvSpPr/>
            <p:nvPr/>
          </p:nvSpPr>
          <p:spPr>
            <a:xfrm>
              <a:off x="3402415" y="2098762"/>
              <a:ext cx="100234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EA83917-F05F-D443-B5BC-5D64F3BDF47C}"/>
                </a:ext>
              </a:extLst>
            </p:cNvPr>
            <p:cNvSpPr/>
            <p:nvPr/>
          </p:nvSpPr>
          <p:spPr>
            <a:xfrm>
              <a:off x="4651410" y="209876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D01E0EA-8AC7-F94C-B462-124A0513286A}"/>
                </a:ext>
              </a:extLst>
            </p:cNvPr>
            <p:cNvSpPr/>
            <p:nvPr/>
          </p:nvSpPr>
          <p:spPr>
            <a:xfrm>
              <a:off x="57229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87DFF68-91D1-8F40-B955-CA39ABB55637}"/>
                </a:ext>
              </a:extLst>
            </p:cNvPr>
            <p:cNvSpPr/>
            <p:nvPr/>
          </p:nvSpPr>
          <p:spPr>
            <a:xfrm>
              <a:off x="7237190" y="20944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189B554-E0AD-674A-A734-1C630ACF7DD9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27159" y="236767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29D727-A3D7-E141-B1D6-AC700BFD112C}"/>
                </a:ext>
              </a:extLst>
            </p:cNvPr>
            <p:cNvCxnSpPr/>
            <p:nvPr/>
          </p:nvCxnSpPr>
          <p:spPr>
            <a:xfrm>
              <a:off x="1642131" y="2376012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6AE469D-4448-6B46-835C-5A7FEDFAB8AD}"/>
                </a:ext>
              </a:extLst>
            </p:cNvPr>
            <p:cNvCxnSpPr/>
            <p:nvPr/>
          </p:nvCxnSpPr>
          <p:spPr>
            <a:xfrm>
              <a:off x="3144314" y="235712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BDA72D-7B29-A043-8011-77BE14785B56}"/>
                </a:ext>
              </a:extLst>
            </p:cNvPr>
            <p:cNvCxnSpPr/>
            <p:nvPr/>
          </p:nvCxnSpPr>
          <p:spPr>
            <a:xfrm>
              <a:off x="4415279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37E4A0B-7D7D-BD42-81AA-F3B017056C5D}"/>
                </a:ext>
              </a:extLst>
            </p:cNvPr>
            <p:cNvCxnSpPr/>
            <p:nvPr/>
          </p:nvCxnSpPr>
          <p:spPr>
            <a:xfrm>
              <a:off x="5476285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540D63C-6C90-D049-8962-B90B29F5729F}"/>
                </a:ext>
              </a:extLst>
            </p:cNvPr>
            <p:cNvCxnSpPr/>
            <p:nvPr/>
          </p:nvCxnSpPr>
          <p:spPr>
            <a:xfrm>
              <a:off x="6971116" y="2363505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C0EBFC-9FD3-D248-8400-AA3E67D80419}"/>
              </a:ext>
            </a:extLst>
          </p:cNvPr>
          <p:cNvSpPr txBox="1"/>
          <p:nvPr/>
        </p:nvSpPr>
        <p:spPr>
          <a:xfrm>
            <a:off x="359825" y="3010803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Parallel Split (PS , aka process/additive split):</a:t>
            </a:r>
            <a:r>
              <a:rPr lang="en-US" sz="1700" dirty="0"/>
              <a:t> All processes are computed from the same state.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5C0B2-97E0-0347-9424-E350E3AD31E1}"/>
              </a:ext>
            </a:extLst>
          </p:cNvPr>
          <p:cNvGrpSpPr>
            <a:grpSpLocks noChangeAspect="1"/>
          </p:cNvGrpSpPr>
          <p:nvPr/>
        </p:nvGrpSpPr>
        <p:grpSpPr>
          <a:xfrm>
            <a:off x="913963" y="3454799"/>
            <a:ext cx="7915802" cy="2018720"/>
            <a:chOff x="946884" y="-232340"/>
            <a:chExt cx="4765962" cy="129600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E8A83FB-279A-1740-BBEF-5F0A5AB5E9C7}"/>
                </a:ext>
              </a:extLst>
            </p:cNvPr>
            <p:cNvSpPr/>
            <p:nvPr/>
          </p:nvSpPr>
          <p:spPr>
            <a:xfrm>
              <a:off x="2091770" y="-22115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EE9B4B4-11B0-E04F-81B7-4F99C25E4C3E}"/>
                </a:ext>
              </a:extLst>
            </p:cNvPr>
            <p:cNvSpPr/>
            <p:nvPr/>
          </p:nvSpPr>
          <p:spPr>
            <a:xfrm>
              <a:off x="946884" y="1513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18C2D0F-5F33-A148-89B6-0E2CD3540FD1}"/>
                </a:ext>
              </a:extLst>
            </p:cNvPr>
            <p:cNvSpPr/>
            <p:nvPr/>
          </p:nvSpPr>
          <p:spPr>
            <a:xfrm>
              <a:off x="3170232" y="-23234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tend1</a:t>
              </a:r>
              <a:r>
                <a:rPr kumimoji="0" lang="en-US" sz="15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2BBB435-C634-1E41-8F0B-B14137DA1322}"/>
                </a:ext>
              </a:extLst>
            </p:cNvPr>
            <p:cNvSpPr/>
            <p:nvPr/>
          </p:nvSpPr>
          <p:spPr>
            <a:xfrm>
              <a:off x="4760690" y="1035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7DCC40A-4D5A-E94B-8D7B-D0797B88F38B}"/>
                </a:ext>
              </a:extLst>
            </p:cNvPr>
            <p:cNvSpPr/>
            <p:nvPr/>
          </p:nvSpPr>
          <p:spPr>
            <a:xfrm>
              <a:off x="2091770" y="50062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297C1B-2394-9946-A73A-C3F7DBEC2C79}"/>
                </a:ext>
              </a:extLst>
            </p:cNvPr>
            <p:cNvCxnSpPr>
              <a:endCxn id="18" idx="1"/>
            </p:cNvCxnSpPr>
            <p:nvPr/>
          </p:nvCxnSpPr>
          <p:spPr>
            <a:xfrm flipV="1">
              <a:off x="1787760" y="60368"/>
              <a:ext cx="304010" cy="35829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5CE0489-A768-8041-849D-47D3DEDEC5F6}"/>
                </a:ext>
              </a:extLst>
            </p:cNvPr>
            <p:cNvSpPr/>
            <p:nvPr/>
          </p:nvSpPr>
          <p:spPr>
            <a:xfrm>
              <a:off x="3170232" y="49853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5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3CCBA2-C82A-1641-96BB-C53FF4546C27}"/>
                </a:ext>
              </a:extLst>
            </p:cNvPr>
            <p:cNvCxnSpPr>
              <a:endCxn id="22" idx="1"/>
            </p:cNvCxnSpPr>
            <p:nvPr/>
          </p:nvCxnSpPr>
          <p:spPr>
            <a:xfrm>
              <a:off x="1787760" y="418662"/>
              <a:ext cx="304010" cy="3634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3CB1A5-4BA6-1B46-9B02-8CCBD13BBEAA}"/>
                </a:ext>
              </a:extLst>
            </p:cNvPr>
            <p:cNvCxnSpPr>
              <a:endCxn id="20" idx="1"/>
            </p:cNvCxnSpPr>
            <p:nvPr/>
          </p:nvCxnSpPr>
          <p:spPr>
            <a:xfrm flipV="1">
              <a:off x="2916645" y="49182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D553A9B-6A13-B141-A43A-D390256FB0C5}"/>
                </a:ext>
              </a:extLst>
            </p:cNvPr>
            <p:cNvCxnSpPr/>
            <p:nvPr/>
          </p:nvCxnSpPr>
          <p:spPr>
            <a:xfrm flipV="1">
              <a:off x="2916645" y="782146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AF5780-E323-E043-8DB8-069FF40B80A0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4405716" y="67460"/>
              <a:ext cx="354974" cy="31765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33BC2DA-5CAB-CD4A-BD15-9417467CEA3F}"/>
                </a:ext>
              </a:extLst>
            </p:cNvPr>
            <p:cNvCxnSpPr>
              <a:endCxn id="21" idx="1"/>
            </p:cNvCxnSpPr>
            <p:nvPr/>
          </p:nvCxnSpPr>
          <p:spPr>
            <a:xfrm flipV="1">
              <a:off x="4405716" y="385112"/>
              <a:ext cx="354974" cy="41121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5BAE736-B34E-5C48-921A-97F3D19B0A42}"/>
              </a:ext>
            </a:extLst>
          </p:cNvPr>
          <p:cNvSpPr txBox="1"/>
          <p:nvPr/>
        </p:nvSpPr>
        <p:spPr>
          <a:xfrm>
            <a:off x="907161" y="2471367"/>
            <a:ext cx="6879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Used in E3SM physics and for E3SM physics/dynamics coupling.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5EFF4D-F585-6A48-839B-7E903C8A5051}"/>
              </a:ext>
            </a:extLst>
          </p:cNvPr>
          <p:cNvSpPr txBox="1"/>
          <p:nvPr/>
        </p:nvSpPr>
        <p:spPr>
          <a:xfrm>
            <a:off x="9348528" y="4277860"/>
            <a:ext cx="272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Used in E3SM microphysics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19D5E01D-55CD-8247-9DC5-7BF8EE2ED8EA}"/>
              </a:ext>
            </a:extLst>
          </p:cNvPr>
          <p:cNvSpPr/>
          <p:nvPr/>
        </p:nvSpPr>
        <p:spPr>
          <a:xfrm>
            <a:off x="9131949" y="3472224"/>
            <a:ext cx="86701" cy="1998034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8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A118BA-9B73-D949-9479-5B06D0F162F4}"/>
              </a:ext>
            </a:extLst>
          </p:cNvPr>
          <p:cNvGrpSpPr/>
          <p:nvPr/>
        </p:nvGrpSpPr>
        <p:grpSpPr>
          <a:xfrm>
            <a:off x="504624" y="1864659"/>
            <a:ext cx="11182753" cy="3128683"/>
            <a:chOff x="504623" y="300317"/>
            <a:chExt cx="11182753" cy="312868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A3FA575-CB0F-B047-BB17-F91CFD19C2B0}"/>
                </a:ext>
              </a:extLst>
            </p:cNvPr>
            <p:cNvSpPr/>
            <p:nvPr/>
          </p:nvSpPr>
          <p:spPr>
            <a:xfrm>
              <a:off x="504623" y="1232632"/>
              <a:ext cx="2364059" cy="218861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6F80B8-9893-5641-AFCB-7C9D496F863C}"/>
                </a:ext>
              </a:extLst>
            </p:cNvPr>
            <p:cNvSpPr txBox="1"/>
            <p:nvPr/>
          </p:nvSpPr>
          <p:spPr>
            <a:xfrm>
              <a:off x="504623" y="1232632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CAM_Run1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9A4FFC9-6C26-284C-8C91-BB5137DC1D37}"/>
                </a:ext>
              </a:extLst>
            </p:cNvPr>
            <p:cNvSpPr/>
            <p:nvPr/>
          </p:nvSpPr>
          <p:spPr>
            <a:xfrm>
              <a:off x="772903" y="1837100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EB43E4-FB27-674B-B62C-712C728D49E4}"/>
                </a:ext>
              </a:extLst>
            </p:cNvPr>
            <p:cNvSpPr txBox="1"/>
            <p:nvPr/>
          </p:nvSpPr>
          <p:spPr>
            <a:xfrm>
              <a:off x="772903" y="1945931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stepon_run1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E42B642-EFC9-D04D-8DDB-2530B675F1D3}"/>
                </a:ext>
              </a:extLst>
            </p:cNvPr>
            <p:cNvSpPr/>
            <p:nvPr/>
          </p:nvSpPr>
          <p:spPr>
            <a:xfrm>
              <a:off x="772903" y="2643962"/>
              <a:ext cx="1814285" cy="6177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31EE8-2383-A54E-83FE-3792280C1078}"/>
                </a:ext>
              </a:extLst>
            </p:cNvPr>
            <p:cNvSpPr txBox="1"/>
            <p:nvPr/>
          </p:nvSpPr>
          <p:spPr>
            <a:xfrm>
              <a:off x="772903" y="2752792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phys_run1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9C5CA5-3A0C-BA42-9387-337F19905828}"/>
                </a:ext>
              </a:extLst>
            </p:cNvPr>
            <p:cNvCxnSpPr>
              <a:cxnSpLocks/>
              <a:stCxn id="7" idx="0"/>
              <a:endCxn id="5" idx="2"/>
            </p:cNvCxnSpPr>
            <p:nvPr/>
          </p:nvCxnSpPr>
          <p:spPr>
            <a:xfrm flipV="1">
              <a:off x="1680046" y="2454871"/>
              <a:ext cx="0" cy="1890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3B96DF5-504F-814E-AEA2-81B5207CA1D9}"/>
                </a:ext>
              </a:extLst>
            </p:cNvPr>
            <p:cNvSpPr/>
            <p:nvPr/>
          </p:nvSpPr>
          <p:spPr>
            <a:xfrm>
              <a:off x="3447547" y="1243740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811D9E-399F-BC47-830A-B67E4C522C0F}"/>
                </a:ext>
              </a:extLst>
            </p:cNvPr>
            <p:cNvSpPr txBox="1"/>
            <p:nvPr/>
          </p:nvSpPr>
          <p:spPr>
            <a:xfrm>
              <a:off x="3447547" y="1243740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CAM_Run2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90E8510-1BDC-F641-B463-5A7A187F2495}"/>
                </a:ext>
              </a:extLst>
            </p:cNvPr>
            <p:cNvSpPr/>
            <p:nvPr/>
          </p:nvSpPr>
          <p:spPr>
            <a:xfrm>
              <a:off x="3715827" y="1848208"/>
              <a:ext cx="1814285" cy="6177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A167E2-9546-134A-8E0D-8A0F1ED8BD0F}"/>
                </a:ext>
              </a:extLst>
            </p:cNvPr>
            <p:cNvSpPr txBox="1"/>
            <p:nvPr/>
          </p:nvSpPr>
          <p:spPr>
            <a:xfrm>
              <a:off x="3715827" y="1957039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phys_run2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8749994-F097-A345-B7BD-77B84544C6F0}"/>
                </a:ext>
              </a:extLst>
            </p:cNvPr>
            <p:cNvSpPr/>
            <p:nvPr/>
          </p:nvSpPr>
          <p:spPr>
            <a:xfrm>
              <a:off x="3715827" y="2655070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42B815-A240-BD41-9320-4EBEF6EB186F}"/>
                </a:ext>
              </a:extLst>
            </p:cNvPr>
            <p:cNvSpPr txBox="1"/>
            <p:nvPr/>
          </p:nvSpPr>
          <p:spPr>
            <a:xfrm>
              <a:off x="3715827" y="2763900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stepon_run2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10BDE2-60FF-8A4F-A050-6B05C91B318D}"/>
                </a:ext>
              </a:extLst>
            </p:cNvPr>
            <p:cNvCxnSpPr>
              <a:cxnSpLocks/>
              <a:stCxn id="14" idx="0"/>
              <a:endCxn id="12" idx="2"/>
            </p:cNvCxnSpPr>
            <p:nvPr/>
          </p:nvCxnSpPr>
          <p:spPr>
            <a:xfrm flipV="1">
              <a:off x="4622970" y="2465979"/>
              <a:ext cx="0" cy="1890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EEF7C8-7318-4E47-BDDA-438AFCBDBA94}"/>
                </a:ext>
              </a:extLst>
            </p:cNvPr>
            <p:cNvSpPr/>
            <p:nvPr/>
          </p:nvSpPr>
          <p:spPr>
            <a:xfrm>
              <a:off x="6385432" y="1243740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C4ED51-CC37-EC45-9CB7-218F3F3CEA9B}"/>
                </a:ext>
              </a:extLst>
            </p:cNvPr>
            <p:cNvSpPr txBox="1"/>
            <p:nvPr/>
          </p:nvSpPr>
          <p:spPr>
            <a:xfrm>
              <a:off x="6378824" y="1232632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CAM_Run3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64F53CE-4EAE-604B-B1A5-7AD4BEA00162}"/>
                </a:ext>
              </a:extLst>
            </p:cNvPr>
            <p:cNvSpPr/>
            <p:nvPr/>
          </p:nvSpPr>
          <p:spPr>
            <a:xfrm>
              <a:off x="6653712" y="2127797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B5E93-F510-D144-A736-158DB9E86E38}"/>
                </a:ext>
              </a:extLst>
            </p:cNvPr>
            <p:cNvSpPr txBox="1"/>
            <p:nvPr/>
          </p:nvSpPr>
          <p:spPr>
            <a:xfrm>
              <a:off x="6653712" y="2236628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stepon_run3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379F05F-6A29-794B-94FD-3E14FC379029}"/>
                </a:ext>
              </a:extLst>
            </p:cNvPr>
            <p:cNvSpPr/>
            <p:nvPr/>
          </p:nvSpPr>
          <p:spPr>
            <a:xfrm>
              <a:off x="9323317" y="1251493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9532A6-F853-9042-B9AA-7A53B22DA093}"/>
                </a:ext>
              </a:extLst>
            </p:cNvPr>
            <p:cNvSpPr txBox="1"/>
            <p:nvPr/>
          </p:nvSpPr>
          <p:spPr>
            <a:xfrm>
              <a:off x="9323317" y="1233651"/>
              <a:ext cx="2364059" cy="7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CAM_Run4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FCE77C2-FB15-B24F-8462-5CD028924494}"/>
                </a:ext>
              </a:extLst>
            </p:cNvPr>
            <p:cNvSpPr/>
            <p:nvPr/>
          </p:nvSpPr>
          <p:spPr>
            <a:xfrm>
              <a:off x="9591597" y="2178560"/>
              <a:ext cx="1814285" cy="6177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9A64F9-59B2-C44D-AD8C-EB0812B58E5C}"/>
                </a:ext>
              </a:extLst>
            </p:cNvPr>
            <p:cNvSpPr txBox="1"/>
            <p:nvPr/>
          </p:nvSpPr>
          <p:spPr>
            <a:xfrm>
              <a:off x="9591597" y="2287390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Write Output</a:t>
              </a: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EDA828AE-6132-9444-9123-DC37A51D18AF}"/>
                </a:ext>
              </a:extLst>
            </p:cNvPr>
            <p:cNvSpPr/>
            <p:nvPr/>
          </p:nvSpPr>
          <p:spPr>
            <a:xfrm>
              <a:off x="2789214" y="2213149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65391C6D-249E-F54A-9340-8621694583DF}"/>
                </a:ext>
              </a:extLst>
            </p:cNvPr>
            <p:cNvSpPr/>
            <p:nvPr/>
          </p:nvSpPr>
          <p:spPr>
            <a:xfrm>
              <a:off x="5721782" y="2234274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6BCFCCC0-5A6F-9741-8613-93D61511277B}"/>
                </a:ext>
              </a:extLst>
            </p:cNvPr>
            <p:cNvSpPr/>
            <p:nvPr/>
          </p:nvSpPr>
          <p:spPr>
            <a:xfrm>
              <a:off x="8628158" y="2228481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Up-Down Arrow 27">
              <a:extLst>
                <a:ext uri="{FF2B5EF4-FFF2-40B4-BE49-F238E27FC236}">
                  <a16:creationId xmlns:a16="http://schemas.microsoft.com/office/drawing/2014/main" id="{228ABA57-CC23-F84D-92ED-5DB81B80212B}"/>
                </a:ext>
              </a:extLst>
            </p:cNvPr>
            <p:cNvSpPr/>
            <p:nvPr/>
          </p:nvSpPr>
          <p:spPr>
            <a:xfrm>
              <a:off x="3114637" y="1232632"/>
              <a:ext cx="141240" cy="94592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1CF53D9E-5209-3049-862B-716E3980C4CF}"/>
                </a:ext>
              </a:extLst>
            </p:cNvPr>
            <p:cNvSpPr/>
            <p:nvPr/>
          </p:nvSpPr>
          <p:spPr>
            <a:xfrm>
              <a:off x="2335871" y="300317"/>
              <a:ext cx="1814285" cy="83459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1E1F85-3D85-494E-8A2D-497501602306}"/>
                </a:ext>
              </a:extLst>
            </p:cNvPr>
            <p:cNvSpPr txBox="1"/>
            <p:nvPr/>
          </p:nvSpPr>
          <p:spPr>
            <a:xfrm>
              <a:off x="2335871" y="363670"/>
              <a:ext cx="1814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Surface Coupling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500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9BADD0-4C5E-3048-81FD-6348603159BF}"/>
              </a:ext>
            </a:extLst>
          </p:cNvPr>
          <p:cNvGrpSpPr/>
          <p:nvPr/>
        </p:nvGrpSpPr>
        <p:grpSpPr>
          <a:xfrm>
            <a:off x="423609" y="168794"/>
            <a:ext cx="11344783" cy="6100482"/>
            <a:chOff x="203200" y="300317"/>
            <a:chExt cx="11793737" cy="63419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9E76DFF-2F90-1943-BE1A-2F3D73AF63BA}"/>
                </a:ext>
              </a:extLst>
            </p:cNvPr>
            <p:cNvSpPr/>
            <p:nvPr/>
          </p:nvSpPr>
          <p:spPr>
            <a:xfrm>
              <a:off x="203200" y="3707506"/>
              <a:ext cx="11771086" cy="284378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1AD7548-19F8-3547-B28E-90E4B2BC2D42}"/>
                </a:ext>
              </a:extLst>
            </p:cNvPr>
            <p:cNvSpPr/>
            <p:nvPr/>
          </p:nvSpPr>
          <p:spPr>
            <a:xfrm>
              <a:off x="203200" y="711200"/>
              <a:ext cx="11771086" cy="2844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566738B-F851-0F4A-91A6-98D7B6CB8C34}"/>
                </a:ext>
              </a:extLst>
            </p:cNvPr>
            <p:cNvSpPr/>
            <p:nvPr/>
          </p:nvSpPr>
          <p:spPr>
            <a:xfrm>
              <a:off x="504623" y="1232632"/>
              <a:ext cx="2364059" cy="218861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4CF766-A365-1348-AC65-D3A432BECE15}"/>
                </a:ext>
              </a:extLst>
            </p:cNvPr>
            <p:cNvSpPr txBox="1"/>
            <p:nvPr/>
          </p:nvSpPr>
          <p:spPr>
            <a:xfrm>
              <a:off x="504623" y="1232632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CAM_Run1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10FF9E6-BCD5-044B-BF1D-8508DACC1EEC}"/>
                </a:ext>
              </a:extLst>
            </p:cNvPr>
            <p:cNvSpPr/>
            <p:nvPr/>
          </p:nvSpPr>
          <p:spPr>
            <a:xfrm>
              <a:off x="772903" y="1837100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D4C625-85E2-6042-B175-2A40C202816F}"/>
                </a:ext>
              </a:extLst>
            </p:cNvPr>
            <p:cNvSpPr txBox="1"/>
            <p:nvPr/>
          </p:nvSpPr>
          <p:spPr>
            <a:xfrm>
              <a:off x="772903" y="1945931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stepon_run1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9792434-1A66-4144-BAAE-B0B163E53260}"/>
                </a:ext>
              </a:extLst>
            </p:cNvPr>
            <p:cNvSpPr/>
            <p:nvPr/>
          </p:nvSpPr>
          <p:spPr>
            <a:xfrm>
              <a:off x="772903" y="2643962"/>
              <a:ext cx="1814285" cy="6177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D3816C-2776-4748-85BF-1066521CB31F}"/>
                </a:ext>
              </a:extLst>
            </p:cNvPr>
            <p:cNvSpPr txBox="1"/>
            <p:nvPr/>
          </p:nvSpPr>
          <p:spPr>
            <a:xfrm>
              <a:off x="772903" y="2752792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phys_run1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F41984-0B35-5C44-9415-40474D354A4C}"/>
                </a:ext>
              </a:extLst>
            </p:cNvPr>
            <p:cNvCxnSpPr>
              <a:cxnSpLocks/>
              <a:stCxn id="9" idx="0"/>
              <a:endCxn id="7" idx="2"/>
            </p:cNvCxnSpPr>
            <p:nvPr/>
          </p:nvCxnSpPr>
          <p:spPr>
            <a:xfrm flipV="1">
              <a:off x="1680046" y="2454871"/>
              <a:ext cx="0" cy="1890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03298B2-811B-6141-AD9B-2A10154381E4}"/>
                </a:ext>
              </a:extLst>
            </p:cNvPr>
            <p:cNvSpPr/>
            <p:nvPr/>
          </p:nvSpPr>
          <p:spPr>
            <a:xfrm>
              <a:off x="3447547" y="1243740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B43A5F-00ED-0946-9AFD-D2FD8D5F827A}"/>
                </a:ext>
              </a:extLst>
            </p:cNvPr>
            <p:cNvSpPr txBox="1"/>
            <p:nvPr/>
          </p:nvSpPr>
          <p:spPr>
            <a:xfrm>
              <a:off x="3447547" y="1243740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CAM_Run2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47DC039-FD19-134F-BBEB-8059D7265ECA}"/>
                </a:ext>
              </a:extLst>
            </p:cNvPr>
            <p:cNvSpPr/>
            <p:nvPr/>
          </p:nvSpPr>
          <p:spPr>
            <a:xfrm>
              <a:off x="3715827" y="1848208"/>
              <a:ext cx="1814285" cy="6177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8F0C70-7889-2C4A-BB6B-D6D410F76650}"/>
                </a:ext>
              </a:extLst>
            </p:cNvPr>
            <p:cNvSpPr txBox="1"/>
            <p:nvPr/>
          </p:nvSpPr>
          <p:spPr>
            <a:xfrm>
              <a:off x="3715827" y="1957039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phys_run2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3D8A8BE-49E8-D940-B8DA-0FB51118D284}"/>
                </a:ext>
              </a:extLst>
            </p:cNvPr>
            <p:cNvSpPr/>
            <p:nvPr/>
          </p:nvSpPr>
          <p:spPr>
            <a:xfrm>
              <a:off x="3715827" y="2655070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117675-623B-704E-9493-902CE0AFFCB4}"/>
                </a:ext>
              </a:extLst>
            </p:cNvPr>
            <p:cNvSpPr txBox="1"/>
            <p:nvPr/>
          </p:nvSpPr>
          <p:spPr>
            <a:xfrm>
              <a:off x="3715827" y="2763900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29CC72-1FDF-B046-9C17-0182FCCD813B}"/>
                </a:ext>
              </a:extLst>
            </p:cNvPr>
            <p:cNvCxnSpPr>
              <a:cxnSpLocks/>
              <a:stCxn id="16" idx="0"/>
              <a:endCxn id="14" idx="2"/>
            </p:cNvCxnSpPr>
            <p:nvPr/>
          </p:nvCxnSpPr>
          <p:spPr>
            <a:xfrm flipV="1">
              <a:off x="4622970" y="2465979"/>
              <a:ext cx="0" cy="1890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B482DE4-538A-8849-B047-D4665EE7704F}"/>
                </a:ext>
              </a:extLst>
            </p:cNvPr>
            <p:cNvSpPr/>
            <p:nvPr/>
          </p:nvSpPr>
          <p:spPr>
            <a:xfrm>
              <a:off x="6385432" y="1243740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3693F0-D246-204D-9E3C-3C4429183935}"/>
                </a:ext>
              </a:extLst>
            </p:cNvPr>
            <p:cNvSpPr txBox="1"/>
            <p:nvPr/>
          </p:nvSpPr>
          <p:spPr>
            <a:xfrm>
              <a:off x="6385432" y="1304928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CAM_Run3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9A08FD3A-A636-4547-88A3-EAA169BB54E1}"/>
                </a:ext>
              </a:extLst>
            </p:cNvPr>
            <p:cNvSpPr/>
            <p:nvPr/>
          </p:nvSpPr>
          <p:spPr>
            <a:xfrm>
              <a:off x="6653712" y="2127797"/>
              <a:ext cx="1814285" cy="6177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38F945-2227-7D4D-9099-42F906EC84E5}"/>
                </a:ext>
              </a:extLst>
            </p:cNvPr>
            <p:cNvSpPr txBox="1"/>
            <p:nvPr/>
          </p:nvSpPr>
          <p:spPr>
            <a:xfrm>
              <a:off x="6653712" y="2236628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SKIP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B1C5640-2DEA-EA4F-86F1-C9E474395853}"/>
                </a:ext>
              </a:extLst>
            </p:cNvPr>
            <p:cNvSpPr/>
            <p:nvPr/>
          </p:nvSpPr>
          <p:spPr>
            <a:xfrm>
              <a:off x="9323317" y="1251493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49C05D-1B49-A24A-AE18-8210B77BB079}"/>
                </a:ext>
              </a:extLst>
            </p:cNvPr>
            <p:cNvSpPr txBox="1"/>
            <p:nvPr/>
          </p:nvSpPr>
          <p:spPr>
            <a:xfrm>
              <a:off x="9334642" y="1320115"/>
              <a:ext cx="2364059" cy="7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CAM_Run4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018CFBF-0142-7D4D-9839-1DF6082B2EE9}"/>
                </a:ext>
              </a:extLst>
            </p:cNvPr>
            <p:cNvSpPr/>
            <p:nvPr/>
          </p:nvSpPr>
          <p:spPr>
            <a:xfrm>
              <a:off x="9591597" y="2178560"/>
              <a:ext cx="1814285" cy="6177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6ED814-173D-5645-9CE2-8E93573243EE}"/>
                </a:ext>
              </a:extLst>
            </p:cNvPr>
            <p:cNvSpPr txBox="1"/>
            <p:nvPr/>
          </p:nvSpPr>
          <p:spPr>
            <a:xfrm>
              <a:off x="9591597" y="2287390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Write Output</a:t>
              </a: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078CE7EC-7A59-D04E-A8A7-FEC04A0E4A46}"/>
                </a:ext>
              </a:extLst>
            </p:cNvPr>
            <p:cNvSpPr/>
            <p:nvPr/>
          </p:nvSpPr>
          <p:spPr>
            <a:xfrm>
              <a:off x="2791893" y="2271429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DB903DA5-28D5-1741-A444-C8661F5C4EF1}"/>
                </a:ext>
              </a:extLst>
            </p:cNvPr>
            <p:cNvSpPr/>
            <p:nvPr/>
          </p:nvSpPr>
          <p:spPr>
            <a:xfrm>
              <a:off x="5721782" y="2336235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8FE7A17D-23A6-AE45-AB14-AA1B9CEF2CB7}"/>
                </a:ext>
              </a:extLst>
            </p:cNvPr>
            <p:cNvSpPr/>
            <p:nvPr/>
          </p:nvSpPr>
          <p:spPr>
            <a:xfrm>
              <a:off x="8646792" y="2343725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Up-Down Arrow 29">
              <a:extLst>
                <a:ext uri="{FF2B5EF4-FFF2-40B4-BE49-F238E27FC236}">
                  <a16:creationId xmlns:a16="http://schemas.microsoft.com/office/drawing/2014/main" id="{2297C0AD-CB44-EB41-AF93-9A560EF4B7C5}"/>
                </a:ext>
              </a:extLst>
            </p:cNvPr>
            <p:cNvSpPr/>
            <p:nvPr/>
          </p:nvSpPr>
          <p:spPr>
            <a:xfrm>
              <a:off x="3114637" y="1232632"/>
              <a:ext cx="141240" cy="945928"/>
            </a:xfrm>
            <a:prstGeom prst="up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00CB4DDD-9BD5-0447-848E-8D4FF0518ECF}"/>
                </a:ext>
              </a:extLst>
            </p:cNvPr>
            <p:cNvSpPr/>
            <p:nvPr/>
          </p:nvSpPr>
          <p:spPr>
            <a:xfrm>
              <a:off x="2335871" y="300317"/>
              <a:ext cx="1814285" cy="83459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8F800E-80DC-9A46-8D25-8CBF86C17CEC}"/>
                </a:ext>
              </a:extLst>
            </p:cNvPr>
            <p:cNvSpPr txBox="1"/>
            <p:nvPr/>
          </p:nvSpPr>
          <p:spPr>
            <a:xfrm>
              <a:off x="2335871" y="363670"/>
              <a:ext cx="1814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Surface Coupling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99B35F2-E393-7244-96FA-A42563FCF87D}"/>
                </a:ext>
              </a:extLst>
            </p:cNvPr>
            <p:cNvSpPr/>
            <p:nvPr/>
          </p:nvSpPr>
          <p:spPr>
            <a:xfrm>
              <a:off x="504623" y="3863463"/>
              <a:ext cx="2364059" cy="218861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C9DDB3-32EE-DD47-BC4E-F4D6D2130C9C}"/>
                </a:ext>
              </a:extLst>
            </p:cNvPr>
            <p:cNvSpPr txBox="1"/>
            <p:nvPr/>
          </p:nvSpPr>
          <p:spPr>
            <a:xfrm>
              <a:off x="504623" y="3863463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CAM_Run1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5E5C38E5-EA6D-CF49-A243-4DEC2FB365DC}"/>
                </a:ext>
              </a:extLst>
            </p:cNvPr>
            <p:cNvSpPr/>
            <p:nvPr/>
          </p:nvSpPr>
          <p:spPr>
            <a:xfrm>
              <a:off x="772903" y="4467931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A353D9-380B-A540-9786-B9A1A75361AC}"/>
                </a:ext>
              </a:extLst>
            </p:cNvPr>
            <p:cNvSpPr txBox="1"/>
            <p:nvPr/>
          </p:nvSpPr>
          <p:spPr>
            <a:xfrm>
              <a:off x="772903" y="4576762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stepon_run1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3BD6ED96-3877-874F-AD4B-3CC305350921}"/>
                </a:ext>
              </a:extLst>
            </p:cNvPr>
            <p:cNvSpPr/>
            <p:nvPr/>
          </p:nvSpPr>
          <p:spPr>
            <a:xfrm>
              <a:off x="772903" y="5274793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584C47-E591-784E-9013-E06415D1958F}"/>
                </a:ext>
              </a:extLst>
            </p:cNvPr>
            <p:cNvSpPr txBox="1"/>
            <p:nvPr/>
          </p:nvSpPr>
          <p:spPr>
            <a:xfrm>
              <a:off x="772903" y="5383623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stepon_run3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E21526-8E1D-CA41-9184-CB7B0F6D9C4E}"/>
                </a:ext>
              </a:extLst>
            </p:cNvPr>
            <p:cNvCxnSpPr>
              <a:cxnSpLocks/>
              <a:stCxn id="37" idx="0"/>
              <a:endCxn id="35" idx="2"/>
            </p:cNvCxnSpPr>
            <p:nvPr/>
          </p:nvCxnSpPr>
          <p:spPr>
            <a:xfrm flipV="1">
              <a:off x="1680046" y="5085702"/>
              <a:ext cx="0" cy="1890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366DC69-4923-BE49-84D5-B374368A0358}"/>
                </a:ext>
              </a:extLst>
            </p:cNvPr>
            <p:cNvSpPr/>
            <p:nvPr/>
          </p:nvSpPr>
          <p:spPr>
            <a:xfrm>
              <a:off x="3447547" y="3874571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9D0C36-D7E8-3642-A74A-FAA5F4B7C237}"/>
                </a:ext>
              </a:extLst>
            </p:cNvPr>
            <p:cNvSpPr txBox="1"/>
            <p:nvPr/>
          </p:nvSpPr>
          <p:spPr>
            <a:xfrm>
              <a:off x="3447547" y="3874571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CAM_Run2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FED895D-4E7B-F044-925D-A04C531F7C63}"/>
                </a:ext>
              </a:extLst>
            </p:cNvPr>
            <p:cNvSpPr/>
            <p:nvPr/>
          </p:nvSpPr>
          <p:spPr>
            <a:xfrm>
              <a:off x="3704718" y="4671726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E106B7-EC20-B947-9A23-83874281403E}"/>
                </a:ext>
              </a:extLst>
            </p:cNvPr>
            <p:cNvSpPr txBox="1"/>
            <p:nvPr/>
          </p:nvSpPr>
          <p:spPr>
            <a:xfrm>
              <a:off x="3704718" y="4780556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stepon_run2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E30E01E3-C7F5-BC47-BB9D-BF5A120C1FA9}"/>
                </a:ext>
              </a:extLst>
            </p:cNvPr>
            <p:cNvSpPr/>
            <p:nvPr/>
          </p:nvSpPr>
          <p:spPr>
            <a:xfrm>
              <a:off x="6385432" y="3874571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D4F50E-EA8D-544A-A61E-E70AE27D8A20}"/>
                </a:ext>
              </a:extLst>
            </p:cNvPr>
            <p:cNvSpPr txBox="1"/>
            <p:nvPr/>
          </p:nvSpPr>
          <p:spPr>
            <a:xfrm>
              <a:off x="6396757" y="3879887"/>
              <a:ext cx="236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CAM_Run3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44C31D31-6872-1B4D-9E08-1A44BF5A48D3}"/>
                </a:ext>
              </a:extLst>
            </p:cNvPr>
            <p:cNvSpPr/>
            <p:nvPr/>
          </p:nvSpPr>
          <p:spPr>
            <a:xfrm>
              <a:off x="6653712" y="4758628"/>
              <a:ext cx="1814285" cy="6177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74CE89-1550-8447-8782-544513E6D133}"/>
                </a:ext>
              </a:extLst>
            </p:cNvPr>
            <p:cNvSpPr txBox="1"/>
            <p:nvPr/>
          </p:nvSpPr>
          <p:spPr>
            <a:xfrm>
              <a:off x="6653712" y="4867459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stepon_run4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B95F959E-28B1-0141-A4C1-F8BCAA0D409F}"/>
                </a:ext>
              </a:extLst>
            </p:cNvPr>
            <p:cNvSpPr/>
            <p:nvPr/>
          </p:nvSpPr>
          <p:spPr>
            <a:xfrm>
              <a:off x="9323317" y="3882324"/>
              <a:ext cx="2364059" cy="21775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0F9F9F6-675D-CC40-B413-BC309FA4D106}"/>
                </a:ext>
              </a:extLst>
            </p:cNvPr>
            <p:cNvSpPr txBox="1"/>
            <p:nvPr/>
          </p:nvSpPr>
          <p:spPr>
            <a:xfrm>
              <a:off x="9334642" y="3877238"/>
              <a:ext cx="2364059" cy="7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CAM_Run4</a:t>
              </a: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CEBAACDA-9EB6-764A-A1D8-570E34992D26}"/>
                </a:ext>
              </a:extLst>
            </p:cNvPr>
            <p:cNvSpPr/>
            <p:nvPr/>
          </p:nvSpPr>
          <p:spPr>
            <a:xfrm>
              <a:off x="9591597" y="4809391"/>
              <a:ext cx="1814285" cy="6177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CF79F8B-5268-3D45-BB8E-1DA2E948415D}"/>
                </a:ext>
              </a:extLst>
            </p:cNvPr>
            <p:cNvSpPr txBox="1"/>
            <p:nvPr/>
          </p:nvSpPr>
          <p:spPr>
            <a:xfrm>
              <a:off x="9591597" y="4918221"/>
              <a:ext cx="18142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SKIP</a:t>
              </a: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88296D6E-DC37-9E43-B349-8CFA0317180F}"/>
                </a:ext>
              </a:extLst>
            </p:cNvPr>
            <p:cNvSpPr/>
            <p:nvPr/>
          </p:nvSpPr>
          <p:spPr>
            <a:xfrm>
              <a:off x="2795644" y="5203629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BC78DBE4-520A-C64A-84DE-8533E149E0A5}"/>
                </a:ext>
              </a:extLst>
            </p:cNvPr>
            <p:cNvSpPr/>
            <p:nvPr/>
          </p:nvSpPr>
          <p:spPr>
            <a:xfrm>
              <a:off x="5721782" y="5221791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Arrow 53">
              <a:extLst>
                <a:ext uri="{FF2B5EF4-FFF2-40B4-BE49-F238E27FC236}">
                  <a16:creationId xmlns:a16="http://schemas.microsoft.com/office/drawing/2014/main" id="{A2B7A184-06FA-DC49-8F0E-943E0D79281B}"/>
                </a:ext>
              </a:extLst>
            </p:cNvPr>
            <p:cNvSpPr/>
            <p:nvPr/>
          </p:nvSpPr>
          <p:spPr>
            <a:xfrm>
              <a:off x="8628158" y="5221791"/>
              <a:ext cx="779225" cy="223533"/>
            </a:xfrm>
            <a:prstGeom prst="right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15C3FB-4911-0346-8ADA-78725282D2E0}"/>
                </a:ext>
              </a:extLst>
            </p:cNvPr>
            <p:cNvSpPr txBox="1"/>
            <p:nvPr/>
          </p:nvSpPr>
          <p:spPr>
            <a:xfrm>
              <a:off x="203200" y="662757"/>
              <a:ext cx="11771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Physics Core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1C5E3A0-8A59-D441-B2AB-481B69CC9451}"/>
                </a:ext>
              </a:extLst>
            </p:cNvPr>
            <p:cNvSpPr txBox="1"/>
            <p:nvPr/>
          </p:nvSpPr>
          <p:spPr>
            <a:xfrm>
              <a:off x="225851" y="5995886"/>
              <a:ext cx="11771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Dynamics Core</a:t>
              </a:r>
            </a:p>
          </p:txBody>
        </p: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6B19235A-9BAF-5241-9701-3CFAF22246E8}"/>
                </a:ext>
              </a:extLst>
            </p:cNvPr>
            <p:cNvCxnSpPr>
              <a:cxnSpLocks/>
              <a:stCxn id="36" idx="1"/>
              <a:endCxn id="8" idx="1"/>
            </p:cNvCxnSpPr>
            <p:nvPr/>
          </p:nvCxnSpPr>
          <p:spPr>
            <a:xfrm rot="10800000">
              <a:off x="772903" y="2145987"/>
              <a:ext cx="12700" cy="2630831"/>
            </a:xfrm>
            <a:prstGeom prst="bentConnector3">
              <a:avLst>
                <a:gd name="adj1" fmla="val 3400000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>
              <a:extLst>
                <a:ext uri="{FF2B5EF4-FFF2-40B4-BE49-F238E27FC236}">
                  <a16:creationId xmlns:a16="http://schemas.microsoft.com/office/drawing/2014/main" id="{B46E5DD7-8927-7849-AC2A-27FBEBEFA38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09477" y="2946090"/>
              <a:ext cx="12700" cy="2011680"/>
            </a:xfrm>
            <a:prstGeom prst="bentConnector3">
              <a:avLst>
                <a:gd name="adj1" fmla="val 3400000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5187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98175-581D-3E4F-8CAF-CD9891820965}"/>
              </a:ext>
            </a:extLst>
          </p:cNvPr>
          <p:cNvSpPr txBox="1">
            <a:spLocks/>
          </p:cNvSpPr>
          <p:nvPr/>
        </p:nvSpPr>
        <p:spPr>
          <a:xfrm>
            <a:off x="359825" y="-275385"/>
            <a:ext cx="82296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Coupling Strategies: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EC58C-6810-C94D-AFDC-D41D6BFC98FC}"/>
              </a:ext>
            </a:extLst>
          </p:cNvPr>
          <p:cNvSpPr txBox="1"/>
          <p:nvPr/>
        </p:nvSpPr>
        <p:spPr>
          <a:xfrm>
            <a:off x="1562100" y="1266050"/>
            <a:ext cx="9143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A. Sequential-Update Split (SUS, aka time split/fractional steps):</a:t>
            </a:r>
            <a:r>
              <a:rPr lang="en-US" sz="1700" dirty="0"/>
              <a:t> State is updated after each 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DD1D4B-DCEF-E148-8555-404462048DC8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3037818"/>
            <a:ext cx="5722770" cy="614881"/>
            <a:chOff x="602290" y="1710590"/>
            <a:chExt cx="6550280" cy="752514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8D50A0D-0275-2143-B18F-3851DEFE960B}"/>
                </a:ext>
              </a:extLst>
            </p:cNvPr>
            <p:cNvSpPr/>
            <p:nvPr/>
          </p:nvSpPr>
          <p:spPr>
            <a:xfrm>
              <a:off x="602290" y="1728412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B3C554B-8D06-4744-9B74-73A4DC3ADD15}"/>
                </a:ext>
              </a:extLst>
            </p:cNvPr>
            <p:cNvSpPr/>
            <p:nvPr/>
          </p:nvSpPr>
          <p:spPr>
            <a:xfrm>
              <a:off x="1880706" y="172841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CC4CDB7-429B-B344-97BC-85AD457BFADE}"/>
                </a:ext>
              </a:extLst>
            </p:cNvPr>
            <p:cNvSpPr/>
            <p:nvPr/>
          </p:nvSpPr>
          <p:spPr>
            <a:xfrm>
              <a:off x="3127660" y="1715318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234FD5A-E38D-C64E-9C7E-5AC6AB9466B6}"/>
                </a:ext>
              </a:extLst>
            </p:cNvPr>
            <p:cNvCxnSpPr/>
            <p:nvPr/>
          </p:nvCxnSpPr>
          <p:spPr>
            <a:xfrm>
              <a:off x="1499179" y="2016481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47607DC-E266-3C42-82BA-4150390CC116}"/>
                </a:ext>
              </a:extLst>
            </p:cNvPr>
            <p:cNvCxnSpPr/>
            <p:nvPr/>
          </p:nvCxnSpPr>
          <p:spPr>
            <a:xfrm>
              <a:off x="2818698" y="2024847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232DDD3-5C00-AF46-99DC-18A8FC532DB4}"/>
                </a:ext>
              </a:extLst>
            </p:cNvPr>
            <p:cNvCxnSpPr/>
            <p:nvPr/>
          </p:nvCxnSpPr>
          <p:spPr>
            <a:xfrm>
              <a:off x="4504584" y="2028484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23E206F8-5D3A-2E45-B914-6152F2E86A22}"/>
                </a:ext>
              </a:extLst>
            </p:cNvPr>
            <p:cNvSpPr/>
            <p:nvPr/>
          </p:nvSpPr>
          <p:spPr>
            <a:xfrm>
              <a:off x="4882714" y="17105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5BA3A33-87B9-D147-8776-D3CC7FB989ED}"/>
                </a:ext>
              </a:extLst>
            </p:cNvPr>
            <p:cNvCxnSpPr/>
            <p:nvPr/>
          </p:nvCxnSpPr>
          <p:spPr>
            <a:xfrm>
              <a:off x="5834590" y="2028484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F37D502-6135-5C40-9D35-37862F24F6B2}"/>
                </a:ext>
              </a:extLst>
            </p:cNvPr>
            <p:cNvSpPr/>
            <p:nvPr/>
          </p:nvSpPr>
          <p:spPr>
            <a:xfrm>
              <a:off x="6200414" y="17105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91E7D7-BFDA-AE48-B31D-F9D4334DC731}"/>
                </a:ext>
              </a:extLst>
            </p:cNvPr>
            <p:cNvCxnSpPr/>
            <p:nvPr/>
          </p:nvCxnSpPr>
          <p:spPr>
            <a:xfrm flipV="1">
              <a:off x="4667250" y="2074662"/>
              <a:ext cx="177364" cy="37574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4CD3970-6BB3-B74A-89B3-B11844FBA71D}"/>
                </a:ext>
              </a:extLst>
            </p:cNvPr>
            <p:cNvCxnSpPr/>
            <p:nvPr/>
          </p:nvCxnSpPr>
          <p:spPr>
            <a:xfrm flipH="1">
              <a:off x="955807" y="2450403"/>
              <a:ext cx="3711443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449742-E021-4A43-BB73-148CADEDA62E}"/>
                </a:ext>
              </a:extLst>
            </p:cNvPr>
            <p:cNvCxnSpPr/>
            <p:nvPr/>
          </p:nvCxnSpPr>
          <p:spPr>
            <a:xfrm flipV="1">
              <a:off x="949457" y="2304156"/>
              <a:ext cx="0" cy="15894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BEE834-CAD4-1541-97D1-88BB5B00AE11}"/>
              </a:ext>
            </a:extLst>
          </p:cNvPr>
          <p:cNvSpPr txBox="1"/>
          <p:nvPr/>
        </p:nvSpPr>
        <p:spPr>
          <a:xfrm>
            <a:off x="1562100" y="2507491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B. Sequential-Tendency Split (STS, aka no step splitting):</a:t>
            </a:r>
            <a:r>
              <a:rPr lang="en-US" sz="1700" dirty="0"/>
              <a:t> The </a:t>
            </a:r>
            <a:r>
              <a:rPr lang="en-US" sz="1700" i="1" dirty="0"/>
              <a:t>tendency</a:t>
            </a:r>
            <a:r>
              <a:rPr lang="en-US" sz="1700" dirty="0"/>
              <a:t> from Proc1 is used by Proc2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AD8BEC-3296-6C43-9615-9651989D47DF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1774636"/>
            <a:ext cx="7274537" cy="485538"/>
            <a:chOff x="-310416" y="2094490"/>
            <a:chExt cx="8499762" cy="56731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9B6D0BA-AAF0-3345-AB5B-87B3CB42C9A6}"/>
                </a:ext>
              </a:extLst>
            </p:cNvPr>
            <p:cNvSpPr/>
            <p:nvPr/>
          </p:nvSpPr>
          <p:spPr>
            <a:xfrm>
              <a:off x="-310416" y="20944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4502D4-6359-F84E-902A-23435D9190B6}"/>
                </a:ext>
              </a:extLst>
            </p:cNvPr>
            <p:cNvSpPr/>
            <p:nvPr/>
          </p:nvSpPr>
          <p:spPr>
            <a:xfrm>
              <a:off x="809070" y="20944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46DDEFE-CDA3-E042-AD94-D79CC0A97EDC}"/>
                </a:ext>
              </a:extLst>
            </p:cNvPr>
            <p:cNvSpPr/>
            <p:nvPr/>
          </p:nvSpPr>
          <p:spPr>
            <a:xfrm>
              <a:off x="18875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F9B938A-B80D-EE49-B0E4-E29A5386A424}"/>
                </a:ext>
              </a:extLst>
            </p:cNvPr>
            <p:cNvSpPr/>
            <p:nvPr/>
          </p:nvSpPr>
          <p:spPr>
            <a:xfrm>
              <a:off x="3402415" y="2098762"/>
              <a:ext cx="100234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EA83917-F05F-D443-B5BC-5D64F3BDF47C}"/>
                </a:ext>
              </a:extLst>
            </p:cNvPr>
            <p:cNvSpPr/>
            <p:nvPr/>
          </p:nvSpPr>
          <p:spPr>
            <a:xfrm>
              <a:off x="4651410" y="209876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D01E0EA-8AC7-F94C-B462-124A0513286A}"/>
                </a:ext>
              </a:extLst>
            </p:cNvPr>
            <p:cNvSpPr/>
            <p:nvPr/>
          </p:nvSpPr>
          <p:spPr>
            <a:xfrm>
              <a:off x="57229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87DFF68-91D1-8F40-B955-CA39ABB55637}"/>
                </a:ext>
              </a:extLst>
            </p:cNvPr>
            <p:cNvSpPr/>
            <p:nvPr/>
          </p:nvSpPr>
          <p:spPr>
            <a:xfrm>
              <a:off x="7237190" y="20944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189B554-E0AD-674A-A734-1C630ACF7DD9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27159" y="236767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29D727-A3D7-E141-B1D6-AC700BFD112C}"/>
                </a:ext>
              </a:extLst>
            </p:cNvPr>
            <p:cNvCxnSpPr/>
            <p:nvPr/>
          </p:nvCxnSpPr>
          <p:spPr>
            <a:xfrm>
              <a:off x="1642131" y="2376012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6AE469D-4448-6B46-835C-5A7FEDFAB8AD}"/>
                </a:ext>
              </a:extLst>
            </p:cNvPr>
            <p:cNvCxnSpPr/>
            <p:nvPr/>
          </p:nvCxnSpPr>
          <p:spPr>
            <a:xfrm>
              <a:off x="3144314" y="235712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BDA72D-7B29-A043-8011-77BE14785B56}"/>
                </a:ext>
              </a:extLst>
            </p:cNvPr>
            <p:cNvCxnSpPr/>
            <p:nvPr/>
          </p:nvCxnSpPr>
          <p:spPr>
            <a:xfrm>
              <a:off x="4415279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37E4A0B-7D7D-BD42-81AA-F3B017056C5D}"/>
                </a:ext>
              </a:extLst>
            </p:cNvPr>
            <p:cNvCxnSpPr/>
            <p:nvPr/>
          </p:nvCxnSpPr>
          <p:spPr>
            <a:xfrm>
              <a:off x="5476285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540D63C-6C90-D049-8962-B90B29F5729F}"/>
                </a:ext>
              </a:extLst>
            </p:cNvPr>
            <p:cNvCxnSpPr/>
            <p:nvPr/>
          </p:nvCxnSpPr>
          <p:spPr>
            <a:xfrm>
              <a:off x="6971116" y="2363505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" name="Right Brace 9">
            <a:extLst>
              <a:ext uri="{FF2B5EF4-FFF2-40B4-BE49-F238E27FC236}">
                <a16:creationId xmlns:a16="http://schemas.microsoft.com/office/drawing/2014/main" id="{9D34B7CA-3136-104A-BE9B-E00212020E91}"/>
              </a:ext>
            </a:extLst>
          </p:cNvPr>
          <p:cNvSpPr/>
          <p:nvPr/>
        </p:nvSpPr>
        <p:spPr>
          <a:xfrm>
            <a:off x="9461626" y="1607046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E93D3-0F55-A54E-A200-C4214E5D8D58}"/>
              </a:ext>
            </a:extLst>
          </p:cNvPr>
          <p:cNvSpPr txBox="1"/>
          <p:nvPr/>
        </p:nvSpPr>
        <p:spPr>
          <a:xfrm>
            <a:off x="9724633" y="1599167"/>
            <a:ext cx="92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used in E3SM physics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B28AD9D-A1B8-164D-8F66-58F6C30048D9}"/>
              </a:ext>
            </a:extLst>
          </p:cNvPr>
          <p:cNvSpPr/>
          <p:nvPr/>
        </p:nvSpPr>
        <p:spPr>
          <a:xfrm>
            <a:off x="7963026" y="2880069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D83D8-1893-4648-9309-8A01FBE8A494}"/>
              </a:ext>
            </a:extLst>
          </p:cNvPr>
          <p:cNvSpPr txBox="1"/>
          <p:nvPr/>
        </p:nvSpPr>
        <p:spPr>
          <a:xfrm>
            <a:off x="8224316" y="3006368"/>
            <a:ext cx="248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option to couple E3SM  physics and SE dynamics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0EBFC-9FD3-D248-8400-AA3E67D80419}"/>
              </a:ext>
            </a:extLst>
          </p:cNvPr>
          <p:cNvSpPr txBox="1"/>
          <p:nvPr/>
        </p:nvSpPr>
        <p:spPr>
          <a:xfrm>
            <a:off x="1562100" y="379659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C. Hybrid-Update-Tendency Split (HS, some processes SUS, some STS):</a:t>
            </a:r>
            <a:r>
              <a:rPr lang="en-US" sz="1700" dirty="0"/>
              <a:t> Mass conserved variables are updated after each process (SUS), all others use the tendency from Proc1 in Proc2 (STS).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6C50CB-9850-FA41-840E-F827FB6B45F0}"/>
              </a:ext>
            </a:extLst>
          </p:cNvPr>
          <p:cNvSpPr txBox="1"/>
          <p:nvPr/>
        </p:nvSpPr>
        <p:spPr>
          <a:xfrm>
            <a:off x="10081830" y="4963950"/>
            <a:ext cx="143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E3SM default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B6A34809-B08D-324B-ACA9-FE390FF92AAE}"/>
              </a:ext>
            </a:extLst>
          </p:cNvPr>
          <p:cNvSpPr/>
          <p:nvPr/>
        </p:nvSpPr>
        <p:spPr>
          <a:xfrm>
            <a:off x="9838632" y="4690719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1F60353-02DD-E94C-9B90-9BBC51E7AA6E}"/>
              </a:ext>
            </a:extLst>
          </p:cNvPr>
          <p:cNvGrpSpPr/>
          <p:nvPr/>
        </p:nvGrpSpPr>
        <p:grpSpPr>
          <a:xfrm>
            <a:off x="2107872" y="4615017"/>
            <a:ext cx="7274537" cy="967420"/>
            <a:chOff x="2116238" y="4379887"/>
            <a:chExt cx="7274537" cy="96742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57F80DA-11DF-8E47-BCE0-AB28CED1E3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6238" y="4379887"/>
              <a:ext cx="7274537" cy="967420"/>
              <a:chOff x="-310416" y="1531445"/>
              <a:chExt cx="8499762" cy="1130361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54B81BA4-A685-4F45-B1BB-3ECCF1A67867}"/>
                  </a:ext>
                </a:extLst>
              </p:cNvPr>
              <p:cNvSpPr/>
              <p:nvPr/>
            </p:nvSpPr>
            <p:spPr>
              <a:xfrm>
                <a:off x="-310416" y="2094490"/>
                <a:ext cx="824875" cy="56304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</a:t>
                </a:r>
                <a:r>
                  <a:rPr kumimoji="0" lang="en-US" sz="18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BC5E7E4-DFE2-5149-8054-94E2E9927DF1}"/>
                  </a:ext>
                </a:extLst>
              </p:cNvPr>
              <p:cNvSpPr/>
              <p:nvPr/>
            </p:nvSpPr>
            <p:spPr>
              <a:xfrm>
                <a:off x="809070" y="2094490"/>
                <a:ext cx="824875" cy="563044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Proc1</a:t>
                </a: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935018E2-071D-8240-B066-1AAA355272AC}"/>
                  </a:ext>
                </a:extLst>
              </p:cNvPr>
              <p:cNvSpPr/>
              <p:nvPr/>
            </p:nvSpPr>
            <p:spPr>
              <a:xfrm>
                <a:off x="1887532" y="2094490"/>
                <a:ext cx="1235484" cy="563044"/>
              </a:xfrm>
              <a:prstGeom prst="roundRect">
                <a:avLst/>
              </a:prstGeom>
              <a:solidFill>
                <a:srgbClr val="FF8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solidFill>
                      <a:sysClr val="window" lastClr="FFFFFF"/>
                    </a:solidFill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end1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C43B14C8-7F62-C849-B8B6-0412FCB5BFC7}"/>
                  </a:ext>
                </a:extLst>
              </p:cNvPr>
              <p:cNvSpPr/>
              <p:nvPr/>
            </p:nvSpPr>
            <p:spPr>
              <a:xfrm>
                <a:off x="3419430" y="1531445"/>
                <a:ext cx="1002345" cy="56304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</a:t>
                </a:r>
                <a:r>
                  <a:rPr kumimoji="0" lang="en-US" sz="18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B2490838-FADA-1340-A804-5DDA5F8C40B0}"/>
                  </a:ext>
                </a:extLst>
              </p:cNvPr>
              <p:cNvSpPr/>
              <p:nvPr/>
            </p:nvSpPr>
            <p:spPr>
              <a:xfrm>
                <a:off x="4651410" y="2098762"/>
                <a:ext cx="824875" cy="563044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Proc2</a:t>
                </a:r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EFB7098B-2E5F-A747-AC98-71A34EDA854C}"/>
                  </a:ext>
                </a:extLst>
              </p:cNvPr>
              <p:cNvSpPr/>
              <p:nvPr/>
            </p:nvSpPr>
            <p:spPr>
              <a:xfrm>
                <a:off x="5722932" y="2094490"/>
                <a:ext cx="1235484" cy="563044"/>
              </a:xfrm>
              <a:prstGeom prst="roundRect">
                <a:avLst/>
              </a:prstGeom>
              <a:solidFill>
                <a:srgbClr val="FF8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solidFill>
                      <a:sysClr val="window" lastClr="FFFFFF"/>
                    </a:solidFill>
                    <a:latin typeface="Calibri"/>
                    <a:ea typeface="+mn-ea"/>
                    <a:cs typeface="+mn-cs"/>
                  </a:rPr>
                  <a:t>tend2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7D4E23B0-0E99-7649-BDC4-67243BC2597B}"/>
                  </a:ext>
                </a:extLst>
              </p:cNvPr>
              <p:cNvSpPr/>
              <p:nvPr/>
            </p:nvSpPr>
            <p:spPr>
              <a:xfrm>
                <a:off x="7237190" y="2094490"/>
                <a:ext cx="952156" cy="56304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n+1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C85420A-A58C-B24D-9CFA-E03AF979576E}"/>
                  </a:ext>
                </a:extLst>
              </p:cNvPr>
              <p:cNvCxnSpPr>
                <a:endCxn id="80" idx="1"/>
              </p:cNvCxnSpPr>
              <p:nvPr/>
            </p:nvCxnSpPr>
            <p:spPr>
              <a:xfrm>
                <a:off x="527159" y="2367674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351B4D3-3D66-264F-990E-5D0762D33736}"/>
                  </a:ext>
                </a:extLst>
              </p:cNvPr>
              <p:cNvCxnSpPr/>
              <p:nvPr/>
            </p:nvCxnSpPr>
            <p:spPr>
              <a:xfrm>
                <a:off x="1642131" y="2376012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F2940C8-EA1D-C14F-A7B2-CF1FCC119450}"/>
                  </a:ext>
                </a:extLst>
              </p:cNvPr>
              <p:cNvCxnSpPr>
                <a:cxnSpLocks/>
                <a:stCxn id="81" idx="3"/>
                <a:endCxn id="82" idx="1"/>
              </p:cNvCxnSpPr>
              <p:nvPr/>
            </p:nvCxnSpPr>
            <p:spPr>
              <a:xfrm flipV="1">
                <a:off x="3123016" y="1812967"/>
                <a:ext cx="296415" cy="563045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884CFAB2-3153-F34F-A0FE-F64B13AE776C}"/>
                  </a:ext>
                </a:extLst>
              </p:cNvPr>
              <p:cNvCxnSpPr>
                <a:cxnSpLocks/>
                <a:stCxn id="82" idx="3"/>
                <a:endCxn id="83" idx="1"/>
              </p:cNvCxnSpPr>
              <p:nvPr/>
            </p:nvCxnSpPr>
            <p:spPr>
              <a:xfrm>
                <a:off x="4421776" y="1812967"/>
                <a:ext cx="229634" cy="56731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AD054169-9795-634D-85D5-B239875F026B}"/>
                  </a:ext>
                </a:extLst>
              </p:cNvPr>
              <p:cNvCxnSpPr/>
              <p:nvPr/>
            </p:nvCxnSpPr>
            <p:spPr>
              <a:xfrm>
                <a:off x="5476285" y="2376336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B1C41E8-BABB-7E46-A70D-EA41CF105959}"/>
                  </a:ext>
                </a:extLst>
              </p:cNvPr>
              <p:cNvCxnSpPr/>
              <p:nvPr/>
            </p:nvCxnSpPr>
            <p:spPr>
              <a:xfrm>
                <a:off x="6971116" y="2363505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B7B41634-654C-6D45-AC03-D22AFC6DA1DD}"/>
                </a:ext>
              </a:extLst>
            </p:cNvPr>
            <p:cNvCxnSpPr>
              <a:cxnSpLocks/>
              <a:stCxn id="81" idx="3"/>
              <a:endCxn id="83" idx="1"/>
            </p:cNvCxnSpPr>
            <p:nvPr/>
          </p:nvCxnSpPr>
          <p:spPr>
            <a:xfrm>
              <a:off x="5054747" y="5102711"/>
              <a:ext cx="1308079" cy="365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031987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98175-581D-3E4F-8CAF-CD9891820965}"/>
              </a:ext>
            </a:extLst>
          </p:cNvPr>
          <p:cNvSpPr txBox="1">
            <a:spLocks/>
          </p:cNvSpPr>
          <p:nvPr/>
        </p:nvSpPr>
        <p:spPr>
          <a:xfrm>
            <a:off x="359825" y="-275385"/>
            <a:ext cx="82296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Coupling Strategies: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EC58C-6810-C94D-AFDC-D41D6BFC98FC}"/>
              </a:ext>
            </a:extLst>
          </p:cNvPr>
          <p:cNvSpPr txBox="1"/>
          <p:nvPr/>
        </p:nvSpPr>
        <p:spPr>
          <a:xfrm>
            <a:off x="1562100" y="1266050"/>
            <a:ext cx="9143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A. Sequential-Update Split (SUS, aka time split/fractional steps):</a:t>
            </a:r>
            <a:r>
              <a:rPr lang="en-US" sz="1700" dirty="0"/>
              <a:t> State is updated after each 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DD1D4B-DCEF-E148-8555-404462048DC8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3037818"/>
            <a:ext cx="5722770" cy="614881"/>
            <a:chOff x="602290" y="1710590"/>
            <a:chExt cx="6550280" cy="752514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8D50A0D-0275-2143-B18F-3851DEFE960B}"/>
                </a:ext>
              </a:extLst>
            </p:cNvPr>
            <p:cNvSpPr/>
            <p:nvPr/>
          </p:nvSpPr>
          <p:spPr>
            <a:xfrm>
              <a:off x="602290" y="1728412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B3C554B-8D06-4744-9B74-73A4DC3ADD15}"/>
                </a:ext>
              </a:extLst>
            </p:cNvPr>
            <p:cNvSpPr/>
            <p:nvPr/>
          </p:nvSpPr>
          <p:spPr>
            <a:xfrm>
              <a:off x="1880706" y="172841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CC4CDB7-429B-B344-97BC-85AD457BFADE}"/>
                </a:ext>
              </a:extLst>
            </p:cNvPr>
            <p:cNvSpPr/>
            <p:nvPr/>
          </p:nvSpPr>
          <p:spPr>
            <a:xfrm>
              <a:off x="3127660" y="1715318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234FD5A-E38D-C64E-9C7E-5AC6AB9466B6}"/>
                </a:ext>
              </a:extLst>
            </p:cNvPr>
            <p:cNvCxnSpPr/>
            <p:nvPr/>
          </p:nvCxnSpPr>
          <p:spPr>
            <a:xfrm>
              <a:off x="1499179" y="2016481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47607DC-E266-3C42-82BA-4150390CC116}"/>
                </a:ext>
              </a:extLst>
            </p:cNvPr>
            <p:cNvCxnSpPr/>
            <p:nvPr/>
          </p:nvCxnSpPr>
          <p:spPr>
            <a:xfrm>
              <a:off x="2818698" y="2024847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232DDD3-5C00-AF46-99DC-18A8FC532DB4}"/>
                </a:ext>
              </a:extLst>
            </p:cNvPr>
            <p:cNvCxnSpPr/>
            <p:nvPr/>
          </p:nvCxnSpPr>
          <p:spPr>
            <a:xfrm>
              <a:off x="4504584" y="2028484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23E206F8-5D3A-2E45-B914-6152F2E86A22}"/>
                </a:ext>
              </a:extLst>
            </p:cNvPr>
            <p:cNvSpPr/>
            <p:nvPr/>
          </p:nvSpPr>
          <p:spPr>
            <a:xfrm>
              <a:off x="4882714" y="17105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5BA3A33-87B9-D147-8776-D3CC7FB989ED}"/>
                </a:ext>
              </a:extLst>
            </p:cNvPr>
            <p:cNvCxnSpPr/>
            <p:nvPr/>
          </p:nvCxnSpPr>
          <p:spPr>
            <a:xfrm>
              <a:off x="5834590" y="2028484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F37D502-6135-5C40-9D35-37862F24F6B2}"/>
                </a:ext>
              </a:extLst>
            </p:cNvPr>
            <p:cNvSpPr/>
            <p:nvPr/>
          </p:nvSpPr>
          <p:spPr>
            <a:xfrm>
              <a:off x="6200414" y="17105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91E7D7-BFDA-AE48-B31D-F9D4334DC731}"/>
                </a:ext>
              </a:extLst>
            </p:cNvPr>
            <p:cNvCxnSpPr/>
            <p:nvPr/>
          </p:nvCxnSpPr>
          <p:spPr>
            <a:xfrm flipV="1">
              <a:off x="4667250" y="2074662"/>
              <a:ext cx="177364" cy="37574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4CD3970-6BB3-B74A-89B3-B11844FBA71D}"/>
                </a:ext>
              </a:extLst>
            </p:cNvPr>
            <p:cNvCxnSpPr/>
            <p:nvPr/>
          </p:nvCxnSpPr>
          <p:spPr>
            <a:xfrm flipH="1">
              <a:off x="955807" y="2450403"/>
              <a:ext cx="3711443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449742-E021-4A43-BB73-148CADEDA62E}"/>
                </a:ext>
              </a:extLst>
            </p:cNvPr>
            <p:cNvCxnSpPr/>
            <p:nvPr/>
          </p:nvCxnSpPr>
          <p:spPr>
            <a:xfrm flipV="1">
              <a:off x="949457" y="2304156"/>
              <a:ext cx="0" cy="15894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BEE834-CAD4-1541-97D1-88BB5B00AE11}"/>
              </a:ext>
            </a:extLst>
          </p:cNvPr>
          <p:cNvSpPr txBox="1"/>
          <p:nvPr/>
        </p:nvSpPr>
        <p:spPr>
          <a:xfrm>
            <a:off x="1562100" y="2507491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B. Sequential-Tendency Split (STS, aka no step splitting):</a:t>
            </a:r>
            <a:r>
              <a:rPr lang="en-US" sz="1700" dirty="0"/>
              <a:t> The </a:t>
            </a:r>
            <a:r>
              <a:rPr lang="en-US" sz="1700" i="1" dirty="0"/>
              <a:t>tendency</a:t>
            </a:r>
            <a:r>
              <a:rPr lang="en-US" sz="1700" dirty="0"/>
              <a:t> from Proc1 is used by Proc2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AD8BEC-3296-6C43-9615-9651989D47DF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1774636"/>
            <a:ext cx="7274537" cy="485538"/>
            <a:chOff x="-310416" y="2094490"/>
            <a:chExt cx="8499762" cy="56731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9B6D0BA-AAF0-3345-AB5B-87B3CB42C9A6}"/>
                </a:ext>
              </a:extLst>
            </p:cNvPr>
            <p:cNvSpPr/>
            <p:nvPr/>
          </p:nvSpPr>
          <p:spPr>
            <a:xfrm>
              <a:off x="-310416" y="20944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4502D4-6359-F84E-902A-23435D9190B6}"/>
                </a:ext>
              </a:extLst>
            </p:cNvPr>
            <p:cNvSpPr/>
            <p:nvPr/>
          </p:nvSpPr>
          <p:spPr>
            <a:xfrm>
              <a:off x="809070" y="20944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46DDEFE-CDA3-E042-AD94-D79CC0A97EDC}"/>
                </a:ext>
              </a:extLst>
            </p:cNvPr>
            <p:cNvSpPr/>
            <p:nvPr/>
          </p:nvSpPr>
          <p:spPr>
            <a:xfrm>
              <a:off x="18875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F9B938A-B80D-EE49-B0E4-E29A5386A424}"/>
                </a:ext>
              </a:extLst>
            </p:cNvPr>
            <p:cNvSpPr/>
            <p:nvPr/>
          </p:nvSpPr>
          <p:spPr>
            <a:xfrm>
              <a:off x="3402415" y="2098762"/>
              <a:ext cx="100234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EA83917-F05F-D443-B5BC-5D64F3BDF47C}"/>
                </a:ext>
              </a:extLst>
            </p:cNvPr>
            <p:cNvSpPr/>
            <p:nvPr/>
          </p:nvSpPr>
          <p:spPr>
            <a:xfrm>
              <a:off x="4651410" y="209876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D01E0EA-8AC7-F94C-B462-124A0513286A}"/>
                </a:ext>
              </a:extLst>
            </p:cNvPr>
            <p:cNvSpPr/>
            <p:nvPr/>
          </p:nvSpPr>
          <p:spPr>
            <a:xfrm>
              <a:off x="57229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87DFF68-91D1-8F40-B955-CA39ABB55637}"/>
                </a:ext>
              </a:extLst>
            </p:cNvPr>
            <p:cNvSpPr/>
            <p:nvPr/>
          </p:nvSpPr>
          <p:spPr>
            <a:xfrm>
              <a:off x="7237190" y="20944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189B554-E0AD-674A-A734-1C630ACF7DD9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27159" y="236767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29D727-A3D7-E141-B1D6-AC700BFD112C}"/>
                </a:ext>
              </a:extLst>
            </p:cNvPr>
            <p:cNvCxnSpPr/>
            <p:nvPr/>
          </p:nvCxnSpPr>
          <p:spPr>
            <a:xfrm>
              <a:off x="1642131" y="2376012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6AE469D-4448-6B46-835C-5A7FEDFAB8AD}"/>
                </a:ext>
              </a:extLst>
            </p:cNvPr>
            <p:cNvCxnSpPr/>
            <p:nvPr/>
          </p:nvCxnSpPr>
          <p:spPr>
            <a:xfrm>
              <a:off x="3144314" y="235712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BDA72D-7B29-A043-8011-77BE14785B56}"/>
                </a:ext>
              </a:extLst>
            </p:cNvPr>
            <p:cNvCxnSpPr/>
            <p:nvPr/>
          </p:nvCxnSpPr>
          <p:spPr>
            <a:xfrm>
              <a:off x="4415279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37E4A0B-7D7D-BD42-81AA-F3B017056C5D}"/>
                </a:ext>
              </a:extLst>
            </p:cNvPr>
            <p:cNvCxnSpPr/>
            <p:nvPr/>
          </p:nvCxnSpPr>
          <p:spPr>
            <a:xfrm>
              <a:off x="5476285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540D63C-6C90-D049-8962-B90B29F5729F}"/>
                </a:ext>
              </a:extLst>
            </p:cNvPr>
            <p:cNvCxnSpPr/>
            <p:nvPr/>
          </p:nvCxnSpPr>
          <p:spPr>
            <a:xfrm>
              <a:off x="6971116" y="2363505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" name="Right Brace 9">
            <a:extLst>
              <a:ext uri="{FF2B5EF4-FFF2-40B4-BE49-F238E27FC236}">
                <a16:creationId xmlns:a16="http://schemas.microsoft.com/office/drawing/2014/main" id="{9D34B7CA-3136-104A-BE9B-E00212020E91}"/>
              </a:ext>
            </a:extLst>
          </p:cNvPr>
          <p:cNvSpPr/>
          <p:nvPr/>
        </p:nvSpPr>
        <p:spPr>
          <a:xfrm>
            <a:off x="9461626" y="1607046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E93D3-0F55-A54E-A200-C4214E5D8D58}"/>
              </a:ext>
            </a:extLst>
          </p:cNvPr>
          <p:cNvSpPr txBox="1"/>
          <p:nvPr/>
        </p:nvSpPr>
        <p:spPr>
          <a:xfrm>
            <a:off x="9724633" y="1599167"/>
            <a:ext cx="92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used in E3SM physics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B28AD9D-A1B8-164D-8F66-58F6C30048D9}"/>
              </a:ext>
            </a:extLst>
          </p:cNvPr>
          <p:cNvSpPr/>
          <p:nvPr/>
        </p:nvSpPr>
        <p:spPr>
          <a:xfrm>
            <a:off x="7963026" y="2880069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D83D8-1893-4648-9309-8A01FBE8A494}"/>
              </a:ext>
            </a:extLst>
          </p:cNvPr>
          <p:cNvSpPr txBox="1"/>
          <p:nvPr/>
        </p:nvSpPr>
        <p:spPr>
          <a:xfrm>
            <a:off x="8224316" y="3006368"/>
            <a:ext cx="248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option to couple E3SM  physics and SE dynamics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0EBFC-9FD3-D248-8400-AA3E67D80419}"/>
              </a:ext>
            </a:extLst>
          </p:cNvPr>
          <p:cNvSpPr txBox="1"/>
          <p:nvPr/>
        </p:nvSpPr>
        <p:spPr>
          <a:xfrm>
            <a:off x="1562100" y="3796595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C. Hybrid-Update-Tendency Split (HS, some processes SUS, some STS):</a:t>
            </a:r>
            <a:r>
              <a:rPr lang="en-US" sz="1700" dirty="0"/>
              <a:t> Mass conserved variables are updated after each process (SUS), all others use the tendency from Proc1 in Proc2 (STS).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6C50CB-9850-FA41-840E-F827FB6B45F0}"/>
              </a:ext>
            </a:extLst>
          </p:cNvPr>
          <p:cNvSpPr txBox="1"/>
          <p:nvPr/>
        </p:nvSpPr>
        <p:spPr>
          <a:xfrm>
            <a:off x="10081830" y="4963950"/>
            <a:ext cx="143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E3SM default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B6A34809-B08D-324B-ACA9-FE390FF92AAE}"/>
              </a:ext>
            </a:extLst>
          </p:cNvPr>
          <p:cNvSpPr/>
          <p:nvPr/>
        </p:nvSpPr>
        <p:spPr>
          <a:xfrm>
            <a:off x="9838632" y="4690719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1F60353-02DD-E94C-9B90-9BBC51E7AA6E}"/>
              </a:ext>
            </a:extLst>
          </p:cNvPr>
          <p:cNvGrpSpPr/>
          <p:nvPr/>
        </p:nvGrpSpPr>
        <p:grpSpPr>
          <a:xfrm>
            <a:off x="2107872" y="4615017"/>
            <a:ext cx="7274537" cy="967420"/>
            <a:chOff x="2116238" y="4379887"/>
            <a:chExt cx="7274537" cy="96742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57F80DA-11DF-8E47-BCE0-AB28CED1E35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6238" y="4379887"/>
              <a:ext cx="7274537" cy="967420"/>
              <a:chOff x="-310416" y="1531445"/>
              <a:chExt cx="8499762" cy="1130361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54B81BA4-A685-4F45-B1BB-3ECCF1A67867}"/>
                  </a:ext>
                </a:extLst>
              </p:cNvPr>
              <p:cNvSpPr/>
              <p:nvPr/>
            </p:nvSpPr>
            <p:spPr>
              <a:xfrm>
                <a:off x="-310416" y="2094490"/>
                <a:ext cx="824875" cy="56304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</a:t>
                </a:r>
                <a:r>
                  <a:rPr kumimoji="0" lang="en-US" sz="18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CBC5E7E4-DFE2-5149-8054-94E2E9927DF1}"/>
                  </a:ext>
                </a:extLst>
              </p:cNvPr>
              <p:cNvSpPr/>
              <p:nvPr/>
            </p:nvSpPr>
            <p:spPr>
              <a:xfrm>
                <a:off x="809070" y="2094490"/>
                <a:ext cx="824875" cy="563044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Proc1</a:t>
                </a:r>
              </a:p>
            </p:txBody>
          </p:sp>
          <p:sp>
            <p:nvSpPr>
              <p:cNvPr id="81" name="Rounded Rectangle 80">
                <a:extLst>
                  <a:ext uri="{FF2B5EF4-FFF2-40B4-BE49-F238E27FC236}">
                    <a16:creationId xmlns:a16="http://schemas.microsoft.com/office/drawing/2014/main" id="{935018E2-071D-8240-B066-1AAA355272AC}"/>
                  </a:ext>
                </a:extLst>
              </p:cNvPr>
              <p:cNvSpPr/>
              <p:nvPr/>
            </p:nvSpPr>
            <p:spPr>
              <a:xfrm>
                <a:off x="1887532" y="2094490"/>
                <a:ext cx="1235484" cy="563044"/>
              </a:xfrm>
              <a:prstGeom prst="roundRect">
                <a:avLst/>
              </a:prstGeom>
              <a:solidFill>
                <a:srgbClr val="FF8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solidFill>
                      <a:sysClr val="window" lastClr="FFFFFF"/>
                    </a:solidFill>
                    <a:latin typeface="Calibri"/>
                    <a:ea typeface="+mn-ea"/>
                    <a:cs typeface="+mn-cs"/>
                  </a:rPr>
                  <a:t>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end1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C43B14C8-7F62-C849-B8B6-0412FCB5BFC7}"/>
                  </a:ext>
                </a:extLst>
              </p:cNvPr>
              <p:cNvSpPr/>
              <p:nvPr/>
            </p:nvSpPr>
            <p:spPr>
              <a:xfrm>
                <a:off x="3419430" y="1531445"/>
                <a:ext cx="1002345" cy="56304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</a:t>
                </a:r>
                <a:r>
                  <a:rPr kumimoji="0" lang="en-US" sz="18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B2490838-FADA-1340-A804-5DDA5F8C40B0}"/>
                  </a:ext>
                </a:extLst>
              </p:cNvPr>
              <p:cNvSpPr/>
              <p:nvPr/>
            </p:nvSpPr>
            <p:spPr>
              <a:xfrm>
                <a:off x="4651410" y="2098762"/>
                <a:ext cx="824875" cy="563044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Proc2</a:t>
                </a:r>
              </a:p>
            </p:txBody>
          </p:sp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EFB7098B-2E5F-A747-AC98-71A34EDA854C}"/>
                  </a:ext>
                </a:extLst>
              </p:cNvPr>
              <p:cNvSpPr/>
              <p:nvPr/>
            </p:nvSpPr>
            <p:spPr>
              <a:xfrm>
                <a:off x="5722932" y="2094490"/>
                <a:ext cx="1235484" cy="563044"/>
              </a:xfrm>
              <a:prstGeom prst="roundRect">
                <a:avLst/>
              </a:prstGeom>
              <a:solidFill>
                <a:srgbClr val="FF8000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solidFill>
                      <a:sysClr val="window" lastClr="FFFFFF"/>
                    </a:solidFill>
                    <a:latin typeface="Calibri"/>
                    <a:ea typeface="+mn-ea"/>
                    <a:cs typeface="+mn-cs"/>
                  </a:rPr>
                  <a:t>tend2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7D4E23B0-0E99-7649-BDC4-67243BC2597B}"/>
                  </a:ext>
                </a:extLst>
              </p:cNvPr>
              <p:cNvSpPr/>
              <p:nvPr/>
            </p:nvSpPr>
            <p:spPr>
              <a:xfrm>
                <a:off x="7237190" y="2094490"/>
                <a:ext cx="952156" cy="563044"/>
              </a:xfrm>
              <a:prstGeom prst="roundRect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>
                <a:normAutofit fontScale="85000" lnSpcReduction="10000"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n+1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1C85420A-A58C-B24D-9CFA-E03AF979576E}"/>
                  </a:ext>
                </a:extLst>
              </p:cNvPr>
              <p:cNvCxnSpPr>
                <a:endCxn id="80" idx="1"/>
              </p:cNvCxnSpPr>
              <p:nvPr/>
            </p:nvCxnSpPr>
            <p:spPr>
              <a:xfrm>
                <a:off x="527159" y="2367674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351B4D3-3D66-264F-990E-5D0762D33736}"/>
                  </a:ext>
                </a:extLst>
              </p:cNvPr>
              <p:cNvCxnSpPr/>
              <p:nvPr/>
            </p:nvCxnSpPr>
            <p:spPr>
              <a:xfrm>
                <a:off x="1642131" y="2376012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CF2940C8-EA1D-C14F-A7B2-CF1FCC119450}"/>
                  </a:ext>
                </a:extLst>
              </p:cNvPr>
              <p:cNvCxnSpPr>
                <a:cxnSpLocks/>
                <a:stCxn id="81" idx="3"/>
                <a:endCxn id="82" idx="1"/>
              </p:cNvCxnSpPr>
              <p:nvPr/>
            </p:nvCxnSpPr>
            <p:spPr>
              <a:xfrm flipV="1">
                <a:off x="3123016" y="1812967"/>
                <a:ext cx="296415" cy="563045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884CFAB2-3153-F34F-A0FE-F64B13AE776C}"/>
                  </a:ext>
                </a:extLst>
              </p:cNvPr>
              <p:cNvCxnSpPr>
                <a:cxnSpLocks/>
                <a:stCxn id="82" idx="3"/>
                <a:endCxn id="83" idx="1"/>
              </p:cNvCxnSpPr>
              <p:nvPr/>
            </p:nvCxnSpPr>
            <p:spPr>
              <a:xfrm>
                <a:off x="4421776" y="1812967"/>
                <a:ext cx="229634" cy="56731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AD054169-9795-634D-85D5-B239875F026B}"/>
                  </a:ext>
                </a:extLst>
              </p:cNvPr>
              <p:cNvCxnSpPr/>
              <p:nvPr/>
            </p:nvCxnSpPr>
            <p:spPr>
              <a:xfrm>
                <a:off x="5476285" y="2376336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B1C41E8-BABB-7E46-A70D-EA41CF105959}"/>
                  </a:ext>
                </a:extLst>
              </p:cNvPr>
              <p:cNvCxnSpPr/>
              <p:nvPr/>
            </p:nvCxnSpPr>
            <p:spPr>
              <a:xfrm>
                <a:off x="6971116" y="2363505"/>
                <a:ext cx="281911" cy="8338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B7B41634-654C-6D45-AC03-D22AFC6DA1DD}"/>
                </a:ext>
              </a:extLst>
            </p:cNvPr>
            <p:cNvCxnSpPr>
              <a:cxnSpLocks/>
              <a:stCxn id="81" idx="3"/>
              <a:endCxn id="83" idx="1"/>
            </p:cNvCxnSpPr>
            <p:nvPr/>
          </p:nvCxnSpPr>
          <p:spPr>
            <a:xfrm>
              <a:off x="5054747" y="5102711"/>
              <a:ext cx="1308079" cy="3656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098795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E825-4FA1-3547-B4A8-D60B1E62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921CE8-A24D-7A49-BB67-9DD324C8C690}"/>
              </a:ext>
            </a:extLst>
          </p:cNvPr>
          <p:cNvGrpSpPr/>
          <p:nvPr/>
        </p:nvGrpSpPr>
        <p:grpSpPr>
          <a:xfrm>
            <a:off x="578209" y="1926893"/>
            <a:ext cx="11153543" cy="1508760"/>
            <a:chOff x="35872891" y="34149526"/>
            <a:chExt cx="11153543" cy="150876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AB8A70C-32C2-4A48-AD44-6DE8CB5EAF26}"/>
                </a:ext>
              </a:extLst>
            </p:cNvPr>
            <p:cNvSpPr/>
            <p:nvPr/>
          </p:nvSpPr>
          <p:spPr>
            <a:xfrm>
              <a:off x="35872891" y="34149526"/>
              <a:ext cx="11153543" cy="1508760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CFCCE0-C51A-2145-99C9-E117F9E90DF9}"/>
                </a:ext>
              </a:extLst>
            </p:cNvPr>
            <p:cNvGrpSpPr/>
            <p:nvPr/>
          </p:nvGrpSpPr>
          <p:grpSpPr>
            <a:xfrm>
              <a:off x="36090590" y="34669313"/>
              <a:ext cx="10722863" cy="499112"/>
              <a:chOff x="31292204" y="34744241"/>
              <a:chExt cx="10722863" cy="49911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7BBFC814-0348-BC43-A62A-63B2647FD78E}"/>
                      </a:ext>
                    </a:extLst>
                  </p:cNvPr>
                  <p:cNvSpPr txBox="1"/>
                  <p:nvPr/>
                </p:nvSpPr>
                <p:spPr>
                  <a:xfrm>
                    <a:off x="32512720" y="34744241"/>
                    <a:ext cx="3397084" cy="492443"/>
                  </a:xfrm>
                  <a:prstGeom prst="rect">
                    <a:avLst/>
                  </a:prstGeom>
                  <a:noFill/>
                  <a:ln>
                    <a:solidFill>
                      <a:srgbClr val="D48080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E176FFE-20CE-7C48-8747-10AC94FC86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12720" y="34744241"/>
                    <a:ext cx="3397084" cy="492443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4104" b="-26829"/>
                    </a:stretch>
                  </a:blipFill>
                  <a:ln>
                    <a:solidFill>
                      <a:srgbClr val="D4808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3EB8427D-DB43-7C4F-916E-DCC85023FC61}"/>
                      </a:ext>
                    </a:extLst>
                  </p:cNvPr>
                  <p:cNvSpPr txBox="1"/>
                  <p:nvPr/>
                </p:nvSpPr>
                <p:spPr>
                  <a:xfrm>
                    <a:off x="36660242" y="34750325"/>
                    <a:ext cx="3681329" cy="492443"/>
                  </a:xfrm>
                  <a:prstGeom prst="rect">
                    <a:avLst/>
                  </a:prstGeom>
                  <a:noFill/>
                  <a:ln>
                    <a:solidFill>
                      <a:srgbClr val="5B9FE2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8936CC7A-2B66-5B4D-A4D7-E61B9DFD11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660242" y="34750325"/>
                    <a:ext cx="3681329" cy="49244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3436" b="-26829"/>
                    </a:stretch>
                  </a:blipFill>
                  <a:ln>
                    <a:solidFill>
                      <a:srgbClr val="5B9FE2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BB33CF3-F0C0-9F4B-B3CC-D414C9961E83}"/>
                      </a:ext>
                    </a:extLst>
                  </p:cNvPr>
                  <p:cNvSpPr txBox="1"/>
                  <p:nvPr/>
                </p:nvSpPr>
                <p:spPr>
                  <a:xfrm>
                    <a:off x="31292204" y="34744241"/>
                    <a:ext cx="560218" cy="492443"/>
                  </a:xfrm>
                  <a:prstGeom prst="rect">
                    <a:avLst/>
                  </a:prstGeom>
                  <a:noFill/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6584DC7A-8856-7D4A-89CC-AAB7DE8B15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292204" y="34744241"/>
                    <a:ext cx="560218" cy="49244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6667" b="-26829"/>
                    </a:stretch>
                  </a:blip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F2691769-B48C-764C-93A8-0D5E0C90E088}"/>
                      </a:ext>
                    </a:extLst>
                  </p:cNvPr>
                  <p:cNvSpPr txBox="1"/>
                  <p:nvPr/>
                </p:nvSpPr>
                <p:spPr>
                  <a:xfrm>
                    <a:off x="41063717" y="34750910"/>
                    <a:ext cx="951350" cy="492443"/>
                  </a:xfrm>
                  <a:prstGeom prst="rect">
                    <a:avLst/>
                  </a:prstGeom>
                  <a:noFill/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F7DEDFEB-D5CE-8642-897E-02BE60700C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63717" y="34750910"/>
                    <a:ext cx="951350" cy="49244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2987" r="-1299" b="-26829"/>
                    </a:stretch>
                  </a:blip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92B5EAF1-4AA2-514B-8D6B-2462089237BF}"/>
                </a:ext>
              </a:extLst>
            </p:cNvPr>
            <p:cNvSpPr/>
            <p:nvPr/>
          </p:nvSpPr>
          <p:spPr>
            <a:xfrm>
              <a:off x="36729606" y="34790655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8EA2FB92-96D4-7C43-9B37-D2533018967D}"/>
                </a:ext>
              </a:extLst>
            </p:cNvPr>
            <p:cNvSpPr/>
            <p:nvPr/>
          </p:nvSpPr>
          <p:spPr>
            <a:xfrm>
              <a:off x="40792561" y="34796436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AFF3AAAA-1DD5-7B46-B3FB-2FDEA14B8E79}"/>
                </a:ext>
              </a:extLst>
            </p:cNvPr>
            <p:cNvSpPr/>
            <p:nvPr/>
          </p:nvSpPr>
          <p:spPr>
            <a:xfrm>
              <a:off x="45199362" y="34816384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B5DF80-75D3-BA41-8319-47C13BA31F50}"/>
              </a:ext>
            </a:extLst>
          </p:cNvPr>
          <p:cNvGrpSpPr/>
          <p:nvPr/>
        </p:nvGrpSpPr>
        <p:grpSpPr>
          <a:xfrm>
            <a:off x="218631" y="4076782"/>
            <a:ext cx="12017410" cy="1505514"/>
            <a:chOff x="25075501" y="30569338"/>
            <a:chExt cx="11283278" cy="150551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5917B1E-393D-FB42-9858-8B43C5C36F1A}"/>
                </a:ext>
              </a:extLst>
            </p:cNvPr>
            <p:cNvSpPr/>
            <p:nvPr/>
          </p:nvSpPr>
          <p:spPr>
            <a:xfrm>
              <a:off x="25075501" y="30569338"/>
              <a:ext cx="11093112" cy="150551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chemeClr val="accent5">
                    <a:lumMod val="45000"/>
                    <a:lumOff val="55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767C39E-4207-704B-B2B8-EDD093556DE9}"/>
                </a:ext>
              </a:extLst>
            </p:cNvPr>
            <p:cNvGrpSpPr/>
            <p:nvPr/>
          </p:nvGrpSpPr>
          <p:grpSpPr>
            <a:xfrm>
              <a:off x="25163953" y="30689876"/>
              <a:ext cx="11194826" cy="1162963"/>
              <a:chOff x="20316363" y="30410308"/>
              <a:chExt cx="11194826" cy="11629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53F2D44-7743-8545-A820-CCB99240AC75}"/>
                      </a:ext>
                    </a:extLst>
                  </p:cNvPr>
                  <p:cNvSpPr txBox="1"/>
                  <p:nvPr/>
                </p:nvSpPr>
                <p:spPr>
                  <a:xfrm>
                    <a:off x="25592733" y="30796305"/>
                    <a:ext cx="4475964" cy="49244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53F2D44-7743-8545-A820-CCB99240AC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592733" y="30796305"/>
                    <a:ext cx="4475964" cy="49244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b="-268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318D61D-68A1-BC44-9789-CFD429769ADA}"/>
                      </a:ext>
                    </a:extLst>
                  </p:cNvPr>
                  <p:cNvSpPr txBox="1"/>
                  <p:nvPr/>
                </p:nvSpPr>
                <p:spPr>
                  <a:xfrm>
                    <a:off x="21551175" y="30410308"/>
                    <a:ext cx="3481821" cy="492443"/>
                  </a:xfrm>
                  <a:prstGeom prst="rect">
                    <a:avLst/>
                  </a:prstGeom>
                  <a:noFill/>
                  <a:ln>
                    <a:solidFill>
                      <a:srgbClr val="D48080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𝐷𝑦𝑛𝑎𝑚𝑖𝑐𝑠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318D61D-68A1-BC44-9789-CFD429769A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551175" y="30410308"/>
                    <a:ext cx="3481821" cy="49244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b="-26829"/>
                    </a:stretch>
                  </a:blipFill>
                  <a:ln>
                    <a:solidFill>
                      <a:srgbClr val="D4808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6C20174-6DF3-1A4A-A358-57065846FC75}"/>
                      </a:ext>
                    </a:extLst>
                  </p:cNvPr>
                  <p:cNvSpPr txBox="1"/>
                  <p:nvPr/>
                </p:nvSpPr>
                <p:spPr>
                  <a:xfrm>
                    <a:off x="21551174" y="31080828"/>
                    <a:ext cx="3481821" cy="492443"/>
                  </a:xfrm>
                  <a:prstGeom prst="rect">
                    <a:avLst/>
                  </a:prstGeom>
                  <a:noFill/>
                  <a:ln>
                    <a:solidFill>
                      <a:srgbClr val="5B9FE2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𝑃h𝑦𝑠𝑖𝑐𝑠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6C20174-6DF3-1A4A-A358-57065846FC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551174" y="31080828"/>
                    <a:ext cx="3481821" cy="492443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b="-26829"/>
                    </a:stretch>
                  </a:blipFill>
                  <a:ln>
                    <a:solidFill>
                      <a:srgbClr val="5B9FE2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46ED834-1F4A-F24B-BF70-28E8CF54FF20}"/>
                      </a:ext>
                    </a:extLst>
                  </p:cNvPr>
                  <p:cNvSpPr txBox="1"/>
                  <p:nvPr/>
                </p:nvSpPr>
                <p:spPr>
                  <a:xfrm>
                    <a:off x="20316363" y="30754025"/>
                    <a:ext cx="630237" cy="492443"/>
                  </a:xfrm>
                  <a:prstGeom prst="rect">
                    <a:avLst/>
                  </a:prstGeom>
                  <a:noFill/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A6D8C9B6-7AEE-D14C-A583-82E95E7B86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16363" y="30754025"/>
                    <a:ext cx="630237" cy="492443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5686" b="-30000"/>
                    </a:stretch>
                  </a:blip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7C3054E-BACD-7847-ABB2-445FC657CC82}"/>
                      </a:ext>
                    </a:extLst>
                  </p:cNvPr>
                  <p:cNvSpPr txBox="1"/>
                  <p:nvPr/>
                </p:nvSpPr>
                <p:spPr>
                  <a:xfrm>
                    <a:off x="30440127" y="30772792"/>
                    <a:ext cx="1071062" cy="492443"/>
                  </a:xfrm>
                  <a:prstGeom prst="rect">
                    <a:avLst/>
                  </a:prstGeom>
                  <a:noFill/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p>
                          </m:sSup>
                        </m:oMath>
                      </m:oMathPara>
                    </a14:m>
                    <a:endParaRPr lang="en-US" sz="3200" dirty="0"/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7C3054E-BACD-7847-ABB2-445FC657CC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440127" y="30772792"/>
                    <a:ext cx="1071062" cy="492443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3297" b="-26829"/>
                    </a:stretch>
                  </a:blip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E99C0541-8D8C-FB44-A8D7-758E75C714C6}"/>
                </a:ext>
              </a:extLst>
            </p:cNvPr>
            <p:cNvSpPr/>
            <p:nvPr/>
          </p:nvSpPr>
          <p:spPr>
            <a:xfrm rot="19500000">
              <a:off x="25859747" y="30934135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BEF25AF0-B101-D54A-A5A0-4CFFF0CB227D}"/>
                </a:ext>
              </a:extLst>
            </p:cNvPr>
            <p:cNvSpPr/>
            <p:nvPr/>
          </p:nvSpPr>
          <p:spPr>
            <a:xfrm rot="2700000">
              <a:off x="25856410" y="31447342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B13D7CF2-6C01-8147-970D-77375C97FDA6}"/>
                </a:ext>
              </a:extLst>
            </p:cNvPr>
            <p:cNvSpPr/>
            <p:nvPr/>
          </p:nvSpPr>
          <p:spPr>
            <a:xfrm rot="2700000">
              <a:off x="29915603" y="30964680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9B67CBBA-4F85-5D46-B264-824D0153E951}"/>
                </a:ext>
              </a:extLst>
            </p:cNvPr>
            <p:cNvSpPr/>
            <p:nvPr/>
          </p:nvSpPr>
          <p:spPr>
            <a:xfrm rot="19500000">
              <a:off x="29904066" y="31395592"/>
              <a:ext cx="534620" cy="25648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34B968CB-FD8C-D94A-AEC6-C63BF9F7AD8F}"/>
                </a:ext>
              </a:extLst>
            </p:cNvPr>
            <p:cNvSpPr/>
            <p:nvPr/>
          </p:nvSpPr>
          <p:spPr>
            <a:xfrm>
              <a:off x="34907228" y="31255484"/>
              <a:ext cx="388831" cy="20348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3837607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98175-581D-3E4F-8CAF-CD9891820965}"/>
              </a:ext>
            </a:extLst>
          </p:cNvPr>
          <p:cNvSpPr txBox="1">
            <a:spLocks/>
          </p:cNvSpPr>
          <p:nvPr/>
        </p:nvSpPr>
        <p:spPr>
          <a:xfrm>
            <a:off x="359825" y="-275385"/>
            <a:ext cx="82296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Coupling Strategies: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EC58C-6810-C94D-AFDC-D41D6BFC98FC}"/>
              </a:ext>
            </a:extLst>
          </p:cNvPr>
          <p:cNvSpPr txBox="1"/>
          <p:nvPr/>
        </p:nvSpPr>
        <p:spPr>
          <a:xfrm>
            <a:off x="1562100" y="1266050"/>
            <a:ext cx="9143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A. Sequential-Update Split (SUS, aka time split/fractional steps):</a:t>
            </a:r>
            <a:r>
              <a:rPr lang="en-US" sz="1700" dirty="0"/>
              <a:t> State is updated after each 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DD1D4B-DCEF-E148-8555-404462048DC8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3037818"/>
            <a:ext cx="5722770" cy="614881"/>
            <a:chOff x="602290" y="1710590"/>
            <a:chExt cx="6550280" cy="752514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8D50A0D-0275-2143-B18F-3851DEFE960B}"/>
                </a:ext>
              </a:extLst>
            </p:cNvPr>
            <p:cNvSpPr/>
            <p:nvPr/>
          </p:nvSpPr>
          <p:spPr>
            <a:xfrm>
              <a:off x="602290" y="1728412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CB3C554B-8D06-4744-9B74-73A4DC3ADD15}"/>
                </a:ext>
              </a:extLst>
            </p:cNvPr>
            <p:cNvSpPr/>
            <p:nvPr/>
          </p:nvSpPr>
          <p:spPr>
            <a:xfrm>
              <a:off x="1880706" y="172841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CC4CDB7-429B-B344-97BC-85AD457BFADE}"/>
                </a:ext>
              </a:extLst>
            </p:cNvPr>
            <p:cNvSpPr/>
            <p:nvPr/>
          </p:nvSpPr>
          <p:spPr>
            <a:xfrm>
              <a:off x="3127660" y="1715318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234FD5A-E38D-C64E-9C7E-5AC6AB9466B6}"/>
                </a:ext>
              </a:extLst>
            </p:cNvPr>
            <p:cNvCxnSpPr/>
            <p:nvPr/>
          </p:nvCxnSpPr>
          <p:spPr>
            <a:xfrm>
              <a:off x="1499179" y="2016481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47607DC-E266-3C42-82BA-4150390CC116}"/>
                </a:ext>
              </a:extLst>
            </p:cNvPr>
            <p:cNvCxnSpPr/>
            <p:nvPr/>
          </p:nvCxnSpPr>
          <p:spPr>
            <a:xfrm>
              <a:off x="2818698" y="2024847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232DDD3-5C00-AF46-99DC-18A8FC532DB4}"/>
                </a:ext>
              </a:extLst>
            </p:cNvPr>
            <p:cNvCxnSpPr/>
            <p:nvPr/>
          </p:nvCxnSpPr>
          <p:spPr>
            <a:xfrm>
              <a:off x="4504584" y="2028484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23E206F8-5D3A-2E45-B914-6152F2E86A22}"/>
                </a:ext>
              </a:extLst>
            </p:cNvPr>
            <p:cNvSpPr/>
            <p:nvPr/>
          </p:nvSpPr>
          <p:spPr>
            <a:xfrm>
              <a:off x="4882714" y="17105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5BA3A33-87B9-D147-8776-D3CC7FB989ED}"/>
                </a:ext>
              </a:extLst>
            </p:cNvPr>
            <p:cNvCxnSpPr/>
            <p:nvPr/>
          </p:nvCxnSpPr>
          <p:spPr>
            <a:xfrm>
              <a:off x="5834590" y="2028484"/>
              <a:ext cx="301144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8F37D502-6135-5C40-9D35-37862F24F6B2}"/>
                </a:ext>
              </a:extLst>
            </p:cNvPr>
            <p:cNvSpPr/>
            <p:nvPr/>
          </p:nvSpPr>
          <p:spPr>
            <a:xfrm>
              <a:off x="6200414" y="17105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91E7D7-BFDA-AE48-B31D-F9D4334DC731}"/>
                </a:ext>
              </a:extLst>
            </p:cNvPr>
            <p:cNvCxnSpPr/>
            <p:nvPr/>
          </p:nvCxnSpPr>
          <p:spPr>
            <a:xfrm flipV="1">
              <a:off x="4667250" y="2074662"/>
              <a:ext cx="177364" cy="37574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4CD3970-6BB3-B74A-89B3-B11844FBA71D}"/>
                </a:ext>
              </a:extLst>
            </p:cNvPr>
            <p:cNvCxnSpPr/>
            <p:nvPr/>
          </p:nvCxnSpPr>
          <p:spPr>
            <a:xfrm flipH="1">
              <a:off x="955807" y="2450403"/>
              <a:ext cx="3711443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449742-E021-4A43-BB73-148CADEDA62E}"/>
                </a:ext>
              </a:extLst>
            </p:cNvPr>
            <p:cNvCxnSpPr/>
            <p:nvPr/>
          </p:nvCxnSpPr>
          <p:spPr>
            <a:xfrm flipV="1">
              <a:off x="949457" y="2304156"/>
              <a:ext cx="0" cy="15894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BEE834-CAD4-1541-97D1-88BB5B00AE11}"/>
              </a:ext>
            </a:extLst>
          </p:cNvPr>
          <p:cNvSpPr txBox="1"/>
          <p:nvPr/>
        </p:nvSpPr>
        <p:spPr>
          <a:xfrm>
            <a:off x="1562100" y="2507491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B. Sequential-Tendency Split (STS, aka no step splitting):</a:t>
            </a:r>
            <a:r>
              <a:rPr lang="en-US" sz="1700" dirty="0"/>
              <a:t> The </a:t>
            </a:r>
            <a:r>
              <a:rPr lang="en-US" sz="1700" i="1" dirty="0"/>
              <a:t>tendency</a:t>
            </a:r>
            <a:r>
              <a:rPr lang="en-US" sz="1700" dirty="0"/>
              <a:t> from Proc1 is used by Proc2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AD8BEC-3296-6C43-9615-9651989D47DF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1774636"/>
            <a:ext cx="7274537" cy="485538"/>
            <a:chOff x="-310416" y="2094490"/>
            <a:chExt cx="8499762" cy="56731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9B6D0BA-AAF0-3345-AB5B-87B3CB42C9A6}"/>
                </a:ext>
              </a:extLst>
            </p:cNvPr>
            <p:cNvSpPr/>
            <p:nvPr/>
          </p:nvSpPr>
          <p:spPr>
            <a:xfrm>
              <a:off x="-310416" y="20944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24502D4-6359-F84E-902A-23435D9190B6}"/>
                </a:ext>
              </a:extLst>
            </p:cNvPr>
            <p:cNvSpPr/>
            <p:nvPr/>
          </p:nvSpPr>
          <p:spPr>
            <a:xfrm>
              <a:off x="809070" y="2094490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46DDEFE-CDA3-E042-AD94-D79CC0A97EDC}"/>
                </a:ext>
              </a:extLst>
            </p:cNvPr>
            <p:cNvSpPr/>
            <p:nvPr/>
          </p:nvSpPr>
          <p:spPr>
            <a:xfrm>
              <a:off x="18875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end1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F9B938A-B80D-EE49-B0E4-E29A5386A424}"/>
                </a:ext>
              </a:extLst>
            </p:cNvPr>
            <p:cNvSpPr/>
            <p:nvPr/>
          </p:nvSpPr>
          <p:spPr>
            <a:xfrm>
              <a:off x="3402415" y="2098762"/>
              <a:ext cx="100234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EA83917-F05F-D443-B5BC-5D64F3BDF47C}"/>
                </a:ext>
              </a:extLst>
            </p:cNvPr>
            <p:cNvSpPr/>
            <p:nvPr/>
          </p:nvSpPr>
          <p:spPr>
            <a:xfrm>
              <a:off x="4651410" y="2098762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D01E0EA-8AC7-F94C-B462-124A0513286A}"/>
                </a:ext>
              </a:extLst>
            </p:cNvPr>
            <p:cNvSpPr/>
            <p:nvPr/>
          </p:nvSpPr>
          <p:spPr>
            <a:xfrm>
              <a:off x="5722932" y="209449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87DFF68-91D1-8F40-B955-CA39ABB55637}"/>
                </a:ext>
              </a:extLst>
            </p:cNvPr>
            <p:cNvSpPr/>
            <p:nvPr/>
          </p:nvSpPr>
          <p:spPr>
            <a:xfrm>
              <a:off x="7237190" y="20944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189B554-E0AD-674A-A734-1C630ACF7DD9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527159" y="236767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29D727-A3D7-E141-B1D6-AC700BFD112C}"/>
                </a:ext>
              </a:extLst>
            </p:cNvPr>
            <p:cNvCxnSpPr/>
            <p:nvPr/>
          </p:nvCxnSpPr>
          <p:spPr>
            <a:xfrm>
              <a:off x="1642131" y="2376012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6AE469D-4448-6B46-835C-5A7FEDFAB8AD}"/>
                </a:ext>
              </a:extLst>
            </p:cNvPr>
            <p:cNvCxnSpPr/>
            <p:nvPr/>
          </p:nvCxnSpPr>
          <p:spPr>
            <a:xfrm>
              <a:off x="3144314" y="2357124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5BDA72D-7B29-A043-8011-77BE14785B56}"/>
                </a:ext>
              </a:extLst>
            </p:cNvPr>
            <p:cNvCxnSpPr/>
            <p:nvPr/>
          </p:nvCxnSpPr>
          <p:spPr>
            <a:xfrm>
              <a:off x="4415279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37E4A0B-7D7D-BD42-81AA-F3B017056C5D}"/>
                </a:ext>
              </a:extLst>
            </p:cNvPr>
            <p:cNvCxnSpPr/>
            <p:nvPr/>
          </p:nvCxnSpPr>
          <p:spPr>
            <a:xfrm>
              <a:off x="5476285" y="2376336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540D63C-6C90-D049-8962-B90B29F5729F}"/>
                </a:ext>
              </a:extLst>
            </p:cNvPr>
            <p:cNvCxnSpPr/>
            <p:nvPr/>
          </p:nvCxnSpPr>
          <p:spPr>
            <a:xfrm>
              <a:off x="6971116" y="2363505"/>
              <a:ext cx="281911" cy="833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" name="Right Brace 9">
            <a:extLst>
              <a:ext uri="{FF2B5EF4-FFF2-40B4-BE49-F238E27FC236}">
                <a16:creationId xmlns:a16="http://schemas.microsoft.com/office/drawing/2014/main" id="{9D34B7CA-3136-104A-BE9B-E00212020E91}"/>
              </a:ext>
            </a:extLst>
          </p:cNvPr>
          <p:cNvSpPr/>
          <p:nvPr/>
        </p:nvSpPr>
        <p:spPr>
          <a:xfrm>
            <a:off x="9461626" y="1607046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E93D3-0F55-A54E-A200-C4214E5D8D58}"/>
              </a:ext>
            </a:extLst>
          </p:cNvPr>
          <p:cNvSpPr txBox="1"/>
          <p:nvPr/>
        </p:nvSpPr>
        <p:spPr>
          <a:xfrm>
            <a:off x="9724633" y="1599167"/>
            <a:ext cx="92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used in E3SM physics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B28AD9D-A1B8-164D-8F66-58F6C30048D9}"/>
              </a:ext>
            </a:extLst>
          </p:cNvPr>
          <p:cNvSpPr/>
          <p:nvPr/>
        </p:nvSpPr>
        <p:spPr>
          <a:xfrm>
            <a:off x="7963026" y="2880069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D83D8-1893-4648-9309-8A01FBE8A494}"/>
              </a:ext>
            </a:extLst>
          </p:cNvPr>
          <p:cNvSpPr txBox="1"/>
          <p:nvPr/>
        </p:nvSpPr>
        <p:spPr>
          <a:xfrm>
            <a:off x="8224316" y="3006368"/>
            <a:ext cx="248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option to couple E3SM  physics and SE dynamics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0EBFC-9FD3-D248-8400-AA3E67D80419}"/>
              </a:ext>
            </a:extLst>
          </p:cNvPr>
          <p:cNvSpPr txBox="1"/>
          <p:nvPr/>
        </p:nvSpPr>
        <p:spPr>
          <a:xfrm>
            <a:off x="1562100" y="3796595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/>
              <a:t>C. Parallel Split (PS, aka process/additive split):</a:t>
            </a:r>
            <a:r>
              <a:rPr lang="en-US" sz="1700" dirty="0"/>
              <a:t> All processes are computed from the same state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5C0B2-97E0-0347-9424-E350E3AD31E1}"/>
              </a:ext>
            </a:extLst>
          </p:cNvPr>
          <p:cNvGrpSpPr>
            <a:grpSpLocks noChangeAspect="1"/>
          </p:cNvGrpSpPr>
          <p:nvPr/>
        </p:nvGrpSpPr>
        <p:grpSpPr>
          <a:xfrm>
            <a:off x="2116238" y="4227539"/>
            <a:ext cx="4078901" cy="1040218"/>
            <a:chOff x="946884" y="-232340"/>
            <a:chExt cx="4765962" cy="129600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E8A83FB-279A-1740-BBEF-5F0A5AB5E9C7}"/>
                </a:ext>
              </a:extLst>
            </p:cNvPr>
            <p:cNvSpPr/>
            <p:nvPr/>
          </p:nvSpPr>
          <p:spPr>
            <a:xfrm>
              <a:off x="2091770" y="-22115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EE9B4B4-11B0-E04F-81B7-4F99C25E4C3E}"/>
                </a:ext>
              </a:extLst>
            </p:cNvPr>
            <p:cNvSpPr/>
            <p:nvPr/>
          </p:nvSpPr>
          <p:spPr>
            <a:xfrm>
              <a:off x="946884" y="1513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18C2D0F-5F33-A148-89B6-0E2CD3540FD1}"/>
                </a:ext>
              </a:extLst>
            </p:cNvPr>
            <p:cNvSpPr/>
            <p:nvPr/>
          </p:nvSpPr>
          <p:spPr>
            <a:xfrm>
              <a:off x="3170232" y="-23234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tend1</a:t>
              </a:r>
              <a:r>
                <a:rPr kumimoji="0" lang="en-US" sz="15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2BBB435-C634-1E41-8F0B-B14137DA1322}"/>
                </a:ext>
              </a:extLst>
            </p:cNvPr>
            <p:cNvSpPr/>
            <p:nvPr/>
          </p:nvSpPr>
          <p:spPr>
            <a:xfrm>
              <a:off x="4760690" y="103590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7DCC40A-4D5A-E94B-8D7B-D0797B88F38B}"/>
                </a:ext>
              </a:extLst>
            </p:cNvPr>
            <p:cNvSpPr/>
            <p:nvPr/>
          </p:nvSpPr>
          <p:spPr>
            <a:xfrm>
              <a:off x="2091770" y="50062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 fontScale="850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Proc2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297C1B-2394-9946-A73A-C3F7DBEC2C79}"/>
                </a:ext>
              </a:extLst>
            </p:cNvPr>
            <p:cNvCxnSpPr>
              <a:endCxn id="18" idx="1"/>
            </p:cNvCxnSpPr>
            <p:nvPr/>
          </p:nvCxnSpPr>
          <p:spPr>
            <a:xfrm flipV="1">
              <a:off x="1787760" y="60368"/>
              <a:ext cx="304010" cy="35829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5CE0489-A768-8041-849D-47D3DEDEC5F6}"/>
                </a:ext>
              </a:extLst>
            </p:cNvPr>
            <p:cNvSpPr/>
            <p:nvPr/>
          </p:nvSpPr>
          <p:spPr>
            <a:xfrm>
              <a:off x="3170232" y="49853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5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tend2</a:t>
              </a:r>
              <a:r>
                <a:rPr kumimoji="0" lang="en-US" sz="15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83CCBA2-C82A-1641-96BB-C53FF4546C27}"/>
                </a:ext>
              </a:extLst>
            </p:cNvPr>
            <p:cNvCxnSpPr>
              <a:endCxn id="22" idx="1"/>
            </p:cNvCxnSpPr>
            <p:nvPr/>
          </p:nvCxnSpPr>
          <p:spPr>
            <a:xfrm>
              <a:off x="1787760" y="418662"/>
              <a:ext cx="304010" cy="3634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13CB1A5-4BA6-1B46-9B02-8CCBD13BBEAA}"/>
                </a:ext>
              </a:extLst>
            </p:cNvPr>
            <p:cNvCxnSpPr>
              <a:endCxn id="20" idx="1"/>
            </p:cNvCxnSpPr>
            <p:nvPr/>
          </p:nvCxnSpPr>
          <p:spPr>
            <a:xfrm flipV="1">
              <a:off x="2916645" y="49182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D553A9B-6A13-B141-A43A-D390256FB0C5}"/>
                </a:ext>
              </a:extLst>
            </p:cNvPr>
            <p:cNvCxnSpPr/>
            <p:nvPr/>
          </p:nvCxnSpPr>
          <p:spPr>
            <a:xfrm flipV="1">
              <a:off x="2916645" y="782146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AF5780-E323-E043-8DB8-069FF40B80A0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4405716" y="67460"/>
              <a:ext cx="354974" cy="31765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33BC2DA-5CAB-CD4A-BD15-9417467CEA3F}"/>
                </a:ext>
              </a:extLst>
            </p:cNvPr>
            <p:cNvCxnSpPr>
              <a:endCxn id="21" idx="1"/>
            </p:cNvCxnSpPr>
            <p:nvPr/>
          </p:nvCxnSpPr>
          <p:spPr>
            <a:xfrm flipV="1">
              <a:off x="4405716" y="385112"/>
              <a:ext cx="354974" cy="41121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6C50CB-9850-FA41-840E-F827FB6B45F0}"/>
              </a:ext>
            </a:extLst>
          </p:cNvPr>
          <p:cNvSpPr txBox="1"/>
          <p:nvPr/>
        </p:nvSpPr>
        <p:spPr>
          <a:xfrm>
            <a:off x="6606024" y="4586927"/>
            <a:ext cx="270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used in E3SM microphysics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B6A34809-B08D-324B-ACA9-FE390FF92AAE}"/>
              </a:ext>
            </a:extLst>
          </p:cNvPr>
          <p:cNvSpPr/>
          <p:nvPr/>
        </p:nvSpPr>
        <p:spPr>
          <a:xfrm>
            <a:off x="6362826" y="4313696"/>
            <a:ext cx="213748" cy="954061"/>
          </a:xfrm>
          <a:prstGeom prst="rightBrace">
            <a:avLst>
              <a:gd name="adj1" fmla="val 49924"/>
              <a:gd name="adj2" fmla="val 50000"/>
            </a:avLst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8BB1FDC-36CC-FA43-BA45-2CBE8E2D1849}"/>
              </a:ext>
            </a:extLst>
          </p:cNvPr>
          <p:cNvSpPr txBox="1"/>
          <p:nvPr/>
        </p:nvSpPr>
        <p:spPr>
          <a:xfrm>
            <a:off x="2249650" y="5531692"/>
            <a:ext cx="82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advantage of switching to Parallel Split over Sequential Splitting?</a:t>
            </a:r>
          </a:p>
        </p:txBody>
      </p:sp>
    </p:spTree>
    <p:extLst>
      <p:ext uri="{BB962C8B-B14F-4D97-AF65-F5344CB8AC3E}">
        <p14:creationId xmlns:p14="http://schemas.microsoft.com/office/powerpoint/2010/main" val="2746586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FFE8-D6AB-9644-B808-912CAE72C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Overconsumption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EB168E-1767-D649-ABD3-F0D23A773E9A}"/>
                  </a:ext>
                </a:extLst>
              </p:cNvPr>
              <p:cNvSpPr txBox="1"/>
              <p:nvPr/>
            </p:nvSpPr>
            <p:spPr>
              <a:xfrm>
                <a:off x="1095777" y="3104512"/>
                <a:ext cx="3617891" cy="819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EEB168E-1767-D649-ABD3-F0D23A773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77" y="3104512"/>
                <a:ext cx="3617891" cy="819263"/>
              </a:xfrm>
              <a:prstGeom prst="rect">
                <a:avLst/>
              </a:prstGeom>
              <a:blipFill>
                <a:blip r:embed="rId2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79CABD-E643-584C-9F2F-CB13AF9CEDCE}"/>
                  </a:ext>
                </a:extLst>
              </p:cNvPr>
              <p:cNvSpPr txBox="1"/>
              <p:nvPr/>
            </p:nvSpPr>
            <p:spPr>
              <a:xfrm>
                <a:off x="7582763" y="2040182"/>
                <a:ext cx="2591547" cy="1064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u="sng" dirty="0"/>
                  <a:t>Dynamics:</a:t>
                </a:r>
              </a:p>
              <a:p>
                <a:pPr algn="ctr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79CABD-E643-584C-9F2F-CB13AF9CE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763" y="2040182"/>
                <a:ext cx="2591547" cy="1064330"/>
              </a:xfrm>
              <a:prstGeom prst="rect">
                <a:avLst/>
              </a:prstGeom>
              <a:blipFill>
                <a:blip r:embed="rId3"/>
                <a:stretch>
                  <a:fillRect t="-1071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E32226-C80B-D34F-BDDE-3ACE0EE9C236}"/>
                  </a:ext>
                </a:extLst>
              </p:cNvPr>
              <p:cNvSpPr/>
              <p:nvPr/>
            </p:nvSpPr>
            <p:spPr>
              <a:xfrm>
                <a:off x="7588064" y="3979156"/>
                <a:ext cx="2586246" cy="1156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u="sng" dirty="0"/>
                  <a:t>Physics:</a:t>
                </a:r>
              </a:p>
              <a:p>
                <a:pPr algn="ctr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FE32226-C80B-D34F-BDDE-3ACE0EE9C2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064" y="3979156"/>
                <a:ext cx="2586246" cy="1156663"/>
              </a:xfrm>
              <a:prstGeom prst="rect">
                <a:avLst/>
              </a:prstGeom>
              <a:blipFill>
                <a:blip r:embed="rId4"/>
                <a:stretch>
                  <a:fillRect t="-4348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FA8A6F-927F-B045-8078-78CEB4AC5EB4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4713668" y="2572347"/>
            <a:ext cx="2869095" cy="9417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1DCD29-BC90-1A4A-B4A5-D95CECFF75B2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4713668" y="3514144"/>
            <a:ext cx="2874396" cy="1043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911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FFE8-D6AB-9644-B808-912CAE72C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Overconsumption 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9AE3E4-5663-8A4B-BA8B-9C1DD1373CCB}"/>
                  </a:ext>
                </a:extLst>
              </p:cNvPr>
              <p:cNvSpPr txBox="1"/>
              <p:nvPr/>
            </p:nvSpPr>
            <p:spPr>
              <a:xfrm>
                <a:off x="7250803" y="395981"/>
                <a:ext cx="4385258" cy="1266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/>
                  <a:t>Dynamics: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  <a:p>
                <a:r>
                  <a:rPr lang="en-US" sz="2800" dirty="0"/>
                  <a:t>    Physics: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9AE3E4-5663-8A4B-BA8B-9C1DD1373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803" y="395981"/>
                <a:ext cx="4385258" cy="1266885"/>
              </a:xfrm>
              <a:prstGeom prst="rect">
                <a:avLst/>
              </a:prstGeom>
              <a:blipFill>
                <a:blip r:embed="rId2"/>
                <a:stretch>
                  <a:fillRect l="-4913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0EAD91-DE87-1C4C-BC1F-28BE9E9108A7}"/>
                  </a:ext>
                </a:extLst>
              </p:cNvPr>
              <p:cNvSpPr txBox="1"/>
              <p:nvPr/>
            </p:nvSpPr>
            <p:spPr>
              <a:xfrm>
                <a:off x="956926" y="1954132"/>
                <a:ext cx="5361902" cy="12926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u="sng" dirty="0"/>
                  <a:t>Sequentially-Split</a:t>
                </a:r>
                <a:endParaRPr lang="en-US" sz="2800" dirty="0"/>
              </a:p>
              <a:p>
                <a:r>
                  <a:rPr lang="en-US" sz="2800" dirty="0"/>
                  <a:t>Dynamics: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=(1−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800" dirty="0"/>
              </a:p>
              <a:p>
                <a:r>
                  <a:rPr lang="en-US" sz="2800" dirty="0"/>
                  <a:t>     Physics: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=(1−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0EAD91-DE87-1C4C-BC1F-28BE9E910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26" y="1954132"/>
                <a:ext cx="5361902" cy="1292662"/>
              </a:xfrm>
              <a:prstGeom prst="rect">
                <a:avLst/>
              </a:prstGeom>
              <a:blipFill>
                <a:blip r:embed="rId3"/>
                <a:stretch>
                  <a:fillRect l="-3765" t="-8654" b="-144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836AF9-CB07-F046-A132-8BD9B9CBC84D}"/>
                  </a:ext>
                </a:extLst>
              </p:cNvPr>
              <p:cNvSpPr txBox="1"/>
              <p:nvPr/>
            </p:nvSpPr>
            <p:spPr>
              <a:xfrm>
                <a:off x="457200" y="3884936"/>
                <a:ext cx="6361355" cy="17235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u="sng" dirty="0"/>
                  <a:t>Parallel-Split</a:t>
                </a:r>
                <a:endParaRPr lang="en-US" sz="2800" dirty="0"/>
              </a:p>
              <a:p>
                <a:r>
                  <a:rPr lang="en-US" sz="2800" dirty="0"/>
                  <a:t>Dynamics: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800" dirty="0"/>
              </a:p>
              <a:p>
                <a:r>
                  <a:rPr lang="en-US" sz="2800" dirty="0"/>
                  <a:t>     Physics: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800" dirty="0"/>
              </a:p>
              <a:p>
                <a:r>
                  <a:rPr lang="en-US" sz="2800" dirty="0"/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=(1−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836AF9-CB07-F046-A132-8BD9B9CBC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84936"/>
                <a:ext cx="6361355" cy="1723549"/>
              </a:xfrm>
              <a:prstGeom prst="rect">
                <a:avLst/>
              </a:prstGeom>
              <a:blipFill>
                <a:blip r:embed="rId4"/>
                <a:stretch>
                  <a:fillRect l="-3586" t="-5797" b="-65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644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D0A87-E575-F544-BFC8-31684F7DE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782"/>
          <a:stretch/>
        </p:blipFill>
        <p:spPr>
          <a:xfrm>
            <a:off x="457200" y="1097710"/>
            <a:ext cx="8845040" cy="466257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2FF8AC-7F16-8541-822D-F66B3135EED4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81E72E-A076-634D-BB4A-3C2BB4B9B8BA}"/>
                  </a:ext>
                </a:extLst>
              </p:cNvPr>
              <p:cNvSpPr txBox="1"/>
              <p:nvPr/>
            </p:nvSpPr>
            <p:spPr>
              <a:xfrm>
                <a:off x="9302240" y="1720839"/>
                <a:ext cx="267146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There is a clear formation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waves forming at the mid-latitudes.</a:t>
                </a:r>
              </a:p>
              <a:p>
                <a:endParaRPr lang="en-US" dirty="0"/>
              </a:p>
              <a:p>
                <a:r>
                  <a:rPr lang="en-US" dirty="0"/>
                  <a:t>This is likely due to mass “clipping” which occurs when the conservation of mass has been violated.</a:t>
                </a:r>
              </a:p>
              <a:p>
                <a:endParaRPr lang="en-US" dirty="0"/>
              </a:p>
              <a:p>
                <a:r>
                  <a:rPr lang="en-US" dirty="0"/>
                  <a:t>Mass conservation violations increase with larger time step.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81E72E-A076-634D-BB4A-3C2BB4B9B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240" y="1720839"/>
                <a:ext cx="2671466" cy="3416320"/>
              </a:xfrm>
              <a:prstGeom prst="rect">
                <a:avLst/>
              </a:prstGeom>
              <a:blipFill>
                <a:blip r:embed="rId3"/>
                <a:stretch>
                  <a:fillRect l="-1896" t="-369" b="-1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585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D2DD9-1AE7-CA45-9ACA-A95C2EA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" y="1564411"/>
            <a:ext cx="5108195" cy="3729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45761C-401A-6949-907D-437FFDC8E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35" y="2282515"/>
            <a:ext cx="2176867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6F821-3A79-2E4F-9841-56D882094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35" y="3428999"/>
            <a:ext cx="2100742" cy="97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F3CB2-286F-BC4C-9B53-C34FE82A1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5" y="2664759"/>
            <a:ext cx="764240" cy="764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/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blipFill>
                <a:blip r:embed="rId6"/>
                <a:stretch>
                  <a:fillRect l="-3077" t="-4255" r="-230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/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blipFill>
                <a:blip r:embed="rId7"/>
                <a:stretch>
                  <a:fillRect l="-3478" t="-2174" r="-347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8D343-6CEB-1349-A2E0-286DE698F11B}"/>
              </a:ext>
            </a:extLst>
          </p:cNvPr>
          <p:cNvGrpSpPr/>
          <p:nvPr/>
        </p:nvGrpSpPr>
        <p:grpSpPr>
          <a:xfrm>
            <a:off x="6654902" y="401173"/>
            <a:ext cx="1789547" cy="461665"/>
            <a:chOff x="6331345" y="-266519"/>
            <a:chExt cx="1789547" cy="461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3CD8E4-C146-874C-BC96-28FCA4F6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751" y="-176947"/>
              <a:ext cx="309141" cy="309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D6F6A-11B0-F048-96F2-3DFA71BBF457}"/>
                </a:ext>
              </a:extLst>
            </p:cNvPr>
            <p:cNvSpPr txBox="1"/>
            <p:nvPr/>
          </p:nvSpPr>
          <p:spPr>
            <a:xfrm>
              <a:off x="6331345" y="-266519"/>
              <a:ext cx="148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CD25B-38C2-174D-87D7-82F861F8D2DD}"/>
              </a:ext>
            </a:extLst>
          </p:cNvPr>
          <p:cNvGrpSpPr/>
          <p:nvPr/>
        </p:nvGrpSpPr>
        <p:grpSpPr>
          <a:xfrm>
            <a:off x="9779956" y="414482"/>
            <a:ext cx="1619949" cy="461665"/>
            <a:chOff x="9558970" y="131759"/>
            <a:chExt cx="1619949" cy="461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094ED-1FBD-664F-A47D-55A030FD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575" y="252077"/>
              <a:ext cx="466344" cy="216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20F56-6A25-2740-AE92-7D80C1639326}"/>
                </a:ext>
              </a:extLst>
            </p:cNvPr>
            <p:cNvSpPr txBox="1"/>
            <p:nvPr/>
          </p:nvSpPr>
          <p:spPr>
            <a:xfrm>
              <a:off x="9558970" y="131759"/>
              <a:ext cx="131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Physics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35567C4-B58A-DA4D-A9E8-545DC3069C59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</p:spTree>
    <p:extLst>
      <p:ext uri="{BB962C8B-B14F-4D97-AF65-F5344CB8AC3E}">
        <p14:creationId xmlns:p14="http://schemas.microsoft.com/office/powerpoint/2010/main" val="244396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62974E4-76D3-C84C-AB5F-D02A821909AB}"/>
              </a:ext>
            </a:extLst>
          </p:cNvPr>
          <p:cNvGrpSpPr>
            <a:grpSpLocks noChangeAspect="1"/>
          </p:cNvGrpSpPr>
          <p:nvPr/>
        </p:nvGrpSpPr>
        <p:grpSpPr>
          <a:xfrm>
            <a:off x="851925" y="202250"/>
            <a:ext cx="10013540" cy="5398451"/>
            <a:chOff x="8809410" y="18225985"/>
            <a:chExt cx="9889403" cy="53315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164CD5-F098-F245-A5AF-02BF2FA2D470}"/>
                </a:ext>
              </a:extLst>
            </p:cNvPr>
            <p:cNvGrpSpPr/>
            <p:nvPr/>
          </p:nvGrpSpPr>
          <p:grpSpPr>
            <a:xfrm>
              <a:off x="8809410" y="18278399"/>
              <a:ext cx="9756285" cy="5009736"/>
              <a:chOff x="8809410" y="18290235"/>
              <a:chExt cx="9756285" cy="500973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EF07DF5-F93E-9349-BE45-9B674ABD46DE}"/>
                  </a:ext>
                </a:extLst>
              </p:cNvPr>
              <p:cNvGrpSpPr/>
              <p:nvPr/>
            </p:nvGrpSpPr>
            <p:grpSpPr>
              <a:xfrm>
                <a:off x="8937762" y="18549429"/>
                <a:ext cx="9627933" cy="4750542"/>
                <a:chOff x="1224899" y="1385951"/>
                <a:chExt cx="9627933" cy="4750542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FC6C8CA8-0DE0-C044-B3E4-E9BC130D4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383"/>
                <a:stretch/>
              </p:blipFill>
              <p:spPr>
                <a:xfrm>
                  <a:off x="1224899" y="1385951"/>
                  <a:ext cx="4742749" cy="4557649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909F767-B901-BA4A-AA34-F75D6E661D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39167" y="5750706"/>
                  <a:ext cx="9513665" cy="385787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AF897D4-871C-EB4F-AC7C-D33774800ACD}"/>
                  </a:ext>
                </a:extLst>
              </p:cNvPr>
              <p:cNvSpPr txBox="1"/>
              <p:nvPr/>
            </p:nvSpPr>
            <p:spPr>
              <a:xfrm>
                <a:off x="8809410" y="18290235"/>
                <a:ext cx="49994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Sequentially-Split (SS)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070CEB-8D2A-1743-8185-D795957179A1}"/>
                </a:ext>
              </a:extLst>
            </p:cNvPr>
            <p:cNvSpPr/>
            <p:nvPr/>
          </p:nvSpPr>
          <p:spPr>
            <a:xfrm>
              <a:off x="9006173" y="18225985"/>
              <a:ext cx="9692640" cy="53315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D12B4B3-9A75-DD4F-A2DB-898266D2E100}"/>
              </a:ext>
            </a:extLst>
          </p:cNvPr>
          <p:cNvSpPr txBox="1"/>
          <p:nvPr/>
        </p:nvSpPr>
        <p:spPr>
          <a:xfrm>
            <a:off x="2546161" y="2105561"/>
            <a:ext cx="2226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Outer Loop</a:t>
            </a:r>
            <a:r>
              <a:rPr lang="en-US" sz="1600" dirty="0"/>
              <a:t>:</a:t>
            </a:r>
          </a:p>
          <a:p>
            <a:r>
              <a:rPr lang="en-US" sz="1600" dirty="0"/>
              <a:t>Physics Processor</a:t>
            </a:r>
          </a:p>
          <a:p>
            <a:r>
              <a:rPr lang="en-US" sz="1600" u="sng" dirty="0"/>
              <a:t>Inner Loop</a:t>
            </a:r>
            <a:r>
              <a:rPr lang="en-US" sz="1600" dirty="0"/>
              <a:t>:  </a:t>
            </a:r>
          </a:p>
          <a:p>
            <a:r>
              <a:rPr lang="en-US" sz="1600" dirty="0"/>
              <a:t>Dynamics  and Physics Processor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14A7F6-2026-4B42-879C-EC380D9BBFAF}"/>
              </a:ext>
            </a:extLst>
          </p:cNvPr>
          <p:cNvGrpSpPr/>
          <p:nvPr/>
        </p:nvGrpSpPr>
        <p:grpSpPr>
          <a:xfrm>
            <a:off x="5697256" y="880677"/>
            <a:ext cx="1710857" cy="1034874"/>
            <a:chOff x="12933071" y="21131076"/>
            <a:chExt cx="2345346" cy="120454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C58E9E1-B217-EA46-9D3F-40D6DBD774AA}"/>
                </a:ext>
              </a:extLst>
            </p:cNvPr>
            <p:cNvSpPr/>
            <p:nvPr/>
          </p:nvSpPr>
          <p:spPr>
            <a:xfrm>
              <a:off x="12933071" y="21131076"/>
              <a:ext cx="2240290" cy="11566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4EBC5-041F-3A4C-B879-9A60DA3217D6}"/>
                </a:ext>
              </a:extLst>
            </p:cNvPr>
            <p:cNvSpPr txBox="1"/>
            <p:nvPr/>
          </p:nvSpPr>
          <p:spPr>
            <a:xfrm>
              <a:off x="12965996" y="21153438"/>
              <a:ext cx="2312421" cy="1182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Excess physics processors sit idle.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59613-5D85-B842-AE33-42B4060C1B48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167700" y="1377529"/>
            <a:ext cx="529556" cy="812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FBF8CA2-2883-354A-9020-699C6DF4F5B6}"/>
              </a:ext>
            </a:extLst>
          </p:cNvPr>
          <p:cNvSpPr txBox="1"/>
          <p:nvPr/>
        </p:nvSpPr>
        <p:spPr>
          <a:xfrm>
            <a:off x="1051158" y="5556101"/>
            <a:ext cx="981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Figure: Order of operations in the E3SM atmosphere model for sequential-splitting </a:t>
            </a:r>
            <a:r>
              <a:rPr lang="en-US" sz="1400" i="1" dirty="0">
                <a:solidFill>
                  <a:schemeClr val="bg1">
                    <a:lumMod val="85000"/>
                  </a:schemeClr>
                </a:solidFill>
              </a:rPr>
              <a:t>(left) and parallel-splitting (right) </a:t>
            </a:r>
            <a:r>
              <a:rPr lang="en-US" sz="1400" i="1" dirty="0"/>
              <a:t>for a case where more cores than elements are used.  The inner loop depicts cores assigned to dynamics, the outer loop is all other cores.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3B3FC-D2C8-7548-8827-45032A0C1E28}"/>
              </a:ext>
            </a:extLst>
          </p:cNvPr>
          <p:cNvSpPr txBox="1"/>
          <p:nvPr/>
        </p:nvSpPr>
        <p:spPr>
          <a:xfrm>
            <a:off x="1478032" y="289806"/>
            <a:ext cx="490561" cy="396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a).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214D06-8538-D844-9E11-190B243DD9CC}"/>
              </a:ext>
            </a:extLst>
          </p:cNvPr>
          <p:cNvCxnSpPr/>
          <p:nvPr/>
        </p:nvCxnSpPr>
        <p:spPr>
          <a:xfrm flipV="1">
            <a:off x="2263922" y="1482736"/>
            <a:ext cx="465849" cy="41563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007596-F9EB-E54E-B4B5-489C51EE3219}"/>
              </a:ext>
            </a:extLst>
          </p:cNvPr>
          <p:cNvCxnSpPr/>
          <p:nvPr/>
        </p:nvCxnSpPr>
        <p:spPr>
          <a:xfrm flipV="1">
            <a:off x="1999525" y="1160936"/>
            <a:ext cx="465849" cy="41563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842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D2DD9-1AE7-CA45-9ACA-A95C2EA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" y="1564411"/>
            <a:ext cx="5108195" cy="37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6F821-3A79-2E4F-9841-56D882094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6" y="3428999"/>
            <a:ext cx="2100742" cy="9769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76CA93-7B70-0344-909A-4C203E9C0775}"/>
              </a:ext>
            </a:extLst>
          </p:cNvPr>
          <p:cNvGrpSpPr/>
          <p:nvPr/>
        </p:nvGrpSpPr>
        <p:grpSpPr>
          <a:xfrm>
            <a:off x="865115" y="2282515"/>
            <a:ext cx="2558987" cy="1146484"/>
            <a:chOff x="865115" y="2282515"/>
            <a:chExt cx="2558987" cy="1146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45761C-401A-6949-907D-437FFDC8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FF3CB2-286F-BC4C-9B53-C34FE82A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/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blipFill>
                <a:blip r:embed="rId6"/>
                <a:stretch>
                  <a:fillRect l="-3077" t="-4255" r="-230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/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blipFill>
                <a:blip r:embed="rId7"/>
                <a:stretch>
                  <a:fillRect l="-3478" t="-2174" r="-347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8D343-6CEB-1349-A2E0-286DE698F11B}"/>
              </a:ext>
            </a:extLst>
          </p:cNvPr>
          <p:cNvGrpSpPr/>
          <p:nvPr/>
        </p:nvGrpSpPr>
        <p:grpSpPr>
          <a:xfrm>
            <a:off x="6654902" y="401173"/>
            <a:ext cx="1789547" cy="461665"/>
            <a:chOff x="6331345" y="-266519"/>
            <a:chExt cx="1789547" cy="461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3CD8E4-C146-874C-BC96-28FCA4F6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751" y="-176947"/>
              <a:ext cx="309141" cy="309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D6F6A-11B0-F048-96F2-3DFA71BBF457}"/>
                </a:ext>
              </a:extLst>
            </p:cNvPr>
            <p:cNvSpPr txBox="1"/>
            <p:nvPr/>
          </p:nvSpPr>
          <p:spPr>
            <a:xfrm>
              <a:off x="6331345" y="-266519"/>
              <a:ext cx="148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CD25B-38C2-174D-87D7-82F861F8D2DD}"/>
              </a:ext>
            </a:extLst>
          </p:cNvPr>
          <p:cNvGrpSpPr/>
          <p:nvPr/>
        </p:nvGrpSpPr>
        <p:grpSpPr>
          <a:xfrm>
            <a:off x="9779956" y="414482"/>
            <a:ext cx="1619949" cy="461665"/>
            <a:chOff x="9558970" y="131759"/>
            <a:chExt cx="1619949" cy="461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094ED-1FBD-664F-A47D-55A030FD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575" y="252077"/>
              <a:ext cx="466344" cy="216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20F56-6A25-2740-AE92-7D80C1639326}"/>
                </a:ext>
              </a:extLst>
            </p:cNvPr>
            <p:cNvSpPr txBox="1"/>
            <p:nvPr/>
          </p:nvSpPr>
          <p:spPr>
            <a:xfrm>
              <a:off x="9558970" y="131759"/>
              <a:ext cx="131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Physics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35567C4-B58A-DA4D-A9E8-545DC3069C59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2DD11-73FC-D741-B677-F4469C5FCBCB}"/>
              </a:ext>
            </a:extLst>
          </p:cNvPr>
          <p:cNvSpPr txBox="1"/>
          <p:nvPr/>
        </p:nvSpPr>
        <p:spPr>
          <a:xfrm>
            <a:off x="6134100" y="1928572"/>
            <a:ext cx="5893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Sequential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Dynamics moves mass, then physics removes mass</a:t>
            </a:r>
          </a:p>
        </p:txBody>
      </p:sp>
    </p:spTree>
    <p:extLst>
      <p:ext uri="{BB962C8B-B14F-4D97-AF65-F5344CB8AC3E}">
        <p14:creationId xmlns:p14="http://schemas.microsoft.com/office/powerpoint/2010/main" val="41366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20482 -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D2DD9-1AE7-CA45-9ACA-A95C2EA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" y="1564411"/>
            <a:ext cx="5108195" cy="37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6F821-3A79-2E4F-9841-56D882094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60" y="3429000"/>
            <a:ext cx="2100742" cy="9769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30E58-44B2-004C-92DE-07D89F706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76CA93-7B70-0344-909A-4C203E9C0775}"/>
              </a:ext>
            </a:extLst>
          </p:cNvPr>
          <p:cNvGrpSpPr/>
          <p:nvPr/>
        </p:nvGrpSpPr>
        <p:grpSpPr>
          <a:xfrm>
            <a:off x="865115" y="2282515"/>
            <a:ext cx="2558987" cy="1146484"/>
            <a:chOff x="865115" y="2282515"/>
            <a:chExt cx="2558987" cy="1146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45761C-401A-6949-907D-437FFDC8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FF3CB2-286F-BC4C-9B53-C34FE82A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/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7C1C4A-5CEC-FD41-8442-4A8C0C75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205" y="999603"/>
                <a:ext cx="1642244" cy="585288"/>
              </a:xfrm>
              <a:prstGeom prst="rect">
                <a:avLst/>
              </a:prstGeom>
              <a:blipFill>
                <a:blip r:embed="rId7"/>
                <a:stretch>
                  <a:fillRect l="-3077" t="-4255" r="-230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/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𝐷𝑞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B2B4E2-E19A-A946-BCEC-2486BEE8C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717" y="918788"/>
                <a:ext cx="1453411" cy="585225"/>
              </a:xfrm>
              <a:prstGeom prst="rect">
                <a:avLst/>
              </a:prstGeom>
              <a:blipFill>
                <a:blip r:embed="rId8"/>
                <a:stretch>
                  <a:fillRect l="-3478" t="-2174" r="-347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8D343-6CEB-1349-A2E0-286DE698F11B}"/>
              </a:ext>
            </a:extLst>
          </p:cNvPr>
          <p:cNvGrpSpPr/>
          <p:nvPr/>
        </p:nvGrpSpPr>
        <p:grpSpPr>
          <a:xfrm>
            <a:off x="6654902" y="401173"/>
            <a:ext cx="1789547" cy="461665"/>
            <a:chOff x="6331345" y="-266519"/>
            <a:chExt cx="1789547" cy="4616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3CD8E4-C146-874C-BC96-28FCA4F6A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751" y="-176947"/>
              <a:ext cx="309141" cy="3091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D6F6A-11B0-F048-96F2-3DFA71BBF457}"/>
                </a:ext>
              </a:extLst>
            </p:cNvPr>
            <p:cNvSpPr txBox="1"/>
            <p:nvPr/>
          </p:nvSpPr>
          <p:spPr>
            <a:xfrm>
              <a:off x="6331345" y="-266519"/>
              <a:ext cx="148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CD25B-38C2-174D-87D7-82F861F8D2DD}"/>
              </a:ext>
            </a:extLst>
          </p:cNvPr>
          <p:cNvGrpSpPr/>
          <p:nvPr/>
        </p:nvGrpSpPr>
        <p:grpSpPr>
          <a:xfrm>
            <a:off x="9779956" y="414482"/>
            <a:ext cx="1619949" cy="461665"/>
            <a:chOff x="9558970" y="131759"/>
            <a:chExt cx="1619949" cy="461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094ED-1FBD-664F-A47D-55A030FD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575" y="252077"/>
              <a:ext cx="466344" cy="216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B20F56-6A25-2740-AE92-7D80C1639326}"/>
                </a:ext>
              </a:extLst>
            </p:cNvPr>
            <p:cNvSpPr txBox="1"/>
            <p:nvPr/>
          </p:nvSpPr>
          <p:spPr>
            <a:xfrm>
              <a:off x="9558970" y="131759"/>
              <a:ext cx="131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Physics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35567C4-B58A-DA4D-A9E8-545DC3069C59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2DD11-73FC-D741-B677-F4469C5FCBCB}"/>
              </a:ext>
            </a:extLst>
          </p:cNvPr>
          <p:cNvSpPr txBox="1"/>
          <p:nvPr/>
        </p:nvSpPr>
        <p:spPr>
          <a:xfrm>
            <a:off x="6134100" y="1928572"/>
            <a:ext cx="5893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Sequential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Dynamics moves mass, then physics removes mass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E93D3-1580-D045-AB47-60FD2AB2C4FB}"/>
              </a:ext>
            </a:extLst>
          </p:cNvPr>
          <p:cNvSpPr txBox="1"/>
          <p:nvPr/>
        </p:nvSpPr>
        <p:spPr>
          <a:xfrm>
            <a:off x="6134100" y="2855757"/>
            <a:ext cx="5893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Parallel Splitting: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Dynamics prescribes a tendency to 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Physics prescribes a tendency to remove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are applied to the same location in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Potential Mass Conservation Issues</a:t>
            </a:r>
          </a:p>
        </p:txBody>
      </p:sp>
    </p:spTree>
    <p:extLst>
      <p:ext uri="{BB962C8B-B14F-4D97-AF65-F5344CB8AC3E}">
        <p14:creationId xmlns:p14="http://schemas.microsoft.com/office/powerpoint/2010/main" val="40524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20482 -0.0041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BD2DD9-1AE7-CA45-9ACA-A95C2EAB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0" y="1564411"/>
            <a:ext cx="5108195" cy="3729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6F821-3A79-2E4F-9841-56D882094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2" y="3428999"/>
            <a:ext cx="2100742" cy="9769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92FF8AC-7F16-8541-822D-F66B3135EED4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4D6C89-794D-4448-A715-D12174289A2E}"/>
              </a:ext>
            </a:extLst>
          </p:cNvPr>
          <p:cNvSpPr/>
          <p:nvPr/>
        </p:nvSpPr>
        <p:spPr>
          <a:xfrm>
            <a:off x="6522910" y="1130300"/>
            <a:ext cx="5389690" cy="4889500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243880-AA33-4F4D-BDA8-9780F96BC1D7}"/>
              </a:ext>
            </a:extLst>
          </p:cNvPr>
          <p:cNvSpPr txBox="1">
            <a:spLocks/>
          </p:cNvSpPr>
          <p:nvPr/>
        </p:nvSpPr>
        <p:spPr>
          <a:xfrm>
            <a:off x="6741271" y="1492249"/>
            <a:ext cx="5053382" cy="3873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This problem is encountered any time parallel time splitting is used</a:t>
            </a:r>
          </a:p>
          <a:p>
            <a:r>
              <a:rPr lang="en-US" sz="1800" dirty="0"/>
              <a:t>Two processes can independently remove mass from the same point, which when compounded can lead to an overconsumption of the local resources, i.e. negative mass.</a:t>
            </a:r>
          </a:p>
          <a:p>
            <a:r>
              <a:rPr lang="en-US" sz="1800" dirty="0"/>
              <a:t>At the </a:t>
            </a:r>
            <a:r>
              <a:rPr lang="en-US" sz="1800" dirty="0" err="1"/>
              <a:t>phys</a:t>
            </a:r>
            <a:r>
              <a:rPr lang="en-US" sz="1800" dirty="0"/>
              <a:t>/</a:t>
            </a:r>
            <a:r>
              <a:rPr lang="en-US" sz="1800" dirty="0" err="1"/>
              <a:t>dyn</a:t>
            </a:r>
            <a:r>
              <a:rPr lang="en-US" sz="1800" dirty="0"/>
              <a:t> level this occurs frequently, as much as 1/3 of the pts. for liquid cloud water.</a:t>
            </a:r>
          </a:p>
          <a:p>
            <a:r>
              <a:rPr lang="en-US" sz="1800" dirty="0"/>
              <a:t> </a:t>
            </a:r>
            <a:r>
              <a:rPr lang="en-US" sz="1800" b="1" dirty="0"/>
              <a:t>We currently just set negative values to zero.</a:t>
            </a:r>
          </a:p>
          <a:p>
            <a:pPr lvl="1"/>
            <a:r>
              <a:rPr lang="en-US" sz="1800" dirty="0"/>
              <a:t>Note, this actually occurs in sequential tendency splitting in SE dynamics as well</a:t>
            </a:r>
          </a:p>
          <a:p>
            <a:pPr lvl="1"/>
            <a:r>
              <a:rPr lang="en-US" sz="1800" dirty="0"/>
              <a:t>“Clipping” negative tendencies violates conservation.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Is this acceptable? Is there a better way?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7EADB-C6B7-2B4C-89F2-FB8B0205A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235" y="2285157"/>
            <a:ext cx="2176272" cy="11438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E73DB-F69B-D54C-B79C-8D8AF335162A}"/>
              </a:ext>
            </a:extLst>
          </p:cNvPr>
          <p:cNvGrpSpPr/>
          <p:nvPr/>
        </p:nvGrpSpPr>
        <p:grpSpPr>
          <a:xfrm>
            <a:off x="3073341" y="2290408"/>
            <a:ext cx="2558987" cy="1146484"/>
            <a:chOff x="865115" y="2282515"/>
            <a:chExt cx="2558987" cy="11464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CFC38D-F2AA-7C45-9E03-4786E7D6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35" y="2282515"/>
              <a:ext cx="2176867" cy="1146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29C0795-9219-FE45-AA18-3B64E023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115" y="2664759"/>
              <a:ext cx="764240" cy="764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4520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FFACDE-9803-BC42-921D-5E9B9E974E51}"/>
              </a:ext>
            </a:extLst>
          </p:cNvPr>
          <p:cNvGrpSpPr/>
          <p:nvPr/>
        </p:nvGrpSpPr>
        <p:grpSpPr>
          <a:xfrm>
            <a:off x="3709425" y="3529587"/>
            <a:ext cx="3502288" cy="2556803"/>
            <a:chOff x="2697149" y="3993248"/>
            <a:chExt cx="2946524" cy="21510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A21F-D034-424C-B7AD-810BFD03FD7A}"/>
                </a:ext>
              </a:extLst>
            </p:cNvPr>
            <p:cNvGrpSpPr/>
            <p:nvPr/>
          </p:nvGrpSpPr>
          <p:grpSpPr>
            <a:xfrm>
              <a:off x="2697149" y="3993248"/>
              <a:ext cx="2946524" cy="2151074"/>
              <a:chOff x="2697149" y="3993248"/>
              <a:chExt cx="2946524" cy="21510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7166C43-764D-D94F-B292-9E00621E6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7149" y="3993248"/>
                <a:ext cx="2946524" cy="21510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5C4C4F-5337-5541-B07E-9A5E8145F635}"/>
                  </a:ext>
                </a:extLst>
              </p:cNvPr>
              <p:cNvSpPr txBox="1"/>
              <p:nvPr/>
            </p:nvSpPr>
            <p:spPr>
              <a:xfrm>
                <a:off x="5270538" y="4074778"/>
                <a:ext cx="31525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B</a:t>
                </a:r>
                <a:endParaRPr lang="en-US" b="1" dirty="0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275B5E-4DFE-5C42-BBC1-005375E5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537" y="4274833"/>
              <a:ext cx="880097" cy="4635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91DB5C-5448-BE4E-9B29-6F9E164C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083" y="4639224"/>
              <a:ext cx="880097" cy="46351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90F79DD-BECF-8F48-A5DA-65145FF61DB5}"/>
              </a:ext>
            </a:extLst>
          </p:cNvPr>
          <p:cNvSpPr txBox="1"/>
          <p:nvPr/>
        </p:nvSpPr>
        <p:spPr>
          <a:xfrm>
            <a:off x="5956000" y="655144"/>
            <a:ext cx="528032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b="1" dirty="0"/>
              <a:t>Clipping: </a:t>
            </a:r>
            <a:r>
              <a:rPr lang="en-US" sz="2000" dirty="0"/>
              <a:t>Setting all negative masses to zero.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b="1" dirty="0"/>
              <a:t>Weighted Horizontal Distribution: </a:t>
            </a:r>
            <a:r>
              <a:rPr lang="en-US" sz="2000" dirty="0"/>
              <a:t>Drawing mass from neighboring nodes horizontally.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b="1" dirty="0"/>
              <a:t>Weighted Vertical Distribution: </a:t>
            </a:r>
            <a:r>
              <a:rPr lang="en-US" sz="2000" dirty="0"/>
              <a:t>Drawing mass from neighboring levels vertically.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b="1" dirty="0"/>
              <a:t>Full Element Distribution: </a:t>
            </a:r>
            <a:r>
              <a:rPr lang="en-US" sz="2000" dirty="0"/>
              <a:t>Drawing mass from all points within an element.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B94863-D06A-C742-8C95-92203A225ADB}"/>
              </a:ext>
            </a:extLst>
          </p:cNvPr>
          <p:cNvGrpSpPr/>
          <p:nvPr/>
        </p:nvGrpSpPr>
        <p:grpSpPr>
          <a:xfrm>
            <a:off x="1635515" y="1371600"/>
            <a:ext cx="3518362" cy="2556803"/>
            <a:chOff x="635414" y="1835261"/>
            <a:chExt cx="2960047" cy="21510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826F7C-317C-0045-A508-76D82D093140}"/>
                </a:ext>
              </a:extLst>
            </p:cNvPr>
            <p:cNvGrpSpPr/>
            <p:nvPr/>
          </p:nvGrpSpPr>
          <p:grpSpPr>
            <a:xfrm>
              <a:off x="635414" y="1835261"/>
              <a:ext cx="2960047" cy="2151074"/>
              <a:chOff x="637410" y="2162187"/>
              <a:chExt cx="2935207" cy="215107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64EAF9C-6C1D-734F-A178-9478DBF6B630}"/>
                  </a:ext>
                </a:extLst>
              </p:cNvPr>
              <p:cNvSpPr/>
              <p:nvPr/>
            </p:nvSpPr>
            <p:spPr>
              <a:xfrm>
                <a:off x="637410" y="2162187"/>
                <a:ext cx="2935207" cy="2151074"/>
              </a:xfrm>
              <a:prstGeom prst="rect">
                <a:avLst/>
              </a:prstGeom>
              <a:solidFill>
                <a:srgbClr val="1AB6F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F5DD3BC-3187-004F-AD28-10865D097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216" y="2236029"/>
                <a:ext cx="1223922" cy="91794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CA9943C-93E7-0948-8120-656FC0EC2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6401" y="2407112"/>
                <a:ext cx="1223922" cy="91794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C595ABB-0587-C54C-84F9-939F142FD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0827" y="2166255"/>
                <a:ext cx="1223922" cy="917941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3166B-880F-6247-83B6-38346676CA3C}"/>
                </a:ext>
              </a:extLst>
            </p:cNvPr>
            <p:cNvSpPr txBox="1"/>
            <p:nvPr/>
          </p:nvSpPr>
          <p:spPr>
            <a:xfrm>
              <a:off x="692394" y="1909103"/>
              <a:ext cx="31525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C5CE3C-2C78-D843-8434-F7AD21F85CD4}"/>
              </a:ext>
            </a:extLst>
          </p:cNvPr>
          <p:cNvSpPr txBox="1"/>
          <p:nvPr/>
        </p:nvSpPr>
        <p:spPr>
          <a:xfrm>
            <a:off x="8101681" y="3480271"/>
            <a:ext cx="2983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Using a weighted distribution approach will preserve global mass more effectively!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13B2D6-DFDC-B042-ABD9-6FA60A34B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53" y="3533835"/>
            <a:ext cx="3496468" cy="2552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EFE0FD-5511-0C46-8C9D-F6FCF31C7E94}"/>
              </a:ext>
            </a:extLst>
          </p:cNvPr>
          <p:cNvSpPr txBox="1"/>
          <p:nvPr/>
        </p:nvSpPr>
        <p:spPr>
          <a:xfrm>
            <a:off x="1713731" y="3604364"/>
            <a:ext cx="37471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  <a:endParaRPr lang="en-US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BC33814-886E-A94F-8BA7-52CC15AE3CEB}"/>
              </a:ext>
            </a:extLst>
          </p:cNvPr>
          <p:cNvSpPr/>
          <p:nvPr/>
        </p:nvSpPr>
        <p:spPr>
          <a:xfrm>
            <a:off x="4810254" y="3608695"/>
            <a:ext cx="593124" cy="534138"/>
          </a:xfrm>
          <a:prstGeom prst="ellipse">
            <a:avLst/>
          </a:prstGeom>
          <a:solidFill>
            <a:srgbClr val="1CB6F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37F38F-810C-BF42-8979-4FD9B943ADBA}"/>
              </a:ext>
            </a:extLst>
          </p:cNvPr>
          <p:cNvSpPr txBox="1"/>
          <p:nvPr/>
        </p:nvSpPr>
        <p:spPr>
          <a:xfrm>
            <a:off x="4929880" y="3639156"/>
            <a:ext cx="3747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D</a:t>
            </a:r>
            <a:endParaRPr lang="en-US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1D1AA1-B169-C146-BEAA-359C095A8303}"/>
              </a:ext>
            </a:extLst>
          </p:cNvPr>
          <p:cNvSpPr txBox="1"/>
          <p:nvPr/>
        </p:nvSpPr>
        <p:spPr>
          <a:xfrm>
            <a:off x="8022365" y="4946098"/>
            <a:ext cx="3213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 startAt="5"/>
            </a:pPr>
            <a:r>
              <a:rPr lang="en-US" sz="2000" b="1" dirty="0"/>
              <a:t>Tendency Advection: </a:t>
            </a:r>
            <a:r>
              <a:rPr lang="en-US" sz="2000" dirty="0"/>
              <a:t>Apply dynamics to the physics tendencies.</a:t>
            </a:r>
          </a:p>
          <a:p>
            <a:endParaRPr lang="en-US" sz="20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61121CD-BC66-8147-8DC5-76AC2EAD429A}"/>
              </a:ext>
            </a:extLst>
          </p:cNvPr>
          <p:cNvSpPr txBox="1">
            <a:spLocks/>
          </p:cNvSpPr>
          <p:nvPr/>
        </p:nvSpPr>
        <p:spPr>
          <a:xfrm>
            <a:off x="457200" y="274320"/>
            <a:ext cx="11274552" cy="109728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Mass Conservation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4124700-C6C0-7640-9720-904E3641B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80" y="5006584"/>
            <a:ext cx="1204806" cy="560289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5178D1A-4BC0-894A-A275-9CABFFB8D88E}"/>
              </a:ext>
            </a:extLst>
          </p:cNvPr>
          <p:cNvCxnSpPr>
            <a:cxnSpLocks/>
          </p:cNvCxnSpPr>
          <p:nvPr/>
        </p:nvCxnSpPr>
        <p:spPr>
          <a:xfrm flipH="1">
            <a:off x="2929983" y="2753802"/>
            <a:ext cx="9867" cy="22527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FF089A0-D5C6-6345-9813-C2D97405823B}"/>
              </a:ext>
            </a:extLst>
          </p:cNvPr>
          <p:cNvCxnSpPr/>
          <p:nvPr/>
        </p:nvCxnSpPr>
        <p:spPr>
          <a:xfrm flipH="1">
            <a:off x="3610644" y="4848350"/>
            <a:ext cx="2583921" cy="553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A5FF590-97E1-1D4A-8770-D1CEEB4C4429}"/>
              </a:ext>
            </a:extLst>
          </p:cNvPr>
          <p:cNvCxnSpPr>
            <a:cxnSpLocks/>
          </p:cNvCxnSpPr>
          <p:nvPr/>
        </p:nvCxnSpPr>
        <p:spPr>
          <a:xfrm flipH="1">
            <a:off x="3631167" y="4389273"/>
            <a:ext cx="1825909" cy="8974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43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62974E4-76D3-C84C-AB5F-D02A821909AB}"/>
              </a:ext>
            </a:extLst>
          </p:cNvPr>
          <p:cNvGrpSpPr>
            <a:grpSpLocks noChangeAspect="1"/>
          </p:cNvGrpSpPr>
          <p:nvPr/>
        </p:nvGrpSpPr>
        <p:grpSpPr>
          <a:xfrm>
            <a:off x="851925" y="202250"/>
            <a:ext cx="10738646" cy="5398451"/>
            <a:chOff x="8809410" y="18225985"/>
            <a:chExt cx="10605520" cy="53315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164CD5-F098-F245-A5AF-02BF2FA2D470}"/>
                </a:ext>
              </a:extLst>
            </p:cNvPr>
            <p:cNvGrpSpPr/>
            <p:nvPr/>
          </p:nvGrpSpPr>
          <p:grpSpPr>
            <a:xfrm>
              <a:off x="8809410" y="18278399"/>
              <a:ext cx="10605520" cy="5009736"/>
              <a:chOff x="8809410" y="18290235"/>
              <a:chExt cx="10605520" cy="500973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EF07DF5-F93E-9349-BE45-9B674ABD46DE}"/>
                  </a:ext>
                </a:extLst>
              </p:cNvPr>
              <p:cNvGrpSpPr/>
              <p:nvPr/>
            </p:nvGrpSpPr>
            <p:grpSpPr>
              <a:xfrm>
                <a:off x="8937762" y="18549429"/>
                <a:ext cx="9686094" cy="4750542"/>
                <a:chOff x="1224899" y="1385951"/>
                <a:chExt cx="9686094" cy="475054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079353A6-0272-CF42-9F5E-4D4820751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3972"/>
                <a:stretch/>
              </p:blipFill>
              <p:spPr>
                <a:xfrm>
                  <a:off x="7409922" y="1975340"/>
                  <a:ext cx="3501071" cy="3378870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FC6C8CA8-0DE0-C044-B3E4-E9BC130D43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4383"/>
                <a:stretch/>
              </p:blipFill>
              <p:spPr>
                <a:xfrm>
                  <a:off x="1224899" y="1385951"/>
                  <a:ext cx="4742749" cy="4557649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909F767-B901-BA4A-AA34-F75D6E661D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39167" y="5750706"/>
                  <a:ext cx="9513665" cy="385787"/>
                </a:xfrm>
                <a:prstGeom prst="rect">
                  <a:avLst/>
                </a:prstGeom>
              </p:spPr>
            </p:pic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AF897D4-871C-EB4F-AC7C-D33774800ACD}"/>
                  </a:ext>
                </a:extLst>
              </p:cNvPr>
              <p:cNvSpPr txBox="1"/>
              <p:nvPr/>
            </p:nvSpPr>
            <p:spPr>
              <a:xfrm>
                <a:off x="8809410" y="18290235"/>
                <a:ext cx="49994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Sequentially-Split (SS)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1A602C-28B6-C740-B1EB-A37A075E4148}"/>
                  </a:ext>
                </a:extLst>
              </p:cNvPr>
              <p:cNvSpPr txBox="1"/>
              <p:nvPr/>
            </p:nvSpPr>
            <p:spPr>
              <a:xfrm>
                <a:off x="14415479" y="18389374"/>
                <a:ext cx="49994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Parallel-Split (PS)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070CEB-8D2A-1743-8185-D795957179A1}"/>
                </a:ext>
              </a:extLst>
            </p:cNvPr>
            <p:cNvSpPr/>
            <p:nvPr/>
          </p:nvSpPr>
          <p:spPr>
            <a:xfrm>
              <a:off x="9006173" y="18225985"/>
              <a:ext cx="9692640" cy="53315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FEBEAE2-6E76-5C48-B20D-049B79A4F5B4}"/>
              </a:ext>
            </a:extLst>
          </p:cNvPr>
          <p:cNvSpPr txBox="1"/>
          <p:nvPr/>
        </p:nvSpPr>
        <p:spPr>
          <a:xfrm>
            <a:off x="7531562" y="4309128"/>
            <a:ext cx="304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Outer Loop</a:t>
            </a:r>
            <a:r>
              <a:rPr lang="en-US" sz="1600" dirty="0"/>
              <a:t>: Physics Processor</a:t>
            </a:r>
          </a:p>
          <a:p>
            <a:r>
              <a:rPr lang="en-US" sz="1600" u="sng" dirty="0"/>
              <a:t>Inner Loop</a:t>
            </a:r>
            <a:r>
              <a:rPr lang="en-US" sz="1600" dirty="0"/>
              <a:t>:  Dynamics Processor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9B693-0DE0-994B-A69D-E00008AA97F4}"/>
              </a:ext>
            </a:extLst>
          </p:cNvPr>
          <p:cNvSpPr txBox="1"/>
          <p:nvPr/>
        </p:nvSpPr>
        <p:spPr>
          <a:xfrm>
            <a:off x="8381616" y="2456826"/>
            <a:ext cx="136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Faster time to solution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B13E785-1DD5-0445-9511-39CD762CA7A0}"/>
              </a:ext>
            </a:extLst>
          </p:cNvPr>
          <p:cNvSpPr/>
          <p:nvPr/>
        </p:nvSpPr>
        <p:spPr>
          <a:xfrm>
            <a:off x="5522164" y="2539710"/>
            <a:ext cx="1963995" cy="495069"/>
          </a:xfrm>
          <a:prstGeom prst="rightArrow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2B4B3-9A75-DD4F-A2DB-898266D2E100}"/>
              </a:ext>
            </a:extLst>
          </p:cNvPr>
          <p:cNvSpPr txBox="1"/>
          <p:nvPr/>
        </p:nvSpPr>
        <p:spPr>
          <a:xfrm>
            <a:off x="2546161" y="2105561"/>
            <a:ext cx="2226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Outer Loop</a:t>
            </a:r>
            <a:r>
              <a:rPr lang="en-US" sz="1600" dirty="0"/>
              <a:t>:</a:t>
            </a:r>
          </a:p>
          <a:p>
            <a:r>
              <a:rPr lang="en-US" sz="1600" dirty="0"/>
              <a:t>Physics Processor</a:t>
            </a:r>
          </a:p>
          <a:p>
            <a:r>
              <a:rPr lang="en-US" sz="1600" u="sng" dirty="0"/>
              <a:t>Inner Loop</a:t>
            </a:r>
            <a:r>
              <a:rPr lang="en-US" sz="1600" dirty="0"/>
              <a:t>:  </a:t>
            </a:r>
          </a:p>
          <a:p>
            <a:r>
              <a:rPr lang="en-US" sz="1600" dirty="0"/>
              <a:t>Dynamics  and Physics Processor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42B2FF8-44EC-3740-998D-4099D9104859}"/>
              </a:ext>
            </a:extLst>
          </p:cNvPr>
          <p:cNvSpPr/>
          <p:nvPr/>
        </p:nvSpPr>
        <p:spPr>
          <a:xfrm>
            <a:off x="8380633" y="2483140"/>
            <a:ext cx="1365438" cy="58563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FE07A9DD-43FD-C447-8292-B33683C4766F}"/>
              </a:ext>
            </a:extLst>
          </p:cNvPr>
          <p:cNvSpPr/>
          <p:nvPr/>
        </p:nvSpPr>
        <p:spPr>
          <a:xfrm rot="19243192">
            <a:off x="8971935" y="2279538"/>
            <a:ext cx="963638" cy="991686"/>
          </a:xfrm>
          <a:prstGeom prst="arc">
            <a:avLst>
              <a:gd name="adj1" fmla="val 16200000"/>
              <a:gd name="adj2" fmla="val 10604492"/>
            </a:avLst>
          </a:prstGeom>
          <a:ln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14A7F6-2026-4B42-879C-EC380D9BBFAF}"/>
              </a:ext>
            </a:extLst>
          </p:cNvPr>
          <p:cNvGrpSpPr/>
          <p:nvPr/>
        </p:nvGrpSpPr>
        <p:grpSpPr>
          <a:xfrm>
            <a:off x="5697250" y="880692"/>
            <a:ext cx="1634221" cy="993704"/>
            <a:chOff x="12933071" y="21131076"/>
            <a:chExt cx="2240290" cy="115662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C58E9E1-B217-EA46-9D3F-40D6DBD774AA}"/>
                </a:ext>
              </a:extLst>
            </p:cNvPr>
            <p:cNvSpPr/>
            <p:nvPr/>
          </p:nvSpPr>
          <p:spPr>
            <a:xfrm>
              <a:off x="12933071" y="21131076"/>
              <a:ext cx="2240290" cy="11566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4EBC5-041F-3A4C-B879-9A60DA3217D6}"/>
                </a:ext>
              </a:extLst>
            </p:cNvPr>
            <p:cNvSpPr txBox="1"/>
            <p:nvPr/>
          </p:nvSpPr>
          <p:spPr>
            <a:xfrm>
              <a:off x="13053278" y="21144319"/>
              <a:ext cx="1999877" cy="82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Less time spent idle.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559613-5D85-B842-AE33-42B4060C1B48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5167700" y="1377544"/>
            <a:ext cx="529550" cy="812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21CEF6-DC5C-1945-BBF5-4679BDF7F5C8}"/>
              </a:ext>
            </a:extLst>
          </p:cNvPr>
          <p:cNvCxnSpPr>
            <a:cxnSpLocks/>
          </p:cNvCxnSpPr>
          <p:nvPr/>
        </p:nvCxnSpPr>
        <p:spPr>
          <a:xfrm>
            <a:off x="7331470" y="1510269"/>
            <a:ext cx="881993" cy="653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593B3FC-D2C8-7548-8827-45032A0C1E28}"/>
              </a:ext>
            </a:extLst>
          </p:cNvPr>
          <p:cNvSpPr txBox="1"/>
          <p:nvPr/>
        </p:nvSpPr>
        <p:spPr>
          <a:xfrm>
            <a:off x="1478032" y="289806"/>
            <a:ext cx="490561" cy="396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4434DE-C2BB-2149-A3CE-3AACF7417BCD}"/>
              </a:ext>
            </a:extLst>
          </p:cNvPr>
          <p:cNvSpPr txBox="1"/>
          <p:nvPr/>
        </p:nvSpPr>
        <p:spPr>
          <a:xfrm>
            <a:off x="7722903" y="318730"/>
            <a:ext cx="502955" cy="396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b).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8FE0B6-1EF4-314C-9EB3-D3FE9FD53408}"/>
              </a:ext>
            </a:extLst>
          </p:cNvPr>
          <p:cNvCxnSpPr/>
          <p:nvPr/>
        </p:nvCxnSpPr>
        <p:spPr>
          <a:xfrm flipV="1">
            <a:off x="2263922" y="1482736"/>
            <a:ext cx="465849" cy="41563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28AEB5E-0DCD-6544-8BD3-FC93B4212DF0}"/>
              </a:ext>
            </a:extLst>
          </p:cNvPr>
          <p:cNvCxnSpPr/>
          <p:nvPr/>
        </p:nvCxnSpPr>
        <p:spPr>
          <a:xfrm flipV="1">
            <a:off x="1999525" y="1160936"/>
            <a:ext cx="465849" cy="41563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C7D1BC6-E43C-9F41-9BFD-32CE4A64D872}"/>
              </a:ext>
            </a:extLst>
          </p:cNvPr>
          <p:cNvSpPr txBox="1"/>
          <p:nvPr/>
        </p:nvSpPr>
        <p:spPr>
          <a:xfrm>
            <a:off x="1051158" y="5556101"/>
            <a:ext cx="981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Figure: Order of operations in the E3SM atmosphere model for sequential-splitting (left) and parallel-splitting (right) for a case where more cores than elements are used.  The inner loop depicts cores assigned to dynamics, the outer loop is all other cores.</a:t>
            </a:r>
          </a:p>
        </p:txBody>
      </p:sp>
    </p:spTree>
    <p:extLst>
      <p:ext uri="{BB962C8B-B14F-4D97-AF65-F5344CB8AC3E}">
        <p14:creationId xmlns:p14="http://schemas.microsoft.com/office/powerpoint/2010/main" val="318795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4FA510-A703-0A46-864C-7346AB6E8375}"/>
              </a:ext>
            </a:extLst>
          </p:cNvPr>
          <p:cNvSpPr txBox="1"/>
          <p:nvPr/>
        </p:nvSpPr>
        <p:spPr>
          <a:xfrm>
            <a:off x="181452" y="3515819"/>
            <a:ext cx="5143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spectral element (SE) </a:t>
            </a:r>
            <a:r>
              <a:rPr lang="en-US" sz="2000" b="1" u="sng" dirty="0" err="1"/>
              <a:t>dycore</a:t>
            </a:r>
            <a:r>
              <a:rPr lang="en-US" sz="2000" dirty="0"/>
              <a:t> is </a:t>
            </a:r>
            <a:r>
              <a:rPr lang="en-US" sz="2000" b="1" u="sng" dirty="0"/>
              <a:t>scalable</a:t>
            </a:r>
            <a:r>
              <a:rPr lang="en-US" sz="2000" dirty="0"/>
              <a:t> up to the number of </a:t>
            </a:r>
            <a:r>
              <a:rPr lang="en-US" sz="2000" b="1" u="sng" dirty="0"/>
              <a:t>elements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/>
              <a:t>Physics scales</a:t>
            </a:r>
            <a:r>
              <a:rPr lang="en-US" sz="2000" dirty="0"/>
              <a:t> up to the total number of </a:t>
            </a:r>
            <a:r>
              <a:rPr lang="en-US" sz="2000" b="1" u="sng" dirty="0"/>
              <a:t>columns</a:t>
            </a:r>
            <a:r>
              <a:rPr lang="en-US" sz="2000" dirty="0"/>
              <a:t> (which is 9x greater than the number of elements).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Scalability of the model is </a:t>
            </a:r>
            <a:r>
              <a:rPr lang="en-US" sz="2000" b="1" u="sng" dirty="0"/>
              <a:t>limited</a:t>
            </a:r>
            <a:r>
              <a:rPr lang="en-US" sz="2000" dirty="0"/>
              <a:t> to the total number of </a:t>
            </a:r>
            <a:r>
              <a:rPr lang="en-US" sz="2000" b="1" u="sng" dirty="0"/>
              <a:t>elements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A7D4811-18C3-5244-B86A-283453F753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6967716"/>
                  </p:ext>
                </p:extLst>
              </p:nvPr>
            </p:nvGraphicFramePr>
            <p:xfrm>
              <a:off x="181452" y="278765"/>
              <a:ext cx="5143916" cy="31502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8790">
                      <a:extLst>
                        <a:ext uri="{9D8B030D-6E8A-4147-A177-3AD203B41FA5}">
                          <a16:colId xmlns:a16="http://schemas.microsoft.com/office/drawing/2014/main" val="94199385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199798630"/>
                        </a:ext>
                      </a:extLst>
                    </a:gridCol>
                    <a:gridCol w="1647056">
                      <a:extLst>
                        <a:ext uri="{9D8B030D-6E8A-4147-A177-3AD203B41FA5}">
                          <a16:colId xmlns:a16="http://schemas.microsoft.com/office/drawing/2014/main" val="3323284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Resolution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of dynamics elements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of physics columns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7994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7.5</m:t>
                                    </m:r>
                                  </m:e>
                                  <m:sup>
                                    <m: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866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4057955"/>
                      </a:ext>
                    </a:extLst>
                  </a:tr>
                  <a:tr h="2989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2.7</m:t>
                                    </m:r>
                                  </m:e>
                                  <m:sup>
                                    <m: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726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6536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44502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1.9</m:t>
                                    </m:r>
                                  </m:e>
                                  <m:sup>
                                    <m: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1536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13826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96213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1.0</m:t>
                                    </m:r>
                                  </m:e>
                                  <m:sup>
                                    <m: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5400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48602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511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0.25</m:t>
                                    </m:r>
                                  </m:e>
                                  <m:sup>
                                    <m: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86400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777602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40997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A7D4811-18C3-5244-B86A-283453F753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6967716"/>
                  </p:ext>
                </p:extLst>
              </p:nvPr>
            </p:nvGraphicFramePr>
            <p:xfrm>
              <a:off x="181452" y="278765"/>
              <a:ext cx="5143916" cy="31502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8790">
                      <a:extLst>
                        <a:ext uri="{9D8B030D-6E8A-4147-A177-3AD203B41FA5}">
                          <a16:colId xmlns:a16="http://schemas.microsoft.com/office/drawing/2014/main" val="94199385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199798630"/>
                        </a:ext>
                      </a:extLst>
                    </a:gridCol>
                    <a:gridCol w="1647056">
                      <a:extLst>
                        <a:ext uri="{9D8B030D-6E8A-4147-A177-3AD203B41FA5}">
                          <a16:colId xmlns:a16="http://schemas.microsoft.com/office/drawing/2014/main" val="3323284193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Resolution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of dynamics elements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of physics columns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7994140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20" t="-183784" r="-233607" b="-4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866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4057955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20" t="-283784" r="-233607" b="-3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726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6536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4450221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20" t="-394444" r="-233607" b="-23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1536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13826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9621334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20" t="-481081" r="-233607" b="-1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5400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48602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511399"/>
                      </a:ext>
                    </a:extLst>
                  </a:tr>
                  <a:tr h="4654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820" t="-581081" r="-233607" b="-243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86400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777602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409978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67541C-D93E-A94B-8869-A6544261C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87" y="770422"/>
            <a:ext cx="6476212" cy="446616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32EC0-2D05-6749-B79D-101CC1F7C8F7}"/>
              </a:ext>
            </a:extLst>
          </p:cNvPr>
          <p:cNvSpPr txBox="1"/>
          <p:nvPr/>
        </p:nvSpPr>
        <p:spPr>
          <a:xfrm>
            <a:off x="10205580" y="1221617"/>
            <a:ext cx="1764934" cy="830997"/>
          </a:xfrm>
          <a:prstGeom prst="rect">
            <a:avLst/>
          </a:prstGeom>
          <a:noFill/>
          <a:ln cap="rnd">
            <a:solidFill>
              <a:srgbClr val="3E619B"/>
            </a:solidFill>
            <a:miter lim="800000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E619B"/>
                </a:solidFill>
              </a:rPr>
              <a:t>SS: Upper limit on scalability equals the # of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52466E-FFE3-1C4E-B421-01C3932173FF}"/>
              </a:ext>
            </a:extLst>
          </p:cNvPr>
          <p:cNvSpPr txBox="1"/>
          <p:nvPr/>
        </p:nvSpPr>
        <p:spPr>
          <a:xfrm>
            <a:off x="10205580" y="3569188"/>
            <a:ext cx="1764934" cy="1077218"/>
          </a:xfrm>
          <a:prstGeom prst="rect">
            <a:avLst/>
          </a:prstGeom>
          <a:noFill/>
          <a:ln cap="rnd">
            <a:solidFill>
              <a:srgbClr val="C00000"/>
            </a:solidFill>
            <a:miter lim="800000"/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PS: Expand to greater # of cores, potentially up to # of columns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D3633-318F-FE4D-BD25-1FC7F2BA7395}"/>
              </a:ext>
            </a:extLst>
          </p:cNvPr>
          <p:cNvSpPr txBox="1"/>
          <p:nvPr/>
        </p:nvSpPr>
        <p:spPr>
          <a:xfrm>
            <a:off x="0" y="10746121"/>
            <a:ext cx="8746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Figure 3: Scalability of CAM-SE, Dennis </a:t>
            </a:r>
            <a:r>
              <a:rPr lang="en-US" sz="1800" i="1" dirty="0"/>
              <a:t>et al</a:t>
            </a:r>
            <a:r>
              <a:rPr lang="en-US" sz="1800" dirty="0"/>
              <a:t>., “CAM-SE: A scalable spectral element dynamical core for the Community Atmosphere Model” (2012), Int. J. of High Performance Computing Applications.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5498F4-E363-414F-9DF1-AE7BB08D4588}"/>
              </a:ext>
            </a:extLst>
          </p:cNvPr>
          <p:cNvSpPr txBox="1"/>
          <p:nvPr/>
        </p:nvSpPr>
        <p:spPr>
          <a:xfrm>
            <a:off x="5715787" y="5210039"/>
            <a:ext cx="512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Figure: Scalability of the SE-</a:t>
            </a:r>
            <a:r>
              <a:rPr lang="en-US" sz="1400" i="1" dirty="0" err="1"/>
              <a:t>Dycore</a:t>
            </a:r>
            <a:r>
              <a:rPr lang="en-US" sz="1400" i="1" dirty="0"/>
              <a:t>.</a:t>
            </a:r>
            <a:r>
              <a:rPr lang="de-DE" sz="1400" i="1" dirty="0"/>
              <a:t>  Image </a:t>
            </a:r>
            <a:r>
              <a:rPr lang="de-DE" sz="1400" i="1" dirty="0" err="1"/>
              <a:t>credit</a:t>
            </a:r>
            <a:r>
              <a:rPr lang="de-DE" sz="1400" i="1" dirty="0"/>
              <a:t>: Dennis et al. (2012) Int. J. </a:t>
            </a:r>
            <a:r>
              <a:rPr lang="de-DE" sz="1400" i="1" dirty="0" err="1"/>
              <a:t>of</a:t>
            </a:r>
            <a:r>
              <a:rPr lang="de-DE" sz="1400" i="1" dirty="0"/>
              <a:t> High Performance Computing </a:t>
            </a:r>
            <a:r>
              <a:rPr lang="de-DE" sz="1400" i="1" dirty="0" err="1"/>
              <a:t>Applications</a:t>
            </a:r>
            <a:r>
              <a:rPr lang="de-DE" sz="1400" i="1" dirty="0"/>
              <a:t>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528695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BBB808-6390-CC4C-B7E0-7503D05B15DF}"/>
              </a:ext>
            </a:extLst>
          </p:cNvPr>
          <p:cNvGrpSpPr>
            <a:grpSpLocks noChangeAspect="1"/>
          </p:cNvGrpSpPr>
          <p:nvPr/>
        </p:nvGrpSpPr>
        <p:grpSpPr>
          <a:xfrm>
            <a:off x="965180" y="1449620"/>
            <a:ext cx="10337839" cy="2636398"/>
            <a:chOff x="946884" y="-232340"/>
            <a:chExt cx="4765962" cy="129600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03FAEF8-71C2-5849-B983-5389A9F965FF}"/>
                </a:ext>
              </a:extLst>
            </p:cNvPr>
            <p:cNvSpPr/>
            <p:nvPr/>
          </p:nvSpPr>
          <p:spPr>
            <a:xfrm>
              <a:off x="2091770" y="-22115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Dynamics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FB73D24-4AF2-B64F-902A-2A2B7CB806CF}"/>
                </a:ext>
              </a:extLst>
            </p:cNvPr>
            <p:cNvSpPr/>
            <p:nvPr/>
          </p:nvSpPr>
          <p:spPr>
            <a:xfrm>
              <a:off x="946884" y="151390"/>
              <a:ext cx="824875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2800" b="0" i="0" u="none" strike="noStrike" kern="0" cap="none" spc="0" normalizeH="0" baseline="3000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BB68A07-0825-6F43-AF13-CC54F38EADF4}"/>
                </a:ext>
              </a:extLst>
            </p:cNvPr>
            <p:cNvSpPr/>
            <p:nvPr/>
          </p:nvSpPr>
          <p:spPr>
            <a:xfrm>
              <a:off x="3170232" y="-23234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sysClr val="window" lastClr="FFFFFF"/>
                  </a:solidFill>
                  <a:latin typeface="Calibri"/>
                </a:rPr>
                <a:t>s</a:t>
              </a:r>
              <a:r>
                <a:rPr lang="en-US" sz="2800" kern="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tate</a:t>
              </a:r>
              <a:r>
                <a:rPr lang="en-US" sz="2800" kern="0" baseline="300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*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292B653-18D5-6146-B613-2234D3793034}"/>
                </a:ext>
              </a:extLst>
            </p:cNvPr>
            <p:cNvSpPr/>
            <p:nvPr/>
          </p:nvSpPr>
          <p:spPr>
            <a:xfrm>
              <a:off x="4760690" y="60962"/>
              <a:ext cx="952156" cy="563044"/>
            </a:xfrm>
            <a:prstGeom prst="roundRect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state</a:t>
              </a:r>
              <a:r>
                <a:rPr kumimoji="0" lang="en-US" sz="2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n+1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C01D6EC-004E-5549-AB75-DEA53BF69484}"/>
                </a:ext>
              </a:extLst>
            </p:cNvPr>
            <p:cNvSpPr/>
            <p:nvPr/>
          </p:nvSpPr>
          <p:spPr>
            <a:xfrm>
              <a:off x="2091770" y="500624"/>
              <a:ext cx="824875" cy="563044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Physics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5F2323B-9441-DA44-812E-C0DC5544DFEB}"/>
                </a:ext>
              </a:extLst>
            </p:cNvPr>
            <p:cNvCxnSpPr>
              <a:endCxn id="3" idx="1"/>
            </p:cNvCxnSpPr>
            <p:nvPr/>
          </p:nvCxnSpPr>
          <p:spPr>
            <a:xfrm flipV="1">
              <a:off x="1787760" y="60368"/>
              <a:ext cx="304010" cy="35829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5FC0DC7-65AD-8A4F-943F-5D03A93AE2FF}"/>
                </a:ext>
              </a:extLst>
            </p:cNvPr>
            <p:cNvSpPr/>
            <p:nvPr/>
          </p:nvSpPr>
          <p:spPr>
            <a:xfrm>
              <a:off x="3170232" y="498530"/>
              <a:ext cx="1235484" cy="563044"/>
            </a:xfrm>
            <a:prstGeom prst="roundRect">
              <a:avLst/>
            </a:prstGeom>
            <a:solidFill>
              <a:srgbClr val="FF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 err="1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tend</a:t>
              </a:r>
              <a:r>
                <a:rPr lang="en-US" sz="2800" kern="0" baseline="-25000" dirty="0" err="1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physics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F1B80FD-A256-4144-BD80-225A7074AFAE}"/>
                </a:ext>
              </a:extLst>
            </p:cNvPr>
            <p:cNvCxnSpPr>
              <a:endCxn id="7" idx="1"/>
            </p:cNvCxnSpPr>
            <p:nvPr/>
          </p:nvCxnSpPr>
          <p:spPr>
            <a:xfrm>
              <a:off x="1787760" y="418662"/>
              <a:ext cx="304010" cy="363484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32E530C-ECD4-EB4A-B36A-59D02CF7264E}"/>
                </a:ext>
              </a:extLst>
            </p:cNvPr>
            <p:cNvCxnSpPr>
              <a:endCxn id="5" idx="1"/>
            </p:cNvCxnSpPr>
            <p:nvPr/>
          </p:nvCxnSpPr>
          <p:spPr>
            <a:xfrm flipV="1">
              <a:off x="2916645" y="49182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F6BBA0-3A91-1042-AA39-40B2E6725314}"/>
                </a:ext>
              </a:extLst>
            </p:cNvPr>
            <p:cNvCxnSpPr/>
            <p:nvPr/>
          </p:nvCxnSpPr>
          <p:spPr>
            <a:xfrm flipV="1">
              <a:off x="2916645" y="782146"/>
              <a:ext cx="253587" cy="709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F752BC2-116E-C246-B3FA-152A4CE5CC27}"/>
                </a:ext>
              </a:extLst>
            </p:cNvPr>
            <p:cNvCxnSpPr>
              <a:endCxn id="6" idx="1"/>
            </p:cNvCxnSpPr>
            <p:nvPr/>
          </p:nvCxnSpPr>
          <p:spPr>
            <a:xfrm>
              <a:off x="4405716" y="24833"/>
              <a:ext cx="354974" cy="31765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42FA78-33A8-1948-8797-D70B0A3D3689}"/>
                </a:ext>
              </a:extLst>
            </p:cNvPr>
            <p:cNvCxnSpPr>
              <a:endCxn id="6" idx="1"/>
            </p:cNvCxnSpPr>
            <p:nvPr/>
          </p:nvCxnSpPr>
          <p:spPr>
            <a:xfrm flipV="1">
              <a:off x="4405716" y="342485"/>
              <a:ext cx="354974" cy="41121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C70EF08-F998-0242-A613-607EBF4D8579}"/>
              </a:ext>
            </a:extLst>
          </p:cNvPr>
          <p:cNvSpPr txBox="1">
            <a:spLocks/>
          </p:cNvSpPr>
          <p:nvPr/>
        </p:nvSpPr>
        <p:spPr>
          <a:xfrm>
            <a:off x="359825" y="-275385"/>
            <a:ext cx="82296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Parallel-split Implementation: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69631-BA29-5549-8107-07A45640AB2B}"/>
              </a:ext>
            </a:extLst>
          </p:cNvPr>
          <p:cNvSpPr txBox="1"/>
          <p:nvPr/>
        </p:nvSpPr>
        <p:spPr>
          <a:xfrm>
            <a:off x="965180" y="4450247"/>
            <a:ext cx="10874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is relatively straightforward: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Dynamics and Physics are passed the same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Physics produces a tendency and dynamics produces an intermediate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physics tendency is then used to update the state for the next timestep</a:t>
            </a:r>
          </a:p>
        </p:txBody>
      </p:sp>
    </p:spTree>
    <p:extLst>
      <p:ext uri="{BB962C8B-B14F-4D97-AF65-F5344CB8AC3E}">
        <p14:creationId xmlns:p14="http://schemas.microsoft.com/office/powerpoint/2010/main" val="120875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7F6A-1188-1945-841F-A14C671A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330FC-42BD-1941-8EF5-12475D2A5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/>
              <a:t>Climate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Performance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Stability Impact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Overstabilization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Mass Conservation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30512862"/>
      </p:ext>
    </p:extLst>
  </p:cSld>
  <p:clrMapOvr>
    <a:masterClrMapping/>
  </p:clrMapOvr>
</p:sld>
</file>

<file path=ppt/theme/theme1.xml><?xml version="1.0" encoding="utf-8"?>
<a:theme xmlns:a="http://schemas.openxmlformats.org/drawingml/2006/main" name="E3SM Widescreen with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48B426CB-549E-8E4A-8F94-7EA9713233B7}" vid="{2AA87574-FEBA-0341-8B00-C174C1F7D981}"/>
    </a:ext>
  </a:extLst>
</a:theme>
</file>

<file path=ppt/theme/theme2.xml><?xml version="1.0" encoding="utf-8"?>
<a:theme xmlns:a="http://schemas.openxmlformats.org/drawingml/2006/main" name="E3SM Widescreen without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48B426CB-549E-8E4A-8F94-7EA9713233B7}" vid="{49DFA2F1-F451-A44D-9667-749F003988C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E3SM Widescreen with Footer</Template>
  <TotalTime>9994</TotalTime>
  <Words>3012</Words>
  <Application>Microsoft Office PowerPoint</Application>
  <PresentationFormat>Widescreen</PresentationFormat>
  <Paragraphs>496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Cambria Math</vt:lpstr>
      <vt:lpstr>Times New Roman</vt:lpstr>
      <vt:lpstr>E3SM Widescreen with Footer</vt:lpstr>
      <vt:lpstr>E3SM Widescreen without Footer</vt:lpstr>
      <vt:lpstr>Parallel Physics-Dynamics Coupling in an Atmosphere Model </vt:lpstr>
      <vt:lpstr>Outline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Simple Example: Advection-Diffusion</vt:lpstr>
      <vt:lpstr>Simple Example: Advection-Diffusion</vt:lpstr>
      <vt:lpstr>Simple Example: Advection-Diffusion</vt:lpstr>
      <vt:lpstr>Simple Example: Advection-Diffusion</vt:lpstr>
      <vt:lpstr>Outline</vt:lpstr>
      <vt:lpstr>PowerPoint Presentation</vt:lpstr>
      <vt:lpstr>PowerPoint Presentation</vt:lpstr>
      <vt:lpstr>PowerPoint Presentation</vt:lpstr>
      <vt:lpstr>Outline</vt:lpstr>
      <vt:lpstr>Issue - Overconsumption</vt:lpstr>
      <vt:lpstr>Issue - Overconsumption</vt:lpstr>
      <vt:lpstr>Issue - Overconsumption</vt:lpstr>
      <vt:lpstr>Issue - Overconsumption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Overconsumption - Example</vt:lpstr>
      <vt:lpstr>Overconsumption -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Donahue, Aaron Sheffield</dc:creator>
  <cp:lastModifiedBy>Karen Clarke</cp:lastModifiedBy>
  <cp:revision>72</cp:revision>
  <dcterms:created xsi:type="dcterms:W3CDTF">2018-02-06T18:37:55Z</dcterms:created>
  <dcterms:modified xsi:type="dcterms:W3CDTF">2018-07-11T15:13:07Z</dcterms:modified>
</cp:coreProperties>
</file>