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6.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 id="2147483714" r:id="rId3"/>
    <p:sldMasterId id="2147483726" r:id="rId4"/>
    <p:sldMasterId id="2147483746" r:id="rId5"/>
    <p:sldMasterId id="2147483774" r:id="rId6"/>
    <p:sldMasterId id="2147483954" r:id="rId7"/>
  </p:sldMasterIdLst>
  <p:notesMasterIdLst>
    <p:notesMasterId r:id="rId21"/>
  </p:notesMasterIdLst>
  <p:handoutMasterIdLst>
    <p:handoutMasterId r:id="rId22"/>
  </p:handoutMasterIdLst>
  <p:sldIdLst>
    <p:sldId id="507" r:id="rId8"/>
    <p:sldId id="568" r:id="rId9"/>
    <p:sldId id="570" r:id="rId10"/>
    <p:sldId id="571" r:id="rId11"/>
    <p:sldId id="569" r:id="rId12"/>
    <p:sldId id="558" r:id="rId13"/>
    <p:sldId id="556" r:id="rId14"/>
    <p:sldId id="557" r:id="rId15"/>
    <p:sldId id="552" r:id="rId16"/>
    <p:sldId id="561" r:id="rId17"/>
    <p:sldId id="559" r:id="rId18"/>
    <p:sldId id="567" r:id="rId19"/>
    <p:sldId id="575" r:id="rId20"/>
  </p:sldIdLst>
  <p:sldSz cx="24384000" cy="13716000"/>
  <p:notesSz cx="6669088"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15:guide id="1" orient="horz" pos="3109">
          <p15:clr>
            <a:srgbClr val="A4A3A4"/>
          </p15:clr>
        </p15:guide>
        <p15:guide id="2" pos="2100">
          <p15:clr>
            <a:srgbClr val="A4A3A4"/>
          </p15:clr>
        </p15:guide>
        <p15:guide id="3" pos="2140">
          <p15:clr>
            <a:srgbClr val="A4A3A4"/>
          </p15:clr>
        </p15:guide>
        <p15:guide id="4" orient="horz" pos="3126">
          <p15:clr>
            <a:srgbClr val="A4A3A4"/>
          </p15:clr>
        </p15:guide>
        <p15:guide id="5" pos="20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dutton" initials="k" lastIdx="3" clrIdx="0"/>
  <p:cmAuthor id="1" name="sandra.lowe" initials="s" lastIdx="2" clrIdx="1">
    <p:extLst>
      <p:ext uri="{19B8F6BF-5375-455C-9EA6-DF929625EA0E}">
        <p15:presenceInfo xmlns:p15="http://schemas.microsoft.com/office/powerpoint/2012/main" userId="sandra.low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66CC"/>
    <a:srgbClr val="9DC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7" autoAdjust="0"/>
    <p:restoredTop sz="96210" autoAdjust="0"/>
  </p:normalViewPr>
  <p:slideViewPr>
    <p:cSldViewPr snapToGrid="0" showGuides="1">
      <p:cViewPr varScale="1">
        <p:scale>
          <a:sx n="59" d="100"/>
          <a:sy n="59" d="100"/>
        </p:scale>
        <p:origin x="156" y="294"/>
      </p:cViewPr>
      <p:guideLst>
        <p:guide orient="horz" pos="4320"/>
        <p:guide pos="76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5106"/>
    </p:cViewPr>
  </p:sorterViewPr>
  <p:notesViewPr>
    <p:cSldViewPr snapToGrid="0" showGuides="1">
      <p:cViewPr>
        <p:scale>
          <a:sx n="83" d="100"/>
          <a:sy n="83" d="100"/>
        </p:scale>
        <p:origin x="-2736" y="773"/>
      </p:cViewPr>
      <p:guideLst>
        <p:guide orient="horz" pos="3109"/>
        <p:guide pos="2100"/>
        <p:guide pos="2140"/>
        <p:guide orient="horz" pos="3126"/>
        <p:guide pos="20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1"/>
            <a:ext cx="2889938" cy="498056"/>
          </a:xfrm>
          <a:prstGeom prst="rect">
            <a:avLst/>
          </a:prstGeom>
        </p:spPr>
        <p:txBody>
          <a:bodyPr vert="horz" lIns="91440" tIns="45720" rIns="91440" bIns="45720" rtlCol="0"/>
          <a:lstStyle>
            <a:lvl1pPr algn="r">
              <a:defRPr sz="1200"/>
            </a:lvl1pPr>
          </a:lstStyle>
          <a:p>
            <a:fld id="{8255F700-D3C3-46E9-B9B3-96662E6F6188}" type="datetimeFigureOut">
              <a:rPr lang="en-GB" smtClean="0"/>
              <a:pPr/>
              <a:t>11/07/2018</a:t>
            </a:fld>
            <a:endParaRPr lang="en-GB"/>
          </a:p>
        </p:txBody>
      </p:sp>
      <p:sp>
        <p:nvSpPr>
          <p:cNvPr id="4" name="Footer Placeholder 3"/>
          <p:cNvSpPr>
            <a:spLocks noGrp="1"/>
          </p:cNvSpPr>
          <p:nvPr>
            <p:ph type="ftr" sz="quarter" idx="2"/>
          </p:nvPr>
        </p:nvSpPr>
        <p:spPr>
          <a:xfrm>
            <a:off x="0" y="9428587"/>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7"/>
            <a:ext cx="2889938" cy="498055"/>
          </a:xfrm>
          <a:prstGeom prst="rect">
            <a:avLst/>
          </a:prstGeom>
        </p:spPr>
        <p:txBody>
          <a:bodyPr vert="horz" lIns="91440" tIns="45720" rIns="91440" bIns="45720" rtlCol="0" anchor="b"/>
          <a:lstStyle>
            <a:lvl1pPr algn="r">
              <a:defRPr sz="1200"/>
            </a:lvl1pPr>
          </a:lstStyle>
          <a:p>
            <a:fld id="{79ACF183-93CE-46CD-9A76-469B7A5A6585}" type="slidenum">
              <a:rPr lang="en-GB" smtClean="0"/>
              <a:pPr/>
              <a:t>‹#›</a:t>
            </a:fld>
            <a:endParaRPr lang="en-GB"/>
          </a:p>
        </p:txBody>
      </p:sp>
    </p:spTree>
    <p:extLst>
      <p:ext uri="{BB962C8B-B14F-4D97-AF65-F5344CB8AC3E}">
        <p14:creationId xmlns:p14="http://schemas.microsoft.com/office/powerpoint/2010/main" val="3386113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26988" y="744538"/>
            <a:ext cx="6615112" cy="3722687"/>
          </a:xfrm>
          <a:prstGeom prst="rect">
            <a:avLst/>
          </a:prstGeom>
        </p:spPr>
        <p:txBody>
          <a:bodyPr/>
          <a:lstStyle/>
          <a:p>
            <a:endParaRPr/>
          </a:p>
        </p:txBody>
      </p:sp>
      <p:sp>
        <p:nvSpPr>
          <p:cNvPr id="217" name="Shape 217"/>
          <p:cNvSpPr>
            <a:spLocks noGrp="1"/>
          </p:cNvSpPr>
          <p:nvPr>
            <p:ph type="body" sz="quarter" idx="1"/>
          </p:nvPr>
        </p:nvSpPr>
        <p:spPr>
          <a:xfrm>
            <a:off x="889214" y="4715155"/>
            <a:ext cx="4890665" cy="4466986"/>
          </a:xfrm>
          <a:prstGeom prst="rect">
            <a:avLst/>
          </a:prstGeom>
        </p:spPr>
        <p:txBody>
          <a:bodyPr/>
          <a:lstStyle/>
          <a:p>
            <a:endParaRPr/>
          </a:p>
        </p:txBody>
      </p:sp>
    </p:spTree>
    <p:extLst>
      <p:ext uri="{BB962C8B-B14F-4D97-AF65-F5344CB8AC3E}">
        <p14:creationId xmlns:p14="http://schemas.microsoft.com/office/powerpoint/2010/main" val="3213131429"/>
      </p:ext>
    </p:extLst>
  </p:cSld>
  <p:clrMap bg1="lt1" tx1="dk1" bg2="lt2" tx2="dk2" accent1="accent1" accent2="accent2" accent3="accent3" accent4="accent4" accent5="accent5" accent6="accent6" hlink="hlink" folHlink="folHlink"/>
  <p:notesStyle>
    <a:lvl1pPr defTabSz="457200" latinLnBrk="0">
      <a:lnSpc>
        <a:spcPct val="117999"/>
      </a:lnSpc>
      <a:defRPr sz="3000">
        <a:latin typeface="Helvetica Neue"/>
        <a:ea typeface="Helvetica Neue"/>
        <a:cs typeface="Helvetica Neue"/>
        <a:sym typeface="Helvetica Neue"/>
      </a:defRPr>
    </a:lvl1pPr>
    <a:lvl2pPr indent="228600" defTabSz="457200" latinLnBrk="0">
      <a:lnSpc>
        <a:spcPct val="117999"/>
      </a:lnSpc>
      <a:defRPr sz="3000">
        <a:latin typeface="Helvetica Neue"/>
        <a:ea typeface="Helvetica Neue"/>
        <a:cs typeface="Helvetica Neue"/>
        <a:sym typeface="Helvetica Neue"/>
      </a:defRPr>
    </a:lvl2pPr>
    <a:lvl3pPr indent="457200" defTabSz="457200" latinLnBrk="0">
      <a:lnSpc>
        <a:spcPct val="117999"/>
      </a:lnSpc>
      <a:defRPr sz="3000">
        <a:latin typeface="Helvetica Neue"/>
        <a:ea typeface="Helvetica Neue"/>
        <a:cs typeface="Helvetica Neue"/>
        <a:sym typeface="Helvetica Neue"/>
      </a:defRPr>
    </a:lvl3pPr>
    <a:lvl4pPr indent="685800" defTabSz="457200" latinLnBrk="0">
      <a:lnSpc>
        <a:spcPct val="117999"/>
      </a:lnSpc>
      <a:defRPr sz="3000">
        <a:latin typeface="Helvetica Neue"/>
        <a:ea typeface="Helvetica Neue"/>
        <a:cs typeface="Helvetica Neue"/>
        <a:sym typeface="Helvetica Neue"/>
      </a:defRPr>
    </a:lvl4pPr>
    <a:lvl5pPr indent="914400" defTabSz="457200" latinLnBrk="0">
      <a:lnSpc>
        <a:spcPct val="117999"/>
      </a:lnSpc>
      <a:defRPr sz="3000">
        <a:latin typeface="Helvetica Neue"/>
        <a:ea typeface="Helvetica Neue"/>
        <a:cs typeface="Helvetica Neue"/>
        <a:sym typeface="Helvetica Neue"/>
      </a:defRPr>
    </a:lvl5pPr>
    <a:lvl6pPr indent="1143000" defTabSz="457200" latinLnBrk="0">
      <a:lnSpc>
        <a:spcPct val="117999"/>
      </a:lnSpc>
      <a:defRPr sz="3000">
        <a:latin typeface="Helvetica Neue"/>
        <a:ea typeface="Helvetica Neue"/>
        <a:cs typeface="Helvetica Neue"/>
        <a:sym typeface="Helvetica Neue"/>
      </a:defRPr>
    </a:lvl6pPr>
    <a:lvl7pPr indent="1371600" defTabSz="457200" latinLnBrk="0">
      <a:lnSpc>
        <a:spcPct val="117999"/>
      </a:lnSpc>
      <a:defRPr sz="3000">
        <a:latin typeface="Helvetica Neue"/>
        <a:ea typeface="Helvetica Neue"/>
        <a:cs typeface="Helvetica Neue"/>
        <a:sym typeface="Helvetica Neue"/>
      </a:defRPr>
    </a:lvl7pPr>
    <a:lvl8pPr indent="1600200" defTabSz="457200" latinLnBrk="0">
      <a:lnSpc>
        <a:spcPct val="117999"/>
      </a:lnSpc>
      <a:defRPr sz="3000">
        <a:latin typeface="Helvetica Neue"/>
        <a:ea typeface="Helvetica Neue"/>
        <a:cs typeface="Helvetica Neue"/>
        <a:sym typeface="Helvetica Neue"/>
      </a:defRPr>
    </a:lvl8pPr>
    <a:lvl9pPr indent="1828800" defTabSz="457200" latinLnBrk="0">
      <a:lnSpc>
        <a:spcPct val="117999"/>
      </a:lnSpc>
      <a:defRPr sz="30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3770338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24384000" cy="13716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0" y="4697413"/>
            <a:ext cx="22500000"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3" y="108000"/>
            <a:ext cx="4810079"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a:defRPr>
                <a:solidFill>
                  <a:schemeClr val="accent6"/>
                </a:solidFill>
              </a:defRPr>
            </a:lvl1pPr>
          </a:lstStyle>
          <a:p>
            <a:r>
              <a:rPr lang="en-GB" dirty="0"/>
              <a:t>www.metoffice.gov.uk																										                       © Crown Copyright 2017, Met Office</a:t>
            </a:r>
          </a:p>
        </p:txBody>
      </p:sp>
    </p:spTree>
    <p:extLst>
      <p:ext uri="{BB962C8B-B14F-4D97-AF65-F5344CB8AC3E}">
        <p14:creationId xmlns:p14="http://schemas.microsoft.com/office/powerpoint/2010/main" val="3771850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a:defRPr/>
            </a:lvl1pPr>
          </a:lstStyle>
          <a:p>
            <a:r>
              <a:rPr lang="en-GB" dirty="0"/>
              <a:t>www.metoffice.gov.uk																										                       © Crown Copyright 2017, Met Office</a:t>
            </a:r>
          </a:p>
        </p:txBody>
      </p:sp>
      <p:sp>
        <p:nvSpPr>
          <p:cNvPr id="5" name="Text Placeholder 4"/>
          <p:cNvSpPr>
            <a:spLocks noGrp="1"/>
          </p:cNvSpPr>
          <p:nvPr>
            <p:ph type="body" sz="quarter" idx="11" hasCustomPrompt="1"/>
          </p:nvPr>
        </p:nvSpPr>
        <p:spPr>
          <a:xfrm>
            <a:off x="527050" y="4697413"/>
            <a:ext cx="22499638"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83765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3" y="4697418"/>
            <a:ext cx="24384005" cy="9049773"/>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584207"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72819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3" y="4697418"/>
            <a:ext cx="24384005" cy="9049773"/>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584207"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8431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4697415"/>
            <a:ext cx="24384005" cy="8308200"/>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71437" tIns="71437" rIns="71437" bIns="71437" anchor="t" anchorCtr="0"/>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285752" y="5391151"/>
            <a:ext cx="21267739" cy="720168"/>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598561" y="8351507"/>
            <a:ext cx="934856" cy="1031733"/>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526675" y="9801523"/>
            <a:ext cx="1078629" cy="1031733"/>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526675" y="6979486"/>
            <a:ext cx="1078629" cy="915637"/>
          </a:xfrm>
          <a:prstGeom prst="rect">
            <a:avLst/>
          </a:prstGeom>
          <a:ln w="12700">
            <a:miter lim="400000"/>
          </a:ln>
        </p:spPr>
      </p:pic>
      <p:sp>
        <p:nvSpPr>
          <p:cNvPr id="2" name="Footer Placeholder 1"/>
          <p:cNvSpPr>
            <a:spLocks noGrp="1"/>
          </p:cNvSpPr>
          <p:nvPr>
            <p:ph type="ftr" sz="quarter" idx="17"/>
          </p:nvPr>
        </p:nvSpPr>
        <p:spPr/>
        <p:txBody>
          <a:bodyPr/>
          <a:lstStyle>
            <a:lvl1pPr algn="l"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1406916" y="6857978"/>
            <a:ext cx="20900637" cy="992579"/>
          </a:xfrm>
          <a:prstGeom prst="rect">
            <a:avLst/>
          </a:prstGeom>
        </p:spPr>
        <p:txBody>
          <a:bodyPr lIns="270000" anchor="t">
            <a:spAutoFit/>
          </a:bodyPr>
          <a:lstStyle>
            <a:lvl1pPr marL="0" indent="0" defTabSz="914411">
              <a:lnSpc>
                <a:spcPct val="150000"/>
              </a:lnSpc>
              <a:spcBef>
                <a:spcPts val="800"/>
              </a:spcBef>
              <a:buSzTx/>
              <a:buNone/>
              <a:defRPr sz="40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1425577" y="8286228"/>
            <a:ext cx="20881976" cy="992579"/>
          </a:xfrm>
          <a:prstGeom prst="rect">
            <a:avLst/>
          </a:prstGeom>
        </p:spPr>
        <p:txBody>
          <a:bodyPr lIns="270000" anchor="t">
            <a:spAutoFit/>
          </a:bodyPr>
          <a:lstStyle>
            <a:lvl1pPr marL="0" indent="0" defTabSz="914411">
              <a:lnSpc>
                <a:spcPct val="150000"/>
              </a:lnSpc>
              <a:spcBef>
                <a:spcPts val="800"/>
              </a:spcBef>
              <a:buSzTx/>
              <a:buNone/>
              <a:defRPr sz="40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1406915" y="9768300"/>
            <a:ext cx="3547472" cy="992579"/>
          </a:xfrm>
          <a:prstGeom prst="rect">
            <a:avLst/>
          </a:prstGeom>
        </p:spPr>
        <p:txBody>
          <a:bodyPr wrap="square" lIns="270000" anchor="t">
            <a:spAutoFit/>
          </a:bodyPr>
          <a:lstStyle>
            <a:lvl1pPr marL="0" indent="0" defTabSz="914411">
              <a:lnSpc>
                <a:spcPct val="150000"/>
              </a:lnSpc>
              <a:spcBef>
                <a:spcPts val="800"/>
              </a:spcBef>
              <a:buSzTx/>
              <a:buNone/>
              <a:defRPr sz="40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4621639" y="9768300"/>
            <a:ext cx="4511288" cy="992579"/>
          </a:xfrm>
          <a:prstGeom prst="rect">
            <a:avLst/>
          </a:prstGeom>
        </p:spPr>
        <p:txBody>
          <a:bodyPr wrap="square" lIns="270000" anchor="t">
            <a:spAutoFit/>
          </a:bodyPr>
          <a:lstStyle>
            <a:lvl1pPr marL="0" indent="0" defTabSz="914411">
              <a:lnSpc>
                <a:spcPct val="150000"/>
              </a:lnSpc>
              <a:spcBef>
                <a:spcPts val="800"/>
              </a:spcBef>
              <a:buSzTx/>
              <a:buNone/>
              <a:defRPr sz="40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9568236" y="9768300"/>
            <a:ext cx="5293144" cy="992579"/>
          </a:xfrm>
          <a:prstGeom prst="rect">
            <a:avLst/>
          </a:prstGeom>
        </p:spPr>
        <p:txBody>
          <a:bodyPr wrap="square" lIns="270000" anchor="t">
            <a:spAutoFit/>
          </a:bodyPr>
          <a:lstStyle>
            <a:lvl1pPr marL="0" indent="0" defTabSz="914411">
              <a:lnSpc>
                <a:spcPct val="150000"/>
              </a:lnSpc>
              <a:spcBef>
                <a:spcPts val="800"/>
              </a:spcBef>
              <a:buSzTx/>
              <a:buNone/>
              <a:defRPr sz="40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14478993" y="9768300"/>
            <a:ext cx="4511288" cy="992579"/>
          </a:xfrm>
          <a:prstGeom prst="rect">
            <a:avLst/>
          </a:prstGeom>
        </p:spPr>
        <p:txBody>
          <a:bodyPr wrap="square" lIns="270000" anchor="t">
            <a:spAutoFit/>
          </a:bodyPr>
          <a:lstStyle>
            <a:lvl1pPr marL="0" indent="0" defTabSz="914411">
              <a:lnSpc>
                <a:spcPct val="150000"/>
              </a:lnSpc>
              <a:spcBef>
                <a:spcPts val="800"/>
              </a:spcBef>
              <a:buSzTx/>
              <a:buNone/>
              <a:defRPr sz="40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68449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25816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24384000" cy="13716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2" y="4697413"/>
            <a:ext cx="22502813"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5"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584207"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729621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24384000" cy="13716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1" y="4697413"/>
            <a:ext cx="22500000"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5"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584207"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486539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557211"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02953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557211"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96254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5711827"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20082906" y="641373"/>
            <a:ext cx="4252461" cy="54000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0" marR="0" lvl="0" indent="0" algn="l" defTabSz="914411" rtl="0" eaLnBrk="1" fontAlgn="auto" latinLnBrk="0" hangingPunct="0">
              <a:lnSpc>
                <a:spcPct val="90000"/>
              </a:lnSpc>
              <a:spcBef>
                <a:spcPts val="800"/>
              </a:spcBef>
              <a:spcAft>
                <a:spcPts val="0"/>
              </a:spcAft>
              <a:buClrTx/>
              <a:buSzTx/>
              <a:buFontTx/>
              <a:buNone/>
              <a:tabLst/>
              <a:defRPr sz="2100">
                <a:solidFill>
                  <a:srgbClr val="2A2A2A"/>
                </a:solidFill>
                <a:latin typeface="Arial"/>
                <a:ea typeface="Arial"/>
                <a:cs typeface="Arial"/>
                <a:sym typeface="Arial"/>
              </a:defRPr>
            </a:pPr>
            <a:r>
              <a:rPr kumimoji="0" sz="2133" b="0" i="0" u="none" strike="noStrike" kern="0" cap="none" spc="0" normalizeH="0" baseline="0" noProof="0" dirty="0">
                <a:ln>
                  <a:noFill/>
                </a:ln>
                <a:solidFill>
                  <a:srgbClr val="2A2A2A"/>
                </a:solidFill>
                <a:effectLst/>
                <a:uLnTx/>
                <a:uFillTx/>
                <a:latin typeface="Arial"/>
                <a:cs typeface="Arial"/>
                <a:sym typeface="Arial"/>
              </a:rPr>
              <a:t>Working together </a:t>
            </a:r>
            <a:br>
              <a:rPr kumimoji="0" sz="2133" b="0" i="0" u="none" strike="noStrike" kern="0" cap="none" spc="0" normalizeH="0" baseline="0" noProof="0" dirty="0">
                <a:ln>
                  <a:noFill/>
                </a:ln>
                <a:solidFill>
                  <a:srgbClr val="2A2A2A"/>
                </a:solidFill>
                <a:effectLst/>
                <a:uLnTx/>
                <a:uFillTx/>
                <a:latin typeface="Arial"/>
                <a:cs typeface="Arial"/>
                <a:sym typeface="Arial"/>
              </a:rPr>
            </a:br>
            <a:r>
              <a:rPr kumimoji="0" sz="2133"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5939123" y="545469"/>
            <a:ext cx="3136336" cy="720000"/>
          </a:xfrm>
          <a:prstGeom prst="rect">
            <a:avLst/>
          </a:prstGeom>
          <a:noFill/>
          <a:ln>
            <a:noFill/>
          </a:ln>
        </p:spPr>
        <p:txBody>
          <a:bodyPr wrap="square" lIns="68579" tIns="34289" rIns="68579" bIns="34289" anchor="t">
            <a:noAutofit/>
          </a:bodyPr>
          <a:lstStyle>
            <a:lvl1pPr marL="0" indent="0">
              <a:buNone/>
              <a:defRPr sz="2133">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9541161"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sp>
        <p:nvSpPr>
          <p:cNvPr id="71" name="Shape 71"/>
          <p:cNvSpPr>
            <a:spLocks noGrp="1"/>
          </p:cNvSpPr>
          <p:nvPr>
            <p:ph type="pic" sz="quarter" idx="15"/>
          </p:nvPr>
        </p:nvSpPr>
        <p:spPr>
          <a:xfrm>
            <a:off x="13141609"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9309101"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12912725"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16513176"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16729873"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sp>
        <p:nvSpPr>
          <p:cNvPr id="17" name="Title 2"/>
          <p:cNvSpPr>
            <a:spLocks noGrp="1"/>
          </p:cNvSpPr>
          <p:nvPr>
            <p:ph type="title" hasCustomPrompt="1"/>
          </p:nvPr>
        </p:nvSpPr>
        <p:spPr>
          <a:xfrm>
            <a:off x="527051" y="2772754"/>
            <a:ext cx="22500000" cy="1546577"/>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557211"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27219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41"/>
            <a:ext cx="24384000" cy="1096963"/>
          </a:xfrm>
          <a:prstGeom prst="rect">
            <a:avLst/>
          </a:prstGeom>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3" y="-16024"/>
            <a:ext cx="24384005" cy="183371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179485" y="108000"/>
            <a:ext cx="4810080" cy="1508400"/>
          </a:xfrm>
          <a:prstGeom prst="rect">
            <a:avLst/>
          </a:prstGeom>
          <a:ln w="12700">
            <a:miter lim="400000"/>
          </a:ln>
        </p:spPr>
      </p:pic>
      <p:sp>
        <p:nvSpPr>
          <p:cNvPr id="8" name="Title 2"/>
          <p:cNvSpPr>
            <a:spLocks noGrp="1"/>
          </p:cNvSpPr>
          <p:nvPr>
            <p:ph type="title" hasCustomPrompt="1"/>
          </p:nvPr>
        </p:nvSpPr>
        <p:spPr>
          <a:xfrm>
            <a:off x="527051" y="2772754"/>
            <a:ext cx="22500000" cy="1546577"/>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557211"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17349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r>
              <a:rPr lang="en-GB" dirty="0"/>
              <a:t>www.metoffice.gov.uk																										                       © Crown Copyright 2017, Met Office</a:t>
            </a:r>
          </a:p>
        </p:txBody>
      </p:sp>
      <p:sp>
        <p:nvSpPr>
          <p:cNvPr id="7" name="Picture Placeholder 4"/>
          <p:cNvSpPr>
            <a:spLocks noGrp="1"/>
          </p:cNvSpPr>
          <p:nvPr>
            <p:ph type="pic" sz="quarter" idx="16" hasCustomPrompt="1"/>
          </p:nvPr>
        </p:nvSpPr>
        <p:spPr>
          <a:xfrm>
            <a:off x="12192000" y="0"/>
            <a:ext cx="12191999" cy="12619038"/>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527050" y="4697413"/>
            <a:ext cx="10801350"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527050" y="2772753"/>
            <a:ext cx="22500000" cy="156966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60483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41"/>
            <a:ext cx="24384000" cy="1096963"/>
          </a:xfrm>
          <a:prstGeom prst="rect">
            <a:avLst/>
          </a:prstGeom>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3" y="-16024"/>
            <a:ext cx="24384005" cy="183371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5711827"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20082906" y="641373"/>
            <a:ext cx="4252461" cy="54000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0" marR="0" lvl="0" indent="0" algn="l" defTabSz="914411" rtl="0" eaLnBrk="1" fontAlgn="auto" latinLnBrk="0" hangingPunct="0">
              <a:lnSpc>
                <a:spcPct val="90000"/>
              </a:lnSpc>
              <a:spcBef>
                <a:spcPts val="800"/>
              </a:spcBef>
              <a:spcAft>
                <a:spcPts val="0"/>
              </a:spcAft>
              <a:buClrTx/>
              <a:buSzTx/>
              <a:buFontTx/>
              <a:buNone/>
              <a:tabLst/>
              <a:defRPr sz="2100">
                <a:solidFill>
                  <a:srgbClr val="2A2A2A"/>
                </a:solidFill>
                <a:latin typeface="Arial"/>
                <a:ea typeface="Arial"/>
                <a:cs typeface="Arial"/>
                <a:sym typeface="Arial"/>
              </a:defRPr>
            </a:pPr>
            <a:r>
              <a:rPr kumimoji="0" sz="2133" b="0" i="0" u="none" strike="noStrike" kern="0" cap="none" spc="0" normalizeH="0" baseline="0" noProof="0" dirty="0">
                <a:ln>
                  <a:noFill/>
                </a:ln>
                <a:solidFill>
                  <a:srgbClr val="FFFFFF"/>
                </a:solidFill>
                <a:effectLst/>
                <a:uLnTx/>
                <a:uFillTx/>
                <a:latin typeface="Arial"/>
                <a:cs typeface="Arial"/>
                <a:sym typeface="Arial"/>
              </a:rPr>
              <a:t>Working together </a:t>
            </a:r>
            <a:br>
              <a:rPr kumimoji="0" sz="2133" b="0" i="0" u="none" strike="noStrike" kern="0" cap="none" spc="0" normalizeH="0" baseline="0" noProof="0" dirty="0">
                <a:ln>
                  <a:noFill/>
                </a:ln>
                <a:solidFill>
                  <a:srgbClr val="FFFFFF"/>
                </a:solidFill>
                <a:effectLst/>
                <a:uLnTx/>
                <a:uFillTx/>
                <a:latin typeface="Arial"/>
                <a:cs typeface="Arial"/>
                <a:sym typeface="Arial"/>
              </a:rPr>
            </a:br>
            <a:r>
              <a:rPr kumimoji="0" sz="2133"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5939123" y="545469"/>
            <a:ext cx="3136336" cy="720000"/>
          </a:xfrm>
          <a:prstGeom prst="rect">
            <a:avLst/>
          </a:prstGeom>
          <a:noFill/>
          <a:ln>
            <a:noFill/>
          </a:ln>
        </p:spPr>
        <p:txBody>
          <a:bodyPr wrap="square" lIns="68579" tIns="34289" rIns="68579" bIns="34289" anchor="t">
            <a:noAutofit/>
          </a:bodyPr>
          <a:lstStyle>
            <a:lvl1pPr marL="0" indent="0">
              <a:buNone/>
              <a:defRPr sz="2133">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9541161"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sp>
        <p:nvSpPr>
          <p:cNvPr id="15" name="Shape 71"/>
          <p:cNvSpPr>
            <a:spLocks noGrp="1"/>
          </p:cNvSpPr>
          <p:nvPr>
            <p:ph type="pic" sz="quarter" idx="15"/>
          </p:nvPr>
        </p:nvSpPr>
        <p:spPr>
          <a:xfrm>
            <a:off x="13141609"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sp>
        <p:nvSpPr>
          <p:cNvPr id="16" name="Shape 64"/>
          <p:cNvSpPr/>
          <p:nvPr userDrawn="1"/>
        </p:nvSpPr>
        <p:spPr>
          <a:xfrm flipV="1">
            <a:off x="9309101"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12912725"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16513176"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16729873"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179485" y="108000"/>
            <a:ext cx="4810080" cy="1508400"/>
          </a:xfrm>
          <a:prstGeom prst="rect">
            <a:avLst/>
          </a:prstGeom>
          <a:ln w="12700">
            <a:miter lim="400000"/>
          </a:ln>
        </p:spPr>
      </p:pic>
      <p:sp>
        <p:nvSpPr>
          <p:cNvPr id="20" name="Title 2"/>
          <p:cNvSpPr>
            <a:spLocks noGrp="1"/>
          </p:cNvSpPr>
          <p:nvPr>
            <p:ph type="title" hasCustomPrompt="1"/>
          </p:nvPr>
        </p:nvSpPr>
        <p:spPr>
          <a:xfrm>
            <a:off x="527051" y="2772754"/>
            <a:ext cx="22500000" cy="1546577"/>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557211"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44039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2" y="4721227"/>
            <a:ext cx="22466301" cy="72136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24160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4" y="4721227"/>
            <a:ext cx="1080134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12228515" y="4721227"/>
            <a:ext cx="1080134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6847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3" y="4721227"/>
            <a:ext cx="6877051"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8339141" y="4721227"/>
            <a:ext cx="6877051"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16152816" y="4697413"/>
            <a:ext cx="6877051"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94731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12192000" y="4"/>
            <a:ext cx="12192000" cy="12619037"/>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527054" y="4730072"/>
            <a:ext cx="10801349" cy="7237413"/>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527051" y="2772754"/>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59180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527054" y="4730072"/>
            <a:ext cx="10801349" cy="7237413"/>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12192001" y="4697414"/>
            <a:ext cx="10837864" cy="7237413"/>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527051" y="2772754"/>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44151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1997077"/>
            <a:ext cx="24384000" cy="10621963"/>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279067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1" y="4697414"/>
            <a:ext cx="22499637"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2208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11743200" y="4721224"/>
            <a:ext cx="0" cy="7250859"/>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527051" y="4697414"/>
            <a:ext cx="108013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12228515" y="4697414"/>
            <a:ext cx="108013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74573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12192000" y="4"/>
            <a:ext cx="12192000" cy="12619037"/>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527051" y="4697414"/>
            <a:ext cx="108013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527051" y="2772754"/>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94697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r>
              <a:rPr lang="en-GB" dirty="0"/>
              <a:t>www.metoffice.gov.uk																										                       © Crown Copyright 2017, Met Office</a:t>
            </a:r>
          </a:p>
        </p:txBody>
      </p:sp>
      <p:sp>
        <p:nvSpPr>
          <p:cNvPr id="6" name="Table Placeholder 5"/>
          <p:cNvSpPr>
            <a:spLocks noGrp="1"/>
          </p:cNvSpPr>
          <p:nvPr>
            <p:ph type="tbl" sz="quarter" idx="17" hasCustomPrompt="1"/>
          </p:nvPr>
        </p:nvSpPr>
        <p:spPr>
          <a:xfrm>
            <a:off x="12191999" y="4697413"/>
            <a:ext cx="10837863" cy="7237412"/>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527050" y="4697413"/>
            <a:ext cx="10801350"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527050" y="2772753"/>
            <a:ext cx="22500000" cy="156966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359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12192001" y="4697414"/>
            <a:ext cx="10837864" cy="7237413"/>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527051" y="4697414"/>
            <a:ext cx="108013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527051" y="2772754"/>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08180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7833600" y="4683968"/>
            <a:ext cx="0" cy="725085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15663600" y="4683968"/>
            <a:ext cx="0" cy="725085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527051" y="4697414"/>
            <a:ext cx="6877051"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8314954" y="4697414"/>
            <a:ext cx="69191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16144952" y="4697417"/>
            <a:ext cx="6877051" cy="7223965"/>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5429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527053" y="4721227"/>
            <a:ext cx="6877051"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15663600" y="4683968"/>
            <a:ext cx="0" cy="725085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8314954" y="4697414"/>
            <a:ext cx="69191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16144952" y="4697417"/>
            <a:ext cx="6877051" cy="7223965"/>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18259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527055" y="4721227"/>
            <a:ext cx="1468913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16144952" y="4697417"/>
            <a:ext cx="6877051" cy="7223965"/>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33223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3" y="4697418"/>
            <a:ext cx="24384005" cy="9049773"/>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53650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3" y="4697418"/>
            <a:ext cx="24384005" cy="9049773"/>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21247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3" y="4697418"/>
            <a:ext cx="24384005" cy="9049773"/>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584207"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579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3" y="4697418"/>
            <a:ext cx="24384005" cy="9049773"/>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584207"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45177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3" y="4697418"/>
            <a:ext cx="24384005" cy="9049773"/>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584207"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803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4697415"/>
            <a:ext cx="24384005" cy="8308200"/>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71437" tIns="71437" rIns="71437" bIns="71437" anchor="t" anchorCtr="0"/>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285752" y="5391151"/>
            <a:ext cx="21267739" cy="720168"/>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598561" y="8351507"/>
            <a:ext cx="934856" cy="1031733"/>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526675" y="9801523"/>
            <a:ext cx="1078629" cy="1031733"/>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526675" y="6979486"/>
            <a:ext cx="1078629" cy="915637"/>
          </a:xfrm>
          <a:prstGeom prst="rect">
            <a:avLst/>
          </a:prstGeom>
          <a:ln w="12700">
            <a:miter lim="400000"/>
          </a:ln>
        </p:spPr>
      </p:pic>
      <p:sp>
        <p:nvSpPr>
          <p:cNvPr id="2" name="Footer Placeholder 1"/>
          <p:cNvSpPr>
            <a:spLocks noGrp="1"/>
          </p:cNvSpPr>
          <p:nvPr>
            <p:ph type="ftr" sz="quarter" idx="17"/>
          </p:nvPr>
        </p:nvSpPr>
        <p:spPr/>
        <p:txBody>
          <a:bodyPr/>
          <a:lstStyle>
            <a:lvl1pPr algn="l"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1406916" y="6857978"/>
            <a:ext cx="20900637" cy="992579"/>
          </a:xfrm>
          <a:prstGeom prst="rect">
            <a:avLst/>
          </a:prstGeom>
        </p:spPr>
        <p:txBody>
          <a:bodyPr lIns="270000" anchor="t">
            <a:spAutoFit/>
          </a:bodyPr>
          <a:lstStyle>
            <a:lvl1pPr marL="0" indent="0" defTabSz="914411">
              <a:lnSpc>
                <a:spcPct val="150000"/>
              </a:lnSpc>
              <a:spcBef>
                <a:spcPts val="800"/>
              </a:spcBef>
              <a:buSzTx/>
              <a:buNone/>
              <a:defRPr sz="40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1425577" y="8286228"/>
            <a:ext cx="20881976" cy="992579"/>
          </a:xfrm>
          <a:prstGeom prst="rect">
            <a:avLst/>
          </a:prstGeom>
        </p:spPr>
        <p:txBody>
          <a:bodyPr lIns="270000" anchor="t">
            <a:spAutoFit/>
          </a:bodyPr>
          <a:lstStyle>
            <a:lvl1pPr marL="0" indent="0" defTabSz="914411">
              <a:lnSpc>
                <a:spcPct val="150000"/>
              </a:lnSpc>
              <a:spcBef>
                <a:spcPts val="800"/>
              </a:spcBef>
              <a:buSzTx/>
              <a:buNone/>
              <a:defRPr sz="40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1406915" y="9768300"/>
            <a:ext cx="3547472" cy="992579"/>
          </a:xfrm>
          <a:prstGeom prst="rect">
            <a:avLst/>
          </a:prstGeom>
        </p:spPr>
        <p:txBody>
          <a:bodyPr wrap="square" lIns="270000" anchor="t">
            <a:spAutoFit/>
          </a:bodyPr>
          <a:lstStyle>
            <a:lvl1pPr marL="0" indent="0" defTabSz="914411">
              <a:lnSpc>
                <a:spcPct val="150000"/>
              </a:lnSpc>
              <a:spcBef>
                <a:spcPts val="800"/>
              </a:spcBef>
              <a:buSzTx/>
              <a:buNone/>
              <a:defRPr sz="40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4621639" y="9768300"/>
            <a:ext cx="4511288" cy="992579"/>
          </a:xfrm>
          <a:prstGeom prst="rect">
            <a:avLst/>
          </a:prstGeom>
        </p:spPr>
        <p:txBody>
          <a:bodyPr wrap="square" lIns="270000" anchor="t">
            <a:spAutoFit/>
          </a:bodyPr>
          <a:lstStyle>
            <a:lvl1pPr marL="0" indent="0" defTabSz="914411">
              <a:lnSpc>
                <a:spcPct val="150000"/>
              </a:lnSpc>
              <a:spcBef>
                <a:spcPts val="800"/>
              </a:spcBef>
              <a:buSzTx/>
              <a:buNone/>
              <a:defRPr sz="40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9568236" y="9768300"/>
            <a:ext cx="5293144" cy="992579"/>
          </a:xfrm>
          <a:prstGeom prst="rect">
            <a:avLst/>
          </a:prstGeom>
        </p:spPr>
        <p:txBody>
          <a:bodyPr wrap="square" lIns="270000" anchor="t">
            <a:spAutoFit/>
          </a:bodyPr>
          <a:lstStyle>
            <a:lvl1pPr marL="0" indent="0" defTabSz="914411">
              <a:lnSpc>
                <a:spcPct val="150000"/>
              </a:lnSpc>
              <a:spcBef>
                <a:spcPts val="800"/>
              </a:spcBef>
              <a:buSzTx/>
              <a:buNone/>
              <a:defRPr sz="40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14478993" y="9768300"/>
            <a:ext cx="4511288" cy="992579"/>
          </a:xfrm>
          <a:prstGeom prst="rect">
            <a:avLst/>
          </a:prstGeom>
        </p:spPr>
        <p:txBody>
          <a:bodyPr wrap="square" lIns="270000" anchor="t">
            <a:spAutoFit/>
          </a:bodyPr>
          <a:lstStyle>
            <a:lvl1pPr marL="0" indent="0" defTabSz="914411">
              <a:lnSpc>
                <a:spcPct val="150000"/>
              </a:lnSpc>
              <a:spcBef>
                <a:spcPts val="800"/>
              </a:spcBef>
              <a:buSzTx/>
              <a:buNone/>
              <a:defRPr sz="40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295211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a:defRPr/>
            </a:lvl1pPr>
          </a:lstStyle>
          <a:p>
            <a:r>
              <a:rPr lang="en-GB" dirty="0"/>
              <a:t>www.metoffice.gov.uk																										                       © Crown Copyright 2017, Met Office</a:t>
            </a:r>
          </a:p>
        </p:txBody>
      </p:sp>
      <p:cxnSp>
        <p:nvCxnSpPr>
          <p:cNvPr id="7" name="Straight Connector 6"/>
          <p:cNvCxnSpPr/>
          <p:nvPr userDrawn="1"/>
        </p:nvCxnSpPr>
        <p:spPr>
          <a:xfrm>
            <a:off x="7833600" y="4683967"/>
            <a:ext cx="0" cy="725085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15663600" y="4683967"/>
            <a:ext cx="0" cy="7250858"/>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527050" y="4697413"/>
            <a:ext cx="6877050"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8314952" y="4697413"/>
            <a:ext cx="6919147"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16144952" y="4697413"/>
            <a:ext cx="6877050" cy="7223966"/>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46043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274201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5663275" y="1849568"/>
            <a:ext cx="18626069" cy="1177245"/>
          </a:xfrm>
          <a:prstGeom prst="rect">
            <a:avLst/>
          </a:prstGeom>
          <a:ln>
            <a:noFill/>
          </a:ln>
        </p:spPr>
        <p:txBody>
          <a:bodyPr anchor="b" anchorCtr="0"/>
          <a:lstStyle>
            <a:lvl1pPr algn="l">
              <a:defRPr sz="7200" baseline="0">
                <a:ln>
                  <a:noFill/>
                </a:ln>
                <a:solidFill>
                  <a:schemeClr val="bg2"/>
                </a:solidFill>
                <a:latin typeface="Arial"/>
                <a:cs typeface="Arial"/>
              </a:defRPr>
            </a:lvl1pPr>
          </a:lstStyle>
          <a:p>
            <a:r>
              <a:rPr lang="en-GB" dirty="0"/>
              <a:t>Content slide</a:t>
            </a:r>
            <a:endParaRPr lang="en-US" dirty="0"/>
          </a:p>
        </p:txBody>
      </p:sp>
      <p:sp>
        <p:nvSpPr>
          <p:cNvPr id="9" name="Rectangle 3"/>
          <p:cNvSpPr>
            <a:spLocks noGrp="1" noChangeArrowheads="1"/>
          </p:cNvSpPr>
          <p:nvPr>
            <p:ph type="subTitle" idx="1" hasCustomPrompt="1"/>
          </p:nvPr>
        </p:nvSpPr>
        <p:spPr>
          <a:xfrm>
            <a:off x="5663275" y="3082365"/>
            <a:ext cx="18626069" cy="1008112"/>
          </a:xfrm>
          <a:prstGeom prst="rect">
            <a:avLst/>
          </a:prstGeom>
        </p:spPr>
        <p:txBody>
          <a:bodyPr/>
          <a:lstStyle>
            <a:lvl1pPr marL="0" indent="0" algn="l">
              <a:buFontTx/>
              <a:buNone/>
              <a:defRPr sz="4000">
                <a:solidFill>
                  <a:schemeClr val="bg2"/>
                </a:solidFill>
                <a:latin typeface="Arial"/>
                <a:cs typeface="Arial"/>
              </a:defRPr>
            </a:lvl1pPr>
          </a:lstStyle>
          <a:p>
            <a:r>
              <a:rPr lang="en-GB" dirty="0"/>
              <a:t>Subtitle</a:t>
            </a:r>
            <a:endParaRPr lang="en-US" dirty="0"/>
          </a:p>
        </p:txBody>
      </p:sp>
    </p:spTree>
    <p:extLst>
      <p:ext uri="{BB962C8B-B14F-4D97-AF65-F5344CB8AC3E}">
        <p14:creationId xmlns:p14="http://schemas.microsoft.com/office/powerpoint/2010/main" val="2002624207"/>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24384000" cy="13716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3" y="4697414"/>
            <a:ext cx="22502814"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6"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584186"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765575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24384000" cy="13716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0" y="4697414"/>
            <a:ext cx="22500000"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6"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584186"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446439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76572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412405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5711826"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186"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20082907" y="641374"/>
            <a:ext cx="4252462" cy="540000"/>
          </a:xfrm>
          <a:prstGeom prst="rect">
            <a:avLst/>
          </a:prstGeom>
          <a:ln w="12700">
            <a:miter lim="400000"/>
          </a:ln>
          <a:extLst>
            <a:ext uri="{C572A759-6A51-4108-AA02-DFA0A04FC94B}">
              <ma14:wrappingTextBoxFlag xmlns:ma14="http://schemas.microsoft.com/office/mac/drawingml/2011/main" xmlns="" val="1"/>
            </a:ext>
          </a:extLst>
        </p:spPr>
        <p:txBody>
          <a:bodyPr lIns="71438" tIns="71438" rIns="71438" bIns="71438"/>
          <a:lstStyle/>
          <a:p>
            <a:pPr marL="0" marR="0" lvl="0" indent="0" algn="l" defTabSz="914378" rtl="0" eaLnBrk="1" fontAlgn="auto" latinLnBrk="0" hangingPunct="0">
              <a:lnSpc>
                <a:spcPct val="90000"/>
              </a:lnSpc>
              <a:spcBef>
                <a:spcPts val="800"/>
              </a:spcBef>
              <a:spcAft>
                <a:spcPts val="0"/>
              </a:spcAft>
              <a:buClrTx/>
              <a:buSzTx/>
              <a:buFontTx/>
              <a:buNone/>
              <a:tabLst/>
              <a:defRPr sz="2100">
                <a:solidFill>
                  <a:srgbClr val="2A2A2A"/>
                </a:solidFill>
                <a:latin typeface="Arial"/>
                <a:ea typeface="Arial"/>
                <a:cs typeface="Arial"/>
                <a:sym typeface="Arial"/>
              </a:defRPr>
            </a:pPr>
            <a:r>
              <a:rPr kumimoji="0" sz="2134" b="0" i="0" u="none" strike="noStrike" kern="0" cap="none" spc="0" normalizeH="0" baseline="0" noProof="0" dirty="0">
                <a:ln>
                  <a:noFill/>
                </a:ln>
                <a:solidFill>
                  <a:srgbClr val="2A2A2A"/>
                </a:solidFill>
                <a:effectLst/>
                <a:uLnTx/>
                <a:uFillTx/>
                <a:latin typeface="Arial"/>
                <a:cs typeface="Arial"/>
                <a:sym typeface="Arial"/>
              </a:rPr>
              <a:t>Working together </a:t>
            </a:r>
            <a:br>
              <a:rPr kumimoji="0" sz="2134" b="0" i="0" u="none" strike="noStrike" kern="0" cap="none" spc="0" normalizeH="0" baseline="0" noProof="0" dirty="0">
                <a:ln>
                  <a:noFill/>
                </a:ln>
                <a:solidFill>
                  <a:srgbClr val="2A2A2A"/>
                </a:solidFill>
                <a:effectLst/>
                <a:uLnTx/>
                <a:uFillTx/>
                <a:latin typeface="Arial"/>
                <a:cs typeface="Arial"/>
                <a:sym typeface="Arial"/>
              </a:rPr>
            </a:br>
            <a:r>
              <a:rPr kumimoji="0" sz="2134"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5939122" y="545470"/>
            <a:ext cx="3136336" cy="720000"/>
          </a:xfrm>
          <a:prstGeom prst="rect">
            <a:avLst/>
          </a:prstGeom>
          <a:noFill/>
          <a:ln>
            <a:noFill/>
          </a:ln>
        </p:spPr>
        <p:txBody>
          <a:bodyPr wrap="square" lIns="68579" tIns="34289" rIns="68579" bIns="34289" anchor="t">
            <a:noAutofit/>
          </a:bodyPr>
          <a:lstStyle>
            <a:lvl1pPr marL="0" indent="0">
              <a:buNone/>
              <a:defRPr sz="2134">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9541163" y="545470"/>
            <a:ext cx="3136338" cy="720000"/>
          </a:xfrm>
          <a:prstGeom prst="rect">
            <a:avLst/>
          </a:prstGeom>
          <a:noFill/>
          <a:ln>
            <a:noFill/>
          </a:ln>
        </p:spPr>
        <p:txBody>
          <a:bodyPr lIns="68579" tIns="34289" rIns="68579" bIns="34289" anchor="t">
            <a:noAutofit/>
          </a:bodyPr>
          <a:lstStyle>
            <a:lvl1pPr marL="0" indent="0">
              <a:buNone/>
              <a:defRPr sz="2134"/>
            </a:lvl1pPr>
          </a:lstStyle>
          <a:p>
            <a:r>
              <a:rPr lang="en-US"/>
              <a:t>Click icon to add picture</a:t>
            </a:r>
            <a:endParaRPr dirty="0"/>
          </a:p>
        </p:txBody>
      </p:sp>
      <p:sp>
        <p:nvSpPr>
          <p:cNvPr id="71" name="Shape 71"/>
          <p:cNvSpPr>
            <a:spLocks noGrp="1"/>
          </p:cNvSpPr>
          <p:nvPr>
            <p:ph type="pic" sz="quarter" idx="15"/>
          </p:nvPr>
        </p:nvSpPr>
        <p:spPr>
          <a:xfrm>
            <a:off x="13141611" y="545470"/>
            <a:ext cx="3136338" cy="720000"/>
          </a:xfrm>
          <a:prstGeom prst="rect">
            <a:avLst/>
          </a:prstGeom>
          <a:noFill/>
          <a:ln>
            <a:noFill/>
          </a:ln>
        </p:spPr>
        <p:txBody>
          <a:bodyPr lIns="68579" tIns="34289" rIns="68579" bIns="34289" anchor="t">
            <a:noAutofit/>
          </a:bodyPr>
          <a:lstStyle>
            <a:lvl1pPr marL="0" indent="0">
              <a:buNone/>
              <a:defRPr sz="2134"/>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9309102"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186"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12912726"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186"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16513176"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186"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16729875" y="545470"/>
            <a:ext cx="3136338" cy="720000"/>
          </a:xfrm>
          <a:prstGeom prst="rect">
            <a:avLst/>
          </a:prstGeom>
          <a:noFill/>
          <a:ln>
            <a:noFill/>
          </a:ln>
        </p:spPr>
        <p:txBody>
          <a:bodyPr lIns="68579" tIns="34289" rIns="68579" bIns="34289" anchor="t">
            <a:noAutofit/>
          </a:bodyPr>
          <a:lstStyle>
            <a:lvl1pPr marL="0" indent="0">
              <a:buNone/>
              <a:defRPr sz="2134"/>
            </a:lvl1pPr>
          </a:lstStyle>
          <a:p>
            <a:r>
              <a:rPr lang="en-US"/>
              <a:t>Click icon to add picture</a:t>
            </a:r>
            <a:endParaRPr dirty="0"/>
          </a:p>
        </p:txBody>
      </p:sp>
      <p:sp>
        <p:nvSpPr>
          <p:cNvPr id="17" name="Title 2"/>
          <p:cNvSpPr>
            <a:spLocks noGrp="1"/>
          </p:cNvSpPr>
          <p:nvPr>
            <p:ph type="title" hasCustomPrompt="1"/>
          </p:nvPr>
        </p:nvSpPr>
        <p:spPr>
          <a:xfrm>
            <a:off x="527050" y="2772755"/>
            <a:ext cx="22500000" cy="1546577"/>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93646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43"/>
            <a:ext cx="24384000" cy="1096962"/>
          </a:xfrm>
          <a:prstGeom prst="rect">
            <a:avLst/>
          </a:prstGeom>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3" y="-16024"/>
            <a:ext cx="24384006" cy="183371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179486" y="108000"/>
            <a:ext cx="4810080" cy="1508400"/>
          </a:xfrm>
          <a:prstGeom prst="rect">
            <a:avLst/>
          </a:prstGeom>
          <a:ln w="12700">
            <a:miter lim="400000"/>
          </a:ln>
        </p:spPr>
      </p:pic>
      <p:sp>
        <p:nvSpPr>
          <p:cNvPr id="8" name="Title 2"/>
          <p:cNvSpPr>
            <a:spLocks noGrp="1"/>
          </p:cNvSpPr>
          <p:nvPr>
            <p:ph type="title" hasCustomPrompt="1"/>
          </p:nvPr>
        </p:nvSpPr>
        <p:spPr>
          <a:xfrm>
            <a:off x="527050" y="2772755"/>
            <a:ext cx="22500000" cy="1546577"/>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24762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43"/>
            <a:ext cx="24384000" cy="1096962"/>
          </a:xfrm>
          <a:prstGeom prst="rect">
            <a:avLst/>
          </a:prstGeom>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3" y="-16024"/>
            <a:ext cx="24384006" cy="183371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5711826"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186"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20082907" y="641374"/>
            <a:ext cx="4252462" cy="540000"/>
          </a:xfrm>
          <a:prstGeom prst="rect">
            <a:avLst/>
          </a:prstGeom>
          <a:ln w="12700">
            <a:miter lim="400000"/>
          </a:ln>
          <a:extLst>
            <a:ext uri="{C572A759-6A51-4108-AA02-DFA0A04FC94B}">
              <ma14:wrappingTextBoxFlag xmlns:ma14="http://schemas.microsoft.com/office/mac/drawingml/2011/main" xmlns="" val="1"/>
            </a:ext>
          </a:extLst>
        </p:spPr>
        <p:txBody>
          <a:bodyPr lIns="71438" tIns="71438" rIns="71438" bIns="71438"/>
          <a:lstStyle/>
          <a:p>
            <a:pPr marL="0" marR="0" lvl="0" indent="0" algn="l" defTabSz="914378" rtl="0" eaLnBrk="1" fontAlgn="auto" latinLnBrk="0" hangingPunct="0">
              <a:lnSpc>
                <a:spcPct val="90000"/>
              </a:lnSpc>
              <a:spcBef>
                <a:spcPts val="800"/>
              </a:spcBef>
              <a:spcAft>
                <a:spcPts val="0"/>
              </a:spcAft>
              <a:buClrTx/>
              <a:buSzTx/>
              <a:buFontTx/>
              <a:buNone/>
              <a:tabLst/>
              <a:defRPr sz="2100">
                <a:solidFill>
                  <a:srgbClr val="2A2A2A"/>
                </a:solidFill>
                <a:latin typeface="Arial"/>
                <a:ea typeface="Arial"/>
                <a:cs typeface="Arial"/>
                <a:sym typeface="Arial"/>
              </a:defRPr>
            </a:pPr>
            <a:r>
              <a:rPr kumimoji="0" sz="2134" b="0" i="0" u="none" strike="noStrike" kern="0" cap="none" spc="0" normalizeH="0" baseline="0" noProof="0" dirty="0">
                <a:ln>
                  <a:noFill/>
                </a:ln>
                <a:solidFill>
                  <a:srgbClr val="FFFFFF"/>
                </a:solidFill>
                <a:effectLst/>
                <a:uLnTx/>
                <a:uFillTx/>
                <a:latin typeface="Arial"/>
                <a:cs typeface="Arial"/>
                <a:sym typeface="Arial"/>
              </a:rPr>
              <a:t>Working together </a:t>
            </a:r>
            <a:br>
              <a:rPr kumimoji="0" sz="2134" b="0" i="0" u="none" strike="noStrike" kern="0" cap="none" spc="0" normalizeH="0" baseline="0" noProof="0" dirty="0">
                <a:ln>
                  <a:noFill/>
                </a:ln>
                <a:solidFill>
                  <a:srgbClr val="FFFFFF"/>
                </a:solidFill>
                <a:effectLst/>
                <a:uLnTx/>
                <a:uFillTx/>
                <a:latin typeface="Arial"/>
                <a:cs typeface="Arial"/>
                <a:sym typeface="Arial"/>
              </a:rPr>
            </a:br>
            <a:r>
              <a:rPr kumimoji="0" sz="2134"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5939122" y="545470"/>
            <a:ext cx="3136336" cy="720000"/>
          </a:xfrm>
          <a:prstGeom prst="rect">
            <a:avLst/>
          </a:prstGeom>
          <a:noFill/>
          <a:ln>
            <a:noFill/>
          </a:ln>
        </p:spPr>
        <p:txBody>
          <a:bodyPr wrap="square" lIns="68579" tIns="34289" rIns="68579" bIns="34289" anchor="t">
            <a:noAutofit/>
          </a:bodyPr>
          <a:lstStyle>
            <a:lvl1pPr marL="0" indent="0">
              <a:buNone/>
              <a:defRPr sz="2134">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9541163" y="545470"/>
            <a:ext cx="3136338" cy="720000"/>
          </a:xfrm>
          <a:prstGeom prst="rect">
            <a:avLst/>
          </a:prstGeom>
          <a:noFill/>
          <a:ln>
            <a:noFill/>
          </a:ln>
        </p:spPr>
        <p:txBody>
          <a:bodyPr lIns="68579" tIns="34289" rIns="68579" bIns="34289" anchor="t">
            <a:noAutofit/>
          </a:bodyPr>
          <a:lstStyle>
            <a:lvl1pPr marL="0" indent="0">
              <a:buNone/>
              <a:defRPr sz="2134"/>
            </a:lvl1pPr>
          </a:lstStyle>
          <a:p>
            <a:r>
              <a:rPr lang="en-US"/>
              <a:t>Click icon to add picture</a:t>
            </a:r>
            <a:endParaRPr dirty="0"/>
          </a:p>
        </p:txBody>
      </p:sp>
      <p:sp>
        <p:nvSpPr>
          <p:cNvPr id="15" name="Shape 71"/>
          <p:cNvSpPr>
            <a:spLocks noGrp="1"/>
          </p:cNvSpPr>
          <p:nvPr>
            <p:ph type="pic" sz="quarter" idx="15"/>
          </p:nvPr>
        </p:nvSpPr>
        <p:spPr>
          <a:xfrm>
            <a:off x="13141611" y="545470"/>
            <a:ext cx="3136338" cy="720000"/>
          </a:xfrm>
          <a:prstGeom prst="rect">
            <a:avLst/>
          </a:prstGeom>
          <a:noFill/>
          <a:ln>
            <a:noFill/>
          </a:ln>
        </p:spPr>
        <p:txBody>
          <a:bodyPr lIns="68579" tIns="34289" rIns="68579" bIns="34289" anchor="t">
            <a:noAutofit/>
          </a:bodyPr>
          <a:lstStyle>
            <a:lvl1pPr marL="0" indent="0">
              <a:buNone/>
              <a:defRPr sz="2134"/>
            </a:lvl1pPr>
          </a:lstStyle>
          <a:p>
            <a:r>
              <a:rPr lang="en-US"/>
              <a:t>Click icon to add picture</a:t>
            </a:r>
            <a:endParaRPr dirty="0"/>
          </a:p>
        </p:txBody>
      </p:sp>
      <p:sp>
        <p:nvSpPr>
          <p:cNvPr id="16" name="Shape 64"/>
          <p:cNvSpPr/>
          <p:nvPr userDrawn="1"/>
        </p:nvSpPr>
        <p:spPr>
          <a:xfrm flipV="1">
            <a:off x="9309102"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186"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12912726"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186"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16513176"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186"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16729875" y="545470"/>
            <a:ext cx="3136338" cy="720000"/>
          </a:xfrm>
          <a:prstGeom prst="rect">
            <a:avLst/>
          </a:prstGeom>
          <a:noFill/>
          <a:ln>
            <a:noFill/>
          </a:ln>
        </p:spPr>
        <p:txBody>
          <a:bodyPr lIns="68579" tIns="34289" rIns="68579" bIns="34289" anchor="t">
            <a:noAutofit/>
          </a:bodyPr>
          <a:lstStyle>
            <a:lvl1pPr marL="0" indent="0">
              <a:buNone/>
              <a:defRPr sz="2134"/>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179486" y="108000"/>
            <a:ext cx="4810080" cy="1508400"/>
          </a:xfrm>
          <a:prstGeom prst="rect">
            <a:avLst/>
          </a:prstGeom>
          <a:ln w="12700">
            <a:miter lim="400000"/>
          </a:ln>
        </p:spPr>
      </p:pic>
      <p:sp>
        <p:nvSpPr>
          <p:cNvPr id="20" name="Title 2"/>
          <p:cNvSpPr>
            <a:spLocks noGrp="1"/>
          </p:cNvSpPr>
          <p:nvPr>
            <p:ph type="title" hasCustomPrompt="1"/>
          </p:nvPr>
        </p:nvSpPr>
        <p:spPr>
          <a:xfrm>
            <a:off x="527050" y="2772755"/>
            <a:ext cx="22500000" cy="1546577"/>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26206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3" y="4721226"/>
            <a:ext cx="22466302" cy="72136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284994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dirty="0"/>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527051" y="4721225"/>
            <a:ext cx="687704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cxnSp>
        <p:nvCxnSpPr>
          <p:cNvPr id="15" name="Straight Connector 14"/>
          <p:cNvCxnSpPr/>
          <p:nvPr userDrawn="1"/>
        </p:nvCxnSpPr>
        <p:spPr>
          <a:xfrm>
            <a:off x="15663600" y="4683967"/>
            <a:ext cx="0" cy="7250858"/>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8314952" y="4697413"/>
            <a:ext cx="6919147"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16144952" y="4697413"/>
            <a:ext cx="6877050" cy="7223966"/>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5" y="4721226"/>
            <a:ext cx="108013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12228515" y="4721226"/>
            <a:ext cx="108013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93780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5" y="4721226"/>
            <a:ext cx="68770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8339143" y="4721226"/>
            <a:ext cx="68770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16152817" y="4697414"/>
            <a:ext cx="68770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13727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12192000" y="5"/>
            <a:ext cx="12192000" cy="12619038"/>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527055" y="4730073"/>
            <a:ext cx="10801350" cy="7237414"/>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527050" y="2772755"/>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70833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527055" y="4730073"/>
            <a:ext cx="10801350" cy="7237414"/>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12192002" y="4697415"/>
            <a:ext cx="10837864" cy="7237414"/>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527050" y="2772755"/>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58840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1997079"/>
            <a:ext cx="24384000" cy="10621962"/>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90909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1" y="4697415"/>
            <a:ext cx="22499638" cy="7237414"/>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07473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11743200" y="4721225"/>
            <a:ext cx="0" cy="7250858"/>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527051" y="4697415"/>
            <a:ext cx="10801350" cy="7237414"/>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12228515" y="4697415"/>
            <a:ext cx="10801350" cy="7237414"/>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83181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12192000" y="5"/>
            <a:ext cx="12192000" cy="12619038"/>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527051" y="4697415"/>
            <a:ext cx="10801350" cy="7237414"/>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527050" y="2772755"/>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399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12192002" y="4697415"/>
            <a:ext cx="10837864" cy="7237414"/>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527051" y="4697415"/>
            <a:ext cx="10801350" cy="7237414"/>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527050" y="2772755"/>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32143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7833600" y="4683969"/>
            <a:ext cx="0" cy="725085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15663600" y="4683969"/>
            <a:ext cx="0" cy="7250858"/>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527053" y="4697415"/>
            <a:ext cx="6877050" cy="7237414"/>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8314955" y="4697415"/>
            <a:ext cx="6919150" cy="7237414"/>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16144953" y="4697417"/>
            <a:ext cx="6877050" cy="7223966"/>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3113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4697414"/>
            <a:ext cx="24384003" cy="9049774"/>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200">
                <a:solidFill>
                  <a:srgbClr val="FFFFFF"/>
                </a:solidFill>
              </a:defRPr>
            </a:lvl1pPr>
          </a:lstStyle>
          <a:p>
            <a:r>
              <a:t>  </a:t>
            </a:r>
          </a:p>
        </p:txBody>
      </p:sp>
      <p:sp>
        <p:nvSpPr>
          <p:cNvPr id="2" name="Footer Placeholder 1"/>
          <p:cNvSpPr>
            <a:spLocks noGrp="1"/>
          </p:cNvSpPr>
          <p:nvPr>
            <p:ph type="ftr" sz="quarter" idx="14"/>
          </p:nvPr>
        </p:nvSpPr>
        <p:spPr>
          <a:solidFill>
            <a:schemeClr val="accent2"/>
          </a:solidFill>
        </p:spPr>
        <p:txBody>
          <a:bodyPr/>
          <a:lstStyle>
            <a:lvl1pPr>
              <a:defRPr>
                <a:solidFill>
                  <a:schemeClr val="bg2"/>
                </a:solidFill>
              </a:defRPr>
            </a:lvl1pPr>
          </a:lstStyle>
          <a:p>
            <a:r>
              <a:rPr lang="en-GB" dirty="0"/>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3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527055" y="4721226"/>
            <a:ext cx="68770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15663600" y="4683969"/>
            <a:ext cx="0" cy="7250858"/>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8314955" y="4697415"/>
            <a:ext cx="6919150" cy="7237414"/>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16144953" y="4697417"/>
            <a:ext cx="6877050" cy="7223966"/>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26229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527057" y="4721226"/>
            <a:ext cx="14689138"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16144953" y="4697417"/>
            <a:ext cx="6877050" cy="7223966"/>
          </a:xfrm>
        </p:spPr>
        <p:txBody>
          <a:bodyPr/>
          <a:lstStyle>
            <a:lvl1pPr marL="571488" indent="-57148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34676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3" y="4697419"/>
            <a:ext cx="24384006" cy="9049774"/>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46362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3" y="4697419"/>
            <a:ext cx="24384006" cy="9049774"/>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5424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3" y="4697419"/>
            <a:ext cx="24384006" cy="9049774"/>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584186"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02035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3" y="4697419"/>
            <a:ext cx="24384006" cy="9049774"/>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584186"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39010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3" y="4697419"/>
            <a:ext cx="24384006" cy="9049774"/>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584186"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91278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1" y="4697414"/>
            <a:ext cx="24384006" cy="8308200"/>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t" anchorCtr="0"/>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285753" y="5391150"/>
            <a:ext cx="21267738" cy="720168"/>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598562" y="8351507"/>
            <a:ext cx="934856" cy="1031734"/>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526675" y="9801523"/>
            <a:ext cx="1078630" cy="1031734"/>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526675" y="6979487"/>
            <a:ext cx="1078630" cy="915638"/>
          </a:xfrm>
          <a:prstGeom prst="rect">
            <a:avLst/>
          </a:prstGeom>
          <a:ln w="12700">
            <a:miter lim="400000"/>
          </a:ln>
        </p:spPr>
      </p:pic>
      <p:sp>
        <p:nvSpPr>
          <p:cNvPr id="2" name="Footer Placeholder 1"/>
          <p:cNvSpPr>
            <a:spLocks noGrp="1"/>
          </p:cNvSpPr>
          <p:nvPr>
            <p:ph type="ftr" sz="quarter" idx="17"/>
          </p:nvPr>
        </p:nvSpPr>
        <p:spPr/>
        <p:txBody>
          <a:bodyPr/>
          <a:lstStyle>
            <a:lvl1pPr algn="l" defTabSz="5841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1406917" y="6857979"/>
            <a:ext cx="20900638" cy="992579"/>
          </a:xfrm>
          <a:prstGeom prst="rect">
            <a:avLst/>
          </a:prstGeom>
        </p:spPr>
        <p:txBody>
          <a:bodyPr lIns="270000" anchor="t">
            <a:spAutoFit/>
          </a:bodyPr>
          <a:lstStyle>
            <a:lvl1pPr marL="0" indent="0" defTabSz="914378">
              <a:lnSpc>
                <a:spcPct val="150000"/>
              </a:lnSpc>
              <a:spcBef>
                <a:spcPts val="800"/>
              </a:spcBef>
              <a:buSzTx/>
              <a:buNone/>
              <a:defRPr sz="40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1425578" y="8286229"/>
            <a:ext cx="20881976" cy="992579"/>
          </a:xfrm>
          <a:prstGeom prst="rect">
            <a:avLst/>
          </a:prstGeom>
        </p:spPr>
        <p:txBody>
          <a:bodyPr lIns="270000" anchor="t">
            <a:spAutoFit/>
          </a:bodyPr>
          <a:lstStyle>
            <a:lvl1pPr marL="0" indent="0" defTabSz="914378">
              <a:lnSpc>
                <a:spcPct val="150000"/>
              </a:lnSpc>
              <a:spcBef>
                <a:spcPts val="800"/>
              </a:spcBef>
              <a:buSzTx/>
              <a:buNone/>
              <a:defRPr sz="40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1406914" y="9768301"/>
            <a:ext cx="3547472" cy="992579"/>
          </a:xfrm>
          <a:prstGeom prst="rect">
            <a:avLst/>
          </a:prstGeom>
        </p:spPr>
        <p:txBody>
          <a:bodyPr wrap="square" lIns="270000" anchor="t">
            <a:spAutoFit/>
          </a:bodyPr>
          <a:lstStyle>
            <a:lvl1pPr marL="0" indent="0" defTabSz="914378">
              <a:lnSpc>
                <a:spcPct val="150000"/>
              </a:lnSpc>
              <a:spcBef>
                <a:spcPts val="800"/>
              </a:spcBef>
              <a:buSzTx/>
              <a:buNone/>
              <a:defRPr sz="40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4621638" y="9768301"/>
            <a:ext cx="4511288" cy="992579"/>
          </a:xfrm>
          <a:prstGeom prst="rect">
            <a:avLst/>
          </a:prstGeom>
        </p:spPr>
        <p:txBody>
          <a:bodyPr wrap="square" lIns="270000" anchor="t">
            <a:spAutoFit/>
          </a:bodyPr>
          <a:lstStyle>
            <a:lvl1pPr marL="0" indent="0" defTabSz="914378">
              <a:lnSpc>
                <a:spcPct val="150000"/>
              </a:lnSpc>
              <a:spcBef>
                <a:spcPts val="800"/>
              </a:spcBef>
              <a:buSzTx/>
              <a:buNone/>
              <a:defRPr sz="40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9568236" y="9768301"/>
            <a:ext cx="5293144" cy="992579"/>
          </a:xfrm>
          <a:prstGeom prst="rect">
            <a:avLst/>
          </a:prstGeom>
        </p:spPr>
        <p:txBody>
          <a:bodyPr wrap="square" lIns="270000" anchor="t">
            <a:spAutoFit/>
          </a:bodyPr>
          <a:lstStyle>
            <a:lvl1pPr marL="0" indent="0" defTabSz="914378">
              <a:lnSpc>
                <a:spcPct val="150000"/>
              </a:lnSpc>
              <a:spcBef>
                <a:spcPts val="800"/>
              </a:spcBef>
              <a:buSzTx/>
              <a:buNone/>
              <a:defRPr sz="40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14478994" y="9768301"/>
            <a:ext cx="4511288" cy="992579"/>
          </a:xfrm>
          <a:prstGeom prst="rect">
            <a:avLst/>
          </a:prstGeom>
        </p:spPr>
        <p:txBody>
          <a:bodyPr wrap="square" lIns="270000" anchor="t">
            <a:spAutoFit/>
          </a:bodyPr>
          <a:lstStyle>
            <a:lvl1pPr marL="0" indent="0" defTabSz="914378">
              <a:lnSpc>
                <a:spcPct val="150000"/>
              </a:lnSpc>
              <a:spcBef>
                <a:spcPts val="800"/>
              </a:spcBef>
              <a:buSzTx/>
              <a:buNone/>
              <a:defRPr sz="40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166194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584186"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37224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4697414"/>
            <a:ext cx="24384003" cy="9049774"/>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200">
                <a:solidFill>
                  <a:srgbClr val="FFFFFF"/>
                </a:solidFill>
              </a:defRPr>
            </a:lvl1pPr>
          </a:lstStyle>
          <a:p>
            <a:r>
              <a:t>  </a:t>
            </a:r>
          </a:p>
        </p:txBody>
      </p:sp>
      <p:sp>
        <p:nvSpPr>
          <p:cNvPr id="2" name="Footer Placeholder 1"/>
          <p:cNvSpPr>
            <a:spLocks noGrp="1"/>
          </p:cNvSpPr>
          <p:nvPr>
            <p:ph type="ftr" sz="quarter" idx="14"/>
          </p:nvPr>
        </p:nvSpPr>
        <p:spPr>
          <a:solidFill>
            <a:schemeClr val="accent3"/>
          </a:solidFill>
        </p:spPr>
        <p:txBody>
          <a:bodyPr/>
          <a:lstStyle>
            <a:lvl1pPr>
              <a:defRPr>
                <a:solidFill>
                  <a:schemeClr val="tx1"/>
                </a:solidFill>
              </a:defRPr>
            </a:lvl1pPr>
          </a:lstStyle>
          <a:p>
            <a:r>
              <a:rPr lang="en-GB" dirty="0"/>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6450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4697414"/>
            <a:ext cx="24384003" cy="9049774"/>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200">
                <a:solidFill>
                  <a:srgbClr val="FFFFFF"/>
                </a:solidFill>
              </a:defRPr>
            </a:lvl1pPr>
          </a:lstStyle>
          <a:p>
            <a:r>
              <a:t>  </a:t>
            </a:r>
          </a:p>
        </p:txBody>
      </p:sp>
      <p:sp>
        <p:nvSpPr>
          <p:cNvPr id="2" name="Footer Placeholder 1"/>
          <p:cNvSpPr>
            <a:spLocks noGrp="1"/>
          </p:cNvSpPr>
          <p:nvPr>
            <p:ph type="ftr" sz="quarter" idx="14"/>
          </p:nvPr>
        </p:nvSpPr>
        <p:spPr>
          <a:solidFill>
            <a:schemeClr val="accent4"/>
          </a:solidFill>
        </p:spPr>
        <p:txBody>
          <a:bodyPr/>
          <a:lstStyle>
            <a:lvl1pPr>
              <a:defRPr>
                <a:solidFill>
                  <a:schemeClr val="tx1"/>
                </a:solidFill>
              </a:defRPr>
            </a:lvl1pPr>
          </a:lstStyle>
          <a:p>
            <a:r>
              <a:rPr lang="en-GB" dirty="0"/>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0594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a:defRPr/>
            </a:lvl1pPr>
          </a:lstStyle>
          <a:p>
            <a:r>
              <a:rPr lang="en-GB" dirty="0"/>
              <a:t>www.metoffice.gov.uk																										                       © Crown Copyright 2017, Met Office</a:t>
            </a:r>
          </a:p>
        </p:txBody>
      </p:sp>
    </p:spTree>
    <p:extLst>
      <p:ext uri="{BB962C8B-B14F-4D97-AF65-F5344CB8AC3E}">
        <p14:creationId xmlns:p14="http://schemas.microsoft.com/office/powerpoint/2010/main" val="2751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24384000" cy="13716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1" y="4697414"/>
            <a:ext cx="22502814"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4"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a:defRPr>
                <a:solidFill>
                  <a:schemeClr val="accent6"/>
                </a:solidFill>
              </a:defRPr>
            </a:lvl1pPr>
          </a:lstStyle>
          <a:p>
            <a:r>
              <a:rPr lang="en-GB">
                <a:solidFill>
                  <a:srgbClr val="FFFFFF"/>
                </a:solidFill>
              </a:rPr>
              <a:t>www.metoffice.gov.uk																										                 © Crown Copyright 2016, Met Office</a:t>
            </a:r>
            <a:endParaRPr lang="en-GB" dirty="0">
              <a:solidFill>
                <a:srgbClr val="FFFFFF"/>
              </a:solidFill>
            </a:endParaRPr>
          </a:p>
        </p:txBody>
      </p:sp>
    </p:spTree>
    <p:extLst>
      <p:ext uri="{BB962C8B-B14F-4D97-AF65-F5344CB8AC3E}">
        <p14:creationId xmlns:p14="http://schemas.microsoft.com/office/powerpoint/2010/main" val="1393585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38"/>
            <a:ext cx="24384000" cy="1096962"/>
          </a:xfrm>
          <a:prstGeom prst="rect">
            <a:avLst/>
          </a:prstGeom>
        </p:spPr>
        <p:txBody>
          <a:bodyPr/>
          <a:lstStyle>
            <a:lvl1pPr>
              <a:defRPr/>
            </a:lvl1pPr>
          </a:lstStyle>
          <a:p>
            <a:r>
              <a:rPr lang="en-GB" dirty="0"/>
              <a:t>www.metoffice.gov.uk																										                       © Crown Copyright 2017, Met Office</a:t>
            </a:r>
          </a:p>
        </p:txBody>
      </p:sp>
      <p:sp>
        <p:nvSpPr>
          <p:cNvPr id="7" name="Shape 48"/>
          <p:cNvSpPr/>
          <p:nvPr userDrawn="1"/>
        </p:nvSpPr>
        <p:spPr>
          <a:xfrm>
            <a:off x="-1" y="-16023"/>
            <a:ext cx="24384003" cy="1833711"/>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200">
                <a:solidFill>
                  <a:srgbClr val="FFFFFF"/>
                </a:solidFill>
              </a:defRPr>
            </a:lvl1pPr>
          </a:lstStyle>
          <a:p>
            <a:r>
              <a:t>  </a:t>
            </a:r>
          </a:p>
        </p:txBody>
      </p:sp>
      <p:pic>
        <p:nvPicPr>
          <p:cNvPr id="14" name="MO_MASTER_for_dark_backg_RBG.png"/>
          <p:cNvPicPr>
            <a:picLocks noChangeAspect="1"/>
          </p:cNvPicPr>
          <p:nvPr userDrawn="1"/>
        </p:nvPicPr>
        <p:blipFill>
          <a:blip r:embed="rId3" cstate="print">
            <a:extLst/>
          </a:blip>
          <a:stretch>
            <a:fillRect/>
          </a:stretch>
        </p:blipFill>
        <p:spPr>
          <a:xfrm>
            <a:off x="179483" y="108000"/>
            <a:ext cx="4810079" cy="1508400"/>
          </a:xfrm>
          <a:prstGeom prst="rect">
            <a:avLst/>
          </a:prstGeom>
          <a:ln w="12700">
            <a:miter lim="400000"/>
          </a:ln>
        </p:spPr>
      </p:pic>
      <p:sp>
        <p:nvSpPr>
          <p:cNvPr id="8" name="Title 2"/>
          <p:cNvSpPr>
            <a:spLocks noGrp="1"/>
          </p:cNvSpPr>
          <p:nvPr>
            <p:ph type="title" hasCustomPrompt="1"/>
          </p:nvPr>
        </p:nvSpPr>
        <p:spPr>
          <a:xfrm>
            <a:off x="527050" y="2772753"/>
            <a:ext cx="22500000" cy="1569660"/>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557210"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85441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 full imag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1" y="4697414"/>
            <a:ext cx="22502814"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4"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a:defRPr>
                <a:solidFill>
                  <a:schemeClr val="accent6"/>
                </a:solidFill>
              </a:defRPr>
            </a:lvl1pPr>
          </a:lstStyle>
          <a:p>
            <a:r>
              <a:rPr lang="en-GB">
                <a:solidFill>
                  <a:srgbClr val="FFFFFF"/>
                </a:solidFill>
              </a:rPr>
              <a:t>www.metoffice.gov.uk																										                 © Crown Copyright 2016, Met Office</a:t>
            </a:r>
            <a:endParaRPr lang="en-GB" dirty="0">
              <a:solidFill>
                <a:srgbClr val="FFFFFF"/>
              </a:solidFill>
            </a:endParaRPr>
          </a:p>
        </p:txBody>
      </p:sp>
    </p:spTree>
    <p:extLst>
      <p:ext uri="{BB962C8B-B14F-4D97-AF65-F5344CB8AC3E}">
        <p14:creationId xmlns:p14="http://schemas.microsoft.com/office/powerpoint/2010/main" val="3594395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0" y="4697414"/>
            <a:ext cx="22500000"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4"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a:defRPr>
                <a:solidFill>
                  <a:schemeClr val="accent6"/>
                </a:solidFill>
              </a:defRPr>
            </a:lvl1pPr>
          </a:lstStyle>
          <a:p>
            <a:r>
              <a:rPr lang="en-GB">
                <a:solidFill>
                  <a:srgbClr val="FFFFFF"/>
                </a:solidFill>
              </a:rPr>
              <a:t>www.metoffice.gov.uk																										                 © Crown Copyright 2016, Met Office</a:t>
            </a:r>
            <a:endParaRPr lang="en-GB" dirty="0">
              <a:solidFill>
                <a:srgbClr val="FFFFFF"/>
              </a:solidFill>
            </a:endParaRPr>
          </a:p>
        </p:txBody>
      </p:sp>
    </p:spTree>
    <p:extLst>
      <p:ext uri="{BB962C8B-B14F-4D97-AF65-F5344CB8AC3E}">
        <p14:creationId xmlns:p14="http://schemas.microsoft.com/office/powerpoint/2010/main" val="1651424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5" name="Text Placeholder 22"/>
          <p:cNvSpPr>
            <a:spLocks noGrp="1"/>
          </p:cNvSpPr>
          <p:nvPr>
            <p:ph type="body" sz="quarter" idx="11" hasCustomPrompt="1"/>
          </p:nvPr>
        </p:nvSpPr>
        <p:spPr>
          <a:xfrm>
            <a:off x="557210" y="5826968"/>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
        <p:nvSpPr>
          <p:cNvPr id="6" name="Title 5"/>
          <p:cNvSpPr>
            <a:spLocks noGrp="1"/>
          </p:cNvSpPr>
          <p:nvPr>
            <p:ph type="title"/>
          </p:nvPr>
        </p:nvSpPr>
        <p:spPr>
          <a:xfrm>
            <a:off x="527050" y="3902309"/>
            <a:ext cx="22500000" cy="1569660"/>
          </a:xfrm>
        </p:spPr>
        <p:txBody>
          <a:bodyPr/>
          <a:lstStyle/>
          <a:p>
            <a:r>
              <a:rPr lang="en-US" dirty="0"/>
              <a:t>Click to edit Master title style</a:t>
            </a:r>
            <a:endParaRPr lang="en-GB" dirty="0"/>
          </a:p>
        </p:txBody>
      </p:sp>
      <p:pic>
        <p:nvPicPr>
          <p:cNvPr id="7" name="MO_MASTER_black_mono_for_light_backg_RBG.png"/>
          <p:cNvPicPr>
            <a:picLocks noChangeAspect="1"/>
          </p:cNvPicPr>
          <p:nvPr userDrawn="1"/>
        </p:nvPicPr>
        <p:blipFill>
          <a:blip r:embed="rId2" cstate="print">
            <a:extLst/>
          </a:blip>
          <a:stretch>
            <a:fillRect/>
          </a:stretch>
        </p:blipFill>
        <p:spPr>
          <a:xfrm>
            <a:off x="175104" y="107799"/>
            <a:ext cx="4815048" cy="1509958"/>
          </a:xfrm>
          <a:prstGeom prst="rect">
            <a:avLst/>
          </a:prstGeom>
          <a:ln w="12700">
            <a:miter lim="400000"/>
          </a:ln>
        </p:spPr>
      </p:pic>
    </p:spTree>
    <p:extLst>
      <p:ext uri="{BB962C8B-B14F-4D97-AF65-F5344CB8AC3E}">
        <p14:creationId xmlns:p14="http://schemas.microsoft.com/office/powerpoint/2010/main" val="401628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77733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5711826"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200"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20082904" y="641374"/>
            <a:ext cx="4252460" cy="540000"/>
          </a:xfrm>
          <a:prstGeom prst="rect">
            <a:avLst/>
          </a:prstGeom>
          <a:ln w="12700">
            <a:miter lim="400000"/>
          </a:ln>
          <a:extLst>
            <a:ext uri="{C572A759-6A51-4108-AA02-DFA0A04FC94B}">
              <ma14:wrappingTextBoxFlag xmlns:ma14="http://schemas.microsoft.com/office/mac/drawingml/2011/main" xmlns="" val="1"/>
            </a:ext>
          </a:extLst>
        </p:spPr>
        <p:txBody>
          <a:bodyPr lIns="71438" tIns="71438" rIns="71438" bIns="71438"/>
          <a:lstStyle/>
          <a:p>
            <a:pPr marL="0" marR="0" lvl="0" indent="0" algn="l" defTabSz="914400" rtl="0" eaLnBrk="1" fontAlgn="auto" latinLnBrk="0" hangingPunct="0">
              <a:lnSpc>
                <a:spcPct val="90000"/>
              </a:lnSpc>
              <a:spcBef>
                <a:spcPts val="800"/>
              </a:spcBef>
              <a:spcAft>
                <a:spcPts val="0"/>
              </a:spcAft>
              <a:buClrTx/>
              <a:buSzTx/>
              <a:buFontTx/>
              <a:buNone/>
              <a:tabLst/>
              <a:defRPr sz="2100">
                <a:solidFill>
                  <a:srgbClr val="2A2A2A"/>
                </a:solidFill>
                <a:latin typeface="Arial"/>
                <a:ea typeface="Arial"/>
                <a:cs typeface="Arial"/>
                <a:sym typeface="Arial"/>
              </a:defRPr>
            </a:pPr>
            <a:r>
              <a:rPr kumimoji="0" sz="20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2000" b="0" i="0" u="none" strike="noStrike" kern="0" cap="none" spc="0" normalizeH="0" baseline="0" noProof="0" dirty="0">
                <a:ln>
                  <a:noFill/>
                </a:ln>
                <a:solidFill>
                  <a:srgbClr val="2A2A2A"/>
                </a:solidFill>
                <a:effectLst/>
                <a:uLnTx/>
                <a:uFillTx/>
                <a:latin typeface="Arial"/>
                <a:cs typeface="Arial"/>
                <a:sym typeface="Arial"/>
              </a:rPr>
            </a:br>
            <a:r>
              <a:rPr kumimoji="0" sz="20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5939122" y="545468"/>
            <a:ext cx="3136336" cy="720000"/>
          </a:xfrm>
          <a:prstGeom prst="rect">
            <a:avLst/>
          </a:prstGeom>
          <a:noFill/>
          <a:ln>
            <a:noFill/>
          </a:ln>
        </p:spPr>
        <p:txBody>
          <a:bodyPr wrap="square" lIns="91439" tIns="45719" rIns="91439" bIns="45719" anchor="t">
            <a:noAutofit/>
          </a:bodyPr>
          <a:lstStyle>
            <a:lvl1pPr marL="0" indent="0">
              <a:buNone/>
              <a:defRPr sz="20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9541159" y="545468"/>
            <a:ext cx="3136338" cy="720000"/>
          </a:xfrm>
          <a:prstGeom prst="rect">
            <a:avLst/>
          </a:prstGeom>
          <a:noFill/>
          <a:ln>
            <a:noFill/>
          </a:ln>
        </p:spPr>
        <p:txBody>
          <a:bodyPr lIns="91439" tIns="45719" rIns="91439" bIns="45719" anchor="t">
            <a:noAutofit/>
          </a:bodyPr>
          <a:lstStyle>
            <a:lvl1pPr marL="0" indent="0">
              <a:buNone/>
              <a:defRPr sz="2000"/>
            </a:lvl1pPr>
          </a:lstStyle>
          <a:p>
            <a:r>
              <a:rPr lang="en-US"/>
              <a:t>Click icon to add picture</a:t>
            </a:r>
            <a:endParaRPr dirty="0"/>
          </a:p>
        </p:txBody>
      </p:sp>
      <p:sp>
        <p:nvSpPr>
          <p:cNvPr id="71" name="Shape 71"/>
          <p:cNvSpPr>
            <a:spLocks noGrp="1"/>
          </p:cNvSpPr>
          <p:nvPr>
            <p:ph type="pic" sz="quarter" idx="15"/>
          </p:nvPr>
        </p:nvSpPr>
        <p:spPr>
          <a:xfrm>
            <a:off x="13141609" y="545468"/>
            <a:ext cx="3136338" cy="720000"/>
          </a:xfrm>
          <a:prstGeom prst="rect">
            <a:avLst/>
          </a:prstGeom>
          <a:noFill/>
          <a:ln>
            <a:noFill/>
          </a:ln>
        </p:spPr>
        <p:txBody>
          <a:bodyPr lIns="91439" tIns="45719" rIns="91439" bIns="45719" anchor="t">
            <a:noAutofit/>
          </a:bodyPr>
          <a:lstStyle>
            <a:lvl1pPr marL="0" indent="0">
              <a:buNone/>
              <a:defRPr sz="20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14" name="Shape 64"/>
          <p:cNvSpPr/>
          <p:nvPr userDrawn="1"/>
        </p:nvSpPr>
        <p:spPr>
          <a:xfrm flipV="1">
            <a:off x="9309102"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200"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12912726"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200"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16513176"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200"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16729873" y="545468"/>
            <a:ext cx="3136338" cy="720000"/>
          </a:xfrm>
          <a:prstGeom prst="rect">
            <a:avLst/>
          </a:prstGeom>
          <a:noFill/>
          <a:ln>
            <a:noFill/>
          </a:ln>
        </p:spPr>
        <p:txBody>
          <a:bodyPr lIns="91439" tIns="45719" rIns="91439" bIns="45719" anchor="t">
            <a:noAutofit/>
          </a:bodyPr>
          <a:lstStyle>
            <a:lvl1pPr marL="0" indent="0">
              <a:buNone/>
              <a:defRPr sz="2000"/>
            </a:lvl1pPr>
          </a:lstStyle>
          <a:p>
            <a:r>
              <a:rPr lang="en-US"/>
              <a:t>Click icon to add picture</a:t>
            </a:r>
            <a:endParaRPr dirty="0"/>
          </a:p>
        </p:txBody>
      </p:sp>
      <p:sp>
        <p:nvSpPr>
          <p:cNvPr id="17" name="Title 2"/>
          <p:cNvSpPr>
            <a:spLocks noGrp="1"/>
          </p:cNvSpPr>
          <p:nvPr>
            <p:ph type="title" hasCustomPrompt="1"/>
          </p:nvPr>
        </p:nvSpPr>
        <p:spPr>
          <a:xfrm>
            <a:off x="527050" y="2772755"/>
            <a:ext cx="22500000" cy="1569660"/>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413691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39"/>
            <a:ext cx="24384000" cy="1096962"/>
          </a:xfrm>
          <a:prstGeom prst="rect">
            <a:avLst/>
          </a:prstGeom>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7" name="Shape 48"/>
          <p:cNvSpPr/>
          <p:nvPr userDrawn="1"/>
        </p:nvSpPr>
        <p:spPr>
          <a:xfrm>
            <a:off x="-2" y="-16024"/>
            <a:ext cx="24384004" cy="183371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179484" y="108000"/>
            <a:ext cx="4810080" cy="1508400"/>
          </a:xfrm>
          <a:prstGeom prst="rect">
            <a:avLst/>
          </a:prstGeom>
          <a:ln w="12700">
            <a:miter lim="400000"/>
          </a:ln>
        </p:spPr>
      </p:pic>
      <p:sp>
        <p:nvSpPr>
          <p:cNvPr id="8" name="Title 2"/>
          <p:cNvSpPr>
            <a:spLocks noGrp="1"/>
          </p:cNvSpPr>
          <p:nvPr>
            <p:ph type="title" hasCustomPrompt="1"/>
          </p:nvPr>
        </p:nvSpPr>
        <p:spPr>
          <a:xfrm>
            <a:off x="527050" y="2772755"/>
            <a:ext cx="22500000" cy="1569660"/>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3762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39"/>
            <a:ext cx="24384000" cy="1096962"/>
          </a:xfrm>
          <a:prstGeom prst="rect">
            <a:avLst/>
          </a:prstGeom>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7" name="Shape 48"/>
          <p:cNvSpPr/>
          <p:nvPr userDrawn="1"/>
        </p:nvSpPr>
        <p:spPr>
          <a:xfrm>
            <a:off x="-2" y="-16024"/>
            <a:ext cx="24384004" cy="183371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5711826"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200"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20082904" y="641374"/>
            <a:ext cx="4252460" cy="540000"/>
          </a:xfrm>
          <a:prstGeom prst="rect">
            <a:avLst/>
          </a:prstGeom>
          <a:ln w="12700">
            <a:miter lim="400000"/>
          </a:ln>
          <a:extLst>
            <a:ext uri="{C572A759-6A51-4108-AA02-DFA0A04FC94B}">
              <ma14:wrappingTextBoxFlag xmlns:ma14="http://schemas.microsoft.com/office/mac/drawingml/2011/main" xmlns="" val="1"/>
            </a:ext>
          </a:extLst>
        </p:spPr>
        <p:txBody>
          <a:bodyPr lIns="71438" tIns="71438" rIns="71438" bIns="71438"/>
          <a:lstStyle/>
          <a:p>
            <a:pPr marL="0" marR="0" lvl="0" indent="0" algn="l" defTabSz="914400" rtl="0" eaLnBrk="1" fontAlgn="auto" latinLnBrk="0" hangingPunct="0">
              <a:lnSpc>
                <a:spcPct val="90000"/>
              </a:lnSpc>
              <a:spcBef>
                <a:spcPts val="800"/>
              </a:spcBef>
              <a:spcAft>
                <a:spcPts val="0"/>
              </a:spcAft>
              <a:buClrTx/>
              <a:buSzTx/>
              <a:buFontTx/>
              <a:buNone/>
              <a:tabLst/>
              <a:defRPr sz="2100">
                <a:solidFill>
                  <a:srgbClr val="2A2A2A"/>
                </a:solidFill>
                <a:latin typeface="Arial"/>
                <a:ea typeface="Arial"/>
                <a:cs typeface="Arial"/>
                <a:sym typeface="Arial"/>
              </a:defRPr>
            </a:pPr>
            <a:r>
              <a:rPr kumimoji="0" sz="20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2000" b="0" i="0" u="none" strike="noStrike" kern="0" cap="none" spc="0" normalizeH="0" baseline="0" noProof="0" dirty="0">
                <a:ln>
                  <a:noFill/>
                </a:ln>
                <a:solidFill>
                  <a:srgbClr val="FFFFFF"/>
                </a:solidFill>
                <a:effectLst/>
                <a:uLnTx/>
                <a:uFillTx/>
                <a:latin typeface="Arial"/>
                <a:cs typeface="Arial"/>
                <a:sym typeface="Arial"/>
              </a:rPr>
            </a:br>
            <a:r>
              <a:rPr kumimoji="0" sz="20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5939122" y="545468"/>
            <a:ext cx="3136336" cy="720000"/>
          </a:xfrm>
          <a:prstGeom prst="rect">
            <a:avLst/>
          </a:prstGeom>
          <a:noFill/>
          <a:ln>
            <a:noFill/>
          </a:ln>
        </p:spPr>
        <p:txBody>
          <a:bodyPr wrap="square" lIns="91439" tIns="45719" rIns="91439" bIns="45719" anchor="t">
            <a:noAutofit/>
          </a:bodyPr>
          <a:lstStyle>
            <a:lvl1pPr marL="0" indent="0">
              <a:buNone/>
              <a:defRPr sz="20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9541159" y="545468"/>
            <a:ext cx="3136338" cy="720000"/>
          </a:xfrm>
          <a:prstGeom prst="rect">
            <a:avLst/>
          </a:prstGeom>
          <a:noFill/>
          <a:ln>
            <a:noFill/>
          </a:ln>
        </p:spPr>
        <p:txBody>
          <a:bodyPr lIns="91439" tIns="45719" rIns="91439" bIns="45719" anchor="t">
            <a:noAutofit/>
          </a:bodyPr>
          <a:lstStyle>
            <a:lvl1pPr marL="0" indent="0">
              <a:buNone/>
              <a:defRPr sz="2000"/>
            </a:lvl1pPr>
          </a:lstStyle>
          <a:p>
            <a:r>
              <a:rPr lang="en-US"/>
              <a:t>Click icon to add picture</a:t>
            </a:r>
            <a:endParaRPr dirty="0"/>
          </a:p>
        </p:txBody>
      </p:sp>
      <p:sp>
        <p:nvSpPr>
          <p:cNvPr id="15" name="Shape 71"/>
          <p:cNvSpPr>
            <a:spLocks noGrp="1"/>
          </p:cNvSpPr>
          <p:nvPr>
            <p:ph type="pic" sz="quarter" idx="15"/>
          </p:nvPr>
        </p:nvSpPr>
        <p:spPr>
          <a:xfrm>
            <a:off x="13141609" y="545468"/>
            <a:ext cx="3136338" cy="720000"/>
          </a:xfrm>
          <a:prstGeom prst="rect">
            <a:avLst/>
          </a:prstGeom>
          <a:noFill/>
          <a:ln>
            <a:noFill/>
          </a:ln>
        </p:spPr>
        <p:txBody>
          <a:bodyPr lIns="91439" tIns="45719" rIns="91439" bIns="45719" anchor="t">
            <a:noAutofit/>
          </a:bodyPr>
          <a:lstStyle>
            <a:lvl1pPr marL="0" indent="0">
              <a:buNone/>
              <a:defRPr sz="2000"/>
            </a:lvl1pPr>
          </a:lstStyle>
          <a:p>
            <a:r>
              <a:rPr lang="en-US"/>
              <a:t>Click icon to add picture</a:t>
            </a:r>
            <a:endParaRPr dirty="0"/>
          </a:p>
        </p:txBody>
      </p:sp>
      <p:sp>
        <p:nvSpPr>
          <p:cNvPr id="16" name="Shape 64"/>
          <p:cNvSpPr/>
          <p:nvPr userDrawn="1"/>
        </p:nvSpPr>
        <p:spPr>
          <a:xfrm flipV="1">
            <a:off x="9309102"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200"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12912726"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200"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16513176"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8" tIns="71438" rIns="71438" bIns="71438" anchor="ctr"/>
          <a:lstStyle/>
          <a:p>
            <a:pPr marL="0" marR="0" lvl="0" indent="0" algn="ctr" defTabSz="584200"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16729873" y="545468"/>
            <a:ext cx="3136338" cy="720000"/>
          </a:xfrm>
          <a:prstGeom prst="rect">
            <a:avLst/>
          </a:prstGeom>
          <a:noFill/>
          <a:ln>
            <a:noFill/>
          </a:ln>
        </p:spPr>
        <p:txBody>
          <a:bodyPr lIns="91439" tIns="45719" rIns="91439" bIns="45719" anchor="t">
            <a:noAutofit/>
          </a:bodyPr>
          <a:lstStyle>
            <a:lvl1pPr marL="0" indent="0">
              <a:buNone/>
              <a:defRPr sz="20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179484" y="108000"/>
            <a:ext cx="4810080" cy="1508400"/>
          </a:xfrm>
          <a:prstGeom prst="rect">
            <a:avLst/>
          </a:prstGeom>
          <a:ln w="12700">
            <a:miter lim="400000"/>
          </a:ln>
        </p:spPr>
      </p:pic>
      <p:sp>
        <p:nvSpPr>
          <p:cNvPr id="20" name="Title 2"/>
          <p:cNvSpPr>
            <a:spLocks noGrp="1"/>
          </p:cNvSpPr>
          <p:nvPr>
            <p:ph type="title" hasCustomPrompt="1"/>
          </p:nvPr>
        </p:nvSpPr>
        <p:spPr>
          <a:xfrm>
            <a:off x="527050" y="2772755"/>
            <a:ext cx="22500000" cy="1569660"/>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45933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5" name="Text Placeholder 4"/>
          <p:cNvSpPr>
            <a:spLocks noGrp="1"/>
          </p:cNvSpPr>
          <p:nvPr>
            <p:ph type="body" sz="quarter" idx="11" hasCustomPrompt="1"/>
          </p:nvPr>
        </p:nvSpPr>
        <p:spPr>
          <a:xfrm>
            <a:off x="527052" y="4721226"/>
            <a:ext cx="22466300" cy="72136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 snow squall stable/stability </a:t>
            </a:r>
            <a:r>
              <a:rPr lang="en-GB" dirty="0" err="1"/>
              <a:t>stratiform</a:t>
            </a:r>
            <a:r>
              <a:rPr lang="en-GB" dirty="0"/>
              <a:t> summation layer amount sun pillar updraft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42205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5" name="Text Placeholder 4"/>
          <p:cNvSpPr>
            <a:spLocks noGrp="1"/>
          </p:cNvSpPr>
          <p:nvPr>
            <p:ph type="body" sz="quarter" idx="11" hasCustomPrompt="1"/>
          </p:nvPr>
        </p:nvSpPr>
        <p:spPr>
          <a:xfrm>
            <a:off x="527053" y="4721226"/>
            <a:ext cx="108013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12228515" y="4721226"/>
            <a:ext cx="108013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271543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5" name="Text Placeholder 4"/>
          <p:cNvSpPr>
            <a:spLocks noGrp="1"/>
          </p:cNvSpPr>
          <p:nvPr>
            <p:ph type="body" sz="quarter" idx="11" hasCustomPrompt="1"/>
          </p:nvPr>
        </p:nvSpPr>
        <p:spPr>
          <a:xfrm>
            <a:off x="527053" y="4721226"/>
            <a:ext cx="68770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sp>
        <p:nvSpPr>
          <p:cNvPr id="6" name="Text Placeholder 4"/>
          <p:cNvSpPr>
            <a:spLocks noGrp="1"/>
          </p:cNvSpPr>
          <p:nvPr>
            <p:ph type="body" sz="quarter" idx="13" hasCustomPrompt="1"/>
          </p:nvPr>
        </p:nvSpPr>
        <p:spPr>
          <a:xfrm>
            <a:off x="8339141" y="4721226"/>
            <a:ext cx="68770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sp>
        <p:nvSpPr>
          <p:cNvPr id="8" name="Text Placeholder 4"/>
          <p:cNvSpPr>
            <a:spLocks noGrp="1"/>
          </p:cNvSpPr>
          <p:nvPr>
            <p:ph type="body" sz="quarter" idx="14" hasCustomPrompt="1"/>
          </p:nvPr>
        </p:nvSpPr>
        <p:spPr>
          <a:xfrm>
            <a:off x="16152815" y="4697414"/>
            <a:ext cx="68770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spTree>
    <p:extLst>
      <p:ext uri="{BB962C8B-B14F-4D97-AF65-F5344CB8AC3E}">
        <p14:creationId xmlns:p14="http://schemas.microsoft.com/office/powerpoint/2010/main" val="365020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38"/>
            <a:ext cx="24384000" cy="1096962"/>
          </a:xfrm>
          <a:prstGeom prst="rect">
            <a:avLst/>
          </a:prstGeom>
        </p:spPr>
        <p:txBody>
          <a:bodyPr/>
          <a:lstStyle>
            <a:lvl1pPr>
              <a:defRPr/>
            </a:lvl1pPr>
          </a:lstStyle>
          <a:p>
            <a:r>
              <a:rPr lang="en-GB" dirty="0"/>
              <a:t>www.metoffice.gov.uk																										                       © Crown Copyright 2017, Met Office</a:t>
            </a:r>
          </a:p>
        </p:txBody>
      </p:sp>
      <p:sp>
        <p:nvSpPr>
          <p:cNvPr id="7" name="Shape 48"/>
          <p:cNvSpPr/>
          <p:nvPr userDrawn="1"/>
        </p:nvSpPr>
        <p:spPr>
          <a:xfrm>
            <a:off x="-1" y="-16023"/>
            <a:ext cx="24384003" cy="1833711"/>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200">
                <a:solidFill>
                  <a:srgbClr val="FFFFFF"/>
                </a:solidFill>
              </a:defRPr>
            </a:lvl1pPr>
          </a:lstStyle>
          <a:p>
            <a:r>
              <a:t>  </a:t>
            </a:r>
          </a:p>
        </p:txBody>
      </p:sp>
      <p:sp>
        <p:nvSpPr>
          <p:cNvPr id="9" name="Shape 64"/>
          <p:cNvSpPr/>
          <p:nvPr userDrawn="1"/>
        </p:nvSpPr>
        <p:spPr>
          <a:xfrm flipV="1">
            <a:off x="5711826"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a:defRPr sz="3200"/>
            </a:pPr>
            <a:endParaRPr/>
          </a:p>
        </p:txBody>
      </p:sp>
      <p:sp>
        <p:nvSpPr>
          <p:cNvPr id="10" name="Shape 68"/>
          <p:cNvSpPr/>
          <p:nvPr userDrawn="1"/>
        </p:nvSpPr>
        <p:spPr>
          <a:xfrm>
            <a:off x="20082904" y="641375"/>
            <a:ext cx="4252459" cy="54000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defTabSz="914400">
              <a:lnSpc>
                <a:spcPct val="90000"/>
              </a:lnSpc>
              <a:spcBef>
                <a:spcPts val="800"/>
              </a:spcBef>
              <a:defRPr sz="2100">
                <a:solidFill>
                  <a:srgbClr val="2A2A2A"/>
                </a:solidFill>
                <a:latin typeface="Arial"/>
                <a:ea typeface="Arial"/>
                <a:cs typeface="Arial"/>
                <a:sym typeface="Arial"/>
              </a:defRPr>
            </a:pPr>
            <a:r>
              <a:rPr sz="2000" dirty="0">
                <a:solidFill>
                  <a:schemeClr val="bg2"/>
                </a:solidFill>
                <a:latin typeface="+mn-lt"/>
              </a:rPr>
              <a:t>Working together </a:t>
            </a:r>
            <a:br>
              <a:rPr sz="2000" dirty="0">
                <a:solidFill>
                  <a:schemeClr val="bg2"/>
                </a:solidFill>
                <a:latin typeface="+mn-lt"/>
              </a:rPr>
            </a:br>
            <a:r>
              <a:rPr sz="2000" dirty="0">
                <a:solidFill>
                  <a:schemeClr val="bg2"/>
                </a:solidFill>
                <a:latin typeface="+mn-lt"/>
              </a:rPr>
              <a:t>(enter working relationship)</a:t>
            </a:r>
          </a:p>
        </p:txBody>
      </p:sp>
      <p:sp>
        <p:nvSpPr>
          <p:cNvPr id="11" name="Shape 69"/>
          <p:cNvSpPr>
            <a:spLocks noGrp="1"/>
          </p:cNvSpPr>
          <p:nvPr>
            <p:ph type="pic" sz="quarter" idx="13"/>
          </p:nvPr>
        </p:nvSpPr>
        <p:spPr>
          <a:xfrm>
            <a:off x="5939122" y="545469"/>
            <a:ext cx="3136336" cy="720000"/>
          </a:xfrm>
          <a:prstGeom prst="rect">
            <a:avLst/>
          </a:prstGeom>
          <a:noFill/>
          <a:ln>
            <a:noFill/>
          </a:ln>
        </p:spPr>
        <p:txBody>
          <a:bodyPr wrap="square" lIns="91439" tIns="45719" rIns="91439" bIns="45719" anchor="t">
            <a:noAutofit/>
          </a:bodyPr>
          <a:lstStyle>
            <a:lvl1pPr marL="0" indent="0">
              <a:buNone/>
              <a:defRPr sz="20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9541158" y="545469"/>
            <a:ext cx="3136337" cy="720000"/>
          </a:xfrm>
          <a:prstGeom prst="rect">
            <a:avLst/>
          </a:prstGeom>
          <a:noFill/>
          <a:ln>
            <a:noFill/>
          </a:ln>
        </p:spPr>
        <p:txBody>
          <a:bodyPr lIns="91439" tIns="45719" rIns="91439" bIns="45719" anchor="t">
            <a:noAutofit/>
          </a:bodyPr>
          <a:lstStyle>
            <a:lvl1pPr marL="0" indent="0">
              <a:buNone/>
              <a:defRPr sz="2000"/>
            </a:lvl1pPr>
          </a:lstStyle>
          <a:p>
            <a:r>
              <a:rPr lang="en-US"/>
              <a:t>Click icon to add picture</a:t>
            </a:r>
            <a:endParaRPr dirty="0"/>
          </a:p>
        </p:txBody>
      </p:sp>
      <p:sp>
        <p:nvSpPr>
          <p:cNvPr id="15" name="Shape 71"/>
          <p:cNvSpPr>
            <a:spLocks noGrp="1"/>
          </p:cNvSpPr>
          <p:nvPr>
            <p:ph type="pic" sz="quarter" idx="15"/>
          </p:nvPr>
        </p:nvSpPr>
        <p:spPr>
          <a:xfrm>
            <a:off x="13141607" y="545469"/>
            <a:ext cx="3136337" cy="720000"/>
          </a:xfrm>
          <a:prstGeom prst="rect">
            <a:avLst/>
          </a:prstGeom>
          <a:noFill/>
          <a:ln>
            <a:noFill/>
          </a:ln>
        </p:spPr>
        <p:txBody>
          <a:bodyPr lIns="91439" tIns="45719" rIns="91439" bIns="45719" anchor="t">
            <a:noAutofit/>
          </a:bodyPr>
          <a:lstStyle>
            <a:lvl1pPr marL="0" indent="0">
              <a:buNone/>
              <a:defRPr sz="2000"/>
            </a:lvl1pPr>
          </a:lstStyle>
          <a:p>
            <a:r>
              <a:rPr lang="en-US"/>
              <a:t>Click icon to add picture</a:t>
            </a:r>
            <a:endParaRPr dirty="0"/>
          </a:p>
        </p:txBody>
      </p:sp>
      <p:sp>
        <p:nvSpPr>
          <p:cNvPr id="16" name="Shape 64"/>
          <p:cNvSpPr/>
          <p:nvPr userDrawn="1"/>
        </p:nvSpPr>
        <p:spPr>
          <a:xfrm flipV="1">
            <a:off x="9309101"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a:defRPr sz="3200"/>
            </a:pPr>
            <a:endParaRPr/>
          </a:p>
        </p:txBody>
      </p:sp>
      <p:sp>
        <p:nvSpPr>
          <p:cNvPr id="17" name="Shape 64"/>
          <p:cNvSpPr/>
          <p:nvPr userDrawn="1"/>
        </p:nvSpPr>
        <p:spPr>
          <a:xfrm flipV="1">
            <a:off x="12912725"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a:defRPr sz="3200"/>
            </a:pPr>
            <a:endParaRPr/>
          </a:p>
        </p:txBody>
      </p:sp>
      <p:sp>
        <p:nvSpPr>
          <p:cNvPr id="18" name="Shape 64"/>
          <p:cNvSpPr/>
          <p:nvPr userDrawn="1"/>
        </p:nvSpPr>
        <p:spPr>
          <a:xfrm flipV="1">
            <a:off x="16513175"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a:defRPr sz="3200"/>
            </a:pPr>
            <a:endParaRPr/>
          </a:p>
        </p:txBody>
      </p:sp>
      <p:sp>
        <p:nvSpPr>
          <p:cNvPr id="19" name="Shape 71"/>
          <p:cNvSpPr>
            <a:spLocks noGrp="1"/>
          </p:cNvSpPr>
          <p:nvPr>
            <p:ph type="pic" sz="quarter" idx="17"/>
          </p:nvPr>
        </p:nvSpPr>
        <p:spPr>
          <a:xfrm>
            <a:off x="16729871" y="545469"/>
            <a:ext cx="3136337" cy="720000"/>
          </a:xfrm>
          <a:prstGeom prst="rect">
            <a:avLst/>
          </a:prstGeom>
          <a:noFill/>
          <a:ln>
            <a:noFill/>
          </a:ln>
        </p:spPr>
        <p:txBody>
          <a:bodyPr lIns="91439" tIns="45719" rIns="91439" bIns="45719" anchor="t">
            <a:noAutofit/>
          </a:bodyPr>
          <a:lstStyle>
            <a:lvl1pPr marL="0" indent="0">
              <a:buNone/>
              <a:defRPr sz="20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179483" y="108000"/>
            <a:ext cx="4810079" cy="1508400"/>
          </a:xfrm>
          <a:prstGeom prst="rect">
            <a:avLst/>
          </a:prstGeom>
          <a:ln w="12700">
            <a:miter lim="400000"/>
          </a:ln>
        </p:spPr>
      </p:pic>
      <p:sp>
        <p:nvSpPr>
          <p:cNvPr id="20" name="Title 2"/>
          <p:cNvSpPr>
            <a:spLocks noGrp="1"/>
          </p:cNvSpPr>
          <p:nvPr>
            <p:ph type="title" hasCustomPrompt="1"/>
          </p:nvPr>
        </p:nvSpPr>
        <p:spPr>
          <a:xfrm>
            <a:off x="527050" y="2772753"/>
            <a:ext cx="22500000" cy="1569660"/>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557210"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410669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12192000" y="1"/>
            <a:ext cx="12192000" cy="12619038"/>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15" name="Text Placeholder 4"/>
          <p:cNvSpPr>
            <a:spLocks noGrp="1"/>
          </p:cNvSpPr>
          <p:nvPr>
            <p:ph type="body" sz="quarter" idx="11" hasCustomPrompt="1"/>
          </p:nvPr>
        </p:nvSpPr>
        <p:spPr>
          <a:xfrm>
            <a:off x="527053" y="4730072"/>
            <a:ext cx="10801350" cy="7237412"/>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527050" y="2772755"/>
            <a:ext cx="22500000" cy="156966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63966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15" name="Text Placeholder 4"/>
          <p:cNvSpPr>
            <a:spLocks noGrp="1"/>
          </p:cNvSpPr>
          <p:nvPr>
            <p:ph type="body" sz="quarter" idx="11" hasCustomPrompt="1"/>
          </p:nvPr>
        </p:nvSpPr>
        <p:spPr>
          <a:xfrm>
            <a:off x="527053" y="4730072"/>
            <a:ext cx="10801350" cy="7237412"/>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12192000" y="4697414"/>
            <a:ext cx="10837864" cy="7237412"/>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527050" y="2772755"/>
            <a:ext cx="22500000" cy="156966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32214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6" name="Picture Placeholder 4"/>
          <p:cNvSpPr>
            <a:spLocks noGrp="1"/>
          </p:cNvSpPr>
          <p:nvPr>
            <p:ph type="pic" sz="quarter" idx="16" hasCustomPrompt="1"/>
          </p:nvPr>
        </p:nvSpPr>
        <p:spPr>
          <a:xfrm>
            <a:off x="0" y="1997077"/>
            <a:ext cx="24384000" cy="10621962"/>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88725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5" name="Text Placeholder 4"/>
          <p:cNvSpPr>
            <a:spLocks noGrp="1"/>
          </p:cNvSpPr>
          <p:nvPr>
            <p:ph type="body" sz="quarter" idx="11" hasCustomPrompt="1"/>
          </p:nvPr>
        </p:nvSpPr>
        <p:spPr>
          <a:xfrm>
            <a:off x="527051" y="4697414"/>
            <a:ext cx="22499638"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08429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cxnSp>
        <p:nvCxnSpPr>
          <p:cNvPr id="7" name="Straight Connector 6"/>
          <p:cNvCxnSpPr/>
          <p:nvPr userDrawn="1"/>
        </p:nvCxnSpPr>
        <p:spPr>
          <a:xfrm>
            <a:off x="11743200" y="4721225"/>
            <a:ext cx="0" cy="7250858"/>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527051" y="4697414"/>
            <a:ext cx="10801350"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12228515" y="4697414"/>
            <a:ext cx="10801350"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02183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7" name="Picture Placeholder 4"/>
          <p:cNvSpPr>
            <a:spLocks noGrp="1"/>
          </p:cNvSpPr>
          <p:nvPr>
            <p:ph type="pic" sz="quarter" idx="16" hasCustomPrompt="1"/>
          </p:nvPr>
        </p:nvSpPr>
        <p:spPr>
          <a:xfrm>
            <a:off x="12192000" y="1"/>
            <a:ext cx="12192000" cy="12619038"/>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527051" y="4697414"/>
            <a:ext cx="10801350"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527050" y="2772755"/>
            <a:ext cx="22500000" cy="156966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48681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6" name="Table Placeholder 5"/>
          <p:cNvSpPr>
            <a:spLocks noGrp="1"/>
          </p:cNvSpPr>
          <p:nvPr>
            <p:ph type="tbl" sz="quarter" idx="17" hasCustomPrompt="1"/>
          </p:nvPr>
        </p:nvSpPr>
        <p:spPr>
          <a:xfrm>
            <a:off x="12192000" y="4697414"/>
            <a:ext cx="10837864" cy="7237412"/>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527051" y="4697414"/>
            <a:ext cx="10801350"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527050" y="2772755"/>
            <a:ext cx="22500000" cy="156966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20559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cxnSp>
        <p:nvCxnSpPr>
          <p:cNvPr id="7" name="Straight Connector 6"/>
          <p:cNvCxnSpPr/>
          <p:nvPr userDrawn="1"/>
        </p:nvCxnSpPr>
        <p:spPr>
          <a:xfrm>
            <a:off x="7833600" y="4683969"/>
            <a:ext cx="0" cy="725085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15663600" y="4683969"/>
            <a:ext cx="0" cy="7250858"/>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527051" y="4697414"/>
            <a:ext cx="6877050"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8314952" y="4697414"/>
            <a:ext cx="6919148"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16144953" y="4697415"/>
            <a:ext cx="6877050" cy="7223966"/>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7872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527053" y="4721226"/>
            <a:ext cx="6877050"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cxnSp>
        <p:nvCxnSpPr>
          <p:cNvPr id="15" name="Straight Connector 14"/>
          <p:cNvCxnSpPr/>
          <p:nvPr userDrawn="1"/>
        </p:nvCxnSpPr>
        <p:spPr>
          <a:xfrm>
            <a:off x="15663600" y="4683969"/>
            <a:ext cx="0" cy="7250858"/>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8314952" y="4697414"/>
            <a:ext cx="6919148" cy="7237412"/>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16144953" y="4697415"/>
            <a:ext cx="6877050" cy="7223966"/>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63988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6" name="Text Placeholder 4"/>
          <p:cNvSpPr>
            <a:spLocks noGrp="1"/>
          </p:cNvSpPr>
          <p:nvPr>
            <p:ph type="body" sz="quarter" idx="11" hasCustomPrompt="1"/>
          </p:nvPr>
        </p:nvSpPr>
        <p:spPr>
          <a:xfrm>
            <a:off x="527053" y="4721226"/>
            <a:ext cx="14689138"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16144953" y="4697415"/>
            <a:ext cx="6877050" cy="7223966"/>
          </a:xfrm>
        </p:spPr>
        <p:txBody>
          <a:bodyPr/>
          <a:lstStyle>
            <a:lvl1pPr marL="571500" indent="-571500">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86708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a:defRPr/>
            </a:lvl1pPr>
          </a:lstStyle>
          <a:p>
            <a:r>
              <a:rPr lang="en-GB" dirty="0"/>
              <a:t>www.metoffice.gov.uk																										                       © Crown Copyright 2017, Met Office</a:t>
            </a:r>
          </a:p>
        </p:txBody>
      </p:sp>
      <p:sp>
        <p:nvSpPr>
          <p:cNvPr id="5" name="Text Placeholder 4"/>
          <p:cNvSpPr>
            <a:spLocks noGrp="1"/>
          </p:cNvSpPr>
          <p:nvPr>
            <p:ph type="body" sz="quarter" idx="11" hasCustomPrompt="1"/>
          </p:nvPr>
        </p:nvSpPr>
        <p:spPr>
          <a:xfrm>
            <a:off x="527051" y="4721225"/>
            <a:ext cx="22466300" cy="72136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 snow squall stable/stability </a:t>
            </a:r>
            <a:r>
              <a:rPr lang="en-GB" dirty="0" err="1"/>
              <a:t>stratiform</a:t>
            </a:r>
            <a:r>
              <a:rPr lang="en-GB" dirty="0"/>
              <a:t> summation layer amount sun pillar updraft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417321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2" y="4697415"/>
            <a:ext cx="24384004" cy="9049774"/>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342934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2" y="4697415"/>
            <a:ext cx="24384004" cy="9049774"/>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03064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2" y="4697415"/>
            <a:ext cx="24384004" cy="9049774"/>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a:defRPr>
                <a:solidFill>
                  <a:schemeClr val="bg2"/>
                </a:solidFill>
              </a:defRPr>
            </a:lvl1pPr>
          </a:lstStyle>
          <a:p>
            <a:r>
              <a:rPr lang="en-GB">
                <a:solidFill>
                  <a:srgbClr val="FFFFFF"/>
                </a:solidFill>
              </a:rPr>
              <a:t>www.metoffice.gov.uk																										                 © Crown Copyright 2016, Met Office</a:t>
            </a:r>
            <a:endParaRPr lang="en-GB" dirty="0">
              <a:solidFill>
                <a:srgbClr val="FFFFFF"/>
              </a:solidFill>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412902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2" y="4697415"/>
            <a:ext cx="24384004" cy="9049774"/>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a:defRPr>
                <a:solidFill>
                  <a:schemeClr val="tx1"/>
                </a:solidFill>
              </a:defRPr>
            </a:lvl1pPr>
          </a:lstStyle>
          <a:p>
            <a:r>
              <a:rPr lang="en-GB">
                <a:solidFill>
                  <a:srgbClr val="2A2A2A"/>
                </a:solidFill>
              </a:rPr>
              <a:t>www.metoffice.gov.uk																										                 © Crown Copyright 2016, Met Office</a:t>
            </a:r>
            <a:endParaRPr lang="en-GB" dirty="0">
              <a:solidFill>
                <a:srgbClr val="2A2A2A"/>
              </a:solidFill>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84749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2" y="4697415"/>
            <a:ext cx="24384004" cy="9049774"/>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a:defRPr>
                <a:solidFill>
                  <a:schemeClr val="tx1"/>
                </a:solidFill>
              </a:defRPr>
            </a:lvl1pPr>
          </a:lstStyle>
          <a:p>
            <a:r>
              <a:rPr lang="en-GB">
                <a:solidFill>
                  <a:srgbClr val="2A2A2A"/>
                </a:solidFill>
              </a:rPr>
              <a:t>www.metoffice.gov.uk																										                 © Crown Copyright 2016, Met Office</a:t>
            </a:r>
            <a:endParaRPr lang="en-GB" dirty="0">
              <a:solidFill>
                <a:srgbClr val="2A2A2A"/>
              </a:solidFill>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40201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4697414"/>
            <a:ext cx="24384004" cy="8308200"/>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t" anchorCtr="0"/>
          <a:lstStyle>
            <a:lvl1pPr>
              <a:defRPr sz="3200">
                <a:solidFill>
                  <a:srgbClr val="FFFFFF"/>
                </a:solidFill>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285753" y="5391150"/>
            <a:ext cx="21267738" cy="720168"/>
          </a:xfrm>
          <a:prstGeom prst="rect">
            <a:avLst/>
          </a:prstGeom>
        </p:spPr>
        <p:txBody>
          <a:bodyPr lIns="360000" rIns="36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598560" y="8351507"/>
            <a:ext cx="934856" cy="1031734"/>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526673" y="9801524"/>
            <a:ext cx="1078630" cy="1031732"/>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526675" y="6979485"/>
            <a:ext cx="1078630" cy="915638"/>
          </a:xfrm>
          <a:prstGeom prst="rect">
            <a:avLst/>
          </a:prstGeom>
          <a:ln w="12700">
            <a:miter lim="400000"/>
          </a:ln>
        </p:spPr>
      </p:pic>
      <p:sp>
        <p:nvSpPr>
          <p:cNvPr id="2" name="Footer Placeholder 1"/>
          <p:cNvSpPr>
            <a:spLocks noGrp="1"/>
          </p:cNvSpPr>
          <p:nvPr>
            <p:ph type="ftr" sz="quarter" idx="17"/>
          </p:nvPr>
        </p:nvSpPr>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1406915" y="6857976"/>
            <a:ext cx="20900638" cy="1015663"/>
          </a:xfrm>
          <a:prstGeom prst="rect">
            <a:avLst/>
          </a:prstGeom>
        </p:spPr>
        <p:txBody>
          <a:bodyPr lIns="360000" anchor="t">
            <a:spAutoFit/>
          </a:bodyPr>
          <a:lstStyle>
            <a:lvl1pPr marL="0" indent="0" defTabSz="914400">
              <a:lnSpc>
                <a:spcPct val="150000"/>
              </a:lnSpc>
              <a:spcBef>
                <a:spcPts val="800"/>
              </a:spcBef>
              <a:buSzTx/>
              <a:buNone/>
              <a:defRPr sz="40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1425576" y="8286226"/>
            <a:ext cx="20881976" cy="1015663"/>
          </a:xfrm>
          <a:prstGeom prst="rect">
            <a:avLst/>
          </a:prstGeom>
        </p:spPr>
        <p:txBody>
          <a:bodyPr lIns="360000" anchor="t">
            <a:spAutoFit/>
          </a:bodyPr>
          <a:lstStyle>
            <a:lvl1pPr marL="0" indent="0" defTabSz="914400">
              <a:lnSpc>
                <a:spcPct val="150000"/>
              </a:lnSpc>
              <a:spcBef>
                <a:spcPts val="800"/>
              </a:spcBef>
              <a:buSzTx/>
              <a:buNone/>
              <a:defRPr sz="40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1406914" y="9768299"/>
            <a:ext cx="3547472" cy="1015663"/>
          </a:xfrm>
          <a:prstGeom prst="rect">
            <a:avLst/>
          </a:prstGeom>
        </p:spPr>
        <p:txBody>
          <a:bodyPr wrap="square" lIns="360000" anchor="t">
            <a:spAutoFit/>
          </a:bodyPr>
          <a:lstStyle>
            <a:lvl1pPr marL="0" indent="0" defTabSz="914400">
              <a:lnSpc>
                <a:spcPct val="150000"/>
              </a:lnSpc>
              <a:spcBef>
                <a:spcPts val="800"/>
              </a:spcBef>
              <a:buSzTx/>
              <a:buNone/>
              <a:defRPr sz="40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4621638" y="9768298"/>
            <a:ext cx="4511288" cy="1015663"/>
          </a:xfrm>
          <a:prstGeom prst="rect">
            <a:avLst/>
          </a:prstGeom>
        </p:spPr>
        <p:txBody>
          <a:bodyPr wrap="square" lIns="360000" anchor="t">
            <a:spAutoFit/>
          </a:bodyPr>
          <a:lstStyle>
            <a:lvl1pPr marL="0" indent="0" defTabSz="914400">
              <a:lnSpc>
                <a:spcPct val="150000"/>
              </a:lnSpc>
              <a:spcBef>
                <a:spcPts val="800"/>
              </a:spcBef>
              <a:buSzTx/>
              <a:buNone/>
              <a:defRPr sz="40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9568234" y="9768299"/>
            <a:ext cx="5293144" cy="1015663"/>
          </a:xfrm>
          <a:prstGeom prst="rect">
            <a:avLst/>
          </a:prstGeom>
        </p:spPr>
        <p:txBody>
          <a:bodyPr wrap="square" lIns="360000" anchor="t">
            <a:spAutoFit/>
          </a:bodyPr>
          <a:lstStyle>
            <a:lvl1pPr marL="0" indent="0" defTabSz="914400">
              <a:lnSpc>
                <a:spcPct val="150000"/>
              </a:lnSpc>
              <a:spcBef>
                <a:spcPts val="800"/>
              </a:spcBef>
              <a:buSzTx/>
              <a:buNone/>
              <a:defRPr sz="40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14478992" y="9768299"/>
            <a:ext cx="4511288" cy="1015663"/>
          </a:xfrm>
          <a:prstGeom prst="rect">
            <a:avLst/>
          </a:prstGeom>
        </p:spPr>
        <p:txBody>
          <a:bodyPr wrap="square" lIns="360000" anchor="t">
            <a:spAutoFit/>
          </a:bodyPr>
          <a:lstStyle>
            <a:lvl1pPr marL="0" indent="0" defTabSz="914400">
              <a:lnSpc>
                <a:spcPct val="150000"/>
              </a:lnSpc>
              <a:spcBef>
                <a:spcPts val="800"/>
              </a:spcBef>
              <a:buSzTx/>
              <a:buNone/>
              <a:defRPr sz="40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354266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a:defRPr/>
            </a:lvl1pPr>
          </a:lstStyle>
          <a:p>
            <a:r>
              <a:rPr lang="en-GB">
                <a:solidFill>
                  <a:srgbClr val="2A2A2A"/>
                </a:solidFill>
              </a:rPr>
              <a:t>www.metoffice.gov.uk																										                 © Crown Copyright 2016, Met Office</a:t>
            </a:r>
            <a:endParaRPr lang="en-GB" dirty="0">
              <a:solidFill>
                <a:srgbClr val="2A2A2A"/>
              </a:solidFill>
            </a:endParaRPr>
          </a:p>
        </p:txBody>
      </p:sp>
    </p:spTree>
    <p:extLst>
      <p:ext uri="{BB962C8B-B14F-4D97-AF65-F5344CB8AC3E}">
        <p14:creationId xmlns:p14="http://schemas.microsoft.com/office/powerpoint/2010/main" val="361290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2970"/>
            <a:ext cx="20726400" cy="2937933"/>
          </a:xfrm>
        </p:spPr>
        <p:txBody>
          <a:bodyPr/>
          <a:lstStyle/>
          <a:p>
            <a:r>
              <a:rPr lang="en-US"/>
              <a:t>Click to edit Master title style</a:t>
            </a:r>
            <a:endParaRPr lang="en-GB"/>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p>
            <a:pPr lvl="0"/>
            <a:r>
              <a:rPr lang="en-US"/>
              <a:t>www.metoffice.gov.uk																									                      © Crown Copyright 2017, Met Office</a:t>
            </a:r>
          </a:p>
        </p:txBody>
      </p:sp>
    </p:spTree>
    <p:extLst>
      <p:ext uri="{BB962C8B-B14F-4D97-AF65-F5344CB8AC3E}">
        <p14:creationId xmlns:p14="http://schemas.microsoft.com/office/powerpoint/2010/main" val="186503527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p>
            <a:pPr lvl="0"/>
            <a:r>
              <a:rPr lang="en-US"/>
              <a:t>www.metoffice.gov.uk																									                      © Crown Copyright 2017, Met Office</a:t>
            </a:r>
          </a:p>
        </p:txBody>
      </p:sp>
    </p:spTree>
    <p:extLst>
      <p:ext uri="{BB962C8B-B14F-4D97-AF65-F5344CB8AC3E}">
        <p14:creationId xmlns:p14="http://schemas.microsoft.com/office/powerpoint/2010/main" val="319949777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4757" y="8813800"/>
            <a:ext cx="20726400" cy="2726267"/>
          </a:xfrm>
        </p:spPr>
        <p:txBody>
          <a:bodyPr anchor="t"/>
          <a:lstStyle>
            <a:lvl1pPr algn="l">
              <a:defRPr sz="10667" b="1" cap="all"/>
            </a:lvl1pPr>
          </a:lstStyle>
          <a:p>
            <a:r>
              <a:rPr lang="en-US"/>
              <a:t>Click to edit Master title style</a:t>
            </a:r>
            <a:endParaRPr lang="en-GB"/>
          </a:p>
        </p:txBody>
      </p:sp>
      <p:sp>
        <p:nvSpPr>
          <p:cNvPr id="3" name="Text Placeholder 2"/>
          <p:cNvSpPr>
            <a:spLocks noGrp="1"/>
          </p:cNvSpPr>
          <p:nvPr>
            <p:ph type="body" idx="1"/>
          </p:nvPr>
        </p:nvSpPr>
        <p:spPr>
          <a:xfrm>
            <a:off x="1924757" y="5812369"/>
            <a:ext cx="20726400" cy="3001432"/>
          </a:xfrm>
        </p:spPr>
        <p:txBody>
          <a:bodyPr anchor="b"/>
          <a:lstStyle>
            <a:lvl1pPr marL="0" indent="0">
              <a:buNone/>
              <a:defRPr sz="5333">
                <a:solidFill>
                  <a:schemeClr val="tx1">
                    <a:tint val="75000"/>
                  </a:schemeClr>
                </a:solidFill>
              </a:defRPr>
            </a:lvl1pPr>
            <a:lvl2pPr marL="1219215" indent="0">
              <a:buNone/>
              <a:defRPr sz="4800">
                <a:solidFill>
                  <a:schemeClr val="tx1">
                    <a:tint val="75000"/>
                  </a:schemeClr>
                </a:solidFill>
              </a:defRPr>
            </a:lvl2pPr>
            <a:lvl3pPr marL="2438430" indent="0">
              <a:buNone/>
              <a:defRPr sz="4267">
                <a:solidFill>
                  <a:schemeClr val="tx1">
                    <a:tint val="75000"/>
                  </a:schemeClr>
                </a:solidFill>
              </a:defRPr>
            </a:lvl3pPr>
            <a:lvl4pPr marL="3657646" indent="0">
              <a:buNone/>
              <a:defRPr sz="3733">
                <a:solidFill>
                  <a:schemeClr val="tx1">
                    <a:tint val="75000"/>
                  </a:schemeClr>
                </a:solidFill>
              </a:defRPr>
            </a:lvl4pPr>
            <a:lvl5pPr marL="4876861" indent="0">
              <a:buNone/>
              <a:defRPr sz="3733">
                <a:solidFill>
                  <a:schemeClr val="tx1">
                    <a:tint val="75000"/>
                  </a:schemeClr>
                </a:solidFill>
              </a:defRPr>
            </a:lvl5pPr>
            <a:lvl6pPr marL="6096076" indent="0">
              <a:buNone/>
              <a:defRPr sz="3733">
                <a:solidFill>
                  <a:schemeClr val="tx1">
                    <a:tint val="75000"/>
                  </a:schemeClr>
                </a:solidFill>
              </a:defRPr>
            </a:lvl6pPr>
            <a:lvl7pPr marL="7315291" indent="0">
              <a:buNone/>
              <a:defRPr sz="3733">
                <a:solidFill>
                  <a:schemeClr val="tx1">
                    <a:tint val="75000"/>
                  </a:schemeClr>
                </a:solidFill>
              </a:defRPr>
            </a:lvl7pPr>
            <a:lvl8pPr marL="8534507" indent="0">
              <a:buNone/>
              <a:defRPr sz="3733">
                <a:solidFill>
                  <a:schemeClr val="tx1">
                    <a:tint val="75000"/>
                  </a:schemeClr>
                </a:solidFill>
              </a:defRPr>
            </a:lvl8pPr>
            <a:lvl9pPr marL="9753722" indent="0">
              <a:buNone/>
              <a:defRPr sz="3733">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lvl="0"/>
            <a:r>
              <a:rPr lang="en-US"/>
              <a:t>www.metoffice.gov.uk																									                      © Crown Copyright 2017, Met Office</a:t>
            </a:r>
          </a:p>
        </p:txBody>
      </p:sp>
    </p:spTree>
    <p:extLst>
      <p:ext uri="{BB962C8B-B14F-4D97-AF65-F5344CB8AC3E}">
        <p14:creationId xmlns:p14="http://schemas.microsoft.com/office/powerpoint/2010/main" val="32819709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a:defRPr/>
            </a:lvl1pPr>
          </a:lstStyle>
          <a:p>
            <a:r>
              <a:rPr lang="en-GB" dirty="0"/>
              <a:t>www.metoffice.gov.uk																										                       © Crown Copyright 2017, Met Office</a:t>
            </a:r>
          </a:p>
        </p:txBody>
      </p:sp>
      <p:sp>
        <p:nvSpPr>
          <p:cNvPr id="5" name="Text Placeholder 4"/>
          <p:cNvSpPr>
            <a:spLocks noGrp="1"/>
          </p:cNvSpPr>
          <p:nvPr>
            <p:ph type="body" sz="quarter" idx="11" hasCustomPrompt="1"/>
          </p:nvPr>
        </p:nvSpPr>
        <p:spPr>
          <a:xfrm>
            <a:off x="527051" y="4721225"/>
            <a:ext cx="1080134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12228514" y="4721225"/>
            <a:ext cx="1080134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303107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4937" y="4699000"/>
            <a:ext cx="10978443" cy="1629835"/>
          </a:xfrm>
        </p:spPr>
        <p:txBody>
          <a:bodyPr/>
          <a:lstStyle>
            <a:lvl1pPr>
              <a:defRPr sz="7467"/>
            </a:lvl1pPr>
            <a:lvl2pPr>
              <a:defRPr sz="6400"/>
            </a:lvl2pPr>
            <a:lvl3pPr>
              <a:defRPr sz="5333"/>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045245" y="4699000"/>
            <a:ext cx="10978446" cy="1629835"/>
          </a:xfrm>
        </p:spPr>
        <p:txBody>
          <a:bodyPr/>
          <a:lstStyle>
            <a:lvl1pPr>
              <a:defRPr sz="7467"/>
            </a:lvl1pPr>
            <a:lvl2pPr>
              <a:defRPr sz="6400"/>
            </a:lvl2pPr>
            <a:lvl3pPr>
              <a:defRPr sz="5333"/>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p>
            <a:pPr lvl="0"/>
            <a:r>
              <a:rPr lang="en-US"/>
              <a:t>www.metoffice.gov.uk																									                      © Crown Copyright 2017, Met Office</a:t>
            </a:r>
          </a:p>
        </p:txBody>
      </p:sp>
    </p:spTree>
    <p:extLst>
      <p:ext uri="{BB962C8B-B14F-4D97-AF65-F5344CB8AC3E}">
        <p14:creationId xmlns:p14="http://schemas.microsoft.com/office/powerpoint/2010/main" val="150528640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50333"/>
            <a:ext cx="21945600" cy="2286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200" y="3069168"/>
            <a:ext cx="10775246" cy="1282699"/>
          </a:xfrm>
        </p:spPr>
        <p:txBody>
          <a:bodyPr anchor="b"/>
          <a:lstStyle>
            <a:lvl1pPr marL="0" indent="0">
              <a:buNone/>
              <a:defRPr sz="6400" b="1"/>
            </a:lvl1pPr>
            <a:lvl2pPr marL="1219215" indent="0">
              <a:buNone/>
              <a:defRPr sz="5333" b="1"/>
            </a:lvl2pPr>
            <a:lvl3pPr marL="2438430" indent="0">
              <a:buNone/>
              <a:defRPr sz="4800" b="1"/>
            </a:lvl3pPr>
            <a:lvl4pPr marL="3657646" indent="0">
              <a:buNone/>
              <a:defRPr sz="4267" b="1"/>
            </a:lvl4pPr>
            <a:lvl5pPr marL="4876861" indent="0">
              <a:buNone/>
              <a:defRPr sz="4267" b="1"/>
            </a:lvl5pPr>
            <a:lvl6pPr marL="6096076" indent="0">
              <a:buNone/>
              <a:defRPr sz="4267" b="1"/>
            </a:lvl6pPr>
            <a:lvl7pPr marL="7315291" indent="0">
              <a:buNone/>
              <a:defRPr sz="4267" b="1"/>
            </a:lvl7pPr>
            <a:lvl8pPr marL="8534507" indent="0">
              <a:buNone/>
              <a:defRPr sz="4267" b="1"/>
            </a:lvl8pPr>
            <a:lvl9pPr marL="9753722" indent="0">
              <a:buNone/>
              <a:defRPr sz="4267" b="1"/>
            </a:lvl9pPr>
          </a:lstStyle>
          <a:p>
            <a:pPr lvl="0"/>
            <a:r>
              <a:rPr lang="en-US"/>
              <a:t>Click to edit Master text styles</a:t>
            </a:r>
          </a:p>
        </p:txBody>
      </p:sp>
      <p:sp>
        <p:nvSpPr>
          <p:cNvPr id="4" name="Content Placeholder 3"/>
          <p:cNvSpPr>
            <a:spLocks noGrp="1"/>
          </p:cNvSpPr>
          <p:nvPr>
            <p:ph sz="half" idx="2"/>
          </p:nvPr>
        </p:nvSpPr>
        <p:spPr>
          <a:xfrm>
            <a:off x="1219200" y="4351868"/>
            <a:ext cx="10775246" cy="7899400"/>
          </a:xfrm>
        </p:spPr>
        <p:txBody>
          <a:bodyPr/>
          <a:lstStyle>
            <a:lvl1pPr>
              <a:defRPr sz="6400"/>
            </a:lvl1pPr>
            <a:lvl2pPr>
              <a:defRPr sz="5333"/>
            </a:lvl2pPr>
            <a:lvl3pPr>
              <a:defRPr sz="4800"/>
            </a:lvl3pPr>
            <a:lvl4pPr>
              <a:defRPr sz="4267"/>
            </a:lvl4pPr>
            <a:lvl5pPr>
              <a:defRPr sz="4267"/>
            </a:lvl5pPr>
            <a:lvl6pPr>
              <a:defRPr sz="4267"/>
            </a:lvl6pPr>
            <a:lvl7pPr>
              <a:defRPr sz="4267"/>
            </a:lvl7pPr>
            <a:lvl8pPr>
              <a:defRPr sz="4267"/>
            </a:lvl8pPr>
            <a:lvl9pPr>
              <a:defRPr sz="4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9559" y="3069168"/>
            <a:ext cx="10775243" cy="1282699"/>
          </a:xfrm>
        </p:spPr>
        <p:txBody>
          <a:bodyPr anchor="b"/>
          <a:lstStyle>
            <a:lvl1pPr marL="0" indent="0">
              <a:buNone/>
              <a:defRPr sz="6400" b="1"/>
            </a:lvl1pPr>
            <a:lvl2pPr marL="1219215" indent="0">
              <a:buNone/>
              <a:defRPr sz="5333" b="1"/>
            </a:lvl2pPr>
            <a:lvl3pPr marL="2438430" indent="0">
              <a:buNone/>
              <a:defRPr sz="4800" b="1"/>
            </a:lvl3pPr>
            <a:lvl4pPr marL="3657646" indent="0">
              <a:buNone/>
              <a:defRPr sz="4267" b="1"/>
            </a:lvl4pPr>
            <a:lvl5pPr marL="4876861" indent="0">
              <a:buNone/>
              <a:defRPr sz="4267" b="1"/>
            </a:lvl5pPr>
            <a:lvl6pPr marL="6096076" indent="0">
              <a:buNone/>
              <a:defRPr sz="4267" b="1"/>
            </a:lvl6pPr>
            <a:lvl7pPr marL="7315291" indent="0">
              <a:buNone/>
              <a:defRPr sz="4267" b="1"/>
            </a:lvl7pPr>
            <a:lvl8pPr marL="8534507" indent="0">
              <a:buNone/>
              <a:defRPr sz="4267" b="1"/>
            </a:lvl8pPr>
            <a:lvl9pPr marL="9753722" indent="0">
              <a:buNone/>
              <a:defRPr sz="4267" b="1"/>
            </a:lvl9pPr>
          </a:lstStyle>
          <a:p>
            <a:pPr lvl="0"/>
            <a:r>
              <a:rPr lang="en-US"/>
              <a:t>Click to edit Master text styles</a:t>
            </a:r>
          </a:p>
        </p:txBody>
      </p:sp>
      <p:sp>
        <p:nvSpPr>
          <p:cNvPr id="6" name="Content Placeholder 5"/>
          <p:cNvSpPr>
            <a:spLocks noGrp="1"/>
          </p:cNvSpPr>
          <p:nvPr>
            <p:ph sz="quarter" idx="4"/>
          </p:nvPr>
        </p:nvSpPr>
        <p:spPr>
          <a:xfrm>
            <a:off x="12389559" y="4351868"/>
            <a:ext cx="10775243" cy="7899400"/>
          </a:xfrm>
        </p:spPr>
        <p:txBody>
          <a:bodyPr/>
          <a:lstStyle>
            <a:lvl1pPr>
              <a:defRPr sz="6400"/>
            </a:lvl1pPr>
            <a:lvl2pPr>
              <a:defRPr sz="5333"/>
            </a:lvl2pPr>
            <a:lvl3pPr>
              <a:defRPr sz="4800"/>
            </a:lvl3pPr>
            <a:lvl4pPr>
              <a:defRPr sz="4267"/>
            </a:lvl4pPr>
            <a:lvl5pPr>
              <a:defRPr sz="4267"/>
            </a:lvl5pPr>
            <a:lvl6pPr>
              <a:defRPr sz="4267"/>
            </a:lvl6pPr>
            <a:lvl7pPr>
              <a:defRPr sz="4267"/>
            </a:lvl7pPr>
            <a:lvl8pPr>
              <a:defRPr sz="4267"/>
            </a:lvl8pPr>
            <a:lvl9pPr>
              <a:defRPr sz="4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p>
            <a:pPr lvl="0"/>
            <a:r>
              <a:rPr lang="en-US"/>
              <a:t>www.metoffice.gov.uk																									                      © Crown Copyright 2017, Met Office</a:t>
            </a:r>
          </a:p>
        </p:txBody>
      </p:sp>
    </p:spTree>
    <p:extLst>
      <p:ext uri="{BB962C8B-B14F-4D97-AF65-F5344CB8AC3E}">
        <p14:creationId xmlns:p14="http://schemas.microsoft.com/office/powerpoint/2010/main" val="180698435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pPr lvl="0"/>
            <a:r>
              <a:rPr lang="en-US"/>
              <a:t>www.metoffice.gov.uk																									                      © Crown Copyright 2017, Met Office</a:t>
            </a:r>
          </a:p>
        </p:txBody>
      </p:sp>
    </p:spTree>
    <p:extLst>
      <p:ext uri="{BB962C8B-B14F-4D97-AF65-F5344CB8AC3E}">
        <p14:creationId xmlns:p14="http://schemas.microsoft.com/office/powerpoint/2010/main" val="239118835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www.metoffice.gov.uk																									                      © Crown Copyright 2018, Met Office</a:t>
            </a:r>
          </a:p>
        </p:txBody>
      </p:sp>
    </p:spTree>
    <p:extLst>
      <p:ext uri="{BB962C8B-B14F-4D97-AF65-F5344CB8AC3E}">
        <p14:creationId xmlns:p14="http://schemas.microsoft.com/office/powerpoint/2010/main" val="261599325"/>
      </p:ext>
    </p:extLst>
  </p:cSld>
  <p:clrMapOvr>
    <a:masterClrMapping/>
  </p:clrMapOvr>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3"/>
            <a:ext cx="8020757" cy="2324099"/>
          </a:xfrm>
        </p:spPr>
        <p:txBody>
          <a:bodyPr anchor="b"/>
          <a:lstStyle>
            <a:lvl1pPr algn="l">
              <a:defRPr sz="5333" b="1"/>
            </a:lvl1pPr>
          </a:lstStyle>
          <a:p>
            <a:r>
              <a:rPr lang="en-US"/>
              <a:t>Click to edit Master title style</a:t>
            </a:r>
            <a:endParaRPr lang="en-GB"/>
          </a:p>
        </p:txBody>
      </p:sp>
      <p:sp>
        <p:nvSpPr>
          <p:cNvPr id="3" name="Content Placeholder 2"/>
          <p:cNvSpPr>
            <a:spLocks noGrp="1"/>
          </p:cNvSpPr>
          <p:nvPr>
            <p:ph idx="1"/>
          </p:nvPr>
        </p:nvSpPr>
        <p:spPr>
          <a:xfrm>
            <a:off x="9533468" y="546103"/>
            <a:ext cx="13631332" cy="11705165"/>
          </a:xfrm>
        </p:spPr>
        <p:txBody>
          <a:bodyPr/>
          <a:lstStyle>
            <a:lvl1pPr>
              <a:defRPr sz="8533"/>
            </a:lvl1pPr>
            <a:lvl2pPr>
              <a:defRPr sz="7467"/>
            </a:lvl2pPr>
            <a:lvl3pPr>
              <a:defRPr sz="6400"/>
            </a:lvl3pPr>
            <a:lvl4pPr>
              <a:defRPr sz="5333"/>
            </a:lvl4pPr>
            <a:lvl5pPr>
              <a:defRPr sz="5333"/>
            </a:lvl5pPr>
            <a:lvl6pPr>
              <a:defRPr sz="5333"/>
            </a:lvl6pPr>
            <a:lvl7pPr>
              <a:defRPr sz="5333"/>
            </a:lvl7pPr>
            <a:lvl8pPr>
              <a:defRPr sz="5333"/>
            </a:lvl8pPr>
            <a:lvl9pPr>
              <a:defRPr sz="5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200" y="2870200"/>
            <a:ext cx="8020757" cy="9381067"/>
          </a:xfrm>
        </p:spPr>
        <p:txBody>
          <a:bodyPr/>
          <a:lstStyle>
            <a:lvl1pPr marL="0" indent="0">
              <a:buNone/>
              <a:defRPr sz="3733"/>
            </a:lvl1pPr>
            <a:lvl2pPr marL="1219215" indent="0">
              <a:buNone/>
              <a:defRPr sz="3200"/>
            </a:lvl2pPr>
            <a:lvl3pPr marL="2438430" indent="0">
              <a:buNone/>
              <a:defRPr sz="2667"/>
            </a:lvl3pPr>
            <a:lvl4pPr marL="3657646" indent="0">
              <a:buNone/>
              <a:defRPr sz="2400"/>
            </a:lvl4pPr>
            <a:lvl5pPr marL="4876861" indent="0">
              <a:buNone/>
              <a:defRPr sz="2400"/>
            </a:lvl5pPr>
            <a:lvl6pPr marL="6096076" indent="0">
              <a:buNone/>
              <a:defRPr sz="2400"/>
            </a:lvl6pPr>
            <a:lvl7pPr marL="7315291" indent="0">
              <a:buNone/>
              <a:defRPr sz="2400"/>
            </a:lvl7pPr>
            <a:lvl8pPr marL="8534507" indent="0">
              <a:buNone/>
              <a:defRPr sz="2400"/>
            </a:lvl8pPr>
            <a:lvl9pPr marL="9753722" indent="0">
              <a:buNone/>
              <a:defRPr sz="2400"/>
            </a:lvl9pPr>
          </a:lstStyle>
          <a:p>
            <a:pPr lvl="0"/>
            <a:r>
              <a:rPr lang="en-US"/>
              <a:t>Click to edit Master text styles</a:t>
            </a:r>
          </a:p>
        </p:txBody>
      </p:sp>
      <p:sp>
        <p:nvSpPr>
          <p:cNvPr id="5" name="Footer Placeholder 4"/>
          <p:cNvSpPr>
            <a:spLocks noGrp="1"/>
          </p:cNvSpPr>
          <p:nvPr>
            <p:ph type="ftr" sz="quarter" idx="10"/>
          </p:nvPr>
        </p:nvSpPr>
        <p:spPr/>
        <p:txBody>
          <a:bodyPr/>
          <a:lstStyle/>
          <a:p>
            <a:pPr lvl="0"/>
            <a:r>
              <a:rPr lang="en-US"/>
              <a:t>www.metoffice.gov.uk																									                      © Crown Copyright 2017, Met Office</a:t>
            </a:r>
          </a:p>
        </p:txBody>
      </p:sp>
    </p:spTree>
    <p:extLst>
      <p:ext uri="{BB962C8B-B14F-4D97-AF65-F5344CB8AC3E}">
        <p14:creationId xmlns:p14="http://schemas.microsoft.com/office/powerpoint/2010/main" val="31919755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846" y="9601200"/>
            <a:ext cx="14630400" cy="1134533"/>
          </a:xfrm>
        </p:spPr>
        <p:txBody>
          <a:bodyPr anchor="b"/>
          <a:lstStyle>
            <a:lvl1pPr algn="l">
              <a:defRPr sz="5333" b="1"/>
            </a:lvl1pPr>
          </a:lstStyle>
          <a:p>
            <a:r>
              <a:rPr lang="en-US"/>
              <a:t>Click to edit Master title style</a:t>
            </a:r>
            <a:endParaRPr lang="en-GB"/>
          </a:p>
        </p:txBody>
      </p:sp>
      <p:sp>
        <p:nvSpPr>
          <p:cNvPr id="3" name="Picture Placeholder 2"/>
          <p:cNvSpPr>
            <a:spLocks noGrp="1"/>
          </p:cNvSpPr>
          <p:nvPr>
            <p:ph type="pic" idx="1"/>
          </p:nvPr>
        </p:nvSpPr>
        <p:spPr>
          <a:xfrm>
            <a:off x="4780846" y="1227667"/>
            <a:ext cx="14630400" cy="8229600"/>
          </a:xfrm>
        </p:spPr>
        <p:txBody>
          <a:bodyPr/>
          <a:lstStyle>
            <a:lvl1pPr marL="0" indent="0">
              <a:buNone/>
              <a:defRPr sz="8533"/>
            </a:lvl1pPr>
            <a:lvl2pPr marL="1219215" indent="0">
              <a:buNone/>
              <a:defRPr sz="7467"/>
            </a:lvl2pPr>
            <a:lvl3pPr marL="2438430" indent="0">
              <a:buNone/>
              <a:defRPr sz="6400"/>
            </a:lvl3pPr>
            <a:lvl4pPr marL="3657646" indent="0">
              <a:buNone/>
              <a:defRPr sz="5333"/>
            </a:lvl4pPr>
            <a:lvl5pPr marL="4876861" indent="0">
              <a:buNone/>
              <a:defRPr sz="5333"/>
            </a:lvl5pPr>
            <a:lvl6pPr marL="6096076" indent="0">
              <a:buNone/>
              <a:defRPr sz="5333"/>
            </a:lvl6pPr>
            <a:lvl7pPr marL="7315291" indent="0">
              <a:buNone/>
              <a:defRPr sz="5333"/>
            </a:lvl7pPr>
            <a:lvl8pPr marL="8534507" indent="0">
              <a:buNone/>
              <a:defRPr sz="5333"/>
            </a:lvl8pPr>
            <a:lvl9pPr marL="9753722" indent="0">
              <a:buNone/>
              <a:defRPr sz="5333"/>
            </a:lvl9pPr>
          </a:lstStyle>
          <a:p>
            <a:endParaRPr lang="en-GB"/>
          </a:p>
        </p:txBody>
      </p:sp>
      <p:sp>
        <p:nvSpPr>
          <p:cNvPr id="4" name="Text Placeholder 3"/>
          <p:cNvSpPr>
            <a:spLocks noGrp="1"/>
          </p:cNvSpPr>
          <p:nvPr>
            <p:ph type="body" sz="half" idx="2"/>
          </p:nvPr>
        </p:nvSpPr>
        <p:spPr>
          <a:xfrm>
            <a:off x="4780846" y="10735733"/>
            <a:ext cx="14630400" cy="1608667"/>
          </a:xfrm>
        </p:spPr>
        <p:txBody>
          <a:bodyPr/>
          <a:lstStyle>
            <a:lvl1pPr marL="0" indent="0">
              <a:buNone/>
              <a:defRPr sz="3733"/>
            </a:lvl1pPr>
            <a:lvl2pPr marL="1219215" indent="0">
              <a:buNone/>
              <a:defRPr sz="3200"/>
            </a:lvl2pPr>
            <a:lvl3pPr marL="2438430" indent="0">
              <a:buNone/>
              <a:defRPr sz="2667"/>
            </a:lvl3pPr>
            <a:lvl4pPr marL="3657646" indent="0">
              <a:buNone/>
              <a:defRPr sz="2400"/>
            </a:lvl4pPr>
            <a:lvl5pPr marL="4876861" indent="0">
              <a:buNone/>
              <a:defRPr sz="2400"/>
            </a:lvl5pPr>
            <a:lvl6pPr marL="6096076" indent="0">
              <a:buNone/>
              <a:defRPr sz="2400"/>
            </a:lvl6pPr>
            <a:lvl7pPr marL="7315291" indent="0">
              <a:buNone/>
              <a:defRPr sz="2400"/>
            </a:lvl7pPr>
            <a:lvl8pPr marL="8534507" indent="0">
              <a:buNone/>
              <a:defRPr sz="2400"/>
            </a:lvl8pPr>
            <a:lvl9pPr marL="9753722" indent="0">
              <a:buNone/>
              <a:defRPr sz="2400"/>
            </a:lvl9pPr>
          </a:lstStyle>
          <a:p>
            <a:pPr lvl="0"/>
            <a:r>
              <a:rPr lang="en-US"/>
              <a:t>Click to edit Master text styles</a:t>
            </a:r>
          </a:p>
        </p:txBody>
      </p:sp>
      <p:sp>
        <p:nvSpPr>
          <p:cNvPr id="5" name="Footer Placeholder 4"/>
          <p:cNvSpPr>
            <a:spLocks noGrp="1"/>
          </p:cNvSpPr>
          <p:nvPr>
            <p:ph type="ftr" sz="quarter" idx="10"/>
          </p:nvPr>
        </p:nvSpPr>
        <p:spPr/>
        <p:txBody>
          <a:bodyPr/>
          <a:lstStyle/>
          <a:p>
            <a:pPr lvl="0"/>
            <a:r>
              <a:rPr lang="en-US"/>
              <a:t>www.metoffice.gov.uk																									                      © Crown Copyright 2017, Met Office</a:t>
            </a:r>
          </a:p>
        </p:txBody>
      </p:sp>
    </p:spTree>
    <p:extLst>
      <p:ext uri="{BB962C8B-B14F-4D97-AF65-F5344CB8AC3E}">
        <p14:creationId xmlns:p14="http://schemas.microsoft.com/office/powerpoint/2010/main" val="393462706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p>
            <a:pPr lvl="0"/>
            <a:r>
              <a:rPr lang="en-US"/>
              <a:t>www.metoffice.gov.uk																									                      © Crown Copyright 2017, Met Office</a:t>
            </a:r>
          </a:p>
        </p:txBody>
      </p:sp>
    </p:spTree>
    <p:extLst>
      <p:ext uri="{BB962C8B-B14F-4D97-AF65-F5344CB8AC3E}">
        <p14:creationId xmlns:p14="http://schemas.microsoft.com/office/powerpoint/2010/main" val="304245443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1824" y="2772835"/>
            <a:ext cx="5621867" cy="3556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4937" y="2772835"/>
            <a:ext cx="16335022" cy="355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p>
            <a:pPr lvl="0"/>
            <a:r>
              <a:rPr lang="en-US"/>
              <a:t>www.metoffice.gov.uk																									                      © Crown Copyright 2017, Met Office</a:t>
            </a:r>
          </a:p>
        </p:txBody>
      </p:sp>
    </p:spTree>
    <p:extLst>
      <p:ext uri="{BB962C8B-B14F-4D97-AF65-F5344CB8AC3E}">
        <p14:creationId xmlns:p14="http://schemas.microsoft.com/office/powerpoint/2010/main" val="421810174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24384000" cy="13716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3" y="4697414"/>
            <a:ext cx="22502814"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6"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584186" hangingPunct="0">
              <a:defRPr>
                <a:solidFill>
                  <a:schemeClr val="accent6"/>
                </a:solidFill>
              </a:defRPr>
            </a:lvl1pPr>
          </a:lstStyle>
          <a:p>
            <a:r>
              <a:rPr lang="en-GB" kern="0" dirty="0">
                <a:solidFill>
                  <a:srgbClr val="FFFFFF"/>
                </a:solidFill>
                <a:sym typeface="Helvetica Light"/>
              </a:rPr>
              <a:t>www.metoffice.gov.uk																									                      © Crown Copyright, Met Office</a:t>
            </a:r>
          </a:p>
        </p:txBody>
      </p:sp>
      <p:sp>
        <p:nvSpPr>
          <p:cNvPr id="7" name="TextBox 6"/>
          <p:cNvSpPr txBox="1"/>
          <p:nvPr userDrawn="1"/>
        </p:nvSpPr>
        <p:spPr>
          <a:xfrm>
            <a:off x="527053" y="2523577"/>
            <a:ext cx="11936050" cy="16980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8" tIns="190498" rIns="190498" bIns="190498" numCol="1" spcCol="38100" rtlCol="0" anchor="ctr">
            <a:spAutoFit/>
          </a:bodyPr>
          <a:lstStyle/>
          <a:p>
            <a:pPr marL="0" marR="0" indent="0" algn="l" defTabSz="1557828" rtl="0" fontAlgn="auto" latinLnBrk="0" hangingPunct="0">
              <a:lnSpc>
                <a:spcPct val="100000"/>
              </a:lnSpc>
              <a:spcBef>
                <a:spcPts val="0"/>
              </a:spcBef>
              <a:spcAft>
                <a:spcPts val="0"/>
              </a:spcAft>
              <a:buClrTx/>
              <a:buSzTx/>
              <a:buFontTx/>
              <a:buNone/>
              <a:tabLst/>
            </a:pPr>
            <a:r>
              <a:rPr kumimoji="0" lang="en-GB" sz="8534" b="1" i="0" u="none" strike="noStrike" cap="none" spc="0" normalizeH="0" baseline="0" dirty="0">
                <a:ln>
                  <a:noFill/>
                </a:ln>
                <a:solidFill>
                  <a:schemeClr val="accent6"/>
                </a:solidFill>
                <a:effectLst/>
                <a:uFillTx/>
                <a:latin typeface="Calibri" panose="020F0502020204030204" pitchFamily="34" charset="0"/>
                <a:ea typeface="+mn-ea"/>
                <a:cs typeface="+mn-cs"/>
                <a:sym typeface="Helvetica Light"/>
              </a:rPr>
              <a:t>Presentation title</a:t>
            </a:r>
          </a:p>
        </p:txBody>
      </p:sp>
    </p:spTree>
    <p:extLst>
      <p:ext uri="{BB962C8B-B14F-4D97-AF65-F5344CB8AC3E}">
        <p14:creationId xmlns:p14="http://schemas.microsoft.com/office/powerpoint/2010/main" val="4256423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15834"/>
            <a:ext cx="24384000" cy="13716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0" y="5694984"/>
            <a:ext cx="22500000"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6"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584186" hangingPunct="0">
              <a:defRPr>
                <a:solidFill>
                  <a:schemeClr val="accent6"/>
                </a:solidFill>
              </a:defRPr>
            </a:lvl1pPr>
          </a:lstStyle>
          <a:p>
            <a:r>
              <a:rPr lang="en-GB" kern="0" dirty="0">
                <a:solidFill>
                  <a:srgbClr val="FFFFFF"/>
                </a:solidFill>
                <a:sym typeface="Helvetica Light"/>
              </a:rPr>
              <a:t>www.metoffice.gov.uk																									                      © Crown Copyright, Met Office</a:t>
            </a:r>
          </a:p>
        </p:txBody>
      </p:sp>
      <p:sp>
        <p:nvSpPr>
          <p:cNvPr id="4" name="TextBox 3"/>
          <p:cNvSpPr txBox="1"/>
          <p:nvPr userDrawn="1"/>
        </p:nvSpPr>
        <p:spPr>
          <a:xfrm>
            <a:off x="527053" y="2523577"/>
            <a:ext cx="11936050" cy="16980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8" tIns="190498" rIns="190498" bIns="190498" numCol="1" spcCol="38100" rtlCol="0" anchor="ctr">
            <a:spAutoFit/>
          </a:bodyPr>
          <a:lstStyle/>
          <a:p>
            <a:pPr marL="0" marR="0" indent="0" algn="l" defTabSz="1557828" rtl="0" fontAlgn="auto" latinLnBrk="0" hangingPunct="0">
              <a:lnSpc>
                <a:spcPct val="100000"/>
              </a:lnSpc>
              <a:spcBef>
                <a:spcPts val="0"/>
              </a:spcBef>
              <a:spcAft>
                <a:spcPts val="0"/>
              </a:spcAft>
              <a:buClrTx/>
              <a:buSzTx/>
              <a:buFontTx/>
              <a:buNone/>
              <a:tabLst/>
            </a:pPr>
            <a:r>
              <a:rPr kumimoji="0" lang="en-GB" sz="8534" b="1" i="0" u="none" strike="noStrike" cap="none" spc="0" normalizeH="0" baseline="0" dirty="0">
                <a:ln>
                  <a:noFill/>
                </a:ln>
                <a:solidFill>
                  <a:schemeClr val="accent6"/>
                </a:solidFill>
                <a:effectLst/>
                <a:uFillTx/>
                <a:latin typeface="Calibri" panose="020F0502020204030204" pitchFamily="34" charset="0"/>
                <a:ea typeface="+mn-ea"/>
                <a:cs typeface="+mn-cs"/>
                <a:sym typeface="Helvetica Light"/>
              </a:rPr>
              <a:t>Presentation title</a:t>
            </a:r>
          </a:p>
        </p:txBody>
      </p:sp>
    </p:spTree>
    <p:extLst>
      <p:ext uri="{BB962C8B-B14F-4D97-AF65-F5344CB8AC3E}">
        <p14:creationId xmlns:p14="http://schemas.microsoft.com/office/powerpoint/2010/main" val="277328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a:defRPr/>
            </a:lvl1pPr>
          </a:lstStyle>
          <a:p>
            <a:r>
              <a:rPr lang="en-GB" dirty="0"/>
              <a:t>www.metoffice.gov.uk																										                       © Crown Copyright 2017, Met Office</a:t>
            </a:r>
          </a:p>
        </p:txBody>
      </p:sp>
      <p:sp>
        <p:nvSpPr>
          <p:cNvPr id="5" name="Text Placeholder 4"/>
          <p:cNvSpPr>
            <a:spLocks noGrp="1"/>
          </p:cNvSpPr>
          <p:nvPr>
            <p:ph type="body" sz="quarter" idx="11" hasCustomPrompt="1"/>
          </p:nvPr>
        </p:nvSpPr>
        <p:spPr>
          <a:xfrm>
            <a:off x="527051" y="4721225"/>
            <a:ext cx="687704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sp>
        <p:nvSpPr>
          <p:cNvPr id="6" name="Text Placeholder 4"/>
          <p:cNvSpPr>
            <a:spLocks noGrp="1"/>
          </p:cNvSpPr>
          <p:nvPr>
            <p:ph type="body" sz="quarter" idx="13" hasCustomPrompt="1"/>
          </p:nvPr>
        </p:nvSpPr>
        <p:spPr>
          <a:xfrm>
            <a:off x="8339139" y="4721225"/>
            <a:ext cx="687704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sp>
        <p:nvSpPr>
          <p:cNvPr id="8" name="Text Placeholder 4"/>
          <p:cNvSpPr>
            <a:spLocks noGrp="1"/>
          </p:cNvSpPr>
          <p:nvPr>
            <p:ph type="body" sz="quarter" idx="14" hasCustomPrompt="1"/>
          </p:nvPr>
        </p:nvSpPr>
        <p:spPr>
          <a:xfrm>
            <a:off x="16152814" y="4697413"/>
            <a:ext cx="687704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spTree>
    <p:extLst>
      <p:ext uri="{BB962C8B-B14F-4D97-AF65-F5344CB8AC3E}">
        <p14:creationId xmlns:p14="http://schemas.microsoft.com/office/powerpoint/2010/main" val="32647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40000"/>
                    </a14:imgEffect>
                    <a14:imgEffect>
                      <a14:brightnessContrast bright="-43000"/>
                    </a14:imgEffect>
                  </a14:imgLayer>
                </a14:imgProps>
              </a:ext>
            </a:extLst>
          </a:blip>
          <a:stretch>
            <a:fillRect/>
          </a:stretch>
        </p:blipFill>
        <p:spPr>
          <a:xfrm>
            <a:off x="0" y="15834"/>
            <a:ext cx="24384000" cy="13716000"/>
          </a:xfrm>
          <a:prstGeom prst="rect">
            <a:avLst/>
          </a:prstGeom>
        </p:spPr>
      </p:pic>
      <p:pic>
        <p:nvPicPr>
          <p:cNvPr id="6" name="MO_MASTER_for_dark_backg_RBG.png"/>
          <p:cNvPicPr>
            <a:picLocks noChangeAspect="1"/>
          </p:cNvPicPr>
          <p:nvPr userDrawn="1"/>
        </p:nvPicPr>
        <p:blipFill>
          <a:blip r:embed="rId4" cstate="print">
            <a:extLst/>
          </a:blip>
          <a:stretch>
            <a:fillRect/>
          </a:stretch>
        </p:blipFill>
        <p:spPr>
          <a:xfrm>
            <a:off x="179486" y="108000"/>
            <a:ext cx="4810080" cy="1508400"/>
          </a:xfrm>
          <a:prstGeom prst="rect">
            <a:avLst/>
          </a:prstGeom>
          <a:ln w="12700">
            <a:miter lim="400000"/>
          </a:ln>
        </p:spPr>
      </p:pic>
    </p:spTree>
    <p:extLst>
      <p:ext uri="{BB962C8B-B14F-4D97-AF65-F5344CB8AC3E}">
        <p14:creationId xmlns:p14="http://schemas.microsoft.com/office/powerpoint/2010/main" val="2270675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 full image">
    <p:bg>
      <p:bgPr>
        <a:solidFill>
          <a:schemeClr val="bg2"/>
        </a:solidFill>
        <a:effectLst/>
      </p:bgPr>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ext uri="{BEBA8EAE-BF5A-486C-A8C5-ECC9F3942E4B}">
                <a14:imgProps xmlns:a14="http://schemas.microsoft.com/office/drawing/2010/main">
                  <a14:imgLayer r:embed="rId3">
                    <a14:imgEffect>
                      <a14:saturation sat="43000"/>
                    </a14:imgEffect>
                    <a14:imgEffect>
                      <a14:brightnessContrast bright="50000" contrast="-72000"/>
                    </a14:imgEffect>
                  </a14:imgLayer>
                </a14:imgProps>
              </a:ext>
            </a:extLst>
          </a:blip>
          <a:stretch>
            <a:fillRect/>
          </a:stretch>
        </p:blipFill>
        <p:spPr>
          <a:xfrm>
            <a:off x="0" y="0"/>
            <a:ext cx="24384000" cy="13716000"/>
          </a:xfrm>
          <a:prstGeom prst="rect">
            <a:avLst/>
          </a:prstGeom>
          <a:ln w="12700">
            <a:miter lim="400000"/>
          </a:ln>
        </p:spPr>
      </p:pic>
      <p:pic>
        <p:nvPicPr>
          <p:cNvPr id="6" name="MO_MASTER_for_dark_backg_RBG.png"/>
          <p:cNvPicPr>
            <a:picLocks noChangeAspect="1"/>
          </p:cNvPicPr>
          <p:nvPr userDrawn="1"/>
        </p:nvPicPr>
        <p:blipFill>
          <a:blip r:embed="rId4" cstate="print">
            <a:extLst/>
          </a:blip>
          <a:stretch>
            <a:fillRect/>
          </a:stretch>
        </p:blipFill>
        <p:spPr>
          <a:xfrm>
            <a:off x="179486" y="108000"/>
            <a:ext cx="4810080" cy="1508400"/>
          </a:xfrm>
          <a:prstGeom prst="rect">
            <a:avLst/>
          </a:prstGeom>
          <a:ln w="12700">
            <a:miter lim="400000"/>
          </a:ln>
        </p:spPr>
      </p:pic>
    </p:spTree>
    <p:extLst>
      <p:ext uri="{BB962C8B-B14F-4D97-AF65-F5344CB8AC3E}">
        <p14:creationId xmlns:p14="http://schemas.microsoft.com/office/powerpoint/2010/main" val="1947155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584186" hangingPunct="0">
              <a:defRPr/>
            </a:lvl1pPr>
          </a:lstStyle>
          <a:p>
            <a:r>
              <a:rPr lang="en-GB" kern="0" dirty="0">
                <a:solidFill>
                  <a:srgbClr val="2A2A2A"/>
                </a:solidFill>
                <a:sym typeface="Helvetica Light"/>
              </a:rPr>
              <a:t>www.metoffice.gov.uk																									                       © Crown Copyright,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
        <p:nvSpPr>
          <p:cNvPr id="6" name="TextBox 5"/>
          <p:cNvSpPr txBox="1"/>
          <p:nvPr userDrawn="1"/>
        </p:nvSpPr>
        <p:spPr>
          <a:xfrm>
            <a:off x="527053" y="2523577"/>
            <a:ext cx="11936050" cy="16980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8" tIns="190498" rIns="190498" bIns="190498" numCol="1" spcCol="38100" rtlCol="0" anchor="ctr">
            <a:spAutoFit/>
          </a:bodyPr>
          <a:lstStyle/>
          <a:p>
            <a:pPr marL="0" marR="0" indent="0" algn="l" defTabSz="1557828" rtl="0" fontAlgn="auto" latinLnBrk="0" hangingPunct="0">
              <a:lnSpc>
                <a:spcPct val="100000"/>
              </a:lnSpc>
              <a:spcBef>
                <a:spcPts val="0"/>
              </a:spcBef>
              <a:spcAft>
                <a:spcPts val="0"/>
              </a:spcAft>
              <a:buClrTx/>
              <a:buSzTx/>
              <a:buFontTx/>
              <a:buNone/>
              <a:tabLst/>
            </a:pPr>
            <a:r>
              <a:rPr kumimoji="0" lang="en-GB" sz="8534" b="1" i="0" u="none" strike="noStrike" cap="none" spc="0" normalizeH="0" baseline="0" dirty="0">
                <a:ln>
                  <a:noFill/>
                </a:ln>
                <a:solidFill>
                  <a:schemeClr val="tx1"/>
                </a:solidFill>
                <a:effectLst/>
                <a:uFillTx/>
                <a:latin typeface="Calibri" panose="020F0502020204030204" pitchFamily="34" charset="0"/>
                <a:ea typeface="+mn-ea"/>
                <a:cs typeface="+mn-cs"/>
                <a:sym typeface="Helvetica Light"/>
              </a:rPr>
              <a:t>Presentation title</a:t>
            </a:r>
          </a:p>
        </p:txBody>
      </p:sp>
    </p:spTree>
    <p:extLst>
      <p:ext uri="{BB962C8B-B14F-4D97-AF65-F5344CB8AC3E}">
        <p14:creationId xmlns:p14="http://schemas.microsoft.com/office/powerpoint/2010/main" val="272099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186" hangingPunct="0">
              <a:defRPr/>
            </a:lvl1pPr>
          </a:lstStyle>
          <a:p>
            <a:r>
              <a:rPr lang="en-GB" kern="0" dirty="0">
                <a:solidFill>
                  <a:srgbClr val="2A2A2A"/>
                </a:solidFill>
                <a:sym typeface="Helvetica Light"/>
              </a:rPr>
              <a:t>www.metoffice.gov.uk																									                       © Crown Copyright,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97584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43"/>
            <a:ext cx="24384000" cy="1096962"/>
          </a:xfrm>
          <a:prstGeom prst="rect">
            <a:avLst/>
          </a:prstGeom>
        </p:spPr>
        <p:txBody>
          <a:bodyPr/>
          <a:lstStyle>
            <a:lvl1pPr defTabSz="584186" hangingPunct="0">
              <a:defRPr/>
            </a:lvl1pPr>
          </a:lstStyle>
          <a:p>
            <a:r>
              <a:rPr lang="en-GB" kern="0" dirty="0">
                <a:solidFill>
                  <a:srgbClr val="2A2A2A"/>
                </a:solidFill>
                <a:sym typeface="Helvetica Light"/>
              </a:rPr>
              <a:t>www.metoffice.gov.uk																									                       © Crown Copyright, Met Office</a:t>
            </a:r>
          </a:p>
        </p:txBody>
      </p:sp>
      <p:sp>
        <p:nvSpPr>
          <p:cNvPr id="7" name="Shape 48"/>
          <p:cNvSpPr/>
          <p:nvPr userDrawn="1"/>
        </p:nvSpPr>
        <p:spPr>
          <a:xfrm>
            <a:off x="-3" y="-16024"/>
            <a:ext cx="24384006" cy="183371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179486" y="108000"/>
            <a:ext cx="4810080" cy="1508400"/>
          </a:xfrm>
          <a:prstGeom prst="rect">
            <a:avLst/>
          </a:prstGeom>
          <a:ln w="12700">
            <a:miter lim="400000"/>
          </a:ln>
        </p:spPr>
      </p:pic>
      <p:sp>
        <p:nvSpPr>
          <p:cNvPr id="8" name="Title 2"/>
          <p:cNvSpPr>
            <a:spLocks noGrp="1"/>
          </p:cNvSpPr>
          <p:nvPr>
            <p:ph type="title" hasCustomPrompt="1"/>
          </p:nvPr>
        </p:nvSpPr>
        <p:spPr>
          <a:xfrm>
            <a:off x="527050" y="2772754"/>
            <a:ext cx="22500000" cy="1218154"/>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557210" y="4697414"/>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36500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908467" y="271022"/>
            <a:ext cx="18533534" cy="1054135"/>
          </a:xfrm>
        </p:spPr>
        <p:txBody>
          <a:bodyPr/>
          <a:lstStyle>
            <a:lvl1pPr algn="r">
              <a:defRPr sz="6400" b="1">
                <a:latin typeface="Calibri" panose="020F0502020204030204" pitchFamily="34" charset="0"/>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186" hangingPunct="0">
              <a:defRPr/>
            </a:lvl1pPr>
          </a:lstStyle>
          <a:p>
            <a:r>
              <a:rPr lang="en-GB" kern="0" dirty="0">
                <a:solidFill>
                  <a:srgbClr val="2A2A2A"/>
                </a:solidFill>
                <a:sym typeface="Helvetica Light"/>
              </a:rPr>
              <a:t>www.metoffice.gov.uk																									                       © Crown Copyright, Met Office</a:t>
            </a:r>
          </a:p>
        </p:txBody>
      </p:sp>
      <p:sp>
        <p:nvSpPr>
          <p:cNvPr id="5" name="Text Placeholder 4"/>
          <p:cNvSpPr>
            <a:spLocks noGrp="1"/>
          </p:cNvSpPr>
          <p:nvPr>
            <p:ph type="body" sz="quarter" idx="11"/>
          </p:nvPr>
        </p:nvSpPr>
        <p:spPr>
          <a:xfrm>
            <a:off x="760025" y="2739242"/>
            <a:ext cx="22373110" cy="9195584"/>
          </a:xfrm>
          <a:prstGeom prst="rect">
            <a:avLst/>
          </a:prstGeom>
        </p:spPr>
        <p:txBody>
          <a:bodyPr>
            <a:noAutofit/>
          </a:bodyPr>
          <a:lstStyle>
            <a:lvl1pPr marL="0" indent="0">
              <a:buFont typeface="Arial" panose="020B0604020202020204" pitchFamily="34" charset="0"/>
              <a:buNone/>
              <a:defRPr sz="4800">
                <a:latin typeface="Calibri" panose="020F0502020204030204" pitchFamily="34" charset="0"/>
              </a:defRPr>
            </a:lvl1pPr>
            <a:lvl2pPr>
              <a:defRPr sz="4266"/>
            </a:lvl2pPr>
            <a:lvl4pPr marL="1800" indent="0">
              <a:buNone/>
              <a:defRPr/>
            </a:lvl4pPr>
            <a:lvl6pPr>
              <a:defRPr sz="4266"/>
            </a:lvl6pPr>
            <a:lvl7pPr>
              <a:defRPr sz="3200"/>
            </a:lvl7pPr>
            <a:lvl8pPr>
              <a:defRPr sz="2934"/>
            </a:lvl8p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a:p>
            <a:pPr lvl="0"/>
            <a:endParaRPr lang="en-US" dirty="0"/>
          </a:p>
        </p:txBody>
      </p:sp>
    </p:spTree>
    <p:extLst>
      <p:ext uri="{BB962C8B-B14F-4D97-AF65-F5344CB8AC3E}">
        <p14:creationId xmlns:p14="http://schemas.microsoft.com/office/powerpoint/2010/main" val="62217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261315" y="614254"/>
            <a:ext cx="12143458" cy="1054135"/>
          </a:xfrm>
        </p:spPr>
        <p:txBody>
          <a:bodyPr/>
          <a:lstStyle>
            <a:lvl1pPr algn="r">
              <a:defRPr sz="6400" b="1">
                <a:latin typeface="Calibri" panose="020F0502020204030204" pitchFamily="34" charset="0"/>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186" hangingPunct="0">
              <a:defRPr/>
            </a:lvl1pPr>
          </a:lstStyle>
          <a:p>
            <a:r>
              <a:rPr lang="en-GB" kern="0" dirty="0">
                <a:solidFill>
                  <a:srgbClr val="2A2A2A"/>
                </a:solidFill>
                <a:sym typeface="Helvetica Light"/>
              </a:rPr>
              <a:t>www.metoffice.gov.uk																									                       © Crown Copyright, Met Office</a:t>
            </a:r>
          </a:p>
        </p:txBody>
      </p:sp>
      <p:sp>
        <p:nvSpPr>
          <p:cNvPr id="5" name="Text Placeholder 4"/>
          <p:cNvSpPr>
            <a:spLocks noGrp="1"/>
          </p:cNvSpPr>
          <p:nvPr>
            <p:ph type="body" sz="quarter" idx="11"/>
          </p:nvPr>
        </p:nvSpPr>
        <p:spPr>
          <a:xfrm>
            <a:off x="760025" y="2940970"/>
            <a:ext cx="22373110" cy="8993856"/>
          </a:xfrm>
          <a:prstGeom prst="rect">
            <a:avLst/>
          </a:prstGeom>
        </p:spPr>
        <p:txBody>
          <a:bodyPr>
            <a:noAutofit/>
          </a:bodyPr>
          <a:lstStyle>
            <a:lvl1pPr marL="0" indent="0">
              <a:buFont typeface="Arial" panose="020B0604020202020204" pitchFamily="34" charset="0"/>
              <a:buNone/>
              <a:defRPr sz="4800">
                <a:latin typeface="Calibri" panose="020F0502020204030204" pitchFamily="34" charset="0"/>
              </a:defRPr>
            </a:lvl1pPr>
            <a:lvl4pPr marL="1800" indent="0">
              <a:buNone/>
              <a:defRPr/>
            </a:lvl4p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a:p>
            <a:pPr lvl="0"/>
            <a:endParaRPr lang="en-US" dirty="0"/>
          </a:p>
        </p:txBody>
      </p:sp>
      <p:pic>
        <p:nvPicPr>
          <p:cNvPr id="26" name="Picture 25"/>
          <p:cNvPicPr>
            <a:picLocks noChangeAspect="1"/>
          </p:cNvPicPr>
          <p:nvPr userDrawn="1"/>
        </p:nvPicPr>
        <p:blipFill>
          <a:blip r:embed="rId2" cstate="print"/>
          <a:stretch>
            <a:fillRect/>
          </a:stretch>
        </p:blipFill>
        <p:spPr>
          <a:xfrm>
            <a:off x="283279" y="282890"/>
            <a:ext cx="10568534" cy="1868640"/>
          </a:xfrm>
          <a:prstGeom prst="rect">
            <a:avLst/>
          </a:prstGeom>
        </p:spPr>
      </p:pic>
    </p:spTree>
    <p:extLst>
      <p:ext uri="{BB962C8B-B14F-4D97-AF65-F5344CB8AC3E}">
        <p14:creationId xmlns:p14="http://schemas.microsoft.com/office/powerpoint/2010/main" val="79237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42000" y="176085"/>
            <a:ext cx="22500000" cy="1218154"/>
          </a:xfrm>
        </p:spPr>
        <p:txBody>
          <a:bodyPr/>
          <a:lstStyle>
            <a:lvl1pPr>
              <a:defRPr sz="7466">
                <a:latin typeface="Calibri" panose="020F0502020204030204" pitchFamily="34" charset="0"/>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186" hangingPunct="0">
              <a:defRPr/>
            </a:lvl1pPr>
          </a:lstStyle>
          <a:p>
            <a:r>
              <a:rPr lang="en-GB" kern="0" dirty="0">
                <a:solidFill>
                  <a:srgbClr val="2A2A2A"/>
                </a:solidFill>
                <a:sym typeface="Helvetica Light"/>
              </a:rPr>
              <a:t>www.metoffice.gov.uk																									                       © Crown Copyright, Met Office</a:t>
            </a:r>
          </a:p>
        </p:txBody>
      </p:sp>
      <p:sp>
        <p:nvSpPr>
          <p:cNvPr id="5" name="Text Placeholder 4"/>
          <p:cNvSpPr>
            <a:spLocks noGrp="1"/>
          </p:cNvSpPr>
          <p:nvPr>
            <p:ph type="body" sz="quarter" idx="11" hasCustomPrompt="1"/>
          </p:nvPr>
        </p:nvSpPr>
        <p:spPr>
          <a:xfrm>
            <a:off x="527055" y="2770911"/>
            <a:ext cx="10801350" cy="9163918"/>
          </a:xfrm>
          <a:prstGeom prst="rect">
            <a:avLst/>
          </a:prstGeom>
        </p:spPr>
        <p:txBody>
          <a:bodyPr numCol="1" spcCol="0">
            <a:noAutofit/>
          </a:bodyPr>
          <a:lstStyle>
            <a:lvl1pPr>
              <a:defRPr sz="4800">
                <a:latin typeface="Calibri" panose="020F0502020204030204" pitchFamily="34" charset="0"/>
              </a:defRPr>
            </a:lvl1pPr>
          </a:lstStyle>
          <a:p>
            <a:pPr lvl="0"/>
            <a:r>
              <a:rPr lang="en-GB" dirty="0"/>
              <a:t>  </a:t>
            </a:r>
            <a:endParaRPr lang="en-US" dirty="0"/>
          </a:p>
        </p:txBody>
      </p:sp>
      <p:sp>
        <p:nvSpPr>
          <p:cNvPr id="6" name="Text Placeholder 4"/>
          <p:cNvSpPr>
            <a:spLocks noGrp="1"/>
          </p:cNvSpPr>
          <p:nvPr>
            <p:ph type="body" sz="quarter" idx="13" hasCustomPrompt="1"/>
          </p:nvPr>
        </p:nvSpPr>
        <p:spPr>
          <a:xfrm>
            <a:off x="12228515" y="2770911"/>
            <a:ext cx="10801350" cy="9163918"/>
          </a:xfrm>
          <a:prstGeom prst="rect">
            <a:avLst/>
          </a:prstGeom>
        </p:spPr>
        <p:txBody>
          <a:bodyPr numCol="1" spcCol="0">
            <a:noAutofit/>
          </a:bodyPr>
          <a:lstStyle>
            <a:lvl1pPr>
              <a:defRPr sz="4800">
                <a:latin typeface="Calibri" panose="020F0502020204030204" pitchFamily="34" charset="0"/>
              </a:defRPr>
            </a:lvl1pPr>
          </a:lstStyle>
          <a:p>
            <a:pPr lvl="0"/>
            <a:r>
              <a:rPr lang="en-GB" dirty="0"/>
              <a:t> </a:t>
            </a:r>
            <a:endParaRPr lang="en-US" dirty="0"/>
          </a:p>
        </p:txBody>
      </p:sp>
    </p:spTree>
    <p:extLst>
      <p:ext uri="{BB962C8B-B14F-4D97-AF65-F5344CB8AC3E}">
        <p14:creationId xmlns:p14="http://schemas.microsoft.com/office/powerpoint/2010/main" val="349834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186" hangingPunct="0">
              <a:defRPr/>
            </a:lvl1pPr>
          </a:lstStyle>
          <a:p>
            <a:r>
              <a:rPr lang="en-GB" kern="0" dirty="0">
                <a:solidFill>
                  <a:srgbClr val="2A2A2A"/>
                </a:solidFill>
                <a:sym typeface="Helvetica Light"/>
              </a:rPr>
              <a:t>www.metoffice.gov.uk																										               © Crown Copyright, Met Office</a:t>
            </a:r>
          </a:p>
        </p:txBody>
      </p:sp>
      <p:sp>
        <p:nvSpPr>
          <p:cNvPr id="5" name="Text Placeholder 4"/>
          <p:cNvSpPr>
            <a:spLocks noGrp="1"/>
          </p:cNvSpPr>
          <p:nvPr>
            <p:ph type="body" sz="quarter" idx="11" hasCustomPrompt="1"/>
          </p:nvPr>
        </p:nvSpPr>
        <p:spPr>
          <a:xfrm>
            <a:off x="542887" y="2979510"/>
            <a:ext cx="6877050" cy="7213600"/>
          </a:xfrm>
          <a:prstGeom prst="rect">
            <a:avLst/>
          </a:prstGeom>
        </p:spPr>
        <p:txBody>
          <a:bodyPr numCol="1" spcCol="0">
            <a:noAutofit/>
          </a:bodyPr>
          <a:lstStyle>
            <a:lvl1pPr>
              <a:defRPr sz="4266"/>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8354975" y="2979510"/>
            <a:ext cx="6877050" cy="7213600"/>
          </a:xfrm>
          <a:prstGeom prst="rect">
            <a:avLst/>
          </a:prstGeom>
        </p:spPr>
        <p:txBody>
          <a:bodyPr numCol="1" spcCol="0">
            <a:noAutofit/>
          </a:bodyPr>
          <a:lstStyle>
            <a:lvl1pPr>
              <a:defRPr sz="4266"/>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16168649" y="2955696"/>
            <a:ext cx="6877050" cy="7213600"/>
          </a:xfrm>
          <a:prstGeom prst="rect">
            <a:avLst/>
          </a:prstGeom>
        </p:spPr>
        <p:txBody>
          <a:bodyPr numCol="1" spcCol="0">
            <a:noAutofit/>
          </a:bodyPr>
          <a:lstStyle>
            <a:lvl1pPr>
              <a:defRPr sz="4266"/>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93446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186" hangingPunct="0">
              <a:defRPr/>
            </a:lvl1pPr>
          </a:lstStyle>
          <a:p>
            <a:r>
              <a:rPr lang="en-GB" kern="0" dirty="0">
                <a:solidFill>
                  <a:srgbClr val="2A2A2A"/>
                </a:solidFill>
                <a:sym typeface="Helvetica Light"/>
              </a:rPr>
              <a:t>www.metoffice.gov.uk																									                       © Crown Copyright, Met Office</a:t>
            </a:r>
          </a:p>
        </p:txBody>
      </p:sp>
      <p:sp>
        <p:nvSpPr>
          <p:cNvPr id="6" name="Picture Placeholder 4"/>
          <p:cNvSpPr>
            <a:spLocks noGrp="1"/>
          </p:cNvSpPr>
          <p:nvPr>
            <p:ph type="pic" sz="quarter" idx="16" hasCustomPrompt="1"/>
          </p:nvPr>
        </p:nvSpPr>
        <p:spPr>
          <a:xfrm>
            <a:off x="0" y="1997079"/>
            <a:ext cx="24384000" cy="10621962"/>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281601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12192000" y="0"/>
            <a:ext cx="12191999" cy="12619038"/>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a:defRPr/>
            </a:lvl1pPr>
          </a:lstStyle>
          <a:p>
            <a:r>
              <a:rPr lang="en-GB" dirty="0"/>
              <a:t>www.metoffice.gov.uk																										                       © Crown Copyright 2017, Met Office</a:t>
            </a:r>
          </a:p>
        </p:txBody>
      </p:sp>
      <p:sp>
        <p:nvSpPr>
          <p:cNvPr id="15" name="Text Placeholder 4"/>
          <p:cNvSpPr>
            <a:spLocks noGrp="1"/>
          </p:cNvSpPr>
          <p:nvPr>
            <p:ph type="body" sz="quarter" idx="11" hasCustomPrompt="1"/>
          </p:nvPr>
        </p:nvSpPr>
        <p:spPr>
          <a:xfrm>
            <a:off x="527051" y="4730071"/>
            <a:ext cx="10801350" cy="7237412"/>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527050" y="2772753"/>
            <a:ext cx="22500000" cy="1569660"/>
          </a:xfrm>
        </p:spPr>
        <p:txBody>
          <a:bodyPr/>
          <a:lstStyle>
            <a:lvl1pPr>
              <a:defRPr/>
            </a:lvl1pPr>
          </a:lstStyle>
          <a:p>
            <a:r>
              <a:rPr lang="en-US" dirty="0"/>
              <a:t>Slide title</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3" y="4697419"/>
            <a:ext cx="24384006" cy="9049774"/>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584186" hangingPunct="0">
              <a:defRPr/>
            </a:lvl1pPr>
          </a:lstStyle>
          <a:p>
            <a:r>
              <a:rPr lang="en-GB" kern="0" dirty="0">
                <a:solidFill>
                  <a:srgbClr val="2A2A2A"/>
                </a:solidFill>
                <a:sym typeface="Helvetica Light"/>
              </a:rPr>
              <a:t>www.metoffice.gov.uk																									                 © Crown Copyright,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2266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3" y="4697419"/>
            <a:ext cx="24384006" cy="9049774"/>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584186" hangingPunct="0">
              <a:defRPr/>
            </a:lvl1pPr>
          </a:lstStyle>
          <a:p>
            <a:r>
              <a:rPr lang="en-GB" kern="0" dirty="0">
                <a:solidFill>
                  <a:srgbClr val="2A2A2A"/>
                </a:solidFill>
                <a:sym typeface="Helvetica Light"/>
              </a:rPr>
              <a:t>www.metoffice.gov.uk																									                 © Crown Copyright,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76783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3" y="4697419"/>
            <a:ext cx="24384006" cy="9049774"/>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584186"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429474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3" y="4697419"/>
            <a:ext cx="24384006" cy="9049774"/>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584186"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59521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3" y="4697419"/>
            <a:ext cx="24384006" cy="9049774"/>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71438" tIns="71438" rIns="71438" bIns="71438" anchor="ctr"/>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584186"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08865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1" y="4697414"/>
            <a:ext cx="24384006" cy="8308200"/>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71438" tIns="71438" rIns="71438" bIns="71438" anchor="t" anchorCtr="0"/>
          <a:lstStyle>
            <a:lvl1pPr>
              <a:defRPr sz="3200">
                <a:solidFill>
                  <a:srgbClr val="FFFFFF"/>
                </a:solidFill>
              </a:defRPr>
            </a:lvl1pPr>
          </a:lstStyle>
          <a:p>
            <a:pPr marL="0" marR="0" lvl="0" indent="0" algn="ctr" defTabSz="584186"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285753" y="5391150"/>
            <a:ext cx="21267738" cy="720168"/>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598562" y="8351507"/>
            <a:ext cx="934856" cy="1031734"/>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526675" y="9801523"/>
            <a:ext cx="1078630" cy="1031734"/>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526675" y="6979487"/>
            <a:ext cx="1078630" cy="915638"/>
          </a:xfrm>
          <a:prstGeom prst="rect">
            <a:avLst/>
          </a:prstGeom>
          <a:ln w="12700">
            <a:miter lim="400000"/>
          </a:ln>
        </p:spPr>
      </p:pic>
      <p:sp>
        <p:nvSpPr>
          <p:cNvPr id="2" name="Footer Placeholder 1"/>
          <p:cNvSpPr>
            <a:spLocks noGrp="1"/>
          </p:cNvSpPr>
          <p:nvPr>
            <p:ph type="ftr" sz="quarter" idx="17"/>
          </p:nvPr>
        </p:nvSpPr>
        <p:spPr/>
        <p:txBody>
          <a:bodyPr/>
          <a:lstStyle>
            <a:lvl1pPr algn="l" defTabSz="5841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1406917" y="6857979"/>
            <a:ext cx="20900638" cy="992579"/>
          </a:xfrm>
          <a:prstGeom prst="rect">
            <a:avLst/>
          </a:prstGeom>
        </p:spPr>
        <p:txBody>
          <a:bodyPr lIns="270000" anchor="t">
            <a:spAutoFit/>
          </a:bodyPr>
          <a:lstStyle>
            <a:lvl1pPr marL="0" indent="0" defTabSz="914378">
              <a:lnSpc>
                <a:spcPct val="150000"/>
              </a:lnSpc>
              <a:spcBef>
                <a:spcPts val="800"/>
              </a:spcBef>
              <a:buSzTx/>
              <a:buNone/>
              <a:defRPr sz="40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1425578" y="8286229"/>
            <a:ext cx="20881976" cy="992579"/>
          </a:xfrm>
          <a:prstGeom prst="rect">
            <a:avLst/>
          </a:prstGeom>
        </p:spPr>
        <p:txBody>
          <a:bodyPr lIns="270000" anchor="t">
            <a:spAutoFit/>
          </a:bodyPr>
          <a:lstStyle>
            <a:lvl1pPr marL="0" indent="0" defTabSz="914378">
              <a:lnSpc>
                <a:spcPct val="150000"/>
              </a:lnSpc>
              <a:spcBef>
                <a:spcPts val="800"/>
              </a:spcBef>
              <a:buSzTx/>
              <a:buNone/>
              <a:defRPr sz="40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1406914" y="9768301"/>
            <a:ext cx="3547472" cy="992579"/>
          </a:xfrm>
          <a:prstGeom prst="rect">
            <a:avLst/>
          </a:prstGeom>
        </p:spPr>
        <p:txBody>
          <a:bodyPr wrap="square" lIns="270000" anchor="t">
            <a:spAutoFit/>
          </a:bodyPr>
          <a:lstStyle>
            <a:lvl1pPr marL="0" indent="0" defTabSz="914378">
              <a:lnSpc>
                <a:spcPct val="150000"/>
              </a:lnSpc>
              <a:spcBef>
                <a:spcPts val="800"/>
              </a:spcBef>
              <a:buSzTx/>
              <a:buNone/>
              <a:defRPr sz="40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4621638" y="9768301"/>
            <a:ext cx="4511288" cy="992579"/>
          </a:xfrm>
          <a:prstGeom prst="rect">
            <a:avLst/>
          </a:prstGeom>
        </p:spPr>
        <p:txBody>
          <a:bodyPr wrap="square" lIns="270000" anchor="t">
            <a:spAutoFit/>
          </a:bodyPr>
          <a:lstStyle>
            <a:lvl1pPr marL="0" indent="0" defTabSz="914378">
              <a:lnSpc>
                <a:spcPct val="150000"/>
              </a:lnSpc>
              <a:spcBef>
                <a:spcPts val="800"/>
              </a:spcBef>
              <a:buSzTx/>
              <a:buNone/>
              <a:defRPr sz="40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9568236" y="9768301"/>
            <a:ext cx="5293144" cy="992579"/>
          </a:xfrm>
          <a:prstGeom prst="rect">
            <a:avLst/>
          </a:prstGeom>
        </p:spPr>
        <p:txBody>
          <a:bodyPr wrap="square" lIns="270000" anchor="t">
            <a:spAutoFit/>
          </a:bodyPr>
          <a:lstStyle>
            <a:lvl1pPr marL="0" indent="0" defTabSz="914378">
              <a:lnSpc>
                <a:spcPct val="150000"/>
              </a:lnSpc>
              <a:spcBef>
                <a:spcPts val="800"/>
              </a:spcBef>
              <a:buSzTx/>
              <a:buNone/>
              <a:defRPr sz="40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14478994" y="9768301"/>
            <a:ext cx="4511288" cy="992579"/>
          </a:xfrm>
          <a:prstGeom prst="rect">
            <a:avLst/>
          </a:prstGeom>
        </p:spPr>
        <p:txBody>
          <a:bodyPr wrap="square" lIns="270000" anchor="t">
            <a:spAutoFit/>
          </a:bodyPr>
          <a:lstStyle>
            <a:lvl1pPr marL="0" indent="0" defTabSz="914378">
              <a:lnSpc>
                <a:spcPct val="150000"/>
              </a:lnSpc>
              <a:spcBef>
                <a:spcPts val="800"/>
              </a:spcBef>
              <a:buSzTx/>
              <a:buNone/>
              <a:defRPr sz="40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40298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760025" y="2940970"/>
            <a:ext cx="22373110" cy="8993856"/>
          </a:xfrm>
          <a:prstGeom prst="rect">
            <a:avLst/>
          </a:prstGeom>
        </p:spPr>
        <p:txBody>
          <a:bodyPr>
            <a:noAutofit/>
          </a:bodyPr>
          <a:lstStyle>
            <a:lvl1pPr marL="0" indent="0">
              <a:buFont typeface="Arial" panose="020B0604020202020204" pitchFamily="34" charset="0"/>
              <a:buNone/>
              <a:defRPr sz="4800">
                <a:latin typeface="Calibri" panose="020F0502020204030204" pitchFamily="34" charset="0"/>
              </a:defRPr>
            </a:lvl1pPr>
            <a:lvl4pPr marL="1800" indent="0">
              <a:buNone/>
              <a:defRPr/>
            </a:lvl4p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a:p>
            <a:pPr lvl="0"/>
            <a:endParaRPr lang="en-US" dirty="0"/>
          </a:p>
        </p:txBody>
      </p:sp>
    </p:spTree>
    <p:extLst>
      <p:ext uri="{BB962C8B-B14F-4D97-AF65-F5344CB8AC3E}">
        <p14:creationId xmlns:p14="http://schemas.microsoft.com/office/powerpoint/2010/main" val="326907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24384000" cy="13716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2" y="4697413"/>
            <a:ext cx="22502813"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5"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584207"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650199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24384000" cy="13716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527051" y="4697413"/>
            <a:ext cx="22500000" cy="163121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179485" y="108000"/>
            <a:ext cx="4810080" cy="15084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584207"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884234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557211"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8201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r>
              <a:rPr lang="en-GB" dirty="0"/>
              <a:t>www.metoffice.gov.uk																										                       © Crown Copyright 2017, Met Office</a:t>
            </a:r>
          </a:p>
        </p:txBody>
      </p:sp>
      <p:sp>
        <p:nvSpPr>
          <p:cNvPr id="15" name="Text Placeholder 4"/>
          <p:cNvSpPr>
            <a:spLocks noGrp="1"/>
          </p:cNvSpPr>
          <p:nvPr>
            <p:ph type="body" sz="quarter" idx="11" hasCustomPrompt="1"/>
          </p:nvPr>
        </p:nvSpPr>
        <p:spPr>
          <a:xfrm>
            <a:off x="527051" y="4730071"/>
            <a:ext cx="10801350" cy="7237412"/>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12191999" y="4697413"/>
            <a:ext cx="10837863" cy="7237412"/>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527050" y="2772753"/>
            <a:ext cx="22500000" cy="156966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30184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557211"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63391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5711827"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20082906" y="641373"/>
            <a:ext cx="4252461" cy="54000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0" marR="0" lvl="0" indent="0" algn="l" defTabSz="914411" rtl="0" eaLnBrk="1" fontAlgn="auto" latinLnBrk="0" hangingPunct="0">
              <a:lnSpc>
                <a:spcPct val="90000"/>
              </a:lnSpc>
              <a:spcBef>
                <a:spcPts val="800"/>
              </a:spcBef>
              <a:spcAft>
                <a:spcPts val="0"/>
              </a:spcAft>
              <a:buClrTx/>
              <a:buSzTx/>
              <a:buFontTx/>
              <a:buNone/>
              <a:tabLst/>
              <a:defRPr sz="2100">
                <a:solidFill>
                  <a:srgbClr val="2A2A2A"/>
                </a:solidFill>
                <a:latin typeface="Arial"/>
                <a:ea typeface="Arial"/>
                <a:cs typeface="Arial"/>
                <a:sym typeface="Arial"/>
              </a:defRPr>
            </a:pPr>
            <a:r>
              <a:rPr kumimoji="0" sz="2133" b="0" i="0" u="none" strike="noStrike" kern="0" cap="none" spc="0" normalizeH="0" baseline="0" noProof="0" dirty="0">
                <a:ln>
                  <a:noFill/>
                </a:ln>
                <a:solidFill>
                  <a:srgbClr val="2A2A2A"/>
                </a:solidFill>
                <a:effectLst/>
                <a:uLnTx/>
                <a:uFillTx/>
                <a:latin typeface="Arial"/>
                <a:cs typeface="Arial"/>
                <a:sym typeface="Arial"/>
              </a:rPr>
              <a:t>Working together </a:t>
            </a:r>
            <a:br>
              <a:rPr kumimoji="0" sz="2133" b="0" i="0" u="none" strike="noStrike" kern="0" cap="none" spc="0" normalizeH="0" baseline="0" noProof="0" dirty="0">
                <a:ln>
                  <a:noFill/>
                </a:ln>
                <a:solidFill>
                  <a:srgbClr val="2A2A2A"/>
                </a:solidFill>
                <a:effectLst/>
                <a:uLnTx/>
                <a:uFillTx/>
                <a:latin typeface="Arial"/>
                <a:cs typeface="Arial"/>
                <a:sym typeface="Arial"/>
              </a:rPr>
            </a:br>
            <a:r>
              <a:rPr kumimoji="0" sz="2133"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5939123" y="545469"/>
            <a:ext cx="3136336" cy="720000"/>
          </a:xfrm>
          <a:prstGeom prst="rect">
            <a:avLst/>
          </a:prstGeom>
          <a:noFill/>
          <a:ln>
            <a:noFill/>
          </a:ln>
        </p:spPr>
        <p:txBody>
          <a:bodyPr wrap="square" lIns="68579" tIns="34289" rIns="68579" bIns="34289" anchor="t">
            <a:noAutofit/>
          </a:bodyPr>
          <a:lstStyle>
            <a:lvl1pPr marL="0" indent="0">
              <a:buNone/>
              <a:defRPr sz="2133">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9541161"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sp>
        <p:nvSpPr>
          <p:cNvPr id="71" name="Shape 71"/>
          <p:cNvSpPr>
            <a:spLocks noGrp="1"/>
          </p:cNvSpPr>
          <p:nvPr>
            <p:ph type="pic" sz="quarter" idx="15"/>
          </p:nvPr>
        </p:nvSpPr>
        <p:spPr>
          <a:xfrm>
            <a:off x="13141609"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9309101"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12912725"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16513176" y="360000"/>
            <a:ext cx="0" cy="1080000"/>
          </a:xfrm>
          <a:prstGeom prst="line">
            <a:avLst/>
          </a:prstGeom>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16729873"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sp>
        <p:nvSpPr>
          <p:cNvPr id="17" name="Title 2"/>
          <p:cNvSpPr>
            <a:spLocks noGrp="1"/>
          </p:cNvSpPr>
          <p:nvPr>
            <p:ph type="title" hasCustomPrompt="1"/>
          </p:nvPr>
        </p:nvSpPr>
        <p:spPr>
          <a:xfrm>
            <a:off x="527051" y="2772754"/>
            <a:ext cx="22500000" cy="1546577"/>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557211"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14812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41"/>
            <a:ext cx="24384000" cy="1096963"/>
          </a:xfrm>
          <a:prstGeom prst="rect">
            <a:avLst/>
          </a:prstGeom>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3" y="-16024"/>
            <a:ext cx="24384005" cy="183371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179485" y="108000"/>
            <a:ext cx="4810080" cy="1508400"/>
          </a:xfrm>
          <a:prstGeom prst="rect">
            <a:avLst/>
          </a:prstGeom>
          <a:ln w="12700">
            <a:miter lim="400000"/>
          </a:ln>
        </p:spPr>
      </p:pic>
      <p:sp>
        <p:nvSpPr>
          <p:cNvPr id="8" name="Title 2"/>
          <p:cNvSpPr>
            <a:spLocks noGrp="1"/>
          </p:cNvSpPr>
          <p:nvPr>
            <p:ph type="title" hasCustomPrompt="1"/>
          </p:nvPr>
        </p:nvSpPr>
        <p:spPr>
          <a:xfrm>
            <a:off x="527051" y="2772754"/>
            <a:ext cx="22500000" cy="1546577"/>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557211"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9501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12619041"/>
            <a:ext cx="24384000" cy="1096963"/>
          </a:xfrm>
          <a:prstGeom prst="rect">
            <a:avLst/>
          </a:prstGeom>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3" y="-16024"/>
            <a:ext cx="24384005" cy="183371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5711827"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20082906" y="641373"/>
            <a:ext cx="4252461" cy="54000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0" marR="0" lvl="0" indent="0" algn="l" defTabSz="914411" rtl="0" eaLnBrk="1" fontAlgn="auto" latinLnBrk="0" hangingPunct="0">
              <a:lnSpc>
                <a:spcPct val="90000"/>
              </a:lnSpc>
              <a:spcBef>
                <a:spcPts val="800"/>
              </a:spcBef>
              <a:spcAft>
                <a:spcPts val="0"/>
              </a:spcAft>
              <a:buClrTx/>
              <a:buSzTx/>
              <a:buFontTx/>
              <a:buNone/>
              <a:tabLst/>
              <a:defRPr sz="2100">
                <a:solidFill>
                  <a:srgbClr val="2A2A2A"/>
                </a:solidFill>
                <a:latin typeface="Arial"/>
                <a:ea typeface="Arial"/>
                <a:cs typeface="Arial"/>
                <a:sym typeface="Arial"/>
              </a:defRPr>
            </a:pPr>
            <a:r>
              <a:rPr kumimoji="0" sz="2133" b="0" i="0" u="none" strike="noStrike" kern="0" cap="none" spc="0" normalizeH="0" baseline="0" noProof="0" dirty="0">
                <a:ln>
                  <a:noFill/>
                </a:ln>
                <a:solidFill>
                  <a:srgbClr val="FFFFFF"/>
                </a:solidFill>
                <a:effectLst/>
                <a:uLnTx/>
                <a:uFillTx/>
                <a:latin typeface="Arial"/>
                <a:cs typeface="Arial"/>
                <a:sym typeface="Arial"/>
              </a:rPr>
              <a:t>Working together </a:t>
            </a:r>
            <a:br>
              <a:rPr kumimoji="0" sz="2133" b="0" i="0" u="none" strike="noStrike" kern="0" cap="none" spc="0" normalizeH="0" baseline="0" noProof="0" dirty="0">
                <a:ln>
                  <a:noFill/>
                </a:ln>
                <a:solidFill>
                  <a:srgbClr val="FFFFFF"/>
                </a:solidFill>
                <a:effectLst/>
                <a:uLnTx/>
                <a:uFillTx/>
                <a:latin typeface="Arial"/>
                <a:cs typeface="Arial"/>
                <a:sym typeface="Arial"/>
              </a:rPr>
            </a:br>
            <a:r>
              <a:rPr kumimoji="0" sz="2133"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5939123" y="545469"/>
            <a:ext cx="3136336" cy="720000"/>
          </a:xfrm>
          <a:prstGeom prst="rect">
            <a:avLst/>
          </a:prstGeom>
          <a:noFill/>
          <a:ln>
            <a:noFill/>
          </a:ln>
        </p:spPr>
        <p:txBody>
          <a:bodyPr wrap="square" lIns="68579" tIns="34289" rIns="68579" bIns="34289" anchor="t">
            <a:noAutofit/>
          </a:bodyPr>
          <a:lstStyle>
            <a:lvl1pPr marL="0" indent="0">
              <a:buNone/>
              <a:defRPr sz="2133">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9541161"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sp>
        <p:nvSpPr>
          <p:cNvPr id="15" name="Shape 71"/>
          <p:cNvSpPr>
            <a:spLocks noGrp="1"/>
          </p:cNvSpPr>
          <p:nvPr>
            <p:ph type="pic" sz="quarter" idx="15"/>
          </p:nvPr>
        </p:nvSpPr>
        <p:spPr>
          <a:xfrm>
            <a:off x="13141609"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sp>
        <p:nvSpPr>
          <p:cNvPr id="16" name="Shape 64"/>
          <p:cNvSpPr/>
          <p:nvPr userDrawn="1"/>
        </p:nvSpPr>
        <p:spPr>
          <a:xfrm flipV="1">
            <a:off x="9309101"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12912725"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16513176" y="360000"/>
            <a:ext cx="0" cy="108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71437" tIns="71437" rIns="71437" bIns="71437" anchor="ctr"/>
          <a:lstStyle/>
          <a:p>
            <a:pPr marL="0" marR="0" lvl="0" indent="0" algn="ctr" defTabSz="584207"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16729873" y="545469"/>
            <a:ext cx="3136339" cy="720000"/>
          </a:xfrm>
          <a:prstGeom prst="rect">
            <a:avLst/>
          </a:prstGeom>
          <a:noFill/>
          <a:ln>
            <a:noFill/>
          </a:ln>
        </p:spPr>
        <p:txBody>
          <a:bodyPr lIns="68579" tIns="34289" rIns="68579" bIns="34289" anchor="t">
            <a:noAutofit/>
          </a:bodyPr>
          <a:lstStyle>
            <a:lvl1pPr marL="0" indent="0">
              <a:buNone/>
              <a:defRPr sz="2133"/>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179485" y="108000"/>
            <a:ext cx="4810080" cy="1508400"/>
          </a:xfrm>
          <a:prstGeom prst="rect">
            <a:avLst/>
          </a:prstGeom>
          <a:ln w="12700">
            <a:miter lim="400000"/>
          </a:ln>
        </p:spPr>
      </p:pic>
      <p:sp>
        <p:nvSpPr>
          <p:cNvPr id="20" name="Title 2"/>
          <p:cNvSpPr>
            <a:spLocks noGrp="1"/>
          </p:cNvSpPr>
          <p:nvPr>
            <p:ph type="title" hasCustomPrompt="1"/>
          </p:nvPr>
        </p:nvSpPr>
        <p:spPr>
          <a:xfrm>
            <a:off x="527051" y="2772754"/>
            <a:ext cx="22500000" cy="1546577"/>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557211" y="4697413"/>
            <a:ext cx="22469840" cy="163121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55705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2" y="4721227"/>
            <a:ext cx="22466301" cy="72136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72179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4" y="4721227"/>
            <a:ext cx="1080134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12228515" y="4721227"/>
            <a:ext cx="1080134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42798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3" y="4721227"/>
            <a:ext cx="6877051"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8339141" y="4721227"/>
            <a:ext cx="6877051"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16152816" y="4697413"/>
            <a:ext cx="6877051"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65784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12192000" y="4"/>
            <a:ext cx="12192000" cy="12619037"/>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527054" y="4730072"/>
            <a:ext cx="10801349" cy="7237413"/>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527051" y="2772754"/>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0741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527054" y="4730072"/>
            <a:ext cx="10801349" cy="7237413"/>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12192001" y="4697414"/>
            <a:ext cx="10837864" cy="7237413"/>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527051" y="2772754"/>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53218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1997077"/>
            <a:ext cx="24384000" cy="10621963"/>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67909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dirty="0"/>
              <a:t>www.metoffice.gov.uk																										                       © Crown Copyright 2017, Met Office</a:t>
            </a:r>
          </a:p>
        </p:txBody>
      </p:sp>
      <p:sp>
        <p:nvSpPr>
          <p:cNvPr id="6" name="Picture Placeholder 4"/>
          <p:cNvSpPr>
            <a:spLocks noGrp="1"/>
          </p:cNvSpPr>
          <p:nvPr>
            <p:ph type="pic" sz="quarter" idx="16" hasCustomPrompt="1"/>
          </p:nvPr>
        </p:nvSpPr>
        <p:spPr>
          <a:xfrm>
            <a:off x="0" y="1997075"/>
            <a:ext cx="24383999" cy="10621962"/>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527051" y="4697414"/>
            <a:ext cx="22499637"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83714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11743200" y="4721224"/>
            <a:ext cx="0" cy="7250859"/>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527051" y="4697414"/>
            <a:ext cx="108013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12228515" y="4697414"/>
            <a:ext cx="108013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91189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12192000" y="4"/>
            <a:ext cx="12192000" cy="12619037"/>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527051" y="4697414"/>
            <a:ext cx="108013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527051" y="2772754"/>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0596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12192001" y="4697414"/>
            <a:ext cx="10837864" cy="7237413"/>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527051" y="4697414"/>
            <a:ext cx="108013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527051" y="2772754"/>
            <a:ext cx="22500000" cy="1546577"/>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05022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7833600" y="4683968"/>
            <a:ext cx="0" cy="725085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15663600" y="4683968"/>
            <a:ext cx="0" cy="725085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527051" y="4697414"/>
            <a:ext cx="6877051"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8314954" y="4697414"/>
            <a:ext cx="69191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16144952" y="4697417"/>
            <a:ext cx="6877051" cy="7223965"/>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8354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527053" y="4721227"/>
            <a:ext cx="6877051"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15663600" y="4683968"/>
            <a:ext cx="0" cy="725085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8314954" y="4697414"/>
            <a:ext cx="6919149" cy="7237413"/>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16144952" y="4697417"/>
            <a:ext cx="6877051" cy="7223965"/>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14107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527055" y="4721227"/>
            <a:ext cx="14689139" cy="72136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16144952" y="4697417"/>
            <a:ext cx="6877051" cy="7223965"/>
          </a:xfrm>
        </p:spPr>
        <p:txBody>
          <a:bodyPr/>
          <a:lstStyle>
            <a:lvl1pPr marL="571508" indent="-5715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54017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3" y="4697418"/>
            <a:ext cx="24384005" cy="9049773"/>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17566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3" y="4697418"/>
            <a:ext cx="24384005" cy="9049773"/>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584207"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415160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3" y="4697418"/>
            <a:ext cx="24384005" cy="9049773"/>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pPr marL="0" marR="0" lvl="0" indent="0" algn="ctr" defTabSz="584207" rtl="0" eaLnBrk="1" fontAlgn="auto" latinLnBrk="0" hangingPunct="0">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584207"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50191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4.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5.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5.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image" Target="../media/image5.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theme" Target="../theme/theme5.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theme" Target="../theme/theme6.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image" Target="../media/image5.pn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theme" Target="../theme/theme7.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0" cstate="print">
            <a:extLst/>
          </a:blip>
          <a:stretch>
            <a:fillRect/>
          </a:stretch>
        </p:blipFill>
        <p:spPr>
          <a:xfrm>
            <a:off x="175104" y="107798"/>
            <a:ext cx="4815047" cy="1509958"/>
          </a:xfrm>
          <a:prstGeom prst="rect">
            <a:avLst/>
          </a:prstGeom>
          <a:ln w="12700">
            <a:miter lim="400000"/>
          </a:ln>
        </p:spPr>
      </p:pic>
      <p:sp>
        <p:nvSpPr>
          <p:cNvPr id="4" name="Footer Placeholder 5"/>
          <p:cNvSpPr>
            <a:spLocks noGrp="1"/>
          </p:cNvSpPr>
          <p:nvPr>
            <p:ph type="ftr" sz="quarter" idx="3"/>
          </p:nvPr>
        </p:nvSpPr>
        <p:spPr>
          <a:xfrm>
            <a:off x="0" y="12619038"/>
            <a:ext cx="24384000" cy="1096962"/>
          </a:xfrm>
          <a:prstGeom prst="rect">
            <a:avLst/>
          </a:prstGeom>
          <a:solidFill>
            <a:schemeClr val="bg1"/>
          </a:solidFill>
        </p:spPr>
        <p:txBody>
          <a:bodyPr vert="horz" lIns="684000" tIns="180000" rIns="91440" bIns="36000" rtlCol="0" anchor="ctr"/>
          <a:lstStyle>
            <a:lvl1pPr algn="l">
              <a:defRPr sz="2000">
                <a:solidFill>
                  <a:schemeClr val="tx1"/>
                </a:solidFill>
                <a:latin typeface="+mn-lt"/>
              </a:defRPr>
            </a:lvl1pPr>
          </a:lstStyle>
          <a:p>
            <a:r>
              <a:rPr lang="en-GB"/>
              <a:t>www.metoffice.gov.uk																										                       © Crown Copyright 2016, Met Office</a:t>
            </a:r>
            <a:endParaRPr lang="en-GB" dirty="0"/>
          </a:p>
        </p:txBody>
      </p:sp>
      <p:sp>
        <p:nvSpPr>
          <p:cNvPr id="5" name="Title Placeholder 4"/>
          <p:cNvSpPr>
            <a:spLocks noGrp="1"/>
          </p:cNvSpPr>
          <p:nvPr>
            <p:ph type="title"/>
          </p:nvPr>
        </p:nvSpPr>
        <p:spPr>
          <a:xfrm>
            <a:off x="527050" y="2772753"/>
            <a:ext cx="22500000" cy="1569660"/>
          </a:xfrm>
          <a:prstGeom prst="rect">
            <a:avLst/>
          </a:prstGeom>
        </p:spPr>
        <p:txBody>
          <a:bodyPr vert="horz" wrap="square" lIns="91440" tIns="45720" rIns="91440" bIns="4572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527049" y="4697413"/>
            <a:ext cx="10801351" cy="721162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64" r:id="rId2"/>
    <p:sldLayoutId id="2147483672" r:id="rId3"/>
    <p:sldLayoutId id="2147483667" r:id="rId4"/>
    <p:sldLayoutId id="2147483666" r:id="rId5"/>
    <p:sldLayoutId id="2147483665" r:id="rId6"/>
    <p:sldLayoutId id="2147483654" r:id="rId7"/>
    <p:sldLayoutId id="2147483677" r:id="rId8"/>
    <p:sldLayoutId id="2147483655" r:id="rId9"/>
    <p:sldLayoutId id="2147483675" r:id="rId10"/>
    <p:sldLayoutId id="2147483678" r:id="rId11"/>
    <p:sldLayoutId id="2147483676" r:id="rId12"/>
    <p:sldLayoutId id="2147483674" r:id="rId13"/>
    <p:sldLayoutId id="2147483657" r:id="rId14"/>
    <p:sldLayoutId id="2147483668" r:id="rId15"/>
    <p:sldLayoutId id="2147483669" r:id="rId16"/>
    <p:sldLayoutId id="2147483670" r:id="rId17"/>
    <p:sldLayoutId id="214748367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584200" rtl="0" eaLnBrk="1" latinLnBrk="0" hangingPunct="1">
        <a:lnSpc>
          <a:spcPct val="100000"/>
        </a:lnSpc>
        <a:spcBef>
          <a:spcPts val="0"/>
        </a:spcBef>
        <a:spcAft>
          <a:spcPts val="0"/>
        </a:spcAft>
        <a:buClrTx/>
        <a:buSzTx/>
        <a:buFontTx/>
        <a:buNone/>
        <a:tabLst/>
        <a:defRPr sz="9600" b="0" i="0" u="none" strike="noStrike" cap="none" spc="0" baseline="0">
          <a:ln>
            <a:noFill/>
          </a:ln>
          <a:solidFill>
            <a:schemeClr val="tx1"/>
          </a:solidFill>
          <a:uFillTx/>
          <a:latin typeface="+mj-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584200" rtl="0" eaLnBrk="1" latinLnBrk="0" hangingPunct="1">
        <a:lnSpc>
          <a:spcPct val="100000"/>
        </a:lnSpc>
        <a:spcBef>
          <a:spcPts val="2100"/>
        </a:spcBef>
        <a:spcAft>
          <a:spcPts val="0"/>
        </a:spcAft>
        <a:buClrTx/>
        <a:buSzPct val="75000"/>
        <a:buFontTx/>
        <a:buNone/>
        <a:tabLst/>
        <a:defRPr sz="4000" b="0" i="0" u="none" strike="noStrike" cap="none" spc="0" baseline="0">
          <a:ln>
            <a:noFill/>
          </a:ln>
          <a:solidFill>
            <a:schemeClr val="tx1"/>
          </a:solidFill>
          <a:uFillTx/>
          <a:latin typeface="+mj-lt"/>
          <a:ea typeface="+mn-ea"/>
          <a:cs typeface="+mn-cs"/>
          <a:sym typeface="Helvetica Light"/>
        </a:defRPr>
      </a:lvl1pPr>
      <a:lvl2pPr marL="0" marR="0" indent="0" algn="l" defTabSz="584200" rtl="0" eaLnBrk="1" latinLnBrk="0" hangingPunct="1">
        <a:lnSpc>
          <a:spcPct val="100000"/>
        </a:lnSpc>
        <a:spcBef>
          <a:spcPts val="2100"/>
        </a:spcBef>
        <a:spcAft>
          <a:spcPts val="2100"/>
        </a:spcAft>
        <a:buClrTx/>
        <a:buSzPct val="75000"/>
        <a:buFontTx/>
        <a:buNone/>
        <a:tabLst/>
        <a:defRPr sz="4000" b="0" i="0" u="none" strike="noStrike" cap="none" spc="0" baseline="0">
          <a:ln>
            <a:noFill/>
          </a:ln>
          <a:solidFill>
            <a:schemeClr val="tx1"/>
          </a:solidFill>
          <a:uFillTx/>
          <a:latin typeface="+mj-lt"/>
          <a:ea typeface="+mn-ea"/>
          <a:cs typeface="+mn-cs"/>
          <a:sym typeface="Helvetica Light"/>
        </a:defRPr>
      </a:lvl2pPr>
      <a:lvl3pPr marL="0" marR="0" indent="0" algn="l" defTabSz="584200" rtl="0" eaLnBrk="1" latinLnBrk="0" hangingPunct="1">
        <a:lnSpc>
          <a:spcPct val="100000"/>
        </a:lnSpc>
        <a:spcBef>
          <a:spcPts val="2100"/>
        </a:spcBef>
        <a:spcAft>
          <a:spcPts val="0"/>
        </a:spcAft>
        <a:buClrTx/>
        <a:buSzPct val="75000"/>
        <a:buFontTx/>
        <a:buNone/>
        <a:tabLst/>
        <a:defRPr sz="4000" b="0" i="0" u="none" strike="noStrike" cap="none" spc="0" baseline="0">
          <a:ln>
            <a:noFill/>
          </a:ln>
          <a:solidFill>
            <a:schemeClr val="tx1"/>
          </a:solidFill>
          <a:uFillTx/>
          <a:latin typeface="+mn-lt"/>
          <a:ea typeface="+mn-ea"/>
          <a:cs typeface="+mn-cs"/>
          <a:sym typeface="Helvetica Light"/>
        </a:defRPr>
      </a:lvl3pPr>
      <a:lvl4pPr marL="573300" marR="0" indent="-571500" algn="l" defTabSz="180000" rtl="0" eaLnBrk="1" latinLnBrk="0" hangingPunct="1">
        <a:lnSpc>
          <a:spcPct val="100000"/>
        </a:lnSpc>
        <a:spcBef>
          <a:spcPts val="2100"/>
        </a:spcBef>
        <a:spcAft>
          <a:spcPts val="0"/>
        </a:spcAft>
        <a:buClr>
          <a:schemeClr val="tx1"/>
        </a:buClr>
        <a:buSzPct val="75000"/>
        <a:buFont typeface="Arial" panose="020B0604020202020204" pitchFamily="34" charset="0"/>
        <a:buChar char="•"/>
        <a:tabLst>
          <a:tab pos="180000" algn="l"/>
        </a:tabLst>
        <a:defRPr sz="4000" b="0" i="0" u="none" strike="noStrike" cap="none" spc="0" baseline="0">
          <a:ln>
            <a:noFill/>
          </a:ln>
          <a:solidFill>
            <a:schemeClr val="tx1"/>
          </a:solidFill>
          <a:uFillTx/>
          <a:latin typeface="+mn-lt"/>
          <a:ea typeface="+mn-ea"/>
          <a:cs typeface="+mn-cs"/>
          <a:sym typeface="Helvetica Light"/>
        </a:defRPr>
      </a:lvl4pPr>
      <a:lvl5pPr marL="0" marR="0" indent="0" algn="l" defTabSz="584200" rtl="0" eaLnBrk="1" latinLnBrk="0" hangingPunct="1">
        <a:lnSpc>
          <a:spcPct val="100000"/>
        </a:lnSpc>
        <a:spcBef>
          <a:spcPts val="4200"/>
        </a:spcBef>
        <a:spcAft>
          <a:spcPts val="0"/>
        </a:spcAft>
        <a:buClrTx/>
        <a:buSzPct val="75000"/>
        <a:buFontTx/>
        <a:buNone/>
        <a:tabLst/>
        <a:defRPr sz="4000" b="0" i="0" u="none" strike="noStrike" cap="none" spc="0" baseline="0">
          <a:ln>
            <a:noFill/>
          </a:ln>
          <a:solidFill>
            <a:schemeClr val="tx1"/>
          </a:solidFill>
          <a:uFillTx/>
          <a:latin typeface="+mn-lt"/>
          <a:ea typeface="+mn-ea"/>
          <a:cs typeface="+mn-cs"/>
          <a:sym typeface="Helvetica Light"/>
        </a:defRPr>
      </a:lvl5pPr>
      <a:lvl6pPr marL="2839861" marR="0" indent="-617361" algn="l" defTabSz="584200" rtl="0" eaLnBrk="1" latinLnBrk="0" hangingPunct="1">
        <a:lnSpc>
          <a:spcPct val="100000"/>
        </a:lnSpc>
        <a:spcBef>
          <a:spcPts val="42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584200" rtl="0" eaLnBrk="1" latinLnBrk="0" hangingPunct="1">
        <a:lnSpc>
          <a:spcPct val="100000"/>
        </a:lnSpc>
        <a:spcBef>
          <a:spcPts val="42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584200" rtl="0" eaLnBrk="1" latinLnBrk="0" hangingPunct="1">
        <a:lnSpc>
          <a:spcPct val="100000"/>
        </a:lnSpc>
        <a:spcBef>
          <a:spcPts val="42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584200" rtl="0" eaLnBrk="1" latinLnBrk="0" hangingPunct="1">
        <a:lnSpc>
          <a:spcPct val="100000"/>
        </a:lnSpc>
        <a:spcBef>
          <a:spcPts val="42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userDrawn="1">
          <p15:clr>
            <a:srgbClr val="F26B43"/>
          </p15:clr>
        </p15:guide>
        <p15:guide id="5" pos="423" userDrawn="1">
          <p15:clr>
            <a:srgbClr val="F26B43"/>
          </p15:clr>
        </p15:guide>
        <p15:guide id="14" pos="14507" userDrawn="1">
          <p15:clr>
            <a:srgbClr val="F26B43"/>
          </p15:clr>
        </p15:guide>
        <p15:guide id="15" orient="horz" pos="7949" userDrawn="1">
          <p15:clr>
            <a:srgbClr val="F26B43"/>
          </p15:clr>
        </p15:guide>
        <p15:guide id="16" orient="horz" pos="7518" userDrawn="1">
          <p15:clr>
            <a:srgbClr val="F26B43"/>
          </p15:clr>
        </p15:guide>
        <p15:guide id="17" orient="horz" pos="1735" userDrawn="1">
          <p15:clr>
            <a:srgbClr val="F26B43"/>
          </p15:clr>
        </p15:guide>
        <p15:guide id="18" orient="horz" pos="2959" userDrawn="1">
          <p15:clr>
            <a:srgbClr val="F26B43"/>
          </p15:clr>
        </p15:guide>
        <p15:guide id="19" orient="horz" pos="2506" userDrawn="1">
          <p15:clr>
            <a:srgbClr val="F26B43"/>
          </p15:clr>
        </p15:guide>
        <p15:guide id="20" pos="4664" userDrawn="1">
          <p15:clr>
            <a:srgbClr val="F26B43"/>
          </p15:clr>
        </p15:guide>
        <p15:guide id="21" pos="9585" userDrawn="1">
          <p15:clr>
            <a:srgbClr val="F26B43"/>
          </p15:clr>
        </p15:guide>
        <p15:guide id="22" pos="5231" userDrawn="1">
          <p15:clr>
            <a:srgbClr val="F26B43"/>
          </p15:clr>
        </p15:guide>
        <p15:guide id="23" pos="10152" userDrawn="1">
          <p15:clr>
            <a:srgbClr val="F26B43"/>
          </p15:clr>
        </p15:guide>
        <p15:guide id="24" pos="7136" userDrawn="1">
          <p15:clr>
            <a:srgbClr val="F26B43"/>
          </p15:clr>
        </p15:guide>
        <p15:guide id="25"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0" cstate="print">
            <a:extLst/>
          </a:blip>
          <a:stretch>
            <a:fillRect/>
          </a:stretch>
        </p:blipFill>
        <p:spPr>
          <a:xfrm>
            <a:off x="175104" y="107799"/>
            <a:ext cx="4815048" cy="1509958"/>
          </a:xfrm>
          <a:prstGeom prst="rect">
            <a:avLst/>
          </a:prstGeom>
          <a:ln w="12700">
            <a:miter lim="400000"/>
          </a:ln>
        </p:spPr>
      </p:pic>
      <p:sp>
        <p:nvSpPr>
          <p:cNvPr id="4" name="Footer Placeholder 5"/>
          <p:cNvSpPr>
            <a:spLocks noGrp="1"/>
          </p:cNvSpPr>
          <p:nvPr>
            <p:ph type="ftr" sz="quarter" idx="3"/>
          </p:nvPr>
        </p:nvSpPr>
        <p:spPr>
          <a:xfrm>
            <a:off x="0" y="12619039"/>
            <a:ext cx="24384000" cy="1096962"/>
          </a:xfrm>
          <a:prstGeom prst="rect">
            <a:avLst/>
          </a:prstGeom>
          <a:solidFill>
            <a:schemeClr val="bg1"/>
          </a:solidFill>
        </p:spPr>
        <p:txBody>
          <a:bodyPr vert="horz" lIns="684000" tIns="180000" rIns="91440" bIns="36000" rtlCol="0" anchor="ctr"/>
          <a:lstStyle>
            <a:lvl1pPr algn="l">
              <a:defRPr sz="2000">
                <a:solidFill>
                  <a:schemeClr val="tx1"/>
                </a:solidFill>
                <a:latin typeface="+mn-lt"/>
              </a:defRPr>
            </a:lvl1pPr>
          </a:lstStyle>
          <a:p>
            <a:r>
              <a:rPr lang="en-GB">
                <a:solidFill>
                  <a:srgbClr val="2A2A2A"/>
                </a:solidFill>
              </a:rPr>
              <a:t>www.metoffice.gov.uk																										                 © Crown Copyright 2016, Met Office</a:t>
            </a:r>
            <a:endParaRPr lang="en-GB" dirty="0">
              <a:solidFill>
                <a:srgbClr val="2A2A2A"/>
              </a:solidFill>
            </a:endParaRPr>
          </a:p>
        </p:txBody>
      </p:sp>
      <p:sp>
        <p:nvSpPr>
          <p:cNvPr id="5" name="Title Placeholder 4"/>
          <p:cNvSpPr>
            <a:spLocks noGrp="1"/>
          </p:cNvSpPr>
          <p:nvPr>
            <p:ph type="title"/>
          </p:nvPr>
        </p:nvSpPr>
        <p:spPr>
          <a:xfrm>
            <a:off x="527050" y="2772755"/>
            <a:ext cx="22500000" cy="1569660"/>
          </a:xfrm>
          <a:prstGeom prst="rect">
            <a:avLst/>
          </a:prstGeom>
        </p:spPr>
        <p:txBody>
          <a:bodyPr vert="horz" wrap="square" lIns="91440" tIns="45720" rIns="91440" bIns="4572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527050" y="4697415"/>
            <a:ext cx="10801352" cy="72116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80028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584200" rtl="0" eaLnBrk="1" latinLnBrk="0" hangingPunct="1">
        <a:lnSpc>
          <a:spcPct val="100000"/>
        </a:lnSpc>
        <a:spcBef>
          <a:spcPts val="0"/>
        </a:spcBef>
        <a:spcAft>
          <a:spcPts val="0"/>
        </a:spcAft>
        <a:buClrTx/>
        <a:buSzTx/>
        <a:buFontTx/>
        <a:buNone/>
        <a:tabLst/>
        <a:defRPr sz="9600" b="0" i="0" u="none" strike="noStrike" cap="none" spc="0" baseline="0">
          <a:ln>
            <a:noFill/>
          </a:ln>
          <a:solidFill>
            <a:schemeClr val="tx1"/>
          </a:solidFill>
          <a:uFillTx/>
          <a:latin typeface="+mj-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584200" rtl="0" eaLnBrk="1" latinLnBrk="0" hangingPunct="1">
        <a:lnSpc>
          <a:spcPct val="100000"/>
        </a:lnSpc>
        <a:spcBef>
          <a:spcPts val="2100"/>
        </a:spcBef>
        <a:spcAft>
          <a:spcPts val="0"/>
        </a:spcAft>
        <a:buClrTx/>
        <a:buSzPct val="75000"/>
        <a:buFontTx/>
        <a:buNone/>
        <a:tabLst/>
        <a:defRPr sz="4000" b="0" i="0" u="none" strike="noStrike" cap="none" spc="0" baseline="0">
          <a:ln>
            <a:noFill/>
          </a:ln>
          <a:solidFill>
            <a:schemeClr val="tx1"/>
          </a:solidFill>
          <a:uFillTx/>
          <a:latin typeface="+mj-lt"/>
          <a:ea typeface="+mn-ea"/>
          <a:cs typeface="+mn-cs"/>
          <a:sym typeface="Helvetica Light"/>
        </a:defRPr>
      </a:lvl1pPr>
      <a:lvl2pPr marL="0" marR="0" indent="0" algn="l" defTabSz="584200" rtl="0" eaLnBrk="1" latinLnBrk="0" hangingPunct="1">
        <a:lnSpc>
          <a:spcPct val="100000"/>
        </a:lnSpc>
        <a:spcBef>
          <a:spcPts val="2100"/>
        </a:spcBef>
        <a:spcAft>
          <a:spcPts val="2100"/>
        </a:spcAft>
        <a:buClrTx/>
        <a:buSzPct val="75000"/>
        <a:buFontTx/>
        <a:buNone/>
        <a:tabLst/>
        <a:defRPr sz="4000" b="0" i="0" u="none" strike="noStrike" cap="none" spc="0" baseline="0">
          <a:ln>
            <a:noFill/>
          </a:ln>
          <a:solidFill>
            <a:schemeClr val="tx1"/>
          </a:solidFill>
          <a:uFillTx/>
          <a:latin typeface="+mj-lt"/>
          <a:ea typeface="+mn-ea"/>
          <a:cs typeface="+mn-cs"/>
          <a:sym typeface="Helvetica Light"/>
        </a:defRPr>
      </a:lvl2pPr>
      <a:lvl3pPr marL="0" marR="0" indent="0" algn="l" defTabSz="584200" rtl="0" eaLnBrk="1" latinLnBrk="0" hangingPunct="1">
        <a:lnSpc>
          <a:spcPct val="100000"/>
        </a:lnSpc>
        <a:spcBef>
          <a:spcPts val="2100"/>
        </a:spcBef>
        <a:spcAft>
          <a:spcPts val="0"/>
        </a:spcAft>
        <a:buClrTx/>
        <a:buSzPct val="75000"/>
        <a:buFontTx/>
        <a:buNone/>
        <a:tabLst/>
        <a:defRPr sz="4000" b="0" i="0" u="none" strike="noStrike" cap="none" spc="0" baseline="0">
          <a:ln>
            <a:noFill/>
          </a:ln>
          <a:solidFill>
            <a:schemeClr val="tx1"/>
          </a:solidFill>
          <a:uFillTx/>
          <a:latin typeface="+mn-lt"/>
          <a:ea typeface="+mn-ea"/>
          <a:cs typeface="+mn-cs"/>
          <a:sym typeface="Helvetica Light"/>
        </a:defRPr>
      </a:lvl3pPr>
      <a:lvl4pPr marL="573300" marR="0" indent="-571500" algn="l" defTabSz="180000" rtl="0" eaLnBrk="1" latinLnBrk="0" hangingPunct="1">
        <a:lnSpc>
          <a:spcPct val="100000"/>
        </a:lnSpc>
        <a:spcBef>
          <a:spcPts val="2100"/>
        </a:spcBef>
        <a:spcAft>
          <a:spcPts val="0"/>
        </a:spcAft>
        <a:buClr>
          <a:schemeClr val="tx1"/>
        </a:buClr>
        <a:buSzPct val="75000"/>
        <a:buFont typeface="Arial" panose="020B0604020202020204" pitchFamily="34" charset="0"/>
        <a:buChar char="•"/>
        <a:tabLst>
          <a:tab pos="180000" algn="l"/>
        </a:tabLst>
        <a:defRPr sz="4000" b="0" i="0" u="none" strike="noStrike" cap="none" spc="0" baseline="0">
          <a:ln>
            <a:noFill/>
          </a:ln>
          <a:solidFill>
            <a:schemeClr val="tx1"/>
          </a:solidFill>
          <a:uFillTx/>
          <a:latin typeface="+mn-lt"/>
          <a:ea typeface="+mn-ea"/>
          <a:cs typeface="+mn-cs"/>
          <a:sym typeface="Helvetica Light"/>
        </a:defRPr>
      </a:lvl4pPr>
      <a:lvl5pPr marL="0" marR="0" indent="0" algn="l" defTabSz="584200" rtl="0" eaLnBrk="1" latinLnBrk="0" hangingPunct="1">
        <a:lnSpc>
          <a:spcPct val="100000"/>
        </a:lnSpc>
        <a:spcBef>
          <a:spcPts val="4200"/>
        </a:spcBef>
        <a:spcAft>
          <a:spcPts val="0"/>
        </a:spcAft>
        <a:buClrTx/>
        <a:buSzPct val="75000"/>
        <a:buFontTx/>
        <a:buNone/>
        <a:tabLst/>
        <a:defRPr sz="4000" b="0" i="0" u="none" strike="noStrike" cap="none" spc="0" baseline="0">
          <a:ln>
            <a:noFill/>
          </a:ln>
          <a:solidFill>
            <a:schemeClr val="tx1"/>
          </a:solidFill>
          <a:uFillTx/>
          <a:latin typeface="+mn-lt"/>
          <a:ea typeface="+mn-ea"/>
          <a:cs typeface="+mn-cs"/>
          <a:sym typeface="Helvetica Light"/>
        </a:defRPr>
      </a:lvl5pPr>
      <a:lvl6pPr marL="2839862" marR="0" indent="-617362" algn="l" defTabSz="584200" rtl="0" eaLnBrk="1" latinLnBrk="0" hangingPunct="1">
        <a:lnSpc>
          <a:spcPct val="100000"/>
        </a:lnSpc>
        <a:spcBef>
          <a:spcPts val="42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2" marR="0" indent="-617362" algn="l" defTabSz="584200" rtl="0" eaLnBrk="1" latinLnBrk="0" hangingPunct="1">
        <a:lnSpc>
          <a:spcPct val="100000"/>
        </a:lnSpc>
        <a:spcBef>
          <a:spcPts val="42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2" marR="0" indent="-617362" algn="l" defTabSz="584200" rtl="0" eaLnBrk="1" latinLnBrk="0" hangingPunct="1">
        <a:lnSpc>
          <a:spcPct val="100000"/>
        </a:lnSpc>
        <a:spcBef>
          <a:spcPts val="42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2" marR="0" indent="-617362" algn="l" defTabSz="584200" rtl="0" eaLnBrk="1" latinLnBrk="0" hangingPunct="1">
        <a:lnSpc>
          <a:spcPct val="100000"/>
        </a:lnSpc>
        <a:spcBef>
          <a:spcPts val="42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3" cstate="print">
            <a:alphaModFix/>
            <a:lum/>
          </a:blip>
          <a:srcRect/>
          <a:stretch>
            <a:fillRect/>
          </a:stretch>
        </p:blipFill>
        <p:spPr>
          <a:xfrm>
            <a:off x="161280" y="346560"/>
            <a:ext cx="4940800" cy="1161600"/>
          </a:xfrm>
          <a:prstGeom prst="rect">
            <a:avLst/>
          </a:prstGeom>
          <a:noFill/>
          <a:ln>
            <a:noFill/>
          </a:ln>
        </p:spPr>
      </p:pic>
      <p:pic>
        <p:nvPicPr>
          <p:cNvPr id="3" name="Picture 2"/>
          <p:cNvPicPr>
            <a:picLocks noChangeAspect="1"/>
          </p:cNvPicPr>
          <p:nvPr/>
        </p:nvPicPr>
        <p:blipFill>
          <a:blip r:embed="rId14" cstate="print">
            <a:alphaModFix/>
            <a:lum/>
          </a:blip>
          <a:srcRect/>
          <a:stretch>
            <a:fillRect/>
          </a:stretch>
        </p:blipFill>
        <p:spPr>
          <a:xfrm>
            <a:off x="0" y="0"/>
            <a:ext cx="24382720" cy="13715520"/>
          </a:xfrm>
          <a:prstGeom prst="rect">
            <a:avLst/>
          </a:prstGeom>
          <a:noFill/>
          <a:ln>
            <a:noFill/>
          </a:ln>
        </p:spPr>
      </p:pic>
      <p:sp>
        <p:nvSpPr>
          <p:cNvPr id="4" name="Title 19"/>
          <p:cNvSpPr txBox="1">
            <a:spLocks noGrp="1"/>
          </p:cNvSpPr>
          <p:nvPr>
            <p:ph type="title"/>
          </p:nvPr>
        </p:nvSpPr>
        <p:spPr>
          <a:xfrm>
            <a:off x="527360" y="2772480"/>
            <a:ext cx="22498560" cy="1292160"/>
          </a:xfrm>
          <a:prstGeom prst="rect">
            <a:avLst/>
          </a:prstGeom>
          <a:noFill/>
          <a:ln>
            <a:noFill/>
          </a:ln>
        </p:spPr>
        <p:txBody>
          <a:bodyPr vert="horz" wrap="square" lIns="68760" tIns="34200" rIns="68760" bIns="342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formatPresentation title</a:t>
            </a:r>
          </a:p>
        </p:txBody>
      </p:sp>
      <p:sp>
        <p:nvSpPr>
          <p:cNvPr id="5" name="Text Placeholder 22"/>
          <p:cNvSpPr txBox="1">
            <a:spLocks noGrp="1"/>
          </p:cNvSpPr>
          <p:nvPr>
            <p:ph type="body" idx="1"/>
          </p:nvPr>
        </p:nvSpPr>
        <p:spPr>
          <a:xfrm>
            <a:off x="527360" y="4697280"/>
            <a:ext cx="22498560" cy="1630080"/>
          </a:xfrm>
          <a:prstGeom prst="rect">
            <a:avLst/>
          </a:prstGeom>
          <a:noFill/>
          <a:ln>
            <a:noFill/>
          </a:ln>
        </p:spPr>
        <p:txBody>
          <a:bodyPr vert="horz" wrap="square" lIns="68760" tIns="34200" rIns="68760" bIns="34200" anchor="t"/>
          <a:lstStyle>
            <a:defPPr marL="432000" marR="0" lvl="0" indent="-324000" algn="l" rtl="0" hangingPunct="1">
              <a:lnSpc>
                <a:spcPct val="100000"/>
              </a:lnSpc>
              <a:spcBef>
                <a:spcPts val="0"/>
              </a:spcBef>
              <a:spcAft>
                <a:spcPts val="1417"/>
              </a:spcAft>
              <a:buSzPct val="45000"/>
              <a:buFont typeface="StarSymbol"/>
              <a:buNone/>
              <a:defRPr lang="en-US" sz="1130" b="0" i="0" u="none" strike="noStrike" kern="1200" cap="none" spc="0" baseline="0">
                <a:ln>
                  <a:noFill/>
                </a:ln>
                <a:solidFill>
                  <a:srgbClr val="2A2A2A"/>
                </a:solidFill>
                <a:latin typeface="Arial"/>
                <a:ea typeface="Helvetica Light"/>
                <a:cs typeface="Helvetica Light"/>
              </a:defRPr>
            </a:defPPr>
            <a:lvl1pPr marL="432000" marR="0" lvl="0" indent="-324000" algn="l" rtl="0" hangingPunct="1">
              <a:lnSpc>
                <a:spcPct val="100000"/>
              </a:lnSpc>
              <a:spcBef>
                <a:spcPts val="0"/>
              </a:spcBef>
              <a:spcAft>
                <a:spcPts val="1417"/>
              </a:spcAft>
              <a:buSzPct val="45000"/>
              <a:buFont typeface="StarSymbol"/>
              <a:buChar char="●"/>
              <a:defRPr lang="en-US" sz="1130" b="0" i="0" u="none" strike="noStrike" kern="1200" cap="none" spc="0" baseline="0">
                <a:ln>
                  <a:noFill/>
                </a:ln>
                <a:solidFill>
                  <a:srgbClr val="2A2A2A"/>
                </a:solidFill>
                <a:latin typeface="Arial"/>
                <a:ea typeface="Helvetica Light"/>
                <a:cs typeface="Helvetica Light"/>
              </a:defRPr>
            </a:lvl1pPr>
            <a:lvl2pPr marL="864000" marR="0" lvl="1" indent="-324000" algn="l" rtl="0" hangingPunct="1">
              <a:lnSpc>
                <a:spcPct val="100000"/>
              </a:lnSpc>
              <a:spcBef>
                <a:spcPts val="0"/>
              </a:spcBef>
              <a:spcAft>
                <a:spcPts val="1134"/>
              </a:spcAft>
              <a:buSzPct val="75000"/>
              <a:buFont typeface="StarSymbol"/>
              <a:buChar char="–"/>
              <a:defRPr lang="en-US" sz="1130" b="0" i="0" u="none" strike="noStrike" kern="1200" cap="none" spc="0" baseline="0">
                <a:ln>
                  <a:noFill/>
                </a:ln>
                <a:solidFill>
                  <a:srgbClr val="2A2A2A"/>
                </a:solidFill>
                <a:latin typeface="Arial"/>
                <a:ea typeface="Helvetica Light"/>
                <a:cs typeface="Helvetica Light"/>
              </a:defRPr>
            </a:lvl2pPr>
            <a:lvl3pPr marL="1295999" marR="0" lvl="2" indent="-288000" algn="l" rtl="0" hangingPunct="1">
              <a:lnSpc>
                <a:spcPct val="100000"/>
              </a:lnSpc>
              <a:spcBef>
                <a:spcPts val="0"/>
              </a:spcBef>
              <a:spcAft>
                <a:spcPts val="850"/>
              </a:spcAft>
              <a:buSzPct val="45000"/>
              <a:buFont typeface="StarSymbol"/>
              <a:buChar char="●"/>
              <a:tabLst>
                <a:tab pos="50760" algn="l"/>
              </a:tabLst>
              <a:defRPr lang="en-US" sz="1130" b="0" i="0" u="none" strike="noStrike" kern="1200" cap="none" spc="0" baseline="0">
                <a:ln>
                  <a:noFill/>
                </a:ln>
                <a:solidFill>
                  <a:srgbClr val="2A2A2A"/>
                </a:solidFill>
                <a:latin typeface="Arial"/>
                <a:ea typeface="Helvetica Light"/>
                <a:cs typeface="Helvetica Light"/>
              </a:defRPr>
            </a:lvl3pPr>
            <a:lvl4pPr marL="1728000" marR="0" lvl="3" indent="-216000" algn="l" rtl="0" hangingPunct="1">
              <a:lnSpc>
                <a:spcPct val="100000"/>
              </a:lnSpc>
              <a:spcBef>
                <a:spcPts val="0"/>
              </a:spcBef>
              <a:spcAft>
                <a:spcPts val="567"/>
              </a:spcAft>
              <a:buSzPct val="75000"/>
              <a:buFont typeface="StarSymbol"/>
              <a:buChar char="–"/>
              <a:tabLst>
                <a:tab pos="50760" algn="l"/>
              </a:tabLst>
              <a:defRPr lang="en-US" sz="1130" b="0" i="0" u="none" strike="noStrike" kern="1200" cap="none" spc="0" baseline="0">
                <a:ln>
                  <a:noFill/>
                </a:ln>
                <a:solidFill>
                  <a:srgbClr val="2A2A2A"/>
                </a:solidFill>
                <a:latin typeface="Arial"/>
                <a:ea typeface="Helvetica Light"/>
                <a:cs typeface="Helvetica Light"/>
              </a:defRPr>
            </a:lvl4pPr>
            <a:lvl5pPr marL="2160000" marR="0" lvl="4" indent="-216000" algn="l" rtl="0" hangingPunct="1">
              <a:lnSpc>
                <a:spcPct val="100000"/>
              </a:lnSpc>
              <a:spcBef>
                <a:spcPts val="0"/>
              </a:spcBef>
              <a:spcAft>
                <a:spcPts val="283"/>
              </a:spcAft>
              <a:buSzPct val="45000"/>
              <a:buFont typeface="StarSymbol"/>
              <a:buChar char="●"/>
              <a:tabLst>
                <a:tab pos="50760" algn="l"/>
              </a:tabLst>
              <a:defRPr lang="en-US" sz="2000" b="0" i="0" u="none" strike="noStrike" kern="1200" cap="none" spc="0" baseline="0">
                <a:ln>
                  <a:noFill/>
                </a:ln>
                <a:solidFill>
                  <a:srgbClr val="2A2A2A"/>
                </a:solidFill>
                <a:latin typeface="Arial"/>
                <a:ea typeface="Helvetica Light"/>
                <a:cs typeface="Helvetica Light"/>
              </a:defRPr>
            </a:lvl5pPr>
            <a:lvl6pPr marL="2592000" marR="0" lvl="5" indent="-216000" algn="l" rtl="0" hangingPunct="1">
              <a:lnSpc>
                <a:spcPct val="100000"/>
              </a:lnSpc>
              <a:spcBef>
                <a:spcPts val="0"/>
              </a:spcBef>
              <a:spcAft>
                <a:spcPts val="283"/>
              </a:spcAft>
              <a:buSzPct val="45000"/>
              <a:buFont typeface="StarSymbol"/>
              <a:buChar char="●"/>
              <a:tabLst>
                <a:tab pos="50760" algn="l"/>
              </a:tabLst>
              <a:defRPr lang="en-US" sz="2000" b="0" i="0" u="none" strike="noStrike" kern="1200" cap="none" spc="0" baseline="0">
                <a:ln>
                  <a:noFill/>
                </a:ln>
                <a:solidFill>
                  <a:srgbClr val="2A2A2A"/>
                </a:solidFill>
                <a:latin typeface="Arial"/>
                <a:ea typeface="Helvetica Light"/>
                <a:cs typeface="Helvetica Light"/>
              </a:defRPr>
            </a:lvl6pPr>
            <a:lvl7pPr marL="3024000" marR="0" lvl="6" indent="-216000" algn="l" rtl="0" hangingPunct="1">
              <a:lnSpc>
                <a:spcPct val="100000"/>
              </a:lnSpc>
              <a:spcBef>
                <a:spcPts val="0"/>
              </a:spcBef>
              <a:spcAft>
                <a:spcPts val="283"/>
              </a:spcAft>
              <a:buSzPct val="45000"/>
              <a:buFont typeface="StarSymbol"/>
              <a:buChar char="●"/>
              <a:tabLst>
                <a:tab pos="50760" algn="l"/>
              </a:tabLst>
              <a:defRPr lang="en-US" sz="2000" b="0" i="0" u="none" strike="noStrike" kern="1200" cap="none" spc="0" baseline="0">
                <a:ln>
                  <a:noFill/>
                </a:ln>
                <a:solidFill>
                  <a:srgbClr val="2A2A2A"/>
                </a:solidFill>
                <a:latin typeface="Arial"/>
                <a:ea typeface="Helvetica Light"/>
                <a:cs typeface="Helvetica Light"/>
              </a:defRPr>
            </a:lvl7pPr>
            <a:lvl8pPr marL="3456000" marR="0" lvl="7" indent="-216000" algn="l" rtl="0" hangingPunct="1">
              <a:lnSpc>
                <a:spcPct val="100000"/>
              </a:lnSpc>
              <a:spcBef>
                <a:spcPts val="0"/>
              </a:spcBef>
              <a:spcAft>
                <a:spcPts val="283"/>
              </a:spcAft>
              <a:buSzPct val="45000"/>
              <a:buFont typeface="StarSymbol"/>
              <a:buChar char="●"/>
              <a:tabLst>
                <a:tab pos="50760" algn="l"/>
              </a:tabLst>
              <a:defRPr lang="en-US" sz="2000" b="0" i="0" u="none" strike="noStrike" kern="1200" cap="none" spc="0" baseline="0">
                <a:ln>
                  <a:noFill/>
                </a:ln>
                <a:solidFill>
                  <a:srgbClr val="2A2A2A"/>
                </a:solidFill>
                <a:latin typeface="Arial"/>
                <a:ea typeface="Helvetica Light"/>
                <a:cs typeface="Helvetica Light"/>
              </a:defRPr>
            </a:lvl8pPr>
            <a:lvl9pPr marL="3887999" marR="0" lvl="8" indent="-216000" algn="l" rtl="0" hangingPunct="1">
              <a:lnSpc>
                <a:spcPct val="100000"/>
              </a:lnSpc>
              <a:spcBef>
                <a:spcPts val="0"/>
              </a:spcBef>
              <a:spcAft>
                <a:spcPts val="283"/>
              </a:spcAft>
              <a:buSzPct val="45000"/>
              <a:buFont typeface="StarSymbol"/>
              <a:buChar char="●"/>
              <a:tabLst>
                <a:tab pos="50760" algn="l"/>
              </a:tabLst>
              <a:defRPr lang="en-US" sz="2000" b="0" i="0" u="none" strike="noStrike" kern="1200" cap="none" spc="0" baseline="0">
                <a:ln>
                  <a:noFill/>
                </a:ln>
                <a:solidFill>
                  <a:srgbClr val="2A2A2A"/>
                </a:solidFill>
                <a:latin typeface="Arial"/>
                <a:ea typeface="Helvetica Light"/>
                <a:cs typeface="Helvetica Light"/>
              </a:defRPr>
            </a:lvl9p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5"/>
            <a:r>
              <a:rPr lang="en-GB"/>
              <a:t>Sixth Outline Level</a:t>
            </a:r>
          </a:p>
          <a:p>
            <a:pPr lvl="0"/>
            <a:r>
              <a:rPr lang="en-GB"/>
              <a:t>Seventh Outline LevelName, job title</a:t>
            </a:r>
            <a:br>
              <a:rPr lang="en-GB"/>
            </a:br>
            <a:r>
              <a:rPr lang="en-GB"/>
              <a:t>Date</a:t>
            </a:r>
          </a:p>
        </p:txBody>
      </p:sp>
      <p:sp>
        <p:nvSpPr>
          <p:cNvPr id="6" name="Footer Placeholder 1"/>
          <p:cNvSpPr txBox="1">
            <a:spLocks noGrp="1"/>
          </p:cNvSpPr>
          <p:nvPr>
            <p:ph type="ftr" sz="quarter" idx="3"/>
          </p:nvPr>
        </p:nvSpPr>
        <p:spPr>
          <a:xfrm>
            <a:off x="0" y="12619200"/>
            <a:ext cx="24382720" cy="1096320"/>
          </a:xfrm>
          <a:prstGeom prst="rect">
            <a:avLst/>
          </a:prstGeom>
          <a:noFill/>
          <a:ln>
            <a:noFill/>
          </a:ln>
        </p:spPr>
        <p:txBody>
          <a:bodyPr wrap="square" lIns="252000" tIns="36000" rIns="68760" bIns="27000" anchor="ctr" anchorCtr="0"/>
          <a:lstStyle>
            <a:lvl1pPr marL="0" marR="0" lvl="0" indent="0" algn="l" rtl="0" hangingPunct="0">
              <a:lnSpc>
                <a:spcPct val="100000"/>
              </a:lnSpc>
              <a:spcBef>
                <a:spcPts val="0"/>
              </a:spcBef>
              <a:spcAft>
                <a:spcPts val="0"/>
              </a:spcAft>
              <a:buNone/>
              <a:tabLst/>
              <a:defRPr lang="en-US" sz="1600" b="0" i="0" u="none" strike="noStrike" kern="1200" cap="none" spc="0" baseline="0">
                <a:solidFill>
                  <a:srgbClr val="FFFFFF"/>
                </a:solidFill>
                <a:latin typeface="Arial"/>
                <a:ea typeface="Helvetica Light"/>
                <a:cs typeface="Helvetica Light"/>
              </a:defRPr>
            </a:lvl1pPr>
          </a:lstStyle>
          <a:p>
            <a:pPr lvl="0"/>
            <a:r>
              <a:rPr lang="en-US"/>
              <a:t>www.metoffice.gov.uk																									                      © Crown Copyright 2017, Met Office</a:t>
            </a:r>
          </a:p>
        </p:txBody>
      </p:sp>
      <p:pic>
        <p:nvPicPr>
          <p:cNvPr id="7" name="Picture 2"/>
          <p:cNvPicPr>
            <a:picLocks noChangeAspect="1"/>
          </p:cNvPicPr>
          <p:nvPr/>
        </p:nvPicPr>
        <p:blipFill>
          <a:blip r:embed="rId15" cstate="print">
            <a:alphaModFix/>
            <a:lum/>
          </a:blip>
          <a:srcRect/>
          <a:stretch>
            <a:fillRect/>
          </a:stretch>
        </p:blipFill>
        <p:spPr>
          <a:xfrm>
            <a:off x="153602" y="312961"/>
            <a:ext cx="4912636" cy="1154877"/>
          </a:xfrm>
          <a:prstGeom prst="rect">
            <a:avLst/>
          </a:prstGeom>
          <a:noFill/>
          <a:ln>
            <a:noFill/>
          </a:ln>
        </p:spPr>
      </p:pic>
    </p:spTree>
    <p:extLst>
      <p:ext uri="{BB962C8B-B14F-4D97-AF65-F5344CB8AC3E}">
        <p14:creationId xmlns:p14="http://schemas.microsoft.com/office/powerpoint/2010/main" val="16744890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marL="0" marR="0" lvl="0" indent="0" algn="l" rtl="0" hangingPunct="1">
        <a:lnSpc>
          <a:spcPct val="100000"/>
        </a:lnSpc>
        <a:spcBef>
          <a:spcPts val="0"/>
        </a:spcBef>
        <a:spcAft>
          <a:spcPts val="0"/>
        </a:spcAft>
        <a:buNone/>
        <a:tabLst>
          <a:tab pos="0" algn="l"/>
        </a:tabLst>
        <a:defRPr lang="en-US" sz="7200" b="0" i="0" u="none" strike="noStrike" kern="1200" cap="none" spc="0" baseline="0">
          <a:ln>
            <a:noFill/>
          </a:ln>
          <a:solidFill>
            <a:srgbClr val="FFFFFF"/>
          </a:solidFill>
          <a:latin typeface="Arial"/>
          <a:ea typeface="Helvetica Light"/>
          <a:cs typeface="Helvetica Light"/>
        </a:defRPr>
      </a:lvl1pPr>
    </p:titleStyle>
    <p:bodyStyle>
      <a:lvl1pPr lvl="0" algn="l">
        <a:buSzPct val="45000"/>
        <a:buFont typeface="StarSymbol"/>
        <a:buChar char="●"/>
        <a:tabLst/>
        <a:defRPr lang="en-GB" sz="3013" b="0" i="0" u="none" strike="noStrike" cap="none" spc="0" baseline="0">
          <a:solidFill>
            <a:srgbClr val="FFFFFF"/>
          </a:solidFill>
          <a:latin typeface="Arial"/>
          <a:ea typeface="Helvetica Light"/>
          <a:cs typeface="Helvetica Light"/>
        </a:defRPr>
      </a:lvl1pPr>
      <a:lvl2pPr lvl="1" algn="l">
        <a:buSzPct val="75000"/>
        <a:buFont typeface="StarSymbol"/>
        <a:buChar char="–"/>
        <a:tabLst/>
        <a:defRPr lang="en-GB" sz="3013" b="0" i="0" u="none" strike="noStrike" cap="none" spc="0" baseline="0">
          <a:solidFill>
            <a:srgbClr val="FFFFFF"/>
          </a:solidFill>
          <a:latin typeface="Arial"/>
          <a:ea typeface="Helvetica Light"/>
          <a:cs typeface="Helvetica Light"/>
        </a:defRPr>
      </a:lvl2pPr>
      <a:lvl3pPr lvl="2" algn="l">
        <a:buSzPct val="45000"/>
        <a:buFont typeface="StarSymbol"/>
        <a:buChar char="●"/>
        <a:tabLst/>
        <a:defRPr lang="en-GB" sz="3013" b="0" i="0" u="none" strike="noStrike" cap="none" spc="0" baseline="0">
          <a:solidFill>
            <a:srgbClr val="FFFFFF"/>
          </a:solidFill>
          <a:latin typeface="Arial"/>
          <a:ea typeface="Helvetica Light"/>
          <a:cs typeface="Helvetica Light"/>
        </a:defRPr>
      </a:lvl3pPr>
      <a:lvl4pPr lvl="3" algn="l">
        <a:buSzPct val="75000"/>
        <a:buFont typeface="StarSymbol"/>
        <a:buChar char="–"/>
        <a:tabLst/>
        <a:defRPr lang="en-GB" sz="3013" b="0" i="0" u="none" strike="noStrike" cap="none" spc="0" baseline="0">
          <a:solidFill>
            <a:srgbClr val="FFFFFF"/>
          </a:solidFill>
          <a:latin typeface="Arial"/>
          <a:ea typeface="Helvetica Light"/>
          <a:cs typeface="Helvetica Light"/>
        </a:defRPr>
      </a:lvl4pPr>
      <a:lvl5pPr lvl="4" algn="l">
        <a:buSzPct val="45000"/>
        <a:buFont typeface="StarSymbol"/>
        <a:buChar char="●"/>
        <a:tabLst/>
        <a:defRPr lang="en-GB" sz="3013" b="0" i="0" u="none" strike="noStrike" cap="none" spc="0" baseline="0">
          <a:solidFill>
            <a:srgbClr val="FFFFFF"/>
          </a:solidFill>
          <a:latin typeface="Arial"/>
          <a:ea typeface="Helvetica Light"/>
          <a:cs typeface="Helvetica Light"/>
        </a:defRPr>
      </a:lvl5pPr>
      <a:lvl6pPr lvl="5" algn="l">
        <a:buSzPct val="45000"/>
        <a:buFont typeface="StarSymbol"/>
        <a:buChar char="●"/>
        <a:tabLst/>
        <a:defRPr lang="en-GB" sz="3013" b="0" i="0" u="none" strike="noStrike" cap="none" spc="0" baseline="0">
          <a:solidFill>
            <a:srgbClr val="FFFFFF"/>
          </a:solidFill>
          <a:latin typeface="Arial"/>
          <a:ea typeface="Helvetica Light"/>
          <a:cs typeface="Helvetica Light"/>
        </a:defRPr>
      </a:lvl6pPr>
      <a:lvl7pPr marL="0" marR="0" lvl="0" indent="0" algn="l" rtl="0" hangingPunct="1">
        <a:lnSpc>
          <a:spcPct val="100000"/>
        </a:lnSpc>
        <a:spcBef>
          <a:spcPts val="1573"/>
        </a:spcBef>
        <a:spcAft>
          <a:spcPts val="0"/>
        </a:spcAft>
        <a:buNone/>
        <a:tabLst>
          <a:tab pos="0" algn="l"/>
        </a:tabLst>
        <a:defRPr lang="en-GB" sz="3013" b="0" i="0" u="none" strike="noStrike" cap="none" spc="0" baseline="0">
          <a:solidFill>
            <a:srgbClr val="FFFFFF"/>
          </a:solidFill>
          <a:latin typeface="Arial"/>
          <a:ea typeface="Helvetica Light"/>
          <a:cs typeface="Helvetica Light"/>
        </a:defRPr>
      </a:lvl7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1" cstate="print">
            <a:extLst/>
          </a:blip>
          <a:stretch>
            <a:fillRect/>
          </a:stretch>
        </p:blipFill>
        <p:spPr>
          <a:xfrm>
            <a:off x="175106" y="107801"/>
            <a:ext cx="4815048" cy="1509958"/>
          </a:xfrm>
          <a:prstGeom prst="rect">
            <a:avLst/>
          </a:prstGeom>
          <a:ln w="12700">
            <a:miter lim="400000"/>
          </a:ln>
        </p:spPr>
      </p:pic>
      <p:sp>
        <p:nvSpPr>
          <p:cNvPr id="4" name="Footer Placeholder 5"/>
          <p:cNvSpPr>
            <a:spLocks noGrp="1"/>
          </p:cNvSpPr>
          <p:nvPr>
            <p:ph type="ftr" sz="quarter" idx="3"/>
          </p:nvPr>
        </p:nvSpPr>
        <p:spPr>
          <a:xfrm>
            <a:off x="0" y="12619043"/>
            <a:ext cx="24384000" cy="1096962"/>
          </a:xfrm>
          <a:prstGeom prst="rect">
            <a:avLst/>
          </a:prstGeom>
          <a:solidFill>
            <a:schemeClr val="bg1"/>
          </a:solidFill>
        </p:spPr>
        <p:txBody>
          <a:bodyPr vert="horz" lIns="252000" tIns="36000" rIns="68580" bIns="27000" rtlCol="0" anchor="ctr"/>
          <a:lstStyle>
            <a:lvl1pPr algn="l" defTabSz="584186" hangingPunct="0">
              <a:defRPr sz="2134">
                <a:solidFill>
                  <a:schemeClr val="tx1"/>
                </a:solidFill>
                <a:latin typeface="+mn-lt"/>
              </a:defRPr>
            </a:lvl1pPr>
          </a:lstStyle>
          <a:p>
            <a:r>
              <a:rPr lang="en-GB" kern="0" dirty="0">
                <a:solidFill>
                  <a:srgbClr val="2A2A2A"/>
                </a:solidFill>
                <a:sym typeface="Helvetica Light"/>
              </a:rPr>
              <a:t>www.metoffice.gov.uk																									             	       © Crown Copyright, Met Office</a:t>
            </a:r>
          </a:p>
        </p:txBody>
      </p:sp>
      <p:sp>
        <p:nvSpPr>
          <p:cNvPr id="5" name="Title Placeholder 4"/>
          <p:cNvSpPr>
            <a:spLocks noGrp="1"/>
          </p:cNvSpPr>
          <p:nvPr>
            <p:ph type="title"/>
          </p:nvPr>
        </p:nvSpPr>
        <p:spPr>
          <a:xfrm>
            <a:off x="7473538" y="397691"/>
            <a:ext cx="16044360" cy="1218154"/>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744187" y="2406735"/>
            <a:ext cx="22773710" cy="950231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333094336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r" defTabSz="584186" rtl="0" eaLnBrk="1" latinLnBrk="0" hangingPunct="1">
        <a:lnSpc>
          <a:spcPct val="100000"/>
        </a:lnSpc>
        <a:spcBef>
          <a:spcPts val="0"/>
        </a:spcBef>
        <a:spcAft>
          <a:spcPts val="0"/>
        </a:spcAft>
        <a:buClrTx/>
        <a:buSzTx/>
        <a:buFontTx/>
        <a:buNone/>
        <a:tabLst/>
        <a:defRPr sz="7466" b="1" i="0" u="none" strike="noStrike" cap="none" spc="0" baseline="0">
          <a:ln>
            <a:noFill/>
          </a:ln>
          <a:solidFill>
            <a:schemeClr val="tx1"/>
          </a:solidFill>
          <a:uFillTx/>
          <a:latin typeface="Calibri" panose="020F0502020204030204" pitchFamily="34" charset="0"/>
          <a:ea typeface="+mn-ea"/>
          <a:cs typeface="+mn-cs"/>
          <a:sym typeface="Helvetica Light"/>
        </a:defRPr>
      </a:lvl1pPr>
      <a:lvl2pPr marL="0" marR="0" indent="228594"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188"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782"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378"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2972"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566"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160"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754"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584186" rtl="0" eaLnBrk="1" latinLnBrk="0" hangingPunct="1">
        <a:lnSpc>
          <a:spcPct val="100000"/>
        </a:lnSpc>
        <a:spcBef>
          <a:spcPts val="2102"/>
        </a:spcBef>
        <a:spcAft>
          <a:spcPts val="0"/>
        </a:spcAft>
        <a:buClrTx/>
        <a:buSzPct val="75000"/>
        <a:buFontTx/>
        <a:buNone/>
        <a:tabLst/>
        <a:defRPr sz="4800" b="0" i="0" u="none" strike="noStrike" cap="none" spc="0" baseline="0">
          <a:ln>
            <a:noFill/>
          </a:ln>
          <a:solidFill>
            <a:schemeClr val="tx1"/>
          </a:solidFill>
          <a:uFillTx/>
          <a:latin typeface="Calibri" panose="020F0502020204030204" pitchFamily="34" charset="0"/>
          <a:ea typeface="+mn-ea"/>
          <a:cs typeface="+mn-cs"/>
          <a:sym typeface="Helvetica Light"/>
        </a:defRPr>
      </a:lvl1pPr>
      <a:lvl2pPr marL="479988" marR="0" indent="-479988" algn="l" defTabSz="584186" rtl="0" eaLnBrk="1" latinLnBrk="0" hangingPunct="1">
        <a:lnSpc>
          <a:spcPct val="100000"/>
        </a:lnSpc>
        <a:spcBef>
          <a:spcPts val="1600"/>
        </a:spcBef>
        <a:spcAft>
          <a:spcPts val="1600"/>
        </a:spcAft>
        <a:buClrTx/>
        <a:buSzPct val="75000"/>
        <a:buFont typeface="Arial" panose="020B0604020202020204" pitchFamily="34" charset="0"/>
        <a:buChar char="•"/>
        <a:tabLst/>
        <a:defRPr sz="4800" b="0" i="0" u="none" strike="noStrike" cap="none" spc="0" baseline="0">
          <a:ln>
            <a:noFill/>
          </a:ln>
          <a:solidFill>
            <a:schemeClr val="tx1"/>
          </a:solidFill>
          <a:uFillTx/>
          <a:latin typeface="Calibri" panose="020F0502020204030204" pitchFamily="34" charset="0"/>
          <a:ea typeface="+mn-ea"/>
          <a:cs typeface="+mn-cs"/>
          <a:sym typeface="Helvetica Light"/>
        </a:defRPr>
      </a:lvl2pPr>
      <a:lvl3pPr marL="761980" marR="0" indent="-761980" algn="l" defTabSz="584186" rtl="0" eaLnBrk="1" latinLnBrk="0" hangingPunct="1">
        <a:lnSpc>
          <a:spcPct val="100000"/>
        </a:lnSpc>
        <a:spcBef>
          <a:spcPts val="2102"/>
        </a:spcBef>
        <a:spcAft>
          <a:spcPts val="0"/>
        </a:spcAft>
        <a:buClrTx/>
        <a:buSzPct val="75000"/>
        <a:buFont typeface="Arial" panose="020B0604020202020204" pitchFamily="34" charset="0"/>
        <a:buChar char="•"/>
        <a:tabLst/>
        <a:defRPr sz="4000" b="0" i="0" u="none" strike="noStrike" cap="none" spc="0" baseline="0">
          <a:ln>
            <a:noFill/>
          </a:ln>
          <a:solidFill>
            <a:schemeClr val="tx1"/>
          </a:solidFill>
          <a:uFillTx/>
          <a:latin typeface="+mn-lt"/>
          <a:ea typeface="+mn-ea"/>
          <a:cs typeface="+mn-cs"/>
          <a:sym typeface="Helvetica Light"/>
        </a:defRPr>
      </a:lvl3pPr>
      <a:lvl4pPr marL="763780" marR="0" indent="-761980" algn="l" defTabSz="179996" rtl="0" eaLnBrk="1" latinLnBrk="0" hangingPunct="1">
        <a:lnSpc>
          <a:spcPct val="100000"/>
        </a:lnSpc>
        <a:spcBef>
          <a:spcPts val="2102"/>
        </a:spcBef>
        <a:spcAft>
          <a:spcPts val="0"/>
        </a:spcAft>
        <a:buClr>
          <a:schemeClr val="tx1"/>
        </a:buClr>
        <a:buSzPct val="75000"/>
        <a:buFont typeface="Arial" panose="020B0604020202020204" pitchFamily="34" charset="0"/>
        <a:buChar char="•"/>
        <a:tabLst>
          <a:tab pos="179996" algn="l"/>
        </a:tabLst>
        <a:defRPr sz="4000" b="0" i="0" u="none" strike="noStrike" cap="none" spc="0" baseline="0">
          <a:ln>
            <a:noFill/>
          </a:ln>
          <a:solidFill>
            <a:schemeClr val="tx1"/>
          </a:solidFill>
          <a:uFillTx/>
          <a:latin typeface="+mn-lt"/>
          <a:ea typeface="+mn-ea"/>
          <a:cs typeface="+mn-cs"/>
          <a:sym typeface="Helvetica Light"/>
        </a:defRPr>
      </a:lvl4pPr>
      <a:lvl5pPr marL="761980" marR="0" indent="-761980" algn="l" defTabSz="584186" rtl="0" eaLnBrk="1" latinLnBrk="0" hangingPunct="1">
        <a:lnSpc>
          <a:spcPct val="100000"/>
        </a:lnSpc>
        <a:spcBef>
          <a:spcPts val="4200"/>
        </a:spcBef>
        <a:spcAft>
          <a:spcPts val="0"/>
        </a:spcAft>
        <a:buClrTx/>
        <a:buSzPct val="75000"/>
        <a:buFont typeface="Arial" panose="020B0604020202020204" pitchFamily="34" charset="0"/>
        <a:buChar char="•"/>
        <a:tabLst/>
        <a:defRPr sz="4000" b="0" i="0" u="none" strike="noStrike" cap="none" spc="0" baseline="0">
          <a:ln>
            <a:noFill/>
          </a:ln>
          <a:solidFill>
            <a:schemeClr val="tx1"/>
          </a:solidFill>
          <a:uFillTx/>
          <a:latin typeface="+mn-lt"/>
          <a:ea typeface="+mn-ea"/>
          <a:cs typeface="+mn-cs"/>
          <a:sym typeface="Helvetica Light"/>
        </a:defRPr>
      </a:lvl5pPr>
      <a:lvl6pPr marL="1439964" marR="0" indent="-479988" algn="l" defTabSz="584186" rtl="0" eaLnBrk="1" latinLnBrk="0" hangingPunct="1">
        <a:lnSpc>
          <a:spcPct val="100000"/>
        </a:lnSpc>
        <a:spcBef>
          <a:spcPts val="0"/>
        </a:spcBef>
        <a:spcAft>
          <a:spcPts val="0"/>
        </a:spcAft>
        <a:buClrTx/>
        <a:buSzPct val="75000"/>
        <a:buFontTx/>
        <a:buChar char="•"/>
        <a:tabLst/>
        <a:defRPr sz="4800" b="0" i="0" u="none" strike="noStrike" cap="none" spc="0" baseline="0">
          <a:ln>
            <a:noFill/>
          </a:ln>
          <a:solidFill>
            <a:schemeClr val="bg1">
              <a:lumMod val="50000"/>
            </a:schemeClr>
          </a:solidFill>
          <a:uFillTx/>
          <a:latin typeface="Calibri" panose="020F0502020204030204" pitchFamily="34" charset="0"/>
          <a:ea typeface="+mn-ea"/>
          <a:cs typeface="+mn-cs"/>
          <a:sym typeface="Helvetica Light"/>
        </a:defRPr>
      </a:lvl6pPr>
      <a:lvl7pPr marL="2399940" marR="0" indent="-479988" algn="l" defTabSz="584186" rtl="0" eaLnBrk="1" latinLnBrk="0" hangingPunct="1">
        <a:lnSpc>
          <a:spcPct val="100000"/>
        </a:lnSpc>
        <a:spcBef>
          <a:spcPts val="1600"/>
        </a:spcBef>
        <a:spcAft>
          <a:spcPts val="1600"/>
        </a:spcAft>
        <a:buClrTx/>
        <a:buSzPct val="75000"/>
        <a:buFontTx/>
        <a:buChar char="•"/>
        <a:tabLst/>
        <a:defRPr sz="3734" b="0" i="0" u="none" strike="noStrike" cap="none" spc="0" baseline="0">
          <a:ln>
            <a:noFill/>
          </a:ln>
          <a:solidFill>
            <a:schemeClr val="tx1">
              <a:lumMod val="75000"/>
              <a:lumOff val="25000"/>
            </a:schemeClr>
          </a:solidFill>
          <a:uFillTx/>
          <a:latin typeface="Calibri" panose="020F0502020204030204" pitchFamily="34" charset="0"/>
          <a:ea typeface="+mn-ea"/>
          <a:cs typeface="+mn-cs"/>
          <a:sym typeface="Helvetica Light"/>
        </a:defRPr>
      </a:lvl7pPr>
      <a:lvl8pPr marL="3359916" marR="0" indent="-479988" algn="l" defTabSz="584186" rtl="0" eaLnBrk="1" latinLnBrk="0" hangingPunct="1">
        <a:lnSpc>
          <a:spcPct val="100000"/>
        </a:lnSpc>
        <a:spcBef>
          <a:spcPts val="1600"/>
        </a:spcBef>
        <a:spcAft>
          <a:spcPts val="1600"/>
        </a:spcAft>
        <a:buClrTx/>
        <a:buSzPct val="75000"/>
        <a:buFontTx/>
        <a:buChar char="•"/>
        <a:tabLst/>
        <a:defRPr sz="3200" b="1" i="0" u="none" strike="noStrike" cap="none" spc="0" baseline="0">
          <a:ln>
            <a:noFill/>
          </a:ln>
          <a:solidFill>
            <a:srgbClr val="000000"/>
          </a:solidFill>
          <a:uFillTx/>
          <a:latin typeface="Calibri" panose="020F0502020204030204" pitchFamily="34" charset="0"/>
          <a:ea typeface="+mn-ea"/>
          <a:cs typeface="+mn-cs"/>
          <a:sym typeface="Helvetica Light"/>
        </a:defRPr>
      </a:lvl8pPr>
      <a:lvl9pPr marL="4173258" marR="0" indent="-617348" algn="l" defTabSz="584186" rtl="0" eaLnBrk="1" latinLnBrk="0" hangingPunct="1">
        <a:lnSpc>
          <a:spcPct val="100000"/>
        </a:lnSpc>
        <a:spcBef>
          <a:spcPts val="4200"/>
        </a:spcBef>
        <a:spcAft>
          <a:spcPts val="0"/>
        </a:spcAft>
        <a:buClrTx/>
        <a:buSzPct val="75000"/>
        <a:buFontTx/>
        <a:buChar char="•"/>
        <a:tabLst/>
        <a:defRPr sz="5066"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594"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188"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782"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378"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2972"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566"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160"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754"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extLst/>
          </a:blip>
          <a:stretch>
            <a:fillRect/>
          </a:stretch>
        </p:blipFill>
        <p:spPr>
          <a:xfrm>
            <a:off x="175105" y="107800"/>
            <a:ext cx="4815048" cy="1509957"/>
          </a:xfrm>
          <a:prstGeom prst="rect">
            <a:avLst/>
          </a:prstGeom>
          <a:ln w="12700">
            <a:miter lim="400000"/>
          </a:ln>
        </p:spPr>
      </p:pic>
      <p:sp>
        <p:nvSpPr>
          <p:cNvPr id="4" name="Footer Placeholder 5"/>
          <p:cNvSpPr>
            <a:spLocks noGrp="1"/>
          </p:cNvSpPr>
          <p:nvPr>
            <p:ph type="ftr" sz="quarter" idx="3"/>
          </p:nvPr>
        </p:nvSpPr>
        <p:spPr>
          <a:xfrm>
            <a:off x="0" y="12619041"/>
            <a:ext cx="24384000" cy="1096963"/>
          </a:xfrm>
          <a:prstGeom prst="rect">
            <a:avLst/>
          </a:prstGeom>
          <a:solidFill>
            <a:schemeClr val="bg1"/>
          </a:solidFill>
        </p:spPr>
        <p:txBody>
          <a:bodyPr vert="horz" lIns="252000" tIns="36000" rIns="68580" bIns="27000" rtlCol="0" anchor="ctr"/>
          <a:lstStyle>
            <a:lvl1pPr algn="l" defTabSz="584207" hangingPunct="0">
              <a:defRPr sz="2133">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527051" y="2772754"/>
            <a:ext cx="22500000" cy="1546577"/>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527052" y="4697416"/>
            <a:ext cx="10801352" cy="7211627"/>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91861469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584207" rtl="0" eaLnBrk="1" latinLnBrk="0" hangingPunct="1">
        <a:lnSpc>
          <a:spcPct val="100000"/>
        </a:lnSpc>
        <a:spcBef>
          <a:spcPts val="0"/>
        </a:spcBef>
        <a:spcAft>
          <a:spcPts val="0"/>
        </a:spcAft>
        <a:buClrTx/>
        <a:buSzTx/>
        <a:buFontTx/>
        <a:buNone/>
        <a:tabLst/>
        <a:defRPr sz="9600" b="0" i="0" u="none" strike="noStrike" cap="none" spc="0" baseline="0">
          <a:ln>
            <a:noFill/>
          </a:ln>
          <a:solidFill>
            <a:schemeClr val="tx1"/>
          </a:solidFill>
          <a:uFillTx/>
          <a:latin typeface="+mj-lt"/>
          <a:ea typeface="+mn-ea"/>
          <a:cs typeface="+mn-cs"/>
          <a:sym typeface="Helvetica Light"/>
        </a:defRPr>
      </a:lvl1pPr>
      <a:lvl2pPr marL="0" marR="0" indent="228603"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6"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9"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11"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14"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17"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20"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23"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584207" rtl="0" eaLnBrk="1" latinLnBrk="0" hangingPunct="1">
        <a:lnSpc>
          <a:spcPct val="100000"/>
        </a:lnSpc>
        <a:spcBef>
          <a:spcPts val="2101"/>
        </a:spcBef>
        <a:spcAft>
          <a:spcPts val="0"/>
        </a:spcAft>
        <a:buClrTx/>
        <a:buSzPct val="75000"/>
        <a:buFontTx/>
        <a:buNone/>
        <a:tabLst/>
        <a:defRPr sz="4000" b="0" i="0" u="none" strike="noStrike" cap="none" spc="0" baseline="0">
          <a:ln>
            <a:noFill/>
          </a:ln>
          <a:solidFill>
            <a:schemeClr val="tx1"/>
          </a:solidFill>
          <a:uFillTx/>
          <a:latin typeface="+mj-lt"/>
          <a:ea typeface="+mn-ea"/>
          <a:cs typeface="+mn-cs"/>
          <a:sym typeface="Helvetica Light"/>
        </a:defRPr>
      </a:lvl1pPr>
      <a:lvl2pPr marL="480006" marR="0" indent="-480006" algn="l" defTabSz="584207" rtl="0" eaLnBrk="1" latinLnBrk="0" hangingPunct="1">
        <a:lnSpc>
          <a:spcPct val="100000"/>
        </a:lnSpc>
        <a:spcBef>
          <a:spcPts val="1600"/>
        </a:spcBef>
        <a:spcAft>
          <a:spcPts val="1600"/>
        </a:spcAft>
        <a:buClrTx/>
        <a:buSzPct val="75000"/>
        <a:buFont typeface="Arial" panose="020B0604020202020204" pitchFamily="34" charset="0"/>
        <a:buChar char="•"/>
        <a:tabLst/>
        <a:defRPr sz="4267" b="0" i="0" u="none" strike="noStrike" cap="none" spc="0" baseline="0">
          <a:ln>
            <a:noFill/>
          </a:ln>
          <a:solidFill>
            <a:schemeClr val="tx1"/>
          </a:solidFill>
          <a:uFillTx/>
          <a:latin typeface="+mn-lt"/>
          <a:ea typeface="+mn-ea"/>
          <a:cs typeface="+mn-cs"/>
          <a:sym typeface="Helvetica Light"/>
        </a:defRPr>
      </a:lvl2pPr>
      <a:lvl3pPr marL="762010" marR="0" indent="-762010" algn="l" defTabSz="584207" rtl="0" eaLnBrk="1" latinLnBrk="0" hangingPunct="1">
        <a:lnSpc>
          <a:spcPct val="100000"/>
        </a:lnSpc>
        <a:spcBef>
          <a:spcPts val="2101"/>
        </a:spcBef>
        <a:spcAft>
          <a:spcPts val="0"/>
        </a:spcAft>
        <a:buClrTx/>
        <a:buSzPct val="75000"/>
        <a:buFont typeface="Arial" panose="020B0604020202020204" pitchFamily="34" charset="0"/>
        <a:buChar char="•"/>
        <a:tabLst/>
        <a:defRPr sz="4000" b="0" i="0" u="none" strike="noStrike" cap="none" spc="0" baseline="0">
          <a:ln>
            <a:noFill/>
          </a:ln>
          <a:solidFill>
            <a:schemeClr val="tx1"/>
          </a:solidFill>
          <a:uFillTx/>
          <a:latin typeface="+mn-lt"/>
          <a:ea typeface="+mn-ea"/>
          <a:cs typeface="+mn-cs"/>
          <a:sym typeface="Helvetica Light"/>
        </a:defRPr>
      </a:lvl3pPr>
      <a:lvl4pPr marL="763810" marR="0" indent="-762010" algn="l" defTabSz="180002" rtl="0" eaLnBrk="1" latinLnBrk="0" hangingPunct="1">
        <a:lnSpc>
          <a:spcPct val="100000"/>
        </a:lnSpc>
        <a:spcBef>
          <a:spcPts val="2101"/>
        </a:spcBef>
        <a:spcAft>
          <a:spcPts val="0"/>
        </a:spcAft>
        <a:buClr>
          <a:schemeClr val="tx1"/>
        </a:buClr>
        <a:buSzPct val="75000"/>
        <a:buFont typeface="Arial" panose="020B0604020202020204" pitchFamily="34" charset="0"/>
        <a:buChar char="•"/>
        <a:tabLst>
          <a:tab pos="180002" algn="l"/>
        </a:tabLst>
        <a:defRPr sz="4000" b="0" i="0" u="none" strike="noStrike" cap="none" spc="0" baseline="0">
          <a:ln>
            <a:noFill/>
          </a:ln>
          <a:solidFill>
            <a:schemeClr val="tx1"/>
          </a:solidFill>
          <a:uFillTx/>
          <a:latin typeface="+mn-lt"/>
          <a:ea typeface="+mn-ea"/>
          <a:cs typeface="+mn-cs"/>
          <a:sym typeface="Helvetica Light"/>
        </a:defRPr>
      </a:lvl4pPr>
      <a:lvl5pPr marL="762010" marR="0" indent="-762010" algn="l" defTabSz="584207" rtl="0" eaLnBrk="1" latinLnBrk="0" hangingPunct="1">
        <a:lnSpc>
          <a:spcPct val="100000"/>
        </a:lnSpc>
        <a:spcBef>
          <a:spcPts val="4200"/>
        </a:spcBef>
        <a:spcAft>
          <a:spcPts val="0"/>
        </a:spcAft>
        <a:buClrTx/>
        <a:buSzPct val="75000"/>
        <a:buFont typeface="Arial" panose="020B0604020202020204" pitchFamily="34" charset="0"/>
        <a:buChar char="•"/>
        <a:tabLst/>
        <a:defRPr sz="4000" b="0" i="0" u="none" strike="noStrike" cap="none" spc="0" baseline="0">
          <a:ln>
            <a:noFill/>
          </a:ln>
          <a:solidFill>
            <a:schemeClr val="tx1"/>
          </a:solidFill>
          <a:uFillTx/>
          <a:latin typeface="+mn-lt"/>
          <a:ea typeface="+mn-ea"/>
          <a:cs typeface="+mn-cs"/>
          <a:sym typeface="Helvetica Light"/>
        </a:defRPr>
      </a:lvl5pPr>
      <a:lvl6pPr marL="1440018" marR="0" indent="-480006" algn="l" defTabSz="584207" rtl="0" eaLnBrk="1" latinLnBrk="0" hangingPunct="1">
        <a:lnSpc>
          <a:spcPct val="100000"/>
        </a:lnSpc>
        <a:spcBef>
          <a:spcPts val="0"/>
        </a:spcBef>
        <a:spcAft>
          <a:spcPts val="0"/>
        </a:spcAft>
        <a:buClrTx/>
        <a:buSzPct val="75000"/>
        <a:buFontTx/>
        <a:buChar char="•"/>
        <a:tabLst/>
        <a:defRPr sz="4267" b="0" i="0" u="none" strike="noStrike" cap="none" spc="0" baseline="0">
          <a:ln>
            <a:noFill/>
          </a:ln>
          <a:solidFill>
            <a:srgbClr val="000000"/>
          </a:solidFill>
          <a:uFillTx/>
          <a:latin typeface="+mn-lt"/>
          <a:ea typeface="+mn-ea"/>
          <a:cs typeface="+mn-cs"/>
          <a:sym typeface="Helvetica Light"/>
        </a:defRPr>
      </a:lvl6pPr>
      <a:lvl7pPr marL="2400030" marR="0" indent="-480006" algn="l" defTabSz="584207" rtl="0" eaLnBrk="1" latinLnBrk="0" hangingPunct="1">
        <a:lnSpc>
          <a:spcPct val="100000"/>
        </a:lnSpc>
        <a:spcBef>
          <a:spcPts val="1600"/>
        </a:spcBef>
        <a:spcAft>
          <a:spcPts val="1600"/>
        </a:spcAft>
        <a:buClrTx/>
        <a:buSzPct val="75000"/>
        <a:buFontTx/>
        <a:buChar char="•"/>
        <a:tabLst/>
        <a:defRPr sz="4267" b="0" i="0" u="none" strike="noStrike" cap="none" spc="0" baseline="0">
          <a:ln>
            <a:noFill/>
          </a:ln>
          <a:solidFill>
            <a:srgbClr val="000000"/>
          </a:solidFill>
          <a:uFillTx/>
          <a:latin typeface="+mn-lt"/>
          <a:ea typeface="+mn-ea"/>
          <a:cs typeface="+mn-cs"/>
          <a:sym typeface="Helvetica Light"/>
        </a:defRPr>
      </a:lvl7pPr>
      <a:lvl8pPr marL="3360042" marR="0" indent="-480006" algn="l" defTabSz="584207" rtl="0" eaLnBrk="1" latinLnBrk="0" hangingPunct="1">
        <a:lnSpc>
          <a:spcPct val="100000"/>
        </a:lnSpc>
        <a:spcBef>
          <a:spcPts val="1600"/>
        </a:spcBef>
        <a:spcAft>
          <a:spcPts val="1600"/>
        </a:spcAft>
        <a:buClrTx/>
        <a:buSzPct val="75000"/>
        <a:buFontTx/>
        <a:buChar char="•"/>
        <a:tabLst/>
        <a:defRPr sz="4267" b="0" i="0" u="none" strike="noStrike" cap="none" spc="0" baseline="0">
          <a:ln>
            <a:noFill/>
          </a:ln>
          <a:solidFill>
            <a:srgbClr val="000000"/>
          </a:solidFill>
          <a:uFillTx/>
          <a:latin typeface="+mn-lt"/>
          <a:ea typeface="+mn-ea"/>
          <a:cs typeface="+mn-cs"/>
          <a:sym typeface="Helvetica Light"/>
        </a:defRPr>
      </a:lvl8pPr>
      <a:lvl9pPr marL="4173415" marR="0" indent="-617370" algn="l" defTabSz="584207" rtl="0" eaLnBrk="1" latinLnBrk="0" hangingPunct="1">
        <a:lnSpc>
          <a:spcPct val="100000"/>
        </a:lnSpc>
        <a:spcBef>
          <a:spcPts val="4200"/>
        </a:spcBef>
        <a:spcAft>
          <a:spcPts val="0"/>
        </a:spcAft>
        <a:buClrTx/>
        <a:buSzPct val="75000"/>
        <a:buFontTx/>
        <a:buChar char="•"/>
        <a:tabLst/>
        <a:defRPr sz="5067"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3"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6"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9"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11"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14"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17"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20"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23"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0" cstate="print">
            <a:extLst/>
          </a:blip>
          <a:stretch>
            <a:fillRect/>
          </a:stretch>
        </p:blipFill>
        <p:spPr>
          <a:xfrm>
            <a:off x="175105" y="107800"/>
            <a:ext cx="4815048" cy="1509957"/>
          </a:xfrm>
          <a:prstGeom prst="rect">
            <a:avLst/>
          </a:prstGeom>
          <a:ln w="12700">
            <a:miter lim="400000"/>
          </a:ln>
        </p:spPr>
      </p:pic>
      <p:sp>
        <p:nvSpPr>
          <p:cNvPr id="4" name="Footer Placeholder 5"/>
          <p:cNvSpPr>
            <a:spLocks noGrp="1"/>
          </p:cNvSpPr>
          <p:nvPr>
            <p:ph type="ftr" sz="quarter" idx="3"/>
          </p:nvPr>
        </p:nvSpPr>
        <p:spPr>
          <a:xfrm>
            <a:off x="0" y="12619041"/>
            <a:ext cx="24384000" cy="1096963"/>
          </a:xfrm>
          <a:prstGeom prst="rect">
            <a:avLst/>
          </a:prstGeom>
          <a:solidFill>
            <a:schemeClr val="bg1"/>
          </a:solidFill>
        </p:spPr>
        <p:txBody>
          <a:bodyPr vert="horz" lIns="252000" tIns="36000" rIns="68580" bIns="27000" rtlCol="0" anchor="ctr"/>
          <a:lstStyle>
            <a:lvl1pPr algn="l" defTabSz="584207" hangingPunct="0">
              <a:defRPr sz="2133">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527051" y="2772754"/>
            <a:ext cx="22500000" cy="1546577"/>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527052" y="4697416"/>
            <a:ext cx="10801352" cy="7211627"/>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90602607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584207" rtl="0" eaLnBrk="1" latinLnBrk="0" hangingPunct="1">
        <a:lnSpc>
          <a:spcPct val="100000"/>
        </a:lnSpc>
        <a:spcBef>
          <a:spcPts val="0"/>
        </a:spcBef>
        <a:spcAft>
          <a:spcPts val="0"/>
        </a:spcAft>
        <a:buClrTx/>
        <a:buSzTx/>
        <a:buFontTx/>
        <a:buNone/>
        <a:tabLst/>
        <a:defRPr sz="9600" b="0" i="0" u="none" strike="noStrike" cap="none" spc="0" baseline="0">
          <a:ln>
            <a:noFill/>
          </a:ln>
          <a:solidFill>
            <a:schemeClr val="tx1"/>
          </a:solidFill>
          <a:uFillTx/>
          <a:latin typeface="+mj-lt"/>
          <a:ea typeface="+mn-ea"/>
          <a:cs typeface="+mn-cs"/>
          <a:sym typeface="Helvetica Light"/>
        </a:defRPr>
      </a:lvl1pPr>
      <a:lvl2pPr marL="0" marR="0" indent="228603"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6"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9"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11"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14"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17"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20"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23" algn="ctr" defTabSz="584207"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584207" rtl="0" eaLnBrk="1" latinLnBrk="0" hangingPunct="1">
        <a:lnSpc>
          <a:spcPct val="100000"/>
        </a:lnSpc>
        <a:spcBef>
          <a:spcPts val="2101"/>
        </a:spcBef>
        <a:spcAft>
          <a:spcPts val="0"/>
        </a:spcAft>
        <a:buClrTx/>
        <a:buSzPct val="75000"/>
        <a:buFontTx/>
        <a:buNone/>
        <a:tabLst/>
        <a:defRPr sz="4000" b="0" i="0" u="none" strike="noStrike" cap="none" spc="0" baseline="0">
          <a:ln>
            <a:noFill/>
          </a:ln>
          <a:solidFill>
            <a:schemeClr val="tx1"/>
          </a:solidFill>
          <a:uFillTx/>
          <a:latin typeface="+mj-lt"/>
          <a:ea typeface="+mn-ea"/>
          <a:cs typeface="+mn-cs"/>
          <a:sym typeface="Helvetica Light"/>
        </a:defRPr>
      </a:lvl1pPr>
      <a:lvl2pPr marL="480006" marR="0" indent="-480006" algn="l" defTabSz="584207" rtl="0" eaLnBrk="1" latinLnBrk="0" hangingPunct="1">
        <a:lnSpc>
          <a:spcPct val="100000"/>
        </a:lnSpc>
        <a:spcBef>
          <a:spcPts val="1600"/>
        </a:spcBef>
        <a:spcAft>
          <a:spcPts val="1600"/>
        </a:spcAft>
        <a:buClrTx/>
        <a:buSzPct val="75000"/>
        <a:buFont typeface="Arial" panose="020B0604020202020204" pitchFamily="34" charset="0"/>
        <a:buChar char="•"/>
        <a:tabLst/>
        <a:defRPr sz="4267" b="0" i="0" u="none" strike="noStrike" cap="none" spc="0" baseline="0">
          <a:ln>
            <a:noFill/>
          </a:ln>
          <a:solidFill>
            <a:schemeClr val="tx1"/>
          </a:solidFill>
          <a:uFillTx/>
          <a:latin typeface="+mn-lt"/>
          <a:ea typeface="+mn-ea"/>
          <a:cs typeface="+mn-cs"/>
          <a:sym typeface="Helvetica Light"/>
        </a:defRPr>
      </a:lvl2pPr>
      <a:lvl3pPr marL="762010" marR="0" indent="-762010" algn="l" defTabSz="584207" rtl="0" eaLnBrk="1" latinLnBrk="0" hangingPunct="1">
        <a:lnSpc>
          <a:spcPct val="100000"/>
        </a:lnSpc>
        <a:spcBef>
          <a:spcPts val="2101"/>
        </a:spcBef>
        <a:spcAft>
          <a:spcPts val="0"/>
        </a:spcAft>
        <a:buClrTx/>
        <a:buSzPct val="75000"/>
        <a:buFont typeface="Arial" panose="020B0604020202020204" pitchFamily="34" charset="0"/>
        <a:buChar char="•"/>
        <a:tabLst/>
        <a:defRPr sz="4000" b="0" i="0" u="none" strike="noStrike" cap="none" spc="0" baseline="0">
          <a:ln>
            <a:noFill/>
          </a:ln>
          <a:solidFill>
            <a:schemeClr val="tx1"/>
          </a:solidFill>
          <a:uFillTx/>
          <a:latin typeface="+mn-lt"/>
          <a:ea typeface="+mn-ea"/>
          <a:cs typeface="+mn-cs"/>
          <a:sym typeface="Helvetica Light"/>
        </a:defRPr>
      </a:lvl3pPr>
      <a:lvl4pPr marL="763810" marR="0" indent="-762010" algn="l" defTabSz="180002" rtl="0" eaLnBrk="1" latinLnBrk="0" hangingPunct="1">
        <a:lnSpc>
          <a:spcPct val="100000"/>
        </a:lnSpc>
        <a:spcBef>
          <a:spcPts val="2101"/>
        </a:spcBef>
        <a:spcAft>
          <a:spcPts val="0"/>
        </a:spcAft>
        <a:buClr>
          <a:schemeClr val="tx1"/>
        </a:buClr>
        <a:buSzPct val="75000"/>
        <a:buFont typeface="Arial" panose="020B0604020202020204" pitchFamily="34" charset="0"/>
        <a:buChar char="•"/>
        <a:tabLst>
          <a:tab pos="180002" algn="l"/>
        </a:tabLst>
        <a:defRPr sz="4000" b="0" i="0" u="none" strike="noStrike" cap="none" spc="0" baseline="0">
          <a:ln>
            <a:noFill/>
          </a:ln>
          <a:solidFill>
            <a:schemeClr val="tx1"/>
          </a:solidFill>
          <a:uFillTx/>
          <a:latin typeface="+mn-lt"/>
          <a:ea typeface="+mn-ea"/>
          <a:cs typeface="+mn-cs"/>
          <a:sym typeface="Helvetica Light"/>
        </a:defRPr>
      </a:lvl4pPr>
      <a:lvl5pPr marL="762010" marR="0" indent="-762010" algn="l" defTabSz="584207" rtl="0" eaLnBrk="1" latinLnBrk="0" hangingPunct="1">
        <a:lnSpc>
          <a:spcPct val="100000"/>
        </a:lnSpc>
        <a:spcBef>
          <a:spcPts val="4200"/>
        </a:spcBef>
        <a:spcAft>
          <a:spcPts val="0"/>
        </a:spcAft>
        <a:buClrTx/>
        <a:buSzPct val="75000"/>
        <a:buFont typeface="Arial" panose="020B0604020202020204" pitchFamily="34" charset="0"/>
        <a:buChar char="•"/>
        <a:tabLst/>
        <a:defRPr sz="4000" b="0" i="0" u="none" strike="noStrike" cap="none" spc="0" baseline="0">
          <a:ln>
            <a:noFill/>
          </a:ln>
          <a:solidFill>
            <a:schemeClr val="tx1"/>
          </a:solidFill>
          <a:uFillTx/>
          <a:latin typeface="+mn-lt"/>
          <a:ea typeface="+mn-ea"/>
          <a:cs typeface="+mn-cs"/>
          <a:sym typeface="Helvetica Light"/>
        </a:defRPr>
      </a:lvl5pPr>
      <a:lvl6pPr marL="1440018" marR="0" indent="-480006" algn="l" defTabSz="584207" rtl="0" eaLnBrk="1" latinLnBrk="0" hangingPunct="1">
        <a:lnSpc>
          <a:spcPct val="100000"/>
        </a:lnSpc>
        <a:spcBef>
          <a:spcPts val="0"/>
        </a:spcBef>
        <a:spcAft>
          <a:spcPts val="0"/>
        </a:spcAft>
        <a:buClrTx/>
        <a:buSzPct val="75000"/>
        <a:buFontTx/>
        <a:buChar char="•"/>
        <a:tabLst/>
        <a:defRPr sz="4267" b="0" i="0" u="none" strike="noStrike" cap="none" spc="0" baseline="0">
          <a:ln>
            <a:noFill/>
          </a:ln>
          <a:solidFill>
            <a:srgbClr val="000000"/>
          </a:solidFill>
          <a:uFillTx/>
          <a:latin typeface="+mn-lt"/>
          <a:ea typeface="+mn-ea"/>
          <a:cs typeface="+mn-cs"/>
          <a:sym typeface="Helvetica Light"/>
        </a:defRPr>
      </a:lvl6pPr>
      <a:lvl7pPr marL="2400030" marR="0" indent="-480006" algn="l" defTabSz="584207" rtl="0" eaLnBrk="1" latinLnBrk="0" hangingPunct="1">
        <a:lnSpc>
          <a:spcPct val="100000"/>
        </a:lnSpc>
        <a:spcBef>
          <a:spcPts val="1600"/>
        </a:spcBef>
        <a:spcAft>
          <a:spcPts val="1600"/>
        </a:spcAft>
        <a:buClrTx/>
        <a:buSzPct val="75000"/>
        <a:buFontTx/>
        <a:buChar char="•"/>
        <a:tabLst/>
        <a:defRPr sz="4267" b="0" i="0" u="none" strike="noStrike" cap="none" spc="0" baseline="0">
          <a:ln>
            <a:noFill/>
          </a:ln>
          <a:solidFill>
            <a:srgbClr val="000000"/>
          </a:solidFill>
          <a:uFillTx/>
          <a:latin typeface="+mn-lt"/>
          <a:ea typeface="+mn-ea"/>
          <a:cs typeface="+mn-cs"/>
          <a:sym typeface="Helvetica Light"/>
        </a:defRPr>
      </a:lvl7pPr>
      <a:lvl8pPr marL="3360042" marR="0" indent="-480006" algn="l" defTabSz="584207" rtl="0" eaLnBrk="1" latinLnBrk="0" hangingPunct="1">
        <a:lnSpc>
          <a:spcPct val="100000"/>
        </a:lnSpc>
        <a:spcBef>
          <a:spcPts val="1600"/>
        </a:spcBef>
        <a:spcAft>
          <a:spcPts val="1600"/>
        </a:spcAft>
        <a:buClrTx/>
        <a:buSzPct val="75000"/>
        <a:buFontTx/>
        <a:buChar char="•"/>
        <a:tabLst/>
        <a:defRPr sz="4267" b="0" i="0" u="none" strike="noStrike" cap="none" spc="0" baseline="0">
          <a:ln>
            <a:noFill/>
          </a:ln>
          <a:solidFill>
            <a:srgbClr val="000000"/>
          </a:solidFill>
          <a:uFillTx/>
          <a:latin typeface="+mn-lt"/>
          <a:ea typeface="+mn-ea"/>
          <a:cs typeface="+mn-cs"/>
          <a:sym typeface="Helvetica Light"/>
        </a:defRPr>
      </a:lvl8pPr>
      <a:lvl9pPr marL="4173415" marR="0" indent="-617370" algn="l" defTabSz="584207" rtl="0" eaLnBrk="1" latinLnBrk="0" hangingPunct="1">
        <a:lnSpc>
          <a:spcPct val="100000"/>
        </a:lnSpc>
        <a:spcBef>
          <a:spcPts val="4200"/>
        </a:spcBef>
        <a:spcAft>
          <a:spcPts val="0"/>
        </a:spcAft>
        <a:buClrTx/>
        <a:buSzPct val="75000"/>
        <a:buFontTx/>
        <a:buChar char="•"/>
        <a:tabLst/>
        <a:defRPr sz="5067"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3"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6"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9"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11"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14"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17"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20"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23" algn="ctr" defTabSz="584207"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extLst/>
          </a:blip>
          <a:stretch>
            <a:fillRect/>
          </a:stretch>
        </p:blipFill>
        <p:spPr>
          <a:xfrm>
            <a:off x="175106" y="107801"/>
            <a:ext cx="4815048" cy="1509958"/>
          </a:xfrm>
          <a:prstGeom prst="rect">
            <a:avLst/>
          </a:prstGeom>
          <a:ln w="12700">
            <a:miter lim="400000"/>
          </a:ln>
        </p:spPr>
      </p:pic>
      <p:sp>
        <p:nvSpPr>
          <p:cNvPr id="4" name="Footer Placeholder 5"/>
          <p:cNvSpPr>
            <a:spLocks noGrp="1"/>
          </p:cNvSpPr>
          <p:nvPr>
            <p:ph type="ftr" sz="quarter" idx="3"/>
          </p:nvPr>
        </p:nvSpPr>
        <p:spPr>
          <a:xfrm>
            <a:off x="0" y="12619043"/>
            <a:ext cx="24384000" cy="1096962"/>
          </a:xfrm>
          <a:prstGeom prst="rect">
            <a:avLst/>
          </a:prstGeom>
          <a:solidFill>
            <a:schemeClr val="bg1"/>
          </a:solidFill>
        </p:spPr>
        <p:txBody>
          <a:bodyPr vert="horz" lIns="252000" tIns="36000" rIns="68580" bIns="27000" rtlCol="0" anchor="ctr"/>
          <a:lstStyle>
            <a:lvl1pPr algn="l" defTabSz="584186" hangingPunct="0">
              <a:defRPr sz="2134">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527050" y="2772755"/>
            <a:ext cx="22500000" cy="1546577"/>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527052" y="4697417"/>
            <a:ext cx="10801352" cy="7211626"/>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310668555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584186" rtl="0" eaLnBrk="1" latinLnBrk="0" hangingPunct="1">
        <a:lnSpc>
          <a:spcPct val="100000"/>
        </a:lnSpc>
        <a:spcBef>
          <a:spcPts val="0"/>
        </a:spcBef>
        <a:spcAft>
          <a:spcPts val="0"/>
        </a:spcAft>
        <a:buClrTx/>
        <a:buSzTx/>
        <a:buFontTx/>
        <a:buNone/>
        <a:tabLst/>
        <a:defRPr sz="9600" b="0" i="0" u="none" strike="noStrike" cap="none" spc="0" baseline="0">
          <a:ln>
            <a:noFill/>
          </a:ln>
          <a:solidFill>
            <a:schemeClr val="tx1"/>
          </a:solidFill>
          <a:uFillTx/>
          <a:latin typeface="+mj-lt"/>
          <a:ea typeface="+mn-ea"/>
          <a:cs typeface="+mn-cs"/>
          <a:sym typeface="Helvetica Light"/>
        </a:defRPr>
      </a:lvl1pPr>
      <a:lvl2pPr marL="0" marR="0" indent="228594"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188"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782"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378"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2972"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566"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160"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754" algn="ctr" defTabSz="584186"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584186" rtl="0" eaLnBrk="1" latinLnBrk="0" hangingPunct="1">
        <a:lnSpc>
          <a:spcPct val="100000"/>
        </a:lnSpc>
        <a:spcBef>
          <a:spcPts val="2102"/>
        </a:spcBef>
        <a:spcAft>
          <a:spcPts val="0"/>
        </a:spcAft>
        <a:buClrTx/>
        <a:buSzPct val="75000"/>
        <a:buFontTx/>
        <a:buNone/>
        <a:tabLst/>
        <a:defRPr sz="4000" b="0" i="0" u="none" strike="noStrike" cap="none" spc="0" baseline="0">
          <a:ln>
            <a:noFill/>
          </a:ln>
          <a:solidFill>
            <a:schemeClr val="tx1"/>
          </a:solidFill>
          <a:uFillTx/>
          <a:latin typeface="+mj-lt"/>
          <a:ea typeface="+mn-ea"/>
          <a:cs typeface="+mn-cs"/>
          <a:sym typeface="Helvetica Light"/>
        </a:defRPr>
      </a:lvl1pPr>
      <a:lvl2pPr marL="479988" marR="0" indent="-479988" algn="l" defTabSz="584186" rtl="0" eaLnBrk="1" latinLnBrk="0" hangingPunct="1">
        <a:lnSpc>
          <a:spcPct val="100000"/>
        </a:lnSpc>
        <a:spcBef>
          <a:spcPts val="1600"/>
        </a:spcBef>
        <a:spcAft>
          <a:spcPts val="1600"/>
        </a:spcAft>
        <a:buClrTx/>
        <a:buSzPct val="75000"/>
        <a:buFont typeface="Arial" panose="020B0604020202020204" pitchFamily="34" charset="0"/>
        <a:buChar char="•"/>
        <a:tabLst/>
        <a:defRPr sz="4266" b="0" i="0" u="none" strike="noStrike" cap="none" spc="0" baseline="0">
          <a:ln>
            <a:noFill/>
          </a:ln>
          <a:solidFill>
            <a:schemeClr val="tx1"/>
          </a:solidFill>
          <a:uFillTx/>
          <a:latin typeface="+mn-lt"/>
          <a:ea typeface="+mn-ea"/>
          <a:cs typeface="+mn-cs"/>
          <a:sym typeface="Helvetica Light"/>
        </a:defRPr>
      </a:lvl2pPr>
      <a:lvl3pPr marL="761980" marR="0" indent="-761980" algn="l" defTabSz="584186" rtl="0" eaLnBrk="1" latinLnBrk="0" hangingPunct="1">
        <a:lnSpc>
          <a:spcPct val="100000"/>
        </a:lnSpc>
        <a:spcBef>
          <a:spcPts val="2102"/>
        </a:spcBef>
        <a:spcAft>
          <a:spcPts val="0"/>
        </a:spcAft>
        <a:buClrTx/>
        <a:buSzPct val="75000"/>
        <a:buFont typeface="Arial" panose="020B0604020202020204" pitchFamily="34" charset="0"/>
        <a:buChar char="•"/>
        <a:tabLst/>
        <a:defRPr sz="4000" b="0" i="0" u="none" strike="noStrike" cap="none" spc="0" baseline="0">
          <a:ln>
            <a:noFill/>
          </a:ln>
          <a:solidFill>
            <a:schemeClr val="tx1"/>
          </a:solidFill>
          <a:uFillTx/>
          <a:latin typeface="+mn-lt"/>
          <a:ea typeface="+mn-ea"/>
          <a:cs typeface="+mn-cs"/>
          <a:sym typeface="Helvetica Light"/>
        </a:defRPr>
      </a:lvl3pPr>
      <a:lvl4pPr marL="763780" marR="0" indent="-761980" algn="l" defTabSz="179996" rtl="0" eaLnBrk="1" latinLnBrk="0" hangingPunct="1">
        <a:lnSpc>
          <a:spcPct val="100000"/>
        </a:lnSpc>
        <a:spcBef>
          <a:spcPts val="2102"/>
        </a:spcBef>
        <a:spcAft>
          <a:spcPts val="0"/>
        </a:spcAft>
        <a:buClr>
          <a:schemeClr val="tx1"/>
        </a:buClr>
        <a:buSzPct val="75000"/>
        <a:buFont typeface="Arial" panose="020B0604020202020204" pitchFamily="34" charset="0"/>
        <a:buChar char="•"/>
        <a:tabLst>
          <a:tab pos="179996" algn="l"/>
        </a:tabLst>
        <a:defRPr sz="4000" b="0" i="0" u="none" strike="noStrike" cap="none" spc="0" baseline="0">
          <a:ln>
            <a:noFill/>
          </a:ln>
          <a:solidFill>
            <a:schemeClr val="tx1"/>
          </a:solidFill>
          <a:uFillTx/>
          <a:latin typeface="+mn-lt"/>
          <a:ea typeface="+mn-ea"/>
          <a:cs typeface="+mn-cs"/>
          <a:sym typeface="Helvetica Light"/>
        </a:defRPr>
      </a:lvl4pPr>
      <a:lvl5pPr marL="761980" marR="0" indent="-761980" algn="l" defTabSz="584186" rtl="0" eaLnBrk="1" latinLnBrk="0" hangingPunct="1">
        <a:lnSpc>
          <a:spcPct val="100000"/>
        </a:lnSpc>
        <a:spcBef>
          <a:spcPts val="4200"/>
        </a:spcBef>
        <a:spcAft>
          <a:spcPts val="0"/>
        </a:spcAft>
        <a:buClrTx/>
        <a:buSzPct val="75000"/>
        <a:buFont typeface="Arial" panose="020B0604020202020204" pitchFamily="34" charset="0"/>
        <a:buChar char="•"/>
        <a:tabLst/>
        <a:defRPr sz="4000" b="0" i="0" u="none" strike="noStrike" cap="none" spc="0" baseline="0">
          <a:ln>
            <a:noFill/>
          </a:ln>
          <a:solidFill>
            <a:schemeClr val="tx1"/>
          </a:solidFill>
          <a:uFillTx/>
          <a:latin typeface="+mn-lt"/>
          <a:ea typeface="+mn-ea"/>
          <a:cs typeface="+mn-cs"/>
          <a:sym typeface="Helvetica Light"/>
        </a:defRPr>
      </a:lvl5pPr>
      <a:lvl6pPr marL="1439964" marR="0" indent="-479988" algn="l" defTabSz="584186" rtl="0" eaLnBrk="1" latinLnBrk="0" hangingPunct="1">
        <a:lnSpc>
          <a:spcPct val="100000"/>
        </a:lnSpc>
        <a:spcBef>
          <a:spcPts val="0"/>
        </a:spcBef>
        <a:spcAft>
          <a:spcPts val="0"/>
        </a:spcAft>
        <a:buClrTx/>
        <a:buSzPct val="75000"/>
        <a:buFontTx/>
        <a:buChar char="•"/>
        <a:tabLst/>
        <a:defRPr sz="4266" b="0" i="0" u="none" strike="noStrike" cap="none" spc="0" baseline="0">
          <a:ln>
            <a:noFill/>
          </a:ln>
          <a:solidFill>
            <a:srgbClr val="000000"/>
          </a:solidFill>
          <a:uFillTx/>
          <a:latin typeface="+mn-lt"/>
          <a:ea typeface="+mn-ea"/>
          <a:cs typeface="+mn-cs"/>
          <a:sym typeface="Helvetica Light"/>
        </a:defRPr>
      </a:lvl6pPr>
      <a:lvl7pPr marL="2399940" marR="0" indent="-479988" algn="l" defTabSz="584186" rtl="0" eaLnBrk="1" latinLnBrk="0" hangingPunct="1">
        <a:lnSpc>
          <a:spcPct val="100000"/>
        </a:lnSpc>
        <a:spcBef>
          <a:spcPts val="1600"/>
        </a:spcBef>
        <a:spcAft>
          <a:spcPts val="1600"/>
        </a:spcAft>
        <a:buClrTx/>
        <a:buSzPct val="75000"/>
        <a:buFontTx/>
        <a:buChar char="•"/>
        <a:tabLst/>
        <a:defRPr sz="4266" b="0" i="0" u="none" strike="noStrike" cap="none" spc="0" baseline="0">
          <a:ln>
            <a:noFill/>
          </a:ln>
          <a:solidFill>
            <a:srgbClr val="000000"/>
          </a:solidFill>
          <a:uFillTx/>
          <a:latin typeface="+mn-lt"/>
          <a:ea typeface="+mn-ea"/>
          <a:cs typeface="+mn-cs"/>
          <a:sym typeface="Helvetica Light"/>
        </a:defRPr>
      </a:lvl7pPr>
      <a:lvl8pPr marL="3359916" marR="0" indent="-479988" algn="l" defTabSz="584186" rtl="0" eaLnBrk="1" latinLnBrk="0" hangingPunct="1">
        <a:lnSpc>
          <a:spcPct val="100000"/>
        </a:lnSpc>
        <a:spcBef>
          <a:spcPts val="1600"/>
        </a:spcBef>
        <a:spcAft>
          <a:spcPts val="1600"/>
        </a:spcAft>
        <a:buClrTx/>
        <a:buSzPct val="75000"/>
        <a:buFontTx/>
        <a:buChar char="•"/>
        <a:tabLst/>
        <a:defRPr sz="4266" b="0" i="0" u="none" strike="noStrike" cap="none" spc="0" baseline="0">
          <a:ln>
            <a:noFill/>
          </a:ln>
          <a:solidFill>
            <a:srgbClr val="000000"/>
          </a:solidFill>
          <a:uFillTx/>
          <a:latin typeface="+mn-lt"/>
          <a:ea typeface="+mn-ea"/>
          <a:cs typeface="+mn-cs"/>
          <a:sym typeface="Helvetica Light"/>
        </a:defRPr>
      </a:lvl8pPr>
      <a:lvl9pPr marL="4173258" marR="0" indent="-617348" algn="l" defTabSz="584186" rtl="0" eaLnBrk="1" latinLnBrk="0" hangingPunct="1">
        <a:lnSpc>
          <a:spcPct val="100000"/>
        </a:lnSpc>
        <a:spcBef>
          <a:spcPts val="4200"/>
        </a:spcBef>
        <a:spcAft>
          <a:spcPts val="0"/>
        </a:spcAft>
        <a:buClrTx/>
        <a:buSzPct val="75000"/>
        <a:buFontTx/>
        <a:buChar char="•"/>
        <a:tabLst/>
        <a:defRPr sz="5066"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594"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188"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782"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378"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2972"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566"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160"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754" algn="ctr" defTabSz="584186"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8.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p:cNvSpPr txBox="1">
            <a:spLocks noGrp="1"/>
          </p:cNvSpPr>
          <p:nvPr>
            <p:ph type="title" idx="4294967295"/>
          </p:nvPr>
        </p:nvSpPr>
        <p:spPr>
          <a:xfrm>
            <a:off x="527360" y="2772479"/>
            <a:ext cx="22716098" cy="2153481"/>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tabLst/>
            </a:pPr>
            <a:r>
              <a:rPr lang="en-US" sz="6600" dirty="0">
                <a:solidFill>
                  <a:schemeClr val="bg1"/>
                </a:solidFill>
              </a:rPr>
              <a:t>Physics-dynamics coupling and</a:t>
            </a:r>
            <a:br>
              <a:rPr lang="en-US" sz="6600" dirty="0">
                <a:solidFill>
                  <a:schemeClr val="bg1"/>
                </a:solidFill>
              </a:rPr>
            </a:br>
            <a:r>
              <a:rPr lang="en-US" sz="6600" dirty="0">
                <a:solidFill>
                  <a:schemeClr val="bg1"/>
                </a:solidFill>
              </a:rPr>
              <a:t>task parallelism</a:t>
            </a:r>
            <a:br>
              <a:rPr lang="en-US" sz="6600" dirty="0">
                <a:solidFill>
                  <a:schemeClr val="bg1"/>
                </a:solidFill>
              </a:rPr>
            </a:br>
            <a:endParaRPr lang="en-US" sz="6600" dirty="0">
              <a:solidFill>
                <a:schemeClr val="bg1"/>
              </a:solidFill>
            </a:endParaRPr>
          </a:p>
        </p:txBody>
      </p:sp>
      <p:sp>
        <p:nvSpPr>
          <p:cNvPr id="3" name="Text Placeholder 13"/>
          <p:cNvSpPr txBox="1">
            <a:spLocks noGrp="1"/>
          </p:cNvSpPr>
          <p:nvPr>
            <p:ph type="body" idx="4294967295"/>
          </p:nvPr>
        </p:nvSpPr>
        <p:spPr>
          <a:xfrm>
            <a:off x="161600" y="10722384"/>
            <a:ext cx="16873920" cy="1630080"/>
          </a:xfrm>
        </p:spPr>
        <p:txBody>
          <a:bodyPr/>
          <a:lstStyle>
            <a:defPPr marL="432000" marR="0" lvl="0" indent="-324000" algn="l" rtl="0" hangingPunct="1">
              <a:lnSpc>
                <a:spcPct val="100000"/>
              </a:lnSpc>
              <a:spcBef>
                <a:spcPts val="0"/>
              </a:spcBef>
              <a:spcAft>
                <a:spcPts val="1417"/>
              </a:spcAft>
              <a:buSzPct val="45000"/>
              <a:buFont typeface="StarSymbol"/>
              <a:buNone/>
              <a:defRPr lang="en-US" sz="1130" b="0" i="0" u="none" strike="noStrike" kern="1200" cap="none" spc="0" baseline="0">
                <a:ln>
                  <a:noFill/>
                </a:ln>
                <a:solidFill>
                  <a:srgbClr val="2A2A2A"/>
                </a:solidFill>
                <a:latin typeface="Arial"/>
                <a:ea typeface="Helvetica Light"/>
                <a:cs typeface="Helvetica Light"/>
              </a:defRPr>
            </a:defPPr>
            <a:lvl1pPr marL="432000" marR="0" lvl="0" indent="-324000" algn="l" rtl="0" hangingPunct="1">
              <a:lnSpc>
                <a:spcPct val="100000"/>
              </a:lnSpc>
              <a:spcBef>
                <a:spcPts val="0"/>
              </a:spcBef>
              <a:spcAft>
                <a:spcPts val="1417"/>
              </a:spcAft>
              <a:buSzPct val="45000"/>
              <a:buFont typeface="StarSymbol"/>
              <a:buChar char="●"/>
              <a:defRPr lang="en-US" sz="1130" b="0" i="0" u="none" strike="noStrike" kern="1200" cap="none" spc="0" baseline="0">
                <a:ln>
                  <a:noFill/>
                </a:ln>
                <a:solidFill>
                  <a:srgbClr val="2A2A2A"/>
                </a:solidFill>
                <a:latin typeface="Arial"/>
                <a:ea typeface="Helvetica Light"/>
                <a:cs typeface="Helvetica Light"/>
              </a:defRPr>
            </a:lvl1pPr>
            <a:lvl2pPr marL="864000" marR="0" lvl="1" indent="-324000" algn="l" rtl="0" hangingPunct="1">
              <a:lnSpc>
                <a:spcPct val="100000"/>
              </a:lnSpc>
              <a:spcBef>
                <a:spcPts val="0"/>
              </a:spcBef>
              <a:spcAft>
                <a:spcPts val="1134"/>
              </a:spcAft>
              <a:buSzPct val="75000"/>
              <a:buFont typeface="StarSymbol"/>
              <a:buChar char="–"/>
              <a:defRPr lang="en-US" sz="1130" b="0" i="0" u="none" strike="noStrike" kern="1200" cap="none" spc="0" baseline="0">
                <a:ln>
                  <a:noFill/>
                </a:ln>
                <a:solidFill>
                  <a:srgbClr val="2A2A2A"/>
                </a:solidFill>
                <a:latin typeface="Arial"/>
                <a:ea typeface="Helvetica Light"/>
                <a:cs typeface="Helvetica Light"/>
              </a:defRPr>
            </a:lvl2pPr>
            <a:lvl3pPr marL="1295999" marR="0" lvl="2" indent="-288000" algn="l" rtl="0" hangingPunct="1">
              <a:lnSpc>
                <a:spcPct val="100000"/>
              </a:lnSpc>
              <a:spcBef>
                <a:spcPts val="0"/>
              </a:spcBef>
              <a:spcAft>
                <a:spcPts val="850"/>
              </a:spcAft>
              <a:buSzPct val="45000"/>
              <a:buFont typeface="StarSymbol"/>
              <a:buChar char="●"/>
              <a:tabLst>
                <a:tab pos="50760" algn="l"/>
              </a:tabLst>
              <a:defRPr lang="en-US" sz="1130" b="0" i="0" u="none" strike="noStrike" kern="1200" cap="none" spc="0" baseline="0">
                <a:ln>
                  <a:noFill/>
                </a:ln>
                <a:solidFill>
                  <a:srgbClr val="2A2A2A"/>
                </a:solidFill>
                <a:latin typeface="Arial"/>
                <a:ea typeface="Helvetica Light"/>
                <a:cs typeface="Helvetica Light"/>
              </a:defRPr>
            </a:lvl3pPr>
            <a:lvl4pPr marL="1728000" marR="0" lvl="3" indent="-216000" algn="l" rtl="0" hangingPunct="1">
              <a:lnSpc>
                <a:spcPct val="100000"/>
              </a:lnSpc>
              <a:spcBef>
                <a:spcPts val="0"/>
              </a:spcBef>
              <a:spcAft>
                <a:spcPts val="567"/>
              </a:spcAft>
              <a:buSzPct val="75000"/>
              <a:buFont typeface="StarSymbol"/>
              <a:buChar char="–"/>
              <a:tabLst>
                <a:tab pos="50760" algn="l"/>
              </a:tabLst>
              <a:defRPr lang="en-US" sz="1130" b="0" i="0" u="none" strike="noStrike" kern="1200" cap="none" spc="0" baseline="0">
                <a:ln>
                  <a:noFill/>
                </a:ln>
                <a:solidFill>
                  <a:srgbClr val="2A2A2A"/>
                </a:solidFill>
                <a:latin typeface="Arial"/>
                <a:ea typeface="Helvetica Light"/>
                <a:cs typeface="Helvetica Light"/>
              </a:defRPr>
            </a:lvl4pPr>
            <a:lvl5pPr marL="2160000" marR="0" lvl="4" indent="-216000" algn="l" rtl="0" hangingPunct="1">
              <a:lnSpc>
                <a:spcPct val="100000"/>
              </a:lnSpc>
              <a:spcBef>
                <a:spcPts val="0"/>
              </a:spcBef>
              <a:spcAft>
                <a:spcPts val="283"/>
              </a:spcAft>
              <a:buSzPct val="45000"/>
              <a:buFont typeface="StarSymbol"/>
              <a:buChar char="●"/>
              <a:tabLst>
                <a:tab pos="50760" algn="l"/>
              </a:tabLst>
              <a:defRPr lang="en-US" sz="2000" b="0" i="0" u="none" strike="noStrike" kern="1200" cap="none" spc="0" baseline="0">
                <a:ln>
                  <a:noFill/>
                </a:ln>
                <a:solidFill>
                  <a:srgbClr val="2A2A2A"/>
                </a:solidFill>
                <a:latin typeface="Arial"/>
                <a:ea typeface="Helvetica Light"/>
                <a:cs typeface="Helvetica Light"/>
              </a:defRPr>
            </a:lvl5pPr>
            <a:lvl6pPr marL="2592000" marR="0" lvl="5" indent="-216000" algn="l" rtl="0" hangingPunct="1">
              <a:lnSpc>
                <a:spcPct val="100000"/>
              </a:lnSpc>
              <a:spcBef>
                <a:spcPts val="0"/>
              </a:spcBef>
              <a:spcAft>
                <a:spcPts val="283"/>
              </a:spcAft>
              <a:buSzPct val="45000"/>
              <a:buFont typeface="StarSymbol"/>
              <a:buChar char="●"/>
              <a:tabLst>
                <a:tab pos="50760" algn="l"/>
              </a:tabLst>
              <a:defRPr lang="en-US" sz="2000" b="0" i="0" u="none" strike="noStrike" kern="1200" cap="none" spc="0" baseline="0">
                <a:ln>
                  <a:noFill/>
                </a:ln>
                <a:solidFill>
                  <a:srgbClr val="2A2A2A"/>
                </a:solidFill>
                <a:latin typeface="Arial"/>
                <a:ea typeface="Helvetica Light"/>
                <a:cs typeface="Helvetica Light"/>
              </a:defRPr>
            </a:lvl6pPr>
            <a:lvl7pPr marL="3024000" marR="0" lvl="6" indent="-216000" algn="l" rtl="0" hangingPunct="1">
              <a:lnSpc>
                <a:spcPct val="100000"/>
              </a:lnSpc>
              <a:spcBef>
                <a:spcPts val="0"/>
              </a:spcBef>
              <a:spcAft>
                <a:spcPts val="283"/>
              </a:spcAft>
              <a:buSzPct val="45000"/>
              <a:buFont typeface="StarSymbol"/>
              <a:buChar char="●"/>
              <a:tabLst>
                <a:tab pos="50760" algn="l"/>
              </a:tabLst>
              <a:defRPr lang="en-US" sz="2000" b="0" i="0" u="none" strike="noStrike" kern="1200" cap="none" spc="0" baseline="0">
                <a:ln>
                  <a:noFill/>
                </a:ln>
                <a:solidFill>
                  <a:srgbClr val="2A2A2A"/>
                </a:solidFill>
                <a:latin typeface="Arial"/>
                <a:ea typeface="Helvetica Light"/>
                <a:cs typeface="Helvetica Light"/>
              </a:defRPr>
            </a:lvl7pPr>
            <a:lvl8pPr marL="3456000" marR="0" lvl="7" indent="-216000" algn="l" rtl="0" hangingPunct="1">
              <a:lnSpc>
                <a:spcPct val="100000"/>
              </a:lnSpc>
              <a:spcBef>
                <a:spcPts val="0"/>
              </a:spcBef>
              <a:spcAft>
                <a:spcPts val="283"/>
              </a:spcAft>
              <a:buSzPct val="45000"/>
              <a:buFont typeface="StarSymbol"/>
              <a:buChar char="●"/>
              <a:tabLst>
                <a:tab pos="50760" algn="l"/>
              </a:tabLst>
              <a:defRPr lang="en-US" sz="2000" b="0" i="0" u="none" strike="noStrike" kern="1200" cap="none" spc="0" baseline="0">
                <a:ln>
                  <a:noFill/>
                </a:ln>
                <a:solidFill>
                  <a:srgbClr val="2A2A2A"/>
                </a:solidFill>
                <a:latin typeface="Arial"/>
                <a:ea typeface="Helvetica Light"/>
                <a:cs typeface="Helvetica Light"/>
              </a:defRPr>
            </a:lvl8pPr>
            <a:lvl9pPr marL="3887999" marR="0" lvl="8" indent="-216000" algn="l" rtl="0" hangingPunct="1">
              <a:lnSpc>
                <a:spcPct val="100000"/>
              </a:lnSpc>
              <a:spcBef>
                <a:spcPts val="0"/>
              </a:spcBef>
              <a:spcAft>
                <a:spcPts val="283"/>
              </a:spcAft>
              <a:buSzPct val="45000"/>
              <a:buFont typeface="StarSymbol"/>
              <a:buChar char="●"/>
              <a:tabLst>
                <a:tab pos="50760" algn="l"/>
              </a:tabLst>
              <a:defRPr lang="en-US" sz="2000" b="0" i="0" u="none" strike="noStrike" kern="1200" cap="none" spc="0" baseline="0">
                <a:ln>
                  <a:noFill/>
                </a:ln>
                <a:solidFill>
                  <a:srgbClr val="2A2A2A"/>
                </a:solidFill>
                <a:latin typeface="Arial"/>
                <a:ea typeface="Helvetica Light"/>
                <a:cs typeface="Helvetica Light"/>
              </a:defRPr>
            </a:lvl9pPr>
          </a:lstStyle>
          <a:p>
            <a:pPr marL="0" indent="0">
              <a:buNone/>
            </a:pPr>
            <a:r>
              <a:rPr lang="en-US" sz="4400" dirty="0">
                <a:solidFill>
                  <a:schemeClr val="bg1"/>
                </a:solidFill>
              </a:rPr>
              <a:t>3</a:t>
            </a:r>
            <a:r>
              <a:rPr lang="en-US" sz="4400" baseline="30000" dirty="0">
                <a:solidFill>
                  <a:schemeClr val="bg1"/>
                </a:solidFill>
              </a:rPr>
              <a:t>rd</a:t>
            </a:r>
            <a:r>
              <a:rPr lang="en-US" sz="4400" dirty="0">
                <a:solidFill>
                  <a:schemeClr val="bg1"/>
                </a:solidFill>
              </a:rPr>
              <a:t> Workshop on Physics Dynamics Coupling</a:t>
            </a:r>
          </a:p>
          <a:p>
            <a:pPr marL="0" indent="0">
              <a:buNone/>
            </a:pPr>
            <a:r>
              <a:rPr lang="en-US" sz="4400" dirty="0">
                <a:solidFill>
                  <a:schemeClr val="bg1"/>
                </a:solidFill>
              </a:rPr>
              <a:t>PDC18, ECMWF July 2018</a:t>
            </a:r>
          </a:p>
        </p:txBody>
      </p:sp>
      <p:sp>
        <p:nvSpPr>
          <p:cNvPr id="4" name="Footer Placeholder 3"/>
          <p:cNvSpPr txBox="1">
            <a:spLocks noGrp="1"/>
          </p:cNvSpPr>
          <p:nvPr>
            <p:ph type="ftr" sz="quarter" idx="4294967295"/>
          </p:nvPr>
        </p:nvSpPr>
        <p:spPr>
          <a:xfrm>
            <a:off x="3048000" y="12619200"/>
            <a:ext cx="18287040" cy="1096320"/>
          </a:xfrm>
          <a:prstGeom prst="rect">
            <a:avLst/>
          </a:prstGeom>
          <a:noFill/>
          <a:ln>
            <a:noFill/>
          </a:ln>
        </p:spPr>
        <p:txBody>
          <a:bodyPr wrap="square" lIns="672000" tIns="96000" rIns="183360" bIns="72000" anchor="ctr" anchorCtr="0"/>
          <a:lstStyle/>
          <a:p>
            <a:pPr defTabSz="2438430"/>
            <a:r>
              <a:rPr lang="en-US" dirty="0">
                <a:ea typeface="+mn-ea"/>
                <a:cs typeface="+mn-cs"/>
              </a:rPr>
              <a:t>www.metoffice.gov.uk																									                       © Crown Copyright 2018, Met Office</a:t>
            </a:r>
          </a:p>
        </p:txBody>
      </p:sp>
      <p:sp>
        <p:nvSpPr>
          <p:cNvPr id="6" name="TextBox 5"/>
          <p:cNvSpPr txBox="1"/>
          <p:nvPr/>
        </p:nvSpPr>
        <p:spPr>
          <a:xfrm>
            <a:off x="1289043" y="6227738"/>
            <a:ext cx="3993401" cy="861774"/>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Terry Davies </a:t>
            </a:r>
          </a:p>
        </p:txBody>
      </p:sp>
      <p:sp>
        <p:nvSpPr>
          <p:cNvPr id="7" name="Rectangle 6"/>
          <p:cNvSpPr/>
          <p:nvPr/>
        </p:nvSpPr>
        <p:spPr>
          <a:xfrm>
            <a:off x="1829332" y="7309514"/>
            <a:ext cx="6094938" cy="861774"/>
          </a:xfrm>
          <a:prstGeom prst="rect">
            <a:avLst/>
          </a:prstGeom>
        </p:spPr>
        <p:txBody>
          <a:bodyPr wrap="none">
            <a:spAutoFit/>
          </a:bodyPr>
          <a:lstStyle/>
          <a:p>
            <a:r>
              <a:rPr lang="en-GB" dirty="0">
                <a:solidFill>
                  <a:schemeClr val="bg1"/>
                </a:solidFill>
                <a:latin typeface="Arial" panose="020B0604020202020204" pitchFamily="34" charset="0"/>
                <a:cs typeface="Arial" panose="020B0604020202020204" pitchFamily="34" charset="0"/>
              </a:rPr>
              <a:t>Dynamics Research </a:t>
            </a:r>
          </a:p>
        </p:txBody>
      </p:sp>
    </p:spTree>
    <p:extLst>
      <p:ext uri="{BB962C8B-B14F-4D97-AF65-F5344CB8AC3E}">
        <p14:creationId xmlns:p14="http://schemas.microsoft.com/office/powerpoint/2010/main" val="2921640775"/>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www.metoffice.gov.uk																										                       © Crown Copyright 2018, Met Office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3846"/>
            <a:ext cx="8080058" cy="105251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058" y="1823846"/>
            <a:ext cx="8128635" cy="105737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3923" y="1823846"/>
            <a:ext cx="8144828" cy="10541318"/>
          </a:xfrm>
          <a:prstGeom prst="rect">
            <a:avLst/>
          </a:prstGeom>
        </p:spPr>
      </p:pic>
      <p:sp>
        <p:nvSpPr>
          <p:cNvPr id="6" name="TextBox 5"/>
          <p:cNvSpPr txBox="1"/>
          <p:nvPr/>
        </p:nvSpPr>
        <p:spPr>
          <a:xfrm>
            <a:off x="4775200" y="732401"/>
            <a:ext cx="18977951" cy="821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chemeClr val="tx1"/>
                </a:solidFill>
                <a:effectLst/>
                <a:uFillTx/>
                <a:latin typeface="+mn-lt"/>
                <a:ea typeface="+mn-ea"/>
                <a:cs typeface="+mn-cs"/>
                <a:sym typeface="Helvetica Light"/>
              </a:rPr>
              <a:t>22 hour UKV forecasts of PMSL, rainfall rate and cloud for 22UTC 8/1/2015</a:t>
            </a:r>
          </a:p>
        </p:txBody>
      </p:sp>
    </p:spTree>
    <p:extLst>
      <p:ext uri="{BB962C8B-B14F-4D97-AF65-F5344CB8AC3E}">
        <p14:creationId xmlns:p14="http://schemas.microsoft.com/office/powerpoint/2010/main" val="7154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dirty="0">
                <a:solidFill>
                  <a:srgbClr val="2A2A2A"/>
                </a:solidFill>
                <a:latin typeface="Arial"/>
              </a:rPr>
              <a:t>www.metoffice.gov.uk																									                       © Crown Copyright 2018, Met Office</a:t>
            </a:r>
          </a:p>
        </p:txBody>
      </p:sp>
      <p:sp>
        <p:nvSpPr>
          <p:cNvPr id="7" name="Text Placeholder 6"/>
          <p:cNvSpPr txBox="1">
            <a:spLocks noGrp="1"/>
          </p:cNvSpPr>
          <p:nvPr>
            <p:ph type="body" sz="quarter" idx="11"/>
          </p:nvPr>
        </p:nvSpPr>
        <p:spPr>
          <a:xfrm>
            <a:off x="-183826" y="2094249"/>
            <a:ext cx="22332626" cy="3701013"/>
          </a:xfrm>
          <a:prstGeom prst="rect">
            <a:avLst/>
          </a:prstGeom>
          <a:noFill/>
        </p:spPr>
        <p:txBody>
          <a:bodyPr wrap="square" rtlCol="0">
            <a:spAutoFit/>
          </a:bodyPr>
          <a:lstStyle/>
          <a:p>
            <a:endParaRPr lang="en-GB" sz="7200" dirty="0"/>
          </a:p>
          <a:p>
            <a:pPr lvl="2"/>
            <a:endParaRPr lang="en-GB" sz="54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2" name="TextBox 1"/>
          <p:cNvSpPr txBox="1"/>
          <p:nvPr/>
        </p:nvSpPr>
        <p:spPr>
          <a:xfrm>
            <a:off x="7985760" y="115876"/>
            <a:ext cx="10150214"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a:ln>
                  <a:noFill/>
                </a:ln>
                <a:solidFill>
                  <a:schemeClr val="tx1"/>
                </a:solidFill>
                <a:effectLst/>
                <a:uFillTx/>
                <a:latin typeface="+mn-lt"/>
                <a:ea typeface="+mn-ea"/>
                <a:cs typeface="+mn-cs"/>
                <a:sym typeface="Helvetica Light"/>
              </a:rPr>
              <a:t>Parallel physics tests in UKV </a:t>
            </a:r>
          </a:p>
        </p:txBody>
      </p:sp>
      <p:sp>
        <p:nvSpPr>
          <p:cNvPr id="4" name="Rectangle 3"/>
          <p:cNvSpPr/>
          <p:nvPr/>
        </p:nvSpPr>
        <p:spPr>
          <a:xfrm>
            <a:off x="781847" y="2773736"/>
            <a:ext cx="20401280" cy="8556188"/>
          </a:xfrm>
          <a:prstGeom prst="rect">
            <a:avLst/>
          </a:prstGeom>
        </p:spPr>
        <p:txBody>
          <a:bodyPr wrap="square">
            <a:spAutoFit/>
          </a:bodyPr>
          <a:lstStyle/>
          <a:p>
            <a:r>
              <a:rPr lang="en-GB" dirty="0"/>
              <a:t>• Parallel physics1 -&gt; sequential physics2 </a:t>
            </a:r>
          </a:p>
          <a:p>
            <a:pPr lvl="4"/>
            <a:r>
              <a:rPr lang="en-GB" dirty="0"/>
              <a:t>– cycle (Parallel SL(time-level n), add physics, sequential solver )</a:t>
            </a:r>
          </a:p>
          <a:p>
            <a:endParaRPr lang="en-GB" dirty="0"/>
          </a:p>
          <a:p>
            <a:r>
              <a:rPr lang="en-GB" dirty="0"/>
              <a:t>• UKV fails after 40 (60 second) steps.</a:t>
            </a:r>
          </a:p>
          <a:p>
            <a:endParaRPr lang="en-GB" dirty="0"/>
          </a:p>
          <a:p>
            <a:r>
              <a:rPr lang="en-GB" dirty="0"/>
              <a:t>• Parallel physics1, parallel physics2</a:t>
            </a:r>
          </a:p>
          <a:p>
            <a:pPr lvl="6"/>
            <a:r>
              <a:rPr lang="en-GB" dirty="0"/>
              <a:t>– cycle (Parallel SL(time-level n), add physics, sequential solver)</a:t>
            </a:r>
          </a:p>
          <a:p>
            <a:pPr lvl="6"/>
            <a:endParaRPr lang="en-GB" dirty="0"/>
          </a:p>
          <a:p>
            <a:pPr lvl="6"/>
            <a:endParaRPr lang="en-GB" dirty="0"/>
          </a:p>
          <a:p>
            <a:endParaRPr lang="en-GB" dirty="0"/>
          </a:p>
          <a:p>
            <a:r>
              <a:rPr lang="en-GB" dirty="0"/>
              <a:t>.</a:t>
            </a:r>
          </a:p>
        </p:txBody>
      </p:sp>
      <p:sp>
        <p:nvSpPr>
          <p:cNvPr id="5" name="Rectangle 4"/>
          <p:cNvSpPr/>
          <p:nvPr/>
        </p:nvSpPr>
        <p:spPr>
          <a:xfrm>
            <a:off x="808114" y="1414762"/>
            <a:ext cx="22767771" cy="923330"/>
          </a:xfrm>
          <a:prstGeom prst="rect">
            <a:avLst/>
          </a:prstGeom>
        </p:spPr>
        <p:txBody>
          <a:bodyPr wrap="none">
            <a:spAutoFit/>
          </a:bodyPr>
          <a:lstStyle/>
          <a:p>
            <a:pPr algn="l"/>
            <a:r>
              <a:rPr lang="en-GB" sz="5400" dirty="0">
                <a:solidFill>
                  <a:schemeClr val="tx1"/>
                </a:solidFill>
              </a:rPr>
              <a:t>No interpolation of physics to departure points i.e. physics at arrival points.</a:t>
            </a:r>
          </a:p>
        </p:txBody>
      </p:sp>
      <p:sp>
        <p:nvSpPr>
          <p:cNvPr id="6" name="Rectangle 5"/>
          <p:cNvSpPr/>
          <p:nvPr/>
        </p:nvSpPr>
        <p:spPr>
          <a:xfrm>
            <a:off x="477318" y="8586871"/>
            <a:ext cx="23429362" cy="1569660"/>
          </a:xfrm>
          <a:prstGeom prst="rect">
            <a:avLst/>
          </a:prstGeom>
        </p:spPr>
        <p:txBody>
          <a:bodyPr wrap="square">
            <a:spAutoFit/>
          </a:bodyPr>
          <a:lstStyle/>
          <a:p>
            <a:pPr algn="l"/>
            <a:r>
              <a:rPr lang="en-GB" sz="4800" dirty="0">
                <a:solidFill>
                  <a:schemeClr val="tx1"/>
                </a:solidFill>
              </a:rPr>
              <a:t>Time stepping scheme is inconsistent. </a:t>
            </a:r>
          </a:p>
          <a:p>
            <a:pPr algn="l"/>
            <a:r>
              <a:rPr lang="en-GB" sz="4800" dirty="0">
                <a:solidFill>
                  <a:schemeClr val="tx1"/>
                </a:solidFill>
              </a:rPr>
              <a:t>Time-level n quantities MUST be at departure points – target scheme is</a:t>
            </a:r>
          </a:p>
        </p:txBody>
      </p:sp>
      <mc:AlternateContent xmlns:mc="http://schemas.openxmlformats.org/markup-compatibility/2006" xmlns:a14="http://schemas.microsoft.com/office/drawing/2010/main">
        <mc:Choice Requires="a14">
          <p:sp>
            <p:nvSpPr>
              <p:cNvPr id="8" name="Rectangle 7"/>
              <p:cNvSpPr/>
              <p:nvPr/>
            </p:nvSpPr>
            <p:spPr>
              <a:xfrm>
                <a:off x="2313588" y="10512641"/>
                <a:ext cx="19120748" cy="965457"/>
              </a:xfrm>
              <a:prstGeom prst="rect">
                <a:avLst/>
              </a:prstGeom>
            </p:spPr>
            <p:txBody>
              <a:bodyPr wrap="none">
                <a:spAutoFit/>
              </a:bodyPr>
              <a:lstStyle/>
              <a:p>
                <a14:m>
                  <m:oMath xmlns:m="http://schemas.openxmlformats.org/officeDocument/2006/math">
                    <m:sSup>
                      <m:sSupPr>
                        <m:ctrlPr>
                          <a:rPr lang="en-GB" sz="5400" b="1" i="1" smtClean="0">
                            <a:solidFill>
                              <a:schemeClr val="tx1"/>
                            </a:solidFill>
                            <a:latin typeface="Cambria Math" panose="02040503050406030204" pitchFamily="18" charset="0"/>
                          </a:rPr>
                        </m:ctrlPr>
                      </m:sSupPr>
                      <m:e>
                        <m:r>
                          <a:rPr lang="en-GB" sz="5400" b="1" i="1">
                            <a:solidFill>
                              <a:schemeClr val="tx1"/>
                            </a:solidFill>
                            <a:latin typeface="Cambria Math" panose="02040503050406030204" pitchFamily="18" charset="0"/>
                          </a:rPr>
                          <m:t>𝑿</m:t>
                        </m:r>
                      </m:e>
                      <m:sup>
                        <m:r>
                          <a:rPr lang="en-GB" sz="5400" b="1" i="1">
                            <a:solidFill>
                              <a:schemeClr val="tx1"/>
                            </a:solidFill>
                            <a:latin typeface="Cambria Math" panose="02040503050406030204" pitchFamily="18" charset="0"/>
                          </a:rPr>
                          <m:t>𝒏</m:t>
                        </m:r>
                        <m:r>
                          <a:rPr lang="en-GB" sz="5400" b="1" i="1">
                            <a:solidFill>
                              <a:schemeClr val="tx1"/>
                            </a:solidFill>
                            <a:latin typeface="Cambria Math" panose="02040503050406030204" pitchFamily="18" charset="0"/>
                          </a:rPr>
                          <m:t>+</m:t>
                        </m:r>
                        <m:r>
                          <a:rPr lang="en-GB" sz="5400" b="1" i="1">
                            <a:solidFill>
                              <a:schemeClr val="tx1"/>
                            </a:solidFill>
                            <a:latin typeface="Cambria Math" panose="02040503050406030204" pitchFamily="18" charset="0"/>
                          </a:rPr>
                          <m:t>𝟏</m:t>
                        </m:r>
                      </m:sup>
                    </m:sSup>
                    <m:r>
                      <a:rPr lang="en-GB" sz="5400" b="1" i="1">
                        <a:solidFill>
                          <a:schemeClr val="tx1"/>
                        </a:solidFill>
                        <a:latin typeface="Cambria Math" panose="02040503050406030204" pitchFamily="18" charset="0"/>
                      </a:rPr>
                      <m:t>=</m:t>
                    </m:r>
                    <m:sSubSup>
                      <m:sSubSupPr>
                        <m:ctrlPr>
                          <a:rPr lang="en-GB" sz="5400" b="1" i="1">
                            <a:solidFill>
                              <a:schemeClr val="tx1"/>
                            </a:solidFill>
                            <a:latin typeface="Cambria Math" panose="02040503050406030204" pitchFamily="18" charset="0"/>
                          </a:rPr>
                        </m:ctrlPr>
                      </m:sSubSupPr>
                      <m:e>
                        <m:r>
                          <a:rPr lang="en-GB" sz="5400" b="1" i="1">
                            <a:solidFill>
                              <a:schemeClr val="tx1"/>
                            </a:solidFill>
                            <a:latin typeface="Cambria Math" panose="02040503050406030204" pitchFamily="18" charset="0"/>
                          </a:rPr>
                          <m:t>[</m:t>
                        </m:r>
                        <m:r>
                          <a:rPr lang="en-GB" sz="5400" b="1" i="1">
                            <a:solidFill>
                              <a:schemeClr val="tx1"/>
                            </a:solidFill>
                            <a:latin typeface="Cambria Math" panose="02040503050406030204" pitchFamily="18" charset="0"/>
                          </a:rPr>
                          <m:t>𝑿</m:t>
                        </m:r>
                        <m:r>
                          <a:rPr lang="en-GB" sz="5400" b="1" i="1">
                            <a:solidFill>
                              <a:schemeClr val="tx1"/>
                            </a:solidFill>
                            <a:latin typeface="Cambria Math" panose="02040503050406030204" pitchFamily="18" charset="0"/>
                          </a:rPr>
                          <m:t>+</m:t>
                        </m:r>
                        <m:d>
                          <m:dPr>
                            <m:ctrlPr>
                              <a:rPr lang="en-GB" sz="5400" b="1" i="1">
                                <a:solidFill>
                                  <a:schemeClr val="tx1"/>
                                </a:solidFill>
                                <a:latin typeface="Cambria Math" panose="02040503050406030204" pitchFamily="18" charset="0"/>
                              </a:rPr>
                            </m:ctrlPr>
                          </m:dPr>
                          <m:e>
                            <m:r>
                              <a:rPr lang="en-GB" sz="5400" i="1">
                                <a:solidFill>
                                  <a:schemeClr val="tx1"/>
                                </a:solidFill>
                                <a:latin typeface="Cambria Math" panose="02040503050406030204" pitchFamily="18" charset="0"/>
                              </a:rPr>
                              <m:t>1</m:t>
                            </m:r>
                            <m:r>
                              <a:rPr lang="en-GB" sz="5400" b="0" i="1" smtClean="0">
                                <a:solidFill>
                                  <a:schemeClr val="tx1"/>
                                </a:solidFill>
                                <a:latin typeface="Cambria Math" panose="02040503050406030204" pitchFamily="18" charset="0"/>
                              </a:rPr>
                              <m:t>−</m:t>
                            </m:r>
                            <m:r>
                              <a:rPr lang="en-GB" sz="5400" i="1">
                                <a:solidFill>
                                  <a:schemeClr val="tx1"/>
                                </a:solidFill>
                                <a:latin typeface="Cambria Math" panose="02040503050406030204" pitchFamily="18" charset="0"/>
                                <a:ea typeface="Cambria Math" panose="02040503050406030204" pitchFamily="18" charset="0"/>
                              </a:rPr>
                              <m:t>𝛼</m:t>
                            </m:r>
                          </m:e>
                        </m:d>
                        <m:r>
                          <m:rPr>
                            <m:sty m:val="p"/>
                          </m:rPr>
                          <a:rPr lang="el-GR" sz="5400" i="1">
                            <a:solidFill>
                              <a:schemeClr val="tx1"/>
                            </a:solidFill>
                            <a:latin typeface="Cambria Math" panose="02040503050406030204" pitchFamily="18" charset="0"/>
                            <a:ea typeface="Cambria Math" panose="02040503050406030204" pitchFamily="18" charset="0"/>
                          </a:rPr>
                          <m:t>Δ</m:t>
                        </m:r>
                        <m:r>
                          <a:rPr lang="en-GB" sz="5400" i="1">
                            <a:solidFill>
                              <a:schemeClr val="tx1"/>
                            </a:solidFill>
                            <a:latin typeface="Cambria Math" panose="02040503050406030204" pitchFamily="18" charset="0"/>
                            <a:ea typeface="Cambria Math" panose="02040503050406030204" pitchFamily="18" charset="0"/>
                          </a:rPr>
                          <m:t>𝑡</m:t>
                        </m:r>
                        <m:d>
                          <m:dPr>
                            <m:ctrlPr>
                              <a:rPr lang="en-GB" sz="5400" i="1">
                                <a:solidFill>
                                  <a:schemeClr val="tx1"/>
                                </a:solidFill>
                                <a:latin typeface="Cambria Math" panose="02040503050406030204" pitchFamily="18" charset="0"/>
                                <a:ea typeface="Cambria Math" panose="02040503050406030204" pitchFamily="18" charset="0"/>
                              </a:rPr>
                            </m:ctrlPr>
                          </m:dPr>
                          <m:e>
                            <m:r>
                              <a:rPr lang="en-GB" sz="5400" b="1" i="1">
                                <a:solidFill>
                                  <a:schemeClr val="tx1"/>
                                </a:solidFill>
                                <a:latin typeface="Cambria Math" panose="02040503050406030204" pitchFamily="18" charset="0"/>
                                <a:ea typeface="Cambria Math" panose="02040503050406030204" pitchFamily="18" charset="0"/>
                              </a:rPr>
                              <m:t>𝑳</m:t>
                            </m:r>
                            <m:r>
                              <a:rPr lang="en-GB" sz="5400" i="1">
                                <a:solidFill>
                                  <a:schemeClr val="tx1"/>
                                </a:solidFill>
                                <a:latin typeface="Cambria Math" panose="02040503050406030204" pitchFamily="18" charset="0"/>
                                <a:ea typeface="Cambria Math" panose="02040503050406030204" pitchFamily="18" charset="0"/>
                              </a:rPr>
                              <m:t>+</m:t>
                            </m:r>
                            <m:r>
                              <a:rPr lang="en-GB" sz="5400" b="1" i="1">
                                <a:solidFill>
                                  <a:schemeClr val="tx1"/>
                                </a:solidFill>
                                <a:latin typeface="Cambria Math" panose="02040503050406030204" pitchFamily="18" charset="0"/>
                                <a:ea typeface="Cambria Math" panose="02040503050406030204" pitchFamily="18" charset="0"/>
                              </a:rPr>
                              <m:t>𝑵</m:t>
                            </m:r>
                          </m:e>
                        </m:d>
                        <m:r>
                          <a:rPr lang="en-GB" sz="5400" b="1" i="1">
                            <a:solidFill>
                              <a:schemeClr val="tx1"/>
                            </a:solidFill>
                            <a:latin typeface="Cambria Math" panose="02040503050406030204" pitchFamily="18" charset="0"/>
                          </a:rPr>
                          <m:t>]</m:t>
                        </m:r>
                      </m:e>
                      <m:sub>
                        <m:r>
                          <a:rPr lang="en-GB" sz="5400" b="0" i="1">
                            <a:solidFill>
                              <a:schemeClr val="tx1"/>
                            </a:solidFill>
                            <a:latin typeface="Cambria Math" panose="02040503050406030204" pitchFamily="18" charset="0"/>
                          </a:rPr>
                          <m:t>𝑑</m:t>
                        </m:r>
                      </m:sub>
                      <m:sup>
                        <m:r>
                          <a:rPr lang="en-GB" sz="5400" b="0" i="1">
                            <a:solidFill>
                              <a:schemeClr val="tx1"/>
                            </a:solidFill>
                            <a:latin typeface="Cambria Math" panose="02040503050406030204" pitchFamily="18" charset="0"/>
                          </a:rPr>
                          <m:t>𝑛</m:t>
                        </m:r>
                      </m:sup>
                    </m:sSubSup>
                  </m:oMath>
                </a14:m>
                <a:r>
                  <a:rPr lang="en-GB" dirty="0"/>
                  <a:t> </a:t>
                </a:r>
                <a14:m>
                  <m:oMath xmlns:m="http://schemas.openxmlformats.org/officeDocument/2006/math">
                    <m:r>
                      <a:rPr lang="en-GB" sz="4800" b="1" i="1">
                        <a:solidFill>
                          <a:schemeClr val="tx1"/>
                        </a:solidFill>
                        <a:latin typeface="Cambria Math" panose="02040503050406030204" pitchFamily="18" charset="0"/>
                      </a:rPr>
                      <m:t>+</m:t>
                    </m:r>
                    <m:r>
                      <a:rPr lang="en-GB" sz="4800" b="1" i="1" smtClean="0">
                        <a:solidFill>
                          <a:schemeClr val="tx1"/>
                        </a:solidFill>
                        <a:latin typeface="Cambria Math" panose="02040503050406030204" pitchFamily="18" charset="0"/>
                      </a:rPr>
                      <m:t> </m:t>
                    </m:r>
                  </m:oMath>
                </a14:m>
                <a:r>
                  <a:rPr lang="en-GB" dirty="0"/>
                  <a:t>(</a:t>
                </a:r>
                <a14:m>
                  <m:oMath xmlns:m="http://schemas.openxmlformats.org/officeDocument/2006/math">
                    <m:r>
                      <a:rPr lang="en-GB" sz="4800" i="1">
                        <a:solidFill>
                          <a:schemeClr val="tx1"/>
                        </a:solidFill>
                        <a:latin typeface="Cambria Math" panose="02040503050406030204" pitchFamily="18" charset="0"/>
                      </a:rPr>
                      <m:t>1−</m:t>
                    </m:r>
                  </m:oMath>
                </a14:m>
                <a:r>
                  <a:rPr lang="en-GB" dirty="0"/>
                  <a:t> </a:t>
                </a:r>
                <a14:m>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ea typeface="Cambria Math" panose="02040503050406030204" pitchFamily="18" charset="0"/>
                          </a:rPr>
                          <m:t>𝛼</m:t>
                        </m:r>
                      </m:e>
                      <m:sub>
                        <m:r>
                          <a:rPr lang="en-GB" b="0" i="1" dirty="0" smtClean="0">
                            <a:latin typeface="Cambria Math" panose="02040503050406030204" pitchFamily="18" charset="0"/>
                          </a:rPr>
                          <m:t>𝑆</m:t>
                        </m:r>
                      </m:sub>
                    </m:sSub>
                    <m:r>
                      <a:rPr lang="en-GB" b="0" i="1" dirty="0" smtClean="0">
                        <a:latin typeface="Cambria Math" panose="02040503050406030204" pitchFamily="18" charset="0"/>
                      </a:rPr>
                      <m:t>)</m:t>
                    </m:r>
                    <m:r>
                      <m:rPr>
                        <m:sty m:val="p"/>
                      </m:rPr>
                      <a:rPr lang="el-GR" b="0" i="1" dirty="0" smtClean="0">
                        <a:latin typeface="Cambria Math" panose="02040503050406030204" pitchFamily="18" charset="0"/>
                        <a:ea typeface="Cambria Math" panose="02040503050406030204" pitchFamily="18" charset="0"/>
                      </a:rPr>
                      <m:t>Δ</m:t>
                    </m:r>
                    <m:r>
                      <a:rPr lang="en-GB" b="0" i="1" dirty="0" smtClean="0">
                        <a:latin typeface="Cambria Math" panose="02040503050406030204" pitchFamily="18" charset="0"/>
                        <a:ea typeface="Cambria Math" panose="02040503050406030204" pitchFamily="18" charset="0"/>
                      </a:rPr>
                      <m:t>𝑡</m:t>
                    </m:r>
                    <m:sSubSup>
                      <m:sSubSupPr>
                        <m:ctrlPr>
                          <a:rPr lang="en-GB" b="0" i="1" dirty="0" smtClean="0">
                            <a:latin typeface="Cambria Math" panose="02040503050406030204" pitchFamily="18" charset="0"/>
                            <a:ea typeface="Cambria Math" panose="02040503050406030204" pitchFamily="18" charset="0"/>
                          </a:rPr>
                        </m:ctrlPr>
                      </m:sSubSupPr>
                      <m:e>
                        <m:r>
                          <a:rPr lang="en-GB" b="1" i="1" dirty="0" smtClean="0">
                            <a:latin typeface="Cambria Math" panose="02040503050406030204" pitchFamily="18" charset="0"/>
                            <a:ea typeface="Cambria Math" panose="02040503050406030204" pitchFamily="18" charset="0"/>
                          </a:rPr>
                          <m:t>𝑺</m:t>
                        </m:r>
                      </m:e>
                      <m:sub>
                        <m:r>
                          <a:rPr lang="en-GB" b="0" i="1" dirty="0" smtClean="0">
                            <a:latin typeface="Cambria Math" panose="02040503050406030204" pitchFamily="18" charset="0"/>
                            <a:ea typeface="Cambria Math" panose="02040503050406030204" pitchFamily="18" charset="0"/>
                          </a:rPr>
                          <m:t>𝑑</m:t>
                        </m:r>
                      </m:sub>
                      <m:sup>
                        <m:r>
                          <a:rPr lang="en-GB" b="0" i="1" dirty="0" smtClean="0">
                            <a:latin typeface="Cambria Math" panose="02040503050406030204" pitchFamily="18" charset="0"/>
                            <a:ea typeface="Cambria Math" panose="02040503050406030204" pitchFamily="18" charset="0"/>
                          </a:rPr>
                          <m:t>𝑛</m:t>
                        </m:r>
                      </m:sup>
                    </m:sSubSup>
                    <m:r>
                      <a:rPr lang="en-GB" sz="4800" b="1" i="1">
                        <a:solidFill>
                          <a:schemeClr val="tx1"/>
                        </a:solidFill>
                        <a:latin typeface="Cambria Math" panose="02040503050406030204" pitchFamily="18" charset="0"/>
                      </a:rPr>
                      <m:t>+</m:t>
                    </m:r>
                    <m:r>
                      <m:rPr>
                        <m:nor/>
                      </m:rPr>
                      <a:rPr lang="en-GB" dirty="0"/>
                      <m:t>(</m:t>
                    </m:r>
                    <m:r>
                      <a:rPr lang="en-GB" sz="4800" i="1">
                        <a:solidFill>
                          <a:schemeClr val="tx1"/>
                        </a:solidFill>
                        <a:latin typeface="Cambria Math" panose="02040503050406030204" pitchFamily="18" charset="0"/>
                      </a:rPr>
                      <m:t>1−</m:t>
                    </m:r>
                    <m:r>
                      <m:rPr>
                        <m:nor/>
                      </m:rPr>
                      <a:rPr lang="en-GB" dirty="0"/>
                      <m:t> </m:t>
                    </m:r>
                    <m:sSub>
                      <m:sSubPr>
                        <m:ctrlPr>
                          <a:rPr lang="en-GB" i="1" dirty="0">
                            <a:latin typeface="Cambria Math" panose="02040503050406030204" pitchFamily="18" charset="0"/>
                          </a:rPr>
                        </m:ctrlPr>
                      </m:sSubPr>
                      <m:e>
                        <m:r>
                          <a:rPr lang="en-GB" i="1" dirty="0">
                            <a:latin typeface="Cambria Math" panose="02040503050406030204" pitchFamily="18" charset="0"/>
                            <a:ea typeface="Cambria Math" panose="02040503050406030204" pitchFamily="18" charset="0"/>
                          </a:rPr>
                          <m:t>𝛼</m:t>
                        </m:r>
                      </m:e>
                      <m:sub>
                        <m:r>
                          <a:rPr lang="en-GB" b="0" i="1" dirty="0" smtClean="0">
                            <a:latin typeface="Cambria Math" panose="02040503050406030204" pitchFamily="18" charset="0"/>
                            <a:ea typeface="Cambria Math" panose="02040503050406030204" pitchFamily="18" charset="0"/>
                          </a:rPr>
                          <m:t>𝐹</m:t>
                        </m:r>
                      </m:sub>
                    </m:sSub>
                    <m:r>
                      <a:rPr lang="en-GB" i="1" dirty="0">
                        <a:latin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a:rPr lang="en-GB" i="1" dirty="0">
                        <a:latin typeface="Cambria Math" panose="02040503050406030204" pitchFamily="18" charset="0"/>
                        <a:ea typeface="Cambria Math" panose="02040503050406030204" pitchFamily="18" charset="0"/>
                      </a:rPr>
                      <m:t>𝑡</m:t>
                    </m:r>
                    <m:sSubSup>
                      <m:sSubSupPr>
                        <m:ctrlPr>
                          <a:rPr lang="en-GB" i="1" dirty="0">
                            <a:latin typeface="Cambria Math" panose="02040503050406030204" pitchFamily="18" charset="0"/>
                            <a:ea typeface="Cambria Math" panose="02040503050406030204" pitchFamily="18" charset="0"/>
                          </a:rPr>
                        </m:ctrlPr>
                      </m:sSubSupPr>
                      <m:e>
                        <m:r>
                          <a:rPr lang="en-GB" b="1" i="1" dirty="0" smtClean="0">
                            <a:latin typeface="Cambria Math" panose="02040503050406030204" pitchFamily="18" charset="0"/>
                            <a:ea typeface="Cambria Math" panose="02040503050406030204" pitchFamily="18" charset="0"/>
                          </a:rPr>
                          <m:t>𝑭</m:t>
                        </m:r>
                      </m:e>
                      <m:sub>
                        <m:r>
                          <a:rPr lang="en-GB" i="1" dirty="0">
                            <a:latin typeface="Cambria Math" panose="02040503050406030204" pitchFamily="18" charset="0"/>
                            <a:ea typeface="Cambria Math" panose="02040503050406030204" pitchFamily="18" charset="0"/>
                          </a:rPr>
                          <m:t>𝑑</m:t>
                        </m:r>
                      </m:sub>
                      <m:sup>
                        <m:r>
                          <a:rPr lang="en-GB" i="1" dirty="0">
                            <a:latin typeface="Cambria Math" panose="02040503050406030204" pitchFamily="18" charset="0"/>
                            <a:ea typeface="Cambria Math" panose="02040503050406030204" pitchFamily="18" charset="0"/>
                          </a:rPr>
                          <m:t>𝑛</m:t>
                        </m:r>
                      </m:sup>
                    </m:sSubSup>
                  </m:oMath>
                </a14:m>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2313588" y="10512641"/>
                <a:ext cx="19120748" cy="965457"/>
              </a:xfrm>
              <a:prstGeom prst="rect">
                <a:avLst/>
              </a:prstGeom>
              <a:blipFill>
                <a:blip r:embed="rId2"/>
                <a:stretch>
                  <a:fillRect t="-8228" b="-310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300720" y="11609673"/>
                <a:ext cx="12900647"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l"/>
                <a14:m>
                  <m:oMath xmlns:m="http://schemas.openxmlformats.org/officeDocument/2006/math">
                    <m:r>
                      <a:rPr kumimoji="0" lang="en-GB" sz="5400" b="0" i="1" u="none" strike="noStrike" cap="none" spc="0" normalizeH="0" baseline="0" smtClean="0">
                        <a:ln>
                          <a:noFill/>
                        </a:ln>
                        <a:solidFill>
                          <a:schemeClr val="tx1"/>
                        </a:solidFill>
                        <a:effectLst/>
                        <a:uFillTx/>
                        <a:latin typeface="Cambria Math" panose="02040503050406030204" pitchFamily="18" charset="0"/>
                        <a:ea typeface="Cambria Math" panose="02040503050406030204" pitchFamily="18" charset="0"/>
                        <a:sym typeface="Helvetica Light"/>
                      </a:rPr>
                      <m:t>+ </m:t>
                    </m:r>
                    <m:r>
                      <a:rPr kumimoji="0" lang="en-GB" sz="5400" b="0" i="1" u="none" strike="noStrike" cap="none" spc="0" normalizeH="0" baseline="0" smtClean="0">
                        <a:ln>
                          <a:noFill/>
                        </a:ln>
                        <a:solidFill>
                          <a:schemeClr val="tx1"/>
                        </a:solidFill>
                        <a:effectLst/>
                        <a:uFillTx/>
                        <a:latin typeface="Cambria Math" panose="02040503050406030204" pitchFamily="18" charset="0"/>
                        <a:ea typeface="Cambria Math" panose="02040503050406030204" pitchFamily="18" charset="0"/>
                        <a:sym typeface="Helvetica Light"/>
                      </a:rPr>
                      <m:t>𝛼</m:t>
                    </m:r>
                    <m:sSup>
                      <m:sSupPr>
                        <m:ctrlPr>
                          <a:rPr kumimoji="0" lang="en-GB" sz="5400" b="0" i="1" u="none" strike="noStrike" cap="none" spc="0" normalizeH="0" baseline="0" smtClean="0">
                            <a:ln>
                              <a:noFill/>
                            </a:ln>
                            <a:solidFill>
                              <a:schemeClr val="tx1"/>
                            </a:solidFill>
                            <a:effectLst/>
                            <a:uFillTx/>
                            <a:latin typeface="Cambria Math" panose="02040503050406030204" pitchFamily="18" charset="0"/>
                            <a:sym typeface="Helvetica Light"/>
                          </a:rPr>
                        </m:ctrlPr>
                      </m:sSupPr>
                      <m:e>
                        <m:r>
                          <m:rPr>
                            <m:sty m:val="p"/>
                          </m:rPr>
                          <a:rPr lang="el-GR" sz="5400" i="1">
                            <a:solidFill>
                              <a:schemeClr val="tx1"/>
                            </a:solidFill>
                            <a:latin typeface="Cambria Math" panose="02040503050406030204" pitchFamily="18" charset="0"/>
                            <a:ea typeface="Cambria Math" panose="02040503050406030204" pitchFamily="18" charset="0"/>
                          </a:rPr>
                          <m:t>Δ</m:t>
                        </m:r>
                        <m:r>
                          <a:rPr lang="en-GB" sz="5400" i="1">
                            <a:solidFill>
                              <a:schemeClr val="tx1"/>
                            </a:solidFill>
                            <a:latin typeface="Cambria Math" panose="02040503050406030204" pitchFamily="18" charset="0"/>
                            <a:ea typeface="Cambria Math" panose="02040503050406030204" pitchFamily="18" charset="0"/>
                          </a:rPr>
                          <m:t>𝑡</m:t>
                        </m:r>
                        <m:d>
                          <m:dPr>
                            <m:ctrlPr>
                              <a:rPr lang="en-GB" sz="5400" i="1">
                                <a:solidFill>
                                  <a:schemeClr val="tx1"/>
                                </a:solidFill>
                                <a:latin typeface="Cambria Math" panose="02040503050406030204" pitchFamily="18" charset="0"/>
                                <a:ea typeface="Cambria Math" panose="02040503050406030204" pitchFamily="18" charset="0"/>
                              </a:rPr>
                            </m:ctrlPr>
                          </m:dPr>
                          <m:e>
                            <m:r>
                              <a:rPr lang="en-GB" sz="5400" b="1" i="1">
                                <a:solidFill>
                                  <a:schemeClr val="tx1"/>
                                </a:solidFill>
                                <a:latin typeface="Cambria Math" panose="02040503050406030204" pitchFamily="18" charset="0"/>
                                <a:ea typeface="Cambria Math" panose="02040503050406030204" pitchFamily="18" charset="0"/>
                              </a:rPr>
                              <m:t>𝑳</m:t>
                            </m:r>
                            <m:r>
                              <a:rPr lang="en-GB" sz="5400" i="1">
                                <a:solidFill>
                                  <a:schemeClr val="tx1"/>
                                </a:solidFill>
                                <a:latin typeface="Cambria Math" panose="02040503050406030204" pitchFamily="18" charset="0"/>
                                <a:ea typeface="Cambria Math" panose="02040503050406030204" pitchFamily="18" charset="0"/>
                              </a:rPr>
                              <m:t>+</m:t>
                            </m:r>
                            <m:r>
                              <a:rPr lang="en-GB" sz="5400" b="1" i="1">
                                <a:solidFill>
                                  <a:schemeClr val="tx1"/>
                                </a:solidFill>
                                <a:latin typeface="Cambria Math" panose="02040503050406030204" pitchFamily="18" charset="0"/>
                                <a:ea typeface="Cambria Math" panose="02040503050406030204" pitchFamily="18" charset="0"/>
                              </a:rPr>
                              <m:t>𝑵</m:t>
                            </m:r>
                          </m:e>
                        </m:d>
                      </m:e>
                      <m:sup>
                        <m:r>
                          <a:rPr kumimoji="0" lang="en-GB" sz="5400" b="0" i="1" u="none" strike="noStrike" cap="none" spc="0" normalizeH="0" baseline="0" smtClean="0">
                            <a:ln>
                              <a:noFill/>
                            </a:ln>
                            <a:solidFill>
                              <a:schemeClr val="tx1"/>
                            </a:solidFill>
                            <a:effectLst/>
                            <a:uFillTx/>
                            <a:latin typeface="Cambria Math" panose="02040503050406030204" pitchFamily="18" charset="0"/>
                            <a:sym typeface="Helvetica Light"/>
                          </a:rPr>
                          <m:t>𝑛</m:t>
                        </m:r>
                        <m:r>
                          <a:rPr kumimoji="0" lang="en-GB" sz="5400" b="0" i="1" u="none" strike="noStrike" cap="none" spc="0" normalizeH="0" baseline="0" smtClean="0">
                            <a:ln>
                              <a:noFill/>
                            </a:ln>
                            <a:solidFill>
                              <a:schemeClr val="tx1"/>
                            </a:solidFill>
                            <a:effectLst/>
                            <a:uFillTx/>
                            <a:latin typeface="Cambria Math" panose="02040503050406030204" pitchFamily="18" charset="0"/>
                            <a:sym typeface="Helvetica Light"/>
                          </a:rPr>
                          <m:t>+1</m:t>
                        </m:r>
                      </m:sup>
                    </m:sSup>
                  </m:oMath>
                </a14:m>
                <a:r>
                  <a:rPr kumimoji="0" lang="en-GB" sz="5400" b="0" i="0" u="none" strike="noStrike" cap="none" spc="0" normalizeH="0" baseline="0" dirty="0">
                    <a:ln>
                      <a:noFill/>
                    </a:ln>
                    <a:solidFill>
                      <a:schemeClr val="tx1"/>
                    </a:solidFill>
                    <a:effectLst/>
                    <a:uFillTx/>
                    <a:sym typeface="Helvetica Light"/>
                  </a:rPr>
                  <a:t> + </a:t>
                </a:r>
                <a14:m>
                  <m:oMath xmlns:m="http://schemas.openxmlformats.org/officeDocument/2006/math">
                    <m:sSub>
                      <m:sSubPr>
                        <m:ctrlPr>
                          <a:rPr lang="en-GB" sz="5400" i="1" dirty="0">
                            <a:latin typeface="Cambria Math" panose="02040503050406030204" pitchFamily="18" charset="0"/>
                          </a:rPr>
                        </m:ctrlPr>
                      </m:sSubPr>
                      <m:e>
                        <m:r>
                          <a:rPr lang="en-GB" sz="5400" i="1" dirty="0">
                            <a:latin typeface="Cambria Math" panose="02040503050406030204" pitchFamily="18" charset="0"/>
                            <a:ea typeface="Cambria Math" panose="02040503050406030204" pitchFamily="18" charset="0"/>
                          </a:rPr>
                          <m:t>𝛼</m:t>
                        </m:r>
                      </m:e>
                      <m:sub>
                        <m:r>
                          <a:rPr lang="en-GB" sz="5400" i="1" dirty="0">
                            <a:latin typeface="Cambria Math" panose="02040503050406030204" pitchFamily="18" charset="0"/>
                          </a:rPr>
                          <m:t>𝑆</m:t>
                        </m:r>
                      </m:sub>
                    </m:sSub>
                    <m:r>
                      <m:rPr>
                        <m:sty m:val="p"/>
                      </m:rPr>
                      <a:rPr kumimoji="0" lang="el-GR" sz="5400" b="0"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t>Δ</m:t>
                    </m:r>
                    <m:r>
                      <a:rPr kumimoji="0" lang="en-GB" sz="5400" b="0"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t>𝑡</m:t>
                    </m:r>
                    <m:sSup>
                      <m:sSupPr>
                        <m:ctrlPr>
                          <a:rPr kumimoji="0" lang="en-GB" sz="5400" b="0"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ctrlPr>
                      </m:sSupPr>
                      <m:e>
                        <m:r>
                          <a:rPr kumimoji="0" lang="en-GB" sz="5400" b="1"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t>𝑺</m:t>
                        </m:r>
                      </m:e>
                      <m:sup>
                        <m:r>
                          <a:rPr kumimoji="0" lang="en-GB" sz="5400" b="0"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t>𝑛</m:t>
                        </m:r>
                        <m:r>
                          <a:rPr kumimoji="0" lang="en-GB" sz="5400" b="0"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t>+1</m:t>
                        </m:r>
                      </m:sup>
                    </m:sSup>
                  </m:oMath>
                </a14:m>
                <a:r>
                  <a:rPr kumimoji="0" lang="en-GB" sz="5400" b="0" i="0" u="none" strike="noStrike" cap="none" spc="0" normalizeH="0" baseline="0" dirty="0">
                    <a:ln>
                      <a:noFill/>
                    </a:ln>
                    <a:solidFill>
                      <a:schemeClr val="tx1"/>
                    </a:solidFill>
                    <a:effectLst/>
                    <a:uFillTx/>
                    <a:sym typeface="Helvetica Light"/>
                  </a:rPr>
                  <a:t> +</a:t>
                </a:r>
                <a14:m>
                  <m:oMath xmlns:m="http://schemas.openxmlformats.org/officeDocument/2006/math">
                    <m:r>
                      <a:rPr lang="en-GB" sz="5400" b="0" i="0" dirty="0" smtClean="0">
                        <a:solidFill>
                          <a:schemeClr val="tx1"/>
                        </a:solidFill>
                        <a:latin typeface="Cambria Math" panose="02040503050406030204" pitchFamily="18" charset="0"/>
                        <a:ea typeface="Cambria Math" panose="02040503050406030204" pitchFamily="18" charset="0"/>
                      </a:rPr>
                      <m:t> </m:t>
                    </m:r>
                    <m:sSub>
                      <m:sSubPr>
                        <m:ctrlPr>
                          <a:rPr lang="en-GB" sz="5400" i="1" dirty="0">
                            <a:latin typeface="Cambria Math" panose="02040503050406030204" pitchFamily="18" charset="0"/>
                          </a:rPr>
                        </m:ctrlPr>
                      </m:sSubPr>
                      <m:e>
                        <m:r>
                          <a:rPr lang="en-GB" sz="5400" i="1" dirty="0">
                            <a:latin typeface="Cambria Math" panose="02040503050406030204" pitchFamily="18" charset="0"/>
                            <a:ea typeface="Cambria Math" panose="02040503050406030204" pitchFamily="18" charset="0"/>
                          </a:rPr>
                          <m:t>𝛼</m:t>
                        </m:r>
                      </m:e>
                      <m:sub>
                        <m:r>
                          <a:rPr lang="en-GB" sz="5400" b="0" i="1" dirty="0" smtClean="0">
                            <a:latin typeface="Cambria Math" panose="02040503050406030204" pitchFamily="18" charset="0"/>
                          </a:rPr>
                          <m:t>𝐹</m:t>
                        </m:r>
                      </m:sub>
                    </m:sSub>
                    <m:r>
                      <m:rPr>
                        <m:sty m:val="p"/>
                      </m:rPr>
                      <a:rPr lang="el-GR" sz="5400" i="1" dirty="0">
                        <a:solidFill>
                          <a:schemeClr val="tx1"/>
                        </a:solidFill>
                        <a:latin typeface="Cambria Math" panose="02040503050406030204" pitchFamily="18" charset="0"/>
                        <a:ea typeface="Cambria Math" panose="02040503050406030204" pitchFamily="18" charset="0"/>
                      </a:rPr>
                      <m:t>Δ</m:t>
                    </m:r>
                    <m:r>
                      <a:rPr lang="en-GB" sz="5400" i="1" dirty="0">
                        <a:solidFill>
                          <a:schemeClr val="tx1"/>
                        </a:solidFill>
                        <a:latin typeface="Cambria Math" panose="02040503050406030204" pitchFamily="18" charset="0"/>
                        <a:ea typeface="Cambria Math" panose="02040503050406030204" pitchFamily="18" charset="0"/>
                      </a:rPr>
                      <m:t>𝑡</m:t>
                    </m:r>
                    <m:sSup>
                      <m:sSupPr>
                        <m:ctrlPr>
                          <a:rPr lang="en-GB" sz="5400" i="1" dirty="0">
                            <a:solidFill>
                              <a:schemeClr val="tx1"/>
                            </a:solidFill>
                            <a:latin typeface="Cambria Math" panose="02040503050406030204" pitchFamily="18" charset="0"/>
                            <a:ea typeface="Cambria Math" panose="02040503050406030204" pitchFamily="18" charset="0"/>
                          </a:rPr>
                        </m:ctrlPr>
                      </m:sSupPr>
                      <m:e>
                        <m:r>
                          <a:rPr lang="en-GB" sz="5400" b="1" i="1" dirty="0" smtClean="0">
                            <a:solidFill>
                              <a:schemeClr val="tx1"/>
                            </a:solidFill>
                            <a:latin typeface="Cambria Math" panose="02040503050406030204" pitchFamily="18" charset="0"/>
                            <a:ea typeface="Cambria Math" panose="02040503050406030204" pitchFamily="18" charset="0"/>
                          </a:rPr>
                          <m:t>𝑭</m:t>
                        </m:r>
                      </m:e>
                      <m:sup>
                        <m:r>
                          <a:rPr lang="en-GB" sz="5400" i="1" dirty="0">
                            <a:solidFill>
                              <a:schemeClr val="tx1"/>
                            </a:solidFill>
                            <a:latin typeface="Cambria Math" panose="02040503050406030204" pitchFamily="18" charset="0"/>
                            <a:ea typeface="Cambria Math" panose="02040503050406030204" pitchFamily="18" charset="0"/>
                          </a:rPr>
                          <m:t>𝑛</m:t>
                        </m:r>
                        <m:r>
                          <a:rPr lang="en-GB" sz="5400" i="1" dirty="0">
                            <a:solidFill>
                              <a:schemeClr val="tx1"/>
                            </a:solidFill>
                            <a:latin typeface="Cambria Math" panose="02040503050406030204" pitchFamily="18" charset="0"/>
                            <a:ea typeface="Cambria Math" panose="02040503050406030204" pitchFamily="18" charset="0"/>
                          </a:rPr>
                          <m:t>+1</m:t>
                        </m:r>
                      </m:sup>
                    </m:sSup>
                  </m:oMath>
                </a14:m>
                <a:endParaRPr kumimoji="0" lang="en-GB" sz="5400" b="0" i="0" u="none" strike="noStrike" cap="none" spc="0" normalizeH="0" baseline="0" dirty="0">
                  <a:ln>
                    <a:noFill/>
                  </a:ln>
                  <a:solidFill>
                    <a:schemeClr val="tx1"/>
                  </a:solidFill>
                  <a:effectLst/>
                  <a:uFillTx/>
                  <a:sym typeface="Helvetica Ligh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300720" y="11609673"/>
                <a:ext cx="12900647" cy="830997"/>
              </a:xfrm>
              <a:prstGeom prst="rect">
                <a:avLst/>
              </a:prstGeom>
              <a:blipFill>
                <a:blip r:embed="rId3"/>
                <a:stretch>
                  <a:fillRect t="-24818" b="-49635"/>
                </a:stretch>
              </a:blipFill>
              <a:ln w="12700" cap="flat">
                <a:noFill/>
                <a:miter lim="400000"/>
              </a:ln>
              <a:effectLst/>
            </p:spPr>
            <p:txBody>
              <a:bodyPr/>
              <a:lstStyle/>
              <a:p>
                <a:r>
                  <a:rPr lang="en-GB">
                    <a:noFill/>
                  </a:rPr>
                  <a:t> </a:t>
                </a:r>
              </a:p>
            </p:txBody>
          </p:sp>
        </mc:Fallback>
      </mc:AlternateContent>
    </p:spTree>
    <p:extLst>
      <p:ext uri="{BB962C8B-B14F-4D97-AF65-F5344CB8AC3E}">
        <p14:creationId xmlns:p14="http://schemas.microsoft.com/office/powerpoint/2010/main" val="159989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dirty="0">
                <a:solidFill>
                  <a:srgbClr val="2A2A2A"/>
                </a:solidFill>
                <a:latin typeface="Arial"/>
              </a:rPr>
              <a:t>www.metoffice.gov.uk																									                       © Crown Copyright 2018, Met Office</a:t>
            </a:r>
          </a:p>
        </p:txBody>
      </p:sp>
      <p:sp>
        <p:nvSpPr>
          <p:cNvPr id="7" name="Text Placeholder 6"/>
          <p:cNvSpPr txBox="1">
            <a:spLocks noGrp="1"/>
          </p:cNvSpPr>
          <p:nvPr>
            <p:ph type="body" sz="quarter" idx="11"/>
          </p:nvPr>
        </p:nvSpPr>
        <p:spPr>
          <a:xfrm>
            <a:off x="-183826" y="2094249"/>
            <a:ext cx="22332626" cy="3701013"/>
          </a:xfrm>
          <a:prstGeom prst="rect">
            <a:avLst/>
          </a:prstGeom>
          <a:noFill/>
        </p:spPr>
        <p:txBody>
          <a:bodyPr wrap="square" rtlCol="0">
            <a:spAutoFit/>
          </a:bodyPr>
          <a:lstStyle/>
          <a:p>
            <a:endParaRPr lang="en-GB" sz="7200" dirty="0"/>
          </a:p>
          <a:p>
            <a:pPr lvl="2"/>
            <a:endParaRPr lang="en-GB" sz="54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2" name="TextBox 1"/>
          <p:cNvSpPr txBox="1"/>
          <p:nvPr/>
        </p:nvSpPr>
        <p:spPr>
          <a:xfrm>
            <a:off x="6604000" y="675242"/>
            <a:ext cx="12633266"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a:ln>
                  <a:noFill/>
                </a:ln>
                <a:solidFill>
                  <a:schemeClr val="tx1"/>
                </a:solidFill>
                <a:effectLst/>
                <a:uFillTx/>
                <a:latin typeface="+mn-lt"/>
                <a:ea typeface="+mn-ea"/>
                <a:cs typeface="+mn-cs"/>
                <a:sym typeface="Helvetica Light"/>
              </a:rPr>
              <a:t>Parallel physics tests in </a:t>
            </a:r>
            <a:r>
              <a:rPr lang="en-GB" sz="6000" dirty="0">
                <a:solidFill>
                  <a:schemeClr val="tx1"/>
                </a:solidFill>
              </a:rPr>
              <a:t>Global N512</a:t>
            </a:r>
            <a:endParaRPr kumimoji="0" lang="en-GB" sz="6000" b="0" i="0" u="none" strike="noStrike" cap="none" spc="0" normalizeH="0" baseline="0" dirty="0">
              <a:ln>
                <a:noFill/>
              </a:ln>
              <a:solidFill>
                <a:schemeClr val="tx1"/>
              </a:solidFill>
              <a:effectLst/>
              <a:uFillTx/>
              <a:latin typeface="+mn-lt"/>
              <a:ea typeface="+mn-ea"/>
              <a:cs typeface="+mn-cs"/>
              <a:sym typeface="Helvetica Light"/>
            </a:endParaRPr>
          </a:p>
        </p:txBody>
      </p:sp>
      <p:graphicFrame>
        <p:nvGraphicFramePr>
          <p:cNvPr id="5" name="Table 4"/>
          <p:cNvGraphicFramePr>
            <a:graphicFrameLocks noGrp="1"/>
          </p:cNvGraphicFramePr>
          <p:nvPr>
            <p:extLst>
              <p:ext uri="{D42A27DB-BD31-4B8C-83A1-F6EECF244321}">
                <p14:modId xmlns:p14="http://schemas.microsoft.com/office/powerpoint/2010/main" val="3086532065"/>
              </p:ext>
            </p:extLst>
          </p:nvPr>
        </p:nvGraphicFramePr>
        <p:xfrm>
          <a:off x="973391" y="2395728"/>
          <a:ext cx="18137096" cy="9900261"/>
        </p:xfrm>
        <a:graphic>
          <a:graphicData uri="http://schemas.openxmlformats.org/drawingml/2006/table">
            <a:tbl>
              <a:tblPr firstRow="1" bandRow="1">
                <a:tableStyleId>{5940675A-B579-460E-94D1-54222C63F5DA}</a:tableStyleId>
              </a:tblPr>
              <a:tblGrid>
                <a:gridCol w="2267137">
                  <a:extLst>
                    <a:ext uri="{9D8B030D-6E8A-4147-A177-3AD203B41FA5}">
                      <a16:colId xmlns:a16="http://schemas.microsoft.com/office/drawing/2014/main" val="2535784285"/>
                    </a:ext>
                  </a:extLst>
                </a:gridCol>
                <a:gridCol w="2267137">
                  <a:extLst>
                    <a:ext uri="{9D8B030D-6E8A-4147-A177-3AD203B41FA5}">
                      <a16:colId xmlns:a16="http://schemas.microsoft.com/office/drawing/2014/main" val="2179419748"/>
                    </a:ext>
                  </a:extLst>
                </a:gridCol>
                <a:gridCol w="2267137">
                  <a:extLst>
                    <a:ext uri="{9D8B030D-6E8A-4147-A177-3AD203B41FA5}">
                      <a16:colId xmlns:a16="http://schemas.microsoft.com/office/drawing/2014/main" val="3270163175"/>
                    </a:ext>
                  </a:extLst>
                </a:gridCol>
                <a:gridCol w="2267137">
                  <a:extLst>
                    <a:ext uri="{9D8B030D-6E8A-4147-A177-3AD203B41FA5}">
                      <a16:colId xmlns:a16="http://schemas.microsoft.com/office/drawing/2014/main" val="3817802285"/>
                    </a:ext>
                  </a:extLst>
                </a:gridCol>
                <a:gridCol w="2267137">
                  <a:extLst>
                    <a:ext uri="{9D8B030D-6E8A-4147-A177-3AD203B41FA5}">
                      <a16:colId xmlns:a16="http://schemas.microsoft.com/office/drawing/2014/main" val="4102537670"/>
                    </a:ext>
                  </a:extLst>
                </a:gridCol>
                <a:gridCol w="2267137">
                  <a:extLst>
                    <a:ext uri="{9D8B030D-6E8A-4147-A177-3AD203B41FA5}">
                      <a16:colId xmlns:a16="http://schemas.microsoft.com/office/drawing/2014/main" val="2745342074"/>
                    </a:ext>
                  </a:extLst>
                </a:gridCol>
                <a:gridCol w="2267137">
                  <a:extLst>
                    <a:ext uri="{9D8B030D-6E8A-4147-A177-3AD203B41FA5}">
                      <a16:colId xmlns:a16="http://schemas.microsoft.com/office/drawing/2014/main" val="3567602864"/>
                    </a:ext>
                  </a:extLst>
                </a:gridCol>
                <a:gridCol w="2267137">
                  <a:extLst>
                    <a:ext uri="{9D8B030D-6E8A-4147-A177-3AD203B41FA5}">
                      <a16:colId xmlns:a16="http://schemas.microsoft.com/office/drawing/2014/main" val="2615952494"/>
                    </a:ext>
                  </a:extLst>
                </a:gridCol>
              </a:tblGrid>
              <a:tr h="1100029">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2293677766"/>
                  </a:ext>
                </a:extLst>
              </a:tr>
              <a:tr h="1100029">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2647207482"/>
                  </a:ext>
                </a:extLst>
              </a:tr>
              <a:tr h="1100029">
                <a:tc>
                  <a:txBody>
                    <a:bodyPr/>
                    <a:lstStyle/>
                    <a:p>
                      <a:pPr algn="ctr"/>
                      <a:endParaRPr lang="en-GB"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endParaRPr kumimoji="0" lang="en-GB" sz="2400" b="0" i="0" u="none" strike="noStrike" cap="none" spc="0" normalizeH="0" baseline="0" dirty="0">
                        <a:ln>
                          <a:noFill/>
                        </a:ln>
                        <a:solidFill>
                          <a:schemeClr val="tx1"/>
                        </a:solidFill>
                        <a:effectLst/>
                        <a:uFillTx/>
                        <a:latin typeface="+mn-lt"/>
                        <a:ea typeface="+mn-ea"/>
                        <a:cs typeface="+mn-cs"/>
                        <a:sym typeface="Helvetica Light"/>
                      </a:endParaRPr>
                    </a:p>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3111181594"/>
                  </a:ext>
                </a:extLst>
              </a:tr>
              <a:tr h="1100029">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2046427703"/>
                  </a:ext>
                </a:extLst>
              </a:tr>
              <a:tr h="1100029">
                <a:tc>
                  <a:txBody>
                    <a:bodyPr/>
                    <a:lstStyle/>
                    <a:p>
                      <a:pPr algn="ctr"/>
                      <a:endParaRPr lang="en-GB"/>
                    </a:p>
                  </a:txBody>
                  <a:tcPr/>
                </a:tc>
                <a:tc>
                  <a:txBody>
                    <a:bodyPr/>
                    <a:lstStyle/>
                    <a:p>
                      <a:pPr algn="ctr"/>
                      <a:endParaRPr lang="en-GB"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endParaRPr kumimoji="0" lang="en-GB" sz="2400" b="0" i="0" u="none" strike="noStrike" cap="none" spc="0" normalizeH="0" baseline="0" dirty="0">
                        <a:ln>
                          <a:noFill/>
                        </a:ln>
                        <a:solidFill>
                          <a:schemeClr val="tx1"/>
                        </a:solidFill>
                        <a:effectLst/>
                        <a:uFillTx/>
                        <a:latin typeface="+mn-lt"/>
                        <a:ea typeface="+mn-ea"/>
                        <a:cs typeface="+mn-cs"/>
                        <a:sym typeface="Helvetica Light"/>
                      </a:endParaRPr>
                    </a:p>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169131920"/>
                  </a:ext>
                </a:extLst>
              </a:tr>
              <a:tr h="1100029">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a:p>
                  </a:txBody>
                  <a:tcPr/>
                </a:tc>
                <a:extLst>
                  <a:ext uri="{0D108BD9-81ED-4DB2-BD59-A6C34878D82A}">
                    <a16:rowId xmlns:a16="http://schemas.microsoft.com/office/drawing/2014/main" val="3851175672"/>
                  </a:ext>
                </a:extLst>
              </a:tr>
              <a:tr h="1100029">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979646419"/>
                  </a:ext>
                </a:extLst>
              </a:tr>
              <a:tr h="1100029">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1785748620"/>
                  </a:ext>
                </a:extLst>
              </a:tr>
              <a:tr h="1100029">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3142335810"/>
                  </a:ext>
                </a:extLst>
              </a:tr>
            </a:tbl>
          </a:graphicData>
        </a:graphic>
      </p:graphicFrame>
      <p:sp>
        <p:nvSpPr>
          <p:cNvPr id="6" name="TextBox 5"/>
          <p:cNvSpPr txBox="1"/>
          <p:nvPr/>
        </p:nvSpPr>
        <p:spPr>
          <a:xfrm>
            <a:off x="1151818" y="3724756"/>
            <a:ext cx="179856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Control</a:t>
            </a:r>
          </a:p>
        </p:txBody>
      </p:sp>
      <p:sp>
        <p:nvSpPr>
          <p:cNvPr id="8" name="TextBox 7"/>
          <p:cNvSpPr txBox="1"/>
          <p:nvPr/>
        </p:nvSpPr>
        <p:spPr>
          <a:xfrm>
            <a:off x="1151818" y="4793914"/>
            <a:ext cx="1854674"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Parallel</a:t>
            </a:r>
          </a:p>
        </p:txBody>
      </p:sp>
      <p:sp>
        <p:nvSpPr>
          <p:cNvPr id="9" name="TextBox 8"/>
          <p:cNvSpPr txBox="1"/>
          <p:nvPr/>
        </p:nvSpPr>
        <p:spPr>
          <a:xfrm>
            <a:off x="3222228" y="2615050"/>
            <a:ext cx="2396489"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Time step</a:t>
            </a:r>
          </a:p>
        </p:txBody>
      </p:sp>
      <p:sp>
        <p:nvSpPr>
          <p:cNvPr id="10" name="TextBox 9"/>
          <p:cNvSpPr txBox="1"/>
          <p:nvPr/>
        </p:nvSpPr>
        <p:spPr>
          <a:xfrm>
            <a:off x="5918716" y="2625547"/>
            <a:ext cx="137056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steps</a:t>
            </a:r>
          </a:p>
        </p:txBody>
      </p:sp>
      <p:sp>
        <p:nvSpPr>
          <p:cNvPr id="11" name="TextBox 10"/>
          <p:cNvSpPr txBox="1"/>
          <p:nvPr/>
        </p:nvSpPr>
        <p:spPr>
          <a:xfrm>
            <a:off x="8037131" y="2610861"/>
            <a:ext cx="162704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Max w</a:t>
            </a:r>
          </a:p>
        </p:txBody>
      </p:sp>
      <p:sp>
        <p:nvSpPr>
          <p:cNvPr id="12" name="TextBox 11"/>
          <p:cNvSpPr txBox="1"/>
          <p:nvPr/>
        </p:nvSpPr>
        <p:spPr>
          <a:xfrm>
            <a:off x="10041939" y="2625547"/>
            <a:ext cx="219771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Run max</a:t>
            </a:r>
          </a:p>
        </p:txBody>
      </p:sp>
      <p:sp>
        <p:nvSpPr>
          <p:cNvPr id="13" name="TextBox 12"/>
          <p:cNvSpPr txBox="1"/>
          <p:nvPr/>
        </p:nvSpPr>
        <p:spPr>
          <a:xfrm>
            <a:off x="12724649" y="2658215"/>
            <a:ext cx="111408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step</a:t>
            </a:r>
          </a:p>
        </p:txBody>
      </p:sp>
      <p:sp>
        <p:nvSpPr>
          <p:cNvPr id="14" name="TextBox 13"/>
          <p:cNvSpPr txBox="1"/>
          <p:nvPr/>
        </p:nvSpPr>
        <p:spPr>
          <a:xfrm>
            <a:off x="16913397" y="2620008"/>
            <a:ext cx="208390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Time(hr)</a:t>
            </a:r>
          </a:p>
        </p:txBody>
      </p:sp>
      <p:sp>
        <p:nvSpPr>
          <p:cNvPr id="15" name="TextBox 14"/>
          <p:cNvSpPr txBox="1"/>
          <p:nvPr/>
        </p:nvSpPr>
        <p:spPr>
          <a:xfrm>
            <a:off x="3778184" y="3664785"/>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600</a:t>
            </a:r>
          </a:p>
        </p:txBody>
      </p:sp>
      <p:sp>
        <p:nvSpPr>
          <p:cNvPr id="16" name="TextBox 15"/>
          <p:cNvSpPr txBox="1"/>
          <p:nvPr/>
        </p:nvSpPr>
        <p:spPr>
          <a:xfrm>
            <a:off x="3712796" y="4755412"/>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600</a:t>
            </a:r>
          </a:p>
        </p:txBody>
      </p:sp>
      <p:sp>
        <p:nvSpPr>
          <p:cNvPr id="17" name="TextBox 16"/>
          <p:cNvSpPr txBox="1"/>
          <p:nvPr/>
        </p:nvSpPr>
        <p:spPr>
          <a:xfrm>
            <a:off x="3673841" y="5881910"/>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300</a:t>
            </a:r>
          </a:p>
        </p:txBody>
      </p:sp>
      <p:sp>
        <p:nvSpPr>
          <p:cNvPr id="18" name="TextBox 17"/>
          <p:cNvSpPr txBox="1"/>
          <p:nvPr/>
        </p:nvSpPr>
        <p:spPr>
          <a:xfrm>
            <a:off x="3687805" y="6992025"/>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150</a:t>
            </a:r>
          </a:p>
        </p:txBody>
      </p:sp>
      <p:sp>
        <p:nvSpPr>
          <p:cNvPr id="19" name="TextBox 18"/>
          <p:cNvSpPr txBox="1"/>
          <p:nvPr/>
        </p:nvSpPr>
        <p:spPr>
          <a:xfrm>
            <a:off x="3673840" y="8095567"/>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120</a:t>
            </a:r>
          </a:p>
        </p:txBody>
      </p:sp>
      <p:sp>
        <p:nvSpPr>
          <p:cNvPr id="20" name="TextBox 19"/>
          <p:cNvSpPr txBox="1"/>
          <p:nvPr/>
        </p:nvSpPr>
        <p:spPr>
          <a:xfrm>
            <a:off x="3881972" y="9214097"/>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90</a:t>
            </a:r>
          </a:p>
        </p:txBody>
      </p:sp>
      <p:sp>
        <p:nvSpPr>
          <p:cNvPr id="21" name="TextBox 20"/>
          <p:cNvSpPr txBox="1"/>
          <p:nvPr/>
        </p:nvSpPr>
        <p:spPr>
          <a:xfrm>
            <a:off x="3830472" y="10337088"/>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75</a:t>
            </a:r>
          </a:p>
        </p:txBody>
      </p:sp>
      <p:sp>
        <p:nvSpPr>
          <p:cNvPr id="22" name="TextBox 21"/>
          <p:cNvSpPr txBox="1"/>
          <p:nvPr/>
        </p:nvSpPr>
        <p:spPr>
          <a:xfrm>
            <a:off x="3830472" y="11316538"/>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60</a:t>
            </a:r>
          </a:p>
        </p:txBody>
      </p:sp>
      <p:sp>
        <p:nvSpPr>
          <p:cNvPr id="23" name="TextBox 22"/>
          <p:cNvSpPr txBox="1"/>
          <p:nvPr/>
        </p:nvSpPr>
        <p:spPr>
          <a:xfrm>
            <a:off x="6100584" y="3679490"/>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144</a:t>
            </a:r>
          </a:p>
        </p:txBody>
      </p:sp>
      <p:sp>
        <p:nvSpPr>
          <p:cNvPr id="24" name="TextBox 23"/>
          <p:cNvSpPr txBox="1"/>
          <p:nvPr/>
        </p:nvSpPr>
        <p:spPr>
          <a:xfrm>
            <a:off x="6243252" y="4773631"/>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33</a:t>
            </a:r>
          </a:p>
        </p:txBody>
      </p:sp>
      <p:sp>
        <p:nvSpPr>
          <p:cNvPr id="25" name="TextBox 24"/>
          <p:cNvSpPr txBox="1"/>
          <p:nvPr/>
        </p:nvSpPr>
        <p:spPr>
          <a:xfrm>
            <a:off x="6207091" y="5882663"/>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40</a:t>
            </a:r>
          </a:p>
        </p:txBody>
      </p:sp>
      <p:sp>
        <p:nvSpPr>
          <p:cNvPr id="26" name="TextBox 25"/>
          <p:cNvSpPr txBox="1"/>
          <p:nvPr/>
        </p:nvSpPr>
        <p:spPr>
          <a:xfrm>
            <a:off x="6158246" y="6972089"/>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89</a:t>
            </a:r>
          </a:p>
        </p:txBody>
      </p:sp>
      <p:sp>
        <p:nvSpPr>
          <p:cNvPr id="27" name="TextBox 26"/>
          <p:cNvSpPr txBox="1"/>
          <p:nvPr/>
        </p:nvSpPr>
        <p:spPr>
          <a:xfrm>
            <a:off x="5937446" y="8088738"/>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192</a:t>
            </a:r>
          </a:p>
        </p:txBody>
      </p:sp>
      <p:sp>
        <p:nvSpPr>
          <p:cNvPr id="28" name="TextBox 27"/>
          <p:cNvSpPr txBox="1"/>
          <p:nvPr/>
        </p:nvSpPr>
        <p:spPr>
          <a:xfrm>
            <a:off x="5905028" y="9198195"/>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480</a:t>
            </a:r>
          </a:p>
        </p:txBody>
      </p:sp>
      <p:sp>
        <p:nvSpPr>
          <p:cNvPr id="29" name="TextBox 28"/>
          <p:cNvSpPr txBox="1"/>
          <p:nvPr/>
        </p:nvSpPr>
        <p:spPr>
          <a:xfrm>
            <a:off x="5878486" y="10264240"/>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576</a:t>
            </a:r>
          </a:p>
        </p:txBody>
      </p:sp>
      <p:sp>
        <p:nvSpPr>
          <p:cNvPr id="30" name="TextBox 29"/>
          <p:cNvSpPr txBox="1"/>
          <p:nvPr/>
        </p:nvSpPr>
        <p:spPr>
          <a:xfrm>
            <a:off x="5861557" y="11323416"/>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720</a:t>
            </a:r>
          </a:p>
        </p:txBody>
      </p:sp>
      <p:sp>
        <p:nvSpPr>
          <p:cNvPr id="31" name="TextBox 30"/>
          <p:cNvSpPr txBox="1"/>
          <p:nvPr/>
        </p:nvSpPr>
        <p:spPr>
          <a:xfrm>
            <a:off x="8421852" y="3693732"/>
            <a:ext cx="8576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3.0</a:t>
            </a:r>
          </a:p>
        </p:txBody>
      </p:sp>
      <p:sp>
        <p:nvSpPr>
          <p:cNvPr id="32" name="TextBox 31"/>
          <p:cNvSpPr txBox="1"/>
          <p:nvPr/>
        </p:nvSpPr>
        <p:spPr>
          <a:xfrm>
            <a:off x="8136517" y="4819131"/>
            <a:ext cx="1142941"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34.7</a:t>
            </a:r>
          </a:p>
        </p:txBody>
      </p:sp>
      <p:sp>
        <p:nvSpPr>
          <p:cNvPr id="33" name="TextBox 32"/>
          <p:cNvSpPr txBox="1"/>
          <p:nvPr/>
        </p:nvSpPr>
        <p:spPr>
          <a:xfrm>
            <a:off x="8079246" y="5864823"/>
            <a:ext cx="1142941"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37.5</a:t>
            </a:r>
          </a:p>
        </p:txBody>
      </p:sp>
      <p:sp>
        <p:nvSpPr>
          <p:cNvPr id="34" name="TextBox 33"/>
          <p:cNvSpPr txBox="1"/>
          <p:nvPr/>
        </p:nvSpPr>
        <p:spPr>
          <a:xfrm>
            <a:off x="8047661" y="6945429"/>
            <a:ext cx="1142941"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52.6</a:t>
            </a:r>
          </a:p>
        </p:txBody>
      </p:sp>
      <p:sp>
        <p:nvSpPr>
          <p:cNvPr id="35" name="TextBox 34"/>
          <p:cNvSpPr txBox="1"/>
          <p:nvPr/>
        </p:nvSpPr>
        <p:spPr>
          <a:xfrm>
            <a:off x="8079245" y="8084353"/>
            <a:ext cx="1142941"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47.6</a:t>
            </a:r>
          </a:p>
        </p:txBody>
      </p:sp>
      <p:sp>
        <p:nvSpPr>
          <p:cNvPr id="36" name="TextBox 35"/>
          <p:cNvSpPr txBox="1"/>
          <p:nvPr/>
        </p:nvSpPr>
        <p:spPr>
          <a:xfrm>
            <a:off x="8079245" y="9198195"/>
            <a:ext cx="1142941"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10.5</a:t>
            </a:r>
          </a:p>
        </p:txBody>
      </p:sp>
      <p:sp>
        <p:nvSpPr>
          <p:cNvPr id="37" name="TextBox 36"/>
          <p:cNvSpPr txBox="1"/>
          <p:nvPr/>
        </p:nvSpPr>
        <p:spPr>
          <a:xfrm>
            <a:off x="8331818" y="10281601"/>
            <a:ext cx="8576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3.1</a:t>
            </a:r>
          </a:p>
        </p:txBody>
      </p:sp>
      <p:sp>
        <p:nvSpPr>
          <p:cNvPr id="38" name="TextBox 37"/>
          <p:cNvSpPr txBox="1"/>
          <p:nvPr/>
        </p:nvSpPr>
        <p:spPr>
          <a:xfrm>
            <a:off x="8317404" y="11333266"/>
            <a:ext cx="8576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2.8</a:t>
            </a:r>
          </a:p>
        </p:txBody>
      </p:sp>
      <p:sp>
        <p:nvSpPr>
          <p:cNvPr id="39" name="TextBox 38"/>
          <p:cNvSpPr txBox="1"/>
          <p:nvPr/>
        </p:nvSpPr>
        <p:spPr>
          <a:xfrm>
            <a:off x="10696351" y="3761624"/>
            <a:ext cx="8576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3.0</a:t>
            </a:r>
          </a:p>
        </p:txBody>
      </p:sp>
      <p:sp>
        <p:nvSpPr>
          <p:cNvPr id="40" name="TextBox 39"/>
          <p:cNvSpPr txBox="1"/>
          <p:nvPr/>
        </p:nvSpPr>
        <p:spPr>
          <a:xfrm>
            <a:off x="10389908" y="4848477"/>
            <a:ext cx="1252879"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34.7</a:t>
            </a:r>
          </a:p>
        </p:txBody>
      </p:sp>
      <p:sp>
        <p:nvSpPr>
          <p:cNvPr id="41" name="TextBox 40"/>
          <p:cNvSpPr txBox="1"/>
          <p:nvPr/>
        </p:nvSpPr>
        <p:spPr>
          <a:xfrm>
            <a:off x="10411016" y="5908881"/>
            <a:ext cx="1142941"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37.5</a:t>
            </a:r>
          </a:p>
        </p:txBody>
      </p:sp>
      <p:sp>
        <p:nvSpPr>
          <p:cNvPr id="42" name="TextBox 41"/>
          <p:cNvSpPr txBox="1"/>
          <p:nvPr/>
        </p:nvSpPr>
        <p:spPr>
          <a:xfrm>
            <a:off x="10429565" y="7013460"/>
            <a:ext cx="1142941"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52.6</a:t>
            </a:r>
          </a:p>
        </p:txBody>
      </p:sp>
      <p:sp>
        <p:nvSpPr>
          <p:cNvPr id="43" name="TextBox 42"/>
          <p:cNvSpPr txBox="1"/>
          <p:nvPr/>
        </p:nvSpPr>
        <p:spPr>
          <a:xfrm>
            <a:off x="10435239" y="8067417"/>
            <a:ext cx="1142941"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47.6</a:t>
            </a:r>
          </a:p>
        </p:txBody>
      </p:sp>
      <p:sp>
        <p:nvSpPr>
          <p:cNvPr id="44" name="TextBox 43"/>
          <p:cNvSpPr txBox="1"/>
          <p:nvPr/>
        </p:nvSpPr>
        <p:spPr>
          <a:xfrm>
            <a:off x="10429565" y="9196855"/>
            <a:ext cx="1142941"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31.0</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p:sp>
        <p:nvSpPr>
          <p:cNvPr id="45" name="TextBox 44"/>
          <p:cNvSpPr txBox="1"/>
          <p:nvPr/>
        </p:nvSpPr>
        <p:spPr>
          <a:xfrm>
            <a:off x="10628272" y="10309350"/>
            <a:ext cx="8576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5.4</a:t>
            </a:r>
          </a:p>
        </p:txBody>
      </p:sp>
      <p:sp>
        <p:nvSpPr>
          <p:cNvPr id="46" name="TextBox 45"/>
          <p:cNvSpPr txBox="1"/>
          <p:nvPr/>
        </p:nvSpPr>
        <p:spPr>
          <a:xfrm>
            <a:off x="10572232" y="11332593"/>
            <a:ext cx="8576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7.0</a:t>
            </a:r>
          </a:p>
        </p:txBody>
      </p:sp>
      <p:sp>
        <p:nvSpPr>
          <p:cNvPr id="47" name="TextBox 46"/>
          <p:cNvSpPr txBox="1"/>
          <p:nvPr/>
        </p:nvSpPr>
        <p:spPr>
          <a:xfrm>
            <a:off x="12785266" y="3709869"/>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129</a:t>
            </a:r>
          </a:p>
        </p:txBody>
      </p:sp>
      <p:sp>
        <p:nvSpPr>
          <p:cNvPr id="48" name="TextBox 47"/>
          <p:cNvSpPr txBox="1"/>
          <p:nvPr/>
        </p:nvSpPr>
        <p:spPr>
          <a:xfrm>
            <a:off x="13031764" y="4808648"/>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33</a:t>
            </a:r>
          </a:p>
        </p:txBody>
      </p:sp>
      <p:sp>
        <p:nvSpPr>
          <p:cNvPr id="49" name="TextBox 48"/>
          <p:cNvSpPr txBox="1"/>
          <p:nvPr/>
        </p:nvSpPr>
        <p:spPr>
          <a:xfrm>
            <a:off x="12963994" y="5880494"/>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40</a:t>
            </a:r>
          </a:p>
        </p:txBody>
      </p:sp>
      <p:sp>
        <p:nvSpPr>
          <p:cNvPr id="50" name="TextBox 49"/>
          <p:cNvSpPr txBox="1"/>
          <p:nvPr/>
        </p:nvSpPr>
        <p:spPr>
          <a:xfrm>
            <a:off x="12945214" y="6991370"/>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89</a:t>
            </a:r>
          </a:p>
        </p:txBody>
      </p:sp>
      <p:sp>
        <p:nvSpPr>
          <p:cNvPr id="51" name="TextBox 50"/>
          <p:cNvSpPr txBox="1"/>
          <p:nvPr/>
        </p:nvSpPr>
        <p:spPr>
          <a:xfrm>
            <a:off x="12746429" y="8074774"/>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192</a:t>
            </a:r>
          </a:p>
        </p:txBody>
      </p:sp>
      <p:sp>
        <p:nvSpPr>
          <p:cNvPr id="52" name="TextBox 51"/>
          <p:cNvSpPr txBox="1"/>
          <p:nvPr/>
        </p:nvSpPr>
        <p:spPr>
          <a:xfrm>
            <a:off x="12718775" y="9196855"/>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423</a:t>
            </a:r>
          </a:p>
        </p:txBody>
      </p:sp>
      <p:sp>
        <p:nvSpPr>
          <p:cNvPr id="53" name="TextBox 52"/>
          <p:cNvSpPr txBox="1"/>
          <p:nvPr/>
        </p:nvSpPr>
        <p:spPr>
          <a:xfrm>
            <a:off x="12718775" y="10319639"/>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364</a:t>
            </a:r>
          </a:p>
        </p:txBody>
      </p:sp>
      <p:sp>
        <p:nvSpPr>
          <p:cNvPr id="54" name="TextBox 53"/>
          <p:cNvSpPr txBox="1"/>
          <p:nvPr/>
        </p:nvSpPr>
        <p:spPr>
          <a:xfrm>
            <a:off x="12765213" y="11353613"/>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382</a:t>
            </a:r>
          </a:p>
        </p:txBody>
      </p:sp>
      <p:sp>
        <p:nvSpPr>
          <p:cNvPr id="55" name="TextBox 54"/>
          <p:cNvSpPr txBox="1"/>
          <p:nvPr/>
        </p:nvSpPr>
        <p:spPr>
          <a:xfrm>
            <a:off x="15137337" y="5895759"/>
            <a:ext cx="79989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fail</a:t>
            </a:r>
          </a:p>
        </p:txBody>
      </p:sp>
      <p:sp>
        <p:nvSpPr>
          <p:cNvPr id="56" name="TextBox 55"/>
          <p:cNvSpPr txBox="1"/>
          <p:nvPr/>
        </p:nvSpPr>
        <p:spPr>
          <a:xfrm>
            <a:off x="15135679" y="6972089"/>
            <a:ext cx="79989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fail</a:t>
            </a:r>
          </a:p>
        </p:txBody>
      </p:sp>
      <p:sp>
        <p:nvSpPr>
          <p:cNvPr id="57" name="TextBox 56"/>
          <p:cNvSpPr txBox="1"/>
          <p:nvPr/>
        </p:nvSpPr>
        <p:spPr>
          <a:xfrm>
            <a:off x="15135679" y="4812888"/>
            <a:ext cx="79989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fail</a:t>
            </a:r>
          </a:p>
        </p:txBody>
      </p:sp>
      <p:sp>
        <p:nvSpPr>
          <p:cNvPr id="58" name="TextBox 57"/>
          <p:cNvSpPr txBox="1"/>
          <p:nvPr/>
        </p:nvSpPr>
        <p:spPr>
          <a:xfrm>
            <a:off x="15135679" y="8054960"/>
            <a:ext cx="79989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fail</a:t>
            </a:r>
          </a:p>
        </p:txBody>
      </p:sp>
      <p:sp>
        <p:nvSpPr>
          <p:cNvPr id="59" name="TextBox 58"/>
          <p:cNvSpPr txBox="1"/>
          <p:nvPr/>
        </p:nvSpPr>
        <p:spPr>
          <a:xfrm>
            <a:off x="17457894" y="11331205"/>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12</a:t>
            </a:r>
          </a:p>
        </p:txBody>
      </p:sp>
      <p:sp>
        <p:nvSpPr>
          <p:cNvPr id="60" name="TextBox 59"/>
          <p:cNvSpPr txBox="1"/>
          <p:nvPr/>
        </p:nvSpPr>
        <p:spPr>
          <a:xfrm>
            <a:off x="17411104" y="10212675"/>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12</a:t>
            </a:r>
          </a:p>
        </p:txBody>
      </p:sp>
      <p:sp>
        <p:nvSpPr>
          <p:cNvPr id="61" name="TextBox 60"/>
          <p:cNvSpPr txBox="1"/>
          <p:nvPr/>
        </p:nvSpPr>
        <p:spPr>
          <a:xfrm>
            <a:off x="17434489" y="9214097"/>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12</a:t>
            </a:r>
          </a:p>
        </p:txBody>
      </p:sp>
      <p:sp>
        <p:nvSpPr>
          <p:cNvPr id="62" name="TextBox 61"/>
          <p:cNvSpPr txBox="1"/>
          <p:nvPr/>
        </p:nvSpPr>
        <p:spPr>
          <a:xfrm>
            <a:off x="17411104" y="8095567"/>
            <a:ext cx="8576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6.4</a:t>
            </a:r>
          </a:p>
        </p:txBody>
      </p:sp>
      <p:sp>
        <p:nvSpPr>
          <p:cNvPr id="63" name="TextBox 62"/>
          <p:cNvSpPr txBox="1"/>
          <p:nvPr/>
        </p:nvSpPr>
        <p:spPr>
          <a:xfrm>
            <a:off x="17411104" y="7013460"/>
            <a:ext cx="8576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3.7</a:t>
            </a:r>
          </a:p>
        </p:txBody>
      </p:sp>
      <p:sp>
        <p:nvSpPr>
          <p:cNvPr id="64" name="TextBox 63"/>
          <p:cNvSpPr txBox="1"/>
          <p:nvPr/>
        </p:nvSpPr>
        <p:spPr>
          <a:xfrm>
            <a:off x="17420739" y="5931864"/>
            <a:ext cx="8576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3.3</a:t>
            </a:r>
          </a:p>
        </p:txBody>
      </p:sp>
      <p:sp>
        <p:nvSpPr>
          <p:cNvPr id="65" name="TextBox 64"/>
          <p:cNvSpPr txBox="1"/>
          <p:nvPr/>
        </p:nvSpPr>
        <p:spPr>
          <a:xfrm>
            <a:off x="17499008" y="4833820"/>
            <a:ext cx="8576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5.5</a:t>
            </a:r>
          </a:p>
        </p:txBody>
      </p:sp>
      <p:sp>
        <p:nvSpPr>
          <p:cNvPr id="4" name="TextBox 3"/>
          <p:cNvSpPr txBox="1"/>
          <p:nvPr/>
        </p:nvSpPr>
        <p:spPr>
          <a:xfrm>
            <a:off x="17470063" y="3709869"/>
            <a:ext cx="71493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24</a:t>
            </a:r>
          </a:p>
        </p:txBody>
      </p:sp>
    </p:spTree>
    <p:extLst>
      <p:ext uri="{BB962C8B-B14F-4D97-AF65-F5344CB8AC3E}">
        <p14:creationId xmlns:p14="http://schemas.microsoft.com/office/powerpoint/2010/main" val="291047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dirty="0">
                <a:solidFill>
                  <a:srgbClr val="2A2A2A"/>
                </a:solidFill>
                <a:latin typeface="Arial"/>
              </a:rPr>
              <a:t>www.metoffice.gov.uk																									                       © Crown Copyright 2018, Met Office</a:t>
            </a:r>
          </a:p>
        </p:txBody>
      </p:sp>
      <p:sp>
        <p:nvSpPr>
          <p:cNvPr id="7" name="Text Placeholder 6"/>
          <p:cNvSpPr txBox="1">
            <a:spLocks noGrp="1"/>
          </p:cNvSpPr>
          <p:nvPr>
            <p:ph type="body" sz="quarter" idx="11"/>
          </p:nvPr>
        </p:nvSpPr>
        <p:spPr>
          <a:xfrm>
            <a:off x="-183826" y="2094249"/>
            <a:ext cx="22332626" cy="3701013"/>
          </a:xfrm>
          <a:prstGeom prst="rect">
            <a:avLst/>
          </a:prstGeom>
          <a:noFill/>
        </p:spPr>
        <p:txBody>
          <a:bodyPr wrap="square" rtlCol="0">
            <a:spAutoFit/>
          </a:bodyPr>
          <a:lstStyle/>
          <a:p>
            <a:endParaRPr lang="en-GB" sz="7200" dirty="0"/>
          </a:p>
          <a:p>
            <a:pPr lvl="2"/>
            <a:endParaRPr lang="en-GB" sz="54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2" name="TextBox 1"/>
          <p:cNvSpPr txBox="1"/>
          <p:nvPr/>
        </p:nvSpPr>
        <p:spPr>
          <a:xfrm>
            <a:off x="6221013" y="347674"/>
            <a:ext cx="13530947"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GB" sz="6000" dirty="0">
                <a:solidFill>
                  <a:schemeClr val="tx1"/>
                </a:solidFill>
              </a:rPr>
              <a:t>Parametrization problems and The End</a:t>
            </a:r>
          </a:p>
        </p:txBody>
      </p:sp>
      <p:sp>
        <p:nvSpPr>
          <p:cNvPr id="10" name="TextBox 9"/>
          <p:cNvSpPr txBox="1"/>
          <p:nvPr/>
        </p:nvSpPr>
        <p:spPr>
          <a:xfrm>
            <a:off x="516567" y="1912885"/>
            <a:ext cx="8534387"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kumimoji="0" lang="en-GB" sz="4800" b="0" i="0" u="none" strike="noStrike" cap="none" spc="0" normalizeH="0" baseline="0" dirty="0">
                <a:ln>
                  <a:noFill/>
                </a:ln>
                <a:solidFill>
                  <a:schemeClr val="tx1"/>
                </a:solidFill>
                <a:effectLst/>
                <a:uFillTx/>
                <a:sym typeface="Helvetica Light"/>
              </a:rPr>
              <a:t>1.</a:t>
            </a:r>
            <a:r>
              <a:rPr lang="en-GB" sz="4800" dirty="0"/>
              <a:t> Partially-resolved processes</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p:sp>
        <p:nvSpPr>
          <p:cNvPr id="11" name="TextBox 10"/>
          <p:cNvSpPr txBox="1"/>
          <p:nvPr/>
        </p:nvSpPr>
        <p:spPr>
          <a:xfrm>
            <a:off x="1946606" y="2827268"/>
            <a:ext cx="11039881"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GB" sz="4800" dirty="0"/>
              <a:t>No numerical convergence – grey zone.</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p:sp>
        <p:nvSpPr>
          <p:cNvPr id="12" name="TextBox 11"/>
          <p:cNvSpPr txBox="1"/>
          <p:nvPr/>
        </p:nvSpPr>
        <p:spPr>
          <a:xfrm>
            <a:off x="516567" y="4656033"/>
            <a:ext cx="24056264" cy="6053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kumimoji="0" lang="en-GB" sz="4800" b="0" i="0" u="none" strike="noStrike" cap="none" spc="0" normalizeH="0" baseline="0" dirty="0">
                <a:ln>
                  <a:noFill/>
                </a:ln>
                <a:solidFill>
                  <a:schemeClr val="tx1"/>
                </a:solidFill>
                <a:effectLst/>
                <a:uFillTx/>
                <a:sym typeface="Helvetica Light"/>
              </a:rPr>
              <a:t>2.</a:t>
            </a:r>
            <a:r>
              <a:rPr lang="en-GB" sz="4800" dirty="0"/>
              <a:t> Large forcing at grid-scale – mainly due to strong latent heating.</a:t>
            </a:r>
          </a:p>
          <a:p>
            <a:pPr algn="l"/>
            <a:r>
              <a:rPr lang="en-GB" sz="4800" dirty="0"/>
              <a:t>    Dynamics can only represent linear variation or discontinuity/gradient near grid-scale.</a:t>
            </a:r>
            <a:endParaRPr lang="en-GB" sz="4800" dirty="0">
              <a:solidFill>
                <a:schemeClr val="tx1"/>
              </a:solidFill>
            </a:endParaRPr>
          </a:p>
          <a:p>
            <a:pPr algn="l"/>
            <a:r>
              <a:rPr kumimoji="0" lang="en-GB" sz="4800" b="0" i="0" u="none" strike="noStrike" cap="none" spc="0" normalizeH="0" baseline="0" dirty="0">
                <a:ln>
                  <a:noFill/>
                </a:ln>
                <a:solidFill>
                  <a:schemeClr val="tx1"/>
                </a:solidFill>
                <a:effectLst/>
                <a:uFillTx/>
                <a:sym typeface="Helvetica Light"/>
              </a:rPr>
              <a:t>    Unbalanced state</a:t>
            </a:r>
            <a:r>
              <a:rPr lang="en-GB" sz="4800" dirty="0">
                <a:solidFill>
                  <a:schemeClr val="tx1"/>
                </a:solidFill>
              </a:rPr>
              <a:t>, grid-scale noise. </a:t>
            </a:r>
          </a:p>
          <a:p>
            <a:pPr algn="l"/>
            <a:r>
              <a:rPr lang="en-GB" sz="4800" dirty="0">
                <a:solidFill>
                  <a:schemeClr val="tx1"/>
                </a:solidFill>
              </a:rPr>
              <a:t>    Large vertical velocities in non-hydrostatic models due to forcing (no hydrostatic </a:t>
            </a:r>
          </a:p>
          <a:p>
            <a:pPr algn="l"/>
            <a:r>
              <a:rPr lang="en-GB" sz="4800" dirty="0">
                <a:solidFill>
                  <a:schemeClr val="tx1"/>
                </a:solidFill>
              </a:rPr>
              <a:t>    balance – compare with vertical velocity diagnosed from integrated mass divergence</a:t>
            </a:r>
          </a:p>
          <a:p>
            <a:pPr algn="l"/>
            <a:r>
              <a:rPr lang="en-GB" sz="4800" dirty="0">
                <a:solidFill>
                  <a:schemeClr val="tx1"/>
                </a:solidFill>
              </a:rPr>
              <a:t>    in hydrostatic models).</a:t>
            </a:r>
          </a:p>
          <a:p>
            <a:pPr algn="l"/>
            <a:r>
              <a:rPr lang="en-GB" sz="4800" dirty="0">
                <a:solidFill>
                  <a:schemeClr val="tx1"/>
                </a:solidFill>
              </a:rPr>
              <a:t>    Need to apply forcing at filter scale &gt; grid scale. </a:t>
            </a:r>
          </a:p>
          <a:p>
            <a:pPr algn="l"/>
            <a:r>
              <a:rPr kumimoji="0" lang="en-GB" sz="4800" b="0" i="0" u="none" strike="noStrike" cap="none" spc="0" normalizeH="0" baseline="0" dirty="0">
                <a:ln>
                  <a:noFill/>
                </a:ln>
                <a:solidFill>
                  <a:schemeClr val="tx1"/>
                </a:solidFill>
                <a:effectLst/>
                <a:uFillTx/>
                <a:sym typeface="Helvetica Light"/>
              </a:rPr>
              <a:t>    Horizontal</a:t>
            </a:r>
            <a:r>
              <a:rPr kumimoji="0" lang="en-GB" sz="4800" b="0" i="0" u="none" strike="noStrike" cap="none" spc="0" normalizeH="0" dirty="0">
                <a:ln>
                  <a:noFill/>
                </a:ln>
                <a:solidFill>
                  <a:schemeClr val="tx1"/>
                </a:solidFill>
                <a:effectLst/>
                <a:uFillTx/>
                <a:sym typeface="Helvetica Light"/>
              </a:rPr>
              <a:t> mixing/diffusion needs to be targeted to avoid weakening gradients.</a:t>
            </a:r>
            <a:endParaRPr kumimoji="0" lang="en-GB" sz="4800" b="0" i="0" u="none" strike="noStrike" cap="none" spc="0" normalizeH="0" baseline="0" dirty="0">
              <a:ln>
                <a:noFill/>
              </a:ln>
              <a:solidFill>
                <a:schemeClr val="tx1"/>
              </a:solidFill>
              <a:effectLst/>
              <a:uFillTx/>
              <a:sym typeface="Helvetica Light"/>
            </a:endParaRPr>
          </a:p>
        </p:txBody>
      </p:sp>
      <p:sp>
        <p:nvSpPr>
          <p:cNvPr id="13" name="TextBox 12"/>
          <p:cNvSpPr txBox="1"/>
          <p:nvPr/>
        </p:nvSpPr>
        <p:spPr>
          <a:xfrm>
            <a:off x="791999" y="11222858"/>
            <a:ext cx="15941864"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kumimoji="0" lang="en-GB" sz="4800" b="0" i="0" u="none" strike="noStrike" cap="none" spc="0" normalizeH="0" baseline="0" dirty="0">
                <a:ln>
                  <a:noFill/>
                </a:ln>
                <a:solidFill>
                  <a:schemeClr val="tx1"/>
                </a:solidFill>
                <a:effectLst/>
                <a:uFillTx/>
                <a:sym typeface="Helvetica Light"/>
              </a:rPr>
              <a:t>3.</a:t>
            </a:r>
            <a:r>
              <a:rPr lang="en-GB" sz="4800" dirty="0"/>
              <a:t> </a:t>
            </a:r>
            <a:r>
              <a:rPr lang="en-GB" sz="4800" dirty="0">
                <a:solidFill>
                  <a:schemeClr val="tx1"/>
                </a:solidFill>
              </a:rPr>
              <a:t>Lower boundary condition/interaction with surface/drag.</a:t>
            </a:r>
            <a:endParaRPr kumimoji="0" lang="en-GB" sz="4800" b="0" i="0" u="none" strike="noStrike" cap="none" spc="0" normalizeH="0" baseline="0" dirty="0">
              <a:ln>
                <a:noFill/>
              </a:ln>
              <a:solidFill>
                <a:schemeClr val="tx1"/>
              </a:solidFill>
              <a:effectLst/>
              <a:uFillTx/>
              <a:sym typeface="Helvetica Light"/>
            </a:endParaRPr>
          </a:p>
        </p:txBody>
      </p:sp>
      <p:sp>
        <p:nvSpPr>
          <p:cNvPr id="4" name="TextBox 3"/>
          <p:cNvSpPr txBox="1"/>
          <p:nvPr/>
        </p:nvSpPr>
        <p:spPr>
          <a:xfrm>
            <a:off x="1946606" y="3773100"/>
            <a:ext cx="21868165"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chemeClr val="tx1"/>
                </a:solidFill>
                <a:effectLst/>
                <a:uFillTx/>
                <a:latin typeface="+mn-lt"/>
                <a:ea typeface="+mn-ea"/>
                <a:cs typeface="+mn-cs"/>
                <a:sym typeface="Helvetica Light"/>
              </a:rPr>
              <a:t>Need extra prognostics to provide memory to process</a:t>
            </a:r>
            <a:r>
              <a:rPr kumimoji="0" lang="en-GB" sz="4800" b="0" i="0" u="none" strike="noStrike" cap="none" spc="0" normalizeH="0" dirty="0">
                <a:ln>
                  <a:noFill/>
                </a:ln>
                <a:solidFill>
                  <a:schemeClr val="tx1"/>
                </a:solidFill>
                <a:effectLst/>
                <a:uFillTx/>
                <a:latin typeface="+mn-lt"/>
                <a:ea typeface="+mn-ea"/>
                <a:cs typeface="+mn-cs"/>
                <a:sym typeface="Helvetica Light"/>
              </a:rPr>
              <a:t> and to </a:t>
            </a:r>
            <a:r>
              <a:rPr kumimoji="0" lang="en-GB" sz="4800" b="0" i="0" u="none" strike="noStrike" cap="none" spc="0" normalizeH="0" dirty="0" err="1">
                <a:ln>
                  <a:noFill/>
                </a:ln>
                <a:solidFill>
                  <a:schemeClr val="tx1"/>
                </a:solidFill>
                <a:effectLst/>
                <a:uFillTx/>
                <a:latin typeface="+mn-lt"/>
                <a:ea typeface="+mn-ea"/>
                <a:cs typeface="+mn-cs"/>
                <a:sym typeface="Helvetica Light"/>
              </a:rPr>
              <a:t>advect</a:t>
            </a:r>
            <a:r>
              <a:rPr kumimoji="0" lang="en-GB" sz="4800" b="0" i="0" u="none" strike="noStrike" cap="none" spc="0" normalizeH="0" dirty="0">
                <a:ln>
                  <a:noFill/>
                </a:ln>
                <a:solidFill>
                  <a:schemeClr val="tx1"/>
                </a:solidFill>
                <a:effectLst/>
                <a:uFillTx/>
                <a:latin typeface="+mn-lt"/>
                <a:ea typeface="+mn-ea"/>
                <a:cs typeface="+mn-cs"/>
                <a:sym typeface="Helvetica Light"/>
              </a:rPr>
              <a:t> information.</a:t>
            </a:r>
            <a:endParaRPr kumimoji="0" lang="en-GB" sz="4800" b="0" i="0" u="none" strike="noStrike" cap="none" spc="0" normalizeH="0" baseline="0" dirty="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25087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dirty="0">
                <a:solidFill>
                  <a:srgbClr val="2A2A2A"/>
                </a:solidFill>
                <a:latin typeface="Arial"/>
              </a:rPr>
              <a:t>www.metoffice.gov.uk																									                       © Crown Copyright 2018, Met Office</a:t>
            </a:r>
          </a:p>
        </p:txBody>
      </p:sp>
      <p:sp>
        <p:nvSpPr>
          <p:cNvPr id="7" name="Text Placeholder 6"/>
          <p:cNvSpPr txBox="1">
            <a:spLocks noGrp="1"/>
          </p:cNvSpPr>
          <p:nvPr>
            <p:ph type="body" sz="quarter" idx="11"/>
          </p:nvPr>
        </p:nvSpPr>
        <p:spPr>
          <a:xfrm>
            <a:off x="3135085" y="372706"/>
            <a:ext cx="20757333" cy="3701013"/>
          </a:xfrm>
          <a:prstGeom prst="rect">
            <a:avLst/>
          </a:prstGeom>
          <a:noFill/>
        </p:spPr>
        <p:txBody>
          <a:bodyPr wrap="square" rtlCol="0">
            <a:spAutoFit/>
          </a:bodyPr>
          <a:lstStyle/>
          <a:p>
            <a:endParaRPr lang="en-GB" sz="7200" dirty="0"/>
          </a:p>
          <a:p>
            <a:pPr lvl="2"/>
            <a:endParaRPr lang="en-GB" sz="54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2" name="TextBox 1"/>
          <p:cNvSpPr txBox="1"/>
          <p:nvPr/>
        </p:nvSpPr>
        <p:spPr>
          <a:xfrm>
            <a:off x="1930400" y="2835757"/>
            <a:ext cx="16306800" cy="80849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6000" dirty="0">
                <a:solidFill>
                  <a:schemeClr val="tx1"/>
                </a:solidFill>
              </a:rPr>
              <a:t>Plan</a:t>
            </a:r>
            <a:endParaRPr kumimoji="0" lang="en-GB" sz="6000" b="0" i="0" u="none" strike="noStrike" cap="none" spc="0" normalizeH="0" dirty="0">
              <a:ln>
                <a:noFill/>
              </a:ln>
              <a:solidFill>
                <a:schemeClr val="tx1"/>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solidFill>
                  <a:schemeClr val="tx1"/>
                </a:solidFill>
              </a:rPr>
              <a:t>History</a:t>
            </a: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4800" b="0" i="0" u="none" strike="noStrike" cap="none" spc="0" normalizeH="0" baseline="0" dirty="0">
                <a:ln>
                  <a:noFill/>
                </a:ln>
                <a:solidFill>
                  <a:schemeClr val="tx1"/>
                </a:solidFill>
                <a:effectLst/>
                <a:uFillTx/>
                <a:sym typeface="Helvetica Light"/>
              </a:rPr>
              <a:t>Physics-dynamics time stepping</a:t>
            </a:r>
            <a:endParaRPr lang="en-GB" sz="4800" dirty="0">
              <a:solidFill>
                <a:schemeClr val="tx1"/>
              </a:solidFill>
            </a:endParaRP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solidFill>
                  <a:schemeClr val="tx1"/>
                </a:solidFill>
              </a:rPr>
              <a:t>All physics parallel?</a:t>
            </a:r>
            <a:endParaRPr kumimoji="0" lang="en-GB" sz="4800" b="0" i="0" u="none" strike="noStrike" cap="none" spc="0" normalizeH="0" baseline="0" dirty="0">
              <a:ln>
                <a:noFill/>
              </a:ln>
              <a:solidFill>
                <a:schemeClr val="tx1"/>
              </a:solidFill>
              <a:effectLst/>
              <a:uFillTx/>
              <a:sym typeface="Helvetica Light"/>
            </a:endParaRPr>
          </a:p>
          <a:p>
            <a:pPr marL="857250" indent="-857250" algn="l">
              <a:buFont typeface="Arial" panose="020B0604020202020204" pitchFamily="34" charset="0"/>
              <a:buChar char="•"/>
            </a:pPr>
            <a:r>
              <a:rPr lang="en-GB" sz="4800" dirty="0">
                <a:solidFill>
                  <a:schemeClr val="tx1"/>
                </a:solidFill>
              </a:rPr>
              <a:t>Physics forcing</a:t>
            </a:r>
          </a:p>
          <a:p>
            <a:pPr marL="857250" indent="-857250" algn="l">
              <a:buFont typeface="Arial" panose="020B0604020202020204" pitchFamily="34" charset="0"/>
              <a:buChar char="•"/>
            </a:pPr>
            <a:r>
              <a:rPr lang="en-GB" sz="4800" dirty="0">
                <a:solidFill>
                  <a:schemeClr val="tx1"/>
                </a:solidFill>
              </a:rPr>
              <a:t>Physics-dynamics coupling</a:t>
            </a: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sz="4800" dirty="0">
              <a:solidFill>
                <a:schemeClr val="tx1"/>
              </a:solidFill>
            </a:endParaRP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4800" b="0" i="0" u="none" strike="noStrike" cap="none" spc="0" normalizeH="0" baseline="0" dirty="0">
              <a:ln>
                <a:noFill/>
              </a:ln>
              <a:solidFill>
                <a:schemeClr val="tx1"/>
              </a:solidFill>
              <a:effectLst/>
              <a:uFillTx/>
              <a:sym typeface="Helvetica Light"/>
            </a:endParaRP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4800" b="0" i="0" u="none" strike="noStrike" cap="none" spc="0" normalizeH="0" baseline="0" dirty="0">
              <a:ln>
                <a:noFill/>
              </a:ln>
              <a:solidFill>
                <a:schemeClr val="tx1"/>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kumimoji="0" lang="en-GB" sz="800" b="0" i="0" u="none" strike="noStrike" cap="none" spc="0" normalizeH="0" baseline="0" dirty="0">
              <a:ln>
                <a:noFill/>
              </a:ln>
              <a:solidFill>
                <a:schemeClr val="tx1"/>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kumimoji="0" lang="en-GB" sz="800" b="0" i="0" u="none" strike="noStrike" cap="none" spc="0" normalizeH="0" baseline="0" dirty="0">
              <a:ln>
                <a:noFill/>
              </a:ln>
              <a:solidFill>
                <a:schemeClr val="tx1"/>
              </a:solidFill>
              <a:effectLst/>
              <a:uFillTx/>
              <a:sym typeface="Helvetica Light"/>
            </a:endParaRPr>
          </a:p>
        </p:txBody>
      </p:sp>
    </p:spTree>
    <p:extLst>
      <p:ext uri="{BB962C8B-B14F-4D97-AF65-F5344CB8AC3E}">
        <p14:creationId xmlns:p14="http://schemas.microsoft.com/office/powerpoint/2010/main" val="21485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dirty="0">
                <a:solidFill>
                  <a:srgbClr val="2A2A2A"/>
                </a:solidFill>
                <a:latin typeface="Arial"/>
              </a:rPr>
              <a:t>www.metoffice.gov.uk																									                       © Crown Copyright 2018, Met Office</a:t>
            </a:r>
          </a:p>
        </p:txBody>
      </p:sp>
      <p:sp>
        <p:nvSpPr>
          <p:cNvPr id="7" name="Text Placeholder 6"/>
          <p:cNvSpPr txBox="1">
            <a:spLocks noGrp="1"/>
          </p:cNvSpPr>
          <p:nvPr>
            <p:ph type="body" sz="quarter" idx="11"/>
          </p:nvPr>
        </p:nvSpPr>
        <p:spPr>
          <a:xfrm>
            <a:off x="3135085" y="372706"/>
            <a:ext cx="20757333" cy="3516347"/>
          </a:xfrm>
          <a:prstGeom prst="rect">
            <a:avLst/>
          </a:prstGeom>
          <a:noFill/>
        </p:spPr>
        <p:txBody>
          <a:bodyPr wrap="square" rtlCol="0">
            <a:spAutoFit/>
          </a:bodyPr>
          <a:lstStyle/>
          <a:p>
            <a:pPr algn="ctr"/>
            <a:r>
              <a:rPr lang="en-GB" sz="6000" dirty="0"/>
              <a:t>History</a:t>
            </a:r>
          </a:p>
          <a:p>
            <a:pPr lvl="2"/>
            <a:endParaRPr lang="en-GB" sz="54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2" name="TextBox 1"/>
          <p:cNvSpPr txBox="1"/>
          <p:nvPr/>
        </p:nvSpPr>
        <p:spPr>
          <a:xfrm>
            <a:off x="341142" y="284728"/>
            <a:ext cx="23252338" cy="191648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en-GB" sz="6000" b="0" i="0" u="none" strike="noStrike" cap="none" spc="0" normalizeH="0" dirty="0">
              <a:ln>
                <a:noFill/>
              </a:ln>
              <a:solidFill>
                <a:schemeClr val="tx1"/>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857250" indent="-857250" algn="l">
              <a:buFont typeface="Arial" panose="020B0604020202020204" pitchFamily="34" charset="0"/>
              <a:buChar char="•"/>
            </a:pPr>
            <a:r>
              <a:rPr lang="en-US" sz="4800" dirty="0">
                <a:solidFill>
                  <a:schemeClr val="tx1"/>
                </a:solidFill>
              </a:rPr>
              <a:t>1990 Split-explicit Hydrostatic UM. Advection + sequential physics, 3 adjustment steps . Option to reduce advection time step if polar night jet was too strong. This led to running with longer (3x) physics time step in regional model, halving the cost and giving the same accumulated rainfall.</a:t>
            </a:r>
          </a:p>
          <a:p>
            <a:pPr marL="857250" indent="-857250" algn="l">
              <a:buFont typeface="Arial" panose="020B0604020202020204" pitchFamily="34" charset="0"/>
              <a:buChar char="•"/>
            </a:pPr>
            <a:r>
              <a:rPr lang="en-US" sz="4800" dirty="0">
                <a:solidFill>
                  <a:schemeClr val="tx1"/>
                </a:solidFill>
              </a:rPr>
              <a:t>2002 Non-hydrostatic UM operational. SISL </a:t>
            </a:r>
            <a:r>
              <a:rPr lang="en-US" sz="4800" dirty="0" err="1">
                <a:solidFill>
                  <a:schemeClr val="tx1"/>
                </a:solidFill>
              </a:rPr>
              <a:t>numerics</a:t>
            </a:r>
            <a:r>
              <a:rPr lang="en-US" sz="4800" dirty="0">
                <a:solidFill>
                  <a:schemeClr val="tx1"/>
                </a:solidFill>
              </a:rPr>
              <a:t>. Used for regional and global NWP and climate modelling. </a:t>
            </a:r>
            <a:endParaRPr lang="en-GB" sz="4800" dirty="0">
              <a:solidFill>
                <a:schemeClr val="tx1"/>
              </a:solidFill>
            </a:endParaRPr>
          </a:p>
          <a:p>
            <a:pPr marL="857250" indent="-857250" algn="l">
              <a:buFont typeface="Arial" panose="020B0604020202020204" pitchFamily="34" charset="0"/>
              <a:buChar char="•"/>
            </a:pPr>
            <a:r>
              <a:rPr kumimoji="0" lang="en-GB" sz="4800" b="0" i="0" u="none" strike="noStrike" cap="none" spc="0" normalizeH="0" baseline="0" dirty="0" err="1">
                <a:ln>
                  <a:noFill/>
                </a:ln>
                <a:solidFill>
                  <a:schemeClr val="tx1"/>
                </a:solidFill>
                <a:effectLst/>
                <a:uFillTx/>
                <a:sym typeface="Helvetica Light"/>
              </a:rPr>
              <a:t>Caya</a:t>
            </a:r>
            <a:r>
              <a:rPr kumimoji="0" lang="en-GB" sz="4800" b="0" i="0" u="none" strike="noStrike" cap="none" spc="0" normalizeH="0" dirty="0">
                <a:ln>
                  <a:noFill/>
                </a:ln>
                <a:solidFill>
                  <a:schemeClr val="tx1"/>
                </a:solidFill>
                <a:effectLst/>
                <a:uFillTx/>
                <a:sym typeface="Helvetica Light"/>
              </a:rPr>
              <a:t> et al 1998. Consequences of using splitting method for implementing physical </a:t>
            </a:r>
            <a:r>
              <a:rPr kumimoji="0" lang="en-GB" sz="4800" b="0" i="0" u="none" strike="noStrike" cap="none" spc="0" normalizeH="0" dirty="0" err="1">
                <a:ln>
                  <a:noFill/>
                </a:ln>
                <a:solidFill>
                  <a:schemeClr val="tx1"/>
                </a:solidFill>
                <a:effectLst/>
                <a:uFillTx/>
                <a:sym typeface="Helvetica Light"/>
              </a:rPr>
              <a:t>forcings</a:t>
            </a:r>
            <a:r>
              <a:rPr kumimoji="0" lang="en-GB" sz="4800" b="0" i="0" u="none" strike="noStrike" cap="none" spc="0" normalizeH="0" dirty="0">
                <a:ln>
                  <a:noFill/>
                </a:ln>
                <a:solidFill>
                  <a:schemeClr val="tx1"/>
                </a:solidFill>
                <a:effectLst/>
                <a:uFillTx/>
                <a:sym typeface="Helvetica Light"/>
              </a:rPr>
              <a:t> in a semi-implicit semi-</a:t>
            </a:r>
            <a:r>
              <a:rPr kumimoji="0" lang="en-GB" sz="4800" b="0" i="0" u="none" strike="noStrike" cap="none" spc="0" normalizeH="0" dirty="0" err="1">
                <a:ln>
                  <a:noFill/>
                </a:ln>
                <a:solidFill>
                  <a:schemeClr val="tx1"/>
                </a:solidFill>
                <a:effectLst/>
                <a:uFillTx/>
                <a:sym typeface="Helvetica Light"/>
              </a:rPr>
              <a:t>Lagrangian</a:t>
            </a:r>
            <a:r>
              <a:rPr kumimoji="0" lang="en-GB" sz="4800" b="0" i="0" u="none" strike="noStrike" cap="none" spc="0" normalizeH="0" dirty="0">
                <a:ln>
                  <a:noFill/>
                </a:ln>
                <a:solidFill>
                  <a:schemeClr val="tx1"/>
                </a:solidFill>
                <a:effectLst/>
                <a:uFillTx/>
                <a:sym typeface="Helvetica Light"/>
              </a:rPr>
              <a:t> model.</a:t>
            </a:r>
            <a:endParaRPr kumimoji="0" lang="en-GB" sz="4800" b="0" i="0" u="none" strike="noStrike" cap="none" spc="0" normalizeH="0" baseline="0" dirty="0">
              <a:ln>
                <a:noFill/>
              </a:ln>
              <a:solidFill>
                <a:schemeClr val="tx1"/>
              </a:solidFill>
              <a:effectLst/>
              <a:uFillTx/>
              <a:sym typeface="Helvetica Light"/>
            </a:endParaRPr>
          </a:p>
          <a:p>
            <a:pPr marL="857250" indent="-857250" algn="l">
              <a:buFont typeface="Arial" panose="020B0604020202020204" pitchFamily="34" charset="0"/>
              <a:buChar char="•"/>
            </a:pPr>
            <a:r>
              <a:rPr lang="en-US" sz="4800" dirty="0">
                <a:solidFill>
                  <a:schemeClr val="tx1"/>
                </a:solidFill>
              </a:rPr>
              <a:t>ECMWF Seminars: Recent developments in numerical methods for </a:t>
            </a:r>
          </a:p>
          <a:p>
            <a:pPr marL="857250" indent="-857250" algn="l">
              <a:buFont typeface="Arial" panose="020B0604020202020204" pitchFamily="34" charset="0"/>
              <a:buChar char="•"/>
            </a:pPr>
            <a:r>
              <a:rPr lang="en-US" sz="4800" dirty="0">
                <a:solidFill>
                  <a:schemeClr val="tx1"/>
                </a:solidFill>
              </a:rPr>
              <a:t>atmospheric modelling September 1998 The origin of noise in semi-</a:t>
            </a:r>
            <a:r>
              <a:rPr lang="en-US" sz="4800" dirty="0" err="1">
                <a:solidFill>
                  <a:schemeClr val="tx1"/>
                </a:solidFill>
              </a:rPr>
              <a:t>Lagrangian</a:t>
            </a:r>
            <a:r>
              <a:rPr lang="en-US" sz="4800" dirty="0">
                <a:solidFill>
                  <a:schemeClr val="tx1"/>
                </a:solidFill>
              </a:rPr>
              <a:t> integrations. Aidan McDonald</a:t>
            </a:r>
          </a:p>
          <a:p>
            <a:pPr marL="857250" indent="-857250" algn="l">
              <a:buFont typeface="Arial" panose="020B0604020202020204" pitchFamily="34" charset="0"/>
              <a:buChar char="•"/>
            </a:pPr>
            <a:r>
              <a:rPr lang="en-US" sz="4800" dirty="0">
                <a:solidFill>
                  <a:schemeClr val="tx1"/>
                </a:solidFill>
              </a:rPr>
              <a:t>2003 Analysis of Parallel versus Sequential </a:t>
            </a:r>
            <a:r>
              <a:rPr lang="en-US" sz="4800" dirty="0" err="1">
                <a:solidFill>
                  <a:schemeClr val="tx1"/>
                </a:solidFill>
              </a:rPr>
              <a:t>Splittings</a:t>
            </a:r>
            <a:r>
              <a:rPr lang="en-US" sz="4800" dirty="0">
                <a:solidFill>
                  <a:schemeClr val="tx1"/>
                </a:solidFill>
              </a:rPr>
              <a:t> for Time-Stepping Physical      Parameterizations, 2005 Mixed Parallel–Sequential-Split Schemes for Time-Stepping Multiple Physical Parameterizations </a:t>
            </a:r>
          </a:p>
          <a:p>
            <a:pPr algn="l"/>
            <a:r>
              <a:rPr lang="en-US" sz="4800" dirty="0">
                <a:solidFill>
                  <a:schemeClr val="tx1"/>
                </a:solidFill>
              </a:rPr>
              <a:t>                 Mark </a:t>
            </a:r>
            <a:r>
              <a:rPr lang="en-US" sz="4800" dirty="0" err="1">
                <a:solidFill>
                  <a:schemeClr val="tx1"/>
                </a:solidFill>
              </a:rPr>
              <a:t>Dubal</a:t>
            </a:r>
            <a:r>
              <a:rPr lang="en-US" sz="4800" dirty="0">
                <a:solidFill>
                  <a:schemeClr val="tx1"/>
                </a:solidFill>
              </a:rPr>
              <a:t>, Nigel Wood, Andrew </a:t>
            </a:r>
            <a:r>
              <a:rPr lang="en-US" sz="4800" dirty="0" err="1">
                <a:solidFill>
                  <a:schemeClr val="tx1"/>
                </a:solidFill>
              </a:rPr>
              <a:t>Staniforth</a:t>
            </a:r>
            <a:endParaRPr lang="en-US" sz="4800" dirty="0">
              <a:solidFill>
                <a:schemeClr val="tx1"/>
              </a:solidFill>
            </a:endParaRPr>
          </a:p>
          <a:p>
            <a:pPr marL="857250" indent="-857250" algn="l">
              <a:buFont typeface="Arial" panose="020B0604020202020204" pitchFamily="34" charset="0"/>
              <a:buChar char="•"/>
            </a:pPr>
            <a:endParaRPr lang="en-US" sz="4800" dirty="0">
              <a:solidFill>
                <a:schemeClr val="tx1"/>
              </a:solidFill>
            </a:endParaRPr>
          </a:p>
          <a:p>
            <a:pPr marL="857250" indent="-857250" algn="l">
              <a:buFont typeface="Arial" panose="020B0604020202020204" pitchFamily="34" charset="0"/>
              <a:buChar char="•"/>
            </a:pPr>
            <a:endParaRPr lang="en-US" sz="4800" dirty="0">
              <a:solidFill>
                <a:schemeClr val="tx1"/>
              </a:solidFill>
            </a:endParaRPr>
          </a:p>
          <a:p>
            <a:pPr marL="857250" indent="-857250" algn="l">
              <a:buFont typeface="Arial" panose="020B0604020202020204" pitchFamily="34" charset="0"/>
              <a:buChar char="•"/>
            </a:pPr>
            <a:endParaRPr lang="en-US" sz="4800" dirty="0">
              <a:solidFill>
                <a:schemeClr val="tx1"/>
              </a:solidFill>
            </a:endParaRPr>
          </a:p>
          <a:p>
            <a:pPr algn="l"/>
            <a:endParaRPr lang="en-GB" sz="4800" dirty="0">
              <a:solidFill>
                <a:schemeClr val="tx1"/>
              </a:solidFill>
            </a:endParaRPr>
          </a:p>
          <a:p>
            <a:pPr marL="857250" indent="-857250" algn="l">
              <a:buFont typeface="Arial" panose="020B0604020202020204" pitchFamily="34" charset="0"/>
              <a:buChar char="•"/>
            </a:pPr>
            <a:endParaRPr lang="en-GB" sz="4800" dirty="0">
              <a:solidFill>
                <a:schemeClr val="tx1"/>
              </a:solidFill>
            </a:endParaRP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sz="4800" dirty="0">
              <a:solidFill>
                <a:schemeClr val="tx1"/>
              </a:solidFill>
            </a:endParaRP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4800" b="0" i="0" u="none" strike="noStrike" cap="none" spc="0" normalizeH="0" baseline="0" dirty="0">
              <a:ln>
                <a:noFill/>
              </a:ln>
              <a:solidFill>
                <a:schemeClr val="tx1"/>
              </a:solidFill>
              <a:effectLst/>
              <a:uFillTx/>
              <a:sym typeface="Helvetica Light"/>
            </a:endParaRP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4800" b="0" i="0" u="none" strike="noStrike" cap="none" spc="0" normalizeH="0" baseline="0" dirty="0">
              <a:ln>
                <a:noFill/>
              </a:ln>
              <a:solidFill>
                <a:schemeClr val="tx1"/>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kumimoji="0" lang="en-GB" sz="800" b="0" i="0" u="none" strike="noStrike" cap="none" spc="0" normalizeH="0" baseline="0" dirty="0">
              <a:ln>
                <a:noFill/>
              </a:ln>
              <a:solidFill>
                <a:schemeClr val="tx1"/>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kumimoji="0" lang="en-GB" sz="800" b="0" i="0" u="none" strike="noStrike" cap="none" spc="0" normalizeH="0" baseline="0" dirty="0">
              <a:ln>
                <a:noFill/>
              </a:ln>
              <a:solidFill>
                <a:schemeClr val="tx1"/>
              </a:solidFill>
              <a:effectLst/>
              <a:uFillTx/>
              <a:sym typeface="Helvetica Light"/>
            </a:endParaRPr>
          </a:p>
        </p:txBody>
      </p:sp>
    </p:spTree>
    <p:extLst>
      <p:ext uri="{BB962C8B-B14F-4D97-AF65-F5344CB8AC3E}">
        <p14:creationId xmlns:p14="http://schemas.microsoft.com/office/powerpoint/2010/main" val="232707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dirty="0">
                <a:solidFill>
                  <a:srgbClr val="2A2A2A"/>
                </a:solidFill>
                <a:latin typeface="Arial"/>
              </a:rPr>
              <a:t>www.metoffice.gov.uk																									                       © Crown Copyright 2018, Met Office</a:t>
            </a:r>
          </a:p>
        </p:txBody>
      </p:sp>
      <p:sp>
        <p:nvSpPr>
          <p:cNvPr id="7" name="Text Placeholder 6"/>
          <p:cNvSpPr txBox="1">
            <a:spLocks noGrp="1"/>
          </p:cNvSpPr>
          <p:nvPr>
            <p:ph type="body" sz="quarter" idx="11"/>
          </p:nvPr>
        </p:nvSpPr>
        <p:spPr>
          <a:xfrm>
            <a:off x="3135085" y="372706"/>
            <a:ext cx="20757333" cy="3516347"/>
          </a:xfrm>
          <a:prstGeom prst="rect">
            <a:avLst/>
          </a:prstGeom>
          <a:noFill/>
        </p:spPr>
        <p:txBody>
          <a:bodyPr wrap="square" rtlCol="0">
            <a:spAutoFit/>
          </a:bodyPr>
          <a:lstStyle/>
          <a:p>
            <a:pPr algn="ctr"/>
            <a:r>
              <a:rPr lang="en-GB" sz="6000" dirty="0"/>
              <a:t>Non- hydrostatic Unified Model</a:t>
            </a:r>
          </a:p>
          <a:p>
            <a:pPr lvl="2"/>
            <a:endParaRPr lang="en-GB" sz="54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2" name="TextBox 1"/>
          <p:cNvSpPr txBox="1"/>
          <p:nvPr/>
        </p:nvSpPr>
        <p:spPr>
          <a:xfrm>
            <a:off x="565831" y="1004907"/>
            <a:ext cx="23252338" cy="16948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en-GB" sz="6000" b="0" i="0" u="none" strike="noStrike" cap="none" spc="0" normalizeH="0" dirty="0">
              <a:ln>
                <a:noFill/>
              </a:ln>
              <a:solidFill>
                <a:schemeClr val="tx1"/>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857250" indent="-857250" algn="l">
              <a:buFont typeface="Arial" panose="020B0604020202020204" pitchFamily="34" charset="0"/>
              <a:buChar char="•"/>
            </a:pPr>
            <a:r>
              <a:rPr lang="en-GB" sz="4800" dirty="0">
                <a:solidFill>
                  <a:schemeClr val="tx1"/>
                </a:solidFill>
              </a:rPr>
              <a:t>New dynamics. Latitude-longitude C-grid staggering. Hybrid-height terrain-following vertical coordinate </a:t>
            </a:r>
            <a:r>
              <a:rPr lang="en-GB" sz="4800" dirty="0" err="1">
                <a:solidFill>
                  <a:schemeClr val="tx1"/>
                </a:solidFill>
              </a:rPr>
              <a:t>Charney</a:t>
            </a:r>
            <a:r>
              <a:rPr lang="en-GB" sz="4800" dirty="0">
                <a:solidFill>
                  <a:schemeClr val="tx1"/>
                </a:solidFill>
              </a:rPr>
              <a:t>-Philips vertical staggering. 2TL Semi-</a:t>
            </a:r>
            <a:r>
              <a:rPr lang="en-GB" sz="4800" dirty="0" err="1">
                <a:solidFill>
                  <a:schemeClr val="tx1"/>
                </a:solidFill>
              </a:rPr>
              <a:t>Lagrangian</a:t>
            </a:r>
            <a:r>
              <a:rPr lang="en-GB" sz="4800" dirty="0">
                <a:solidFill>
                  <a:schemeClr val="tx1"/>
                </a:solidFill>
              </a:rPr>
              <a:t> advection, semi-implicit time stepping with off-centring. Eulerian forward-backward continuity equation to conserve mass for climate. 3d Helmholtz solver GCR(k).</a:t>
            </a:r>
          </a:p>
          <a:p>
            <a:pPr marL="857250" indent="-857250" algn="l">
              <a:buFont typeface="Arial" panose="020B0604020202020204" pitchFamily="34" charset="0"/>
              <a:buChar char="•"/>
            </a:pPr>
            <a:r>
              <a:rPr lang="en-GB" sz="4800" dirty="0">
                <a:solidFill>
                  <a:schemeClr val="tx1"/>
                </a:solidFill>
              </a:rPr>
              <a:t>Parallel slow physics, sequential fast physics shown to be appropriate time step coupling for long (semi-implicit) time steps.</a:t>
            </a:r>
          </a:p>
          <a:p>
            <a:pPr marL="857250" indent="-857250" algn="l">
              <a:buFont typeface="Arial" panose="020B0604020202020204" pitchFamily="34" charset="0"/>
              <a:buChar char="•"/>
            </a:pPr>
            <a:r>
              <a:rPr lang="en-US" sz="4800" dirty="0">
                <a:solidFill>
                  <a:schemeClr val="tx1"/>
                </a:solidFill>
              </a:rPr>
              <a:t>Variable resolution option developed for 1.5km UK model (UKV).</a:t>
            </a:r>
          </a:p>
          <a:p>
            <a:pPr marL="857250" indent="-857250" algn="l">
              <a:buFont typeface="Arial" panose="020B0604020202020204" pitchFamily="34" charset="0"/>
              <a:buChar char="•"/>
            </a:pPr>
            <a:r>
              <a:rPr lang="en-US" sz="4800" dirty="0">
                <a:solidFill>
                  <a:schemeClr val="tx1"/>
                </a:solidFill>
              </a:rPr>
              <a:t>Regional models use rotated latitude-longitude grid and nesting suite used to run LAMs anywhere.</a:t>
            </a:r>
          </a:p>
          <a:p>
            <a:pPr marL="857250" indent="-857250" algn="l">
              <a:buFont typeface="Arial" panose="020B0604020202020204" pitchFamily="34" charset="0"/>
              <a:buChar char="•"/>
            </a:pPr>
            <a:r>
              <a:rPr lang="en-US" sz="4800" dirty="0">
                <a:solidFill>
                  <a:schemeClr val="tx1"/>
                </a:solidFill>
              </a:rPr>
              <a:t>2014 </a:t>
            </a:r>
            <a:r>
              <a:rPr lang="en-US" sz="4800" dirty="0" err="1">
                <a:solidFill>
                  <a:schemeClr val="tx1"/>
                </a:solidFill>
              </a:rPr>
              <a:t>ENDGame</a:t>
            </a:r>
            <a:r>
              <a:rPr lang="en-US" sz="4800" dirty="0">
                <a:solidFill>
                  <a:schemeClr val="tx1"/>
                </a:solidFill>
              </a:rPr>
              <a:t> version to reduce off-</a:t>
            </a:r>
            <a:r>
              <a:rPr lang="en-US" sz="4800" dirty="0" err="1">
                <a:solidFill>
                  <a:schemeClr val="tx1"/>
                </a:solidFill>
              </a:rPr>
              <a:t>centring</a:t>
            </a:r>
            <a:r>
              <a:rPr lang="en-US" sz="4800" dirty="0">
                <a:solidFill>
                  <a:schemeClr val="tx1"/>
                </a:solidFill>
              </a:rPr>
              <a:t> and cost of the solver. </a:t>
            </a:r>
          </a:p>
          <a:p>
            <a:pPr marL="857250" indent="-857250" algn="l">
              <a:buFont typeface="Arial" panose="020B0604020202020204" pitchFamily="34" charset="0"/>
              <a:buChar char="•"/>
            </a:pPr>
            <a:r>
              <a:rPr lang="en-US" sz="4800" dirty="0">
                <a:solidFill>
                  <a:schemeClr val="tx1"/>
                </a:solidFill>
              </a:rPr>
              <a:t>V-at-the-poles, semi-</a:t>
            </a:r>
            <a:r>
              <a:rPr lang="en-US" sz="4800" dirty="0" err="1">
                <a:solidFill>
                  <a:schemeClr val="tx1"/>
                </a:solidFill>
              </a:rPr>
              <a:t>Lagrangian</a:t>
            </a:r>
            <a:r>
              <a:rPr lang="en-US" sz="4800" dirty="0">
                <a:solidFill>
                  <a:schemeClr val="tx1"/>
                </a:solidFill>
              </a:rPr>
              <a:t> treatment of continuity equation, cheaper solver, iterative time-stepping.</a:t>
            </a:r>
          </a:p>
          <a:p>
            <a:pPr marL="857250" indent="-857250" algn="l">
              <a:buFont typeface="Arial" panose="020B0604020202020204" pitchFamily="34" charset="0"/>
              <a:buChar char="•"/>
            </a:pPr>
            <a:endParaRPr lang="en-US" sz="4800" dirty="0">
              <a:solidFill>
                <a:schemeClr val="tx1"/>
              </a:solidFill>
            </a:endParaRPr>
          </a:p>
          <a:p>
            <a:pPr marL="857250" indent="-857250" algn="l">
              <a:buFont typeface="Arial" panose="020B0604020202020204" pitchFamily="34" charset="0"/>
              <a:buChar char="•"/>
            </a:pPr>
            <a:endParaRPr lang="en-US" sz="4800" dirty="0">
              <a:solidFill>
                <a:schemeClr val="tx1"/>
              </a:solidFill>
            </a:endParaRPr>
          </a:p>
          <a:p>
            <a:pPr algn="l"/>
            <a:endParaRPr lang="en-GB" sz="4800" dirty="0">
              <a:solidFill>
                <a:schemeClr val="tx1"/>
              </a:solidFill>
            </a:endParaRPr>
          </a:p>
          <a:p>
            <a:pPr marL="857250" indent="-857250" algn="l">
              <a:buFont typeface="Arial" panose="020B0604020202020204" pitchFamily="34" charset="0"/>
              <a:buChar char="•"/>
            </a:pPr>
            <a:endParaRPr lang="en-GB" sz="4800" dirty="0">
              <a:solidFill>
                <a:schemeClr val="tx1"/>
              </a:solidFill>
            </a:endParaRP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sz="4800" dirty="0">
              <a:solidFill>
                <a:schemeClr val="tx1"/>
              </a:solidFill>
            </a:endParaRP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4800" b="0" i="0" u="none" strike="noStrike" cap="none" spc="0" normalizeH="0" baseline="0" dirty="0">
              <a:ln>
                <a:noFill/>
              </a:ln>
              <a:solidFill>
                <a:schemeClr val="tx1"/>
              </a:solidFill>
              <a:effectLst/>
              <a:uFillTx/>
              <a:sym typeface="Helvetica Light"/>
            </a:endParaRPr>
          </a:p>
          <a:p>
            <a:pPr marL="857250" marR="0" indent="-85725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4800" b="0" i="0" u="none" strike="noStrike" cap="none" spc="0" normalizeH="0" baseline="0" dirty="0">
              <a:ln>
                <a:noFill/>
              </a:ln>
              <a:solidFill>
                <a:schemeClr val="tx1"/>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kumimoji="0" lang="en-GB" sz="800" b="0" i="0" u="none" strike="noStrike" cap="none" spc="0" normalizeH="0" baseline="0" dirty="0">
              <a:ln>
                <a:noFill/>
              </a:ln>
              <a:solidFill>
                <a:schemeClr val="tx1"/>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sz="8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kumimoji="0" lang="en-GB" sz="800" b="0" i="0" u="none" strike="noStrike" cap="none" spc="0" normalizeH="0" baseline="0" dirty="0">
              <a:ln>
                <a:noFill/>
              </a:ln>
              <a:solidFill>
                <a:schemeClr val="tx1"/>
              </a:solidFill>
              <a:effectLst/>
              <a:uFillTx/>
              <a:sym typeface="Helvetica Light"/>
            </a:endParaRPr>
          </a:p>
        </p:txBody>
      </p:sp>
    </p:spTree>
    <p:extLst>
      <p:ext uri="{BB962C8B-B14F-4D97-AF65-F5344CB8AC3E}">
        <p14:creationId xmlns:p14="http://schemas.microsoft.com/office/powerpoint/2010/main" val="26540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www.metoffice.gov.uk																										                       © Crown Copyright 2018, Met Office</a:t>
            </a:r>
          </a:p>
        </p:txBody>
      </p:sp>
      <mc:AlternateContent xmlns:mc="http://schemas.openxmlformats.org/markup-compatibility/2006" xmlns:a14="http://schemas.microsoft.com/office/drawing/2010/main">
        <mc:Choice Requires="a14">
          <p:sp>
            <p:nvSpPr>
              <p:cNvPr id="5" name="Rectangle 4"/>
              <p:cNvSpPr/>
              <p:nvPr/>
            </p:nvSpPr>
            <p:spPr>
              <a:xfrm>
                <a:off x="2882548" y="6749431"/>
                <a:ext cx="19120748" cy="965457"/>
              </a:xfrm>
              <a:prstGeom prst="rect">
                <a:avLst/>
              </a:prstGeom>
            </p:spPr>
            <p:txBody>
              <a:bodyPr wrap="none">
                <a:spAutoFit/>
              </a:bodyPr>
              <a:lstStyle/>
              <a:p>
                <a14:m>
                  <m:oMath xmlns:m="http://schemas.openxmlformats.org/officeDocument/2006/math">
                    <m:sSup>
                      <m:sSupPr>
                        <m:ctrlPr>
                          <a:rPr lang="en-GB" sz="5400" b="1" i="1" smtClean="0">
                            <a:solidFill>
                              <a:schemeClr val="tx1"/>
                            </a:solidFill>
                            <a:latin typeface="Cambria Math" panose="02040503050406030204" pitchFamily="18" charset="0"/>
                          </a:rPr>
                        </m:ctrlPr>
                      </m:sSupPr>
                      <m:e>
                        <m:r>
                          <a:rPr lang="en-GB" sz="5400" b="1" i="1">
                            <a:solidFill>
                              <a:schemeClr val="tx1"/>
                            </a:solidFill>
                            <a:latin typeface="Cambria Math" panose="02040503050406030204" pitchFamily="18" charset="0"/>
                          </a:rPr>
                          <m:t>𝑿</m:t>
                        </m:r>
                      </m:e>
                      <m:sup>
                        <m:r>
                          <a:rPr lang="en-GB" sz="5400" b="1" i="1">
                            <a:solidFill>
                              <a:schemeClr val="tx1"/>
                            </a:solidFill>
                            <a:latin typeface="Cambria Math" panose="02040503050406030204" pitchFamily="18" charset="0"/>
                          </a:rPr>
                          <m:t>𝒏</m:t>
                        </m:r>
                        <m:r>
                          <a:rPr lang="en-GB" sz="5400" b="1" i="1">
                            <a:solidFill>
                              <a:schemeClr val="tx1"/>
                            </a:solidFill>
                            <a:latin typeface="Cambria Math" panose="02040503050406030204" pitchFamily="18" charset="0"/>
                          </a:rPr>
                          <m:t>+</m:t>
                        </m:r>
                        <m:r>
                          <a:rPr lang="en-GB" sz="5400" b="1" i="1">
                            <a:solidFill>
                              <a:schemeClr val="tx1"/>
                            </a:solidFill>
                            <a:latin typeface="Cambria Math" panose="02040503050406030204" pitchFamily="18" charset="0"/>
                          </a:rPr>
                          <m:t>𝟏</m:t>
                        </m:r>
                      </m:sup>
                    </m:sSup>
                    <m:r>
                      <a:rPr lang="en-GB" sz="5400" b="1" i="1">
                        <a:solidFill>
                          <a:schemeClr val="tx1"/>
                        </a:solidFill>
                        <a:latin typeface="Cambria Math" panose="02040503050406030204" pitchFamily="18" charset="0"/>
                      </a:rPr>
                      <m:t>=</m:t>
                    </m:r>
                    <m:sSubSup>
                      <m:sSubSupPr>
                        <m:ctrlPr>
                          <a:rPr lang="en-GB" sz="5400" b="1" i="1">
                            <a:solidFill>
                              <a:schemeClr val="tx1"/>
                            </a:solidFill>
                            <a:latin typeface="Cambria Math" panose="02040503050406030204" pitchFamily="18" charset="0"/>
                          </a:rPr>
                        </m:ctrlPr>
                      </m:sSubSupPr>
                      <m:e>
                        <m:r>
                          <a:rPr lang="en-GB" sz="5400" b="1" i="1">
                            <a:solidFill>
                              <a:schemeClr val="tx1"/>
                            </a:solidFill>
                            <a:latin typeface="Cambria Math" panose="02040503050406030204" pitchFamily="18" charset="0"/>
                          </a:rPr>
                          <m:t>[</m:t>
                        </m:r>
                        <m:r>
                          <a:rPr lang="en-GB" sz="5400" b="1" i="1">
                            <a:solidFill>
                              <a:schemeClr val="tx1"/>
                            </a:solidFill>
                            <a:latin typeface="Cambria Math" panose="02040503050406030204" pitchFamily="18" charset="0"/>
                          </a:rPr>
                          <m:t>𝑿</m:t>
                        </m:r>
                        <m:r>
                          <a:rPr lang="en-GB" sz="5400" b="1" i="1">
                            <a:solidFill>
                              <a:schemeClr val="tx1"/>
                            </a:solidFill>
                            <a:latin typeface="Cambria Math" panose="02040503050406030204" pitchFamily="18" charset="0"/>
                          </a:rPr>
                          <m:t>+</m:t>
                        </m:r>
                        <m:d>
                          <m:dPr>
                            <m:ctrlPr>
                              <a:rPr lang="en-GB" sz="5400" b="1" i="1">
                                <a:solidFill>
                                  <a:schemeClr val="tx1"/>
                                </a:solidFill>
                                <a:latin typeface="Cambria Math" panose="02040503050406030204" pitchFamily="18" charset="0"/>
                              </a:rPr>
                            </m:ctrlPr>
                          </m:dPr>
                          <m:e>
                            <m:r>
                              <a:rPr lang="en-GB" sz="5400" i="1">
                                <a:solidFill>
                                  <a:schemeClr val="tx1"/>
                                </a:solidFill>
                                <a:latin typeface="Cambria Math" panose="02040503050406030204" pitchFamily="18" charset="0"/>
                              </a:rPr>
                              <m:t>1</m:t>
                            </m:r>
                            <m:r>
                              <a:rPr lang="en-GB" sz="5400" b="0" i="1" smtClean="0">
                                <a:solidFill>
                                  <a:schemeClr val="tx1"/>
                                </a:solidFill>
                                <a:latin typeface="Cambria Math" panose="02040503050406030204" pitchFamily="18" charset="0"/>
                              </a:rPr>
                              <m:t>−</m:t>
                            </m:r>
                            <m:r>
                              <a:rPr lang="en-GB" sz="5400" i="1">
                                <a:solidFill>
                                  <a:schemeClr val="tx1"/>
                                </a:solidFill>
                                <a:latin typeface="Cambria Math" panose="02040503050406030204" pitchFamily="18" charset="0"/>
                                <a:ea typeface="Cambria Math" panose="02040503050406030204" pitchFamily="18" charset="0"/>
                              </a:rPr>
                              <m:t>𝛼</m:t>
                            </m:r>
                          </m:e>
                        </m:d>
                        <m:r>
                          <m:rPr>
                            <m:sty m:val="p"/>
                          </m:rPr>
                          <a:rPr lang="el-GR" sz="5400" i="1">
                            <a:solidFill>
                              <a:schemeClr val="tx1"/>
                            </a:solidFill>
                            <a:latin typeface="Cambria Math" panose="02040503050406030204" pitchFamily="18" charset="0"/>
                            <a:ea typeface="Cambria Math" panose="02040503050406030204" pitchFamily="18" charset="0"/>
                          </a:rPr>
                          <m:t>Δ</m:t>
                        </m:r>
                        <m:r>
                          <a:rPr lang="en-GB" sz="5400" i="1">
                            <a:solidFill>
                              <a:schemeClr val="tx1"/>
                            </a:solidFill>
                            <a:latin typeface="Cambria Math" panose="02040503050406030204" pitchFamily="18" charset="0"/>
                            <a:ea typeface="Cambria Math" panose="02040503050406030204" pitchFamily="18" charset="0"/>
                          </a:rPr>
                          <m:t>𝑡</m:t>
                        </m:r>
                        <m:d>
                          <m:dPr>
                            <m:ctrlPr>
                              <a:rPr lang="en-GB" sz="5400" i="1">
                                <a:solidFill>
                                  <a:schemeClr val="tx1"/>
                                </a:solidFill>
                                <a:latin typeface="Cambria Math" panose="02040503050406030204" pitchFamily="18" charset="0"/>
                                <a:ea typeface="Cambria Math" panose="02040503050406030204" pitchFamily="18" charset="0"/>
                              </a:rPr>
                            </m:ctrlPr>
                          </m:dPr>
                          <m:e>
                            <m:r>
                              <a:rPr lang="en-GB" sz="5400" b="1" i="1">
                                <a:solidFill>
                                  <a:schemeClr val="tx1"/>
                                </a:solidFill>
                                <a:latin typeface="Cambria Math" panose="02040503050406030204" pitchFamily="18" charset="0"/>
                                <a:ea typeface="Cambria Math" panose="02040503050406030204" pitchFamily="18" charset="0"/>
                              </a:rPr>
                              <m:t>𝑳</m:t>
                            </m:r>
                            <m:r>
                              <a:rPr lang="en-GB" sz="5400" i="1">
                                <a:solidFill>
                                  <a:schemeClr val="tx1"/>
                                </a:solidFill>
                                <a:latin typeface="Cambria Math" panose="02040503050406030204" pitchFamily="18" charset="0"/>
                                <a:ea typeface="Cambria Math" panose="02040503050406030204" pitchFamily="18" charset="0"/>
                              </a:rPr>
                              <m:t>+</m:t>
                            </m:r>
                            <m:r>
                              <a:rPr lang="en-GB" sz="5400" b="1" i="1">
                                <a:solidFill>
                                  <a:schemeClr val="tx1"/>
                                </a:solidFill>
                                <a:latin typeface="Cambria Math" panose="02040503050406030204" pitchFamily="18" charset="0"/>
                                <a:ea typeface="Cambria Math" panose="02040503050406030204" pitchFamily="18" charset="0"/>
                              </a:rPr>
                              <m:t>𝑵</m:t>
                            </m:r>
                          </m:e>
                        </m:d>
                        <m:r>
                          <a:rPr lang="en-GB" sz="5400" b="1" i="1">
                            <a:solidFill>
                              <a:schemeClr val="tx1"/>
                            </a:solidFill>
                            <a:latin typeface="Cambria Math" panose="02040503050406030204" pitchFamily="18" charset="0"/>
                          </a:rPr>
                          <m:t>]</m:t>
                        </m:r>
                      </m:e>
                      <m:sub>
                        <m:r>
                          <a:rPr lang="en-GB" sz="5400" b="0" i="1">
                            <a:solidFill>
                              <a:schemeClr val="tx1"/>
                            </a:solidFill>
                            <a:latin typeface="Cambria Math" panose="02040503050406030204" pitchFamily="18" charset="0"/>
                          </a:rPr>
                          <m:t>𝑑</m:t>
                        </m:r>
                      </m:sub>
                      <m:sup>
                        <m:r>
                          <a:rPr lang="en-GB" sz="5400" b="0" i="1">
                            <a:solidFill>
                              <a:schemeClr val="tx1"/>
                            </a:solidFill>
                            <a:latin typeface="Cambria Math" panose="02040503050406030204" pitchFamily="18" charset="0"/>
                          </a:rPr>
                          <m:t>𝑛</m:t>
                        </m:r>
                      </m:sup>
                    </m:sSubSup>
                  </m:oMath>
                </a14:m>
                <a:r>
                  <a:rPr lang="en-GB" dirty="0"/>
                  <a:t> </a:t>
                </a:r>
                <a14:m>
                  <m:oMath xmlns:m="http://schemas.openxmlformats.org/officeDocument/2006/math">
                    <m:r>
                      <a:rPr lang="en-GB" sz="4800" b="1" i="1">
                        <a:solidFill>
                          <a:schemeClr val="tx1"/>
                        </a:solidFill>
                        <a:latin typeface="Cambria Math" panose="02040503050406030204" pitchFamily="18" charset="0"/>
                      </a:rPr>
                      <m:t>+</m:t>
                    </m:r>
                    <m:r>
                      <a:rPr lang="en-GB" sz="4800" b="1" i="1" smtClean="0">
                        <a:solidFill>
                          <a:schemeClr val="tx1"/>
                        </a:solidFill>
                        <a:latin typeface="Cambria Math" panose="02040503050406030204" pitchFamily="18" charset="0"/>
                      </a:rPr>
                      <m:t> </m:t>
                    </m:r>
                  </m:oMath>
                </a14:m>
                <a:r>
                  <a:rPr lang="en-GB" dirty="0"/>
                  <a:t>(</a:t>
                </a:r>
                <a14:m>
                  <m:oMath xmlns:m="http://schemas.openxmlformats.org/officeDocument/2006/math">
                    <m:r>
                      <a:rPr lang="en-GB" sz="4800" i="1">
                        <a:solidFill>
                          <a:schemeClr val="tx1"/>
                        </a:solidFill>
                        <a:latin typeface="Cambria Math" panose="02040503050406030204" pitchFamily="18" charset="0"/>
                      </a:rPr>
                      <m:t>1−</m:t>
                    </m:r>
                  </m:oMath>
                </a14:m>
                <a:r>
                  <a:rPr lang="en-GB" dirty="0"/>
                  <a:t> </a:t>
                </a:r>
                <a14:m>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ea typeface="Cambria Math" panose="02040503050406030204" pitchFamily="18" charset="0"/>
                          </a:rPr>
                          <m:t>𝛼</m:t>
                        </m:r>
                      </m:e>
                      <m:sub>
                        <m:r>
                          <a:rPr lang="en-GB" b="0" i="1" dirty="0" smtClean="0">
                            <a:latin typeface="Cambria Math" panose="02040503050406030204" pitchFamily="18" charset="0"/>
                          </a:rPr>
                          <m:t>𝑆</m:t>
                        </m:r>
                      </m:sub>
                    </m:sSub>
                    <m:r>
                      <a:rPr lang="en-GB" b="0" i="1" dirty="0" smtClean="0">
                        <a:latin typeface="Cambria Math" panose="02040503050406030204" pitchFamily="18" charset="0"/>
                      </a:rPr>
                      <m:t>)</m:t>
                    </m:r>
                    <m:r>
                      <m:rPr>
                        <m:sty m:val="p"/>
                      </m:rPr>
                      <a:rPr lang="el-GR" b="0" i="1" dirty="0" smtClean="0">
                        <a:latin typeface="Cambria Math" panose="02040503050406030204" pitchFamily="18" charset="0"/>
                        <a:ea typeface="Cambria Math" panose="02040503050406030204" pitchFamily="18" charset="0"/>
                      </a:rPr>
                      <m:t>Δ</m:t>
                    </m:r>
                    <m:r>
                      <a:rPr lang="en-GB" b="0" i="1" dirty="0" smtClean="0">
                        <a:latin typeface="Cambria Math" panose="02040503050406030204" pitchFamily="18" charset="0"/>
                        <a:ea typeface="Cambria Math" panose="02040503050406030204" pitchFamily="18" charset="0"/>
                      </a:rPr>
                      <m:t>𝑡</m:t>
                    </m:r>
                    <m:sSubSup>
                      <m:sSubSupPr>
                        <m:ctrlPr>
                          <a:rPr lang="en-GB" b="0" i="1" dirty="0" smtClean="0">
                            <a:latin typeface="Cambria Math" panose="02040503050406030204" pitchFamily="18" charset="0"/>
                            <a:ea typeface="Cambria Math" panose="02040503050406030204" pitchFamily="18" charset="0"/>
                          </a:rPr>
                        </m:ctrlPr>
                      </m:sSubSupPr>
                      <m:e>
                        <m:r>
                          <a:rPr lang="en-GB" b="1" i="1" dirty="0" smtClean="0">
                            <a:latin typeface="Cambria Math" panose="02040503050406030204" pitchFamily="18" charset="0"/>
                            <a:ea typeface="Cambria Math" panose="02040503050406030204" pitchFamily="18" charset="0"/>
                          </a:rPr>
                          <m:t>𝑺</m:t>
                        </m:r>
                      </m:e>
                      <m:sub>
                        <m:r>
                          <a:rPr lang="en-GB" b="0" i="1" dirty="0" smtClean="0">
                            <a:latin typeface="Cambria Math" panose="02040503050406030204" pitchFamily="18" charset="0"/>
                            <a:ea typeface="Cambria Math" panose="02040503050406030204" pitchFamily="18" charset="0"/>
                          </a:rPr>
                          <m:t>𝑑</m:t>
                        </m:r>
                      </m:sub>
                      <m:sup>
                        <m:r>
                          <a:rPr lang="en-GB" b="0" i="1" dirty="0" smtClean="0">
                            <a:latin typeface="Cambria Math" panose="02040503050406030204" pitchFamily="18" charset="0"/>
                            <a:ea typeface="Cambria Math" panose="02040503050406030204" pitchFamily="18" charset="0"/>
                          </a:rPr>
                          <m:t>𝑛</m:t>
                        </m:r>
                      </m:sup>
                    </m:sSubSup>
                    <m:r>
                      <a:rPr lang="en-GB" sz="4800" b="1" i="1">
                        <a:solidFill>
                          <a:schemeClr val="tx1"/>
                        </a:solidFill>
                        <a:latin typeface="Cambria Math" panose="02040503050406030204" pitchFamily="18" charset="0"/>
                      </a:rPr>
                      <m:t>+</m:t>
                    </m:r>
                    <m:r>
                      <m:rPr>
                        <m:nor/>
                      </m:rPr>
                      <a:rPr lang="en-GB" dirty="0"/>
                      <m:t>(</m:t>
                    </m:r>
                    <m:r>
                      <a:rPr lang="en-GB" sz="4800" i="1">
                        <a:solidFill>
                          <a:schemeClr val="tx1"/>
                        </a:solidFill>
                        <a:latin typeface="Cambria Math" panose="02040503050406030204" pitchFamily="18" charset="0"/>
                      </a:rPr>
                      <m:t>1−</m:t>
                    </m:r>
                    <m:r>
                      <m:rPr>
                        <m:nor/>
                      </m:rPr>
                      <a:rPr lang="en-GB" dirty="0"/>
                      <m:t> </m:t>
                    </m:r>
                    <m:sSub>
                      <m:sSubPr>
                        <m:ctrlPr>
                          <a:rPr lang="en-GB" i="1" dirty="0">
                            <a:latin typeface="Cambria Math" panose="02040503050406030204" pitchFamily="18" charset="0"/>
                          </a:rPr>
                        </m:ctrlPr>
                      </m:sSubPr>
                      <m:e>
                        <m:r>
                          <a:rPr lang="en-GB" i="1" dirty="0">
                            <a:latin typeface="Cambria Math" panose="02040503050406030204" pitchFamily="18" charset="0"/>
                            <a:ea typeface="Cambria Math" panose="02040503050406030204" pitchFamily="18" charset="0"/>
                          </a:rPr>
                          <m:t>𝛼</m:t>
                        </m:r>
                      </m:e>
                      <m:sub>
                        <m:r>
                          <a:rPr lang="en-GB" b="0" i="1" dirty="0" smtClean="0">
                            <a:latin typeface="Cambria Math" panose="02040503050406030204" pitchFamily="18" charset="0"/>
                            <a:ea typeface="Cambria Math" panose="02040503050406030204" pitchFamily="18" charset="0"/>
                          </a:rPr>
                          <m:t>𝐹</m:t>
                        </m:r>
                      </m:sub>
                    </m:sSub>
                    <m:r>
                      <a:rPr lang="en-GB" i="1" dirty="0">
                        <a:latin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a:rPr lang="en-GB" i="1" dirty="0">
                        <a:latin typeface="Cambria Math" panose="02040503050406030204" pitchFamily="18" charset="0"/>
                        <a:ea typeface="Cambria Math" panose="02040503050406030204" pitchFamily="18" charset="0"/>
                      </a:rPr>
                      <m:t>𝑡</m:t>
                    </m:r>
                    <m:sSubSup>
                      <m:sSubSupPr>
                        <m:ctrlPr>
                          <a:rPr lang="en-GB" i="1" dirty="0">
                            <a:latin typeface="Cambria Math" panose="02040503050406030204" pitchFamily="18" charset="0"/>
                            <a:ea typeface="Cambria Math" panose="02040503050406030204" pitchFamily="18" charset="0"/>
                          </a:rPr>
                        </m:ctrlPr>
                      </m:sSubSupPr>
                      <m:e>
                        <m:r>
                          <a:rPr lang="en-GB" b="1" i="1" dirty="0" smtClean="0">
                            <a:latin typeface="Cambria Math" panose="02040503050406030204" pitchFamily="18" charset="0"/>
                            <a:ea typeface="Cambria Math" panose="02040503050406030204" pitchFamily="18" charset="0"/>
                          </a:rPr>
                          <m:t>𝑭</m:t>
                        </m:r>
                      </m:e>
                      <m:sub>
                        <m:r>
                          <a:rPr lang="en-GB" i="1" dirty="0">
                            <a:latin typeface="Cambria Math" panose="02040503050406030204" pitchFamily="18" charset="0"/>
                            <a:ea typeface="Cambria Math" panose="02040503050406030204" pitchFamily="18" charset="0"/>
                          </a:rPr>
                          <m:t>𝑑</m:t>
                        </m:r>
                      </m:sub>
                      <m:sup>
                        <m:r>
                          <a:rPr lang="en-GB" i="1" dirty="0">
                            <a:latin typeface="Cambria Math" panose="02040503050406030204" pitchFamily="18" charset="0"/>
                            <a:ea typeface="Cambria Math" panose="02040503050406030204" pitchFamily="18" charset="0"/>
                          </a:rPr>
                          <m:t>𝑛</m:t>
                        </m:r>
                      </m:sup>
                    </m:sSubSup>
                  </m:oMath>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2882548" y="6749431"/>
                <a:ext cx="19120748" cy="965457"/>
              </a:xfrm>
              <a:prstGeom prst="rect">
                <a:avLst/>
              </a:prstGeom>
              <a:blipFill>
                <a:blip r:embed="rId2"/>
                <a:stretch>
                  <a:fillRect t="-7547" b="-30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869680" y="7846463"/>
                <a:ext cx="12900647"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l"/>
                <a14:m>
                  <m:oMath xmlns:m="http://schemas.openxmlformats.org/officeDocument/2006/math">
                    <m:r>
                      <a:rPr kumimoji="0" lang="en-GB" sz="5400" b="0" i="1" u="none" strike="noStrike" cap="none" spc="0" normalizeH="0" baseline="0" smtClean="0">
                        <a:ln>
                          <a:noFill/>
                        </a:ln>
                        <a:solidFill>
                          <a:schemeClr val="tx1"/>
                        </a:solidFill>
                        <a:effectLst/>
                        <a:uFillTx/>
                        <a:latin typeface="Cambria Math" panose="02040503050406030204" pitchFamily="18" charset="0"/>
                        <a:ea typeface="Cambria Math" panose="02040503050406030204" pitchFamily="18" charset="0"/>
                        <a:sym typeface="Helvetica Light"/>
                      </a:rPr>
                      <m:t>+ </m:t>
                    </m:r>
                    <m:r>
                      <a:rPr kumimoji="0" lang="en-GB" sz="5400" b="0" i="1" u="none" strike="noStrike" cap="none" spc="0" normalizeH="0" baseline="0" smtClean="0">
                        <a:ln>
                          <a:noFill/>
                        </a:ln>
                        <a:solidFill>
                          <a:schemeClr val="tx1"/>
                        </a:solidFill>
                        <a:effectLst/>
                        <a:uFillTx/>
                        <a:latin typeface="Cambria Math" panose="02040503050406030204" pitchFamily="18" charset="0"/>
                        <a:ea typeface="Cambria Math" panose="02040503050406030204" pitchFamily="18" charset="0"/>
                        <a:sym typeface="Helvetica Light"/>
                      </a:rPr>
                      <m:t>𝛼</m:t>
                    </m:r>
                    <m:sSup>
                      <m:sSupPr>
                        <m:ctrlPr>
                          <a:rPr kumimoji="0" lang="en-GB" sz="5400" b="0" i="1" u="none" strike="noStrike" cap="none" spc="0" normalizeH="0" baseline="0" smtClean="0">
                            <a:ln>
                              <a:noFill/>
                            </a:ln>
                            <a:solidFill>
                              <a:schemeClr val="tx1"/>
                            </a:solidFill>
                            <a:effectLst/>
                            <a:uFillTx/>
                            <a:latin typeface="Cambria Math" panose="02040503050406030204" pitchFamily="18" charset="0"/>
                            <a:sym typeface="Helvetica Light"/>
                          </a:rPr>
                        </m:ctrlPr>
                      </m:sSupPr>
                      <m:e>
                        <m:r>
                          <m:rPr>
                            <m:sty m:val="p"/>
                          </m:rPr>
                          <a:rPr lang="el-GR" sz="5400" i="1">
                            <a:solidFill>
                              <a:schemeClr val="tx1"/>
                            </a:solidFill>
                            <a:latin typeface="Cambria Math" panose="02040503050406030204" pitchFamily="18" charset="0"/>
                            <a:ea typeface="Cambria Math" panose="02040503050406030204" pitchFamily="18" charset="0"/>
                          </a:rPr>
                          <m:t>Δ</m:t>
                        </m:r>
                        <m:r>
                          <a:rPr lang="en-GB" sz="5400" i="1">
                            <a:solidFill>
                              <a:schemeClr val="tx1"/>
                            </a:solidFill>
                            <a:latin typeface="Cambria Math" panose="02040503050406030204" pitchFamily="18" charset="0"/>
                            <a:ea typeface="Cambria Math" panose="02040503050406030204" pitchFamily="18" charset="0"/>
                          </a:rPr>
                          <m:t>𝑡</m:t>
                        </m:r>
                        <m:d>
                          <m:dPr>
                            <m:ctrlPr>
                              <a:rPr lang="en-GB" sz="5400" i="1">
                                <a:solidFill>
                                  <a:schemeClr val="tx1"/>
                                </a:solidFill>
                                <a:latin typeface="Cambria Math" panose="02040503050406030204" pitchFamily="18" charset="0"/>
                                <a:ea typeface="Cambria Math" panose="02040503050406030204" pitchFamily="18" charset="0"/>
                              </a:rPr>
                            </m:ctrlPr>
                          </m:dPr>
                          <m:e>
                            <m:r>
                              <a:rPr lang="en-GB" sz="5400" b="1" i="1">
                                <a:solidFill>
                                  <a:schemeClr val="tx1"/>
                                </a:solidFill>
                                <a:latin typeface="Cambria Math" panose="02040503050406030204" pitchFamily="18" charset="0"/>
                                <a:ea typeface="Cambria Math" panose="02040503050406030204" pitchFamily="18" charset="0"/>
                              </a:rPr>
                              <m:t>𝑳</m:t>
                            </m:r>
                            <m:r>
                              <a:rPr lang="en-GB" sz="5400" i="1">
                                <a:solidFill>
                                  <a:schemeClr val="tx1"/>
                                </a:solidFill>
                                <a:latin typeface="Cambria Math" panose="02040503050406030204" pitchFamily="18" charset="0"/>
                                <a:ea typeface="Cambria Math" panose="02040503050406030204" pitchFamily="18" charset="0"/>
                              </a:rPr>
                              <m:t>+</m:t>
                            </m:r>
                            <m:r>
                              <a:rPr lang="en-GB" sz="5400" b="1" i="1">
                                <a:solidFill>
                                  <a:schemeClr val="tx1"/>
                                </a:solidFill>
                                <a:latin typeface="Cambria Math" panose="02040503050406030204" pitchFamily="18" charset="0"/>
                                <a:ea typeface="Cambria Math" panose="02040503050406030204" pitchFamily="18" charset="0"/>
                              </a:rPr>
                              <m:t>𝑵</m:t>
                            </m:r>
                          </m:e>
                        </m:d>
                      </m:e>
                      <m:sup>
                        <m:r>
                          <a:rPr kumimoji="0" lang="en-GB" sz="5400" b="0" i="1" u="none" strike="noStrike" cap="none" spc="0" normalizeH="0" baseline="0" smtClean="0">
                            <a:ln>
                              <a:noFill/>
                            </a:ln>
                            <a:solidFill>
                              <a:schemeClr val="tx1"/>
                            </a:solidFill>
                            <a:effectLst/>
                            <a:uFillTx/>
                            <a:latin typeface="Cambria Math" panose="02040503050406030204" pitchFamily="18" charset="0"/>
                            <a:sym typeface="Helvetica Light"/>
                          </a:rPr>
                          <m:t>𝑛</m:t>
                        </m:r>
                        <m:r>
                          <a:rPr kumimoji="0" lang="en-GB" sz="5400" b="0" i="1" u="none" strike="noStrike" cap="none" spc="0" normalizeH="0" baseline="0" smtClean="0">
                            <a:ln>
                              <a:noFill/>
                            </a:ln>
                            <a:solidFill>
                              <a:schemeClr val="tx1"/>
                            </a:solidFill>
                            <a:effectLst/>
                            <a:uFillTx/>
                            <a:latin typeface="Cambria Math" panose="02040503050406030204" pitchFamily="18" charset="0"/>
                            <a:sym typeface="Helvetica Light"/>
                          </a:rPr>
                          <m:t>+1</m:t>
                        </m:r>
                      </m:sup>
                    </m:sSup>
                  </m:oMath>
                </a14:m>
                <a:r>
                  <a:rPr kumimoji="0" lang="en-GB" sz="5400" b="0" i="0" u="none" strike="noStrike" cap="none" spc="0" normalizeH="0" baseline="0" dirty="0">
                    <a:ln>
                      <a:noFill/>
                    </a:ln>
                    <a:solidFill>
                      <a:schemeClr val="tx1"/>
                    </a:solidFill>
                    <a:effectLst/>
                    <a:uFillTx/>
                    <a:sym typeface="Helvetica Light"/>
                  </a:rPr>
                  <a:t> + </a:t>
                </a:r>
                <a14:m>
                  <m:oMath xmlns:m="http://schemas.openxmlformats.org/officeDocument/2006/math">
                    <m:sSub>
                      <m:sSubPr>
                        <m:ctrlPr>
                          <a:rPr lang="en-GB" sz="5400" i="1" dirty="0">
                            <a:latin typeface="Cambria Math" panose="02040503050406030204" pitchFamily="18" charset="0"/>
                          </a:rPr>
                        </m:ctrlPr>
                      </m:sSubPr>
                      <m:e>
                        <m:r>
                          <a:rPr lang="en-GB" sz="5400" i="1" dirty="0">
                            <a:latin typeface="Cambria Math" panose="02040503050406030204" pitchFamily="18" charset="0"/>
                            <a:ea typeface="Cambria Math" panose="02040503050406030204" pitchFamily="18" charset="0"/>
                          </a:rPr>
                          <m:t>𝛼</m:t>
                        </m:r>
                      </m:e>
                      <m:sub>
                        <m:r>
                          <a:rPr lang="en-GB" sz="5400" i="1" dirty="0">
                            <a:latin typeface="Cambria Math" panose="02040503050406030204" pitchFamily="18" charset="0"/>
                          </a:rPr>
                          <m:t>𝑆</m:t>
                        </m:r>
                      </m:sub>
                    </m:sSub>
                    <m:r>
                      <m:rPr>
                        <m:sty m:val="p"/>
                      </m:rPr>
                      <a:rPr kumimoji="0" lang="el-GR" sz="5400" b="0"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t>Δ</m:t>
                    </m:r>
                    <m:r>
                      <a:rPr kumimoji="0" lang="en-GB" sz="5400" b="0"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t>𝑡</m:t>
                    </m:r>
                    <m:sSup>
                      <m:sSupPr>
                        <m:ctrlPr>
                          <a:rPr kumimoji="0" lang="en-GB" sz="5400" b="0"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ctrlPr>
                      </m:sSupPr>
                      <m:e>
                        <m:r>
                          <a:rPr kumimoji="0" lang="en-GB" sz="5400" b="1"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t>𝑺</m:t>
                        </m:r>
                      </m:e>
                      <m:sup>
                        <m:r>
                          <a:rPr kumimoji="0" lang="en-GB" sz="5400" b="0"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t>𝑛</m:t>
                        </m:r>
                        <m:r>
                          <a:rPr kumimoji="0" lang="en-GB" sz="5400" b="0" i="1" u="none" strike="noStrike" cap="none" spc="0" normalizeH="0" baseline="0" dirty="0" smtClean="0">
                            <a:ln>
                              <a:noFill/>
                            </a:ln>
                            <a:solidFill>
                              <a:schemeClr val="tx1"/>
                            </a:solidFill>
                            <a:effectLst/>
                            <a:uFillTx/>
                            <a:latin typeface="Cambria Math" panose="02040503050406030204" pitchFamily="18" charset="0"/>
                            <a:ea typeface="Cambria Math" panose="02040503050406030204" pitchFamily="18" charset="0"/>
                            <a:sym typeface="Helvetica Light"/>
                          </a:rPr>
                          <m:t>+1</m:t>
                        </m:r>
                      </m:sup>
                    </m:sSup>
                  </m:oMath>
                </a14:m>
                <a:r>
                  <a:rPr kumimoji="0" lang="en-GB" sz="5400" b="0" i="0" u="none" strike="noStrike" cap="none" spc="0" normalizeH="0" baseline="0" dirty="0">
                    <a:ln>
                      <a:noFill/>
                    </a:ln>
                    <a:solidFill>
                      <a:schemeClr val="tx1"/>
                    </a:solidFill>
                    <a:effectLst/>
                    <a:uFillTx/>
                    <a:sym typeface="Helvetica Light"/>
                  </a:rPr>
                  <a:t> +</a:t>
                </a:r>
                <a14:m>
                  <m:oMath xmlns:m="http://schemas.openxmlformats.org/officeDocument/2006/math">
                    <m:r>
                      <a:rPr lang="en-GB" sz="5400" b="0" i="0" dirty="0" smtClean="0">
                        <a:solidFill>
                          <a:schemeClr val="tx1"/>
                        </a:solidFill>
                        <a:latin typeface="Cambria Math" panose="02040503050406030204" pitchFamily="18" charset="0"/>
                        <a:ea typeface="Cambria Math" panose="02040503050406030204" pitchFamily="18" charset="0"/>
                      </a:rPr>
                      <m:t> </m:t>
                    </m:r>
                    <m:sSub>
                      <m:sSubPr>
                        <m:ctrlPr>
                          <a:rPr lang="en-GB" sz="5400" i="1" dirty="0">
                            <a:latin typeface="Cambria Math" panose="02040503050406030204" pitchFamily="18" charset="0"/>
                          </a:rPr>
                        </m:ctrlPr>
                      </m:sSubPr>
                      <m:e>
                        <m:r>
                          <a:rPr lang="en-GB" sz="5400" i="1" dirty="0">
                            <a:latin typeface="Cambria Math" panose="02040503050406030204" pitchFamily="18" charset="0"/>
                            <a:ea typeface="Cambria Math" panose="02040503050406030204" pitchFamily="18" charset="0"/>
                          </a:rPr>
                          <m:t>𝛼</m:t>
                        </m:r>
                      </m:e>
                      <m:sub>
                        <m:r>
                          <a:rPr lang="en-GB" sz="5400" b="0" i="1" dirty="0" smtClean="0">
                            <a:latin typeface="Cambria Math" panose="02040503050406030204" pitchFamily="18" charset="0"/>
                          </a:rPr>
                          <m:t>𝐹</m:t>
                        </m:r>
                      </m:sub>
                    </m:sSub>
                    <m:r>
                      <m:rPr>
                        <m:sty m:val="p"/>
                      </m:rPr>
                      <a:rPr lang="el-GR" sz="5400" i="1" dirty="0">
                        <a:solidFill>
                          <a:schemeClr val="tx1"/>
                        </a:solidFill>
                        <a:latin typeface="Cambria Math" panose="02040503050406030204" pitchFamily="18" charset="0"/>
                        <a:ea typeface="Cambria Math" panose="02040503050406030204" pitchFamily="18" charset="0"/>
                      </a:rPr>
                      <m:t>Δ</m:t>
                    </m:r>
                    <m:r>
                      <a:rPr lang="en-GB" sz="5400" i="1" dirty="0">
                        <a:solidFill>
                          <a:schemeClr val="tx1"/>
                        </a:solidFill>
                        <a:latin typeface="Cambria Math" panose="02040503050406030204" pitchFamily="18" charset="0"/>
                        <a:ea typeface="Cambria Math" panose="02040503050406030204" pitchFamily="18" charset="0"/>
                      </a:rPr>
                      <m:t>𝑡</m:t>
                    </m:r>
                    <m:sSup>
                      <m:sSupPr>
                        <m:ctrlPr>
                          <a:rPr lang="en-GB" sz="5400" i="1" dirty="0">
                            <a:solidFill>
                              <a:schemeClr val="tx1"/>
                            </a:solidFill>
                            <a:latin typeface="Cambria Math" panose="02040503050406030204" pitchFamily="18" charset="0"/>
                            <a:ea typeface="Cambria Math" panose="02040503050406030204" pitchFamily="18" charset="0"/>
                          </a:rPr>
                        </m:ctrlPr>
                      </m:sSupPr>
                      <m:e>
                        <m:r>
                          <a:rPr lang="en-GB" sz="5400" b="1" i="1" dirty="0" smtClean="0">
                            <a:solidFill>
                              <a:schemeClr val="tx1"/>
                            </a:solidFill>
                            <a:latin typeface="Cambria Math" panose="02040503050406030204" pitchFamily="18" charset="0"/>
                            <a:ea typeface="Cambria Math" panose="02040503050406030204" pitchFamily="18" charset="0"/>
                          </a:rPr>
                          <m:t>𝑭</m:t>
                        </m:r>
                      </m:e>
                      <m:sup>
                        <m:r>
                          <a:rPr lang="en-GB" sz="5400" i="1" dirty="0">
                            <a:solidFill>
                              <a:schemeClr val="tx1"/>
                            </a:solidFill>
                            <a:latin typeface="Cambria Math" panose="02040503050406030204" pitchFamily="18" charset="0"/>
                            <a:ea typeface="Cambria Math" panose="02040503050406030204" pitchFamily="18" charset="0"/>
                          </a:rPr>
                          <m:t>𝑛</m:t>
                        </m:r>
                        <m:r>
                          <a:rPr lang="en-GB" sz="5400" i="1" dirty="0">
                            <a:solidFill>
                              <a:schemeClr val="tx1"/>
                            </a:solidFill>
                            <a:latin typeface="Cambria Math" panose="02040503050406030204" pitchFamily="18" charset="0"/>
                            <a:ea typeface="Cambria Math" panose="02040503050406030204" pitchFamily="18" charset="0"/>
                          </a:rPr>
                          <m:t>+1</m:t>
                        </m:r>
                      </m:sup>
                    </m:sSup>
                  </m:oMath>
                </a14:m>
                <a:endParaRPr kumimoji="0" lang="en-GB" sz="5400" b="0" i="0" u="none" strike="noStrike" cap="none" spc="0" normalizeH="0" baseline="0" dirty="0">
                  <a:ln>
                    <a:noFill/>
                  </a:ln>
                  <a:solidFill>
                    <a:schemeClr val="tx1"/>
                  </a:solidFill>
                  <a:effectLst/>
                  <a:uFillTx/>
                  <a:sym typeface="Helvetica Ligh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869680" y="7846463"/>
                <a:ext cx="12900647" cy="830997"/>
              </a:xfrm>
              <a:prstGeom prst="rect">
                <a:avLst/>
              </a:prstGeom>
              <a:blipFill>
                <a:blip r:embed="rId3"/>
                <a:stretch>
                  <a:fillRect t="-25735" b="-50000"/>
                </a:stretch>
              </a:blipFill>
              <a:ln w="12700" cap="flat">
                <a:noFill/>
                <a:miter lim="4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78000" y="10213962"/>
                <a:ext cx="20122432" cy="842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l"/>
                <a14:m>
                  <m:oMathPara xmlns:m="http://schemas.openxmlformats.org/officeDocument/2006/math">
                    <m:oMathParaPr>
                      <m:jc m:val="centerGroup"/>
                    </m:oMathParaPr>
                    <m:oMath xmlns:m="http://schemas.openxmlformats.org/officeDocument/2006/math">
                      <m:sSup>
                        <m:sSupPr>
                          <m:ctrlPr>
                            <a:rPr lang="en-GB" sz="5400" b="1" i="1" smtClean="0">
                              <a:solidFill>
                                <a:schemeClr val="tx1"/>
                              </a:solidFill>
                              <a:latin typeface="Cambria Math" panose="02040503050406030204" pitchFamily="18" charset="0"/>
                              <a:ea typeface="Cambria Math" panose="02040503050406030204" pitchFamily="18" charset="0"/>
                            </a:rPr>
                          </m:ctrlPr>
                        </m:sSupPr>
                        <m:e>
                          <m:r>
                            <a:rPr lang="en-GB" sz="5400" b="1" i="1" smtClean="0">
                              <a:solidFill>
                                <a:schemeClr val="tx1"/>
                              </a:solidFill>
                              <a:latin typeface="Cambria Math" panose="02040503050406030204" pitchFamily="18" charset="0"/>
                              <a:ea typeface="Cambria Math" panose="02040503050406030204" pitchFamily="18" charset="0"/>
                            </a:rPr>
                            <m:t>(</m:t>
                          </m:r>
                          <m:r>
                            <a:rPr lang="en-GB" sz="5400" b="1" i="1">
                              <a:solidFill>
                                <a:schemeClr val="tx1"/>
                              </a:solidFill>
                              <a:latin typeface="Cambria Math" panose="02040503050406030204" pitchFamily="18" charset="0"/>
                            </a:rPr>
                            <m:t>𝑿</m:t>
                          </m:r>
                          <m:r>
                            <a:rPr lang="en-GB" sz="5400" i="1">
                              <a:solidFill>
                                <a:schemeClr val="tx1"/>
                              </a:solidFill>
                              <a:latin typeface="Cambria Math" panose="02040503050406030204" pitchFamily="18" charset="0"/>
                            </a:rPr>
                            <m:t>−</m:t>
                          </m:r>
                          <m:r>
                            <a:rPr lang="en-GB" sz="5400" i="1">
                              <a:solidFill>
                                <a:schemeClr val="tx1"/>
                              </a:solidFill>
                              <a:latin typeface="Cambria Math" panose="02040503050406030204" pitchFamily="18" charset="0"/>
                              <a:ea typeface="Cambria Math" panose="02040503050406030204" pitchFamily="18" charset="0"/>
                            </a:rPr>
                            <m:t>𝛼</m:t>
                          </m:r>
                          <m:r>
                            <m:rPr>
                              <m:sty m:val="p"/>
                            </m:rPr>
                            <a:rPr lang="el-GR" sz="5400" i="1">
                              <a:solidFill>
                                <a:schemeClr val="tx1"/>
                              </a:solidFill>
                              <a:latin typeface="Cambria Math" panose="02040503050406030204" pitchFamily="18" charset="0"/>
                              <a:ea typeface="Cambria Math" panose="02040503050406030204" pitchFamily="18" charset="0"/>
                            </a:rPr>
                            <m:t>Δ</m:t>
                          </m:r>
                          <m:r>
                            <a:rPr lang="en-GB" sz="5400" i="1">
                              <a:solidFill>
                                <a:schemeClr val="tx1"/>
                              </a:solidFill>
                              <a:latin typeface="Cambria Math" panose="02040503050406030204" pitchFamily="18" charset="0"/>
                              <a:ea typeface="Cambria Math" panose="02040503050406030204" pitchFamily="18" charset="0"/>
                            </a:rPr>
                            <m:t>𝑡</m:t>
                          </m:r>
                          <m:r>
                            <a:rPr lang="en-GB" sz="5400" b="1" i="1">
                              <a:solidFill>
                                <a:schemeClr val="tx1"/>
                              </a:solidFill>
                              <a:latin typeface="Cambria Math" panose="02040503050406030204" pitchFamily="18" charset="0"/>
                              <a:ea typeface="Cambria Math" panose="02040503050406030204" pitchFamily="18" charset="0"/>
                            </a:rPr>
                            <m:t>𝑳</m:t>
                          </m:r>
                          <m:r>
                            <a:rPr lang="en-GB" sz="5400" b="1" i="1" smtClean="0">
                              <a:solidFill>
                                <a:schemeClr val="tx1"/>
                              </a:solidFill>
                              <a:latin typeface="Cambria Math" panose="02040503050406030204" pitchFamily="18" charset="0"/>
                              <a:ea typeface="Cambria Math" panose="02040503050406030204" pitchFamily="18" charset="0"/>
                            </a:rPr>
                            <m:t>)</m:t>
                          </m:r>
                        </m:e>
                        <m:sup>
                          <m:r>
                            <a:rPr lang="en-GB" sz="5400" b="0" i="1" smtClean="0">
                              <a:solidFill>
                                <a:schemeClr val="tx1"/>
                              </a:solidFill>
                              <a:latin typeface="Cambria Math" panose="02040503050406030204" pitchFamily="18" charset="0"/>
                              <a:ea typeface="Cambria Math" panose="02040503050406030204" pitchFamily="18" charset="0"/>
                            </a:rPr>
                            <m:t>𝑛</m:t>
                          </m:r>
                          <m:r>
                            <a:rPr lang="en-GB" sz="5400" b="0" i="1" smtClean="0">
                              <a:solidFill>
                                <a:schemeClr val="tx1"/>
                              </a:solidFill>
                              <a:latin typeface="Cambria Math" panose="02040503050406030204" pitchFamily="18" charset="0"/>
                              <a:ea typeface="Cambria Math" panose="02040503050406030204" pitchFamily="18" charset="0"/>
                            </a:rPr>
                            <m:t>+1</m:t>
                          </m:r>
                        </m:sup>
                      </m:sSup>
                      <m:r>
                        <a:rPr lang="en-GB" sz="5400" b="1" i="1" smtClean="0">
                          <a:solidFill>
                            <a:schemeClr val="tx1"/>
                          </a:solidFill>
                          <a:latin typeface="Cambria Math" panose="02040503050406030204" pitchFamily="18" charset="0"/>
                          <a:ea typeface="Cambria Math" panose="02040503050406030204" pitchFamily="18" charset="0"/>
                        </a:rPr>
                        <m:t>=</m:t>
                      </m:r>
                      <m:sSubSup>
                        <m:sSubSupPr>
                          <m:ctrlPr>
                            <a:rPr lang="en-GB" sz="5400" b="1" i="1">
                              <a:solidFill>
                                <a:schemeClr val="tx1"/>
                              </a:solidFill>
                              <a:latin typeface="Cambria Math" panose="02040503050406030204" pitchFamily="18" charset="0"/>
                            </a:rPr>
                          </m:ctrlPr>
                        </m:sSubSupPr>
                        <m:e>
                          <m:r>
                            <a:rPr lang="en-GB" sz="5400" b="1" i="1">
                              <a:solidFill>
                                <a:schemeClr val="tx1"/>
                              </a:solidFill>
                              <a:latin typeface="Cambria Math" panose="02040503050406030204" pitchFamily="18" charset="0"/>
                            </a:rPr>
                            <m:t>[</m:t>
                          </m:r>
                          <m:r>
                            <a:rPr lang="en-GB" sz="5400" b="1" i="1" smtClean="0">
                              <a:solidFill>
                                <a:schemeClr val="tx1"/>
                              </a:solidFill>
                              <a:latin typeface="Cambria Math" panose="02040503050406030204" pitchFamily="18" charset="0"/>
                            </a:rPr>
                            <m:t> </m:t>
                          </m:r>
                          <m:r>
                            <a:rPr lang="en-GB" sz="5400" b="1" i="1">
                              <a:solidFill>
                                <a:schemeClr val="tx1"/>
                              </a:solidFill>
                              <a:latin typeface="Cambria Math" panose="02040503050406030204" pitchFamily="18" charset="0"/>
                            </a:rPr>
                            <m:t>𝑿</m:t>
                          </m:r>
                          <m:r>
                            <a:rPr lang="en-GB" sz="5400" b="1" i="1">
                              <a:solidFill>
                                <a:schemeClr val="tx1"/>
                              </a:solidFill>
                              <a:latin typeface="Cambria Math" panose="02040503050406030204" pitchFamily="18" charset="0"/>
                            </a:rPr>
                            <m:t>+</m:t>
                          </m:r>
                          <m:d>
                            <m:dPr>
                              <m:ctrlPr>
                                <a:rPr lang="en-GB" sz="5400" b="1" i="1">
                                  <a:solidFill>
                                    <a:schemeClr val="tx1"/>
                                  </a:solidFill>
                                  <a:latin typeface="Cambria Math" panose="02040503050406030204" pitchFamily="18" charset="0"/>
                                </a:rPr>
                              </m:ctrlPr>
                            </m:dPr>
                            <m:e>
                              <m:r>
                                <a:rPr lang="en-GB" sz="5400" i="1">
                                  <a:solidFill>
                                    <a:schemeClr val="tx1"/>
                                  </a:solidFill>
                                  <a:latin typeface="Cambria Math" panose="02040503050406030204" pitchFamily="18" charset="0"/>
                                </a:rPr>
                                <m:t>1−</m:t>
                              </m:r>
                              <m:r>
                                <a:rPr lang="en-GB" sz="5400" i="1">
                                  <a:solidFill>
                                    <a:schemeClr val="tx1"/>
                                  </a:solidFill>
                                  <a:latin typeface="Cambria Math" panose="02040503050406030204" pitchFamily="18" charset="0"/>
                                  <a:ea typeface="Cambria Math" panose="02040503050406030204" pitchFamily="18" charset="0"/>
                                </a:rPr>
                                <m:t>𝛼</m:t>
                              </m:r>
                            </m:e>
                          </m:d>
                          <m:r>
                            <m:rPr>
                              <m:sty m:val="p"/>
                            </m:rPr>
                            <a:rPr lang="el-GR" sz="5400" i="1">
                              <a:solidFill>
                                <a:schemeClr val="tx1"/>
                              </a:solidFill>
                              <a:latin typeface="Cambria Math" panose="02040503050406030204" pitchFamily="18" charset="0"/>
                              <a:ea typeface="Cambria Math" panose="02040503050406030204" pitchFamily="18" charset="0"/>
                            </a:rPr>
                            <m:t>Δ</m:t>
                          </m:r>
                          <m:r>
                            <a:rPr lang="en-GB" sz="5400" i="1">
                              <a:solidFill>
                                <a:schemeClr val="tx1"/>
                              </a:solidFill>
                              <a:latin typeface="Cambria Math" panose="02040503050406030204" pitchFamily="18" charset="0"/>
                              <a:ea typeface="Cambria Math" panose="02040503050406030204" pitchFamily="18" charset="0"/>
                            </a:rPr>
                            <m:t>𝑡</m:t>
                          </m:r>
                          <m:d>
                            <m:dPr>
                              <m:ctrlPr>
                                <a:rPr lang="en-GB" sz="5400" i="1">
                                  <a:solidFill>
                                    <a:schemeClr val="tx1"/>
                                  </a:solidFill>
                                  <a:latin typeface="Cambria Math" panose="02040503050406030204" pitchFamily="18" charset="0"/>
                                  <a:ea typeface="Cambria Math" panose="02040503050406030204" pitchFamily="18" charset="0"/>
                                </a:rPr>
                              </m:ctrlPr>
                            </m:dPr>
                            <m:e>
                              <m:r>
                                <a:rPr lang="en-GB" sz="5400" b="1" i="1">
                                  <a:solidFill>
                                    <a:schemeClr val="tx1"/>
                                  </a:solidFill>
                                  <a:latin typeface="Cambria Math" panose="02040503050406030204" pitchFamily="18" charset="0"/>
                                  <a:ea typeface="Cambria Math" panose="02040503050406030204" pitchFamily="18" charset="0"/>
                                </a:rPr>
                                <m:t>𝑳</m:t>
                              </m:r>
                              <m:r>
                                <a:rPr lang="en-GB" sz="5400" i="1">
                                  <a:solidFill>
                                    <a:schemeClr val="tx1"/>
                                  </a:solidFill>
                                  <a:latin typeface="Cambria Math" panose="02040503050406030204" pitchFamily="18" charset="0"/>
                                  <a:ea typeface="Cambria Math" panose="02040503050406030204" pitchFamily="18" charset="0"/>
                                </a:rPr>
                                <m:t>+</m:t>
                              </m:r>
                              <m:r>
                                <a:rPr lang="en-GB" sz="5400" b="1" i="1">
                                  <a:solidFill>
                                    <a:schemeClr val="tx1"/>
                                  </a:solidFill>
                                  <a:latin typeface="Cambria Math" panose="02040503050406030204" pitchFamily="18" charset="0"/>
                                  <a:ea typeface="Cambria Math" panose="02040503050406030204" pitchFamily="18" charset="0"/>
                                </a:rPr>
                                <m:t>𝑵</m:t>
                              </m:r>
                            </m:e>
                          </m:d>
                          <m:r>
                            <a:rPr lang="en-GB" sz="5400" b="1" i="1" smtClean="0">
                              <a:solidFill>
                                <a:schemeClr val="tx1"/>
                              </a:solidFill>
                              <a:latin typeface="Cambria Math" panose="02040503050406030204" pitchFamily="18" charset="0"/>
                              <a:ea typeface="Cambria Math" panose="02040503050406030204" pitchFamily="18" charset="0"/>
                            </a:rPr>
                            <m:t>+</m:t>
                          </m:r>
                          <m:r>
                            <m:rPr>
                              <m:sty m:val="p"/>
                            </m:rPr>
                            <a:rPr lang="el-GR" sz="5400" i="1" dirty="0">
                              <a:solidFill>
                                <a:schemeClr val="tx1"/>
                              </a:solidFill>
                              <a:latin typeface="Cambria Math" panose="02040503050406030204" pitchFamily="18" charset="0"/>
                              <a:ea typeface="Cambria Math" panose="02040503050406030204" pitchFamily="18" charset="0"/>
                            </a:rPr>
                            <m:t>Δ</m:t>
                          </m:r>
                          <m:r>
                            <a:rPr lang="en-GB" sz="5400" i="1" dirty="0">
                              <a:solidFill>
                                <a:schemeClr val="tx1"/>
                              </a:solidFill>
                              <a:latin typeface="Cambria Math" panose="02040503050406030204" pitchFamily="18" charset="0"/>
                              <a:ea typeface="Cambria Math" panose="02040503050406030204" pitchFamily="18" charset="0"/>
                            </a:rPr>
                            <m:t>𝑡</m:t>
                          </m:r>
                          <m:r>
                            <a:rPr lang="en-GB" sz="5400" b="1" i="1" dirty="0" smtClean="0">
                              <a:solidFill>
                                <a:schemeClr val="tx1"/>
                              </a:solidFill>
                              <a:latin typeface="Cambria Math" panose="02040503050406030204" pitchFamily="18" charset="0"/>
                              <a:ea typeface="Cambria Math" panose="02040503050406030204" pitchFamily="18" charset="0"/>
                            </a:rPr>
                            <m:t>𝑺</m:t>
                          </m:r>
                          <m:r>
                            <a:rPr lang="en-GB" sz="5400" b="1" i="1" dirty="0" smtClean="0">
                              <a:solidFill>
                                <a:schemeClr val="tx1"/>
                              </a:solidFill>
                              <a:latin typeface="Cambria Math" panose="02040503050406030204" pitchFamily="18" charset="0"/>
                              <a:ea typeface="Cambria Math" panose="02040503050406030204" pitchFamily="18" charset="0"/>
                            </a:rPr>
                            <m:t> ]</m:t>
                          </m:r>
                        </m:e>
                        <m:sub>
                          <m:r>
                            <a:rPr lang="en-GB" sz="5400" i="1">
                              <a:solidFill>
                                <a:schemeClr val="tx1"/>
                              </a:solidFill>
                              <a:latin typeface="Cambria Math" panose="02040503050406030204" pitchFamily="18" charset="0"/>
                            </a:rPr>
                            <m:t>𝑑</m:t>
                          </m:r>
                        </m:sub>
                        <m:sup>
                          <m:r>
                            <a:rPr lang="en-GB" sz="5400" i="1">
                              <a:solidFill>
                                <a:schemeClr val="tx1"/>
                              </a:solidFill>
                              <a:latin typeface="Cambria Math" panose="02040503050406030204" pitchFamily="18" charset="0"/>
                            </a:rPr>
                            <m:t>𝑛</m:t>
                          </m:r>
                        </m:sup>
                      </m:sSubSup>
                      <m:r>
                        <a:rPr lang="en-GB" sz="5400" b="1" i="1" smtClean="0">
                          <a:solidFill>
                            <a:schemeClr val="tx1"/>
                          </a:solidFill>
                          <a:latin typeface="Cambria Math" panose="02040503050406030204" pitchFamily="18" charset="0"/>
                        </a:rPr>
                        <m:t> </m:t>
                      </m:r>
                      <m:r>
                        <a:rPr lang="en-GB" sz="5400" b="1" i="1" smtClean="0">
                          <a:solidFill>
                            <a:schemeClr val="tx1"/>
                          </a:solidFill>
                          <a:latin typeface="Cambria Math" panose="02040503050406030204" pitchFamily="18" charset="0"/>
                          <a:ea typeface="Cambria Math" panose="02040503050406030204" pitchFamily="18" charset="0"/>
                        </a:rPr>
                        <m:t>+ </m:t>
                      </m:r>
                      <m:r>
                        <a:rPr lang="en-GB" sz="5400" b="1" i="1" smtClean="0">
                          <a:solidFill>
                            <a:schemeClr val="tx1"/>
                          </a:solidFill>
                          <a:latin typeface="Cambria Math" panose="02040503050406030204" pitchFamily="18" charset="0"/>
                          <a:ea typeface="Cambria Math" panose="02040503050406030204" pitchFamily="18" charset="0"/>
                        </a:rPr>
                        <m:t>𝛼</m:t>
                      </m:r>
                      <m:r>
                        <m:rPr>
                          <m:sty m:val="p"/>
                        </m:rPr>
                        <a:rPr lang="el-GR" sz="5400" i="1" dirty="0">
                          <a:solidFill>
                            <a:schemeClr val="tx1"/>
                          </a:solidFill>
                          <a:latin typeface="Cambria Math" panose="02040503050406030204" pitchFamily="18" charset="0"/>
                          <a:ea typeface="Cambria Math" panose="02040503050406030204" pitchFamily="18" charset="0"/>
                        </a:rPr>
                        <m:t>Δ</m:t>
                      </m:r>
                      <m:r>
                        <a:rPr lang="en-GB" sz="5400" i="1" dirty="0">
                          <a:solidFill>
                            <a:schemeClr val="tx1"/>
                          </a:solidFill>
                          <a:latin typeface="Cambria Math" panose="02040503050406030204" pitchFamily="18" charset="0"/>
                          <a:ea typeface="Cambria Math" panose="02040503050406030204" pitchFamily="18" charset="0"/>
                        </a:rPr>
                        <m:t>𝑡</m:t>
                      </m:r>
                      <m:sSup>
                        <m:sSupPr>
                          <m:ctrlPr>
                            <a:rPr lang="en-GB" sz="5400" i="1" dirty="0">
                              <a:solidFill>
                                <a:schemeClr val="tx1"/>
                              </a:solidFill>
                              <a:latin typeface="Cambria Math" panose="02040503050406030204" pitchFamily="18" charset="0"/>
                              <a:ea typeface="Cambria Math" panose="02040503050406030204" pitchFamily="18" charset="0"/>
                            </a:rPr>
                          </m:ctrlPr>
                        </m:sSupPr>
                        <m:e>
                          <m:r>
                            <a:rPr lang="en-GB" sz="5400" b="1" i="1" dirty="0" smtClean="0">
                              <a:solidFill>
                                <a:schemeClr val="tx1"/>
                              </a:solidFill>
                              <a:latin typeface="Cambria Math" panose="02040503050406030204" pitchFamily="18" charset="0"/>
                              <a:ea typeface="Cambria Math" panose="02040503050406030204" pitchFamily="18" charset="0"/>
                            </a:rPr>
                            <m:t>𝑵</m:t>
                          </m:r>
                        </m:e>
                        <m:sup>
                          <m:r>
                            <a:rPr lang="en-GB" sz="5400" b="0" i="1" dirty="0" smtClean="0">
                              <a:solidFill>
                                <a:schemeClr val="tx1"/>
                              </a:solidFill>
                              <a:latin typeface="Cambria Math" panose="02040503050406030204" pitchFamily="18" charset="0"/>
                              <a:ea typeface="Cambria Math" panose="02040503050406030204" pitchFamily="18" charset="0"/>
                            </a:rPr>
                            <m:t>∗</m:t>
                          </m:r>
                        </m:sup>
                      </m:sSup>
                      <m:r>
                        <a:rPr lang="en-GB" sz="5400" b="1" i="1" smtClean="0">
                          <a:solidFill>
                            <a:schemeClr val="tx1"/>
                          </a:solidFill>
                          <a:latin typeface="Cambria Math" panose="02040503050406030204" pitchFamily="18" charset="0"/>
                          <a:ea typeface="Cambria Math" panose="02040503050406030204" pitchFamily="18" charset="0"/>
                        </a:rPr>
                        <m:t>+</m:t>
                      </m:r>
                      <m:r>
                        <m:rPr>
                          <m:sty m:val="p"/>
                        </m:rPr>
                        <a:rPr lang="el-GR" sz="5400" i="1" dirty="0">
                          <a:solidFill>
                            <a:schemeClr val="tx1"/>
                          </a:solidFill>
                          <a:latin typeface="Cambria Math" panose="02040503050406030204" pitchFamily="18" charset="0"/>
                          <a:ea typeface="Cambria Math" panose="02040503050406030204" pitchFamily="18" charset="0"/>
                        </a:rPr>
                        <m:t>Δ</m:t>
                      </m:r>
                      <m:r>
                        <a:rPr lang="en-GB" sz="5400" i="1" dirty="0">
                          <a:solidFill>
                            <a:schemeClr val="tx1"/>
                          </a:solidFill>
                          <a:latin typeface="Cambria Math" panose="02040503050406030204" pitchFamily="18" charset="0"/>
                          <a:ea typeface="Cambria Math" panose="02040503050406030204" pitchFamily="18" charset="0"/>
                        </a:rPr>
                        <m:t>𝑡</m:t>
                      </m:r>
                      <m:sSup>
                        <m:sSupPr>
                          <m:ctrlPr>
                            <a:rPr lang="en-GB" sz="5400" i="1" dirty="0">
                              <a:solidFill>
                                <a:schemeClr val="tx1"/>
                              </a:solidFill>
                              <a:latin typeface="Cambria Math" panose="02040503050406030204" pitchFamily="18" charset="0"/>
                              <a:ea typeface="Cambria Math" panose="02040503050406030204" pitchFamily="18" charset="0"/>
                            </a:rPr>
                          </m:ctrlPr>
                        </m:sSupPr>
                        <m:e>
                          <m:r>
                            <a:rPr lang="en-GB" sz="5400" b="1" i="1" dirty="0">
                              <a:solidFill>
                                <a:schemeClr val="tx1"/>
                              </a:solidFill>
                              <a:latin typeface="Cambria Math" panose="02040503050406030204" pitchFamily="18" charset="0"/>
                              <a:ea typeface="Cambria Math" panose="02040503050406030204" pitchFamily="18" charset="0"/>
                            </a:rPr>
                            <m:t>𝑭</m:t>
                          </m:r>
                        </m:e>
                        <m:sup>
                          <m:r>
                            <a:rPr lang="en-GB" sz="5400" b="0" i="1" dirty="0" smtClean="0">
                              <a:solidFill>
                                <a:schemeClr val="tx1"/>
                              </a:solidFill>
                              <a:latin typeface="Cambria Math" panose="02040503050406030204" pitchFamily="18" charset="0"/>
                              <a:ea typeface="Cambria Math" panose="02040503050406030204" pitchFamily="18" charset="0"/>
                            </a:rPr>
                            <m:t>∗∗</m:t>
                          </m:r>
                        </m:sup>
                      </m:sSup>
                    </m:oMath>
                  </m:oMathPara>
                </a14:m>
                <a:endParaRPr kumimoji="0" lang="en-GB" sz="5400" b="0" i="0" u="none" strike="noStrike" cap="none" spc="0" normalizeH="0" baseline="0" dirty="0">
                  <a:ln>
                    <a:noFill/>
                  </a:ln>
                  <a:solidFill>
                    <a:schemeClr val="tx1"/>
                  </a:solidFill>
                  <a:effectLst/>
                  <a:uFillTx/>
                  <a:sym typeface="Helvetica Ligh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778000" y="10213962"/>
                <a:ext cx="20122432" cy="842667"/>
              </a:xfrm>
              <a:prstGeom prst="rect">
                <a:avLst/>
              </a:prstGeom>
              <a:blipFill>
                <a:blip r:embed="rId4"/>
                <a:stretch>
                  <a:fillRect/>
                </a:stretch>
              </a:blipFill>
              <a:ln w="12700" cap="flat">
                <a:noFill/>
                <a:miter lim="4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628250" y="2093921"/>
                <a:ext cx="9803966" cy="15557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ctrlPr>
                        </m:fPr>
                        <m:num>
                          <m: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𝐷</m:t>
                          </m:r>
                          <m:r>
                            <a:rPr kumimoji="0" lang="en-GB" sz="5400" b="1"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𝑿</m:t>
                          </m:r>
                        </m:num>
                        <m:den>
                          <m: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𝐷𝑡</m:t>
                          </m:r>
                        </m:den>
                      </m:f>
                      <m: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m:t>
                      </m:r>
                      <m:r>
                        <a:rPr kumimoji="0" lang="en-GB" sz="5400" b="1"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𝑳</m:t>
                      </m:r>
                      <m: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𝑖𝑛</m:t>
                      </m:r>
                      <m: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m:t>
                      </m:r>
                      <m:r>
                        <a:rPr kumimoji="0" lang="en-GB" sz="5400" b="1"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𝑵</m:t>
                      </m:r>
                      <m: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𝑜𝑛</m:t>
                      </m:r>
                      <m: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m:t>
                      </m:r>
                      <m:r>
                        <a:rPr kumimoji="0" lang="en-GB" sz="5400" b="1"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𝑺</m:t>
                      </m:r>
                      <m: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𝑙𝑜𝑤</m:t>
                      </m:r>
                      <m: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m:t>
                      </m:r>
                      <m:r>
                        <a:rPr kumimoji="0" lang="en-GB" sz="5400" b="1"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𝑭</m:t>
                      </m:r>
                      <m:r>
                        <a:rPr kumimoji="0" lang="en-GB" sz="5400" b="0" i="1" u="none" strike="noStrike" cap="none" spc="0" normalizeH="0" baseline="0" smtClean="0">
                          <a:ln>
                            <a:noFill/>
                          </a:ln>
                          <a:solidFill>
                            <a:schemeClr val="tx1"/>
                          </a:solidFill>
                          <a:effectLst/>
                          <a:uFillTx/>
                          <a:latin typeface="Cambria Math" panose="02040503050406030204" pitchFamily="18" charset="0"/>
                          <a:ea typeface="+mn-ea"/>
                          <a:cs typeface="+mn-cs"/>
                          <a:sym typeface="Helvetica Light"/>
                        </a:rPr>
                        <m:t>𝑎𝑠𝑡</m:t>
                      </m:r>
                    </m:oMath>
                  </m:oMathPara>
                </a14:m>
                <a:endParaRPr kumimoji="0" lang="en-GB" sz="5400" b="0" i="0" u="none" strike="noStrike" cap="none" spc="0" normalizeH="0" baseline="0" dirty="0">
                  <a:ln>
                    <a:noFill/>
                  </a:ln>
                  <a:solidFill>
                    <a:schemeClr val="tx1"/>
                  </a:solidFill>
                  <a:effectLst/>
                  <a:uFillTx/>
                  <a:ea typeface="+mn-ea"/>
                  <a:cs typeface="+mn-cs"/>
                  <a:sym typeface="Helvetica Ligh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628250" y="2093921"/>
                <a:ext cx="9803966" cy="1555747"/>
              </a:xfrm>
              <a:prstGeom prst="rect">
                <a:avLst/>
              </a:prstGeom>
              <a:blipFill>
                <a:blip r:embed="rId5"/>
                <a:stretch>
                  <a:fillRect/>
                </a:stretch>
              </a:blipFill>
              <a:ln w="12700" cap="flat">
                <a:noFill/>
                <a:miter lim="400000"/>
              </a:ln>
              <a:effectLst/>
            </p:spPr>
            <p:txBody>
              <a:bodyPr/>
              <a:lstStyle/>
              <a:p>
                <a:r>
                  <a:rPr lang="en-GB">
                    <a:noFill/>
                  </a:rPr>
                  <a:t> </a:t>
                </a:r>
              </a:p>
            </p:txBody>
          </p:sp>
        </mc:Fallback>
      </mc:AlternateContent>
      <p:sp>
        <p:nvSpPr>
          <p:cNvPr id="10" name="TextBox 9"/>
          <p:cNvSpPr txBox="1"/>
          <p:nvPr/>
        </p:nvSpPr>
        <p:spPr>
          <a:xfrm>
            <a:off x="6749003" y="561669"/>
            <a:ext cx="11562460"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a:ln>
                  <a:noFill/>
                </a:ln>
                <a:solidFill>
                  <a:schemeClr val="tx1"/>
                </a:solidFill>
                <a:effectLst/>
                <a:uFillTx/>
                <a:latin typeface="+mn-lt"/>
                <a:ea typeface="+mn-ea"/>
                <a:cs typeface="+mn-cs"/>
                <a:sym typeface="Helvetica Light"/>
              </a:rPr>
              <a:t>Target scheme and time stepping</a:t>
            </a:r>
          </a:p>
        </p:txBody>
      </p:sp>
      <p:sp>
        <p:nvSpPr>
          <p:cNvPr id="11" name="TextBox 10"/>
          <p:cNvSpPr txBox="1"/>
          <p:nvPr/>
        </p:nvSpPr>
        <p:spPr>
          <a:xfrm>
            <a:off x="2657746" y="3830914"/>
            <a:ext cx="154208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w</a:t>
            </a:r>
            <a:r>
              <a:rPr kumimoji="0" lang="en-GB" sz="4000" b="0" i="0" u="none" strike="noStrike" cap="none" spc="0" normalizeH="0" baseline="0" dirty="0">
                <a:ln>
                  <a:noFill/>
                </a:ln>
                <a:solidFill>
                  <a:schemeClr val="tx1"/>
                </a:solidFill>
                <a:effectLst/>
                <a:uFillTx/>
                <a:latin typeface="+mn-lt"/>
                <a:ea typeface="+mn-ea"/>
                <a:cs typeface="+mn-cs"/>
                <a:sym typeface="Helvetica Light"/>
              </a:rPr>
              <a:t>here</a:t>
            </a:r>
          </a:p>
        </p:txBody>
      </p:sp>
      <mc:AlternateContent xmlns:mc="http://schemas.openxmlformats.org/markup-compatibility/2006" xmlns:a14="http://schemas.microsoft.com/office/drawing/2010/main">
        <mc:Choice Requires="a14">
          <p:sp>
            <p:nvSpPr>
              <p:cNvPr id="14" name="Rectangle 13"/>
              <p:cNvSpPr/>
              <p:nvPr/>
            </p:nvSpPr>
            <p:spPr>
              <a:xfrm>
                <a:off x="4257879" y="3675617"/>
                <a:ext cx="1888081" cy="923330"/>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n-GB" sz="5400" b="1" i="1" smtClean="0">
                          <a:solidFill>
                            <a:schemeClr val="tx1"/>
                          </a:solidFill>
                          <a:latin typeface="Cambria Math" panose="02040503050406030204" pitchFamily="18" charset="0"/>
                        </a:rPr>
                        <m:t>𝑺</m:t>
                      </m:r>
                      <m:r>
                        <a:rPr lang="en-GB" sz="5400" i="1">
                          <a:solidFill>
                            <a:schemeClr val="tx1"/>
                          </a:solidFill>
                          <a:latin typeface="Cambria Math" panose="02040503050406030204" pitchFamily="18" charset="0"/>
                        </a:rPr>
                        <m:t>𝑙𝑜</m:t>
                      </m:r>
                      <m:r>
                        <a:rPr lang="en-GB" sz="5400" b="0" i="1" smtClean="0">
                          <a:solidFill>
                            <a:schemeClr val="tx1"/>
                          </a:solidFill>
                          <a:latin typeface="Cambria Math" panose="02040503050406030204" pitchFamily="18" charset="0"/>
                        </a:rPr>
                        <m:t>𝑤</m:t>
                      </m:r>
                    </m:oMath>
                  </m:oMathPara>
                </a14:m>
                <a:endParaRPr lang="en-GB" sz="5400" dirty="0">
                  <a:solidFill>
                    <a:schemeClr val="tx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4257879" y="3675617"/>
                <a:ext cx="1888081" cy="92333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06251" y="4930377"/>
                <a:ext cx="1815818" cy="923330"/>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n-GB" sz="5400" b="1" i="1">
                          <a:solidFill>
                            <a:schemeClr val="tx1"/>
                          </a:solidFill>
                          <a:latin typeface="Cambria Math" panose="02040503050406030204" pitchFamily="18" charset="0"/>
                        </a:rPr>
                        <m:t>𝑭</m:t>
                      </m:r>
                      <m:r>
                        <a:rPr lang="en-GB" sz="5400" i="1">
                          <a:solidFill>
                            <a:schemeClr val="tx1"/>
                          </a:solidFill>
                          <a:latin typeface="Cambria Math" panose="02040503050406030204" pitchFamily="18" charset="0"/>
                        </a:rPr>
                        <m:t>𝑎𝑠𝑡</m:t>
                      </m:r>
                    </m:oMath>
                  </m:oMathPara>
                </a14:m>
                <a:endParaRPr lang="en-GB" sz="5400" dirty="0">
                  <a:solidFill>
                    <a:schemeClr val="tx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506251" y="4930377"/>
                <a:ext cx="1815818" cy="923330"/>
              </a:xfrm>
              <a:prstGeom prst="rect">
                <a:avLst/>
              </a:prstGeom>
              <a:blipFill>
                <a:blip r:embed="rId7"/>
                <a:stretch>
                  <a:fillRect/>
                </a:stretch>
              </a:blipFill>
            </p:spPr>
            <p:txBody>
              <a:bodyPr/>
              <a:lstStyle/>
              <a:p>
                <a:r>
                  <a:rPr lang="en-GB">
                    <a:noFill/>
                  </a:rPr>
                  <a:t> </a:t>
                </a:r>
              </a:p>
            </p:txBody>
          </p:sp>
        </mc:Fallback>
      </mc:AlternateContent>
      <p:sp>
        <p:nvSpPr>
          <p:cNvPr id="16" name="TextBox 15"/>
          <p:cNvSpPr txBox="1"/>
          <p:nvPr/>
        </p:nvSpPr>
        <p:spPr>
          <a:xfrm>
            <a:off x="6145960" y="3781243"/>
            <a:ext cx="1472037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p</a:t>
            </a:r>
            <a:r>
              <a:rPr kumimoji="0" lang="en-GB" sz="4000" b="0" i="0" u="none" strike="noStrike" cap="none" spc="0" normalizeH="0" baseline="0" dirty="0">
                <a:ln>
                  <a:noFill/>
                </a:ln>
                <a:solidFill>
                  <a:schemeClr val="tx1"/>
                </a:solidFill>
                <a:effectLst/>
                <a:uFillTx/>
                <a:latin typeface="+mn-lt"/>
                <a:ea typeface="+mn-ea"/>
                <a:cs typeface="+mn-cs"/>
                <a:sym typeface="Helvetica Light"/>
              </a:rPr>
              <a:t>hysics are radiation, microphysics</a:t>
            </a:r>
            <a:r>
              <a:rPr kumimoji="0" lang="en-GB" sz="4000" b="0" i="0" u="none" strike="noStrike" cap="none" spc="0" normalizeH="0" dirty="0">
                <a:ln>
                  <a:noFill/>
                </a:ln>
                <a:solidFill>
                  <a:schemeClr val="tx1"/>
                </a:solidFill>
                <a:effectLst/>
                <a:uFillTx/>
                <a:latin typeface="+mn-lt"/>
                <a:ea typeface="+mn-ea"/>
                <a:cs typeface="+mn-cs"/>
                <a:sym typeface="Helvetica Light"/>
              </a:rPr>
              <a:t> (cloud and precipitation) and</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p:sp>
        <p:nvSpPr>
          <p:cNvPr id="18" name="TextBox 17"/>
          <p:cNvSpPr txBox="1"/>
          <p:nvPr/>
        </p:nvSpPr>
        <p:spPr>
          <a:xfrm>
            <a:off x="2113465" y="4459513"/>
            <a:ext cx="22507764" cy="137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GB" sz="4000" dirty="0">
                <a:solidFill>
                  <a:schemeClr val="tx1"/>
                </a:solidFill>
              </a:rPr>
              <a:t>              sub-grid orography (gravity wave drag and low-level blocking) and where</a:t>
            </a:r>
          </a:p>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 physics</a:t>
            </a:r>
            <a:r>
              <a:rPr kumimoji="0" lang="en-GB" sz="4000" b="0" i="0" u="none" strike="noStrike" cap="none" spc="0" normalizeH="0" dirty="0">
                <a:ln>
                  <a:noFill/>
                </a:ln>
                <a:solidFill>
                  <a:schemeClr val="tx1"/>
                </a:solidFill>
                <a:effectLst/>
                <a:uFillTx/>
                <a:latin typeface="+mn-lt"/>
                <a:ea typeface="+mn-ea"/>
                <a:cs typeface="+mn-cs"/>
                <a:sym typeface="Helvetica Light"/>
              </a:rPr>
              <a:t> are surface exchanges, boundary layer mixing (vertical mixing) and convection (showers).</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p:sp>
        <p:nvSpPr>
          <p:cNvPr id="19" name="TextBox 18"/>
          <p:cNvSpPr txBox="1"/>
          <p:nvPr/>
        </p:nvSpPr>
        <p:spPr>
          <a:xfrm>
            <a:off x="571782" y="5951974"/>
            <a:ext cx="493564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The target scheme is</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p:sp>
        <p:nvSpPr>
          <p:cNvPr id="20" name="TextBox 19"/>
          <p:cNvSpPr txBox="1"/>
          <p:nvPr/>
        </p:nvSpPr>
        <p:spPr>
          <a:xfrm>
            <a:off x="658858" y="9034172"/>
            <a:ext cx="1934023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To reduce non-linear coupling and calculations, a suitable</a:t>
            </a:r>
            <a:r>
              <a:rPr kumimoji="0" lang="en-GB" sz="4000" b="0" i="0" u="none" strike="noStrike" cap="none" spc="0" normalizeH="0" dirty="0">
                <a:ln>
                  <a:noFill/>
                </a:ln>
                <a:solidFill>
                  <a:schemeClr val="tx1"/>
                </a:solidFill>
                <a:effectLst/>
                <a:uFillTx/>
                <a:latin typeface="+mn-lt"/>
                <a:ea typeface="+mn-ea"/>
                <a:cs typeface="+mn-cs"/>
                <a:sym typeface="Helvetica Light"/>
              </a:rPr>
              <a:t> scheme may be written as</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p:sp>
        <p:nvSpPr>
          <p:cNvPr id="21" name="TextBox 20"/>
          <p:cNvSpPr txBox="1"/>
          <p:nvPr/>
        </p:nvSpPr>
        <p:spPr>
          <a:xfrm>
            <a:off x="571782" y="11535143"/>
            <a:ext cx="168475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w</a:t>
            </a:r>
            <a:r>
              <a:rPr kumimoji="0" lang="en-GB" sz="4000" b="0" i="0" u="none" strike="noStrike" cap="none" spc="0" normalizeH="0" baseline="0" dirty="0">
                <a:ln>
                  <a:noFill/>
                </a:ln>
                <a:solidFill>
                  <a:schemeClr val="tx1"/>
                </a:solidFill>
                <a:effectLst/>
                <a:uFillTx/>
                <a:latin typeface="+mn-lt"/>
                <a:ea typeface="+mn-ea"/>
                <a:cs typeface="+mn-cs"/>
                <a:sym typeface="Helvetica Light"/>
              </a:rPr>
              <a:t>here </a:t>
            </a:r>
          </a:p>
        </p:txBody>
      </p:sp>
      <mc:AlternateContent xmlns:mc="http://schemas.openxmlformats.org/markup-compatibility/2006" xmlns:a14="http://schemas.microsoft.com/office/drawing/2010/main">
        <mc:Choice Requires="a14">
          <p:sp>
            <p:nvSpPr>
              <p:cNvPr id="22" name="Rectangle 21"/>
              <p:cNvSpPr/>
              <p:nvPr/>
            </p:nvSpPr>
            <p:spPr>
              <a:xfrm>
                <a:off x="2314606" y="11389815"/>
                <a:ext cx="914400"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sz="5400" i="1" dirty="0">
                              <a:solidFill>
                                <a:schemeClr val="tx1"/>
                              </a:solidFill>
                              <a:latin typeface="Cambria Math" panose="02040503050406030204" pitchFamily="18" charset="0"/>
                              <a:ea typeface="Cambria Math" panose="02040503050406030204" pitchFamily="18" charset="0"/>
                            </a:rPr>
                          </m:ctrlPr>
                        </m:sSupPr>
                        <m:e>
                          <m:r>
                            <a:rPr lang="en-GB" sz="5400" b="1" i="1" dirty="0">
                              <a:solidFill>
                                <a:schemeClr val="tx1"/>
                              </a:solidFill>
                              <a:latin typeface="Cambria Math" panose="02040503050406030204" pitchFamily="18" charset="0"/>
                              <a:ea typeface="Cambria Math" panose="02040503050406030204" pitchFamily="18" charset="0"/>
                            </a:rPr>
                            <m:t>𝑵</m:t>
                          </m:r>
                        </m:e>
                        <m:sup>
                          <m:r>
                            <a:rPr lang="en-GB" sz="5400" i="1" dirty="0">
                              <a:solidFill>
                                <a:schemeClr val="tx1"/>
                              </a:solidFill>
                              <a:latin typeface="Cambria Math" panose="02040503050406030204" pitchFamily="18" charset="0"/>
                              <a:ea typeface="Cambria Math" panose="02040503050406030204" pitchFamily="18" charset="0"/>
                            </a:rPr>
                            <m:t>∗</m:t>
                          </m:r>
                        </m:sup>
                      </m:sSup>
                    </m:oMath>
                  </m:oMathPara>
                </a14:m>
                <a:endParaRPr lang="en-GB" sz="5400" dirty="0"/>
              </a:p>
            </p:txBody>
          </p:sp>
        </mc:Choice>
        <mc:Fallback xmlns="">
          <p:sp>
            <p:nvSpPr>
              <p:cNvPr id="22" name="Rectangle 21"/>
              <p:cNvSpPr>
                <a:spLocks noRot="1" noChangeAspect="1" noMove="1" noResize="1" noEditPoints="1" noAdjustHandles="1" noChangeArrowheads="1" noChangeShapeType="1" noTextEdit="1"/>
              </p:cNvSpPr>
              <p:nvPr/>
            </p:nvSpPr>
            <p:spPr>
              <a:xfrm>
                <a:off x="2314606" y="11389815"/>
                <a:ext cx="914400" cy="923330"/>
              </a:xfrm>
              <a:prstGeom prst="rect">
                <a:avLst/>
              </a:prstGeom>
              <a:blipFill>
                <a:blip r:embed="rId8"/>
                <a:stretch>
                  <a:fillRect l="-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069986" y="11425380"/>
                <a:ext cx="1335494"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5400" i="1" dirty="0">
                              <a:solidFill>
                                <a:schemeClr val="tx1"/>
                              </a:solidFill>
                              <a:latin typeface="Cambria Math" panose="02040503050406030204" pitchFamily="18" charset="0"/>
                              <a:ea typeface="Cambria Math" panose="02040503050406030204" pitchFamily="18" charset="0"/>
                            </a:rPr>
                          </m:ctrlPr>
                        </m:sSupPr>
                        <m:e>
                          <m:r>
                            <a:rPr lang="en-GB" sz="5400" b="1" i="1" dirty="0">
                              <a:solidFill>
                                <a:schemeClr val="tx1"/>
                              </a:solidFill>
                              <a:latin typeface="Cambria Math" panose="02040503050406030204" pitchFamily="18" charset="0"/>
                              <a:ea typeface="Cambria Math" panose="02040503050406030204" pitchFamily="18" charset="0"/>
                            </a:rPr>
                            <m:t>𝑭</m:t>
                          </m:r>
                        </m:e>
                        <m:sup>
                          <m:r>
                            <a:rPr lang="en-GB" sz="5400" i="1" dirty="0">
                              <a:solidFill>
                                <a:schemeClr val="tx1"/>
                              </a:solidFill>
                              <a:latin typeface="Cambria Math" panose="02040503050406030204" pitchFamily="18" charset="0"/>
                              <a:ea typeface="Cambria Math" panose="02040503050406030204" pitchFamily="18" charset="0"/>
                            </a:rPr>
                            <m:t>∗∗</m:t>
                          </m:r>
                        </m:sup>
                      </m:sSup>
                    </m:oMath>
                  </m:oMathPara>
                </a14:m>
                <a:endParaRPr lang="en-GB" dirty="0"/>
              </a:p>
            </p:txBody>
          </p:sp>
        </mc:Choice>
        <mc:Fallback xmlns="">
          <p:sp>
            <p:nvSpPr>
              <p:cNvPr id="23" name="Rectangle 22"/>
              <p:cNvSpPr>
                <a:spLocks noRot="1" noChangeAspect="1" noMove="1" noResize="1" noEditPoints="1" noAdjustHandles="1" noChangeArrowheads="1" noChangeShapeType="1" noTextEdit="1"/>
              </p:cNvSpPr>
              <p:nvPr/>
            </p:nvSpPr>
            <p:spPr>
              <a:xfrm>
                <a:off x="4069986" y="11425380"/>
                <a:ext cx="1335494" cy="923330"/>
              </a:xfrm>
              <a:prstGeom prst="rect">
                <a:avLst/>
              </a:prstGeom>
              <a:blipFill>
                <a:blip r:embed="rId9"/>
                <a:stretch>
                  <a:fillRect/>
                </a:stretch>
              </a:blipFill>
            </p:spPr>
            <p:txBody>
              <a:bodyPr/>
              <a:lstStyle/>
              <a:p>
                <a:r>
                  <a:rPr lang="en-GB">
                    <a:noFill/>
                  </a:rPr>
                  <a:t> </a:t>
                </a:r>
              </a:p>
            </p:txBody>
          </p:sp>
        </mc:Fallback>
      </mc:AlternateContent>
      <p:sp>
        <p:nvSpPr>
          <p:cNvPr id="24" name="TextBox 23"/>
          <p:cNvSpPr txBox="1"/>
          <p:nvPr/>
        </p:nvSpPr>
        <p:spPr>
          <a:xfrm>
            <a:off x="3069713" y="11539741"/>
            <a:ext cx="100027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and</a:t>
            </a:r>
          </a:p>
        </p:txBody>
      </p:sp>
      <p:sp>
        <p:nvSpPr>
          <p:cNvPr id="26" name="TextBox 25"/>
          <p:cNvSpPr txBox="1"/>
          <p:nvPr/>
        </p:nvSpPr>
        <p:spPr>
          <a:xfrm>
            <a:off x="5201920" y="11588888"/>
            <a:ext cx="10615084"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r</a:t>
            </a:r>
            <a:r>
              <a:rPr kumimoji="0" lang="en-GB" sz="4000" b="0" i="0" u="none" strike="noStrike" cap="none" spc="0" normalizeH="0" baseline="0" dirty="0">
                <a:ln>
                  <a:noFill/>
                </a:ln>
                <a:solidFill>
                  <a:schemeClr val="tx1"/>
                </a:solidFill>
                <a:effectLst/>
                <a:uFillTx/>
                <a:latin typeface="+mn-lt"/>
                <a:ea typeface="+mn-ea"/>
                <a:cs typeface="+mn-cs"/>
                <a:sym typeface="Helvetica Light"/>
              </a:rPr>
              <a:t>epresent appropriate estimates for time-level </a:t>
            </a:r>
          </a:p>
        </p:txBody>
      </p:sp>
      <mc:AlternateContent xmlns:mc="http://schemas.openxmlformats.org/markup-compatibility/2006" xmlns:a14="http://schemas.microsoft.com/office/drawing/2010/main">
        <mc:Choice Requires="a14">
          <p:sp>
            <p:nvSpPr>
              <p:cNvPr id="27" name="TextBox 26"/>
              <p:cNvSpPr txBox="1"/>
              <p:nvPr/>
            </p:nvSpPr>
            <p:spPr>
              <a:xfrm>
                <a:off x="15563843" y="11482148"/>
                <a:ext cx="162621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l"/>
                <a:r>
                  <a:rPr lang="en-GB" sz="5400" dirty="0">
                    <a:solidFill>
                      <a:schemeClr val="tx1"/>
                    </a:solidFill>
                    <a:ea typeface="Cambria Math" panose="02040503050406030204" pitchFamily="18" charset="0"/>
                  </a:rPr>
                  <a:t> </a:t>
                </a:r>
                <a14:m>
                  <m:oMath xmlns:m="http://schemas.openxmlformats.org/officeDocument/2006/math">
                    <m:r>
                      <a:rPr lang="en-GB" sz="4400" i="1">
                        <a:solidFill>
                          <a:schemeClr val="tx1"/>
                        </a:solidFill>
                        <a:latin typeface="Cambria Math" panose="02040503050406030204" pitchFamily="18" charset="0"/>
                        <a:ea typeface="Cambria Math" panose="02040503050406030204" pitchFamily="18" charset="0"/>
                      </a:rPr>
                      <m:t>𝑛</m:t>
                    </m:r>
                    <m:r>
                      <a:rPr lang="en-GB" sz="4400" i="1">
                        <a:solidFill>
                          <a:schemeClr val="tx1"/>
                        </a:solidFill>
                        <a:latin typeface="Cambria Math" panose="02040503050406030204" pitchFamily="18" charset="0"/>
                        <a:ea typeface="Cambria Math" panose="02040503050406030204" pitchFamily="18" charset="0"/>
                      </a:rPr>
                      <m:t>+1.</m:t>
                    </m:r>
                  </m:oMath>
                </a14:m>
                <a:endParaRPr kumimoji="0" lang="en-GB" sz="4400" b="0" u="none" strike="noStrike" cap="none" spc="0" normalizeH="0" baseline="0" dirty="0">
                  <a:ln>
                    <a:noFill/>
                  </a:ln>
                  <a:solidFill>
                    <a:schemeClr val="tx1"/>
                  </a:solidFill>
                  <a:effectLst/>
                  <a:uFillTx/>
                  <a:latin typeface="Cambria Math" panose="02040503050406030204" pitchFamily="18" charset="0"/>
                  <a:ea typeface="Cambria Math" panose="02040503050406030204" pitchFamily="18" charset="0"/>
                  <a:sym typeface="Helvetica Light"/>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5563843" y="11482148"/>
                <a:ext cx="1626214" cy="830997"/>
              </a:xfrm>
              <a:prstGeom prst="rect">
                <a:avLst/>
              </a:prstGeom>
              <a:blipFill>
                <a:blip r:embed="rId10"/>
                <a:stretch>
                  <a:fillRect/>
                </a:stretch>
              </a:blipFill>
              <a:ln w="12700" cap="flat">
                <a:noFill/>
                <a:miter lim="400000"/>
              </a:ln>
              <a:effectLst/>
            </p:spPr>
            <p:txBody>
              <a:bodyPr/>
              <a:lstStyle/>
              <a:p>
                <a:r>
                  <a:rPr lang="en-GB">
                    <a:noFill/>
                  </a:rPr>
                  <a:t> </a:t>
                </a:r>
              </a:p>
            </p:txBody>
          </p:sp>
        </mc:Fallback>
      </mc:AlternateContent>
    </p:spTree>
    <p:extLst>
      <p:ext uri="{BB962C8B-B14F-4D97-AF65-F5344CB8AC3E}">
        <p14:creationId xmlns:p14="http://schemas.microsoft.com/office/powerpoint/2010/main" val="386474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58547" y="1529408"/>
            <a:ext cx="2321469" cy="707886"/>
          </a:xfrm>
          <a:prstGeom prst="rect">
            <a:avLst/>
          </a:prstGeom>
          <a:noFill/>
        </p:spPr>
        <p:txBody>
          <a:bodyPr wrap="none" rtlCol="0">
            <a:spAutoFit/>
          </a:bodyPr>
          <a:lstStyle/>
          <a:p>
            <a:r>
              <a:rPr lang="en-GB" sz="4000" dirty="0">
                <a:latin typeface="Arial" pitchFamily="34" charset="0"/>
                <a:cs typeface="Arial" pitchFamily="34" charset="0"/>
              </a:rPr>
              <a:t>CLD/LSP</a:t>
            </a:r>
          </a:p>
        </p:txBody>
      </p:sp>
      <p:sp>
        <p:nvSpPr>
          <p:cNvPr id="7" name="Rectangle 6"/>
          <p:cNvSpPr/>
          <p:nvPr/>
        </p:nvSpPr>
        <p:spPr>
          <a:xfrm>
            <a:off x="10607824" y="1673424"/>
            <a:ext cx="216024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8" name="TextBox 7"/>
          <p:cNvSpPr txBox="1"/>
          <p:nvPr/>
        </p:nvSpPr>
        <p:spPr>
          <a:xfrm>
            <a:off x="13006819" y="1529408"/>
            <a:ext cx="1266693" cy="707886"/>
          </a:xfrm>
          <a:prstGeom prst="rect">
            <a:avLst/>
          </a:prstGeom>
          <a:noFill/>
        </p:spPr>
        <p:txBody>
          <a:bodyPr wrap="none" rtlCol="0">
            <a:spAutoFit/>
          </a:bodyPr>
          <a:lstStyle/>
          <a:p>
            <a:r>
              <a:rPr lang="en-GB" sz="4000" dirty="0">
                <a:latin typeface="Arial" pitchFamily="34" charset="0"/>
                <a:cs typeface="Arial" pitchFamily="34" charset="0"/>
              </a:rPr>
              <a:t>RAD</a:t>
            </a:r>
          </a:p>
        </p:txBody>
      </p:sp>
      <p:sp>
        <p:nvSpPr>
          <p:cNvPr id="10" name="Rectangle 9"/>
          <p:cNvSpPr/>
          <p:nvPr/>
        </p:nvSpPr>
        <p:spPr>
          <a:xfrm>
            <a:off x="13056096" y="1673424"/>
            <a:ext cx="115212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11" name="Rectangle 10"/>
          <p:cNvSpPr/>
          <p:nvPr/>
        </p:nvSpPr>
        <p:spPr>
          <a:xfrm>
            <a:off x="14640272" y="1673424"/>
            <a:ext cx="144016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12" name="TextBox 11"/>
          <p:cNvSpPr txBox="1"/>
          <p:nvPr/>
        </p:nvSpPr>
        <p:spPr>
          <a:xfrm>
            <a:off x="14496256" y="1529408"/>
            <a:ext cx="1872208" cy="707886"/>
          </a:xfrm>
          <a:prstGeom prst="rect">
            <a:avLst/>
          </a:prstGeom>
          <a:noFill/>
        </p:spPr>
        <p:txBody>
          <a:bodyPr wrap="square" rtlCol="0">
            <a:spAutoFit/>
          </a:bodyPr>
          <a:lstStyle/>
          <a:p>
            <a:r>
              <a:rPr lang="en-GB" sz="4000" dirty="0">
                <a:latin typeface="Arial" pitchFamily="34" charset="0"/>
                <a:cs typeface="Arial" pitchFamily="34" charset="0"/>
              </a:rPr>
              <a:t>GWD</a:t>
            </a:r>
          </a:p>
        </p:txBody>
      </p:sp>
      <p:sp>
        <p:nvSpPr>
          <p:cNvPr id="13" name="Rectangle 12"/>
          <p:cNvSpPr/>
          <p:nvPr/>
        </p:nvSpPr>
        <p:spPr>
          <a:xfrm>
            <a:off x="10463808" y="2825552"/>
            <a:ext cx="590465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14" name="TextBox 13"/>
          <p:cNvSpPr txBox="1"/>
          <p:nvPr/>
        </p:nvSpPr>
        <p:spPr>
          <a:xfrm>
            <a:off x="11424245" y="2825552"/>
            <a:ext cx="3517310" cy="707886"/>
          </a:xfrm>
          <a:prstGeom prst="rect">
            <a:avLst/>
          </a:prstGeom>
          <a:noFill/>
        </p:spPr>
        <p:txBody>
          <a:bodyPr wrap="none" rtlCol="0">
            <a:spAutoFit/>
          </a:bodyPr>
          <a:lstStyle/>
          <a:p>
            <a:r>
              <a:rPr lang="en-GB" sz="4000" dirty="0">
                <a:latin typeface="Arial" pitchFamily="34" charset="0"/>
                <a:cs typeface="Arial" pitchFamily="34" charset="0"/>
              </a:rPr>
              <a:t>ADD – PHYS1</a:t>
            </a:r>
          </a:p>
        </p:txBody>
      </p:sp>
      <p:cxnSp>
        <p:nvCxnSpPr>
          <p:cNvPr id="16" name="Straight Arrow Connector 15"/>
          <p:cNvCxnSpPr/>
          <p:nvPr/>
        </p:nvCxnSpPr>
        <p:spPr>
          <a:xfrm>
            <a:off x="11615936" y="2249488"/>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776176" y="2249488"/>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504368" y="2249488"/>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1615936" y="1097360"/>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3776176" y="1097360"/>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5504368" y="1097360"/>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175776" y="1529408"/>
            <a:ext cx="6336704" cy="100811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26" name="Rectangle 25"/>
          <p:cNvSpPr/>
          <p:nvPr/>
        </p:nvSpPr>
        <p:spPr>
          <a:xfrm>
            <a:off x="16896051" y="1673424"/>
            <a:ext cx="1864613" cy="707886"/>
          </a:xfrm>
          <a:prstGeom prst="rect">
            <a:avLst/>
          </a:prstGeom>
        </p:spPr>
        <p:txBody>
          <a:bodyPr vert="horz" wrap="none">
            <a:spAutoFit/>
          </a:bodyPr>
          <a:lstStyle/>
          <a:p>
            <a:r>
              <a:rPr lang="en-GB" sz="4000" dirty="0">
                <a:latin typeface="+mj-lt"/>
              </a:rPr>
              <a:t>PHYS1</a:t>
            </a:r>
          </a:p>
        </p:txBody>
      </p:sp>
      <p:sp>
        <p:nvSpPr>
          <p:cNvPr id="28" name="Rectangle 27"/>
          <p:cNvSpPr/>
          <p:nvPr/>
        </p:nvSpPr>
        <p:spPr>
          <a:xfrm>
            <a:off x="5855296" y="377280"/>
            <a:ext cx="1008112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30" name="TextBox 29"/>
          <p:cNvSpPr txBox="1"/>
          <p:nvPr/>
        </p:nvSpPr>
        <p:spPr>
          <a:xfrm>
            <a:off x="7583488" y="377280"/>
            <a:ext cx="5616624" cy="707886"/>
          </a:xfrm>
          <a:prstGeom prst="rect">
            <a:avLst/>
          </a:prstGeom>
          <a:noFill/>
        </p:spPr>
        <p:txBody>
          <a:bodyPr wrap="square" rtlCol="0">
            <a:spAutoFit/>
          </a:bodyPr>
          <a:lstStyle/>
          <a:p>
            <a:r>
              <a:rPr lang="en-GB" sz="4000" dirty="0">
                <a:latin typeface="+mj-lt"/>
              </a:rPr>
              <a:t>Time-level n   cycle = 1</a:t>
            </a:r>
          </a:p>
        </p:txBody>
      </p:sp>
      <p:cxnSp>
        <p:nvCxnSpPr>
          <p:cNvPr id="31" name="Straight Arrow Connector 30"/>
          <p:cNvCxnSpPr/>
          <p:nvPr/>
        </p:nvCxnSpPr>
        <p:spPr>
          <a:xfrm>
            <a:off x="7439472" y="2825552"/>
            <a:ext cx="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895856" y="3545632"/>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999312" y="3977680"/>
            <a:ext cx="547260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37" name="TextBox 36"/>
          <p:cNvSpPr txBox="1"/>
          <p:nvPr/>
        </p:nvSpPr>
        <p:spPr>
          <a:xfrm>
            <a:off x="7375095" y="3977680"/>
            <a:ext cx="3393878" cy="707886"/>
          </a:xfrm>
          <a:prstGeom prst="rect">
            <a:avLst/>
          </a:prstGeom>
          <a:noFill/>
        </p:spPr>
        <p:txBody>
          <a:bodyPr wrap="none" rtlCol="0">
            <a:spAutoFit/>
          </a:bodyPr>
          <a:lstStyle/>
          <a:p>
            <a:r>
              <a:rPr lang="en-GB" sz="4000" dirty="0">
                <a:latin typeface="Arial" pitchFamily="34" charset="0"/>
                <a:cs typeface="Arial" pitchFamily="34" charset="0"/>
              </a:rPr>
              <a:t>SL  (n+phys1)</a:t>
            </a:r>
          </a:p>
        </p:txBody>
      </p:sp>
      <p:sp>
        <p:nvSpPr>
          <p:cNvPr id="38" name="Rectangle 37"/>
          <p:cNvSpPr/>
          <p:nvPr/>
        </p:nvSpPr>
        <p:spPr>
          <a:xfrm>
            <a:off x="10308510" y="5273824"/>
            <a:ext cx="144016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39" name="TextBox 38"/>
          <p:cNvSpPr txBox="1"/>
          <p:nvPr/>
        </p:nvSpPr>
        <p:spPr>
          <a:xfrm>
            <a:off x="10238951" y="5288282"/>
            <a:ext cx="1579278" cy="707886"/>
          </a:xfrm>
          <a:prstGeom prst="rect">
            <a:avLst/>
          </a:prstGeom>
          <a:noFill/>
        </p:spPr>
        <p:txBody>
          <a:bodyPr wrap="none" rtlCol="0">
            <a:spAutoFit/>
          </a:bodyPr>
          <a:lstStyle/>
          <a:p>
            <a:r>
              <a:rPr lang="en-GB" sz="4000" dirty="0">
                <a:latin typeface="Arial" pitchFamily="34" charset="0"/>
                <a:cs typeface="Arial" pitchFamily="34" charset="0"/>
              </a:rPr>
              <a:t>SURF</a:t>
            </a:r>
          </a:p>
        </p:txBody>
      </p:sp>
      <p:sp>
        <p:nvSpPr>
          <p:cNvPr id="41" name="TextBox 40"/>
          <p:cNvSpPr txBox="1"/>
          <p:nvPr/>
        </p:nvSpPr>
        <p:spPr>
          <a:xfrm>
            <a:off x="10366387" y="6365226"/>
            <a:ext cx="1324401" cy="707886"/>
          </a:xfrm>
          <a:prstGeom prst="rect">
            <a:avLst/>
          </a:prstGeom>
          <a:noFill/>
        </p:spPr>
        <p:txBody>
          <a:bodyPr wrap="none" rtlCol="0">
            <a:spAutoFit/>
          </a:bodyPr>
          <a:lstStyle/>
          <a:p>
            <a:r>
              <a:rPr lang="en-GB" sz="4000" dirty="0">
                <a:latin typeface="+mj-lt"/>
              </a:rPr>
              <a:t>CON</a:t>
            </a:r>
          </a:p>
        </p:txBody>
      </p:sp>
      <p:sp>
        <p:nvSpPr>
          <p:cNvPr id="42" name="Rectangle 41"/>
          <p:cNvSpPr/>
          <p:nvPr/>
        </p:nvSpPr>
        <p:spPr>
          <a:xfrm>
            <a:off x="10415116" y="6405296"/>
            <a:ext cx="115212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43" name="Straight Arrow Connector 42"/>
          <p:cNvCxnSpPr/>
          <p:nvPr/>
        </p:nvCxnSpPr>
        <p:spPr>
          <a:xfrm>
            <a:off x="11048314" y="5973248"/>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0656753" y="7427264"/>
            <a:ext cx="811441" cy="707886"/>
          </a:xfrm>
          <a:prstGeom prst="rect">
            <a:avLst/>
          </a:prstGeom>
          <a:noFill/>
        </p:spPr>
        <p:txBody>
          <a:bodyPr wrap="none" rtlCol="0">
            <a:spAutoFit/>
          </a:bodyPr>
          <a:lstStyle/>
          <a:p>
            <a:r>
              <a:rPr lang="en-GB" sz="4000" dirty="0">
                <a:latin typeface="Arial" pitchFamily="34" charset="0"/>
                <a:cs typeface="Arial" pitchFamily="34" charset="0"/>
              </a:rPr>
              <a:t>BL</a:t>
            </a:r>
          </a:p>
        </p:txBody>
      </p:sp>
      <p:sp>
        <p:nvSpPr>
          <p:cNvPr id="47" name="Rectangle 46"/>
          <p:cNvSpPr/>
          <p:nvPr/>
        </p:nvSpPr>
        <p:spPr>
          <a:xfrm>
            <a:off x="10622694" y="7514204"/>
            <a:ext cx="72008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48" name="Straight Arrow Connector 47"/>
          <p:cNvCxnSpPr/>
          <p:nvPr/>
        </p:nvCxnSpPr>
        <p:spPr>
          <a:xfrm>
            <a:off x="11030560" y="7095152"/>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0164494" y="5181160"/>
            <a:ext cx="1728192" cy="31683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51" name="Rectangle 50"/>
          <p:cNvSpPr/>
          <p:nvPr/>
        </p:nvSpPr>
        <p:spPr>
          <a:xfrm>
            <a:off x="12192000" y="5031960"/>
            <a:ext cx="853182" cy="3434915"/>
          </a:xfrm>
          <a:prstGeom prst="rect">
            <a:avLst/>
          </a:prstGeom>
        </p:spPr>
        <p:txBody>
          <a:bodyPr vert="wordArtVert" wrap="none">
            <a:spAutoFit/>
          </a:bodyPr>
          <a:lstStyle/>
          <a:p>
            <a:r>
              <a:rPr lang="en-GB" sz="4000" dirty="0">
                <a:latin typeface="+mj-lt"/>
              </a:rPr>
              <a:t>PHYS2</a:t>
            </a:r>
          </a:p>
        </p:txBody>
      </p:sp>
      <p:sp>
        <p:nvSpPr>
          <p:cNvPr id="53" name="Rectangle 52"/>
          <p:cNvSpPr/>
          <p:nvPr/>
        </p:nvSpPr>
        <p:spPr>
          <a:xfrm>
            <a:off x="6808519" y="8730208"/>
            <a:ext cx="4519186" cy="707886"/>
          </a:xfrm>
          <a:prstGeom prst="rect">
            <a:avLst/>
          </a:prstGeom>
        </p:spPr>
        <p:txBody>
          <a:bodyPr wrap="none">
            <a:spAutoFit/>
          </a:bodyPr>
          <a:lstStyle/>
          <a:p>
            <a:r>
              <a:rPr lang="en-GB" sz="4000" dirty="0">
                <a:latin typeface="Arial" pitchFamily="34" charset="0"/>
                <a:cs typeface="Arial" pitchFamily="34" charset="0"/>
              </a:rPr>
              <a:t>HELM  (SL, phys2)</a:t>
            </a:r>
          </a:p>
        </p:txBody>
      </p:sp>
      <p:cxnSp>
        <p:nvCxnSpPr>
          <p:cNvPr id="54" name="Straight Arrow Connector 53"/>
          <p:cNvCxnSpPr/>
          <p:nvPr/>
        </p:nvCxnSpPr>
        <p:spPr>
          <a:xfrm>
            <a:off x="8618214" y="4841776"/>
            <a:ext cx="0" cy="38884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287344" y="8730208"/>
            <a:ext cx="576064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57" name="Straight Arrow Connector 56"/>
          <p:cNvCxnSpPr/>
          <p:nvPr/>
        </p:nvCxnSpPr>
        <p:spPr>
          <a:xfrm>
            <a:off x="10982734" y="8105440"/>
            <a:ext cx="0" cy="6675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969074" y="9897924"/>
            <a:ext cx="3692036" cy="707886"/>
          </a:xfrm>
          <a:prstGeom prst="rect">
            <a:avLst/>
          </a:prstGeom>
          <a:noFill/>
        </p:spPr>
        <p:txBody>
          <a:bodyPr wrap="none" rtlCol="0">
            <a:spAutoFit/>
          </a:bodyPr>
          <a:lstStyle/>
          <a:p>
            <a:r>
              <a:rPr lang="en-GB" sz="4000" dirty="0">
                <a:latin typeface="Arial" pitchFamily="34" charset="0"/>
                <a:cs typeface="Arial" pitchFamily="34" charset="0"/>
              </a:rPr>
              <a:t>cycle=cycle + 1</a:t>
            </a:r>
          </a:p>
        </p:txBody>
      </p:sp>
      <p:sp>
        <p:nvSpPr>
          <p:cNvPr id="61" name="Rectangle 60"/>
          <p:cNvSpPr/>
          <p:nvPr/>
        </p:nvSpPr>
        <p:spPr>
          <a:xfrm>
            <a:off x="7626178" y="11168158"/>
            <a:ext cx="1938351" cy="707886"/>
          </a:xfrm>
          <a:prstGeom prst="rect">
            <a:avLst/>
          </a:prstGeom>
        </p:spPr>
        <p:txBody>
          <a:bodyPr wrap="none">
            <a:spAutoFit/>
          </a:bodyPr>
          <a:lstStyle/>
          <a:p>
            <a:r>
              <a:rPr lang="en-GB" sz="4000" dirty="0">
                <a:latin typeface="Arial" pitchFamily="34" charset="0"/>
                <a:cs typeface="Arial" pitchFamily="34" charset="0"/>
              </a:rPr>
              <a:t>cycle&lt;3</a:t>
            </a:r>
          </a:p>
        </p:txBody>
      </p:sp>
      <p:sp>
        <p:nvSpPr>
          <p:cNvPr id="63" name="TextBox 62"/>
          <p:cNvSpPr txBox="1"/>
          <p:nvPr/>
        </p:nvSpPr>
        <p:spPr>
          <a:xfrm>
            <a:off x="4336106" y="11162130"/>
            <a:ext cx="576064" cy="707886"/>
          </a:xfrm>
          <a:prstGeom prst="rect">
            <a:avLst/>
          </a:prstGeom>
          <a:noFill/>
        </p:spPr>
        <p:txBody>
          <a:bodyPr wrap="square" rtlCol="0">
            <a:spAutoFit/>
          </a:bodyPr>
          <a:lstStyle/>
          <a:p>
            <a:r>
              <a:rPr lang="en-GB" sz="4000" dirty="0">
                <a:latin typeface="Arial Black" pitchFamily="34" charset="0"/>
              </a:rPr>
              <a:t>Y</a:t>
            </a:r>
          </a:p>
        </p:txBody>
      </p:sp>
      <p:sp>
        <p:nvSpPr>
          <p:cNvPr id="64" name="Rectangle 63"/>
          <p:cNvSpPr/>
          <p:nvPr/>
        </p:nvSpPr>
        <p:spPr>
          <a:xfrm>
            <a:off x="8250316" y="12423710"/>
            <a:ext cx="864096" cy="707886"/>
          </a:xfrm>
          <a:prstGeom prst="rect">
            <a:avLst/>
          </a:prstGeom>
        </p:spPr>
        <p:txBody>
          <a:bodyPr wrap="square">
            <a:spAutoFit/>
          </a:bodyPr>
          <a:lstStyle/>
          <a:p>
            <a:r>
              <a:rPr lang="en-GB" sz="4000" dirty="0">
                <a:latin typeface="Arial Black" pitchFamily="34" charset="0"/>
              </a:rPr>
              <a:t>N</a:t>
            </a:r>
          </a:p>
        </p:txBody>
      </p:sp>
      <p:sp>
        <p:nvSpPr>
          <p:cNvPr id="65" name="TextBox 64"/>
          <p:cNvSpPr txBox="1"/>
          <p:nvPr/>
        </p:nvSpPr>
        <p:spPr>
          <a:xfrm>
            <a:off x="11387066" y="12269882"/>
            <a:ext cx="3563796" cy="707886"/>
          </a:xfrm>
          <a:prstGeom prst="rect">
            <a:avLst/>
          </a:prstGeom>
          <a:noFill/>
        </p:spPr>
        <p:txBody>
          <a:bodyPr wrap="none" rtlCol="0">
            <a:spAutoFit/>
          </a:bodyPr>
          <a:lstStyle/>
          <a:p>
            <a:r>
              <a:rPr lang="en-GB" sz="4000" dirty="0">
                <a:latin typeface="Arial" pitchFamily="34" charset="0"/>
                <a:cs typeface="Arial" pitchFamily="34" charset="0"/>
              </a:rPr>
              <a:t>Time-level n+1</a:t>
            </a:r>
          </a:p>
        </p:txBody>
      </p:sp>
      <p:sp>
        <p:nvSpPr>
          <p:cNvPr id="70" name="Rectangle 69"/>
          <p:cNvSpPr/>
          <p:nvPr/>
        </p:nvSpPr>
        <p:spPr>
          <a:xfrm>
            <a:off x="6920894" y="9986774"/>
            <a:ext cx="374441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71" name="Rectangle 70"/>
          <p:cNvSpPr/>
          <p:nvPr/>
        </p:nvSpPr>
        <p:spPr>
          <a:xfrm>
            <a:off x="7466086" y="11163202"/>
            <a:ext cx="23042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72" name="Oval 71"/>
          <p:cNvSpPr/>
          <p:nvPr/>
        </p:nvSpPr>
        <p:spPr>
          <a:xfrm>
            <a:off x="8258174" y="12444594"/>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75" name="Straight Arrow Connector 74"/>
          <p:cNvCxnSpPr/>
          <p:nvPr/>
        </p:nvCxnSpPr>
        <p:spPr>
          <a:xfrm rot="10800000" flipH="1">
            <a:off x="4994962" y="11595250"/>
            <a:ext cx="2471124" cy="1147"/>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4703168" y="4409728"/>
            <a:ext cx="4"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703168" y="4409728"/>
            <a:ext cx="12961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618214" y="9450289"/>
            <a:ext cx="0" cy="5364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11238682" y="12282268"/>
            <a:ext cx="3888432" cy="809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120" name="Straight Arrow Connector 119"/>
          <p:cNvCxnSpPr/>
          <p:nvPr/>
        </p:nvCxnSpPr>
        <p:spPr>
          <a:xfrm>
            <a:off x="8618214" y="12027298"/>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11062472" y="4856234"/>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8593332" y="10763706"/>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4243293" y="11149936"/>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58" name="Rectangle 57"/>
          <p:cNvSpPr/>
          <p:nvPr/>
        </p:nvSpPr>
        <p:spPr>
          <a:xfrm>
            <a:off x="3048000" y="6281936"/>
            <a:ext cx="42474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59" name="Rectangle 58"/>
          <p:cNvSpPr/>
          <p:nvPr/>
        </p:nvSpPr>
        <p:spPr>
          <a:xfrm>
            <a:off x="3056844" y="5673300"/>
            <a:ext cx="4459875" cy="1631216"/>
          </a:xfrm>
          <a:prstGeom prst="rect">
            <a:avLst/>
          </a:prstGeom>
        </p:spPr>
        <p:txBody>
          <a:bodyPr wrap="none">
            <a:spAutoFit/>
          </a:bodyPr>
          <a:lstStyle/>
          <a:p>
            <a:r>
              <a:rPr lang="en-GB" sz="4000" b="1" dirty="0" err="1">
                <a:latin typeface="Arial" pitchFamily="34" charset="0"/>
                <a:cs typeface="Arial" pitchFamily="34" charset="0"/>
              </a:rPr>
              <a:t>u_adv</a:t>
            </a:r>
            <a:r>
              <a:rPr lang="en-GB" sz="4000" dirty="0">
                <a:latin typeface="Arial" pitchFamily="34" charset="0"/>
                <a:cs typeface="Arial" pitchFamily="34" charset="0"/>
              </a:rPr>
              <a:t> = </a:t>
            </a:r>
            <a:r>
              <a:rPr lang="en-GB" sz="4000" b="1" dirty="0">
                <a:latin typeface="Arial" pitchFamily="34" charset="0"/>
                <a:cs typeface="Arial" pitchFamily="34" charset="0"/>
              </a:rPr>
              <a:t>u</a:t>
            </a:r>
            <a:r>
              <a:rPr lang="en-GB" sz="4000" dirty="0">
                <a:latin typeface="Arial" pitchFamily="34" charset="0"/>
                <a:cs typeface="Arial" pitchFamily="34" charset="0"/>
              </a:rPr>
              <a:t>(Helm)</a:t>
            </a:r>
            <a:r>
              <a:rPr lang="en-GB" sz="10000" dirty="0">
                <a:latin typeface="Arial" pitchFamily="34" charset="0"/>
                <a:cs typeface="Arial" pitchFamily="34" charset="0"/>
              </a:rPr>
              <a:t> </a:t>
            </a:r>
            <a:endParaRPr lang="en-GB" sz="10000" dirty="0"/>
          </a:p>
        </p:txBody>
      </p:sp>
      <p:cxnSp>
        <p:nvCxnSpPr>
          <p:cNvPr id="62" name="Straight Arrow Connector 61"/>
          <p:cNvCxnSpPr>
            <a:stCxn id="127" idx="0"/>
          </p:cNvCxnSpPr>
          <p:nvPr/>
        </p:nvCxnSpPr>
        <p:spPr>
          <a:xfrm flipV="1">
            <a:off x="4641750" y="7119061"/>
            <a:ext cx="2" cy="40171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5945226" y="1961456"/>
            <a:ext cx="3334567" cy="707886"/>
          </a:xfrm>
          <a:prstGeom prst="rect">
            <a:avLst/>
          </a:prstGeom>
        </p:spPr>
        <p:txBody>
          <a:bodyPr wrap="none">
            <a:spAutoFit/>
          </a:bodyPr>
          <a:lstStyle/>
          <a:p>
            <a:r>
              <a:rPr lang="en-GB" sz="4000" b="1" dirty="0" err="1">
                <a:latin typeface="Arial" pitchFamily="34" charset="0"/>
                <a:cs typeface="Arial" pitchFamily="34" charset="0"/>
              </a:rPr>
              <a:t>u_adv</a:t>
            </a:r>
            <a:r>
              <a:rPr lang="en-GB" sz="4000" dirty="0">
                <a:latin typeface="Arial" pitchFamily="34" charset="0"/>
                <a:cs typeface="Arial" pitchFamily="34" charset="0"/>
              </a:rPr>
              <a:t> = </a:t>
            </a:r>
            <a:r>
              <a:rPr lang="en-GB" sz="4000" b="1" dirty="0">
                <a:latin typeface="Arial" pitchFamily="34" charset="0"/>
                <a:cs typeface="Arial" pitchFamily="34" charset="0"/>
              </a:rPr>
              <a:t>u</a:t>
            </a:r>
            <a:r>
              <a:rPr lang="en-GB" sz="4000" dirty="0">
                <a:latin typeface="Arial" pitchFamily="34" charset="0"/>
                <a:cs typeface="Arial" pitchFamily="34" charset="0"/>
              </a:rPr>
              <a:t>(n) </a:t>
            </a:r>
            <a:endParaRPr lang="en-GB" sz="4000" dirty="0"/>
          </a:p>
        </p:txBody>
      </p:sp>
      <p:cxnSp>
        <p:nvCxnSpPr>
          <p:cNvPr id="78" name="Straight Arrow Connector 77"/>
          <p:cNvCxnSpPr/>
          <p:nvPr/>
        </p:nvCxnSpPr>
        <p:spPr>
          <a:xfrm>
            <a:off x="7439472" y="1097360"/>
            <a:ext cx="0"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711280" y="1961456"/>
            <a:ext cx="3456384"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69" name="Straight Arrow Connector 68"/>
          <p:cNvCxnSpPr>
            <a:stCxn id="72" idx="6"/>
          </p:cNvCxnSpPr>
          <p:nvPr/>
        </p:nvCxnSpPr>
        <p:spPr>
          <a:xfrm>
            <a:off x="8978254" y="12804634"/>
            <a:ext cx="22925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97840" y="13247467"/>
            <a:ext cx="23388320" cy="400110"/>
          </a:xfrm>
          <a:prstGeom prst="rect">
            <a:avLst/>
          </a:prstGeom>
        </p:spPr>
        <p:txBody>
          <a:bodyPr wrap="square">
            <a:spAutoFit/>
          </a:bodyPr>
          <a:lstStyle/>
          <a:p>
            <a:r>
              <a:rPr lang="en-GB" sz="2000" dirty="0"/>
              <a:t>www.metoffice.gov.uk																									           © Crown Copyright 2018, Met Office</a:t>
            </a:r>
          </a:p>
        </p:txBody>
      </p:sp>
    </p:spTree>
    <p:extLst>
      <p:ext uri="{BB962C8B-B14F-4D97-AF65-F5344CB8AC3E}">
        <p14:creationId xmlns:p14="http://schemas.microsoft.com/office/powerpoint/2010/main" val="49554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0" y="12741149"/>
            <a:ext cx="24384000" cy="945380"/>
          </a:xfrm>
        </p:spPr>
        <p:txBody>
          <a:bodyPr/>
          <a:lstStyle/>
          <a:p>
            <a:r>
              <a:rPr lang="en-GB" dirty="0"/>
              <a:t>www.metoffice.gov.uk																										                       © Crown Copyright 2018, Met Office</a:t>
            </a:r>
          </a:p>
        </p:txBody>
      </p:sp>
      <mc:AlternateContent xmlns:mc="http://schemas.openxmlformats.org/markup-compatibility/2006" xmlns:a14="http://schemas.microsoft.com/office/drawing/2010/main">
        <mc:Choice Requires="a14">
          <p:sp>
            <p:nvSpPr>
              <p:cNvPr id="8" name="TextBox 7"/>
              <p:cNvSpPr txBox="1"/>
              <p:nvPr/>
            </p:nvSpPr>
            <p:spPr>
              <a:xfrm>
                <a:off x="1418976" y="2111324"/>
                <a:ext cx="19513291" cy="842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l"/>
                <a14:m>
                  <m:oMathPara xmlns:m="http://schemas.openxmlformats.org/officeDocument/2006/math">
                    <m:oMathParaPr>
                      <m:jc m:val="centerGroup"/>
                    </m:oMathParaPr>
                    <m:oMath xmlns:m="http://schemas.openxmlformats.org/officeDocument/2006/math">
                      <m:sSup>
                        <m:sSupPr>
                          <m:ctrlPr>
                            <a:rPr lang="en-GB" sz="5400" b="1" i="1" smtClean="0">
                              <a:solidFill>
                                <a:schemeClr val="tx1"/>
                              </a:solidFill>
                              <a:latin typeface="Cambria Math" panose="02040503050406030204" pitchFamily="18" charset="0"/>
                              <a:ea typeface="Cambria Math" panose="02040503050406030204" pitchFamily="18" charset="0"/>
                            </a:rPr>
                          </m:ctrlPr>
                        </m:sSupPr>
                        <m:e>
                          <m:r>
                            <a:rPr lang="en-GB" sz="5400" b="1" i="1" smtClean="0">
                              <a:solidFill>
                                <a:schemeClr val="tx1"/>
                              </a:solidFill>
                              <a:latin typeface="Cambria Math" panose="02040503050406030204" pitchFamily="18" charset="0"/>
                              <a:ea typeface="Cambria Math" panose="02040503050406030204" pitchFamily="18" charset="0"/>
                            </a:rPr>
                            <m:t>(</m:t>
                          </m:r>
                          <m:r>
                            <a:rPr lang="en-GB" sz="5400" b="1" i="1">
                              <a:solidFill>
                                <a:schemeClr val="tx1"/>
                              </a:solidFill>
                              <a:latin typeface="Cambria Math" panose="02040503050406030204" pitchFamily="18" charset="0"/>
                            </a:rPr>
                            <m:t>𝑿</m:t>
                          </m:r>
                          <m:r>
                            <a:rPr lang="en-GB" sz="5400" i="1">
                              <a:solidFill>
                                <a:schemeClr val="tx1"/>
                              </a:solidFill>
                              <a:latin typeface="Cambria Math" panose="02040503050406030204" pitchFamily="18" charset="0"/>
                            </a:rPr>
                            <m:t>−</m:t>
                          </m:r>
                          <m:r>
                            <a:rPr lang="en-GB" sz="5400" i="1">
                              <a:solidFill>
                                <a:schemeClr val="tx1"/>
                              </a:solidFill>
                              <a:latin typeface="Cambria Math" panose="02040503050406030204" pitchFamily="18" charset="0"/>
                              <a:ea typeface="Cambria Math" panose="02040503050406030204" pitchFamily="18" charset="0"/>
                            </a:rPr>
                            <m:t>𝛼</m:t>
                          </m:r>
                          <m:r>
                            <m:rPr>
                              <m:sty m:val="p"/>
                            </m:rPr>
                            <a:rPr lang="el-GR" sz="5400" i="1">
                              <a:solidFill>
                                <a:schemeClr val="tx1"/>
                              </a:solidFill>
                              <a:latin typeface="Cambria Math" panose="02040503050406030204" pitchFamily="18" charset="0"/>
                              <a:ea typeface="Cambria Math" panose="02040503050406030204" pitchFamily="18" charset="0"/>
                            </a:rPr>
                            <m:t>Δ</m:t>
                          </m:r>
                          <m:r>
                            <a:rPr lang="en-GB" sz="5400" i="1">
                              <a:solidFill>
                                <a:schemeClr val="tx1"/>
                              </a:solidFill>
                              <a:latin typeface="Cambria Math" panose="02040503050406030204" pitchFamily="18" charset="0"/>
                              <a:ea typeface="Cambria Math" panose="02040503050406030204" pitchFamily="18" charset="0"/>
                            </a:rPr>
                            <m:t>𝑡</m:t>
                          </m:r>
                          <m:r>
                            <a:rPr lang="en-GB" sz="5400" b="1" i="1">
                              <a:solidFill>
                                <a:schemeClr val="tx1"/>
                              </a:solidFill>
                              <a:latin typeface="Cambria Math" panose="02040503050406030204" pitchFamily="18" charset="0"/>
                              <a:ea typeface="Cambria Math" panose="02040503050406030204" pitchFamily="18" charset="0"/>
                            </a:rPr>
                            <m:t>𝑳</m:t>
                          </m:r>
                          <m:r>
                            <a:rPr lang="en-GB" sz="5400" b="1" i="1" smtClean="0">
                              <a:solidFill>
                                <a:schemeClr val="tx1"/>
                              </a:solidFill>
                              <a:latin typeface="Cambria Math" panose="02040503050406030204" pitchFamily="18" charset="0"/>
                              <a:ea typeface="Cambria Math" panose="02040503050406030204" pitchFamily="18" charset="0"/>
                            </a:rPr>
                            <m:t>)</m:t>
                          </m:r>
                        </m:e>
                        <m:sup>
                          <m:r>
                            <a:rPr lang="en-GB" sz="5400" b="0" i="1" smtClean="0">
                              <a:solidFill>
                                <a:schemeClr val="tx1"/>
                              </a:solidFill>
                              <a:latin typeface="Cambria Math" panose="02040503050406030204" pitchFamily="18" charset="0"/>
                              <a:ea typeface="Cambria Math" panose="02040503050406030204" pitchFamily="18" charset="0"/>
                            </a:rPr>
                            <m:t>𝑛</m:t>
                          </m:r>
                          <m:r>
                            <a:rPr lang="en-GB" sz="5400" b="0" i="1" smtClean="0">
                              <a:solidFill>
                                <a:schemeClr val="tx1"/>
                              </a:solidFill>
                              <a:latin typeface="Cambria Math" panose="02040503050406030204" pitchFamily="18" charset="0"/>
                              <a:ea typeface="Cambria Math" panose="02040503050406030204" pitchFamily="18" charset="0"/>
                            </a:rPr>
                            <m:t>+1</m:t>
                          </m:r>
                        </m:sup>
                      </m:sSup>
                      <m:r>
                        <a:rPr lang="en-GB" sz="5400" b="1" i="1" smtClean="0">
                          <a:solidFill>
                            <a:schemeClr val="tx1"/>
                          </a:solidFill>
                          <a:latin typeface="Cambria Math" panose="02040503050406030204" pitchFamily="18" charset="0"/>
                          <a:ea typeface="Cambria Math" panose="02040503050406030204" pitchFamily="18" charset="0"/>
                        </a:rPr>
                        <m:t>=</m:t>
                      </m:r>
                      <m:sSubSup>
                        <m:sSubSupPr>
                          <m:ctrlPr>
                            <a:rPr lang="en-GB" sz="5400" b="1" i="1">
                              <a:solidFill>
                                <a:schemeClr val="tx1"/>
                              </a:solidFill>
                              <a:latin typeface="Cambria Math" panose="02040503050406030204" pitchFamily="18" charset="0"/>
                            </a:rPr>
                          </m:ctrlPr>
                        </m:sSubSupPr>
                        <m:e>
                          <m:r>
                            <a:rPr lang="en-GB" sz="5400" b="1" i="1">
                              <a:solidFill>
                                <a:schemeClr val="tx1"/>
                              </a:solidFill>
                              <a:latin typeface="Cambria Math" panose="02040503050406030204" pitchFamily="18" charset="0"/>
                            </a:rPr>
                            <m:t>[</m:t>
                          </m:r>
                          <m:r>
                            <a:rPr lang="en-GB" sz="5400" b="1" i="1">
                              <a:solidFill>
                                <a:schemeClr val="tx1"/>
                              </a:solidFill>
                              <a:latin typeface="Cambria Math" panose="02040503050406030204" pitchFamily="18" charset="0"/>
                            </a:rPr>
                            <m:t>𝑿</m:t>
                          </m:r>
                          <m:r>
                            <a:rPr lang="en-GB" sz="5400" b="1" i="1">
                              <a:solidFill>
                                <a:schemeClr val="tx1"/>
                              </a:solidFill>
                              <a:latin typeface="Cambria Math" panose="02040503050406030204" pitchFamily="18" charset="0"/>
                            </a:rPr>
                            <m:t>+</m:t>
                          </m:r>
                          <m:d>
                            <m:dPr>
                              <m:ctrlPr>
                                <a:rPr lang="en-GB" sz="5400" b="1" i="1">
                                  <a:solidFill>
                                    <a:schemeClr val="tx1"/>
                                  </a:solidFill>
                                  <a:latin typeface="Cambria Math" panose="02040503050406030204" pitchFamily="18" charset="0"/>
                                </a:rPr>
                              </m:ctrlPr>
                            </m:dPr>
                            <m:e>
                              <m:r>
                                <a:rPr lang="en-GB" sz="5400" i="1">
                                  <a:solidFill>
                                    <a:schemeClr val="tx1"/>
                                  </a:solidFill>
                                  <a:latin typeface="Cambria Math" panose="02040503050406030204" pitchFamily="18" charset="0"/>
                                </a:rPr>
                                <m:t>1−</m:t>
                              </m:r>
                              <m:r>
                                <a:rPr lang="en-GB" sz="5400" i="1">
                                  <a:solidFill>
                                    <a:schemeClr val="tx1"/>
                                  </a:solidFill>
                                  <a:latin typeface="Cambria Math" panose="02040503050406030204" pitchFamily="18" charset="0"/>
                                  <a:ea typeface="Cambria Math" panose="02040503050406030204" pitchFamily="18" charset="0"/>
                                </a:rPr>
                                <m:t>𝛼</m:t>
                              </m:r>
                            </m:e>
                          </m:d>
                          <m:r>
                            <m:rPr>
                              <m:sty m:val="p"/>
                            </m:rPr>
                            <a:rPr lang="el-GR" sz="5400" i="1">
                              <a:solidFill>
                                <a:schemeClr val="tx1"/>
                              </a:solidFill>
                              <a:latin typeface="Cambria Math" panose="02040503050406030204" pitchFamily="18" charset="0"/>
                              <a:ea typeface="Cambria Math" panose="02040503050406030204" pitchFamily="18" charset="0"/>
                            </a:rPr>
                            <m:t>Δ</m:t>
                          </m:r>
                          <m:r>
                            <a:rPr lang="en-GB" sz="5400" i="1">
                              <a:solidFill>
                                <a:schemeClr val="tx1"/>
                              </a:solidFill>
                              <a:latin typeface="Cambria Math" panose="02040503050406030204" pitchFamily="18" charset="0"/>
                              <a:ea typeface="Cambria Math" panose="02040503050406030204" pitchFamily="18" charset="0"/>
                            </a:rPr>
                            <m:t>𝑡</m:t>
                          </m:r>
                          <m:d>
                            <m:dPr>
                              <m:ctrlPr>
                                <a:rPr lang="en-GB" sz="5400" i="1">
                                  <a:solidFill>
                                    <a:schemeClr val="tx1"/>
                                  </a:solidFill>
                                  <a:latin typeface="Cambria Math" panose="02040503050406030204" pitchFamily="18" charset="0"/>
                                  <a:ea typeface="Cambria Math" panose="02040503050406030204" pitchFamily="18" charset="0"/>
                                </a:rPr>
                              </m:ctrlPr>
                            </m:dPr>
                            <m:e>
                              <m:r>
                                <a:rPr lang="en-GB" sz="5400" b="1" i="1">
                                  <a:solidFill>
                                    <a:schemeClr val="tx1"/>
                                  </a:solidFill>
                                  <a:latin typeface="Cambria Math" panose="02040503050406030204" pitchFamily="18" charset="0"/>
                                  <a:ea typeface="Cambria Math" panose="02040503050406030204" pitchFamily="18" charset="0"/>
                                </a:rPr>
                                <m:t>𝑳</m:t>
                              </m:r>
                              <m:r>
                                <a:rPr lang="en-GB" sz="5400" i="1">
                                  <a:solidFill>
                                    <a:schemeClr val="tx1"/>
                                  </a:solidFill>
                                  <a:latin typeface="Cambria Math" panose="02040503050406030204" pitchFamily="18" charset="0"/>
                                  <a:ea typeface="Cambria Math" panose="02040503050406030204" pitchFamily="18" charset="0"/>
                                </a:rPr>
                                <m:t>+</m:t>
                              </m:r>
                              <m:r>
                                <a:rPr lang="en-GB" sz="5400" b="1" i="1">
                                  <a:solidFill>
                                    <a:schemeClr val="tx1"/>
                                  </a:solidFill>
                                  <a:latin typeface="Cambria Math" panose="02040503050406030204" pitchFamily="18" charset="0"/>
                                  <a:ea typeface="Cambria Math" panose="02040503050406030204" pitchFamily="18" charset="0"/>
                                </a:rPr>
                                <m:t>𝑵</m:t>
                              </m:r>
                            </m:e>
                          </m:d>
                          <m:r>
                            <a:rPr lang="en-GB" sz="5400" b="1" i="1">
                              <a:solidFill>
                                <a:schemeClr val="tx1"/>
                              </a:solidFill>
                              <a:latin typeface="Cambria Math" panose="02040503050406030204" pitchFamily="18" charset="0"/>
                              <a:ea typeface="Cambria Math" panose="02040503050406030204" pitchFamily="18" charset="0"/>
                            </a:rPr>
                            <m:t>+</m:t>
                          </m:r>
                          <m:r>
                            <m:rPr>
                              <m:sty m:val="p"/>
                            </m:rPr>
                            <a:rPr lang="el-GR" sz="5400" i="1" dirty="0">
                              <a:solidFill>
                                <a:schemeClr val="tx1"/>
                              </a:solidFill>
                              <a:latin typeface="Cambria Math" panose="02040503050406030204" pitchFamily="18" charset="0"/>
                              <a:ea typeface="Cambria Math" panose="02040503050406030204" pitchFamily="18" charset="0"/>
                            </a:rPr>
                            <m:t>Δ</m:t>
                          </m:r>
                          <m:r>
                            <a:rPr lang="en-GB" sz="5400" i="1" dirty="0">
                              <a:solidFill>
                                <a:schemeClr val="tx1"/>
                              </a:solidFill>
                              <a:latin typeface="Cambria Math" panose="02040503050406030204" pitchFamily="18" charset="0"/>
                              <a:ea typeface="Cambria Math" panose="02040503050406030204" pitchFamily="18" charset="0"/>
                            </a:rPr>
                            <m:t>𝑡</m:t>
                          </m:r>
                          <m:r>
                            <a:rPr lang="en-GB" sz="5400" b="1" i="1" dirty="0">
                              <a:solidFill>
                                <a:schemeClr val="tx1"/>
                              </a:solidFill>
                              <a:latin typeface="Cambria Math" panose="02040503050406030204" pitchFamily="18" charset="0"/>
                              <a:ea typeface="Cambria Math" panose="02040503050406030204" pitchFamily="18" charset="0"/>
                            </a:rPr>
                            <m:t>𝑺</m:t>
                          </m:r>
                          <m:r>
                            <a:rPr lang="en-GB" sz="5400" b="1" i="1">
                              <a:solidFill>
                                <a:schemeClr val="tx1"/>
                              </a:solidFill>
                              <a:latin typeface="Cambria Math" panose="02040503050406030204" pitchFamily="18" charset="0"/>
                            </a:rPr>
                            <m:t>]</m:t>
                          </m:r>
                        </m:e>
                        <m:sub>
                          <m:r>
                            <a:rPr lang="en-GB" sz="5400" i="1">
                              <a:solidFill>
                                <a:schemeClr val="tx1"/>
                              </a:solidFill>
                              <a:latin typeface="Cambria Math" panose="02040503050406030204" pitchFamily="18" charset="0"/>
                            </a:rPr>
                            <m:t>𝑑</m:t>
                          </m:r>
                        </m:sub>
                        <m:sup>
                          <m:r>
                            <a:rPr lang="en-GB" sz="5400" i="1">
                              <a:solidFill>
                                <a:schemeClr val="tx1"/>
                              </a:solidFill>
                              <a:latin typeface="Cambria Math" panose="02040503050406030204" pitchFamily="18" charset="0"/>
                            </a:rPr>
                            <m:t>𝑛</m:t>
                          </m:r>
                        </m:sup>
                      </m:sSubSup>
                      <m:r>
                        <a:rPr lang="en-GB" sz="5400" b="1" i="1" smtClean="0">
                          <a:solidFill>
                            <a:schemeClr val="tx1"/>
                          </a:solidFill>
                          <a:latin typeface="Cambria Math" panose="02040503050406030204" pitchFamily="18" charset="0"/>
                          <a:ea typeface="Cambria Math" panose="02040503050406030204" pitchFamily="18" charset="0"/>
                        </a:rPr>
                        <m:t>+</m:t>
                      </m:r>
                      <m:r>
                        <a:rPr lang="en-GB" sz="5400" b="1" i="1" smtClean="0">
                          <a:solidFill>
                            <a:schemeClr val="tx1"/>
                          </a:solidFill>
                          <a:latin typeface="Cambria Math" panose="02040503050406030204" pitchFamily="18" charset="0"/>
                          <a:ea typeface="Cambria Math" panose="02040503050406030204" pitchFamily="18" charset="0"/>
                        </a:rPr>
                        <m:t>𝛼</m:t>
                      </m:r>
                      <m:r>
                        <m:rPr>
                          <m:sty m:val="p"/>
                        </m:rPr>
                        <a:rPr lang="el-GR" sz="5400" i="1" dirty="0">
                          <a:solidFill>
                            <a:schemeClr val="tx1"/>
                          </a:solidFill>
                          <a:latin typeface="Cambria Math" panose="02040503050406030204" pitchFamily="18" charset="0"/>
                          <a:ea typeface="Cambria Math" panose="02040503050406030204" pitchFamily="18" charset="0"/>
                        </a:rPr>
                        <m:t>Δ</m:t>
                      </m:r>
                      <m:r>
                        <a:rPr lang="en-GB" sz="5400" i="1" dirty="0">
                          <a:solidFill>
                            <a:schemeClr val="tx1"/>
                          </a:solidFill>
                          <a:latin typeface="Cambria Math" panose="02040503050406030204" pitchFamily="18" charset="0"/>
                          <a:ea typeface="Cambria Math" panose="02040503050406030204" pitchFamily="18" charset="0"/>
                        </a:rPr>
                        <m:t>𝑡</m:t>
                      </m:r>
                      <m:sSup>
                        <m:sSupPr>
                          <m:ctrlPr>
                            <a:rPr lang="en-GB" sz="5400" i="1" dirty="0">
                              <a:solidFill>
                                <a:schemeClr val="tx1"/>
                              </a:solidFill>
                              <a:latin typeface="Cambria Math" panose="02040503050406030204" pitchFamily="18" charset="0"/>
                              <a:ea typeface="Cambria Math" panose="02040503050406030204" pitchFamily="18" charset="0"/>
                            </a:rPr>
                          </m:ctrlPr>
                        </m:sSupPr>
                        <m:e>
                          <m:r>
                            <a:rPr lang="en-GB" sz="5400" b="1" i="1" dirty="0" smtClean="0">
                              <a:solidFill>
                                <a:schemeClr val="tx1"/>
                              </a:solidFill>
                              <a:latin typeface="Cambria Math" panose="02040503050406030204" pitchFamily="18" charset="0"/>
                              <a:ea typeface="Cambria Math" panose="02040503050406030204" pitchFamily="18" charset="0"/>
                            </a:rPr>
                            <m:t>𝑵</m:t>
                          </m:r>
                        </m:e>
                        <m:sup>
                          <m:r>
                            <a:rPr lang="en-GB" sz="5400" b="0" i="1" dirty="0" smtClean="0">
                              <a:solidFill>
                                <a:schemeClr val="tx1"/>
                              </a:solidFill>
                              <a:latin typeface="Cambria Math" panose="02040503050406030204" pitchFamily="18" charset="0"/>
                              <a:ea typeface="Cambria Math" panose="02040503050406030204" pitchFamily="18" charset="0"/>
                            </a:rPr>
                            <m:t>∗</m:t>
                          </m:r>
                        </m:sup>
                      </m:sSup>
                      <m:r>
                        <a:rPr lang="en-GB" sz="5400" b="1" i="1" smtClean="0">
                          <a:solidFill>
                            <a:schemeClr val="tx1"/>
                          </a:solidFill>
                          <a:latin typeface="Cambria Math" panose="02040503050406030204" pitchFamily="18" charset="0"/>
                          <a:ea typeface="Cambria Math" panose="02040503050406030204" pitchFamily="18" charset="0"/>
                        </a:rPr>
                        <m:t>+</m:t>
                      </m:r>
                      <m:r>
                        <m:rPr>
                          <m:sty m:val="p"/>
                        </m:rPr>
                        <a:rPr lang="el-GR" sz="5400" i="1" dirty="0">
                          <a:solidFill>
                            <a:schemeClr val="tx1"/>
                          </a:solidFill>
                          <a:latin typeface="Cambria Math" panose="02040503050406030204" pitchFamily="18" charset="0"/>
                          <a:ea typeface="Cambria Math" panose="02040503050406030204" pitchFamily="18" charset="0"/>
                        </a:rPr>
                        <m:t>Δ</m:t>
                      </m:r>
                      <m:r>
                        <a:rPr lang="en-GB" sz="5400" i="1" dirty="0">
                          <a:solidFill>
                            <a:schemeClr val="tx1"/>
                          </a:solidFill>
                          <a:latin typeface="Cambria Math" panose="02040503050406030204" pitchFamily="18" charset="0"/>
                          <a:ea typeface="Cambria Math" panose="02040503050406030204" pitchFamily="18" charset="0"/>
                        </a:rPr>
                        <m:t>𝑡</m:t>
                      </m:r>
                      <m:sSup>
                        <m:sSupPr>
                          <m:ctrlPr>
                            <a:rPr lang="en-GB" sz="5400" i="1" dirty="0">
                              <a:solidFill>
                                <a:schemeClr val="tx1"/>
                              </a:solidFill>
                              <a:latin typeface="Cambria Math" panose="02040503050406030204" pitchFamily="18" charset="0"/>
                              <a:ea typeface="Cambria Math" panose="02040503050406030204" pitchFamily="18" charset="0"/>
                            </a:rPr>
                          </m:ctrlPr>
                        </m:sSupPr>
                        <m:e>
                          <m:r>
                            <a:rPr lang="en-GB" sz="5400" b="1" i="1" dirty="0">
                              <a:solidFill>
                                <a:schemeClr val="tx1"/>
                              </a:solidFill>
                              <a:latin typeface="Cambria Math" panose="02040503050406030204" pitchFamily="18" charset="0"/>
                              <a:ea typeface="Cambria Math" panose="02040503050406030204" pitchFamily="18" charset="0"/>
                            </a:rPr>
                            <m:t>𝑭</m:t>
                          </m:r>
                        </m:e>
                        <m:sup>
                          <m:r>
                            <a:rPr lang="en-GB" sz="5400" b="0" i="1" dirty="0" smtClean="0">
                              <a:solidFill>
                                <a:schemeClr val="tx1"/>
                              </a:solidFill>
                              <a:latin typeface="Cambria Math" panose="02040503050406030204" pitchFamily="18" charset="0"/>
                              <a:ea typeface="Cambria Math" panose="02040503050406030204" pitchFamily="18" charset="0"/>
                            </a:rPr>
                            <m:t>∗∗</m:t>
                          </m:r>
                        </m:sup>
                      </m:sSup>
                    </m:oMath>
                  </m:oMathPara>
                </a14:m>
                <a:endParaRPr kumimoji="0" lang="en-GB" sz="5400" b="0" i="0" u="none" strike="noStrike" cap="none" spc="0" normalizeH="0" baseline="0" dirty="0">
                  <a:ln>
                    <a:noFill/>
                  </a:ln>
                  <a:solidFill>
                    <a:schemeClr val="tx1"/>
                  </a:solidFill>
                  <a:effectLst/>
                  <a:uFillTx/>
                  <a:sym typeface="Helvetica Ligh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418976" y="2111324"/>
                <a:ext cx="19513291" cy="842667"/>
              </a:xfrm>
              <a:prstGeom prst="rect">
                <a:avLst/>
              </a:prstGeom>
              <a:blipFill>
                <a:blip r:embed="rId2"/>
                <a:stretch>
                  <a:fillRect/>
                </a:stretch>
              </a:blipFill>
              <a:ln w="12700" cap="flat">
                <a:noFill/>
                <a:miter lim="400000"/>
              </a:ln>
              <a:effectLst/>
            </p:spPr>
            <p:txBody>
              <a:bodyPr/>
              <a:lstStyle/>
              <a:p>
                <a:r>
                  <a:rPr lang="en-GB">
                    <a:noFill/>
                  </a:rPr>
                  <a:t> </a:t>
                </a:r>
              </a:p>
            </p:txBody>
          </p:sp>
        </mc:Fallback>
      </mc:AlternateContent>
      <p:sp>
        <p:nvSpPr>
          <p:cNvPr id="10" name="TextBox 9"/>
          <p:cNvSpPr txBox="1"/>
          <p:nvPr/>
        </p:nvSpPr>
        <p:spPr>
          <a:xfrm>
            <a:off x="6749003" y="561669"/>
            <a:ext cx="7585409"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6000" dirty="0">
                <a:solidFill>
                  <a:schemeClr val="tx1"/>
                </a:solidFill>
              </a:rPr>
              <a:t>Physics </a:t>
            </a:r>
            <a:r>
              <a:rPr kumimoji="0" lang="en-GB" sz="6000" b="0" i="0" u="none" strike="noStrike" cap="none" spc="0" normalizeH="0" baseline="0" dirty="0">
                <a:ln>
                  <a:noFill/>
                </a:ln>
                <a:solidFill>
                  <a:schemeClr val="tx1"/>
                </a:solidFill>
                <a:effectLst/>
                <a:uFillTx/>
                <a:latin typeface="+mn-lt"/>
                <a:ea typeface="+mn-ea"/>
                <a:cs typeface="+mn-cs"/>
                <a:sym typeface="Helvetica Light"/>
              </a:rPr>
              <a:t>time stepping</a:t>
            </a:r>
          </a:p>
        </p:txBody>
      </p:sp>
      <mc:AlternateContent xmlns:mc="http://schemas.openxmlformats.org/markup-compatibility/2006" xmlns:a14="http://schemas.microsoft.com/office/drawing/2010/main">
        <mc:Choice Requires="a14">
          <p:sp>
            <p:nvSpPr>
              <p:cNvPr id="15" name="Rectangle 14"/>
              <p:cNvSpPr/>
              <p:nvPr/>
            </p:nvSpPr>
            <p:spPr>
              <a:xfrm>
                <a:off x="1066730" y="5450074"/>
                <a:ext cx="1815818" cy="923330"/>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n-GB" sz="5400" b="1" i="1">
                          <a:solidFill>
                            <a:schemeClr val="tx1"/>
                          </a:solidFill>
                          <a:latin typeface="Cambria Math" panose="02040503050406030204" pitchFamily="18" charset="0"/>
                        </a:rPr>
                        <m:t>𝑭</m:t>
                      </m:r>
                      <m:r>
                        <a:rPr lang="en-GB" sz="5400" i="1">
                          <a:solidFill>
                            <a:schemeClr val="tx1"/>
                          </a:solidFill>
                          <a:latin typeface="Cambria Math" panose="02040503050406030204" pitchFamily="18" charset="0"/>
                        </a:rPr>
                        <m:t>𝑎𝑠𝑡</m:t>
                      </m:r>
                    </m:oMath>
                  </m:oMathPara>
                </a14:m>
                <a:endParaRPr lang="en-GB" sz="5400" dirty="0">
                  <a:solidFill>
                    <a:schemeClr val="tx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6730" y="5450074"/>
                <a:ext cx="1815818" cy="923330"/>
              </a:xfrm>
              <a:prstGeom prst="rect">
                <a:avLst/>
              </a:prstGeom>
              <a:blipFill>
                <a:blip r:embed="rId3"/>
                <a:stretch>
                  <a:fillRect/>
                </a:stretch>
              </a:blipFill>
            </p:spPr>
            <p:txBody>
              <a:bodyPr/>
              <a:lstStyle/>
              <a:p>
                <a:r>
                  <a:rPr lang="en-GB">
                    <a:noFill/>
                  </a:rPr>
                  <a:t> </a:t>
                </a:r>
              </a:p>
            </p:txBody>
          </p:sp>
        </mc:Fallback>
      </mc:AlternateContent>
      <p:sp>
        <p:nvSpPr>
          <p:cNvPr id="16" name="TextBox 15"/>
          <p:cNvSpPr txBox="1"/>
          <p:nvPr/>
        </p:nvSpPr>
        <p:spPr>
          <a:xfrm>
            <a:off x="6749003" y="3534406"/>
            <a:ext cx="850232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p</a:t>
            </a:r>
            <a:r>
              <a:rPr kumimoji="0" lang="en-GB" sz="4000" b="0" i="0" u="none" strike="noStrike" cap="none" spc="0" normalizeH="0" baseline="0" dirty="0">
                <a:ln>
                  <a:noFill/>
                </a:ln>
                <a:solidFill>
                  <a:schemeClr val="tx1"/>
                </a:solidFill>
                <a:effectLst/>
                <a:uFillTx/>
                <a:latin typeface="+mn-lt"/>
                <a:ea typeface="+mn-ea"/>
                <a:cs typeface="+mn-cs"/>
                <a:sym typeface="Helvetica Light"/>
              </a:rPr>
              <a:t>hysics each</a:t>
            </a:r>
            <a:r>
              <a:rPr kumimoji="0" lang="en-GB" sz="4000" b="0" i="0" u="none" strike="noStrike" cap="none" spc="0" normalizeH="0" dirty="0">
                <a:ln>
                  <a:noFill/>
                </a:ln>
                <a:solidFill>
                  <a:schemeClr val="tx1"/>
                </a:solidFill>
                <a:effectLst/>
                <a:uFillTx/>
                <a:latin typeface="+mn-lt"/>
                <a:ea typeface="+mn-ea"/>
                <a:cs typeface="+mn-cs"/>
                <a:sym typeface="Helvetica Light"/>
              </a:rPr>
              <a:t> operate from time-level</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p:sp>
        <p:nvSpPr>
          <p:cNvPr id="18" name="TextBox 17"/>
          <p:cNvSpPr txBox="1"/>
          <p:nvPr/>
        </p:nvSpPr>
        <p:spPr>
          <a:xfrm>
            <a:off x="1830609" y="4337285"/>
            <a:ext cx="1862849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GB" sz="4000" dirty="0">
                <a:solidFill>
                  <a:schemeClr val="tx1"/>
                </a:solidFill>
              </a:rPr>
              <a:t>              input so in theory they could be computed simultaneously, i.e. in parallel.</a:t>
            </a:r>
          </a:p>
        </p:txBody>
      </p:sp>
      <p:sp>
        <p:nvSpPr>
          <p:cNvPr id="20" name="TextBox 19"/>
          <p:cNvSpPr txBox="1"/>
          <p:nvPr/>
        </p:nvSpPr>
        <p:spPr>
          <a:xfrm>
            <a:off x="1830609" y="6535440"/>
            <a:ext cx="1546096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t</a:t>
            </a:r>
            <a:r>
              <a:rPr kumimoji="0" lang="en-GB" sz="4000" b="0" i="0" u="none" strike="noStrike" cap="none" spc="0" normalizeH="0" baseline="0" dirty="0">
                <a:ln>
                  <a:noFill/>
                </a:ln>
                <a:solidFill>
                  <a:schemeClr val="tx1"/>
                </a:solidFill>
                <a:effectLst/>
                <a:uFillTx/>
                <a:latin typeface="+mn-lt"/>
                <a:ea typeface="+mn-ea"/>
                <a:cs typeface="+mn-cs"/>
                <a:sym typeface="Helvetica Light"/>
              </a:rPr>
              <a:t>he</a:t>
            </a:r>
            <a:r>
              <a:rPr kumimoji="0" lang="en-GB" sz="4000" b="0" i="0" u="none" strike="noStrike" cap="none" spc="0" normalizeH="0" dirty="0">
                <a:ln>
                  <a:noFill/>
                </a:ln>
                <a:solidFill>
                  <a:schemeClr val="tx1"/>
                </a:solidFill>
                <a:effectLst/>
                <a:uFillTx/>
                <a:latin typeface="+mn-lt"/>
                <a:ea typeface="+mn-ea"/>
                <a:cs typeface="+mn-cs"/>
                <a:sym typeface="Helvetica Light"/>
              </a:rPr>
              <a:t> latest model state, i.e. mixing needs to be a sequential process.</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p:sp>
        <p:nvSpPr>
          <p:cNvPr id="21" name="TextBox 20"/>
          <p:cNvSpPr txBox="1"/>
          <p:nvPr/>
        </p:nvSpPr>
        <p:spPr>
          <a:xfrm>
            <a:off x="571782" y="11535143"/>
            <a:ext cx="286937"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 </a:t>
            </a:r>
          </a:p>
        </p:txBody>
      </p:sp>
      <p:sp>
        <p:nvSpPr>
          <p:cNvPr id="26" name="TextBox 25"/>
          <p:cNvSpPr txBox="1"/>
          <p:nvPr/>
        </p:nvSpPr>
        <p:spPr>
          <a:xfrm>
            <a:off x="858719" y="8157227"/>
            <a:ext cx="833080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If the time step is small enough, can</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mc:AlternateContent xmlns:mc="http://schemas.openxmlformats.org/markup-compatibility/2006" xmlns:a14="http://schemas.microsoft.com/office/drawing/2010/main">
        <mc:Choice Requires="a14">
          <p:sp>
            <p:nvSpPr>
              <p:cNvPr id="27" name="TextBox 26"/>
              <p:cNvSpPr txBox="1"/>
              <p:nvPr/>
            </p:nvSpPr>
            <p:spPr>
              <a:xfrm>
                <a:off x="15563843" y="11559092"/>
                <a:ext cx="240450" cy="677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l"/>
                <a14:m>
                  <m:oMathPara xmlns:m="http://schemas.openxmlformats.org/officeDocument/2006/math">
                    <m:oMathParaPr>
                      <m:jc m:val="centerGroup"/>
                    </m:oMathParaPr>
                    <m:oMath xmlns:m="http://schemas.openxmlformats.org/officeDocument/2006/math">
                      <m:r>
                        <a:rPr lang="en-GB" sz="4400" b="0" i="1" smtClean="0">
                          <a:solidFill>
                            <a:schemeClr val="tx1"/>
                          </a:solidFill>
                          <a:latin typeface="Cambria Math" panose="02040503050406030204" pitchFamily="18" charset="0"/>
                          <a:ea typeface="Cambria Math" panose="02040503050406030204" pitchFamily="18" charset="0"/>
                        </a:rPr>
                        <m:t>.</m:t>
                      </m:r>
                    </m:oMath>
                  </m:oMathPara>
                </a14:m>
                <a:endParaRPr kumimoji="0" lang="en-GB" sz="4400" b="0" u="none" strike="noStrike" cap="none" spc="0" normalizeH="0" baseline="0" dirty="0">
                  <a:ln>
                    <a:noFill/>
                  </a:ln>
                  <a:solidFill>
                    <a:schemeClr val="tx1"/>
                  </a:solidFill>
                  <a:effectLst/>
                  <a:uFillTx/>
                  <a:latin typeface="Cambria Math" panose="02040503050406030204" pitchFamily="18" charset="0"/>
                  <a:ea typeface="Cambria Math" panose="02040503050406030204" pitchFamily="18" charset="0"/>
                  <a:sym typeface="Helvetica Light"/>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5563843" y="11559092"/>
                <a:ext cx="240450" cy="677108"/>
              </a:xfrm>
              <a:prstGeom prst="rect">
                <a:avLst/>
              </a:prstGeom>
              <a:blipFill>
                <a:blip r:embed="rId4"/>
                <a:stretch>
                  <a:fillRect/>
                </a:stretch>
              </a:blipFill>
              <a:ln w="12700" cap="flat">
                <a:noFill/>
                <a:miter lim="4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251330" y="3481730"/>
                <a:ext cx="67518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4400" i="1">
                          <a:solidFill>
                            <a:schemeClr val="tx1"/>
                          </a:solidFill>
                          <a:latin typeface="Cambria Math" panose="02040503050406030204" pitchFamily="18" charset="0"/>
                          <a:ea typeface="Cambria Math" panose="02040503050406030204" pitchFamily="18" charset="0"/>
                        </a:rPr>
                        <m:t>𝑛</m:t>
                      </m:r>
                    </m:oMath>
                  </m:oMathPara>
                </a14:m>
                <a:endParaRPr lang="en-GB" sz="4400" dirty="0"/>
              </a:p>
            </p:txBody>
          </p:sp>
        </mc:Choice>
        <mc:Fallback xmlns="">
          <p:sp>
            <p:nvSpPr>
              <p:cNvPr id="3" name="Rectangle 2"/>
              <p:cNvSpPr>
                <a:spLocks noRot="1" noChangeAspect="1" noMove="1" noResize="1" noEditPoints="1" noAdjustHandles="1" noChangeArrowheads="1" noChangeShapeType="1" noTextEdit="1"/>
              </p:cNvSpPr>
              <p:nvPr/>
            </p:nvSpPr>
            <p:spPr>
              <a:xfrm>
                <a:off x="15251330" y="3481730"/>
                <a:ext cx="675185" cy="769441"/>
              </a:xfrm>
              <a:prstGeom prst="rect">
                <a:avLst/>
              </a:prstGeom>
              <a:blipFill>
                <a:blip r:embed="rId5"/>
                <a:stretch>
                  <a:fillRect/>
                </a:stretch>
              </a:blipFill>
            </p:spPr>
            <p:txBody>
              <a:bodyPr/>
              <a:lstStyle/>
              <a:p>
                <a:r>
                  <a:rPr lang="en-GB">
                    <a:noFill/>
                  </a:rPr>
                  <a:t> </a:t>
                </a:r>
              </a:p>
            </p:txBody>
          </p:sp>
        </mc:Fallback>
      </mc:AlternateContent>
      <p:sp>
        <p:nvSpPr>
          <p:cNvPr id="4" name="TextBox 3"/>
          <p:cNvSpPr txBox="1"/>
          <p:nvPr/>
        </p:nvSpPr>
        <p:spPr>
          <a:xfrm>
            <a:off x="15817004" y="3530218"/>
            <a:ext cx="125675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input</a:t>
            </a:r>
          </a:p>
        </p:txBody>
      </p:sp>
      <mc:AlternateContent xmlns:mc="http://schemas.openxmlformats.org/markup-compatibility/2006" xmlns:a14="http://schemas.microsoft.com/office/drawing/2010/main">
        <mc:Choice Requires="a14">
          <p:sp>
            <p:nvSpPr>
              <p:cNvPr id="6" name="Rectangle 5"/>
              <p:cNvSpPr/>
              <p:nvPr/>
            </p:nvSpPr>
            <p:spPr>
              <a:xfrm>
                <a:off x="4956051" y="3436301"/>
                <a:ext cx="1888081" cy="923330"/>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n-GB" sz="5400" b="1" i="1" smtClean="0">
                          <a:solidFill>
                            <a:schemeClr val="tx1"/>
                          </a:solidFill>
                          <a:latin typeface="Cambria Math" panose="02040503050406030204" pitchFamily="18" charset="0"/>
                        </a:rPr>
                        <m:t>𝑺</m:t>
                      </m:r>
                      <m:r>
                        <a:rPr lang="en-GB" sz="5400" b="0" i="1" smtClean="0">
                          <a:solidFill>
                            <a:schemeClr val="tx1"/>
                          </a:solidFill>
                          <a:latin typeface="Cambria Math" panose="02040503050406030204" pitchFamily="18" charset="0"/>
                        </a:rPr>
                        <m:t>𝑙𝑜𝑤</m:t>
                      </m:r>
                    </m:oMath>
                  </m:oMathPara>
                </a14:m>
                <a:endParaRPr lang="en-GB" sz="54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956051" y="3436301"/>
                <a:ext cx="1888081" cy="923330"/>
              </a:xfrm>
              <a:prstGeom prst="rect">
                <a:avLst/>
              </a:prstGeom>
              <a:blipFill>
                <a:blip r:embed="rId6"/>
                <a:stretch>
                  <a:fillRect/>
                </a:stretch>
              </a:blipFill>
            </p:spPr>
            <p:txBody>
              <a:bodyPr/>
              <a:lstStyle/>
              <a:p>
                <a:r>
                  <a:rPr lang="en-GB">
                    <a:noFill/>
                  </a:rPr>
                  <a:t> </a:t>
                </a:r>
              </a:p>
            </p:txBody>
          </p:sp>
        </mc:Fallback>
      </mc:AlternateContent>
      <p:sp>
        <p:nvSpPr>
          <p:cNvPr id="12" name="TextBox 11"/>
          <p:cNvSpPr txBox="1"/>
          <p:nvPr/>
        </p:nvSpPr>
        <p:spPr>
          <a:xfrm>
            <a:off x="2882548" y="5584199"/>
            <a:ext cx="19058101"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m</a:t>
            </a:r>
            <a:r>
              <a:rPr kumimoji="0" lang="en-GB" sz="4000" b="0" i="0" u="none" strike="noStrike" cap="none" spc="0" normalizeH="0" baseline="0" dirty="0">
                <a:ln>
                  <a:noFill/>
                </a:ln>
                <a:solidFill>
                  <a:schemeClr val="tx1"/>
                </a:solidFill>
                <a:effectLst/>
                <a:uFillTx/>
                <a:latin typeface="+mn-lt"/>
                <a:ea typeface="+mn-ea"/>
                <a:cs typeface="+mn-cs"/>
                <a:sym typeface="Helvetica Light"/>
              </a:rPr>
              <a:t>ixing processes have smaller time-truncation error when they are computed using</a:t>
            </a:r>
            <a:r>
              <a:rPr kumimoji="0" lang="en-GB" sz="4000" b="0" i="0" u="none" strike="noStrike" cap="none" spc="0" normalizeH="0" dirty="0">
                <a:ln>
                  <a:noFill/>
                </a:ln>
                <a:solidFill>
                  <a:schemeClr val="tx1"/>
                </a:solidFill>
                <a:effectLst/>
                <a:uFillTx/>
                <a:latin typeface="+mn-lt"/>
                <a:ea typeface="+mn-ea"/>
                <a:cs typeface="+mn-cs"/>
                <a:sym typeface="Helvetica Light"/>
              </a:rPr>
              <a:t> </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mc:AlternateContent xmlns:mc="http://schemas.openxmlformats.org/markup-compatibility/2006" xmlns:a14="http://schemas.microsoft.com/office/drawing/2010/main">
        <mc:Choice Requires="a14">
          <p:sp>
            <p:nvSpPr>
              <p:cNvPr id="13" name="Rectangle 12"/>
              <p:cNvSpPr/>
              <p:nvPr/>
            </p:nvSpPr>
            <p:spPr>
              <a:xfrm>
                <a:off x="9144641" y="7995017"/>
                <a:ext cx="1815817" cy="923330"/>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n-GB" sz="5400" b="1" i="1">
                          <a:solidFill>
                            <a:schemeClr val="tx1"/>
                          </a:solidFill>
                          <a:latin typeface="Cambria Math" panose="02040503050406030204" pitchFamily="18" charset="0"/>
                        </a:rPr>
                        <m:t>𝑭</m:t>
                      </m:r>
                      <m:r>
                        <a:rPr lang="en-GB" sz="5400" i="1">
                          <a:solidFill>
                            <a:schemeClr val="tx1"/>
                          </a:solidFill>
                          <a:latin typeface="Cambria Math" panose="02040503050406030204" pitchFamily="18" charset="0"/>
                        </a:rPr>
                        <m:t>𝑎𝑠𝑡</m:t>
                      </m:r>
                    </m:oMath>
                  </m:oMathPara>
                </a14:m>
                <a:endParaRPr lang="en-GB" sz="54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9144641" y="7995017"/>
                <a:ext cx="1815817" cy="923330"/>
              </a:xfrm>
              <a:prstGeom prst="rect">
                <a:avLst/>
              </a:prstGeom>
              <a:blipFill>
                <a:blip r:embed="rId7"/>
                <a:stretch>
                  <a:fillRect/>
                </a:stretch>
              </a:blipFill>
            </p:spPr>
            <p:txBody>
              <a:bodyPr/>
              <a:lstStyle/>
              <a:p>
                <a:r>
                  <a:rPr lang="en-GB">
                    <a:noFill/>
                  </a:rPr>
                  <a:t> </a:t>
                </a:r>
              </a:p>
            </p:txBody>
          </p:sp>
        </mc:Fallback>
      </mc:AlternateContent>
      <p:sp>
        <p:nvSpPr>
          <p:cNvPr id="17" name="Rectangle 16"/>
          <p:cNvSpPr/>
          <p:nvPr/>
        </p:nvSpPr>
        <p:spPr>
          <a:xfrm>
            <a:off x="11047908" y="8157227"/>
            <a:ext cx="10794943" cy="707886"/>
          </a:xfrm>
          <a:prstGeom prst="rect">
            <a:avLst/>
          </a:prstGeom>
        </p:spPr>
        <p:txBody>
          <a:bodyPr wrap="none">
            <a:spAutoFit/>
          </a:bodyPr>
          <a:lstStyle/>
          <a:p>
            <a:r>
              <a:rPr lang="en-GB" sz="4000" dirty="0">
                <a:solidFill>
                  <a:schemeClr val="tx1"/>
                </a:solidFill>
              </a:rPr>
              <a:t>mixing processes also be run in parallel? Does</a:t>
            </a:r>
            <a:endParaRPr lang="en-GB" sz="4000" dirty="0"/>
          </a:p>
        </p:txBody>
      </p:sp>
      <mc:AlternateContent xmlns:mc="http://schemas.openxmlformats.org/markup-compatibility/2006" xmlns:a14="http://schemas.microsoft.com/office/drawing/2010/main">
        <mc:Choice Requires="a14">
          <p:sp>
            <p:nvSpPr>
              <p:cNvPr id="25" name="Rectangle 24"/>
              <p:cNvSpPr/>
              <p:nvPr/>
            </p:nvSpPr>
            <p:spPr>
              <a:xfrm>
                <a:off x="-687110" y="9267442"/>
                <a:ext cx="22886872" cy="8413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sz="4800" b="1" i="1" smtClean="0">
                              <a:solidFill>
                                <a:schemeClr val="tx1"/>
                              </a:solidFill>
                              <a:latin typeface="Cambria Math" panose="02040503050406030204" pitchFamily="18" charset="0"/>
                              <a:ea typeface="Cambria Math" panose="02040503050406030204" pitchFamily="18" charset="0"/>
                            </a:rPr>
                          </m:ctrlPr>
                        </m:sSupPr>
                        <m:e>
                          <m:r>
                            <a:rPr lang="en-GB" sz="4800" b="1" i="1">
                              <a:solidFill>
                                <a:schemeClr val="tx1"/>
                              </a:solidFill>
                              <a:latin typeface="Cambria Math" panose="02040503050406030204" pitchFamily="18" charset="0"/>
                              <a:ea typeface="Cambria Math" panose="02040503050406030204" pitchFamily="18" charset="0"/>
                            </a:rPr>
                            <m:t>(</m:t>
                          </m:r>
                          <m:r>
                            <a:rPr lang="en-GB" sz="4800" b="1" i="1">
                              <a:solidFill>
                                <a:schemeClr val="tx1"/>
                              </a:solidFill>
                              <a:latin typeface="Cambria Math" panose="02040503050406030204" pitchFamily="18" charset="0"/>
                            </a:rPr>
                            <m:t>𝑿</m:t>
                          </m:r>
                          <m:r>
                            <a:rPr lang="en-GB" sz="4800" i="1">
                              <a:solidFill>
                                <a:schemeClr val="tx1"/>
                              </a:solidFill>
                              <a:latin typeface="Cambria Math" panose="02040503050406030204" pitchFamily="18" charset="0"/>
                            </a:rPr>
                            <m:t>−</m:t>
                          </m:r>
                          <m:r>
                            <a:rPr lang="en-GB" sz="4800" i="1">
                              <a:solidFill>
                                <a:schemeClr val="tx1"/>
                              </a:solidFill>
                              <a:latin typeface="Cambria Math" panose="02040503050406030204" pitchFamily="18" charset="0"/>
                              <a:ea typeface="Cambria Math" panose="02040503050406030204" pitchFamily="18" charset="0"/>
                            </a:rPr>
                            <m:t>𝛼</m:t>
                          </m:r>
                          <m:r>
                            <m:rPr>
                              <m:sty m:val="p"/>
                            </m:rPr>
                            <a:rPr lang="el-GR" sz="4800" i="1">
                              <a:solidFill>
                                <a:schemeClr val="tx1"/>
                              </a:solidFill>
                              <a:latin typeface="Cambria Math" panose="02040503050406030204" pitchFamily="18" charset="0"/>
                              <a:ea typeface="Cambria Math" panose="02040503050406030204" pitchFamily="18" charset="0"/>
                            </a:rPr>
                            <m:t>Δ</m:t>
                          </m:r>
                          <m:r>
                            <a:rPr lang="en-GB" sz="4800" i="1">
                              <a:solidFill>
                                <a:schemeClr val="tx1"/>
                              </a:solidFill>
                              <a:latin typeface="Cambria Math" panose="02040503050406030204" pitchFamily="18" charset="0"/>
                              <a:ea typeface="Cambria Math" panose="02040503050406030204" pitchFamily="18" charset="0"/>
                            </a:rPr>
                            <m:t>𝑡</m:t>
                          </m:r>
                          <m:r>
                            <a:rPr lang="en-GB" sz="4800" b="1" i="1">
                              <a:solidFill>
                                <a:schemeClr val="tx1"/>
                              </a:solidFill>
                              <a:latin typeface="Cambria Math" panose="02040503050406030204" pitchFamily="18" charset="0"/>
                              <a:ea typeface="Cambria Math" panose="02040503050406030204" pitchFamily="18" charset="0"/>
                            </a:rPr>
                            <m:t>𝑳</m:t>
                          </m:r>
                          <m:r>
                            <a:rPr lang="en-GB" sz="4800" b="1" i="1">
                              <a:solidFill>
                                <a:schemeClr val="tx1"/>
                              </a:solidFill>
                              <a:latin typeface="Cambria Math" panose="02040503050406030204" pitchFamily="18" charset="0"/>
                              <a:ea typeface="Cambria Math" panose="02040503050406030204" pitchFamily="18" charset="0"/>
                            </a:rPr>
                            <m:t>)</m:t>
                          </m:r>
                        </m:e>
                        <m:sup>
                          <m:r>
                            <a:rPr lang="en-GB" sz="4800" i="1">
                              <a:solidFill>
                                <a:schemeClr val="tx1"/>
                              </a:solidFill>
                              <a:latin typeface="Cambria Math" panose="02040503050406030204" pitchFamily="18" charset="0"/>
                              <a:ea typeface="Cambria Math" panose="02040503050406030204" pitchFamily="18" charset="0"/>
                            </a:rPr>
                            <m:t>𝑛</m:t>
                          </m:r>
                          <m:r>
                            <a:rPr lang="en-GB" sz="4800" i="1">
                              <a:solidFill>
                                <a:schemeClr val="tx1"/>
                              </a:solidFill>
                              <a:latin typeface="Cambria Math" panose="02040503050406030204" pitchFamily="18" charset="0"/>
                              <a:ea typeface="Cambria Math" panose="02040503050406030204" pitchFamily="18" charset="0"/>
                            </a:rPr>
                            <m:t>+1</m:t>
                          </m:r>
                        </m:sup>
                      </m:sSup>
                      <m:r>
                        <a:rPr lang="en-GB" sz="4800" b="1" i="1">
                          <a:solidFill>
                            <a:schemeClr val="tx1"/>
                          </a:solidFill>
                          <a:latin typeface="Cambria Math" panose="02040503050406030204" pitchFamily="18" charset="0"/>
                          <a:ea typeface="Cambria Math" panose="02040503050406030204" pitchFamily="18" charset="0"/>
                        </a:rPr>
                        <m:t>=</m:t>
                      </m:r>
                      <m:sSubSup>
                        <m:sSubSupPr>
                          <m:ctrlPr>
                            <a:rPr lang="en-GB" sz="4800" b="1" i="1">
                              <a:solidFill>
                                <a:schemeClr val="tx1"/>
                              </a:solidFill>
                              <a:latin typeface="Cambria Math" panose="02040503050406030204" pitchFamily="18" charset="0"/>
                            </a:rPr>
                          </m:ctrlPr>
                        </m:sSubSupPr>
                        <m:e>
                          <m:r>
                            <a:rPr lang="en-GB" sz="4800" b="1" i="1">
                              <a:solidFill>
                                <a:schemeClr val="tx1"/>
                              </a:solidFill>
                              <a:latin typeface="Cambria Math" panose="02040503050406030204" pitchFamily="18" charset="0"/>
                            </a:rPr>
                            <m:t>[</m:t>
                          </m:r>
                          <m:r>
                            <a:rPr lang="en-GB" sz="4800" b="1" i="1">
                              <a:solidFill>
                                <a:schemeClr val="tx1"/>
                              </a:solidFill>
                              <a:latin typeface="Cambria Math" panose="02040503050406030204" pitchFamily="18" charset="0"/>
                            </a:rPr>
                            <m:t>𝑿</m:t>
                          </m:r>
                          <m:r>
                            <a:rPr lang="en-GB" sz="4800" b="1" i="1">
                              <a:solidFill>
                                <a:schemeClr val="tx1"/>
                              </a:solidFill>
                              <a:latin typeface="Cambria Math" panose="02040503050406030204" pitchFamily="18" charset="0"/>
                            </a:rPr>
                            <m:t>+</m:t>
                          </m:r>
                          <m:d>
                            <m:dPr>
                              <m:ctrlPr>
                                <a:rPr lang="en-GB" sz="4800" b="1" i="1">
                                  <a:solidFill>
                                    <a:schemeClr val="tx1"/>
                                  </a:solidFill>
                                  <a:latin typeface="Cambria Math" panose="02040503050406030204" pitchFamily="18" charset="0"/>
                                </a:rPr>
                              </m:ctrlPr>
                            </m:dPr>
                            <m:e>
                              <m:r>
                                <a:rPr lang="en-GB" sz="4800" i="1">
                                  <a:solidFill>
                                    <a:schemeClr val="tx1"/>
                                  </a:solidFill>
                                  <a:latin typeface="Cambria Math" panose="02040503050406030204" pitchFamily="18" charset="0"/>
                                </a:rPr>
                                <m:t>1−</m:t>
                              </m:r>
                              <m:r>
                                <a:rPr lang="en-GB" sz="4800" i="1">
                                  <a:solidFill>
                                    <a:schemeClr val="tx1"/>
                                  </a:solidFill>
                                  <a:latin typeface="Cambria Math" panose="02040503050406030204" pitchFamily="18" charset="0"/>
                                  <a:ea typeface="Cambria Math" panose="02040503050406030204" pitchFamily="18" charset="0"/>
                                </a:rPr>
                                <m:t>𝛼</m:t>
                              </m:r>
                            </m:e>
                          </m:d>
                          <m:r>
                            <m:rPr>
                              <m:sty m:val="p"/>
                            </m:rPr>
                            <a:rPr lang="el-GR" sz="4800" i="1">
                              <a:solidFill>
                                <a:schemeClr val="tx1"/>
                              </a:solidFill>
                              <a:latin typeface="Cambria Math" panose="02040503050406030204" pitchFamily="18" charset="0"/>
                              <a:ea typeface="Cambria Math" panose="02040503050406030204" pitchFamily="18" charset="0"/>
                            </a:rPr>
                            <m:t>Δ</m:t>
                          </m:r>
                          <m:r>
                            <a:rPr lang="en-GB" sz="4800" i="1">
                              <a:solidFill>
                                <a:schemeClr val="tx1"/>
                              </a:solidFill>
                              <a:latin typeface="Cambria Math" panose="02040503050406030204" pitchFamily="18" charset="0"/>
                              <a:ea typeface="Cambria Math" panose="02040503050406030204" pitchFamily="18" charset="0"/>
                            </a:rPr>
                            <m:t>𝑡</m:t>
                          </m:r>
                          <m:d>
                            <m:dPr>
                              <m:ctrlPr>
                                <a:rPr lang="en-GB" sz="4800" i="1">
                                  <a:solidFill>
                                    <a:schemeClr val="tx1"/>
                                  </a:solidFill>
                                  <a:latin typeface="Cambria Math" panose="02040503050406030204" pitchFamily="18" charset="0"/>
                                  <a:ea typeface="Cambria Math" panose="02040503050406030204" pitchFamily="18" charset="0"/>
                                </a:rPr>
                              </m:ctrlPr>
                            </m:dPr>
                            <m:e>
                              <m:r>
                                <a:rPr lang="en-GB" sz="4800" b="1" i="1">
                                  <a:solidFill>
                                    <a:schemeClr val="tx1"/>
                                  </a:solidFill>
                                  <a:latin typeface="Cambria Math" panose="02040503050406030204" pitchFamily="18" charset="0"/>
                                  <a:ea typeface="Cambria Math" panose="02040503050406030204" pitchFamily="18" charset="0"/>
                                </a:rPr>
                                <m:t>𝑳</m:t>
                              </m:r>
                              <m:r>
                                <a:rPr lang="en-GB" sz="4800" i="1">
                                  <a:solidFill>
                                    <a:schemeClr val="tx1"/>
                                  </a:solidFill>
                                  <a:latin typeface="Cambria Math" panose="02040503050406030204" pitchFamily="18" charset="0"/>
                                  <a:ea typeface="Cambria Math" panose="02040503050406030204" pitchFamily="18" charset="0"/>
                                </a:rPr>
                                <m:t>+</m:t>
                              </m:r>
                              <m:r>
                                <a:rPr lang="en-GB" sz="4800" b="1" i="1">
                                  <a:solidFill>
                                    <a:schemeClr val="tx1"/>
                                  </a:solidFill>
                                  <a:latin typeface="Cambria Math" panose="02040503050406030204" pitchFamily="18" charset="0"/>
                                  <a:ea typeface="Cambria Math" panose="02040503050406030204" pitchFamily="18" charset="0"/>
                                </a:rPr>
                                <m:t>𝑵</m:t>
                              </m:r>
                            </m:e>
                          </m:d>
                          <m:r>
                            <a:rPr lang="en-GB" sz="4800" b="1" i="1">
                              <a:solidFill>
                                <a:schemeClr val="tx1"/>
                              </a:solidFill>
                              <a:latin typeface="Cambria Math" panose="02040503050406030204" pitchFamily="18" charset="0"/>
                              <a:ea typeface="Cambria Math" panose="02040503050406030204" pitchFamily="18" charset="0"/>
                            </a:rPr>
                            <m:t>+</m:t>
                          </m:r>
                          <m:r>
                            <m:rPr>
                              <m:sty m:val="p"/>
                            </m:rPr>
                            <a:rPr lang="el-GR" sz="4800" i="1" dirty="0">
                              <a:solidFill>
                                <a:schemeClr val="tx1"/>
                              </a:solidFill>
                              <a:latin typeface="Cambria Math" panose="02040503050406030204" pitchFamily="18" charset="0"/>
                              <a:ea typeface="Cambria Math" panose="02040503050406030204" pitchFamily="18" charset="0"/>
                            </a:rPr>
                            <m:t>Δ</m:t>
                          </m:r>
                          <m:r>
                            <a:rPr lang="en-GB" sz="4800" i="1" dirty="0">
                              <a:solidFill>
                                <a:schemeClr val="tx1"/>
                              </a:solidFill>
                              <a:latin typeface="Cambria Math" panose="02040503050406030204" pitchFamily="18" charset="0"/>
                              <a:ea typeface="Cambria Math" panose="02040503050406030204" pitchFamily="18" charset="0"/>
                            </a:rPr>
                            <m:t>𝑡</m:t>
                          </m:r>
                          <m:r>
                            <a:rPr lang="en-GB" sz="4800" b="1" i="1" dirty="0">
                              <a:solidFill>
                                <a:schemeClr val="tx1"/>
                              </a:solidFill>
                              <a:latin typeface="Cambria Math" panose="02040503050406030204" pitchFamily="18" charset="0"/>
                              <a:ea typeface="Cambria Math" panose="02040503050406030204" pitchFamily="18" charset="0"/>
                            </a:rPr>
                            <m:t>𝑺</m:t>
                          </m:r>
                          <m:r>
                            <a:rPr lang="en-GB" sz="4800" b="1" i="1">
                              <a:solidFill>
                                <a:schemeClr val="tx1"/>
                              </a:solidFill>
                              <a:latin typeface="Cambria Math" panose="02040503050406030204" pitchFamily="18" charset="0"/>
                              <a:ea typeface="Cambria Math" panose="02040503050406030204" pitchFamily="18" charset="0"/>
                            </a:rPr>
                            <m:t>+</m:t>
                          </m:r>
                          <m:r>
                            <m:rPr>
                              <m:sty m:val="p"/>
                            </m:rPr>
                            <a:rPr lang="el-GR" sz="4800" i="1" dirty="0">
                              <a:solidFill>
                                <a:schemeClr val="tx1"/>
                              </a:solidFill>
                              <a:latin typeface="Cambria Math" panose="02040503050406030204" pitchFamily="18" charset="0"/>
                              <a:ea typeface="Cambria Math" panose="02040503050406030204" pitchFamily="18" charset="0"/>
                            </a:rPr>
                            <m:t>Δ</m:t>
                          </m:r>
                          <m:r>
                            <a:rPr lang="en-GB" sz="4800" i="1" dirty="0">
                              <a:solidFill>
                                <a:schemeClr val="tx1"/>
                              </a:solidFill>
                              <a:latin typeface="Cambria Math" panose="02040503050406030204" pitchFamily="18" charset="0"/>
                              <a:ea typeface="Cambria Math" panose="02040503050406030204" pitchFamily="18" charset="0"/>
                            </a:rPr>
                            <m:t>𝑡</m:t>
                          </m:r>
                          <m:r>
                            <a:rPr lang="en-GB" sz="4800" b="1" i="1" dirty="0" smtClean="0">
                              <a:solidFill>
                                <a:schemeClr val="tx1"/>
                              </a:solidFill>
                              <a:latin typeface="Cambria Math" panose="02040503050406030204" pitchFamily="18" charset="0"/>
                              <a:ea typeface="Cambria Math" panose="02040503050406030204" pitchFamily="18" charset="0"/>
                            </a:rPr>
                            <m:t>𝑭</m:t>
                          </m:r>
                          <m:r>
                            <a:rPr lang="en-GB" sz="4800" b="1" i="1">
                              <a:solidFill>
                                <a:schemeClr val="tx1"/>
                              </a:solidFill>
                              <a:latin typeface="Cambria Math" panose="02040503050406030204" pitchFamily="18" charset="0"/>
                            </a:rPr>
                            <m:t>]</m:t>
                          </m:r>
                        </m:e>
                        <m:sub>
                          <m:r>
                            <a:rPr lang="en-GB" sz="4800" i="1">
                              <a:solidFill>
                                <a:schemeClr val="tx1"/>
                              </a:solidFill>
                              <a:latin typeface="Cambria Math" panose="02040503050406030204" pitchFamily="18" charset="0"/>
                            </a:rPr>
                            <m:t>𝑑</m:t>
                          </m:r>
                        </m:sub>
                        <m:sup>
                          <m:r>
                            <a:rPr lang="en-GB" sz="4800" i="1">
                              <a:solidFill>
                                <a:schemeClr val="tx1"/>
                              </a:solidFill>
                              <a:latin typeface="Cambria Math" panose="02040503050406030204" pitchFamily="18" charset="0"/>
                            </a:rPr>
                            <m:t>𝑛</m:t>
                          </m:r>
                        </m:sup>
                      </m:sSubSup>
                      <m:r>
                        <a:rPr lang="en-GB" sz="4800" b="1" i="1">
                          <a:solidFill>
                            <a:schemeClr val="tx1"/>
                          </a:solidFill>
                          <a:latin typeface="Cambria Math" panose="02040503050406030204" pitchFamily="18" charset="0"/>
                          <a:ea typeface="Cambria Math" panose="02040503050406030204" pitchFamily="18" charset="0"/>
                        </a:rPr>
                        <m:t>+</m:t>
                      </m:r>
                      <m:r>
                        <a:rPr lang="en-GB" sz="4800" b="1" i="1">
                          <a:solidFill>
                            <a:schemeClr val="tx1"/>
                          </a:solidFill>
                          <a:latin typeface="Cambria Math" panose="02040503050406030204" pitchFamily="18" charset="0"/>
                          <a:ea typeface="Cambria Math" panose="02040503050406030204" pitchFamily="18" charset="0"/>
                        </a:rPr>
                        <m:t>𝛼</m:t>
                      </m:r>
                      <m:r>
                        <m:rPr>
                          <m:sty m:val="p"/>
                        </m:rPr>
                        <a:rPr lang="el-GR" sz="4800" i="1" dirty="0">
                          <a:solidFill>
                            <a:schemeClr val="tx1"/>
                          </a:solidFill>
                          <a:latin typeface="Cambria Math" panose="02040503050406030204" pitchFamily="18" charset="0"/>
                          <a:ea typeface="Cambria Math" panose="02040503050406030204" pitchFamily="18" charset="0"/>
                        </a:rPr>
                        <m:t>Δ</m:t>
                      </m:r>
                      <m:r>
                        <a:rPr lang="en-GB" sz="4800" i="1" dirty="0">
                          <a:solidFill>
                            <a:schemeClr val="tx1"/>
                          </a:solidFill>
                          <a:latin typeface="Cambria Math" panose="02040503050406030204" pitchFamily="18" charset="0"/>
                          <a:ea typeface="Cambria Math" panose="02040503050406030204" pitchFamily="18" charset="0"/>
                        </a:rPr>
                        <m:t>𝑡</m:t>
                      </m:r>
                      <m:sSup>
                        <m:sSupPr>
                          <m:ctrlPr>
                            <a:rPr lang="en-GB" sz="4800" i="1" dirty="0">
                              <a:solidFill>
                                <a:schemeClr val="tx1"/>
                              </a:solidFill>
                              <a:latin typeface="Cambria Math" panose="02040503050406030204" pitchFamily="18" charset="0"/>
                              <a:ea typeface="Cambria Math" panose="02040503050406030204" pitchFamily="18" charset="0"/>
                            </a:rPr>
                          </m:ctrlPr>
                        </m:sSupPr>
                        <m:e>
                          <m:r>
                            <a:rPr lang="en-GB" sz="4800" b="1" i="1" dirty="0">
                              <a:solidFill>
                                <a:schemeClr val="tx1"/>
                              </a:solidFill>
                              <a:latin typeface="Cambria Math" panose="02040503050406030204" pitchFamily="18" charset="0"/>
                              <a:ea typeface="Cambria Math" panose="02040503050406030204" pitchFamily="18" charset="0"/>
                            </a:rPr>
                            <m:t>𝑵</m:t>
                          </m:r>
                        </m:e>
                        <m:sup>
                          <m:r>
                            <a:rPr lang="en-GB" sz="4800" i="1" dirty="0">
                              <a:solidFill>
                                <a:schemeClr val="tx1"/>
                              </a:solidFill>
                              <a:latin typeface="Cambria Math" panose="02040503050406030204" pitchFamily="18" charset="0"/>
                              <a:ea typeface="Cambria Math" panose="02040503050406030204" pitchFamily="18" charset="0"/>
                            </a:rPr>
                            <m:t>∗</m:t>
                          </m:r>
                        </m:sup>
                      </m:sSup>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687110" y="9267442"/>
                <a:ext cx="22886872" cy="841321"/>
              </a:xfrm>
              <a:prstGeom prst="rect">
                <a:avLst/>
              </a:prstGeom>
              <a:blipFill>
                <a:blip r:embed="rId8"/>
                <a:stretch>
                  <a:fillRect/>
                </a:stretch>
              </a:blipFill>
            </p:spPr>
            <p:txBody>
              <a:bodyPr/>
              <a:lstStyle/>
              <a:p>
                <a:r>
                  <a:rPr lang="en-GB">
                    <a:noFill/>
                  </a:rPr>
                  <a:t> </a:t>
                </a:r>
              </a:p>
            </p:txBody>
          </p:sp>
        </mc:Fallback>
      </mc:AlternateContent>
      <p:sp>
        <p:nvSpPr>
          <p:cNvPr id="28" name="TextBox 27"/>
          <p:cNvSpPr txBox="1"/>
          <p:nvPr/>
        </p:nvSpPr>
        <p:spPr>
          <a:xfrm>
            <a:off x="1296984" y="10554947"/>
            <a:ext cx="8216992"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4000" dirty="0">
                <a:solidFill>
                  <a:schemeClr val="tx1"/>
                </a:solidFill>
              </a:rPr>
              <a:t>give similar results as equation (1)?</a:t>
            </a:r>
            <a:endParaRPr kumimoji="0" lang="en-GB" sz="4000" b="0" i="0" u="none" strike="noStrike" cap="none" spc="0" normalizeH="0" baseline="0" dirty="0">
              <a:ln>
                <a:noFill/>
              </a:ln>
              <a:solidFill>
                <a:schemeClr val="tx1"/>
              </a:solidFill>
              <a:effectLst/>
              <a:uFillTx/>
              <a:latin typeface="+mn-lt"/>
              <a:ea typeface="+mn-ea"/>
              <a:cs typeface="+mn-cs"/>
              <a:sym typeface="Helvetica Light"/>
            </a:endParaRPr>
          </a:p>
        </p:txBody>
      </p:sp>
      <p:sp>
        <p:nvSpPr>
          <p:cNvPr id="5" name="TextBox 4"/>
          <p:cNvSpPr txBox="1"/>
          <p:nvPr/>
        </p:nvSpPr>
        <p:spPr>
          <a:xfrm>
            <a:off x="22199762" y="2152746"/>
            <a:ext cx="804672"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chemeClr val="tx1"/>
                </a:solidFill>
                <a:effectLst/>
                <a:uFillTx/>
                <a:latin typeface="+mn-lt"/>
                <a:ea typeface="+mn-ea"/>
                <a:cs typeface="+mn-cs"/>
                <a:sym typeface="Helvetica Light"/>
              </a:rPr>
              <a:t>(1)</a:t>
            </a:r>
          </a:p>
        </p:txBody>
      </p:sp>
    </p:spTree>
    <p:extLst>
      <p:ext uri="{BB962C8B-B14F-4D97-AF65-F5344CB8AC3E}">
        <p14:creationId xmlns:p14="http://schemas.microsoft.com/office/powerpoint/2010/main" val="209862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98307" y="1529408"/>
            <a:ext cx="2321469" cy="707886"/>
          </a:xfrm>
          <a:prstGeom prst="rect">
            <a:avLst/>
          </a:prstGeom>
          <a:noFill/>
        </p:spPr>
        <p:txBody>
          <a:bodyPr wrap="none" rtlCol="0">
            <a:spAutoFit/>
          </a:bodyPr>
          <a:lstStyle/>
          <a:p>
            <a:r>
              <a:rPr lang="en-GB" sz="4000" dirty="0">
                <a:latin typeface="Arial" pitchFamily="34" charset="0"/>
                <a:cs typeface="Arial" pitchFamily="34" charset="0"/>
              </a:rPr>
              <a:t>CLD/LSP</a:t>
            </a:r>
          </a:p>
        </p:txBody>
      </p:sp>
      <p:sp>
        <p:nvSpPr>
          <p:cNvPr id="7" name="Rectangle 6"/>
          <p:cNvSpPr/>
          <p:nvPr/>
        </p:nvSpPr>
        <p:spPr>
          <a:xfrm>
            <a:off x="8447584" y="1673424"/>
            <a:ext cx="216024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8" name="TextBox 7"/>
          <p:cNvSpPr txBox="1"/>
          <p:nvPr/>
        </p:nvSpPr>
        <p:spPr>
          <a:xfrm>
            <a:off x="10990595" y="1529408"/>
            <a:ext cx="1266693" cy="707886"/>
          </a:xfrm>
          <a:prstGeom prst="rect">
            <a:avLst/>
          </a:prstGeom>
          <a:noFill/>
        </p:spPr>
        <p:txBody>
          <a:bodyPr wrap="none" rtlCol="0">
            <a:spAutoFit/>
          </a:bodyPr>
          <a:lstStyle/>
          <a:p>
            <a:r>
              <a:rPr lang="en-GB" sz="4000" dirty="0">
                <a:latin typeface="Arial" pitchFamily="34" charset="0"/>
                <a:cs typeface="Arial" pitchFamily="34" charset="0"/>
              </a:rPr>
              <a:t>RAD</a:t>
            </a:r>
          </a:p>
        </p:txBody>
      </p:sp>
      <p:sp>
        <p:nvSpPr>
          <p:cNvPr id="10" name="Rectangle 9"/>
          <p:cNvSpPr/>
          <p:nvPr/>
        </p:nvSpPr>
        <p:spPr>
          <a:xfrm>
            <a:off x="11039872" y="1673424"/>
            <a:ext cx="115212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11" name="Rectangle 10"/>
          <p:cNvSpPr/>
          <p:nvPr/>
        </p:nvSpPr>
        <p:spPr>
          <a:xfrm>
            <a:off x="12624048" y="1673424"/>
            <a:ext cx="144016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12" name="TextBox 11"/>
          <p:cNvSpPr txBox="1"/>
          <p:nvPr/>
        </p:nvSpPr>
        <p:spPr>
          <a:xfrm>
            <a:off x="12480032" y="1529408"/>
            <a:ext cx="1872208" cy="707886"/>
          </a:xfrm>
          <a:prstGeom prst="rect">
            <a:avLst/>
          </a:prstGeom>
          <a:noFill/>
        </p:spPr>
        <p:txBody>
          <a:bodyPr wrap="square" rtlCol="0">
            <a:spAutoFit/>
          </a:bodyPr>
          <a:lstStyle/>
          <a:p>
            <a:r>
              <a:rPr lang="en-GB" sz="4000" dirty="0">
                <a:latin typeface="Arial" pitchFamily="34" charset="0"/>
                <a:cs typeface="Arial" pitchFamily="34" charset="0"/>
              </a:rPr>
              <a:t>GWD</a:t>
            </a:r>
          </a:p>
        </p:txBody>
      </p:sp>
      <p:sp>
        <p:nvSpPr>
          <p:cNvPr id="13" name="Rectangle 12"/>
          <p:cNvSpPr/>
          <p:nvPr/>
        </p:nvSpPr>
        <p:spPr>
          <a:xfrm>
            <a:off x="9167664" y="2825552"/>
            <a:ext cx="590465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14" name="TextBox 13"/>
          <p:cNvSpPr txBox="1"/>
          <p:nvPr/>
        </p:nvSpPr>
        <p:spPr>
          <a:xfrm>
            <a:off x="10128101" y="2825552"/>
            <a:ext cx="3517310" cy="707886"/>
          </a:xfrm>
          <a:prstGeom prst="rect">
            <a:avLst/>
          </a:prstGeom>
          <a:noFill/>
        </p:spPr>
        <p:txBody>
          <a:bodyPr wrap="none" rtlCol="0">
            <a:spAutoFit/>
          </a:bodyPr>
          <a:lstStyle/>
          <a:p>
            <a:r>
              <a:rPr lang="en-GB" sz="4000" dirty="0">
                <a:latin typeface="Arial" pitchFamily="34" charset="0"/>
                <a:cs typeface="Arial" pitchFamily="34" charset="0"/>
              </a:rPr>
              <a:t>ADD – PHYS1</a:t>
            </a:r>
          </a:p>
        </p:txBody>
      </p:sp>
      <p:cxnSp>
        <p:nvCxnSpPr>
          <p:cNvPr id="16" name="Straight Arrow Connector 15"/>
          <p:cNvCxnSpPr/>
          <p:nvPr/>
        </p:nvCxnSpPr>
        <p:spPr>
          <a:xfrm>
            <a:off x="11615936" y="2249488"/>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344128" y="2249488"/>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031760" y="2249488"/>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1615936" y="1097360"/>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3344128" y="1097360"/>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887744" y="1097360"/>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015536" y="1529408"/>
            <a:ext cx="6336704" cy="100811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26" name="Rectangle 25"/>
          <p:cNvSpPr/>
          <p:nvPr/>
        </p:nvSpPr>
        <p:spPr>
          <a:xfrm>
            <a:off x="14447779" y="1529408"/>
            <a:ext cx="1864613" cy="707886"/>
          </a:xfrm>
          <a:prstGeom prst="rect">
            <a:avLst/>
          </a:prstGeom>
        </p:spPr>
        <p:txBody>
          <a:bodyPr vert="horz" wrap="none">
            <a:spAutoFit/>
          </a:bodyPr>
          <a:lstStyle/>
          <a:p>
            <a:r>
              <a:rPr lang="en-GB" sz="4000" dirty="0">
                <a:latin typeface="+mj-lt"/>
              </a:rPr>
              <a:t>PHYS1</a:t>
            </a:r>
          </a:p>
        </p:txBody>
      </p:sp>
      <p:sp>
        <p:nvSpPr>
          <p:cNvPr id="28" name="Rectangle 27"/>
          <p:cNvSpPr/>
          <p:nvPr/>
        </p:nvSpPr>
        <p:spPr>
          <a:xfrm>
            <a:off x="5855296" y="377280"/>
            <a:ext cx="1008112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30" name="TextBox 29"/>
          <p:cNvSpPr txBox="1"/>
          <p:nvPr/>
        </p:nvSpPr>
        <p:spPr>
          <a:xfrm>
            <a:off x="7583488" y="377281"/>
            <a:ext cx="5616624" cy="707886"/>
          </a:xfrm>
          <a:prstGeom prst="rect">
            <a:avLst/>
          </a:prstGeom>
          <a:noFill/>
        </p:spPr>
        <p:txBody>
          <a:bodyPr wrap="square" rtlCol="0">
            <a:spAutoFit/>
          </a:bodyPr>
          <a:lstStyle/>
          <a:p>
            <a:r>
              <a:rPr lang="en-GB" sz="4000" dirty="0">
                <a:latin typeface="+mj-lt"/>
              </a:rPr>
              <a:t>Time-level n </a:t>
            </a:r>
          </a:p>
        </p:txBody>
      </p:sp>
      <p:cxnSp>
        <p:nvCxnSpPr>
          <p:cNvPr id="31" name="Straight Arrow Connector 30"/>
          <p:cNvCxnSpPr/>
          <p:nvPr/>
        </p:nvCxnSpPr>
        <p:spPr>
          <a:xfrm>
            <a:off x="7439472" y="1097360"/>
            <a:ext cx="0" cy="31683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4629335" y="3565706"/>
            <a:ext cx="22882" cy="31505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855296" y="7146032"/>
            <a:ext cx="547260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37" name="TextBox 36"/>
          <p:cNvSpPr txBox="1"/>
          <p:nvPr/>
        </p:nvSpPr>
        <p:spPr>
          <a:xfrm>
            <a:off x="6799831" y="7146032"/>
            <a:ext cx="3735317" cy="707886"/>
          </a:xfrm>
          <a:prstGeom prst="rect">
            <a:avLst/>
          </a:prstGeom>
          <a:noFill/>
          <a:effectLst>
            <a:glow rad="101600">
              <a:schemeClr val="accent2">
                <a:satMod val="175000"/>
                <a:alpha val="40000"/>
              </a:schemeClr>
            </a:glow>
          </a:effectLst>
        </p:spPr>
        <p:txBody>
          <a:bodyPr wrap="none" rtlCol="0">
            <a:spAutoFit/>
          </a:bodyPr>
          <a:lstStyle/>
          <a:p>
            <a:r>
              <a:rPr lang="en-GB" sz="4000" dirty="0">
                <a:latin typeface="Arial" pitchFamily="34" charset="0"/>
                <a:cs typeface="Arial" pitchFamily="34" charset="0"/>
              </a:rPr>
              <a:t>SL  (</a:t>
            </a:r>
            <a:r>
              <a:rPr lang="en-GB" sz="4000" dirty="0" err="1">
                <a:latin typeface="Arial" pitchFamily="34" charset="0"/>
                <a:cs typeface="Arial" pitchFamily="34" charset="0"/>
              </a:rPr>
              <a:t>n+physics</a:t>
            </a:r>
            <a:r>
              <a:rPr lang="en-GB" sz="4000" dirty="0">
                <a:latin typeface="Arial" pitchFamily="34" charset="0"/>
                <a:cs typeface="Arial" pitchFamily="34" charset="0"/>
              </a:rPr>
              <a:t>)</a:t>
            </a:r>
          </a:p>
        </p:txBody>
      </p:sp>
      <p:sp>
        <p:nvSpPr>
          <p:cNvPr id="39" name="TextBox 38"/>
          <p:cNvSpPr txBox="1"/>
          <p:nvPr/>
        </p:nvSpPr>
        <p:spPr>
          <a:xfrm>
            <a:off x="17901759" y="5273824"/>
            <a:ext cx="811441" cy="707886"/>
          </a:xfrm>
          <a:prstGeom prst="rect">
            <a:avLst/>
          </a:prstGeom>
          <a:noFill/>
        </p:spPr>
        <p:txBody>
          <a:bodyPr wrap="none" rtlCol="0">
            <a:spAutoFit/>
          </a:bodyPr>
          <a:lstStyle/>
          <a:p>
            <a:r>
              <a:rPr lang="en-GB" sz="4000" dirty="0">
                <a:latin typeface="Arial" pitchFamily="34" charset="0"/>
                <a:cs typeface="Arial" pitchFamily="34" charset="0"/>
              </a:rPr>
              <a:t>BL</a:t>
            </a:r>
          </a:p>
        </p:txBody>
      </p:sp>
      <p:sp>
        <p:nvSpPr>
          <p:cNvPr id="51" name="Rectangle 50"/>
          <p:cNvSpPr/>
          <p:nvPr/>
        </p:nvSpPr>
        <p:spPr>
          <a:xfrm>
            <a:off x="19824848" y="2871720"/>
            <a:ext cx="853182" cy="3434915"/>
          </a:xfrm>
          <a:prstGeom prst="rect">
            <a:avLst/>
          </a:prstGeom>
        </p:spPr>
        <p:txBody>
          <a:bodyPr vert="wordArtVert" wrap="none">
            <a:spAutoFit/>
          </a:bodyPr>
          <a:lstStyle/>
          <a:p>
            <a:r>
              <a:rPr lang="en-GB" sz="4000" dirty="0">
                <a:latin typeface="+mj-lt"/>
              </a:rPr>
              <a:t>PHYS2</a:t>
            </a:r>
          </a:p>
        </p:txBody>
      </p:sp>
      <p:sp>
        <p:nvSpPr>
          <p:cNvPr id="53" name="Rectangle 52"/>
          <p:cNvSpPr/>
          <p:nvPr/>
        </p:nvSpPr>
        <p:spPr>
          <a:xfrm>
            <a:off x="8826348" y="8730208"/>
            <a:ext cx="2864887" cy="707886"/>
          </a:xfrm>
          <a:prstGeom prst="rect">
            <a:avLst/>
          </a:prstGeom>
        </p:spPr>
        <p:txBody>
          <a:bodyPr wrap="none">
            <a:spAutoFit/>
          </a:bodyPr>
          <a:lstStyle/>
          <a:p>
            <a:r>
              <a:rPr lang="en-GB" sz="4000" dirty="0">
                <a:latin typeface="Arial" pitchFamily="34" charset="0"/>
                <a:cs typeface="Arial" pitchFamily="34" charset="0"/>
              </a:rPr>
              <a:t>HELM  (SL)</a:t>
            </a:r>
          </a:p>
        </p:txBody>
      </p:sp>
      <p:cxnSp>
        <p:nvCxnSpPr>
          <p:cNvPr id="54" name="Straight Arrow Connector 53"/>
          <p:cNvCxnSpPr/>
          <p:nvPr/>
        </p:nvCxnSpPr>
        <p:spPr>
          <a:xfrm>
            <a:off x="9596516" y="8010128"/>
            <a:ext cx="0"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7727504" y="8730208"/>
            <a:ext cx="576064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57" name="Straight Arrow Connector 56"/>
          <p:cNvCxnSpPr/>
          <p:nvPr/>
        </p:nvCxnSpPr>
        <p:spPr>
          <a:xfrm>
            <a:off x="18954064" y="5993904"/>
            <a:ext cx="0" cy="17920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106180" y="9971325"/>
            <a:ext cx="3692036" cy="707886"/>
          </a:xfrm>
          <a:prstGeom prst="rect">
            <a:avLst/>
          </a:prstGeom>
          <a:noFill/>
        </p:spPr>
        <p:txBody>
          <a:bodyPr wrap="none" rtlCol="0">
            <a:spAutoFit/>
          </a:bodyPr>
          <a:lstStyle/>
          <a:p>
            <a:r>
              <a:rPr lang="en-GB" sz="4000" dirty="0">
                <a:latin typeface="Arial" pitchFamily="34" charset="0"/>
                <a:cs typeface="Arial" pitchFamily="34" charset="0"/>
              </a:rPr>
              <a:t>cycle=cycle + 1</a:t>
            </a:r>
          </a:p>
        </p:txBody>
      </p:sp>
      <p:sp>
        <p:nvSpPr>
          <p:cNvPr id="61" name="Rectangle 60"/>
          <p:cNvSpPr/>
          <p:nvPr/>
        </p:nvSpPr>
        <p:spPr>
          <a:xfrm>
            <a:off x="8706424" y="11022271"/>
            <a:ext cx="1938351" cy="707886"/>
          </a:xfrm>
          <a:prstGeom prst="rect">
            <a:avLst/>
          </a:prstGeom>
        </p:spPr>
        <p:txBody>
          <a:bodyPr wrap="none">
            <a:spAutoFit/>
          </a:bodyPr>
          <a:lstStyle/>
          <a:p>
            <a:r>
              <a:rPr lang="en-GB" sz="4000" dirty="0">
                <a:latin typeface="Arial" pitchFamily="34" charset="0"/>
                <a:cs typeface="Arial" pitchFamily="34" charset="0"/>
              </a:rPr>
              <a:t>cycle&lt;3</a:t>
            </a:r>
          </a:p>
        </p:txBody>
      </p:sp>
      <p:sp>
        <p:nvSpPr>
          <p:cNvPr id="63" name="TextBox 62"/>
          <p:cNvSpPr txBox="1"/>
          <p:nvPr/>
        </p:nvSpPr>
        <p:spPr>
          <a:xfrm>
            <a:off x="4541432" y="11003204"/>
            <a:ext cx="576064" cy="707886"/>
          </a:xfrm>
          <a:prstGeom prst="rect">
            <a:avLst/>
          </a:prstGeom>
          <a:noFill/>
        </p:spPr>
        <p:txBody>
          <a:bodyPr wrap="square" rtlCol="0">
            <a:spAutoFit/>
          </a:bodyPr>
          <a:lstStyle/>
          <a:p>
            <a:r>
              <a:rPr lang="en-GB" sz="4000" dirty="0">
                <a:latin typeface="Arial Black" pitchFamily="34" charset="0"/>
              </a:rPr>
              <a:t>Y</a:t>
            </a:r>
          </a:p>
        </p:txBody>
      </p:sp>
      <p:sp>
        <p:nvSpPr>
          <p:cNvPr id="64" name="Rectangle 63"/>
          <p:cNvSpPr/>
          <p:nvPr/>
        </p:nvSpPr>
        <p:spPr>
          <a:xfrm>
            <a:off x="9199000" y="12391836"/>
            <a:ext cx="864096" cy="707886"/>
          </a:xfrm>
          <a:prstGeom prst="rect">
            <a:avLst/>
          </a:prstGeom>
        </p:spPr>
        <p:txBody>
          <a:bodyPr wrap="square">
            <a:spAutoFit/>
          </a:bodyPr>
          <a:lstStyle/>
          <a:p>
            <a:r>
              <a:rPr lang="en-GB" sz="4000" dirty="0">
                <a:latin typeface="Arial Black" pitchFamily="34" charset="0"/>
              </a:rPr>
              <a:t>N</a:t>
            </a:r>
          </a:p>
        </p:txBody>
      </p:sp>
      <p:sp>
        <p:nvSpPr>
          <p:cNvPr id="65" name="TextBox 64"/>
          <p:cNvSpPr txBox="1"/>
          <p:nvPr/>
        </p:nvSpPr>
        <p:spPr>
          <a:xfrm>
            <a:off x="12391486" y="12371838"/>
            <a:ext cx="3563796" cy="707886"/>
          </a:xfrm>
          <a:prstGeom prst="rect">
            <a:avLst/>
          </a:prstGeom>
          <a:noFill/>
        </p:spPr>
        <p:txBody>
          <a:bodyPr wrap="none" rtlCol="0">
            <a:spAutoFit/>
          </a:bodyPr>
          <a:lstStyle/>
          <a:p>
            <a:r>
              <a:rPr lang="en-GB" sz="4000" dirty="0">
                <a:latin typeface="Arial" pitchFamily="34" charset="0"/>
                <a:cs typeface="Arial" pitchFamily="34" charset="0"/>
              </a:rPr>
              <a:t>Time-level n+1</a:t>
            </a:r>
          </a:p>
        </p:txBody>
      </p:sp>
      <p:sp>
        <p:nvSpPr>
          <p:cNvPr id="70" name="Rectangle 69"/>
          <p:cNvSpPr/>
          <p:nvPr/>
        </p:nvSpPr>
        <p:spPr>
          <a:xfrm>
            <a:off x="8197032" y="10066422"/>
            <a:ext cx="360040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71" name="Rectangle 70"/>
          <p:cNvSpPr/>
          <p:nvPr/>
        </p:nvSpPr>
        <p:spPr>
          <a:xfrm>
            <a:off x="8667488" y="11095150"/>
            <a:ext cx="20162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72" name="Oval 71"/>
          <p:cNvSpPr/>
          <p:nvPr/>
        </p:nvSpPr>
        <p:spPr>
          <a:xfrm>
            <a:off x="9271008" y="12431906"/>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75" name="Straight Arrow Connector 74"/>
          <p:cNvCxnSpPr/>
          <p:nvPr/>
        </p:nvCxnSpPr>
        <p:spPr>
          <a:xfrm flipH="1">
            <a:off x="5194410" y="11363993"/>
            <a:ext cx="345638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703168" y="7578080"/>
            <a:ext cx="0" cy="1008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703168" y="7578080"/>
            <a:ext cx="12961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596516" y="9450289"/>
            <a:ext cx="0" cy="616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12145644" y="12377244"/>
            <a:ext cx="3888432" cy="809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grpSp>
        <p:nvGrpSpPr>
          <p:cNvPr id="2" name="Group 65"/>
          <p:cNvGrpSpPr/>
          <p:nvPr/>
        </p:nvGrpSpPr>
        <p:grpSpPr>
          <a:xfrm>
            <a:off x="17520592" y="2825552"/>
            <a:ext cx="1728192" cy="3168352"/>
            <a:chOff x="4283968" y="1988840"/>
            <a:chExt cx="864096" cy="1584176"/>
          </a:xfrm>
        </p:grpSpPr>
        <p:sp>
          <p:nvSpPr>
            <p:cNvPr id="38" name="Rectangle 37"/>
            <p:cNvSpPr/>
            <p:nvPr/>
          </p:nvSpPr>
          <p:spPr>
            <a:xfrm>
              <a:off x="4499992" y="3212976"/>
              <a:ext cx="36004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41" name="TextBox 40"/>
            <p:cNvSpPr txBox="1"/>
            <p:nvPr/>
          </p:nvSpPr>
          <p:spPr>
            <a:xfrm>
              <a:off x="4402544" y="2636912"/>
              <a:ext cx="662201" cy="353943"/>
            </a:xfrm>
            <a:prstGeom prst="rect">
              <a:avLst/>
            </a:prstGeom>
            <a:noFill/>
          </p:spPr>
          <p:txBody>
            <a:bodyPr wrap="none" rtlCol="0">
              <a:spAutoFit/>
            </a:bodyPr>
            <a:lstStyle/>
            <a:p>
              <a:r>
                <a:rPr lang="en-GB" sz="4000" dirty="0">
                  <a:latin typeface="+mj-lt"/>
                </a:rPr>
                <a:t>CON</a:t>
              </a:r>
            </a:p>
          </p:txBody>
        </p:sp>
        <p:sp>
          <p:nvSpPr>
            <p:cNvPr id="42" name="Rectangle 41"/>
            <p:cNvSpPr/>
            <p:nvPr/>
          </p:nvSpPr>
          <p:spPr>
            <a:xfrm>
              <a:off x="4427984" y="2636912"/>
              <a:ext cx="57606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43" name="Straight Arrow Connector 42"/>
            <p:cNvCxnSpPr/>
            <p:nvPr/>
          </p:nvCxnSpPr>
          <p:spPr>
            <a:xfrm>
              <a:off x="4677411" y="2996952"/>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31739" y="2060848"/>
              <a:ext cx="789639" cy="353943"/>
            </a:xfrm>
            <a:prstGeom prst="rect">
              <a:avLst/>
            </a:prstGeom>
            <a:noFill/>
          </p:spPr>
          <p:txBody>
            <a:bodyPr wrap="none" rtlCol="0">
              <a:spAutoFit/>
            </a:bodyPr>
            <a:lstStyle/>
            <a:p>
              <a:r>
                <a:rPr lang="en-GB" sz="4000" dirty="0">
                  <a:latin typeface="Arial" pitchFamily="34" charset="0"/>
                  <a:cs typeface="Arial" pitchFamily="34" charset="0"/>
                </a:rPr>
                <a:t>SURF</a:t>
              </a:r>
            </a:p>
          </p:txBody>
        </p:sp>
        <p:sp>
          <p:nvSpPr>
            <p:cNvPr id="47" name="Rectangle 46"/>
            <p:cNvSpPr/>
            <p:nvPr/>
          </p:nvSpPr>
          <p:spPr>
            <a:xfrm>
              <a:off x="4283968" y="2132856"/>
              <a:ext cx="79208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49" name="Rectangle 48"/>
            <p:cNvSpPr/>
            <p:nvPr/>
          </p:nvSpPr>
          <p:spPr>
            <a:xfrm>
              <a:off x="4283968" y="1988840"/>
              <a:ext cx="864096" cy="158417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122" name="Straight Arrow Connector 121"/>
            <p:cNvCxnSpPr/>
            <p:nvPr/>
          </p:nvCxnSpPr>
          <p:spPr>
            <a:xfrm>
              <a:off x="4644008" y="2420888"/>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24" name="Straight Arrow Connector 123"/>
          <p:cNvCxnSpPr/>
          <p:nvPr/>
        </p:nvCxnSpPr>
        <p:spPr>
          <a:xfrm>
            <a:off x="9596516" y="10663102"/>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4447748" y="10995554"/>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74" name="Straight Arrow Connector 73"/>
          <p:cNvCxnSpPr/>
          <p:nvPr/>
        </p:nvCxnSpPr>
        <p:spPr>
          <a:xfrm flipH="1">
            <a:off x="11353556" y="7372635"/>
            <a:ext cx="229185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497754" y="9306272"/>
            <a:ext cx="4246675" cy="707886"/>
          </a:xfrm>
          <a:prstGeom prst="rect">
            <a:avLst/>
          </a:prstGeom>
        </p:spPr>
        <p:txBody>
          <a:bodyPr wrap="none">
            <a:spAutoFit/>
          </a:bodyPr>
          <a:lstStyle/>
          <a:p>
            <a:r>
              <a:rPr lang="en-GB" sz="4000" b="1" dirty="0" err="1">
                <a:latin typeface="Arial" pitchFamily="34" charset="0"/>
                <a:cs typeface="Arial" pitchFamily="34" charset="0"/>
              </a:rPr>
              <a:t>u_adv</a:t>
            </a:r>
            <a:r>
              <a:rPr lang="en-GB" sz="4000" dirty="0">
                <a:latin typeface="Arial" pitchFamily="34" charset="0"/>
                <a:cs typeface="Arial" pitchFamily="34" charset="0"/>
              </a:rPr>
              <a:t> = </a:t>
            </a:r>
            <a:r>
              <a:rPr lang="en-GB" sz="4000" b="1" dirty="0">
                <a:latin typeface="Arial" pitchFamily="34" charset="0"/>
                <a:cs typeface="Arial" pitchFamily="34" charset="0"/>
              </a:rPr>
              <a:t>u</a:t>
            </a:r>
            <a:r>
              <a:rPr lang="en-GB" sz="4000" dirty="0">
                <a:latin typeface="Arial" pitchFamily="34" charset="0"/>
                <a:cs typeface="Arial" pitchFamily="34" charset="0"/>
              </a:rPr>
              <a:t>(Helm) </a:t>
            </a:r>
            <a:endParaRPr lang="en-GB" sz="4000" dirty="0"/>
          </a:p>
        </p:txBody>
      </p:sp>
      <p:sp>
        <p:nvSpPr>
          <p:cNvPr id="77" name="Rectangle 76"/>
          <p:cNvSpPr/>
          <p:nvPr/>
        </p:nvSpPr>
        <p:spPr>
          <a:xfrm>
            <a:off x="3407024" y="8586192"/>
            <a:ext cx="410344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cxnSp>
        <p:nvCxnSpPr>
          <p:cNvPr id="79" name="Straight Arrow Connector 78"/>
          <p:cNvCxnSpPr>
            <a:stCxn id="127" idx="0"/>
          </p:cNvCxnSpPr>
          <p:nvPr/>
        </p:nvCxnSpPr>
        <p:spPr>
          <a:xfrm flipV="1">
            <a:off x="4807788" y="10178018"/>
            <a:ext cx="21676" cy="8175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7439472" y="5993904"/>
            <a:ext cx="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423248" y="4265712"/>
            <a:ext cx="4103440"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87" name="Rectangle 86"/>
          <p:cNvSpPr/>
          <p:nvPr/>
        </p:nvSpPr>
        <p:spPr>
          <a:xfrm>
            <a:off x="5711280" y="5129809"/>
            <a:ext cx="3373360" cy="707886"/>
          </a:xfrm>
          <a:prstGeom prst="rect">
            <a:avLst/>
          </a:prstGeom>
        </p:spPr>
        <p:txBody>
          <a:bodyPr wrap="square">
            <a:spAutoFit/>
          </a:bodyPr>
          <a:lstStyle/>
          <a:p>
            <a:r>
              <a:rPr lang="en-GB" sz="4000" b="1" dirty="0" err="1">
                <a:latin typeface="Arial" pitchFamily="34" charset="0"/>
                <a:cs typeface="Arial" pitchFamily="34" charset="0"/>
              </a:rPr>
              <a:t>u_adv</a:t>
            </a:r>
            <a:r>
              <a:rPr lang="en-GB" sz="4000" dirty="0">
                <a:latin typeface="Arial" pitchFamily="34" charset="0"/>
                <a:cs typeface="Arial" pitchFamily="34" charset="0"/>
              </a:rPr>
              <a:t> = </a:t>
            </a:r>
            <a:r>
              <a:rPr lang="en-GB" sz="4000" b="1" dirty="0">
                <a:latin typeface="Arial" pitchFamily="34" charset="0"/>
                <a:cs typeface="Arial" pitchFamily="34" charset="0"/>
              </a:rPr>
              <a:t>u</a:t>
            </a:r>
            <a:r>
              <a:rPr lang="en-GB" sz="4000" dirty="0">
                <a:latin typeface="Arial" pitchFamily="34" charset="0"/>
                <a:cs typeface="Arial" pitchFamily="34" charset="0"/>
              </a:rPr>
              <a:t>(n)</a:t>
            </a:r>
            <a:endParaRPr lang="en-GB" sz="4000" dirty="0"/>
          </a:p>
        </p:txBody>
      </p:sp>
      <p:sp>
        <p:nvSpPr>
          <p:cNvPr id="98" name="Rectangle 97"/>
          <p:cNvSpPr/>
          <p:nvPr/>
        </p:nvSpPr>
        <p:spPr>
          <a:xfrm>
            <a:off x="6090043" y="4409728"/>
            <a:ext cx="2223686" cy="707886"/>
          </a:xfrm>
          <a:prstGeom prst="rect">
            <a:avLst/>
          </a:prstGeom>
        </p:spPr>
        <p:txBody>
          <a:bodyPr wrap="none">
            <a:spAutoFit/>
          </a:bodyPr>
          <a:lstStyle/>
          <a:p>
            <a:r>
              <a:rPr lang="en-GB" sz="4000" dirty="0">
                <a:latin typeface="Arial" pitchFamily="34" charset="0"/>
                <a:cs typeface="Arial" pitchFamily="34" charset="0"/>
              </a:rPr>
              <a:t>cycle = 1</a:t>
            </a:r>
          </a:p>
        </p:txBody>
      </p:sp>
      <p:sp>
        <p:nvSpPr>
          <p:cNvPr id="101" name="Rectangle 100"/>
          <p:cNvSpPr/>
          <p:nvPr/>
        </p:nvSpPr>
        <p:spPr>
          <a:xfrm>
            <a:off x="3641771" y="8730208"/>
            <a:ext cx="2223686" cy="707886"/>
          </a:xfrm>
          <a:prstGeom prst="rect">
            <a:avLst/>
          </a:prstGeom>
        </p:spPr>
        <p:txBody>
          <a:bodyPr wrap="none">
            <a:spAutoFit/>
          </a:bodyPr>
          <a:lstStyle/>
          <a:p>
            <a:r>
              <a:rPr lang="en-GB" sz="4000" dirty="0">
                <a:latin typeface="Arial" pitchFamily="34" charset="0"/>
                <a:cs typeface="Arial" pitchFamily="34" charset="0"/>
              </a:rPr>
              <a:t>cycle = 2</a:t>
            </a:r>
          </a:p>
        </p:txBody>
      </p:sp>
      <p:cxnSp>
        <p:nvCxnSpPr>
          <p:cNvPr id="67" name="Straight Arrow Connector 66"/>
          <p:cNvCxnSpPr/>
          <p:nvPr/>
        </p:nvCxnSpPr>
        <p:spPr>
          <a:xfrm>
            <a:off x="15072320" y="2969568"/>
            <a:ext cx="25922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8384688" y="665312"/>
            <a:ext cx="0" cy="216024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5792400" y="665312"/>
            <a:ext cx="2592288"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528703" y="809328"/>
            <a:ext cx="898002" cy="1631216"/>
          </a:xfrm>
          <a:prstGeom prst="rect">
            <a:avLst/>
          </a:prstGeom>
          <a:noFill/>
          <a:ln>
            <a:solidFill>
              <a:srgbClr val="00B050"/>
            </a:solidFill>
          </a:ln>
        </p:spPr>
        <p:txBody>
          <a:bodyPr wrap="none" rtlCol="0">
            <a:spAutoFit/>
          </a:bodyPr>
          <a:lstStyle/>
          <a:p>
            <a:r>
              <a:rPr lang="en-GB" sz="10000" dirty="0">
                <a:solidFill>
                  <a:srgbClr val="00B050"/>
                </a:solidFill>
              </a:rPr>
              <a:t>2</a:t>
            </a:r>
          </a:p>
        </p:txBody>
      </p:sp>
      <p:sp>
        <p:nvSpPr>
          <p:cNvPr id="4" name="Rectangle 3"/>
          <p:cNvSpPr/>
          <p:nvPr/>
        </p:nvSpPr>
        <p:spPr>
          <a:xfrm>
            <a:off x="13613476" y="6669294"/>
            <a:ext cx="2698916" cy="720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0"/>
          </a:p>
        </p:txBody>
      </p:sp>
      <p:sp>
        <p:nvSpPr>
          <p:cNvPr id="5" name="Rectangle 4"/>
          <p:cNvSpPr/>
          <p:nvPr/>
        </p:nvSpPr>
        <p:spPr>
          <a:xfrm>
            <a:off x="13451728" y="6726304"/>
            <a:ext cx="2860664" cy="646331"/>
          </a:xfrm>
          <a:prstGeom prst="rect">
            <a:avLst/>
          </a:prstGeom>
        </p:spPr>
        <p:txBody>
          <a:bodyPr wrap="square">
            <a:spAutoFit/>
          </a:bodyPr>
          <a:lstStyle/>
          <a:p>
            <a:r>
              <a:rPr lang="en-GB" sz="3600" dirty="0">
                <a:solidFill>
                  <a:srgbClr val="00B050"/>
                </a:solidFill>
                <a:latin typeface="Arial" pitchFamily="34" charset="0"/>
                <a:cs typeface="Arial" pitchFamily="34" charset="0"/>
              </a:rPr>
              <a:t>PHYS 1+2</a:t>
            </a:r>
          </a:p>
        </p:txBody>
      </p:sp>
      <p:cxnSp>
        <p:nvCxnSpPr>
          <p:cNvPr id="84" name="Straight Arrow Connector 83"/>
          <p:cNvCxnSpPr/>
          <p:nvPr/>
        </p:nvCxnSpPr>
        <p:spPr>
          <a:xfrm flipH="1" flipV="1">
            <a:off x="11335667" y="7762832"/>
            <a:ext cx="7642037" cy="4056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9636736" y="11704957"/>
            <a:ext cx="12376" cy="808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72" idx="6"/>
          </p:cNvCxnSpPr>
          <p:nvPr/>
        </p:nvCxnSpPr>
        <p:spPr>
          <a:xfrm flipV="1">
            <a:off x="9991088" y="12771949"/>
            <a:ext cx="2128904" cy="199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020" y="13172060"/>
            <a:ext cx="24167248" cy="461665"/>
          </a:xfrm>
          <a:prstGeom prst="rect">
            <a:avLst/>
          </a:prstGeom>
        </p:spPr>
        <p:txBody>
          <a:bodyPr wrap="square">
            <a:spAutoFit/>
          </a:bodyPr>
          <a:lstStyle/>
          <a:p>
            <a:r>
              <a:rPr lang="en-GB" sz="2400" dirty="0"/>
              <a:t>www.metoffice.gov.uk																									           © Crown Copyright 2018, Met Office</a:t>
            </a:r>
          </a:p>
        </p:txBody>
      </p:sp>
      <p:cxnSp>
        <p:nvCxnSpPr>
          <p:cNvPr id="76" name="Straight Arrow Connector 75"/>
          <p:cNvCxnSpPr/>
          <p:nvPr/>
        </p:nvCxnSpPr>
        <p:spPr>
          <a:xfrm flipH="1">
            <a:off x="17757744" y="5981710"/>
            <a:ext cx="5664" cy="106775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16331270" y="7049469"/>
            <a:ext cx="1426474"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3587317" y="4362688"/>
            <a:ext cx="898002" cy="1631216"/>
          </a:xfrm>
          <a:prstGeom prst="rect">
            <a:avLst/>
          </a:prstGeom>
          <a:noFill/>
          <a:ln>
            <a:solidFill>
              <a:srgbClr val="00B050"/>
            </a:solidFill>
          </a:ln>
        </p:spPr>
        <p:txBody>
          <a:bodyPr wrap="none" rtlCol="0">
            <a:spAutoFit/>
          </a:bodyPr>
          <a:lstStyle/>
          <a:p>
            <a:r>
              <a:rPr lang="en-GB" sz="10000" dirty="0">
                <a:solidFill>
                  <a:srgbClr val="00B050"/>
                </a:solidFill>
              </a:rPr>
              <a:t>2</a:t>
            </a:r>
          </a:p>
        </p:txBody>
      </p:sp>
      <p:sp>
        <p:nvSpPr>
          <p:cNvPr id="91" name="TextBox 90"/>
          <p:cNvSpPr txBox="1"/>
          <p:nvPr/>
        </p:nvSpPr>
        <p:spPr>
          <a:xfrm>
            <a:off x="15555248" y="3061905"/>
            <a:ext cx="898003" cy="1631216"/>
          </a:xfrm>
          <a:prstGeom prst="rect">
            <a:avLst/>
          </a:prstGeom>
          <a:noFill/>
          <a:ln>
            <a:solidFill>
              <a:srgbClr val="C00000"/>
            </a:solidFill>
          </a:ln>
        </p:spPr>
        <p:txBody>
          <a:bodyPr wrap="none" rtlCol="0">
            <a:spAutoFit/>
          </a:bodyPr>
          <a:lstStyle/>
          <a:p>
            <a:r>
              <a:rPr lang="en-GB" sz="10000" dirty="0">
                <a:solidFill>
                  <a:srgbClr val="C00000"/>
                </a:solidFill>
              </a:rPr>
              <a:t>1</a:t>
            </a:r>
          </a:p>
        </p:txBody>
      </p:sp>
    </p:spTree>
    <p:extLst>
      <p:ext uri="{BB962C8B-B14F-4D97-AF65-F5344CB8AC3E}">
        <p14:creationId xmlns:p14="http://schemas.microsoft.com/office/powerpoint/2010/main" val="73341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dirty="0">
                <a:solidFill>
                  <a:srgbClr val="2A2A2A"/>
                </a:solidFill>
                <a:latin typeface="Arial"/>
              </a:rPr>
              <a:t>www.metoffice.gov.uk																									                       © Crown Copyright 2018, Met Office</a:t>
            </a:r>
          </a:p>
        </p:txBody>
      </p:sp>
      <p:sp>
        <p:nvSpPr>
          <p:cNvPr id="7" name="Text Placeholder 6"/>
          <p:cNvSpPr txBox="1">
            <a:spLocks noGrp="1"/>
          </p:cNvSpPr>
          <p:nvPr>
            <p:ph type="body" sz="quarter" idx="11"/>
          </p:nvPr>
        </p:nvSpPr>
        <p:spPr>
          <a:xfrm>
            <a:off x="-183826" y="2094249"/>
            <a:ext cx="22332626" cy="11941731"/>
          </a:xfrm>
          <a:prstGeom prst="rect">
            <a:avLst/>
          </a:prstGeom>
          <a:noFill/>
        </p:spPr>
        <p:txBody>
          <a:bodyPr wrap="square" rtlCol="0">
            <a:spAutoFit/>
          </a:bodyPr>
          <a:lstStyle/>
          <a:p>
            <a:endParaRPr lang="en-GB" sz="7200" dirty="0"/>
          </a:p>
          <a:p>
            <a:pPr marL="1430550" lvl="3" indent="-857250"/>
            <a:r>
              <a:rPr lang="en-GB" sz="5400" dirty="0"/>
              <a:t>Parallel physics 1 &gt; sequential physics2</a:t>
            </a:r>
          </a:p>
          <a:p>
            <a:pPr marL="2222500" lvl="5" indent="0">
              <a:buNone/>
            </a:pPr>
            <a:r>
              <a:rPr lang="en-GB" sz="5400" dirty="0"/>
              <a:t>&gt; cycle (sequential SL(time-level n + physics) sequential solver</a:t>
            </a:r>
          </a:p>
          <a:p>
            <a:pPr marL="1430550" lvl="3" indent="-857250"/>
            <a:r>
              <a:rPr lang="en-GB" sz="5400" dirty="0"/>
              <a:t>UKV looks the same and is 15% faster</a:t>
            </a:r>
          </a:p>
          <a:p>
            <a:pPr lvl="3" indent="0">
              <a:buNone/>
            </a:pPr>
            <a:r>
              <a:rPr lang="en-GB" sz="5400" dirty="0"/>
              <a:t> </a:t>
            </a:r>
          </a:p>
          <a:p>
            <a:pPr marL="1430550" lvl="3" indent="-857250"/>
            <a:r>
              <a:rPr lang="en-GB" sz="5400" dirty="0"/>
              <a:t>Parallel physics 1 &gt; parallel physics2 &gt; add physics</a:t>
            </a:r>
          </a:p>
          <a:p>
            <a:pPr lvl="5" indent="0">
              <a:buNone/>
            </a:pPr>
            <a:r>
              <a:rPr lang="en-GB" sz="5400" dirty="0"/>
              <a:t>&gt; cycle (sequential SL(time-level n + physics) sequential solver</a:t>
            </a:r>
          </a:p>
          <a:p>
            <a:pPr marL="859050" lvl="3" indent="-285750"/>
            <a:r>
              <a:rPr lang="en-GB" sz="5400" dirty="0"/>
              <a:t> UKV looks the same and is 15% faster</a:t>
            </a:r>
          </a:p>
          <a:p>
            <a:pPr lvl="2"/>
            <a:endParaRPr lang="en-GB" sz="54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2" name="TextBox 1"/>
          <p:cNvSpPr txBox="1"/>
          <p:nvPr/>
        </p:nvSpPr>
        <p:spPr>
          <a:xfrm>
            <a:off x="6604000" y="675242"/>
            <a:ext cx="9937015"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a:ln>
                  <a:noFill/>
                </a:ln>
                <a:solidFill>
                  <a:schemeClr val="tx1"/>
                </a:solidFill>
                <a:effectLst/>
                <a:uFillTx/>
                <a:latin typeface="+mn-lt"/>
                <a:ea typeface="+mn-ea"/>
                <a:cs typeface="+mn-cs"/>
                <a:sym typeface="Helvetica Light"/>
              </a:rPr>
              <a:t>Parallel physics tests in UKV</a:t>
            </a:r>
          </a:p>
        </p:txBody>
      </p:sp>
    </p:spTree>
    <p:extLst>
      <p:ext uri="{BB962C8B-B14F-4D97-AF65-F5344CB8AC3E}">
        <p14:creationId xmlns:p14="http://schemas.microsoft.com/office/powerpoint/2010/main" val="152216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8.xml.rels><?xml version="1.0" encoding="UTF-8" standalone="yes"?>
<Relationships xmlns="http://schemas.openxmlformats.org/package/2006/relationships"><Relationship Id="rId1" Type="http://schemas.openxmlformats.org/officeDocument/2006/relationships/image" Target="../media/image20.png"/></Relationships>
</file>

<file path=ppt/theme/theme1.xml><?xml version="1.0" encoding="utf-8"?>
<a:theme xmlns:a="http://schemas.openxmlformats.org/drawingml/2006/main" name="MO-widescreen_DES-template_30112016">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O-widescreen_DES-template_30112016" id="{9B026D60-7140-48DB-8D72-FC0DDB02BE8C}" vid="{251C76C5-2A48-4924-B1A5-57C95F0CF356}"/>
    </a:ext>
  </a:extLst>
</a:theme>
</file>

<file path=ppt/theme/theme2.xml><?xml version="1.0" encoding="utf-8"?>
<a:theme xmlns:a="http://schemas.openxmlformats.org/drawingml/2006/main" name="MO_WideScreen_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O_WideScreen_template" id="{F147F3A1-F2F7-438A-9234-A5E6D071510E}" vid="{6D8A28CE-4BC0-4025-9F91-324C73EAF0E4}"/>
    </a:ext>
  </a:extLst>
</a:theme>
</file>

<file path=ppt/theme/theme3.xml><?xml version="1.0" encoding="utf-8"?>
<a:theme xmlns:a="http://schemas.openxmlformats.org/drawingml/2006/main" name="Title slide - full image a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5.xml><?xml version="1.0" encoding="utf-8"?>
<a:theme xmlns:a="http://schemas.openxmlformats.org/drawingml/2006/main" name="1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hysics_coupling_progress_slide" id="{1F824C3D-A03F-469E-82C6-B10FC28E52E1}" vid="{10F5BA0B-FA2D-4004-837A-2239D2A107A8}"/>
    </a:ext>
  </a:extLst>
</a:theme>
</file>

<file path=ppt/theme/theme6.xml><?xml version="1.0" encoding="utf-8"?>
<a:theme xmlns:a="http://schemas.openxmlformats.org/drawingml/2006/main" name="2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7.xml><?xml version="1.0" encoding="utf-8"?>
<a:theme xmlns:a="http://schemas.openxmlformats.org/drawingml/2006/main" name="3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8.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MO-widescreen_DES-template_30112016</Template>
  <TotalTime>11849</TotalTime>
  <Words>1172</Words>
  <Application>Microsoft Office PowerPoint</Application>
  <PresentationFormat>Custom</PresentationFormat>
  <Paragraphs>273</Paragraphs>
  <Slides>13</Slides>
  <Notes>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13</vt:i4>
      </vt:variant>
    </vt:vector>
  </HeadingPairs>
  <TitlesOfParts>
    <vt:vector size="27" baseType="lpstr">
      <vt:lpstr>Arial</vt:lpstr>
      <vt:lpstr>Arial Black</vt:lpstr>
      <vt:lpstr>Calibri</vt:lpstr>
      <vt:lpstr>Cambria Math</vt:lpstr>
      <vt:lpstr>Helvetica Light</vt:lpstr>
      <vt:lpstr>Helvetica Neue</vt:lpstr>
      <vt:lpstr>StarSymbol</vt:lpstr>
      <vt:lpstr>MO-widescreen_DES-template_30112016</vt:lpstr>
      <vt:lpstr>MO_WideScreen_template</vt:lpstr>
      <vt:lpstr>Title slide - full image alt</vt:lpstr>
      <vt:lpstr>Met Office PowerPoint Template</vt:lpstr>
      <vt:lpstr>1_Met Office PowerPoint Template</vt:lpstr>
      <vt:lpstr>2_Met Office PowerPoint Template</vt:lpstr>
      <vt:lpstr>3_Met Office PowerPoint Template</vt:lpstr>
      <vt:lpstr>Physics-dynamics coupling and task parallelism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catherine.slatcher</dc:creator>
  <cp:lastModifiedBy>Karen Clarke</cp:lastModifiedBy>
  <cp:revision>1001</cp:revision>
  <cp:lastPrinted>2018-01-10T08:42:22Z</cp:lastPrinted>
  <dcterms:created xsi:type="dcterms:W3CDTF">2017-01-05T14:00:52Z</dcterms:created>
  <dcterms:modified xsi:type="dcterms:W3CDTF">2018-07-11T11:56:49Z</dcterms:modified>
</cp:coreProperties>
</file>